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notesSlides/notesSlide2.xml" ContentType="application/vnd.openxmlformats-officedocument.presentationml.notesSlide+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docProps/custom.xml" ContentType="application/vnd.openxmlformats-officedocument.custom-properties+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Default Extension="vml" ContentType="application/vnd.openxmlformats-officedocument.vmlDrawing"/>
  <Override PartName="/ppt/notesSlides/notesSlide31.xml" ContentType="application/vnd.openxmlformats-officedocument.presentationml.notesSlide+xml"/>
  <Override PartName="/ppt/slides/slide89.xml" ContentType="application/vnd.openxmlformats-officedocument.presentationml.slide+xml"/>
  <Override PartName="/ppt/slides/slide108.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customXml/itemProps3.xml" ContentType="application/vnd.openxmlformats-officedocument.customXml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wmf" ContentType="image/x-wmf"/>
  <Override PartName="/ppt/notesSlides/notesSlide18.xml" ContentType="application/vnd.openxmlformats-officedocument.presentationml.notesSlide+xml"/>
  <Default Extension="xls" ContentType="application/vnd.ms-exce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notesSlides/notesSlide10.xml" ContentType="application/vnd.openxmlformats-officedocument.presentationml.notesSlide+xml"/>
  <Override PartName="/customXml/itemProps4.xml" ContentType="application/vnd.openxmlformats-officedocument.customXmlProperties+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11.xml" ContentType="application/vnd.openxmlformats-officedocument.presentationml.notesSlide+xml"/>
  <Override PartName="/ppt/slides/slide98.xml" ContentType="application/vnd.openxmlformats-officedocument.presentationml.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120"/>
  </p:notesMasterIdLst>
  <p:handoutMasterIdLst>
    <p:handoutMasterId r:id="rId121"/>
  </p:handoutMasterIdLst>
  <p:sldIdLst>
    <p:sldId id="519" r:id="rId6"/>
    <p:sldId id="520" r:id="rId7"/>
    <p:sldId id="521" r:id="rId8"/>
    <p:sldId id="522" r:id="rId9"/>
    <p:sldId id="523" r:id="rId10"/>
    <p:sldId id="524" r:id="rId11"/>
    <p:sldId id="525" r:id="rId12"/>
    <p:sldId id="526" r:id="rId13"/>
    <p:sldId id="527" r:id="rId14"/>
    <p:sldId id="528" r:id="rId15"/>
    <p:sldId id="529" r:id="rId16"/>
    <p:sldId id="530" r:id="rId17"/>
    <p:sldId id="531" r:id="rId18"/>
    <p:sldId id="532" r:id="rId19"/>
    <p:sldId id="533" r:id="rId20"/>
    <p:sldId id="534" r:id="rId21"/>
    <p:sldId id="535" r:id="rId22"/>
    <p:sldId id="536" r:id="rId23"/>
    <p:sldId id="537" r:id="rId24"/>
    <p:sldId id="538" r:id="rId25"/>
    <p:sldId id="539" r:id="rId26"/>
    <p:sldId id="540" r:id="rId27"/>
    <p:sldId id="541" r:id="rId28"/>
    <p:sldId id="542" r:id="rId29"/>
    <p:sldId id="543" r:id="rId30"/>
    <p:sldId id="391" r:id="rId31"/>
    <p:sldId id="551" r:id="rId32"/>
    <p:sldId id="552" r:id="rId33"/>
    <p:sldId id="553" r:id="rId34"/>
    <p:sldId id="554" r:id="rId35"/>
    <p:sldId id="555" r:id="rId36"/>
    <p:sldId id="556" r:id="rId37"/>
    <p:sldId id="456" r:id="rId38"/>
    <p:sldId id="396" r:id="rId39"/>
    <p:sldId id="455" r:id="rId40"/>
    <p:sldId id="395" r:id="rId41"/>
    <p:sldId id="454" r:id="rId42"/>
    <p:sldId id="544" r:id="rId43"/>
    <p:sldId id="399" r:id="rId44"/>
    <p:sldId id="400" r:id="rId45"/>
    <p:sldId id="401" r:id="rId46"/>
    <p:sldId id="402" r:id="rId47"/>
    <p:sldId id="437" r:id="rId48"/>
    <p:sldId id="438" r:id="rId49"/>
    <p:sldId id="439" r:id="rId50"/>
    <p:sldId id="407" r:id="rId51"/>
    <p:sldId id="440" r:id="rId52"/>
    <p:sldId id="441" r:id="rId53"/>
    <p:sldId id="442" r:id="rId54"/>
    <p:sldId id="443" r:id="rId55"/>
    <p:sldId id="444" r:id="rId56"/>
    <p:sldId id="481" r:id="rId57"/>
    <p:sldId id="482" r:id="rId58"/>
    <p:sldId id="483" r:id="rId59"/>
    <p:sldId id="484" r:id="rId60"/>
    <p:sldId id="485" r:id="rId61"/>
    <p:sldId id="486" r:id="rId62"/>
    <p:sldId id="487" r:id="rId63"/>
    <p:sldId id="488" r:id="rId64"/>
    <p:sldId id="512" r:id="rId65"/>
    <p:sldId id="511" r:id="rId66"/>
    <p:sldId id="489" r:id="rId67"/>
    <p:sldId id="490" r:id="rId68"/>
    <p:sldId id="491" r:id="rId69"/>
    <p:sldId id="494" r:id="rId70"/>
    <p:sldId id="496" r:id="rId71"/>
    <p:sldId id="492" r:id="rId72"/>
    <p:sldId id="497" r:id="rId73"/>
    <p:sldId id="499" r:id="rId74"/>
    <p:sldId id="500" r:id="rId75"/>
    <p:sldId id="545" r:id="rId76"/>
    <p:sldId id="502" r:id="rId77"/>
    <p:sldId id="503" r:id="rId78"/>
    <p:sldId id="505" r:id="rId79"/>
    <p:sldId id="506" r:id="rId80"/>
    <p:sldId id="515" r:id="rId81"/>
    <p:sldId id="546" r:id="rId82"/>
    <p:sldId id="547" r:id="rId83"/>
    <p:sldId id="550" r:id="rId84"/>
    <p:sldId id="517" r:id="rId85"/>
    <p:sldId id="549" r:id="rId86"/>
    <p:sldId id="548" r:id="rId87"/>
    <p:sldId id="518" r:id="rId88"/>
    <p:sldId id="406" r:id="rId89"/>
    <p:sldId id="408" r:id="rId90"/>
    <p:sldId id="560" r:id="rId91"/>
    <p:sldId id="561" r:id="rId92"/>
    <p:sldId id="562" r:id="rId93"/>
    <p:sldId id="474" r:id="rId94"/>
    <p:sldId id="557" r:id="rId95"/>
    <p:sldId id="558" r:id="rId96"/>
    <p:sldId id="559" r:id="rId97"/>
    <p:sldId id="477" r:id="rId98"/>
    <p:sldId id="458" r:id="rId99"/>
    <p:sldId id="459" r:id="rId100"/>
    <p:sldId id="460" r:id="rId101"/>
    <p:sldId id="461" r:id="rId102"/>
    <p:sldId id="462" r:id="rId103"/>
    <p:sldId id="463" r:id="rId104"/>
    <p:sldId id="464" r:id="rId105"/>
    <p:sldId id="465" r:id="rId106"/>
    <p:sldId id="466" r:id="rId107"/>
    <p:sldId id="467" r:id="rId108"/>
    <p:sldId id="468" r:id="rId109"/>
    <p:sldId id="469" r:id="rId110"/>
    <p:sldId id="470" r:id="rId111"/>
    <p:sldId id="471" r:id="rId112"/>
    <p:sldId id="472" r:id="rId113"/>
    <p:sldId id="473" r:id="rId114"/>
    <p:sldId id="478" r:id="rId115"/>
    <p:sldId id="479" r:id="rId116"/>
    <p:sldId id="480" r:id="rId117"/>
    <p:sldId id="514" r:id="rId118"/>
    <p:sldId id="393" r:id="rId119"/>
  </p:sldIdLst>
  <p:sldSz cx="9144000" cy="6858000" type="screen4x3"/>
  <p:notesSz cx="6858000" cy="9296400"/>
  <p:defaultTextStyle>
    <a:defPPr>
      <a:defRPr lang="en-US"/>
    </a:defPPr>
    <a:lvl1pPr algn="l" rtl="0" fontAlgn="base">
      <a:spcBef>
        <a:spcPct val="0"/>
      </a:spcBef>
      <a:spcAft>
        <a:spcPct val="0"/>
      </a:spcAft>
      <a:defRPr kern="1200">
        <a:solidFill>
          <a:schemeClr val="tx1"/>
        </a:solidFill>
        <a:latin typeface="Arial" charset="0"/>
        <a:ea typeface="ＭＳ Ｐゴシック" pitchFamily="-111" charset="-128"/>
        <a:cs typeface="+mn-cs"/>
      </a:defRPr>
    </a:lvl1pPr>
    <a:lvl2pPr marL="457200" algn="l" rtl="0" fontAlgn="base">
      <a:spcBef>
        <a:spcPct val="0"/>
      </a:spcBef>
      <a:spcAft>
        <a:spcPct val="0"/>
      </a:spcAft>
      <a:defRPr kern="1200">
        <a:solidFill>
          <a:schemeClr val="tx1"/>
        </a:solidFill>
        <a:latin typeface="Arial" charset="0"/>
        <a:ea typeface="ＭＳ Ｐゴシック" pitchFamily="-111"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111"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111"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111" charset="-128"/>
        <a:cs typeface="+mn-cs"/>
      </a:defRPr>
    </a:lvl5pPr>
    <a:lvl6pPr marL="2286000" algn="l" defTabSz="914400" rtl="0" eaLnBrk="1" latinLnBrk="0" hangingPunct="1">
      <a:defRPr kern="1200">
        <a:solidFill>
          <a:schemeClr val="tx1"/>
        </a:solidFill>
        <a:latin typeface="Arial" charset="0"/>
        <a:ea typeface="ＭＳ Ｐゴシック" pitchFamily="-111" charset="-128"/>
        <a:cs typeface="+mn-cs"/>
      </a:defRPr>
    </a:lvl6pPr>
    <a:lvl7pPr marL="2743200" algn="l" defTabSz="914400" rtl="0" eaLnBrk="1" latinLnBrk="0" hangingPunct="1">
      <a:defRPr kern="1200">
        <a:solidFill>
          <a:schemeClr val="tx1"/>
        </a:solidFill>
        <a:latin typeface="Arial" charset="0"/>
        <a:ea typeface="ＭＳ Ｐゴシック" pitchFamily="-111" charset="-128"/>
        <a:cs typeface="+mn-cs"/>
      </a:defRPr>
    </a:lvl7pPr>
    <a:lvl8pPr marL="3200400" algn="l" defTabSz="914400" rtl="0" eaLnBrk="1" latinLnBrk="0" hangingPunct="1">
      <a:defRPr kern="1200">
        <a:solidFill>
          <a:schemeClr val="tx1"/>
        </a:solidFill>
        <a:latin typeface="Arial" charset="0"/>
        <a:ea typeface="ＭＳ Ｐゴシック" pitchFamily="-111" charset="-128"/>
        <a:cs typeface="+mn-cs"/>
      </a:defRPr>
    </a:lvl8pPr>
    <a:lvl9pPr marL="3657600" algn="l" defTabSz="914400" rtl="0" eaLnBrk="1" latinLnBrk="0" hangingPunct="1">
      <a:defRPr kern="1200">
        <a:solidFill>
          <a:schemeClr val="tx1"/>
        </a:solidFill>
        <a:latin typeface="Arial" charset="0"/>
        <a:ea typeface="ＭＳ Ｐゴシック" pitchFamily="-111"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F9599"/>
    <a:srgbClr val="52614A"/>
    <a:srgbClr val="50604B"/>
    <a:srgbClr val="3C5242"/>
    <a:srgbClr val="5A7B63"/>
    <a:srgbClr val="FFFFDF"/>
    <a:srgbClr val="5F0000"/>
    <a:srgbClr val="6FBD35"/>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980" autoAdjust="0"/>
  </p:normalViewPr>
  <p:slideViewPr>
    <p:cSldViewPr snapToGrid="0" snapToObjects="1">
      <p:cViewPr varScale="1">
        <p:scale>
          <a:sx n="55" d="100"/>
          <a:sy n="55" d="100"/>
        </p:scale>
        <p:origin x="-672" y="-96"/>
      </p:cViewPr>
      <p:guideLst>
        <p:guide orient="horz" pos="2150"/>
        <p:guide pos="2683"/>
      </p:guideLst>
    </p:cSldViewPr>
  </p:slideViewPr>
  <p:notesTextViewPr>
    <p:cViewPr>
      <p:scale>
        <a:sx n="100" d="100"/>
        <a:sy n="100" d="100"/>
      </p:scale>
      <p:origin x="0" y="0"/>
    </p:cViewPr>
  </p:notesTextViewPr>
  <p:sorterViewPr>
    <p:cViewPr>
      <p:scale>
        <a:sx n="66" d="100"/>
        <a:sy n="66" d="100"/>
      </p:scale>
      <p:origin x="0" y="6468"/>
    </p:cViewPr>
  </p:sorterViewPr>
  <p:notesViewPr>
    <p:cSldViewPr snapToGrid="0" snapToObjects="1">
      <p:cViewPr varScale="1">
        <p:scale>
          <a:sx n="85" d="100"/>
          <a:sy n="85" d="100"/>
        </p:scale>
        <p:origin x="-3834" y="-96"/>
      </p:cViewPr>
      <p:guideLst>
        <p:guide orient="horz" pos="2928"/>
        <p:guide pos="2160"/>
      </p:guideLst>
    </p:cSldViewPr>
  </p:notes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viewProps" Target="viewProps.xml"/><Relationship Id="rId5" Type="http://schemas.openxmlformats.org/officeDocument/2006/relationships/slideMaster" Target="slideMasters/slideMaster1.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13" Type="http://schemas.openxmlformats.org/officeDocument/2006/relationships/slide" Target="slides/slide108.xml"/><Relationship Id="rId118" Type="http://schemas.openxmlformats.org/officeDocument/2006/relationships/slide" Target="slides/slide113.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slide" Target="slides/slide98.xml"/><Relationship Id="rId108" Type="http://schemas.openxmlformats.org/officeDocument/2006/relationships/slide" Target="slides/slide103.xml"/><Relationship Id="rId116" Type="http://schemas.openxmlformats.org/officeDocument/2006/relationships/slide" Target="slides/slide111.xml"/><Relationship Id="rId124"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11" Type="http://schemas.openxmlformats.org/officeDocument/2006/relationships/slide" Target="slides/slide106.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14" Type="http://schemas.openxmlformats.org/officeDocument/2006/relationships/slide" Target="slides/slide109.xml"/><Relationship Id="rId119" Type="http://schemas.openxmlformats.org/officeDocument/2006/relationships/slide" Target="slides/slide114.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notesMaster" Target="notesMasters/notesMaster1.xml"/><Relationship Id="rId125" Type="http://schemas.openxmlformats.org/officeDocument/2006/relationships/tableStyles" Target="tableStyle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138"/>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en-US"/>
          </a:p>
        </p:txBody>
      </p:sp>
      <p:sp>
        <p:nvSpPr>
          <p:cNvPr id="3" name="Date Placeholder 2"/>
          <p:cNvSpPr>
            <a:spLocks noGrp="1"/>
          </p:cNvSpPr>
          <p:nvPr>
            <p:ph type="dt" sz="quarter" idx="1"/>
          </p:nvPr>
        </p:nvSpPr>
        <p:spPr>
          <a:xfrm>
            <a:off x="3884613" y="0"/>
            <a:ext cx="2971800" cy="465138"/>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111" charset="0"/>
              </a:defRPr>
            </a:lvl1pPr>
          </a:lstStyle>
          <a:p>
            <a:pPr>
              <a:defRPr/>
            </a:pPr>
            <a:fld id="{A878B372-B807-4070-81F3-CF47238C06EC}" type="datetime1">
              <a:rPr lang="en-US"/>
              <a:pPr>
                <a:defRPr/>
              </a:pPr>
              <a:t>8/12/2010</a:t>
            </a:fld>
            <a:endParaRPr lang="en-US"/>
          </a:p>
        </p:txBody>
      </p:sp>
      <p:sp>
        <p:nvSpPr>
          <p:cNvPr id="4" name="Footer Placeholder 3"/>
          <p:cNvSpPr>
            <a:spLocks noGrp="1"/>
          </p:cNvSpPr>
          <p:nvPr>
            <p:ph type="ftr" sz="quarter" idx="2"/>
          </p:nvPr>
        </p:nvSpPr>
        <p:spPr>
          <a:xfrm>
            <a:off x="0" y="8829675"/>
            <a:ext cx="2971800" cy="465138"/>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en-US"/>
          </a:p>
        </p:txBody>
      </p:sp>
      <p:sp>
        <p:nvSpPr>
          <p:cNvPr id="5" name="Slide Number Placeholder 4"/>
          <p:cNvSpPr>
            <a:spLocks noGrp="1"/>
          </p:cNvSpPr>
          <p:nvPr>
            <p:ph type="sldNum" sz="quarter" idx="3"/>
          </p:nvPr>
        </p:nvSpPr>
        <p:spPr>
          <a:xfrm>
            <a:off x="3884613" y="8829675"/>
            <a:ext cx="2971800" cy="465138"/>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111" charset="0"/>
              </a:defRPr>
            </a:lvl1pPr>
          </a:lstStyle>
          <a:p>
            <a:pPr>
              <a:defRPr/>
            </a:pPr>
            <a:fld id="{C2B64D4A-E17A-4CF1-B1A9-84B7B936214B}"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138"/>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en-US"/>
          </a:p>
        </p:txBody>
      </p:sp>
      <p:sp>
        <p:nvSpPr>
          <p:cNvPr id="3" name="Date Placeholder 2"/>
          <p:cNvSpPr>
            <a:spLocks noGrp="1"/>
          </p:cNvSpPr>
          <p:nvPr>
            <p:ph type="dt" idx="1"/>
          </p:nvPr>
        </p:nvSpPr>
        <p:spPr>
          <a:xfrm>
            <a:off x="3884613" y="0"/>
            <a:ext cx="2971800" cy="465138"/>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111" charset="0"/>
              </a:defRPr>
            </a:lvl1pPr>
          </a:lstStyle>
          <a:p>
            <a:pPr>
              <a:defRPr/>
            </a:pPr>
            <a:fld id="{77641728-FEAE-46A9-8982-ED130F0F62B8}" type="datetime1">
              <a:rPr lang="en-US"/>
              <a:pPr>
                <a:defRPr/>
              </a:pPr>
              <a:t>8/12/2010</a:t>
            </a:fld>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16425"/>
            <a:ext cx="5486400" cy="4183063"/>
          </a:xfrm>
          <a:prstGeom prst="rect">
            <a:avLst/>
          </a:prstGeom>
        </p:spPr>
        <p:txBody>
          <a:bodyPr vert="horz" lIns="91440" tIns="45720" rIns="91440" bIns="45720" rtlCol="0">
            <a:normAutofit/>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6" name="Footer Placeholder 5"/>
          <p:cNvSpPr>
            <a:spLocks noGrp="1"/>
          </p:cNvSpPr>
          <p:nvPr>
            <p:ph type="ftr" sz="quarter" idx="4"/>
          </p:nvPr>
        </p:nvSpPr>
        <p:spPr>
          <a:xfrm>
            <a:off x="0" y="8829675"/>
            <a:ext cx="2971800" cy="465138"/>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en-US"/>
          </a:p>
        </p:txBody>
      </p:sp>
      <p:sp>
        <p:nvSpPr>
          <p:cNvPr id="7" name="Slide Number Placeholder 6"/>
          <p:cNvSpPr>
            <a:spLocks noGrp="1"/>
          </p:cNvSpPr>
          <p:nvPr>
            <p:ph type="sldNum" sz="quarter" idx="5"/>
          </p:nvPr>
        </p:nvSpPr>
        <p:spPr>
          <a:xfrm>
            <a:off x="3884613" y="8829675"/>
            <a:ext cx="2971800" cy="465138"/>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111" charset="0"/>
              </a:defRPr>
            </a:lvl1pPr>
          </a:lstStyle>
          <a:p>
            <a:pPr>
              <a:defRPr/>
            </a:pPr>
            <a:fld id="{121AA6F1-A043-4A60-BB0A-9CD74E914BE8}"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400" kern="1200">
        <a:solidFill>
          <a:schemeClr val="tx1"/>
        </a:solidFill>
        <a:latin typeface="+mn-lt"/>
        <a:ea typeface="ＭＳ Ｐゴシック" pitchFamily="-111" charset="-128"/>
        <a:cs typeface="+mn-cs"/>
      </a:defRPr>
    </a:lvl1pPr>
    <a:lvl2pPr marL="457200" algn="l" rtl="0" eaLnBrk="0" fontAlgn="base" hangingPunct="0">
      <a:spcBef>
        <a:spcPct val="30000"/>
      </a:spcBef>
      <a:spcAft>
        <a:spcPct val="0"/>
      </a:spcAft>
      <a:defRPr sz="1400" kern="1200">
        <a:solidFill>
          <a:schemeClr val="tx1"/>
        </a:solidFill>
        <a:latin typeface="+mn-lt"/>
        <a:ea typeface="ＭＳ Ｐゴシック" pitchFamily="-111" charset="-128"/>
        <a:cs typeface="+mn-cs"/>
      </a:defRPr>
    </a:lvl2pPr>
    <a:lvl3pPr marL="914400" algn="l" rtl="0" eaLnBrk="0" fontAlgn="base" hangingPunct="0">
      <a:spcBef>
        <a:spcPct val="30000"/>
      </a:spcBef>
      <a:spcAft>
        <a:spcPct val="0"/>
      </a:spcAft>
      <a:defRPr sz="1400" kern="1200">
        <a:solidFill>
          <a:schemeClr val="tx1"/>
        </a:solidFill>
        <a:latin typeface="+mn-lt"/>
        <a:ea typeface="ＭＳ Ｐゴシック" pitchFamily="-111" charset="-128"/>
        <a:cs typeface="+mn-cs"/>
      </a:defRPr>
    </a:lvl3pPr>
    <a:lvl4pPr marL="1371600" algn="l" rtl="0" eaLnBrk="0" fontAlgn="base" hangingPunct="0">
      <a:spcBef>
        <a:spcPct val="30000"/>
      </a:spcBef>
      <a:spcAft>
        <a:spcPct val="0"/>
      </a:spcAft>
      <a:defRPr sz="1400" kern="1200">
        <a:solidFill>
          <a:schemeClr val="tx1"/>
        </a:solidFill>
        <a:latin typeface="+mn-lt"/>
        <a:ea typeface="ＭＳ Ｐゴシック" pitchFamily="-111" charset="-128"/>
        <a:cs typeface="+mn-cs"/>
      </a:defRPr>
    </a:lvl4pPr>
    <a:lvl5pPr marL="1828800" algn="l" rtl="0" eaLnBrk="0" fontAlgn="base" hangingPunct="0">
      <a:spcBef>
        <a:spcPct val="30000"/>
      </a:spcBef>
      <a:spcAft>
        <a:spcPct val="0"/>
      </a:spcAft>
      <a:defRPr sz="1400" kern="1200">
        <a:solidFill>
          <a:schemeClr val="tx1"/>
        </a:solidFill>
        <a:latin typeface="+mn-lt"/>
        <a:ea typeface="ＭＳ Ｐゴシック" pitchFamily="-111"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headEnd/>
            <a:tailEnd/>
          </a:ln>
        </p:spPr>
      </p:sp>
      <p:sp>
        <p:nvSpPr>
          <p:cNvPr id="1218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t>BLM land use policies, allocations, and authorizations historically have been driven by </a:t>
            </a:r>
            <a:r>
              <a:rPr lang="en-US" b="1" smtClean="0"/>
              <a:t>local</a:t>
            </a:r>
            <a:r>
              <a:rPr lang="en-US" smtClean="0"/>
              <a:t> and by </a:t>
            </a:r>
            <a:r>
              <a:rPr lang="en-US" b="1" smtClean="0"/>
              <a:t>national</a:t>
            </a:r>
            <a:r>
              <a:rPr lang="en-US" smtClean="0"/>
              <a:t> considerations.  The ecological consequences of decisions made at these spatial-scale endpoints have accumulated at intermediate “landscape” scales—sometimes with adverse consequences.  along with, and often contributing to, extensive changes caused by invasive species, altered wild land fire cycles, climate change, urban and industrial development, and other agents.  </a:t>
            </a:r>
          </a:p>
          <a:p>
            <a:pPr eaLnBrk="1" hangingPunct="1"/>
            <a:endParaRPr lang="en-US" smtClean="0"/>
          </a:p>
          <a:p>
            <a:pPr eaLnBrk="1" hangingPunct="1"/>
            <a:r>
              <a:rPr lang="en-US" smtClean="0"/>
              <a:t>The BLM now has the opportunity and the tools to systematically identify our remaining landscape-scale values and risks, and to work strategically to achieve ecologically-based conservation and restoration objectives.  </a:t>
            </a:r>
          </a:p>
        </p:txBody>
      </p:sp>
      <p:sp>
        <p:nvSpPr>
          <p:cNvPr id="121860" name="Slide Number Placeholder 3"/>
          <p:cNvSpPr>
            <a:spLocks noGrp="1"/>
          </p:cNvSpPr>
          <p:nvPr>
            <p:ph type="sldNum" sz="quarter" idx="5"/>
          </p:nvPr>
        </p:nvSpPr>
        <p:spPr bwMode="auto">
          <a:noFill/>
          <a:ln>
            <a:miter lim="800000"/>
            <a:headEnd/>
            <a:tailEnd/>
          </a:ln>
        </p:spPr>
        <p:txBody>
          <a:bodyPr/>
          <a:lstStyle/>
          <a:p>
            <a:fld id="{6543E969-73AD-4BFD-AFDD-3B59F62E37CB}" type="slidenum">
              <a:rPr lang="en-US" smtClean="0"/>
              <a:pPr/>
              <a:t>1</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noFill/>
          <a:ln>
            <a:solidFill>
              <a:srgbClr val="000000"/>
            </a:solidFill>
            <a:miter lim="800000"/>
            <a:headEnd/>
            <a:tailEnd/>
          </a:ln>
        </p:spPr>
      </p:sp>
      <p:sp>
        <p:nvSpPr>
          <p:cNvPr id="13107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This map show the Level III ecoregions in the West.  The assessment we’re initiating this year are shown in light yellow.</a:t>
            </a:r>
          </a:p>
          <a:p>
            <a:endParaRPr lang="en-US" smtClean="0"/>
          </a:p>
          <a:p>
            <a:endParaRPr lang="en-US" smtClean="0"/>
          </a:p>
        </p:txBody>
      </p:sp>
      <p:sp>
        <p:nvSpPr>
          <p:cNvPr id="131076" name="Slide Number Placeholder 3"/>
          <p:cNvSpPr>
            <a:spLocks noGrp="1"/>
          </p:cNvSpPr>
          <p:nvPr>
            <p:ph type="sldNum" sz="quarter" idx="5"/>
          </p:nvPr>
        </p:nvSpPr>
        <p:spPr bwMode="auto">
          <a:noFill/>
          <a:ln>
            <a:miter lim="800000"/>
            <a:headEnd/>
            <a:tailEnd/>
          </a:ln>
        </p:spPr>
        <p:txBody>
          <a:bodyPr/>
          <a:lstStyle/>
          <a:p>
            <a:fld id="{3FF2C1D2-0C81-4FDD-B7C5-BEC8D05E7C14}" type="slidenum">
              <a:rPr lang="en-US" smtClean="0"/>
              <a:pPr/>
              <a:t>14</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p:spPr>
      </p:sp>
      <p:sp>
        <p:nvSpPr>
          <p:cNvPr id="952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t>Our Purpose:</a:t>
            </a:r>
          </a:p>
        </p:txBody>
      </p:sp>
      <p:sp>
        <p:nvSpPr>
          <p:cNvPr id="95236" name="Slide Number Placeholder 3"/>
          <p:cNvSpPr>
            <a:spLocks noGrp="1"/>
          </p:cNvSpPr>
          <p:nvPr>
            <p:ph type="sldNum" sz="quarter" idx="5"/>
          </p:nvPr>
        </p:nvSpPr>
        <p:spPr bwMode="auto">
          <a:noFill/>
          <a:ln>
            <a:miter lim="800000"/>
            <a:headEnd/>
            <a:tailEnd/>
          </a:ln>
        </p:spPr>
        <p:txBody>
          <a:bodyPr/>
          <a:lstStyle/>
          <a:p>
            <a:fld id="{BD9D0318-468B-4F84-8657-2A2BC3E6FB13}" type="slidenum">
              <a:rPr lang="en-US" smtClean="0"/>
              <a:pPr/>
              <a:t>33</a:t>
            </a:fld>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p:spPr>
      </p:sp>
      <p:sp>
        <p:nvSpPr>
          <p:cNvPr id="962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96260" name="Slide Number Placeholder 3"/>
          <p:cNvSpPr>
            <a:spLocks noGrp="1"/>
          </p:cNvSpPr>
          <p:nvPr>
            <p:ph type="sldNum" sz="quarter" idx="5"/>
          </p:nvPr>
        </p:nvSpPr>
        <p:spPr bwMode="auto">
          <a:noFill/>
          <a:ln>
            <a:miter lim="800000"/>
            <a:headEnd/>
            <a:tailEnd/>
          </a:ln>
        </p:spPr>
        <p:txBody>
          <a:bodyPr/>
          <a:lstStyle/>
          <a:p>
            <a:fld id="{F4193B51-8BFA-464C-B98B-440A8B26A633}" type="slidenum">
              <a:rPr lang="en-US" smtClean="0"/>
              <a:pPr/>
              <a:t>34</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p:spPr>
      </p:sp>
      <p:sp>
        <p:nvSpPr>
          <p:cNvPr id="972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97284" name="Slide Number Placeholder 3"/>
          <p:cNvSpPr>
            <a:spLocks noGrp="1"/>
          </p:cNvSpPr>
          <p:nvPr>
            <p:ph type="sldNum" sz="quarter" idx="5"/>
          </p:nvPr>
        </p:nvSpPr>
        <p:spPr bwMode="auto">
          <a:noFill/>
          <a:ln>
            <a:miter lim="800000"/>
            <a:headEnd/>
            <a:tailEnd/>
          </a:ln>
        </p:spPr>
        <p:txBody>
          <a:bodyPr/>
          <a:lstStyle/>
          <a:p>
            <a:fld id="{A61F4E93-EB1B-4EAB-A27A-9666744D5F4B}" type="slidenum">
              <a:rPr lang="en-US" smtClean="0"/>
              <a:pPr/>
              <a:t>35</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p:spPr>
      </p:sp>
      <p:sp>
        <p:nvSpPr>
          <p:cNvPr id="983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The </a:t>
            </a:r>
            <a:r>
              <a:rPr lang="en-US" b="1" i="1" smtClean="0"/>
              <a:t>purpose</a:t>
            </a:r>
            <a:r>
              <a:rPr lang="en-US" smtClean="0"/>
              <a:t> of this model is to articulate key assumptions about regional landscape pattern and process that will inform our selection and analysis of conservation elements and change agents.   This overarching description and model will provide a framework for series of component models for the ecoregion.</a:t>
            </a:r>
          </a:p>
          <a:p>
            <a:pPr eaLnBrk="1" hangingPunct="1">
              <a:spcBef>
                <a:spcPct val="0"/>
              </a:spcBef>
            </a:pPr>
            <a:endParaRPr lang="en-US" smtClean="0"/>
          </a:p>
          <a:p>
            <a:pPr eaLnBrk="1" hangingPunct="1">
              <a:spcBef>
                <a:spcPct val="0"/>
              </a:spcBef>
            </a:pPr>
            <a:r>
              <a:rPr lang="en-US" smtClean="0"/>
              <a:t>To define the </a:t>
            </a:r>
            <a:r>
              <a:rPr lang="en-US" b="1" i="1" smtClean="0"/>
              <a:t>spatial and temporal bounds</a:t>
            </a:r>
            <a:r>
              <a:rPr lang="en-US" smtClean="0"/>
              <a:t> of our model, the extent of the Rapid Ecoregional Assessment includes the area within the boundary of ecoregion number 13, as originally defined by Omernik (1987) and EPA (2002) plus the area within a buffer surrounding the ecoregion.  The buffer includes that area outside the ecoregion boundary comprised of those 5</a:t>
            </a:r>
            <a:r>
              <a:rPr lang="en-US" baseline="30000" smtClean="0"/>
              <a:t>th</a:t>
            </a:r>
            <a:r>
              <a:rPr lang="en-US" smtClean="0"/>
              <a:t>-level, 10-digit hydrologic units that overlap the ecoregion boundary.  </a:t>
            </a:r>
          </a:p>
          <a:p>
            <a:pPr eaLnBrk="1" hangingPunct="1">
              <a:spcBef>
                <a:spcPct val="0"/>
              </a:spcBef>
            </a:pPr>
            <a:endParaRPr lang="en-US" smtClean="0"/>
          </a:p>
          <a:p>
            <a:pPr eaLnBrk="1" hangingPunct="1">
              <a:spcBef>
                <a:spcPct val="0"/>
              </a:spcBef>
            </a:pPr>
            <a:r>
              <a:rPr lang="en-US" smtClean="0"/>
              <a:t>The </a:t>
            </a:r>
            <a:r>
              <a:rPr lang="en-US" b="1" i="1" smtClean="0"/>
              <a:t>temporal bounds</a:t>
            </a:r>
            <a:r>
              <a:rPr lang="en-US" smtClean="0"/>
              <a:t> of this conceptual model would include the past two centuries, but center on the 20</a:t>
            </a:r>
            <a:r>
              <a:rPr lang="en-US" baseline="30000" smtClean="0"/>
              <a:t>th</a:t>
            </a:r>
            <a:r>
              <a:rPr lang="en-US" smtClean="0"/>
              <a:t> century and decade of 2001-2011.  This time period reflects the climatic regimes, ecological patterns and processes, and change agents that are most applicable to this assessment.  Our assessment will look to future time periods for evaluation of climate-induced stress and land use scenarios, but for conceptual modeling, our initial set of assumptions lead up to today. </a:t>
            </a:r>
          </a:p>
          <a:p>
            <a:pPr eaLnBrk="1" hangingPunct="1">
              <a:spcBef>
                <a:spcPct val="0"/>
              </a:spcBef>
            </a:pPr>
            <a:endParaRPr lang="en-US" smtClean="0"/>
          </a:p>
        </p:txBody>
      </p:sp>
      <p:sp>
        <p:nvSpPr>
          <p:cNvPr id="98308" name="Slide Number Placeholder 3"/>
          <p:cNvSpPr>
            <a:spLocks noGrp="1"/>
          </p:cNvSpPr>
          <p:nvPr>
            <p:ph type="sldNum" sz="quarter" idx="5"/>
          </p:nvPr>
        </p:nvSpPr>
        <p:spPr bwMode="auto">
          <a:noFill/>
          <a:ln>
            <a:miter lim="800000"/>
            <a:headEnd/>
            <a:tailEnd/>
          </a:ln>
        </p:spPr>
        <p:txBody>
          <a:bodyPr/>
          <a:lstStyle/>
          <a:p>
            <a:fld id="{3EE3DEA0-22A8-4BEA-A564-B11ABCFA74AC}" type="slidenum">
              <a:rPr lang="en-US" smtClean="0"/>
              <a:pPr/>
              <a:t>36</a:t>
            </a:fld>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p:spPr>
      </p:sp>
      <p:sp>
        <p:nvSpPr>
          <p:cNvPr id="993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99332" name="Slide Number Placeholder 3"/>
          <p:cNvSpPr>
            <a:spLocks noGrp="1"/>
          </p:cNvSpPr>
          <p:nvPr>
            <p:ph type="sldNum" sz="quarter" idx="5"/>
          </p:nvPr>
        </p:nvSpPr>
        <p:spPr bwMode="auto">
          <a:noFill/>
          <a:ln>
            <a:miter lim="800000"/>
            <a:headEnd/>
            <a:tailEnd/>
          </a:ln>
        </p:spPr>
        <p:txBody>
          <a:bodyPr/>
          <a:lstStyle/>
          <a:p>
            <a:fld id="{EA2650F9-BC71-4B06-9841-97C1C00BC946}" type="slidenum">
              <a:rPr lang="en-US" smtClean="0"/>
              <a:pPr/>
              <a:t>37</a:t>
            </a:fld>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noFill/>
          <a:ln>
            <a:solidFill>
              <a:srgbClr val="000000"/>
            </a:solidFill>
            <a:miter lim="800000"/>
            <a:headEnd/>
            <a:tailEnd/>
          </a:ln>
        </p:spPr>
      </p:sp>
      <p:sp>
        <p:nvSpPr>
          <p:cNvPr id="1372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a:p>
            <a:pPr eaLnBrk="1" hangingPunct="1">
              <a:spcBef>
                <a:spcPct val="0"/>
              </a:spcBef>
            </a:pPr>
            <a:endParaRPr lang="en-US" smtClean="0"/>
          </a:p>
        </p:txBody>
      </p:sp>
      <p:sp>
        <p:nvSpPr>
          <p:cNvPr id="137220" name="Slide Number Placeholder 3"/>
          <p:cNvSpPr>
            <a:spLocks noGrp="1"/>
          </p:cNvSpPr>
          <p:nvPr>
            <p:ph type="sldNum" sz="quarter" idx="5"/>
          </p:nvPr>
        </p:nvSpPr>
        <p:spPr bwMode="auto">
          <a:noFill/>
          <a:ln>
            <a:miter lim="800000"/>
            <a:headEnd/>
            <a:tailEnd/>
          </a:ln>
        </p:spPr>
        <p:txBody>
          <a:bodyPr/>
          <a:lstStyle/>
          <a:p>
            <a:fld id="{662EE1D6-A3EA-413E-A6B8-29DC9F2AA5C7}" type="slidenum">
              <a:rPr lang="en-US" smtClean="0"/>
              <a:pPr/>
              <a:t>38</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p:spPr>
      </p:sp>
      <p:sp>
        <p:nvSpPr>
          <p:cNvPr id="1013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01380" name="Slide Number Placeholder 3"/>
          <p:cNvSpPr>
            <a:spLocks noGrp="1"/>
          </p:cNvSpPr>
          <p:nvPr>
            <p:ph type="sldNum" sz="quarter" idx="5"/>
          </p:nvPr>
        </p:nvSpPr>
        <p:spPr bwMode="auto">
          <a:noFill/>
          <a:ln>
            <a:miter lim="800000"/>
            <a:headEnd/>
            <a:tailEnd/>
          </a:ln>
        </p:spPr>
        <p:txBody>
          <a:bodyPr/>
          <a:lstStyle/>
          <a:p>
            <a:fld id="{84FCDD2C-6F74-455E-A6AE-0082C45B19A0}" type="slidenum">
              <a:rPr lang="en-US" smtClean="0"/>
              <a:pPr/>
              <a:t>39</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02404" name="Slide Number Placeholder 3"/>
          <p:cNvSpPr>
            <a:spLocks noGrp="1"/>
          </p:cNvSpPr>
          <p:nvPr>
            <p:ph type="sldNum" sz="quarter" idx="5"/>
          </p:nvPr>
        </p:nvSpPr>
        <p:spPr bwMode="auto">
          <a:noFill/>
          <a:ln>
            <a:miter lim="800000"/>
            <a:headEnd/>
            <a:tailEnd/>
          </a:ln>
        </p:spPr>
        <p:txBody>
          <a:bodyPr/>
          <a:lstStyle/>
          <a:p>
            <a:fld id="{F4D77641-12DA-46C2-84A2-A44268C76FB3}" type="slidenum">
              <a:rPr lang="en-US" smtClean="0"/>
              <a:pPr/>
              <a:t>40</a:t>
            </a:fld>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p:spPr>
      </p:sp>
      <p:sp>
        <p:nvSpPr>
          <p:cNvPr id="1034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03428" name="Slide Number Placeholder 3"/>
          <p:cNvSpPr>
            <a:spLocks noGrp="1"/>
          </p:cNvSpPr>
          <p:nvPr>
            <p:ph type="sldNum" sz="quarter" idx="5"/>
          </p:nvPr>
        </p:nvSpPr>
        <p:spPr bwMode="auto">
          <a:noFill/>
          <a:ln>
            <a:miter lim="800000"/>
            <a:headEnd/>
            <a:tailEnd/>
          </a:ln>
        </p:spPr>
        <p:txBody>
          <a:bodyPr/>
          <a:lstStyle/>
          <a:p>
            <a:fld id="{A51CC3EA-530F-4955-AB13-72DBE8EB84A5}" type="slidenum">
              <a:rPr lang="en-US" smtClean="0"/>
              <a:pPr/>
              <a:t>41</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92500" lnSpcReduction="20000"/>
          </a:bodyPr>
          <a:lstStyle/>
          <a:p>
            <a:pPr>
              <a:defRPr/>
            </a:pPr>
            <a:r>
              <a:rPr lang="en-US" dirty="0" smtClean="0">
                <a:ea typeface="+mn-ea"/>
                <a:cs typeface="+mn-cs"/>
              </a:rPr>
              <a:t>As Tom Armstrong has just shown, the impacts of climate change are sobering and profound.  The BLM, and land managers throughout the nation, face unprecedented environmental challenges that transcend land ownership and administrative jurisdictions.</a:t>
            </a:r>
          </a:p>
          <a:p>
            <a:pPr>
              <a:defRPr/>
            </a:pPr>
            <a:r>
              <a:rPr lang="en-US" dirty="0" smtClean="0">
                <a:ea typeface="+mn-ea"/>
                <a:cs typeface="+mn-cs"/>
              </a:rPr>
              <a:t> </a:t>
            </a:r>
          </a:p>
          <a:p>
            <a:pPr>
              <a:defRPr/>
            </a:pPr>
            <a:r>
              <a:rPr lang="en-US" dirty="0" smtClean="0">
                <a:ea typeface="+mn-ea"/>
                <a:cs typeface="+mn-cs"/>
              </a:rPr>
              <a:t>Together, we are managing a landscape where, for example, arctic permafrost is thawing…</a:t>
            </a:r>
          </a:p>
          <a:p>
            <a:pPr>
              <a:defRPr/>
            </a:pPr>
            <a:endParaRPr lang="en-US" dirty="0" smtClean="0">
              <a:ea typeface="+mn-ea"/>
              <a:cs typeface="+mn-cs"/>
            </a:endParaRPr>
          </a:p>
          <a:p>
            <a:pPr>
              <a:defRPr/>
            </a:pPr>
            <a:r>
              <a:rPr lang="en-US" dirty="0" smtClean="0">
                <a:ea typeface="+mn-ea"/>
                <a:cs typeface="+mn-cs"/>
              </a:rPr>
              <a:t>…where wildfires have become larger, more frequent, and more damaging; </a:t>
            </a:r>
          </a:p>
          <a:p>
            <a:pPr>
              <a:defRPr/>
            </a:pPr>
            <a:r>
              <a:rPr lang="en-US" dirty="0" smtClean="0">
                <a:ea typeface="+mn-ea"/>
                <a:cs typeface="+mn-cs"/>
              </a:rPr>
              <a:t> </a:t>
            </a:r>
          </a:p>
          <a:p>
            <a:pPr>
              <a:defRPr/>
            </a:pPr>
            <a:r>
              <a:rPr lang="en-US" dirty="0" smtClean="0">
                <a:ea typeface="+mn-ea"/>
                <a:cs typeface="+mn-cs"/>
              </a:rPr>
              <a:t>…where invasive species are crowding out native plants and wildlife; </a:t>
            </a:r>
          </a:p>
          <a:p>
            <a:pPr>
              <a:defRPr/>
            </a:pPr>
            <a:r>
              <a:rPr lang="en-US" dirty="0" smtClean="0">
                <a:ea typeface="+mn-ea"/>
                <a:cs typeface="+mn-cs"/>
              </a:rPr>
              <a:t> </a:t>
            </a:r>
          </a:p>
          <a:p>
            <a:pPr>
              <a:defRPr/>
            </a:pPr>
            <a:r>
              <a:rPr lang="en-US" dirty="0" smtClean="0">
                <a:ea typeface="+mn-ea"/>
                <a:cs typeface="+mn-cs"/>
              </a:rPr>
              <a:t>…and where the survival of sage-grouse and other native species is at increasing risk.</a:t>
            </a:r>
          </a:p>
          <a:p>
            <a:pPr>
              <a:defRPr/>
            </a:pPr>
            <a:endParaRPr lang="en-US" dirty="0" smtClean="0">
              <a:ea typeface="+mn-ea"/>
              <a:cs typeface="+mn-cs"/>
            </a:endParaRPr>
          </a:p>
          <a:p>
            <a:pPr>
              <a:defRPr/>
            </a:pPr>
            <a:r>
              <a:rPr lang="en-US" dirty="0" smtClean="0">
                <a:ea typeface="+mn-ea"/>
                <a:cs typeface="+mn-cs"/>
              </a:rPr>
              <a:t>As BLM managers, we also carry the considerable responsibility to develop critical energy supplies for the nation, to help reduce our reliance on foreign oil, and to foster a transition to renewable energy resources.</a:t>
            </a:r>
          </a:p>
          <a:p>
            <a:pPr>
              <a:defRPr/>
            </a:pPr>
            <a:r>
              <a:rPr lang="en-US" dirty="0" smtClean="0">
                <a:ea typeface="+mn-ea"/>
                <a:cs typeface="+mn-cs"/>
              </a:rPr>
              <a:t> </a:t>
            </a:r>
          </a:p>
          <a:p>
            <a:pPr>
              <a:defRPr/>
            </a:pPr>
            <a:r>
              <a:rPr lang="en-US" dirty="0" smtClean="0">
                <a:ea typeface="+mn-ea"/>
                <a:cs typeface="+mn-cs"/>
              </a:rPr>
              <a:t>We must find the best ways to address these challenges and sustain the health, productivity, and beauty of the public lands – for ourselves and for future generations.</a:t>
            </a:r>
          </a:p>
          <a:p>
            <a:pPr>
              <a:defRPr/>
            </a:pPr>
            <a:endParaRPr lang="en-US" dirty="0" smtClean="0">
              <a:ea typeface="+mn-ea"/>
              <a:cs typeface="+mn-cs"/>
            </a:endParaRPr>
          </a:p>
          <a:p>
            <a:pPr>
              <a:defRPr/>
            </a:pPr>
            <a:r>
              <a:rPr lang="en-US" dirty="0" smtClean="0">
                <a:ea typeface="+mn-ea"/>
                <a:cs typeface="+mn-cs"/>
              </a:rPr>
              <a:t>I think that’s the essence of what this workshop is about, and why we’re here today.</a:t>
            </a:r>
          </a:p>
          <a:p>
            <a:pPr>
              <a:defRPr/>
            </a:pPr>
            <a:endParaRPr lang="en-US" dirty="0" smtClean="0">
              <a:ea typeface="+mn-ea"/>
              <a:cs typeface="+mn-cs"/>
            </a:endParaRPr>
          </a:p>
          <a:p>
            <a:pPr>
              <a:defRPr/>
            </a:pPr>
            <a:endParaRPr lang="en-US" dirty="0" smtClean="0"/>
          </a:p>
          <a:p>
            <a:pPr>
              <a:defRPr/>
            </a:pPr>
            <a:endParaRPr lang="en-US" dirty="0" smtClean="0"/>
          </a:p>
          <a:p>
            <a:pPr>
              <a:defRPr/>
            </a:pPr>
            <a:endParaRPr lang="en-US" dirty="0" smtClean="0"/>
          </a:p>
          <a:p>
            <a:pPr>
              <a:defRPr/>
            </a:pPr>
            <a:endParaRPr lang="en-US" dirty="0" smtClean="0"/>
          </a:p>
          <a:p>
            <a:pPr>
              <a:defRPr/>
            </a:pPr>
            <a:endParaRPr lang="en-US" dirty="0" smtClean="0"/>
          </a:p>
          <a:p>
            <a:pPr>
              <a:defRPr/>
            </a:pPr>
            <a:endParaRPr lang="en-US" dirty="0" smtClean="0"/>
          </a:p>
          <a:p>
            <a:pPr>
              <a:defRPr/>
            </a:pPr>
            <a:endParaRPr lang="en-US" dirty="0" smtClean="0"/>
          </a:p>
          <a:p>
            <a:pPr>
              <a:defRPr/>
            </a:pPr>
            <a:endParaRPr lang="en-US" dirty="0" smtClean="0"/>
          </a:p>
          <a:p>
            <a:pPr>
              <a:defRPr/>
            </a:pPr>
            <a:endParaRPr lang="en-US" dirty="0" smtClean="0"/>
          </a:p>
          <a:p>
            <a:pPr>
              <a:defRPr/>
            </a:pPr>
            <a:endParaRPr lang="en-US" dirty="0" smtClean="0"/>
          </a:p>
          <a:p>
            <a:pPr>
              <a:defRPr/>
            </a:pPr>
            <a:endParaRPr lang="en-US" dirty="0" smtClean="0"/>
          </a:p>
          <a:p>
            <a:pPr>
              <a:defRPr/>
            </a:pPr>
            <a:endParaRPr lang="en-US" dirty="0"/>
          </a:p>
        </p:txBody>
      </p:sp>
      <p:sp>
        <p:nvSpPr>
          <p:cNvPr id="122884" name="Slide Number Placeholder 3"/>
          <p:cNvSpPr>
            <a:spLocks noGrp="1"/>
          </p:cNvSpPr>
          <p:nvPr>
            <p:ph type="sldNum" sz="quarter" idx="5"/>
          </p:nvPr>
        </p:nvSpPr>
        <p:spPr bwMode="auto">
          <a:noFill/>
          <a:ln>
            <a:miter lim="800000"/>
            <a:headEnd/>
            <a:tailEnd/>
          </a:ln>
        </p:spPr>
        <p:txBody>
          <a:bodyPr/>
          <a:lstStyle/>
          <a:p>
            <a:fld id="{F4C6D8A7-A0BB-4F4C-B0E4-57D872363979}" type="slidenum">
              <a:rPr lang="en-US" smtClean="0"/>
              <a:pPr/>
              <a:t>3</a:t>
            </a:fld>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p:spPr>
      </p:sp>
      <p:sp>
        <p:nvSpPr>
          <p:cNvPr id="1044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04452" name="Slide Number Placeholder 3"/>
          <p:cNvSpPr>
            <a:spLocks noGrp="1"/>
          </p:cNvSpPr>
          <p:nvPr>
            <p:ph type="sldNum" sz="quarter" idx="5"/>
          </p:nvPr>
        </p:nvSpPr>
        <p:spPr bwMode="auto">
          <a:noFill/>
          <a:ln>
            <a:miter lim="800000"/>
            <a:headEnd/>
            <a:tailEnd/>
          </a:ln>
        </p:spPr>
        <p:txBody>
          <a:bodyPr/>
          <a:lstStyle/>
          <a:p>
            <a:fld id="{6B0971D2-868D-41D9-BFE2-498330A71053}" type="slidenum">
              <a:rPr lang="en-US" smtClean="0"/>
              <a:pPr/>
              <a:t>42</a:t>
            </a:fld>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p:spPr>
      </p:sp>
      <p:sp>
        <p:nvSpPr>
          <p:cNvPr id="10547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There are 70 management questions originally proposed by BLM. Here we discuss how they naturally group together, and ways we can usefully think of how they “roll up” to concerns that span the eco-region and the process of the REA.</a:t>
            </a:r>
          </a:p>
        </p:txBody>
      </p:sp>
      <p:sp>
        <p:nvSpPr>
          <p:cNvPr id="105476" name="Slide Number Placeholder 3"/>
          <p:cNvSpPr>
            <a:spLocks noGrp="1"/>
          </p:cNvSpPr>
          <p:nvPr>
            <p:ph type="sldNum" sz="quarter" idx="5"/>
          </p:nvPr>
        </p:nvSpPr>
        <p:spPr bwMode="auto">
          <a:noFill/>
          <a:ln>
            <a:miter lim="800000"/>
            <a:headEnd/>
            <a:tailEnd/>
          </a:ln>
        </p:spPr>
        <p:txBody>
          <a:bodyPr/>
          <a:lstStyle/>
          <a:p>
            <a:fld id="{ABE52E70-6DEA-4944-AA41-F9A08196DA0B}" type="slidenum">
              <a:rPr lang="en-US" smtClean="0"/>
              <a:pPr/>
              <a:t>45</a:t>
            </a:fld>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p:spPr>
      </p:sp>
      <p:sp>
        <p:nvSpPr>
          <p:cNvPr id="1064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There are many details within these Overarching MA’s (OMA’s) – many underlying questions.  But these summarize the core ideas. This page is about species, habitats, CA’s, and how climate change may affect them.  Overlaying these layers creates pictures of the locations of threats and opportunities.</a:t>
            </a:r>
          </a:p>
          <a:p>
            <a:endParaRPr lang="en-US" smtClean="0"/>
          </a:p>
        </p:txBody>
      </p:sp>
      <p:sp>
        <p:nvSpPr>
          <p:cNvPr id="106500" name="Slide Number Placeholder 3"/>
          <p:cNvSpPr>
            <a:spLocks noGrp="1"/>
          </p:cNvSpPr>
          <p:nvPr>
            <p:ph type="sldNum" sz="quarter" idx="5"/>
          </p:nvPr>
        </p:nvSpPr>
        <p:spPr bwMode="auto">
          <a:noFill/>
          <a:ln>
            <a:miter lim="800000"/>
            <a:headEnd/>
            <a:tailEnd/>
          </a:ln>
        </p:spPr>
        <p:txBody>
          <a:bodyPr/>
          <a:lstStyle/>
          <a:p>
            <a:fld id="{6B31C0F7-DF1A-49A7-9B95-94384FFB62A5}" type="slidenum">
              <a:rPr lang="en-US" smtClean="0"/>
              <a:pPr/>
              <a:t>49</a:t>
            </a:fld>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p:spPr>
      </p:sp>
      <p:sp>
        <p:nvSpPr>
          <p:cNvPr id="1075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Water, processes, human uses, and climate change.</a:t>
            </a:r>
            <a:br>
              <a:rPr lang="en-US" smtClean="0"/>
            </a:br>
            <a:endParaRPr lang="en-US" smtClean="0"/>
          </a:p>
        </p:txBody>
      </p:sp>
      <p:sp>
        <p:nvSpPr>
          <p:cNvPr id="107524" name="Slide Number Placeholder 3"/>
          <p:cNvSpPr>
            <a:spLocks noGrp="1"/>
          </p:cNvSpPr>
          <p:nvPr>
            <p:ph type="sldNum" sz="quarter" idx="5"/>
          </p:nvPr>
        </p:nvSpPr>
        <p:spPr bwMode="auto">
          <a:noFill/>
          <a:ln>
            <a:miter lim="800000"/>
            <a:headEnd/>
            <a:tailEnd/>
          </a:ln>
        </p:spPr>
        <p:txBody>
          <a:bodyPr/>
          <a:lstStyle/>
          <a:p>
            <a:fld id="{CF99968A-E5A2-4B77-89BE-D6EDD8D1D5D8}" type="slidenum">
              <a:rPr lang="en-US" smtClean="0"/>
              <a:pPr/>
              <a:t>50</a:t>
            </a:fld>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p:spPr>
      </p:sp>
      <p:sp>
        <p:nvSpPr>
          <p:cNvPr id="1085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Roll up all the answers to the MQ’s to create a geo-spatial picture of health, integrity, resilience, threat, and opportunities for management.  We’ll talk about the details of MQ’s later, but these OMA’s are the holy grail we’re striving for.</a:t>
            </a:r>
          </a:p>
          <a:p>
            <a:endParaRPr lang="en-US" smtClean="0"/>
          </a:p>
        </p:txBody>
      </p:sp>
      <p:sp>
        <p:nvSpPr>
          <p:cNvPr id="108548" name="Slide Number Placeholder 3"/>
          <p:cNvSpPr>
            <a:spLocks noGrp="1"/>
          </p:cNvSpPr>
          <p:nvPr>
            <p:ph type="sldNum" sz="quarter" idx="5"/>
          </p:nvPr>
        </p:nvSpPr>
        <p:spPr bwMode="auto">
          <a:noFill/>
          <a:ln>
            <a:miter lim="800000"/>
            <a:headEnd/>
            <a:tailEnd/>
          </a:ln>
        </p:spPr>
        <p:txBody>
          <a:bodyPr/>
          <a:lstStyle/>
          <a:p>
            <a:fld id="{E5599FE2-3E76-48D0-A571-6F823515CA9A}" type="slidenum">
              <a:rPr lang="en-US" smtClean="0"/>
              <a:pPr/>
              <a:t>51</a:t>
            </a:fld>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bwMode="auto">
          <a:noFill/>
          <a:ln>
            <a:miter lim="800000"/>
            <a:headEnd/>
            <a:tailEnd/>
          </a:ln>
        </p:spPr>
        <p:txBody>
          <a:bodyPr/>
          <a:lstStyle/>
          <a:p>
            <a:fld id="{2FC37988-3C24-4174-B63B-A6FD4CB03EC6}" type="slidenum">
              <a:rPr lang="en-US" smtClean="0"/>
              <a:pPr/>
              <a:t>54</a:t>
            </a:fld>
            <a:endParaRPr lang="en-US" smtClean="0"/>
          </a:p>
        </p:txBody>
      </p:sp>
      <p:sp>
        <p:nvSpPr>
          <p:cNvPr id="109571" name="Rectangle 2"/>
          <p:cNvSpPr>
            <a:spLocks noGrp="1" noRot="1" noChangeAspect="1" noChangeArrowheads="1" noTextEdit="1"/>
          </p:cNvSpPr>
          <p:nvPr>
            <p:ph type="sldImg"/>
          </p:nvPr>
        </p:nvSpPr>
        <p:spPr bwMode="auto">
          <a:xfrm>
            <a:off x="1100138" y="695325"/>
            <a:ext cx="4660900" cy="3497263"/>
          </a:xfrm>
          <a:noFill/>
          <a:ln>
            <a:solidFill>
              <a:srgbClr val="000000"/>
            </a:solidFill>
            <a:miter lim="800000"/>
            <a:headEnd/>
            <a:tailEnd/>
          </a:ln>
        </p:spPr>
      </p:sp>
      <p:sp>
        <p:nvSpPr>
          <p:cNvPr id="109572" name="Rectangle 3"/>
          <p:cNvSpPr>
            <a:spLocks noGrp="1" noChangeArrowheads="1"/>
          </p:cNvSpPr>
          <p:nvPr>
            <p:ph type="body" idx="1"/>
          </p:nvPr>
        </p:nvSpPr>
        <p:spPr bwMode="auto">
          <a:xfrm>
            <a:off x="1023938" y="4414838"/>
            <a:ext cx="4811712" cy="4202112"/>
          </a:xfrm>
          <a:noFill/>
        </p:spPr>
        <p:txBody>
          <a:bodyPr wrap="square" numCol="1" anchor="t" anchorCtr="0" compatLnSpc="1">
            <a:prstTxWarp prst="textNoShape">
              <a:avLst/>
            </a:prstTxWarp>
          </a:bodyPr>
          <a:lstStyle/>
          <a:p>
            <a:pPr eaLnBrk="1" hangingPunct="1"/>
            <a:r>
              <a:rPr lang="en-US" smtClean="0"/>
              <a:t>Underlying our work is the effective representation of biodiversity for conservation</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bwMode="auto">
          <a:noFill/>
          <a:ln>
            <a:miter lim="800000"/>
            <a:headEnd/>
            <a:tailEnd/>
          </a:ln>
        </p:spPr>
        <p:txBody>
          <a:bodyPr/>
          <a:lstStyle/>
          <a:p>
            <a:fld id="{102D0B87-2195-4509-8008-960764308CD0}" type="slidenum">
              <a:rPr lang="en-US" smtClean="0"/>
              <a:pPr/>
              <a:t>55</a:t>
            </a:fld>
            <a:endParaRPr lang="en-US" smtClean="0"/>
          </a:p>
        </p:txBody>
      </p:sp>
      <p:sp>
        <p:nvSpPr>
          <p:cNvPr id="110595" name="Rectangle 2"/>
          <p:cNvSpPr>
            <a:spLocks noGrp="1" noRot="1" noChangeAspect="1" noChangeArrowheads="1" noTextEdit="1"/>
          </p:cNvSpPr>
          <p:nvPr>
            <p:ph type="sldImg"/>
          </p:nvPr>
        </p:nvSpPr>
        <p:spPr bwMode="auto">
          <a:xfrm>
            <a:off x="1109663" y="698500"/>
            <a:ext cx="4641850" cy="3482975"/>
          </a:xfrm>
          <a:noFill/>
          <a:ln>
            <a:solidFill>
              <a:srgbClr val="000000"/>
            </a:solidFill>
            <a:miter lim="800000"/>
            <a:headEnd/>
            <a:tailEnd/>
          </a:ln>
        </p:spPr>
      </p:sp>
      <p:sp>
        <p:nvSpPr>
          <p:cNvPr id="110596" name="Rectangle 3"/>
          <p:cNvSpPr>
            <a:spLocks noGrp="1" noChangeArrowheads="1"/>
          </p:cNvSpPr>
          <p:nvPr>
            <p:ph type="body" idx="1"/>
          </p:nvPr>
        </p:nvSpPr>
        <p:spPr bwMode="auto">
          <a:xfrm>
            <a:off x="762000" y="4413250"/>
            <a:ext cx="5181600" cy="4186238"/>
          </a:xfrm>
          <a:noFill/>
        </p:spPr>
        <p:txBody>
          <a:bodyPr wrap="square" numCol="1" anchor="t" anchorCtr="0" compatLnSpc="1">
            <a:prstTxWarp prst="textNoShape">
              <a:avLst/>
            </a:prstTxWarp>
          </a:bodyPr>
          <a:lstStyle/>
          <a:p>
            <a:r>
              <a:rPr lang="en-US" smtClean="0"/>
              <a:t>Elements of concern are hierarchical in nature and are grouped into species, communities, and ecological systems categories. </a:t>
            </a:r>
          </a:p>
          <a:p>
            <a:endParaRPr lang="en-US" smtClean="0"/>
          </a:p>
          <a:p>
            <a:r>
              <a:rPr lang="en-US" smtClean="0"/>
              <a:t>This encompasses what is commonly called the “coarse-filter/fine-filter approach.”  Using this approach, spearheaded by The Nature Conservancy and NatureServe back in the 1970s, all characteristic ecological systems, then a subset of rare and vulnerable communities and species are used to represent the environmental variation and ecological processes that support all biological diversity.  </a:t>
            </a:r>
          </a:p>
          <a:p>
            <a:r>
              <a:rPr lang="en-US" smtClean="0"/>
              <a:t>The “coarse-filter” is provided by representing characteristic ecological system types (e.g., different forest, shrubland, grassland, wetland, and riverine systems).  The “fine-filter” encompasses rare communities and species at risk that require special consideration to ensure that the ecological processes supporting them are considered in planning.</a:t>
            </a:r>
          </a:p>
          <a:p>
            <a:endParaRPr lang="en-US" smtClean="0"/>
          </a:p>
          <a:p>
            <a:r>
              <a:rPr lang="en-US" smtClean="0"/>
              <a:t>Our focus is on standard ecological classification and its application to conservation.</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bwMode="auto">
          <a:noFill/>
          <a:ln>
            <a:miter lim="800000"/>
            <a:headEnd/>
            <a:tailEnd/>
          </a:ln>
        </p:spPr>
        <p:txBody>
          <a:bodyPr/>
          <a:lstStyle/>
          <a:p>
            <a:fld id="{C813F07F-7821-4333-898A-E022707A38AF}" type="slidenum">
              <a:rPr lang="en-US" smtClean="0"/>
              <a:pPr/>
              <a:t>69</a:t>
            </a:fld>
            <a:endParaRPr lang="en-US" smtClean="0"/>
          </a:p>
        </p:txBody>
      </p:sp>
      <p:sp>
        <p:nvSpPr>
          <p:cNvPr id="111619" name="Rectangle 2"/>
          <p:cNvSpPr>
            <a:spLocks noGrp="1" noRot="1" noChangeAspect="1" noChangeArrowheads="1" noTextEdit="1"/>
          </p:cNvSpPr>
          <p:nvPr>
            <p:ph type="sldImg"/>
          </p:nvPr>
        </p:nvSpPr>
        <p:spPr bwMode="auto">
          <a:xfrm>
            <a:off x="1106488" y="696913"/>
            <a:ext cx="4646612" cy="3486150"/>
          </a:xfrm>
          <a:noFill/>
          <a:ln>
            <a:solidFill>
              <a:srgbClr val="000000"/>
            </a:solidFill>
            <a:miter lim="800000"/>
            <a:headEnd/>
            <a:tailEnd/>
          </a:ln>
        </p:spPr>
      </p:sp>
      <p:sp>
        <p:nvSpPr>
          <p:cNvPr id="111620" name="Rectangle 3"/>
          <p:cNvSpPr>
            <a:spLocks noGrp="1" noChangeArrowheads="1"/>
          </p:cNvSpPr>
          <p:nvPr>
            <p:ph type="body" idx="1"/>
          </p:nvPr>
        </p:nvSpPr>
        <p:spPr bwMode="auto">
          <a:xfrm>
            <a:off x="685800" y="4416425"/>
            <a:ext cx="5486400" cy="4181475"/>
          </a:xfrm>
          <a:noFill/>
        </p:spPr>
        <p:txBody>
          <a:bodyPr wrap="square" numCol="1" anchor="t" anchorCtr="0" compatLnSpc="1">
            <a:prstTxWarp prst="textNoShape">
              <a:avLst/>
            </a:prstTxWarp>
          </a:bodyPr>
          <a:lstStyle/>
          <a:p>
            <a:pPr eaLnBrk="1" hangingPunct="1"/>
            <a:r>
              <a:rPr lang="en-US" smtClean="0"/>
              <a:t>The CoNHP rating specifications for this system include:</a:t>
            </a:r>
          </a:p>
          <a:p>
            <a:pPr eaLnBrk="1" hangingPunct="1"/>
            <a:endParaRPr lang="en-US" smtClean="0"/>
          </a:p>
          <a:p>
            <a:pPr eaLnBrk="1" hangingPunct="1"/>
            <a:r>
              <a:rPr lang="en-US" smtClean="0"/>
              <a:t>Size:  “B” 10,000 – 30,000 Acres</a:t>
            </a:r>
          </a:p>
          <a:p>
            <a:pPr eaLnBrk="1" hangingPunct="1"/>
            <a:endParaRPr lang="en-US" smtClean="0"/>
          </a:p>
          <a:p>
            <a:pPr eaLnBrk="1" hangingPunct="1"/>
            <a:r>
              <a:rPr lang="en-US" smtClean="0"/>
              <a:t>Condition:  </a:t>
            </a:r>
          </a:p>
          <a:p>
            <a:pPr>
              <a:spcBef>
                <a:spcPct val="0"/>
              </a:spcBef>
            </a:pPr>
            <a:r>
              <a:rPr lang="en-US" sz="1200" b="1" smtClean="0">
                <a:latin typeface="Times New Roman" pitchFamily="-111" charset="0"/>
                <a:cs typeface="Times New Roman" pitchFamily="-111" charset="0"/>
              </a:rPr>
              <a:t>A SPECS</a:t>
            </a:r>
            <a:endParaRPr lang="en-US" sz="1200" smtClean="0">
              <a:latin typeface="Times New Roman" pitchFamily="-111" charset="0"/>
              <a:cs typeface="Times New Roman" pitchFamily="-111" charset="0"/>
            </a:endParaRPr>
          </a:p>
          <a:p>
            <a:pPr>
              <a:spcBef>
                <a:spcPct val="0"/>
              </a:spcBef>
            </a:pPr>
            <a:r>
              <a:rPr lang="en-US" sz="1200" smtClean="0">
                <a:latin typeface="Times New Roman" pitchFamily="-111" charset="0"/>
                <a:cs typeface="Times New Roman" pitchFamily="-111" charset="0"/>
              </a:rPr>
              <a:t>Tree density is &lt;30 per ha on favorable sites, and up to 200 trees per ha on rocky, less favorable sites (Young and Evans 1981).  Herbaceous cover between trees is heavy enough to carry regular fires. This is less important on steep, rocky sites.  Non-native annual grasses are absent or incidental.  Native perennial increaser species may be present &lt;5% of the area.  Microbiotic crusts are intact. Natural microrelief is undisturbed. Soil erosion is not accelerated by anthropogenic activities.  No surficial disturbance is evident, the stand has never been “chained” and re-seeded.  Some disturbance may be evident in small, isolated areas (e.g. mines or ranch activities and buildings; minor off-road vehicle use--&lt;1%).  There are few or no roads found within the occurrence.  Fire has occurred within the stand within the last 10 years for deep soil sites.  Accelerated soil erosion had not occurred, or if in the past, the herbaceous cover has increased sufficiently to check this problem.</a:t>
            </a:r>
          </a:p>
          <a:p>
            <a:pPr>
              <a:spcBef>
                <a:spcPct val="0"/>
              </a:spcBef>
            </a:pPr>
            <a:r>
              <a:rPr lang="en-US" sz="1200" b="1" smtClean="0">
                <a:latin typeface="Times New Roman" pitchFamily="-111" charset="0"/>
                <a:cs typeface="Times New Roman" pitchFamily="-111" charset="0"/>
              </a:rPr>
              <a:t>B SPECS</a:t>
            </a:r>
            <a:endParaRPr lang="en-US" sz="1200" smtClean="0">
              <a:latin typeface="Times New Roman" pitchFamily="-111" charset="0"/>
              <a:cs typeface="Times New Roman" pitchFamily="-111" charset="0"/>
            </a:endParaRPr>
          </a:p>
          <a:p>
            <a:pPr>
              <a:spcBef>
                <a:spcPct val="0"/>
              </a:spcBef>
            </a:pPr>
            <a:r>
              <a:rPr lang="en-US" sz="1200" smtClean="0">
                <a:latin typeface="Times New Roman" pitchFamily="-111" charset="0"/>
                <a:cs typeface="Times New Roman" pitchFamily="-111" charset="0"/>
              </a:rPr>
              <a:t>Tree density is &lt;40 ha on favorable sites, but not more than 600 trees per ha on rocky, less favorable sites. Vegetation is dominated by native species.  Herbaceous undergrowth is present but may be declining, and native perennial increasers may be present and even dominant in spots, but not throughout the occurrence. Non-natives annuals may be present in disturbed areas only, and are not found throughout the occurrences (e.g. </a:t>
            </a:r>
            <a:r>
              <a:rPr lang="en-US" sz="1200" i="1" smtClean="0">
                <a:latin typeface="Times New Roman" pitchFamily="-111" charset="0"/>
                <a:cs typeface="Times New Roman" pitchFamily="-111" charset="0"/>
              </a:rPr>
              <a:t>Bromus tectorum</a:t>
            </a:r>
            <a:r>
              <a:rPr lang="en-US" sz="1200" smtClean="0">
                <a:latin typeface="Times New Roman" pitchFamily="-111" charset="0"/>
                <a:cs typeface="Times New Roman" pitchFamily="-111" charset="0"/>
              </a:rPr>
              <a:t>).  Microbiotic crusts are intact in at least 80% of the occurrence.  No surficial disturbance is evident, the stand has never been “chained” and re-seeded.  If some disturbance is evident it is limited to less than 20% of the occurrence area (e.g. mines or ranch activities and buildings; off-road vehicle use--&lt;5%).  There are no to only a few roads found within the occurrence.  Fire has occurred within the stand within the last 20-50 years for deep soil sites. Soil erosion may be accelerated in small patches, or lightly so throughout the occurrence.  Soil erosion can be easily reversed by relatively simple, straightforward, and inexpensive changes in management.</a:t>
            </a:r>
          </a:p>
          <a:p>
            <a:pPr eaLnBrk="1" hangingPunct="1"/>
            <a:endParaRPr lang="en-US" smtClean="0"/>
          </a:p>
          <a:p>
            <a:pPr eaLnBrk="1" hangingPunct="1"/>
            <a:r>
              <a:rPr lang="en-US" smtClean="0"/>
              <a:t>However, these definitions are scale dependent, and an area of &gt;10,000 acres is likely to have a diversity of types.  Indeed, it is desirable to have such diversity within the landscape.  Thus, one important component of system condition is the distribution and abundance of seral states or patches within the landscape mosaic.  This is often more important than some measure of “average” condition across the entire area.</a:t>
            </a:r>
          </a:p>
          <a:p>
            <a:pPr eaLnBrk="1" hangingPunct="1"/>
            <a:endParaRPr lang="en-US" smtClean="0"/>
          </a:p>
          <a:p>
            <a:pPr eaLnBrk="1" hangingPunct="1"/>
            <a:r>
              <a:rPr lang="en-US" smtClean="0"/>
              <a:t>This slide provides a graphic representation of a VDDT (Vegetation Dynamics Development Tool) model – which is a quantitative state and transition model – of the Pinyon-juniper woodlands as they occur on GSD.   </a:t>
            </a:r>
          </a:p>
          <a:p>
            <a:pPr eaLnBrk="1" hangingPunct="1"/>
            <a:endParaRPr lang="en-US" smtClean="0"/>
          </a:p>
          <a:p>
            <a:pPr eaLnBrk="1" hangingPunct="1"/>
            <a:r>
              <a:rPr lang="en-US" smtClean="0"/>
              <a:t>These models enable us to accomplish several goals for assessing terrestrial ecosystems:</a:t>
            </a:r>
          </a:p>
          <a:p>
            <a:pPr eaLnBrk="1" hangingPunct="1">
              <a:buFontTx/>
              <a:buAutoNum type="arabicPeriod"/>
            </a:pPr>
            <a:r>
              <a:rPr lang="en-US" smtClean="0"/>
              <a:t>We can look at the diversity of system drivers to ascertain the key ecological drivers for this system</a:t>
            </a:r>
          </a:p>
          <a:p>
            <a:pPr eaLnBrk="1" hangingPunct="1">
              <a:buFontTx/>
              <a:buAutoNum type="arabicPeriod"/>
            </a:pPr>
            <a:r>
              <a:rPr lang="en-US" smtClean="0"/>
              <a:t>We can use expert knowledge and data from the literature to determine the disturbance frequency necessary to maintain the system in a desired state</a:t>
            </a:r>
          </a:p>
          <a:p>
            <a:pPr eaLnBrk="1" hangingPunct="1">
              <a:buFontTx/>
              <a:buAutoNum type="arabicPeriod"/>
            </a:pPr>
            <a:r>
              <a:rPr lang="en-US" smtClean="0"/>
              <a:t>We can use knowledge about climatic change, and associate changes in disturbance/recovery rates to predict the potential trajectory of this ecological system over the next 50 – 500 years.</a:t>
            </a:r>
          </a:p>
          <a:p>
            <a:pPr eaLnBrk="1" hangingPunct="1">
              <a:buFontTx/>
              <a:buAutoNum type="arabicPeriod"/>
            </a:pPr>
            <a:r>
              <a:rPr lang="en-US" smtClean="0"/>
              <a:t>We can identify the required extent of management needed to maintain these systems in a desired state.  For example, what if the frequency and extent of prescribed fire needed to prevent the system for succeeding into an undesirable closed state?</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bwMode="auto">
          <a:noFill/>
          <a:ln>
            <a:miter lim="800000"/>
            <a:headEnd/>
            <a:tailEnd/>
          </a:ln>
        </p:spPr>
        <p:txBody>
          <a:bodyPr/>
          <a:lstStyle/>
          <a:p>
            <a:fld id="{102D0B87-2195-4509-8008-960764308CD0}" type="slidenum">
              <a:rPr lang="en-US" smtClean="0"/>
              <a:pPr/>
              <a:t>71</a:t>
            </a:fld>
            <a:endParaRPr lang="en-US" smtClean="0"/>
          </a:p>
        </p:txBody>
      </p:sp>
      <p:sp>
        <p:nvSpPr>
          <p:cNvPr id="110595" name="Rectangle 2"/>
          <p:cNvSpPr>
            <a:spLocks noGrp="1" noRot="1" noChangeAspect="1" noChangeArrowheads="1" noTextEdit="1"/>
          </p:cNvSpPr>
          <p:nvPr>
            <p:ph type="sldImg"/>
          </p:nvPr>
        </p:nvSpPr>
        <p:spPr bwMode="auto">
          <a:xfrm>
            <a:off x="1109663" y="698500"/>
            <a:ext cx="4641850" cy="3482975"/>
          </a:xfrm>
          <a:noFill/>
          <a:ln>
            <a:solidFill>
              <a:srgbClr val="000000"/>
            </a:solidFill>
            <a:miter lim="800000"/>
            <a:headEnd/>
            <a:tailEnd/>
          </a:ln>
        </p:spPr>
      </p:sp>
      <p:sp>
        <p:nvSpPr>
          <p:cNvPr id="110596" name="Rectangle 3"/>
          <p:cNvSpPr>
            <a:spLocks noGrp="1" noChangeArrowheads="1"/>
          </p:cNvSpPr>
          <p:nvPr>
            <p:ph type="body" idx="1"/>
          </p:nvPr>
        </p:nvSpPr>
        <p:spPr bwMode="auto">
          <a:xfrm>
            <a:off x="762000" y="4413250"/>
            <a:ext cx="5181600" cy="4186238"/>
          </a:xfrm>
          <a:noFill/>
        </p:spPr>
        <p:txBody>
          <a:bodyPr wrap="square" numCol="1" anchor="t" anchorCtr="0" compatLnSpc="1">
            <a:prstTxWarp prst="textNoShape">
              <a:avLst/>
            </a:prstTxWarp>
          </a:bodyPr>
          <a:lstStyle/>
          <a:p>
            <a:r>
              <a:rPr lang="en-US" smtClean="0"/>
              <a:t>Elements of concern are hierarchical in nature and are grouped into species, communities, and ecological systems categories. </a:t>
            </a:r>
          </a:p>
          <a:p>
            <a:endParaRPr lang="en-US" smtClean="0"/>
          </a:p>
          <a:p>
            <a:r>
              <a:rPr lang="en-US" smtClean="0"/>
              <a:t>This encompasses what is commonly called the “coarse-filter/fine-filter approach.”  Using this approach, spearheaded by The Nature Conservancy and NatureServe back in the 1970s, all characteristic ecological systems, then a subset of rare and vulnerable communities and species are used to represent the environmental variation and ecological processes that support all biological diversity.  </a:t>
            </a:r>
          </a:p>
          <a:p>
            <a:r>
              <a:rPr lang="en-US" smtClean="0"/>
              <a:t>The “coarse-filter” is provided by representing characteristic ecological system types (e.g., different forest, shrubland, grassland, wetland, and riverine systems).  The “fine-filter” encompasses rare communities and species at risk that require special consideration to ensure that the ecological processes supporting them are considered in planning.</a:t>
            </a:r>
          </a:p>
          <a:p>
            <a:endParaRPr lang="en-US" smtClean="0"/>
          </a:p>
          <a:p>
            <a:r>
              <a:rPr lang="en-US" smtClean="0"/>
              <a:t>Our focus is on standard ecological classification and its application to conservation.</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bwMode="auto">
          <a:noFill/>
          <a:ln>
            <a:miter lim="800000"/>
            <a:headEnd/>
            <a:tailEnd/>
          </a:ln>
        </p:spPr>
        <p:txBody>
          <a:bodyPr/>
          <a:lstStyle/>
          <a:p>
            <a:fld id="{A38BC7E1-D697-4F57-9F96-FAE4A301EB67}" type="slidenum">
              <a:rPr lang="en-US" smtClean="0"/>
              <a:pPr/>
              <a:t>73</a:t>
            </a:fld>
            <a:endParaRPr lang="en-US" smtClean="0"/>
          </a:p>
        </p:txBody>
      </p:sp>
      <p:sp>
        <p:nvSpPr>
          <p:cNvPr id="113667" name="Rectangle 2"/>
          <p:cNvSpPr>
            <a:spLocks noGrp="1" noRot="1" noChangeAspect="1" noChangeArrowheads="1" noTextEdit="1"/>
          </p:cNvSpPr>
          <p:nvPr>
            <p:ph type="sldImg"/>
          </p:nvPr>
        </p:nvSpPr>
        <p:spPr bwMode="auto">
          <a:xfrm>
            <a:off x="1104900" y="695325"/>
            <a:ext cx="4649788" cy="3487738"/>
          </a:xfrm>
          <a:noFill/>
          <a:ln>
            <a:solidFill>
              <a:srgbClr val="000000"/>
            </a:solidFill>
            <a:miter lim="800000"/>
            <a:headEnd/>
            <a:tailEnd/>
          </a:ln>
        </p:spPr>
      </p:sp>
      <p:sp>
        <p:nvSpPr>
          <p:cNvPr id="113668"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smtClean="0"/>
              <a:t>NatureServe has done rule based assessments for both species and ecological ‘elements’ of biodiversity to arrive at a ‘conservation status’ rank; with criteria applicable not only to global perspectives, but also for any subset of the range.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defTabSz="457200" eaLnBrk="1" fontAlgn="auto" hangingPunct="1">
              <a:spcBef>
                <a:spcPts val="0"/>
              </a:spcBef>
              <a:spcAft>
                <a:spcPts val="0"/>
              </a:spcAft>
              <a:defRPr/>
            </a:pPr>
            <a:r>
              <a:rPr lang="en-US" dirty="0" smtClean="0"/>
              <a:t>So, all these reasons – our past experiences, our present situation, and the Secretary’s direction – reinforce the need to develop a better integrated, landscape-scale approach for managing public lands.</a:t>
            </a:r>
          </a:p>
          <a:p>
            <a:pPr>
              <a:defRPr/>
            </a:pPr>
            <a:endParaRPr lang="en-US" dirty="0" smtClean="0"/>
          </a:p>
          <a:p>
            <a:pPr>
              <a:defRPr/>
            </a:pPr>
            <a:r>
              <a:rPr lang="en-US" dirty="0" smtClean="0"/>
              <a:t>The Washington Office, the NOC, and many field managers and specialists, have been working intensively for months to frame and initiate this effort. </a:t>
            </a:r>
          </a:p>
          <a:p>
            <a:pPr>
              <a:defRPr/>
            </a:pPr>
            <a:endParaRPr lang="en-US" dirty="0" smtClean="0"/>
          </a:p>
          <a:p>
            <a:pPr>
              <a:defRPr/>
            </a:pPr>
            <a:r>
              <a:rPr lang="en-US" dirty="0" smtClean="0"/>
              <a:t>Here’s the basic concept.</a:t>
            </a:r>
            <a:br>
              <a:rPr lang="en-US" dirty="0" smtClean="0"/>
            </a:br>
            <a:endParaRPr lang="en-US" dirty="0" smtClean="0"/>
          </a:p>
          <a:p>
            <a:pPr>
              <a:defRPr/>
            </a:pPr>
            <a:r>
              <a:rPr lang="en-US" dirty="0" smtClean="0"/>
              <a:t>It has 5 interrelated components that, together, can provide a long-term, science-based, adaptive management process.</a:t>
            </a:r>
          </a:p>
          <a:p>
            <a:pPr>
              <a:defRPr/>
            </a:pPr>
            <a:endParaRPr lang="en-US" dirty="0" smtClean="0"/>
          </a:p>
          <a:p>
            <a:pPr>
              <a:defRPr/>
            </a:pPr>
            <a:r>
              <a:rPr lang="en-US" dirty="0" smtClean="0"/>
              <a:t>These five components are:</a:t>
            </a:r>
          </a:p>
          <a:p>
            <a:pPr>
              <a:defRPr/>
            </a:pPr>
            <a:endParaRPr lang="en-US" dirty="0" smtClean="0"/>
          </a:p>
          <a:p>
            <a:pPr marL="834390" lvl="1" indent="-514350">
              <a:buClr>
                <a:schemeClr val="accent5">
                  <a:lumMod val="90000"/>
                  <a:lumOff val="10000"/>
                </a:schemeClr>
              </a:buClr>
              <a:buFont typeface="+mj-lt"/>
              <a:buAutoNum type="arabicPeriod"/>
              <a:defRPr/>
            </a:pPr>
            <a:r>
              <a:rPr lang="en-US" sz="3200" dirty="0" smtClean="0"/>
              <a:t>Rapid Ecoregional Assessments;</a:t>
            </a:r>
          </a:p>
          <a:p>
            <a:pPr marL="834390" lvl="1" indent="-514350">
              <a:buClr>
                <a:schemeClr val="accent5">
                  <a:lumMod val="90000"/>
                  <a:lumOff val="10000"/>
                </a:schemeClr>
              </a:buClr>
              <a:buFont typeface="+mj-lt"/>
              <a:buAutoNum type="arabicPeriod"/>
              <a:defRPr/>
            </a:pPr>
            <a:r>
              <a:rPr lang="en-US" sz="3200" dirty="0" smtClean="0"/>
              <a:t>Ecoregional Direction;</a:t>
            </a:r>
          </a:p>
          <a:p>
            <a:pPr marL="834390" lvl="1" indent="-514350">
              <a:buClr>
                <a:schemeClr val="accent5">
                  <a:lumMod val="90000"/>
                  <a:lumOff val="10000"/>
                </a:schemeClr>
              </a:buClr>
              <a:buFont typeface="+mj-lt"/>
              <a:buAutoNum type="arabicPeriod"/>
              <a:defRPr/>
            </a:pPr>
            <a:r>
              <a:rPr lang="en-US" sz="3200" dirty="0" smtClean="0"/>
              <a:t>Field Implementation;</a:t>
            </a:r>
          </a:p>
          <a:p>
            <a:pPr marL="834390" lvl="1" indent="-514350">
              <a:buClr>
                <a:schemeClr val="accent5">
                  <a:lumMod val="90000"/>
                  <a:lumOff val="10000"/>
                </a:schemeClr>
              </a:buClr>
              <a:buFont typeface="+mj-lt"/>
              <a:buAutoNum type="arabicPeriod"/>
              <a:defRPr/>
            </a:pPr>
            <a:r>
              <a:rPr lang="en-US" sz="3200" dirty="0" smtClean="0"/>
              <a:t>Monitoring; and</a:t>
            </a:r>
          </a:p>
          <a:p>
            <a:pPr marL="834390" lvl="1" indent="-514350">
              <a:buClr>
                <a:schemeClr val="accent5">
                  <a:lumMod val="90000"/>
                  <a:lumOff val="10000"/>
                </a:schemeClr>
              </a:buClr>
              <a:buFont typeface="+mj-lt"/>
              <a:buAutoNum type="arabicPeriod"/>
              <a:defRPr/>
            </a:pPr>
            <a:r>
              <a:rPr lang="en-US" sz="3200" dirty="0" smtClean="0"/>
              <a:t>Science Research</a:t>
            </a:r>
          </a:p>
          <a:p>
            <a:pPr>
              <a:defRPr/>
            </a:pPr>
            <a:endParaRPr lang="en-US" dirty="0" smtClean="0"/>
          </a:p>
          <a:p>
            <a:pPr>
              <a:defRPr/>
            </a:pPr>
            <a:r>
              <a:rPr lang="en-US" dirty="0" smtClean="0"/>
              <a:t>This is presented as a list, but in reality it’s not linear.  </a:t>
            </a:r>
          </a:p>
          <a:p>
            <a:pPr>
              <a:defRPr/>
            </a:pPr>
            <a:endParaRPr lang="en-US" dirty="0" smtClean="0"/>
          </a:p>
          <a:p>
            <a:pPr>
              <a:defRPr/>
            </a:pPr>
            <a:endParaRPr lang="en-US" dirty="0"/>
          </a:p>
        </p:txBody>
      </p:sp>
      <p:sp>
        <p:nvSpPr>
          <p:cNvPr id="123908" name="Slide Number Placeholder 3"/>
          <p:cNvSpPr>
            <a:spLocks noGrp="1"/>
          </p:cNvSpPr>
          <p:nvPr>
            <p:ph type="sldNum" sz="quarter" idx="5"/>
          </p:nvPr>
        </p:nvSpPr>
        <p:spPr bwMode="auto">
          <a:noFill/>
          <a:ln>
            <a:miter lim="800000"/>
            <a:headEnd/>
            <a:tailEnd/>
          </a:ln>
        </p:spPr>
        <p:txBody>
          <a:bodyPr/>
          <a:lstStyle/>
          <a:p>
            <a:fld id="{8D324030-776F-48A2-90C7-CEF7E8EF595E}" type="slidenum">
              <a:rPr lang="en-US" smtClean="0"/>
              <a:pPr/>
              <a:t>4</a:t>
            </a:fld>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bwMode="auto">
          <a:noFill/>
          <a:ln>
            <a:miter lim="800000"/>
            <a:headEnd/>
            <a:tailEnd/>
          </a:ln>
        </p:spPr>
        <p:txBody>
          <a:bodyPr/>
          <a:lstStyle/>
          <a:p>
            <a:fld id="{8FDDDA20-767E-4581-A81B-97261ED6E00C}" type="slidenum">
              <a:rPr lang="en-US" smtClean="0"/>
              <a:pPr/>
              <a:t>74</a:t>
            </a:fld>
            <a:endParaRPr lang="en-US" smtClean="0"/>
          </a:p>
        </p:txBody>
      </p:sp>
      <p:sp>
        <p:nvSpPr>
          <p:cNvPr id="115715" name="Rectangle 2"/>
          <p:cNvSpPr>
            <a:spLocks noGrp="1" noRot="1" noChangeAspect="1" noChangeArrowheads="1" noTextEdit="1"/>
          </p:cNvSpPr>
          <p:nvPr>
            <p:ph type="sldImg"/>
          </p:nvPr>
        </p:nvSpPr>
        <p:spPr bwMode="auto">
          <a:xfrm>
            <a:off x="1106488" y="696913"/>
            <a:ext cx="4648200" cy="3486150"/>
          </a:xfrm>
          <a:noFill/>
          <a:ln>
            <a:solidFill>
              <a:srgbClr val="000000"/>
            </a:solidFill>
            <a:miter lim="800000"/>
            <a:headEnd/>
            <a:tailEnd/>
          </a:ln>
        </p:spPr>
      </p:sp>
      <p:sp>
        <p:nvSpPr>
          <p:cNvPr id="115716"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smtClean="0"/>
              <a:t>This chart shows the percent of species across 18 plant and animal groups that are at risk of extinction, with the different colors indicating different levels of risk.  An examination of this chart reveals that invertebrates inhabiting freshwaters are particularly at risk, with up to 70% of the species in one group, freshwater mussels, either already recently extinct or at risk of extinction.  I haven’t listed cave obligates here as they are an ecological rather than a taxonomic group, but if listed here they would top the charts with 90-95% of taxa at risk of extinction.  On the other hand, groups that are the subject of much popular public and media attention, such as birds and mammals, are proportionately and numerically much less at risk.</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bwMode="auto">
          <a:noFill/>
          <a:ln>
            <a:miter lim="800000"/>
            <a:headEnd/>
            <a:tailEnd/>
          </a:ln>
        </p:spPr>
        <p:txBody>
          <a:bodyPr/>
          <a:lstStyle/>
          <a:p>
            <a:fld id="{E61A7B32-0C89-44EB-9EA5-5FFC6006C23B}" type="slidenum">
              <a:rPr lang="en-US" smtClean="0"/>
              <a:pPr/>
              <a:t>79</a:t>
            </a:fld>
            <a:endParaRPr lang="en-US" smtClean="0"/>
          </a:p>
        </p:txBody>
      </p:sp>
      <p:sp>
        <p:nvSpPr>
          <p:cNvPr id="15565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55652"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bwMode="auto">
          <a:noFill/>
          <a:ln>
            <a:miter lim="800000"/>
            <a:headEnd/>
            <a:tailEnd/>
          </a:ln>
        </p:spPr>
        <p:txBody>
          <a:bodyPr/>
          <a:lstStyle/>
          <a:p>
            <a:fld id="{2248226E-EDCD-4442-9BB8-400C6A869715}" type="slidenum">
              <a:rPr lang="en-US" smtClean="0"/>
              <a:pPr/>
              <a:t>80</a:t>
            </a:fld>
            <a:endParaRPr lang="en-US" smtClean="0"/>
          </a:p>
        </p:txBody>
      </p:sp>
      <p:sp>
        <p:nvSpPr>
          <p:cNvPr id="1177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7764"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noFill/>
          <a:ln>
            <a:solidFill>
              <a:srgbClr val="000000"/>
            </a:solidFill>
            <a:miter lim="800000"/>
            <a:headEnd/>
            <a:tailEnd/>
          </a:ln>
        </p:spPr>
      </p:sp>
      <p:sp>
        <p:nvSpPr>
          <p:cNvPr id="11878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118788" name="Slide Number Placeholder 3"/>
          <p:cNvSpPr>
            <a:spLocks noGrp="1"/>
          </p:cNvSpPr>
          <p:nvPr>
            <p:ph type="sldNum" sz="quarter" idx="5"/>
          </p:nvPr>
        </p:nvSpPr>
        <p:spPr bwMode="auto">
          <a:noFill/>
          <a:ln>
            <a:miter lim="800000"/>
            <a:headEnd/>
            <a:tailEnd/>
          </a:ln>
        </p:spPr>
        <p:txBody>
          <a:bodyPr/>
          <a:lstStyle/>
          <a:p>
            <a:fld id="{5A5DC96E-1855-40DD-971D-AADD0BAEC993}" type="slidenum">
              <a:rPr lang="en-US" smtClean="0"/>
              <a:pPr/>
              <a:t>112</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wrap="square" numCol="1" anchor="t" anchorCtr="0" compatLnSpc="1">
            <a:prstTxWarp prst="textNoShape">
              <a:avLst/>
            </a:prstTxWarp>
          </a:bodyPr>
          <a:lstStyle/>
          <a:p>
            <a:pPr marL="514350" indent="-514350">
              <a:buClr>
                <a:srgbClr val="5DB4CC"/>
              </a:buClr>
            </a:pPr>
            <a:r>
              <a:rPr lang="en-US" smtClean="0"/>
              <a:t>Think of it basically as a circle with several feedback loops.  </a:t>
            </a:r>
          </a:p>
          <a:p>
            <a:pPr marL="514350" indent="-514350">
              <a:buClr>
                <a:srgbClr val="5DB4CC"/>
              </a:buClr>
            </a:pPr>
            <a:endParaRPr lang="en-US" smtClean="0"/>
          </a:p>
          <a:p>
            <a:pPr marL="514350" indent="-514350">
              <a:buClr>
                <a:srgbClr val="5DB4CC"/>
              </a:buClr>
            </a:pPr>
            <a:r>
              <a:rPr lang="en-US" smtClean="0"/>
              <a:t>Let’s discuss the key questions that we’re trying to answer at each phase.</a:t>
            </a:r>
            <a:br>
              <a:rPr lang="en-US" smtClean="0"/>
            </a:br>
            <a:endParaRPr lang="en-US" smtClean="0"/>
          </a:p>
          <a:p>
            <a:pPr marL="514350" indent="-514350">
              <a:buClr>
                <a:srgbClr val="5DB4CC"/>
              </a:buClr>
            </a:pPr>
            <a:r>
              <a:rPr lang="en-US" smtClean="0"/>
              <a:t>Rapid Ecoregional Assessments ask – what do we know?  What are the resource conditions and trends in this ecoregion, and where are the best management opportunities for both resource conservation and development?</a:t>
            </a:r>
          </a:p>
          <a:p>
            <a:pPr marL="514350" indent="-514350">
              <a:buClr>
                <a:srgbClr val="5DB4CC"/>
              </a:buClr>
            </a:pPr>
            <a:r>
              <a:rPr lang="en-US" smtClean="0"/>
              <a:t/>
            </a:r>
            <a:br>
              <a:rPr lang="en-US" smtClean="0"/>
            </a:br>
            <a:r>
              <a:rPr lang="en-US" smtClean="0"/>
              <a:t>Ecoregional Direction asks – how can we use this information to manage more effectively across BLM jurisdictions and programs?  What priorities and guidance are constructive and value-added at the landscape scale?</a:t>
            </a:r>
          </a:p>
          <a:p>
            <a:pPr marL="514350" indent="-514350">
              <a:buClr>
                <a:srgbClr val="5DB4CC"/>
              </a:buClr>
              <a:buFontTx/>
              <a:buChar char="•"/>
            </a:pPr>
            <a:endParaRPr lang="en-US" smtClean="0"/>
          </a:p>
          <a:p>
            <a:pPr marL="514350" indent="-514350">
              <a:buClr>
                <a:srgbClr val="5DB4CC"/>
              </a:buClr>
            </a:pPr>
            <a:r>
              <a:rPr lang="en-US" smtClean="0"/>
              <a:t>Field Implementation asks - how can achieve these landscape-scale goals though our planning, use authorization, and budgeting processes?  How can we coordinate and focus our limited resources most efficiently?</a:t>
            </a:r>
          </a:p>
          <a:p>
            <a:pPr marL="514350" indent="-514350">
              <a:buClr>
                <a:srgbClr val="5DB4CC"/>
              </a:buClr>
            </a:pPr>
            <a:endParaRPr lang="en-US" smtClean="0"/>
          </a:p>
          <a:p>
            <a:pPr marL="514350" indent="-514350">
              <a:buClr>
                <a:srgbClr val="95B3D7"/>
              </a:buClr>
            </a:pPr>
            <a:r>
              <a:rPr lang="en-US" smtClean="0"/>
              <a:t>Monitoring asks – what should we monitor consistently over time, and how do we standardize data collection &amp; retrieval.</a:t>
            </a:r>
          </a:p>
          <a:p>
            <a:pPr marL="514350" indent="-514350">
              <a:buClr>
                <a:srgbClr val="95B3D7"/>
              </a:buClr>
            </a:pPr>
            <a:endParaRPr lang="en-US" smtClean="0"/>
          </a:p>
          <a:p>
            <a:pPr marL="514350" indent="-514350" eaLnBrk="1" hangingPunct="1">
              <a:spcBef>
                <a:spcPct val="0"/>
              </a:spcBef>
              <a:buClr>
                <a:srgbClr val="5DB4CC"/>
              </a:buClr>
            </a:pPr>
            <a:r>
              <a:rPr lang="en-US" smtClean="0"/>
              <a:t>And the key question for Science Research is – </a:t>
            </a:r>
            <a:r>
              <a:rPr lang="en-US" sz="1200" smtClean="0"/>
              <a:t>can we better link science research and technology development with management needs?</a:t>
            </a:r>
            <a:endParaRPr lang="en-US" smtClean="0"/>
          </a:p>
          <a:p>
            <a:pPr marL="514350" indent="-514350"/>
            <a:endParaRPr lang="en-US" smtClean="0"/>
          </a:p>
          <a:p>
            <a:pPr marL="514350" indent="-514350">
              <a:buClr>
                <a:srgbClr val="5DB4CC"/>
              </a:buClr>
            </a:pPr>
            <a:endParaRPr lang="en-US" smtClean="0"/>
          </a:p>
        </p:txBody>
      </p:sp>
      <p:sp>
        <p:nvSpPr>
          <p:cNvPr id="124932" name="Slide Number Placeholder 3"/>
          <p:cNvSpPr>
            <a:spLocks noGrp="1"/>
          </p:cNvSpPr>
          <p:nvPr>
            <p:ph type="sldNum" sz="quarter" idx="5"/>
          </p:nvPr>
        </p:nvSpPr>
        <p:spPr bwMode="auto">
          <a:noFill/>
          <a:ln>
            <a:miter lim="800000"/>
            <a:headEnd/>
            <a:tailEnd/>
          </a:ln>
        </p:spPr>
        <p:txBody>
          <a:bodyPr/>
          <a:lstStyle/>
          <a:p>
            <a:fld id="{5BDDF07A-37E2-407F-AED1-2D4E46973E3C}" type="slidenum">
              <a:rPr lang="en-US" smtClean="0"/>
              <a:pPr/>
              <a:t>5</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marL="0" lvl="1" defTabSz="465887">
              <a:buFont typeface="Arial"/>
              <a:buNone/>
              <a:defRPr/>
            </a:pPr>
            <a:r>
              <a:rPr lang="en-US" dirty="0" smtClean="0"/>
              <a:t>Now let’s briefly discuss each link in this chain, starting with rapid ecoregional assessments.</a:t>
            </a:r>
          </a:p>
          <a:p>
            <a:pPr marL="0" lvl="1" defTabSz="465887">
              <a:buFont typeface="Arial"/>
              <a:buNone/>
              <a:defRPr/>
            </a:pPr>
            <a:endParaRPr lang="en-US" dirty="0" smtClean="0"/>
          </a:p>
          <a:p>
            <a:pPr marL="0" lvl="1" defTabSz="465887">
              <a:buFont typeface="Arial"/>
              <a:buNone/>
              <a:defRPr/>
            </a:pPr>
            <a:r>
              <a:rPr lang="en-US" dirty="0" smtClean="0"/>
              <a:t>REAs are part census, part forecast</a:t>
            </a:r>
            <a:br>
              <a:rPr lang="en-US" dirty="0" smtClean="0"/>
            </a:br>
            <a:endParaRPr lang="en-US" dirty="0" smtClean="0"/>
          </a:p>
          <a:p>
            <a:pPr marL="0" lvl="1" defTabSz="465887">
              <a:buFont typeface="Arial"/>
              <a:buNone/>
              <a:defRPr/>
            </a:pPr>
            <a:r>
              <a:rPr lang="en-US" dirty="0" smtClean="0"/>
              <a:t>They assess conditions, and forecast trends, and provide a reference baseline for adaptive management.</a:t>
            </a:r>
          </a:p>
          <a:p>
            <a:pPr marL="0" lvl="1" defTabSz="465887">
              <a:buFont typeface="Arial"/>
              <a:buNone/>
              <a:defRPr/>
            </a:pPr>
            <a:endParaRPr lang="en-US" dirty="0" smtClean="0"/>
          </a:p>
          <a:p>
            <a:pPr marL="0" lvl="1" defTabSz="465887">
              <a:buFont typeface="Arial"/>
              <a:buNone/>
              <a:defRPr/>
            </a:pPr>
            <a:r>
              <a:rPr lang="en-US" dirty="0" smtClean="0"/>
              <a:t>REAs also identify the key management opportunities within an ecoregion for conservation and development.  </a:t>
            </a:r>
            <a:br>
              <a:rPr lang="en-US" dirty="0" smtClean="0"/>
            </a:br>
            <a:endParaRPr lang="en-US" dirty="0" smtClean="0"/>
          </a:p>
          <a:p>
            <a:pPr>
              <a:defRPr/>
            </a:pPr>
            <a:r>
              <a:rPr lang="en-US" sz="1200" dirty="0" smtClean="0">
                <a:ea typeface="+mn-ea"/>
                <a:cs typeface="+mn-cs"/>
              </a:rPr>
              <a:t>At the very least, REAs should help us prepare better land use plans.  They’ll clearly enhance our discussion of the affected environment.  The REAs could also strengthen our cumulative effects analysis, which has been a perennial NEPA weakness and vulnerability. </a:t>
            </a:r>
            <a:endParaRPr lang="en-US" sz="1100" dirty="0" smtClean="0">
              <a:ea typeface="+mn-ea"/>
              <a:cs typeface="+mn-cs"/>
            </a:endParaRPr>
          </a:p>
          <a:p>
            <a:pPr>
              <a:defRPr/>
            </a:pPr>
            <a:r>
              <a:rPr lang="en-US" sz="1200" dirty="0" smtClean="0">
                <a:ea typeface="+mn-ea"/>
                <a:cs typeface="+mn-cs"/>
              </a:rPr>
              <a:t> </a:t>
            </a:r>
            <a:endParaRPr lang="en-US" sz="1100" dirty="0" smtClean="0">
              <a:ea typeface="+mn-ea"/>
              <a:cs typeface="+mn-cs"/>
            </a:endParaRPr>
          </a:p>
          <a:p>
            <a:pPr>
              <a:defRPr/>
            </a:pPr>
            <a:r>
              <a:rPr lang="en-US" sz="1200" dirty="0" smtClean="0">
                <a:ea typeface="+mn-ea"/>
                <a:cs typeface="+mn-cs"/>
              </a:rPr>
              <a:t>But the REAs could do more than that…</a:t>
            </a:r>
            <a:endParaRPr lang="en-US" sz="1100" dirty="0" smtClean="0">
              <a:ea typeface="+mn-ea"/>
              <a:cs typeface="+mn-cs"/>
            </a:endParaRPr>
          </a:p>
          <a:p>
            <a:pPr marL="0" lvl="1" defTabSz="465887">
              <a:buFont typeface="Arial"/>
              <a:buNone/>
              <a:defRPr/>
            </a:pPr>
            <a:endParaRPr lang="en-US" sz="1200" dirty="0" smtClean="0"/>
          </a:p>
          <a:p>
            <a:pPr>
              <a:defRPr/>
            </a:pPr>
            <a:endParaRPr lang="en-US" dirty="0"/>
          </a:p>
        </p:txBody>
      </p:sp>
      <p:sp>
        <p:nvSpPr>
          <p:cNvPr id="125956" name="Slide Number Placeholder 3"/>
          <p:cNvSpPr>
            <a:spLocks noGrp="1"/>
          </p:cNvSpPr>
          <p:nvPr>
            <p:ph type="sldNum" sz="quarter" idx="5"/>
          </p:nvPr>
        </p:nvSpPr>
        <p:spPr bwMode="auto">
          <a:noFill/>
          <a:ln>
            <a:miter lim="800000"/>
            <a:headEnd/>
            <a:tailEnd/>
          </a:ln>
        </p:spPr>
        <p:txBody>
          <a:bodyPr/>
          <a:lstStyle/>
          <a:p>
            <a:fld id="{A499753E-1191-4BC2-8480-194D663858F1}" type="slidenum">
              <a:rPr lang="en-US" smtClean="0"/>
              <a:pPr/>
              <a:t>6</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p:spPr>
      </p:sp>
      <p:sp>
        <p:nvSpPr>
          <p:cNvPr id="12697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The REAs could be used to help establish consistent management direction for the ecoregion.</a:t>
            </a:r>
          </a:p>
          <a:p>
            <a:endParaRPr lang="en-US" smtClean="0"/>
          </a:p>
          <a:p>
            <a:r>
              <a:rPr lang="en-US" smtClean="0"/>
              <a:t>This ecoregional direction could, for example:</a:t>
            </a:r>
          </a:p>
          <a:p>
            <a:endParaRPr lang="en-US" smtClean="0"/>
          </a:p>
          <a:p>
            <a:r>
              <a:rPr lang="en-US" smtClean="0"/>
              <a:t>Establish regional priorities for conservation and development, including priority areas for conserving core habitats and migration corridors, and for focusing energy development and transmission corridors.</a:t>
            </a:r>
            <a:br>
              <a:rPr lang="en-US" smtClean="0"/>
            </a:br>
            <a:endParaRPr lang="en-US" smtClean="0"/>
          </a:p>
          <a:p>
            <a:r>
              <a:rPr lang="en-US" smtClean="0"/>
              <a:t>It could also identify opportunities for implementing habitat mitigation</a:t>
            </a:r>
          </a:p>
          <a:p>
            <a:endParaRPr lang="en-US" smtClean="0"/>
          </a:p>
          <a:p>
            <a:r>
              <a:rPr lang="en-US" smtClean="0"/>
              <a:t>…and it could prioritize science, sub-assessment and monitoring needs for an ecoregion.</a:t>
            </a:r>
          </a:p>
          <a:p>
            <a:endParaRPr lang="en-US" smtClean="0"/>
          </a:p>
          <a:p>
            <a:r>
              <a:rPr lang="en-US" smtClean="0"/>
              <a:t>Ecoregional direction could take the form of joint-state director guidance, and/or national guidance.  The national sage-grouse guidance, now under development, may provide a good example of how that could work.</a:t>
            </a:r>
          </a:p>
          <a:p>
            <a:endParaRPr lang="en-US" smtClean="0"/>
          </a:p>
        </p:txBody>
      </p:sp>
      <p:sp>
        <p:nvSpPr>
          <p:cNvPr id="126980" name="Slide Number Placeholder 3"/>
          <p:cNvSpPr>
            <a:spLocks noGrp="1"/>
          </p:cNvSpPr>
          <p:nvPr>
            <p:ph type="sldNum" sz="quarter" idx="5"/>
          </p:nvPr>
        </p:nvSpPr>
        <p:spPr bwMode="auto">
          <a:noFill/>
          <a:ln>
            <a:miter lim="800000"/>
            <a:headEnd/>
            <a:tailEnd/>
          </a:ln>
        </p:spPr>
        <p:txBody>
          <a:bodyPr/>
          <a:lstStyle/>
          <a:p>
            <a:fld id="{BE5AED3D-ACDD-4A72-A814-C71D239B7E7B}" type="slidenum">
              <a:rPr lang="en-US" smtClean="0"/>
              <a:pPr/>
              <a:t>7</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p:spPr>
      </p:sp>
      <p:sp>
        <p:nvSpPr>
          <p:cNvPr id="12800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The next, and probably most important step, is to integrate the REAs and ecoregional direction into on-the-ground management…</a:t>
            </a:r>
          </a:p>
          <a:p>
            <a:endParaRPr lang="en-US" smtClean="0"/>
          </a:p>
          <a:p>
            <a:r>
              <a:rPr lang="en-US" smtClean="0"/>
              <a:t>… through land use planning and activity planning, </a:t>
            </a:r>
          </a:p>
          <a:p>
            <a:endParaRPr lang="en-US" smtClean="0"/>
          </a:p>
          <a:p>
            <a:r>
              <a:rPr lang="en-US" smtClean="0"/>
              <a:t>… through use authorizations and Best Management Practices</a:t>
            </a:r>
          </a:p>
          <a:p>
            <a:endParaRPr lang="en-US" smtClean="0"/>
          </a:p>
          <a:p>
            <a:r>
              <a:rPr lang="en-US" smtClean="0"/>
              <a:t>… by conducting sub-assessments and monitoring</a:t>
            </a:r>
          </a:p>
          <a:p>
            <a:endParaRPr lang="en-US" smtClean="0"/>
          </a:p>
          <a:p>
            <a:r>
              <a:rPr lang="en-US" smtClean="0"/>
              <a:t>… and by using the budget process to focus and share resources.</a:t>
            </a:r>
          </a:p>
          <a:p>
            <a:endParaRPr lang="en-US" smtClean="0"/>
          </a:p>
          <a:p>
            <a:endParaRPr lang="en-US" smtClean="0"/>
          </a:p>
        </p:txBody>
      </p:sp>
      <p:sp>
        <p:nvSpPr>
          <p:cNvPr id="128004" name="Slide Number Placeholder 3"/>
          <p:cNvSpPr>
            <a:spLocks noGrp="1"/>
          </p:cNvSpPr>
          <p:nvPr>
            <p:ph type="sldNum" sz="quarter" idx="5"/>
          </p:nvPr>
        </p:nvSpPr>
        <p:spPr bwMode="auto">
          <a:noFill/>
          <a:ln>
            <a:miter lim="800000"/>
            <a:headEnd/>
            <a:tailEnd/>
          </a:ln>
        </p:spPr>
        <p:txBody>
          <a:bodyPr/>
          <a:lstStyle/>
          <a:p>
            <a:fld id="{9FDBD98B-BEDF-4683-BD09-E11B20B78E94}" type="slidenum">
              <a:rPr lang="en-US" smtClean="0"/>
              <a:pPr/>
              <a:t>8</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Now let’s touch on the monitoring component.</a:t>
            </a:r>
          </a:p>
          <a:p>
            <a:endParaRPr lang="en-US" smtClean="0"/>
          </a:p>
          <a:p>
            <a:r>
              <a:rPr lang="en-US" smtClean="0"/>
              <a:t>Clearly, effective and consistent monitoring is essential for adaptive management.  We need the ability to collect, synthesize, and share geospatial information in order to develop conservation and development strategies, and evaluate their effectiveness.  </a:t>
            </a:r>
          </a:p>
          <a:p>
            <a:endParaRPr lang="en-US" smtClean="0"/>
          </a:p>
          <a:p>
            <a:r>
              <a:rPr lang="en-US" smtClean="0"/>
              <a:t>This is both a fundamental requirement and a difficult challenge. </a:t>
            </a:r>
          </a:p>
          <a:p>
            <a:endParaRPr lang="en-US" smtClean="0"/>
          </a:p>
          <a:p>
            <a:r>
              <a:rPr lang="en-US" smtClean="0"/>
              <a:t> I think we’re making significant progress.  The AIM Strategy is being finalized and it will underpin, and evolve with, this landscape management approach.</a:t>
            </a:r>
          </a:p>
          <a:p>
            <a:endParaRPr lang="en-US" smtClean="0"/>
          </a:p>
          <a:p>
            <a:endParaRPr lang="en-US" smtClean="0"/>
          </a:p>
          <a:p>
            <a:endParaRPr lang="en-US" smtClean="0"/>
          </a:p>
          <a:p>
            <a:endParaRPr lang="en-US" smtClean="0"/>
          </a:p>
          <a:p>
            <a:endParaRPr lang="en-US" smtClean="0"/>
          </a:p>
          <a:p>
            <a:endParaRPr lang="en-US" smtClean="0"/>
          </a:p>
          <a:p>
            <a:endParaRPr lang="en-US" smtClean="0"/>
          </a:p>
          <a:p>
            <a:endParaRPr lang="en-US" smtClean="0"/>
          </a:p>
          <a:p>
            <a:endParaRPr lang="en-US" smtClean="0"/>
          </a:p>
          <a:p>
            <a:endParaRPr lang="en-US" smtClean="0"/>
          </a:p>
        </p:txBody>
      </p:sp>
      <p:sp>
        <p:nvSpPr>
          <p:cNvPr id="129028" name="Slide Number Placeholder 3"/>
          <p:cNvSpPr>
            <a:spLocks noGrp="1"/>
          </p:cNvSpPr>
          <p:nvPr>
            <p:ph type="sldNum" sz="quarter" idx="5"/>
          </p:nvPr>
        </p:nvSpPr>
        <p:spPr bwMode="auto">
          <a:noFill/>
          <a:ln>
            <a:miter lim="800000"/>
            <a:headEnd/>
            <a:tailEnd/>
          </a:ln>
        </p:spPr>
        <p:txBody>
          <a:bodyPr/>
          <a:lstStyle/>
          <a:p>
            <a:fld id="{E1413DF3-0220-49EF-AA9E-8E3142E74EAD}" type="slidenum">
              <a:rPr lang="en-US" smtClean="0"/>
              <a:pPr/>
              <a:t>9</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noFill/>
          <a:ln>
            <a:solidFill>
              <a:srgbClr val="000000"/>
            </a:solidFill>
            <a:miter lim="800000"/>
            <a:headEnd/>
            <a:tailEnd/>
          </a:ln>
        </p:spPr>
      </p:sp>
      <p:sp>
        <p:nvSpPr>
          <p:cNvPr id="13005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It’s important to keep in mind that the BLM’s landscape approach is evolving within the DOI’s climate change framework.</a:t>
            </a:r>
          </a:p>
          <a:p>
            <a:endParaRPr lang="en-US" smtClean="0"/>
          </a:p>
          <a:p>
            <a:r>
              <a:rPr lang="en-US" smtClean="0"/>
              <a:t>Earlier, Tom Armstrong discussed the formation of the Climate Change Science Centers, which will coordinate and provide climate change science on a regional basis.</a:t>
            </a:r>
          </a:p>
          <a:p>
            <a:endParaRPr lang="en-US" smtClean="0"/>
          </a:p>
          <a:p>
            <a:r>
              <a:rPr lang="en-US" smtClean="0"/>
              <a:t>DOI is also forming 22 Landscape Conservation Cooperatives, which are intended to help foster place-based partnerships and integrate science with management needs.</a:t>
            </a:r>
          </a:p>
          <a:p>
            <a:endParaRPr lang="en-US" smtClean="0"/>
          </a:p>
          <a:p>
            <a:r>
              <a:rPr lang="en-US" smtClean="0"/>
              <a:t>The BLM has taken the lead in forming the Great Basin LCC and we’re active participants in many others.  </a:t>
            </a:r>
          </a:p>
          <a:p>
            <a:endParaRPr lang="en-US" smtClean="0"/>
          </a:p>
          <a:p>
            <a:r>
              <a:rPr lang="en-US" smtClean="0"/>
              <a:t>It’s fair to say that the role and structure of the LCCs remains a work in progress.  But it’s also fair to expect that the LCCs could have an important role in the landscape-scale management approach we’re discussing this week.</a:t>
            </a:r>
          </a:p>
          <a:p>
            <a:endParaRPr lang="en-US" smtClean="0"/>
          </a:p>
          <a:p>
            <a:r>
              <a:rPr lang="en-US" smtClean="0"/>
              <a:t>LCCs could, for example, help shape the REAs and enhance their value for other land managers within an ecoregion.  They could also help in establishing research priorities and consistent data and monitoring standards.</a:t>
            </a:r>
          </a:p>
          <a:p>
            <a:endParaRPr lang="en-US" smtClean="0"/>
          </a:p>
          <a:p>
            <a:r>
              <a:rPr lang="en-US" smtClean="0"/>
              <a:t>Building effective partnerships is central to successful land management, and it’s one of the BLM’s defining strengths.  We have an opportunity now to help shape and guide the LCCs, and to build the relationships and linkages needed to respond effectively to landscape-scale changes.</a:t>
            </a:r>
          </a:p>
          <a:p>
            <a:endParaRPr lang="en-US" smtClean="0"/>
          </a:p>
        </p:txBody>
      </p:sp>
      <p:sp>
        <p:nvSpPr>
          <p:cNvPr id="130052" name="Slide Number Placeholder 3"/>
          <p:cNvSpPr>
            <a:spLocks noGrp="1"/>
          </p:cNvSpPr>
          <p:nvPr>
            <p:ph type="sldNum" sz="quarter" idx="5"/>
          </p:nvPr>
        </p:nvSpPr>
        <p:spPr bwMode="auto">
          <a:noFill/>
          <a:ln>
            <a:miter lim="800000"/>
            <a:headEnd/>
            <a:tailEnd/>
          </a:ln>
        </p:spPr>
        <p:txBody>
          <a:bodyPr/>
          <a:lstStyle/>
          <a:p>
            <a:fld id="{2960FCAD-3CD7-42EB-99BA-AD0207C22C42}" type="slidenum">
              <a:rPr lang="en-US" smtClean="0"/>
              <a:pPr/>
              <a:t>10</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72762" y="2130425"/>
            <a:ext cx="7772400" cy="1470025"/>
          </a:xfrm>
        </p:spPr>
        <p:txBody>
          <a:bodyPr/>
          <a:lstStyle>
            <a:lvl1pPr>
              <a:defRPr>
                <a:solidFill>
                  <a:srgbClr val="146894"/>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050324" y="3886200"/>
            <a:ext cx="6400800" cy="1752600"/>
          </a:xfrm>
        </p:spPr>
        <p:txBody>
          <a:bodyPr/>
          <a:lstStyle>
            <a:lvl1pPr marL="0" indent="0" algn="l">
              <a:buNone/>
              <a:defRPr sz="2400" b="1">
                <a:solidFill>
                  <a:schemeClr val="accent2">
                    <a:lumMod val="75000"/>
                  </a:schemeClr>
                </a:solidFill>
                <a:effectLst>
                  <a:outerShdw blurRad="38100" dist="38100" dir="2700000" algn="tl">
                    <a:srgbClr val="000000">
                      <a:alpha val="43137"/>
                    </a:srgbClr>
                  </a:outerShdw>
                </a:effectLst>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4" name="Rectangle 21"/>
          <p:cNvSpPr>
            <a:spLocks noChangeArrowheads="1"/>
          </p:cNvSpPr>
          <p:nvPr userDrawn="1"/>
        </p:nvSpPr>
        <p:spPr bwMode="auto">
          <a:xfrm>
            <a:off x="0" y="1011238"/>
            <a:ext cx="8513763" cy="53975"/>
          </a:xfrm>
          <a:prstGeom prst="rect">
            <a:avLst/>
          </a:prstGeom>
          <a:solidFill>
            <a:srgbClr val="52614A"/>
          </a:solidFill>
          <a:ln w="9525">
            <a:noFill/>
            <a:miter lim="800000"/>
            <a:headEnd/>
            <a:tailEnd/>
          </a:ln>
          <a:effectLst/>
        </p:spPr>
        <p:txBody>
          <a:bodyPr wrap="none" anchor="ctr"/>
          <a:lstStyle/>
          <a:p>
            <a:pPr algn="ctr" fontAlgn="auto">
              <a:spcBef>
                <a:spcPts val="0"/>
              </a:spcBef>
              <a:spcAft>
                <a:spcPts val="0"/>
              </a:spcAft>
              <a:defRPr/>
            </a:pPr>
            <a:endParaRPr lang="en-US" b="1" i="1" u="sng" dirty="0">
              <a:solidFill>
                <a:srgbClr val="3C5242"/>
              </a:solidFill>
              <a:effectLst>
                <a:outerShdw blurRad="38100" dist="38100" dir="2700000" algn="tl">
                  <a:srgbClr val="000000">
                    <a:alpha val="43137"/>
                  </a:srgbClr>
                </a:outerShdw>
              </a:effectLst>
              <a:latin typeface="+mn-lt"/>
              <a:ea typeface="+mn-ea"/>
            </a:endParaRPr>
          </a:p>
        </p:txBody>
      </p:sp>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21"/>
          <p:cNvSpPr>
            <a:spLocks noChangeArrowheads="1"/>
          </p:cNvSpPr>
          <p:nvPr userDrawn="1"/>
        </p:nvSpPr>
        <p:spPr bwMode="auto">
          <a:xfrm>
            <a:off x="0" y="1011238"/>
            <a:ext cx="8513763" cy="53975"/>
          </a:xfrm>
          <a:prstGeom prst="rect">
            <a:avLst/>
          </a:prstGeom>
          <a:solidFill>
            <a:srgbClr val="52614A"/>
          </a:solidFill>
          <a:ln w="9525">
            <a:noFill/>
            <a:miter lim="800000"/>
            <a:headEnd/>
            <a:tailEnd/>
          </a:ln>
          <a:effectLst/>
        </p:spPr>
        <p:txBody>
          <a:bodyPr wrap="none" anchor="ctr"/>
          <a:lstStyle/>
          <a:p>
            <a:pPr algn="ctr" fontAlgn="auto">
              <a:spcBef>
                <a:spcPts val="0"/>
              </a:spcBef>
              <a:spcAft>
                <a:spcPts val="0"/>
              </a:spcAft>
              <a:defRPr/>
            </a:pPr>
            <a:endParaRPr lang="en-US" b="1" i="1" u="sng" dirty="0">
              <a:solidFill>
                <a:srgbClr val="3C5242"/>
              </a:solidFill>
              <a:effectLst>
                <a:outerShdw blurRad="38100" dist="38100" dir="2700000" algn="tl">
                  <a:srgbClr val="000000">
                    <a:alpha val="43137"/>
                  </a:srgbClr>
                </a:outerShdw>
              </a:effectLst>
              <a:latin typeface="+mn-lt"/>
              <a:ea typeface="+mn-ea"/>
            </a:endParaRPr>
          </a:p>
        </p:txBody>
      </p:sp>
      <p:sp>
        <p:nvSpPr>
          <p:cNvPr id="2" name="Title 1"/>
          <p:cNvSpPr>
            <a:spLocks noGrp="1"/>
          </p:cNvSpPr>
          <p:nvPr>
            <p:ph type="title"/>
          </p:nvPr>
        </p:nvSpPr>
        <p:spPr>
          <a:xfrm>
            <a:off x="153256" y="152400"/>
            <a:ext cx="8001000" cy="762000"/>
          </a:xfrm>
        </p:spPr>
        <p:txBody>
          <a:bodyPr/>
          <a:lstStyle/>
          <a:p>
            <a:r>
              <a:rPr lang="en-US"/>
              <a:t>Click to edit Master title style</a:t>
            </a:r>
          </a:p>
        </p:txBody>
      </p:sp>
      <p:sp>
        <p:nvSpPr>
          <p:cNvPr id="3" name="Content Placeholder 2"/>
          <p:cNvSpPr>
            <a:spLocks noGrp="1"/>
          </p:cNvSpPr>
          <p:nvPr>
            <p:ph idx="1"/>
          </p:nvPr>
        </p:nvSpPr>
        <p:spPr>
          <a:xfrm>
            <a:off x="197706" y="1371600"/>
            <a:ext cx="792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Date Placeholder 3"/>
          <p:cNvSpPr>
            <a:spLocks noGrp="1"/>
          </p:cNvSpPr>
          <p:nvPr>
            <p:ph type="dt" sz="half" idx="10"/>
          </p:nvPr>
        </p:nvSpPr>
        <p:spPr>
          <a:xfrm>
            <a:off x="457200" y="6245225"/>
            <a:ext cx="2133600" cy="476250"/>
          </a:xfrm>
          <a:prstGeom prst="rect">
            <a:avLst/>
          </a:prstGeom>
        </p:spPr>
        <p:txBody>
          <a:bodyPr/>
          <a:lstStyle>
            <a:lvl1pPr>
              <a:defRPr/>
            </a:lvl1pPr>
          </a:lstStyle>
          <a:p>
            <a:pPr>
              <a:defRPr/>
            </a:pPr>
            <a:endParaRPr lang="en-US"/>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pPr>
              <a:defRPr/>
            </a:pPr>
            <a:fld id="{2AE987B4-9C19-4FA4-B4C8-A925FF8E8140}"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21"/>
          <p:cNvSpPr>
            <a:spLocks noChangeArrowheads="1"/>
          </p:cNvSpPr>
          <p:nvPr userDrawn="1"/>
        </p:nvSpPr>
        <p:spPr bwMode="auto">
          <a:xfrm>
            <a:off x="0" y="1011238"/>
            <a:ext cx="8513763" cy="53975"/>
          </a:xfrm>
          <a:prstGeom prst="rect">
            <a:avLst/>
          </a:prstGeom>
          <a:solidFill>
            <a:srgbClr val="52614A"/>
          </a:solidFill>
          <a:ln w="9525">
            <a:noFill/>
            <a:miter lim="800000"/>
            <a:headEnd/>
            <a:tailEnd/>
          </a:ln>
          <a:effectLst/>
        </p:spPr>
        <p:txBody>
          <a:bodyPr wrap="none" anchor="ctr"/>
          <a:lstStyle/>
          <a:p>
            <a:pPr algn="ctr" fontAlgn="auto">
              <a:spcBef>
                <a:spcPts val="0"/>
              </a:spcBef>
              <a:spcAft>
                <a:spcPts val="0"/>
              </a:spcAft>
              <a:defRPr/>
            </a:pPr>
            <a:endParaRPr lang="en-US" b="1" i="1" u="sng" dirty="0">
              <a:solidFill>
                <a:srgbClr val="3C5242"/>
              </a:solidFill>
              <a:effectLst>
                <a:outerShdw blurRad="38100" dist="38100" dir="2700000" algn="tl">
                  <a:srgbClr val="000000">
                    <a:alpha val="43137"/>
                  </a:srgbClr>
                </a:outerShdw>
              </a:effectLst>
              <a:latin typeface="+mn-lt"/>
              <a:ea typeface="+mn-ea"/>
            </a:endParaRPr>
          </a:p>
        </p:txBody>
      </p:sp>
      <p:sp>
        <p:nvSpPr>
          <p:cNvPr id="2" name="Title 1"/>
          <p:cNvSpPr>
            <a:spLocks noGrp="1"/>
          </p:cNvSpPr>
          <p:nvPr>
            <p:ph type="title"/>
          </p:nvPr>
        </p:nvSpPr>
        <p:spPr>
          <a:xfrm>
            <a:off x="252844" y="152400"/>
            <a:ext cx="8001000" cy="762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289056" y="1371600"/>
            <a:ext cx="7924800" cy="4525963"/>
          </a:xfrm>
        </p:spPr>
        <p:txBody>
          <a:bodyPr/>
          <a:lstStyle>
            <a:lvl1pPr>
              <a:buSzPct val="130000"/>
              <a:buFont typeface="Wingdings" pitchFamily="2" charset="2"/>
              <a:buChar char="§"/>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8883" y="4406900"/>
            <a:ext cx="7735887" cy="1362075"/>
          </a:xfrm>
        </p:spPr>
        <p:txBody>
          <a:bodyPr anchor="t"/>
          <a:lstStyle>
            <a:lvl1pPr algn="l">
              <a:defRPr sz="4000" b="1" cap="none">
                <a:solidFill>
                  <a:srgbClr val="5A7B63"/>
                </a:solidFill>
              </a:defRPr>
            </a:lvl1pPr>
          </a:lstStyle>
          <a:p>
            <a:r>
              <a:rPr lang="en-US" dirty="0" smtClean="0"/>
              <a:t>Click to edit Master 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21"/>
          <p:cNvSpPr>
            <a:spLocks noChangeArrowheads="1"/>
          </p:cNvSpPr>
          <p:nvPr userDrawn="1"/>
        </p:nvSpPr>
        <p:spPr bwMode="auto">
          <a:xfrm>
            <a:off x="0" y="1011238"/>
            <a:ext cx="8513763" cy="53975"/>
          </a:xfrm>
          <a:prstGeom prst="rect">
            <a:avLst/>
          </a:prstGeom>
          <a:solidFill>
            <a:srgbClr val="52614A"/>
          </a:solidFill>
          <a:ln w="9525">
            <a:noFill/>
            <a:miter lim="800000"/>
            <a:headEnd/>
            <a:tailEnd/>
          </a:ln>
          <a:effectLst/>
        </p:spPr>
        <p:txBody>
          <a:bodyPr wrap="none" anchor="ctr"/>
          <a:lstStyle/>
          <a:p>
            <a:pPr algn="ctr" fontAlgn="auto">
              <a:spcBef>
                <a:spcPts val="0"/>
              </a:spcBef>
              <a:spcAft>
                <a:spcPts val="0"/>
              </a:spcAft>
              <a:defRPr/>
            </a:pPr>
            <a:endParaRPr lang="en-US" b="1" i="1" u="sng" dirty="0">
              <a:solidFill>
                <a:srgbClr val="3C5242"/>
              </a:solidFill>
              <a:effectLst>
                <a:outerShdw blurRad="38100" dist="38100" dir="2700000" algn="tl">
                  <a:srgbClr val="000000">
                    <a:alpha val="43137"/>
                  </a:srgbClr>
                </a:outerShdw>
              </a:effectLst>
              <a:latin typeface="+mn-lt"/>
              <a:ea typeface="+mn-ea"/>
            </a:endParaRPr>
          </a:p>
        </p:txBody>
      </p:sp>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304800" y="1371600"/>
            <a:ext cx="39624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343400" y="1371600"/>
            <a:ext cx="3886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21"/>
          <p:cNvSpPr>
            <a:spLocks noChangeArrowheads="1"/>
          </p:cNvSpPr>
          <p:nvPr userDrawn="1"/>
        </p:nvSpPr>
        <p:spPr bwMode="auto">
          <a:xfrm>
            <a:off x="0" y="1011238"/>
            <a:ext cx="8513763" cy="53975"/>
          </a:xfrm>
          <a:prstGeom prst="rect">
            <a:avLst/>
          </a:prstGeom>
          <a:solidFill>
            <a:srgbClr val="52614A"/>
          </a:solidFill>
          <a:ln w="9525">
            <a:noFill/>
            <a:miter lim="800000"/>
            <a:headEnd/>
            <a:tailEnd/>
          </a:ln>
          <a:effectLst/>
        </p:spPr>
        <p:txBody>
          <a:bodyPr wrap="none" anchor="ctr"/>
          <a:lstStyle/>
          <a:p>
            <a:pPr algn="ctr" fontAlgn="auto">
              <a:spcBef>
                <a:spcPts val="0"/>
              </a:spcBef>
              <a:spcAft>
                <a:spcPts val="0"/>
              </a:spcAft>
              <a:defRPr/>
            </a:pPr>
            <a:endParaRPr lang="en-US" b="1" i="1" u="sng" dirty="0">
              <a:solidFill>
                <a:srgbClr val="3C5242"/>
              </a:solidFill>
              <a:effectLst>
                <a:outerShdw blurRad="38100" dist="38100" dir="2700000" algn="tl">
                  <a:srgbClr val="000000">
                    <a:alpha val="43137"/>
                  </a:srgbClr>
                </a:outerShdw>
              </a:effectLst>
              <a:latin typeface="+mn-lt"/>
              <a:ea typeface="+mn-ea"/>
            </a:endParaRPr>
          </a:p>
        </p:txBody>
      </p:sp>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28600" y="1371600"/>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228600" y="201136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419600" y="1371600"/>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419600" y="201136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21"/>
          <p:cNvSpPr>
            <a:spLocks noChangeArrowheads="1"/>
          </p:cNvSpPr>
          <p:nvPr userDrawn="1"/>
        </p:nvSpPr>
        <p:spPr bwMode="auto">
          <a:xfrm>
            <a:off x="0" y="1011238"/>
            <a:ext cx="8513763" cy="53975"/>
          </a:xfrm>
          <a:prstGeom prst="rect">
            <a:avLst/>
          </a:prstGeom>
          <a:solidFill>
            <a:srgbClr val="52614A"/>
          </a:solidFill>
          <a:ln w="9525">
            <a:noFill/>
            <a:miter lim="800000"/>
            <a:headEnd/>
            <a:tailEnd/>
          </a:ln>
          <a:effectLst/>
        </p:spPr>
        <p:txBody>
          <a:bodyPr wrap="none" anchor="ctr"/>
          <a:lstStyle/>
          <a:p>
            <a:pPr algn="ctr" fontAlgn="auto">
              <a:spcBef>
                <a:spcPts val="0"/>
              </a:spcBef>
              <a:spcAft>
                <a:spcPts val="0"/>
              </a:spcAft>
              <a:defRPr/>
            </a:pPr>
            <a:endParaRPr lang="en-US" b="1" i="1" u="sng" dirty="0">
              <a:solidFill>
                <a:srgbClr val="3C5242"/>
              </a:solidFill>
              <a:effectLst>
                <a:outerShdw blurRad="38100" dist="38100" dir="2700000" algn="tl">
                  <a:srgbClr val="000000">
                    <a:alpha val="43137"/>
                  </a:srgbClr>
                </a:outerShdw>
              </a:effectLst>
              <a:latin typeface="+mn-lt"/>
              <a:ea typeface="+mn-ea"/>
            </a:endParaRPr>
          </a:p>
        </p:txBody>
      </p:sp>
      <p:sp>
        <p:nvSpPr>
          <p:cNvPr id="2" name="Title 1"/>
          <p:cNvSpPr>
            <a:spLocks noGrp="1"/>
          </p:cNvSpPr>
          <p:nvPr>
            <p:ph type="title"/>
          </p:nvPr>
        </p:nvSpPr>
        <p:spPr/>
        <p:txBody>
          <a:bodyPr/>
          <a:lstStyle/>
          <a:p>
            <a:r>
              <a:rPr lang="en-US" dirty="0" smtClean="0"/>
              <a:t>Click to edit Master title style</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48831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24000" y="4800600"/>
            <a:ext cx="5486400" cy="566738"/>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524000"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524000"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2413" y="152400"/>
            <a:ext cx="8001000" cy="762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96863" y="1371600"/>
            <a:ext cx="79248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Rectangle 15"/>
          <p:cNvSpPr>
            <a:spLocks noChangeArrowheads="1"/>
          </p:cNvSpPr>
          <p:nvPr userDrawn="1"/>
        </p:nvSpPr>
        <p:spPr bwMode="auto">
          <a:xfrm>
            <a:off x="0" y="6802438"/>
            <a:ext cx="8504238" cy="55562"/>
          </a:xfrm>
          <a:prstGeom prst="rect">
            <a:avLst/>
          </a:prstGeom>
          <a:solidFill>
            <a:srgbClr val="CCCC99"/>
          </a:solidFill>
          <a:ln w="9525">
            <a:noFill/>
            <a:miter lim="800000"/>
            <a:headEnd/>
            <a:tailEnd/>
          </a:ln>
          <a:effectLst/>
        </p:spPr>
        <p:txBody>
          <a:bodyPr wrap="none" anchor="ctr"/>
          <a:lstStyle/>
          <a:p>
            <a:pPr fontAlgn="auto">
              <a:spcBef>
                <a:spcPts val="0"/>
              </a:spcBef>
              <a:spcAft>
                <a:spcPts val="0"/>
              </a:spcAft>
              <a:defRPr/>
            </a:pPr>
            <a:endParaRPr lang="en-US">
              <a:latin typeface="+mn-lt"/>
              <a:ea typeface="+mn-ea"/>
            </a:endParaRPr>
          </a:p>
        </p:txBody>
      </p:sp>
      <p:grpSp>
        <p:nvGrpSpPr>
          <p:cNvPr id="2053" name="Group 11"/>
          <p:cNvGrpSpPr>
            <a:grpSpLocks/>
          </p:cNvGrpSpPr>
          <p:nvPr userDrawn="1"/>
        </p:nvGrpSpPr>
        <p:grpSpPr bwMode="auto">
          <a:xfrm>
            <a:off x="8474075" y="0"/>
            <a:ext cx="338138" cy="6858000"/>
            <a:chOff x="8473789" y="0"/>
            <a:chExt cx="338554" cy="6858000"/>
          </a:xfrm>
        </p:grpSpPr>
        <p:sp>
          <p:nvSpPr>
            <p:cNvPr id="9" name="Rectangle 8"/>
            <p:cNvSpPr>
              <a:spLocks noChangeArrowheads="1"/>
            </p:cNvSpPr>
            <p:nvPr userDrawn="1"/>
          </p:nvSpPr>
          <p:spPr bwMode="auto">
            <a:xfrm>
              <a:off x="8503989" y="0"/>
              <a:ext cx="257491" cy="6858000"/>
            </a:xfrm>
            <a:prstGeom prst="rect">
              <a:avLst/>
            </a:prstGeom>
            <a:gradFill rotWithShape="1">
              <a:gsLst>
                <a:gs pos="0">
                  <a:srgbClr val="3C5242"/>
                </a:gs>
                <a:gs pos="100000">
                  <a:srgbClr val="CCCC99"/>
                </a:gs>
              </a:gsLst>
              <a:lin ang="5400000" scaled="1"/>
            </a:gradFill>
            <a:ln w="9525">
              <a:noFill/>
              <a:miter lim="800000"/>
              <a:headEnd/>
              <a:tailEnd/>
            </a:ln>
            <a:effectLst/>
          </p:spPr>
          <p:txBody>
            <a:bodyPr wrap="none" anchor="ctr"/>
            <a:lstStyle/>
            <a:p>
              <a:pPr fontAlgn="auto">
                <a:spcBef>
                  <a:spcPts val="0"/>
                </a:spcBef>
                <a:spcAft>
                  <a:spcPts val="0"/>
                </a:spcAft>
                <a:defRPr/>
              </a:pPr>
              <a:endParaRPr lang="en-US">
                <a:latin typeface="+mn-lt"/>
                <a:ea typeface="+mn-ea"/>
              </a:endParaRPr>
            </a:p>
          </p:txBody>
        </p:sp>
        <p:sp>
          <p:nvSpPr>
            <p:cNvPr id="8" name="Text Box 18"/>
            <p:cNvSpPr txBox="1">
              <a:spLocks noChangeArrowheads="1"/>
            </p:cNvSpPr>
            <p:nvPr userDrawn="1"/>
          </p:nvSpPr>
          <p:spPr bwMode="auto">
            <a:xfrm rot="5400000">
              <a:off x="5890341" y="2761248"/>
              <a:ext cx="5505450" cy="338554"/>
            </a:xfrm>
            <a:prstGeom prst="rect">
              <a:avLst/>
            </a:prstGeom>
            <a:noFill/>
            <a:ln w="9525">
              <a:noFill/>
              <a:miter lim="800000"/>
              <a:headEnd/>
              <a:tailEnd/>
            </a:ln>
            <a:effectLst/>
          </p:spPr>
          <p:txBody>
            <a:bodyPr>
              <a:spAutoFit/>
            </a:bodyPr>
            <a:lstStyle/>
            <a:p>
              <a:pPr fontAlgn="auto">
                <a:spcBef>
                  <a:spcPts val="0"/>
                </a:spcBef>
                <a:spcAft>
                  <a:spcPts val="0"/>
                </a:spcAft>
                <a:defRPr/>
              </a:pPr>
              <a:r>
                <a:rPr lang="en-US" sz="1600" dirty="0">
                  <a:solidFill>
                    <a:schemeClr val="bg1"/>
                  </a:solidFill>
                  <a:latin typeface="Arial Black" pitchFamily="34" charset="0"/>
                  <a:ea typeface="+mn-ea"/>
                  <a:cs typeface="Arial" pitchFamily="34" charset="0"/>
                </a:rPr>
                <a:t>Rapid Ecoregional Assessment</a:t>
              </a:r>
            </a:p>
          </p:txBody>
        </p:sp>
      </p:grpSp>
      <p:grpSp>
        <p:nvGrpSpPr>
          <p:cNvPr id="2054" name="Group 10"/>
          <p:cNvGrpSpPr>
            <a:grpSpLocks/>
          </p:cNvGrpSpPr>
          <p:nvPr userDrawn="1"/>
        </p:nvGrpSpPr>
        <p:grpSpPr bwMode="auto">
          <a:xfrm>
            <a:off x="8761413" y="0"/>
            <a:ext cx="384175" cy="6858000"/>
            <a:chOff x="8760809" y="0"/>
            <a:chExt cx="384048" cy="6858000"/>
          </a:xfrm>
        </p:grpSpPr>
        <p:sp>
          <p:nvSpPr>
            <p:cNvPr id="10" name="Rectangle 9"/>
            <p:cNvSpPr>
              <a:spLocks noChangeArrowheads="1"/>
            </p:cNvSpPr>
            <p:nvPr userDrawn="1"/>
          </p:nvSpPr>
          <p:spPr bwMode="auto">
            <a:xfrm>
              <a:off x="8760809" y="0"/>
              <a:ext cx="384048" cy="6858000"/>
            </a:xfrm>
            <a:prstGeom prst="rect">
              <a:avLst/>
            </a:prstGeom>
            <a:solidFill>
              <a:schemeClr val="tx1"/>
            </a:solidFill>
            <a:ln w="9525">
              <a:noFill/>
              <a:miter lim="800000"/>
              <a:headEnd/>
              <a:tailEnd/>
            </a:ln>
            <a:effectLst/>
          </p:spPr>
          <p:txBody>
            <a:bodyPr wrap="none" anchor="ctr"/>
            <a:lstStyle/>
            <a:p>
              <a:pPr fontAlgn="auto">
                <a:spcBef>
                  <a:spcPts val="0"/>
                </a:spcBef>
                <a:spcAft>
                  <a:spcPts val="0"/>
                </a:spcAft>
                <a:defRPr/>
              </a:pPr>
              <a:endParaRPr lang="en-US" dirty="0">
                <a:latin typeface="Arial Black" pitchFamily="34" charset="0"/>
                <a:ea typeface="+mn-ea"/>
              </a:endParaRPr>
            </a:p>
          </p:txBody>
        </p:sp>
        <p:pic>
          <p:nvPicPr>
            <p:cNvPr id="2057" name="Picture 2"/>
            <p:cNvPicPr>
              <a:picLocks noChangeAspect="1" noChangeArrowheads="1"/>
            </p:cNvPicPr>
            <p:nvPr userDrawn="1"/>
          </p:nvPicPr>
          <p:blipFill>
            <a:blip r:embed="rId15" cstate="print"/>
            <a:srcRect/>
            <a:stretch>
              <a:fillRect/>
            </a:stretch>
          </p:blipFill>
          <p:spPr bwMode="auto">
            <a:xfrm>
              <a:off x="8832751" y="264332"/>
              <a:ext cx="246913" cy="759528"/>
            </a:xfrm>
            <a:prstGeom prst="rect">
              <a:avLst/>
            </a:prstGeom>
            <a:noFill/>
            <a:ln w="9525">
              <a:noFill/>
              <a:miter lim="800000"/>
              <a:headEnd/>
              <a:tailEnd/>
            </a:ln>
          </p:spPr>
        </p:pic>
      </p:grpSp>
      <p:pic>
        <p:nvPicPr>
          <p:cNvPr id="2055" name="Picture 15" descr="NSPL_logo.png"/>
          <p:cNvPicPr>
            <a:picLocks noChangeAspect="1"/>
          </p:cNvPicPr>
          <p:nvPr userDrawn="1"/>
        </p:nvPicPr>
        <p:blipFill>
          <a:blip r:embed="rId16" cstate="print"/>
          <a:srcRect/>
          <a:stretch>
            <a:fillRect/>
          </a:stretch>
        </p:blipFill>
        <p:spPr bwMode="auto">
          <a:xfrm>
            <a:off x="7867650" y="6305550"/>
            <a:ext cx="1308100" cy="4762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926" r:id="rId1"/>
    <p:sldLayoutId id="2147483932" r:id="rId2"/>
    <p:sldLayoutId id="2147483927" r:id="rId3"/>
    <p:sldLayoutId id="2147483933" r:id="rId4"/>
    <p:sldLayoutId id="2147483934" r:id="rId5"/>
    <p:sldLayoutId id="2147483935" r:id="rId6"/>
    <p:sldLayoutId id="2147483928" r:id="rId7"/>
    <p:sldLayoutId id="2147483929" r:id="rId8"/>
    <p:sldLayoutId id="2147483930" r:id="rId9"/>
    <p:sldLayoutId id="2147483936" r:id="rId10"/>
    <p:sldLayoutId id="2147483931" r:id="rId11"/>
    <p:sldLayoutId id="2147483937" r:id="rId12"/>
    <p:sldLayoutId id="2147483938" r:id="rId13"/>
  </p:sldLayoutIdLst>
  <p:txStyles>
    <p:titleStyle>
      <a:lvl1pPr algn="l" rtl="0" eaLnBrk="0" fontAlgn="base" hangingPunct="0">
        <a:spcBef>
          <a:spcPct val="0"/>
        </a:spcBef>
        <a:spcAft>
          <a:spcPct val="0"/>
        </a:spcAft>
        <a:defRPr sz="4400" b="1" kern="1200">
          <a:ln w="6350">
            <a:solidFill>
              <a:schemeClr val="tx1"/>
            </a:solidFill>
          </a:ln>
          <a:solidFill>
            <a:srgbClr val="5A7B63"/>
          </a:solidFill>
          <a:effectLst>
            <a:outerShdw blurRad="50800" dist="38100" dir="2700000" algn="tl" rotWithShape="0">
              <a:prstClr val="black">
                <a:alpha val="60000"/>
              </a:prstClr>
            </a:outerShdw>
          </a:effectLst>
          <a:latin typeface="Arial" pitchFamily="34" charset="0"/>
          <a:ea typeface="Arial" pitchFamily="-111" charset="0"/>
          <a:cs typeface="Arial" pitchFamily="34" charset="0"/>
        </a:defRPr>
      </a:lvl1pPr>
      <a:lvl2pPr algn="l" rtl="0" eaLnBrk="0" fontAlgn="base" hangingPunct="0">
        <a:spcBef>
          <a:spcPct val="0"/>
        </a:spcBef>
        <a:spcAft>
          <a:spcPct val="0"/>
        </a:spcAft>
        <a:defRPr sz="4400" b="1">
          <a:solidFill>
            <a:srgbClr val="5A7B63"/>
          </a:solidFill>
          <a:latin typeface="Arial" charset="0"/>
          <a:ea typeface="Arial" pitchFamily="-111" charset="0"/>
          <a:cs typeface="Arial" charset="0"/>
        </a:defRPr>
      </a:lvl2pPr>
      <a:lvl3pPr algn="l" rtl="0" eaLnBrk="0" fontAlgn="base" hangingPunct="0">
        <a:spcBef>
          <a:spcPct val="0"/>
        </a:spcBef>
        <a:spcAft>
          <a:spcPct val="0"/>
        </a:spcAft>
        <a:defRPr sz="4400" b="1">
          <a:solidFill>
            <a:srgbClr val="5A7B63"/>
          </a:solidFill>
          <a:latin typeface="Arial" charset="0"/>
          <a:ea typeface="Arial" pitchFamily="-111" charset="0"/>
          <a:cs typeface="Arial" charset="0"/>
        </a:defRPr>
      </a:lvl3pPr>
      <a:lvl4pPr algn="l" rtl="0" eaLnBrk="0" fontAlgn="base" hangingPunct="0">
        <a:spcBef>
          <a:spcPct val="0"/>
        </a:spcBef>
        <a:spcAft>
          <a:spcPct val="0"/>
        </a:spcAft>
        <a:defRPr sz="4400" b="1">
          <a:solidFill>
            <a:srgbClr val="5A7B63"/>
          </a:solidFill>
          <a:latin typeface="Arial" charset="0"/>
          <a:ea typeface="Arial" pitchFamily="-111" charset="0"/>
          <a:cs typeface="Arial" charset="0"/>
        </a:defRPr>
      </a:lvl4pPr>
      <a:lvl5pPr algn="l" rtl="0" eaLnBrk="0" fontAlgn="base" hangingPunct="0">
        <a:spcBef>
          <a:spcPct val="0"/>
        </a:spcBef>
        <a:spcAft>
          <a:spcPct val="0"/>
        </a:spcAft>
        <a:defRPr sz="4400" b="1">
          <a:solidFill>
            <a:srgbClr val="5A7B63"/>
          </a:solidFill>
          <a:latin typeface="Arial" charset="0"/>
          <a:ea typeface="Arial" pitchFamily="-111" charset="0"/>
          <a:cs typeface="Arial" charset="0"/>
        </a:defRPr>
      </a:lvl5pPr>
      <a:lvl6pPr marL="457200" algn="l" rtl="0" fontAlgn="base">
        <a:spcBef>
          <a:spcPct val="0"/>
        </a:spcBef>
        <a:spcAft>
          <a:spcPct val="0"/>
        </a:spcAft>
        <a:defRPr sz="4400">
          <a:solidFill>
            <a:srgbClr val="5A7B63"/>
          </a:solidFill>
          <a:latin typeface="Arial Rounded MT Bold" pitchFamily="34" charset="0"/>
          <a:cs typeface="Arial" charset="0"/>
        </a:defRPr>
      </a:lvl6pPr>
      <a:lvl7pPr marL="914400" algn="l" rtl="0" fontAlgn="base">
        <a:spcBef>
          <a:spcPct val="0"/>
        </a:spcBef>
        <a:spcAft>
          <a:spcPct val="0"/>
        </a:spcAft>
        <a:defRPr sz="4400">
          <a:solidFill>
            <a:srgbClr val="5A7B63"/>
          </a:solidFill>
          <a:latin typeface="Arial Rounded MT Bold" pitchFamily="34" charset="0"/>
          <a:cs typeface="Arial" charset="0"/>
        </a:defRPr>
      </a:lvl7pPr>
      <a:lvl8pPr marL="1371600" algn="l" rtl="0" fontAlgn="base">
        <a:spcBef>
          <a:spcPct val="0"/>
        </a:spcBef>
        <a:spcAft>
          <a:spcPct val="0"/>
        </a:spcAft>
        <a:defRPr sz="4400">
          <a:solidFill>
            <a:srgbClr val="5A7B63"/>
          </a:solidFill>
          <a:latin typeface="Arial Rounded MT Bold" pitchFamily="34" charset="0"/>
          <a:cs typeface="Arial" charset="0"/>
        </a:defRPr>
      </a:lvl8pPr>
      <a:lvl9pPr marL="1828800" algn="l" rtl="0" fontAlgn="base">
        <a:spcBef>
          <a:spcPct val="0"/>
        </a:spcBef>
        <a:spcAft>
          <a:spcPct val="0"/>
        </a:spcAft>
        <a:defRPr sz="4400">
          <a:solidFill>
            <a:srgbClr val="5A7B63"/>
          </a:solidFill>
          <a:latin typeface="Arial Rounded MT Bold" pitchFamily="34" charset="0"/>
          <a:cs typeface="Arial" charset="0"/>
        </a:defRPr>
      </a:lvl9pPr>
    </p:titleStyle>
    <p:bodyStyle>
      <a:lvl1pPr marL="342900" indent="-342900" algn="l" rtl="0" eaLnBrk="0" fontAlgn="base" hangingPunct="0">
        <a:spcBef>
          <a:spcPct val="20000"/>
        </a:spcBef>
        <a:spcAft>
          <a:spcPct val="0"/>
        </a:spcAft>
        <a:buClr>
          <a:srgbClr val="3C5242"/>
        </a:buClr>
        <a:buSzPct val="130000"/>
        <a:buFont typeface="Wingdings" pitchFamily="-111" charset="2"/>
        <a:buChar char="§"/>
        <a:defRPr sz="3200" kern="1200">
          <a:ln w="3175">
            <a:solidFill>
              <a:schemeClr val="tx1"/>
            </a:solidFill>
          </a:ln>
          <a:solidFill>
            <a:srgbClr val="3C5242"/>
          </a:solidFill>
          <a:latin typeface="Arial" pitchFamily="34" charset="0"/>
          <a:ea typeface="Arial" pitchFamily="-111" charset="0"/>
          <a:cs typeface="Arial" pitchFamily="34" charset="0"/>
        </a:defRPr>
      </a:lvl1pPr>
      <a:lvl2pPr marL="742950" indent="-285750" algn="l" rtl="0" eaLnBrk="0" fontAlgn="base" hangingPunct="0">
        <a:spcBef>
          <a:spcPct val="20000"/>
        </a:spcBef>
        <a:spcAft>
          <a:spcPct val="0"/>
        </a:spcAft>
        <a:buFont typeface="Wingdings" pitchFamily="-111" charset="2"/>
        <a:buChar char="§"/>
        <a:defRPr sz="2800" kern="1200">
          <a:ln w="3175">
            <a:solidFill>
              <a:schemeClr val="tx1"/>
            </a:solidFill>
          </a:ln>
          <a:solidFill>
            <a:srgbClr val="146894"/>
          </a:solidFill>
          <a:latin typeface="Arial" pitchFamily="34" charset="0"/>
          <a:ea typeface="Arial" pitchFamily="-111" charset="0"/>
          <a:cs typeface="Arial" pitchFamily="34" charset="0"/>
        </a:defRPr>
      </a:lvl2pPr>
      <a:lvl3pPr marL="1143000" indent="-228600" algn="l" rtl="0" eaLnBrk="0" fontAlgn="base" hangingPunct="0">
        <a:spcBef>
          <a:spcPct val="20000"/>
        </a:spcBef>
        <a:spcAft>
          <a:spcPct val="0"/>
        </a:spcAft>
        <a:buClr>
          <a:srgbClr val="5F0000"/>
        </a:buClr>
        <a:buFont typeface="Arial" charset="0"/>
        <a:buChar char="•"/>
        <a:defRPr sz="2400" kern="1200">
          <a:ln w="3175">
            <a:solidFill>
              <a:schemeClr val="tx1"/>
            </a:solidFill>
          </a:ln>
          <a:solidFill>
            <a:srgbClr val="5F0000"/>
          </a:solidFill>
          <a:latin typeface="Arial" pitchFamily="34" charset="0"/>
          <a:ea typeface="Arial" pitchFamily="-111" charset="0"/>
          <a:cs typeface="Arial" pitchFamily="34" charset="0"/>
        </a:defRPr>
      </a:lvl3pPr>
      <a:lvl4pPr marL="1600200" indent="-228600" algn="l" rtl="0" eaLnBrk="0" fontAlgn="base" hangingPunct="0">
        <a:spcBef>
          <a:spcPct val="20000"/>
        </a:spcBef>
        <a:spcAft>
          <a:spcPct val="0"/>
        </a:spcAft>
        <a:buFont typeface="Arial" charset="0"/>
        <a:buChar char="–"/>
        <a:defRPr sz="2000" kern="1200">
          <a:ln w="3175">
            <a:solidFill>
              <a:schemeClr val="tx1"/>
            </a:solidFill>
          </a:ln>
          <a:solidFill>
            <a:schemeClr val="tx1"/>
          </a:solidFill>
          <a:latin typeface="Arial" pitchFamily="34" charset="0"/>
          <a:ea typeface="Arial" pitchFamily="-111" charset="0"/>
          <a:cs typeface="Arial" pitchFamily="34" charset="0"/>
        </a:defRPr>
      </a:lvl4pPr>
      <a:lvl5pPr marL="2057400" indent="-228600" algn="l" rtl="0" eaLnBrk="0" fontAlgn="base" hangingPunct="0">
        <a:spcBef>
          <a:spcPct val="20000"/>
        </a:spcBef>
        <a:spcAft>
          <a:spcPct val="0"/>
        </a:spcAft>
        <a:buFont typeface="Arial" charset="0"/>
        <a:buChar char="»"/>
        <a:defRPr sz="2000" kern="1200">
          <a:ln w="3175">
            <a:solidFill>
              <a:schemeClr val="tx1"/>
            </a:solidFill>
          </a:ln>
          <a:solidFill>
            <a:schemeClr val="tx1"/>
          </a:solidFill>
          <a:latin typeface="Arial" pitchFamily="34" charset="0"/>
          <a:ea typeface="Arial" pitchFamily="-111"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8.xml"/></Relationships>
</file>

<file path=ppt/slides/_rels/slide10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10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108.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3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5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7.png"/><Relationship Id="rId7"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8.jpeg"/><Relationship Id="rId4" Type="http://schemas.openxmlformats.org/officeDocument/2006/relationships/image" Target="../media/image22.jpeg"/><Relationship Id="rId9" Type="http://schemas.openxmlformats.org/officeDocument/2006/relationships/image" Target="../media/image26.png"/></Relationships>
</file>

<file path=ppt/slides/_rels/slide56.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6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6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7.png"/><Relationship Id="rId7"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8.jpeg"/><Relationship Id="rId4" Type="http://schemas.openxmlformats.org/officeDocument/2006/relationships/image" Target="../media/image22.jpeg"/><Relationship Id="rId9" Type="http://schemas.openxmlformats.org/officeDocument/2006/relationships/image" Target="../media/image26.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62.jpeg"/><Relationship Id="rId4" Type="http://schemas.openxmlformats.org/officeDocument/2006/relationships/image" Target="../media/image61.jpe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Microsoft_Office_Excel_97-2003_Worksheet1.xls"/></Relationships>
</file>

<file path=ppt/slides/_rels/slide7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9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9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4" Type="http://schemas.openxmlformats.org/officeDocument/2006/relationships/image" Target="../media/image8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mojave.tif"/>
          <p:cNvPicPr>
            <a:picLocks noChangeAspect="1"/>
          </p:cNvPicPr>
          <p:nvPr/>
        </p:nvPicPr>
        <p:blipFill>
          <a:blip r:embed="rId3" cstate="print"/>
          <a:srcRect l="9727" r="6909"/>
          <a:stretch>
            <a:fillRect/>
          </a:stretch>
        </p:blipFill>
        <p:spPr bwMode="auto">
          <a:xfrm>
            <a:off x="0" y="-3175"/>
            <a:ext cx="8504238" cy="6800850"/>
          </a:xfrm>
          <a:prstGeom prst="rect">
            <a:avLst/>
          </a:prstGeom>
          <a:noFill/>
          <a:ln w="9525">
            <a:noFill/>
            <a:miter lim="800000"/>
            <a:headEnd/>
            <a:tailEnd/>
          </a:ln>
        </p:spPr>
      </p:pic>
      <p:sp>
        <p:nvSpPr>
          <p:cNvPr id="38" name="Title 37"/>
          <p:cNvSpPr>
            <a:spLocks noGrp="1"/>
          </p:cNvSpPr>
          <p:nvPr>
            <p:ph type="ctrTitle"/>
          </p:nvPr>
        </p:nvSpPr>
        <p:spPr>
          <a:xfrm>
            <a:off x="99756" y="2714937"/>
            <a:ext cx="8312663" cy="1036792"/>
          </a:xfrm>
        </p:spPr>
        <p:txBody>
          <a:bodyPr lIns="0" rIns="0">
            <a:noAutofit/>
          </a:bodyPr>
          <a:lstStyle/>
          <a:p>
            <a:pPr algn="ctr" eaLnBrk="1" hangingPunct="1">
              <a:defRPr/>
            </a:pPr>
            <a:r>
              <a:rPr lang="en-US" sz="4200" dirty="0" smtClean="0">
                <a:solidFill>
                  <a:srgbClr val="FFFF00"/>
                </a:solidFill>
              </a:rPr>
              <a:t>Rapid Ecoregional Assessment</a:t>
            </a:r>
            <a:endParaRPr lang="en-US" sz="4200" dirty="0">
              <a:solidFill>
                <a:srgbClr val="FFFF00"/>
              </a:solidFill>
            </a:endParaRPr>
          </a:p>
        </p:txBody>
      </p:sp>
      <p:sp>
        <p:nvSpPr>
          <p:cNvPr id="5" name="Subtitle 4"/>
          <p:cNvSpPr>
            <a:spLocks noGrp="1"/>
          </p:cNvSpPr>
          <p:nvPr>
            <p:ph type="subTitle" idx="1"/>
          </p:nvPr>
        </p:nvSpPr>
        <p:spPr>
          <a:xfrm>
            <a:off x="510658" y="4061012"/>
            <a:ext cx="7480069" cy="1105598"/>
          </a:xfrm>
        </p:spPr>
        <p:txBody>
          <a:bodyPr>
            <a:noAutofit/>
          </a:bodyPr>
          <a:lstStyle/>
          <a:p>
            <a:pPr algn="ctr" eaLnBrk="1" hangingPunct="1">
              <a:defRPr/>
            </a:pPr>
            <a:r>
              <a:rPr lang="en-US" sz="2800" dirty="0" smtClean="0">
                <a:solidFill>
                  <a:schemeClr val="bg1"/>
                </a:solidFill>
              </a:rPr>
              <a:t>Step 1 of the BLM’s Landscape Approach</a:t>
            </a:r>
          </a:p>
          <a:p>
            <a:pPr algn="ctr" eaLnBrk="1" hangingPunct="1">
              <a:defRPr/>
            </a:pPr>
            <a:r>
              <a:rPr lang="en-US" sz="2800" dirty="0" smtClean="0">
                <a:solidFill>
                  <a:schemeClr val="bg1"/>
                </a:solidFill>
              </a:rPr>
              <a:t>For the Management of Public Lands</a:t>
            </a:r>
          </a:p>
          <a:p>
            <a:pPr algn="ctr" eaLnBrk="1" hangingPunct="1">
              <a:defRPr/>
            </a:pPr>
            <a:endParaRPr lang="en-US" sz="2800" dirty="0"/>
          </a:p>
        </p:txBody>
      </p:sp>
      <p:pic>
        <p:nvPicPr>
          <p:cNvPr id="10245" name="Picture 11" descr="NSPL_logo.png"/>
          <p:cNvPicPr>
            <a:picLocks noChangeAspect="1"/>
          </p:cNvPicPr>
          <p:nvPr/>
        </p:nvPicPr>
        <p:blipFill>
          <a:blip r:embed="rId4" cstate="print"/>
          <a:srcRect/>
          <a:stretch>
            <a:fillRect/>
          </a:stretch>
        </p:blipFill>
        <p:spPr bwMode="auto">
          <a:xfrm>
            <a:off x="7867650" y="6305550"/>
            <a:ext cx="1308100" cy="476250"/>
          </a:xfrm>
          <a:prstGeom prst="rect">
            <a:avLst/>
          </a:prstGeom>
          <a:noFill/>
          <a:ln w="9525">
            <a:noFill/>
            <a:miter lim="800000"/>
            <a:headEnd/>
            <a:tailEnd/>
          </a:ln>
        </p:spPr>
      </p:pic>
      <p:sp>
        <p:nvSpPr>
          <p:cNvPr id="8198" name="TextBox 5"/>
          <p:cNvSpPr txBox="1">
            <a:spLocks noChangeArrowheads="1"/>
          </p:cNvSpPr>
          <p:nvPr/>
        </p:nvSpPr>
        <p:spPr bwMode="auto">
          <a:xfrm>
            <a:off x="9525" y="6522372"/>
            <a:ext cx="3365024" cy="307777"/>
          </a:xfrm>
          <a:prstGeom prst="rect">
            <a:avLst/>
          </a:prstGeom>
          <a:noFill/>
          <a:ln w="9525">
            <a:noFill/>
            <a:miter lim="800000"/>
            <a:headEnd/>
            <a:tailEnd/>
          </a:ln>
        </p:spPr>
        <p:txBody>
          <a:bodyPr wrap="none">
            <a:spAutoFit/>
          </a:bodyPr>
          <a:lstStyle/>
          <a:p>
            <a:pPr>
              <a:defRPr/>
            </a:pPr>
            <a:r>
              <a:rPr lang="en-US" sz="1400" b="1" dirty="0" smtClean="0">
                <a:ln w="3175">
                  <a:solidFill>
                    <a:schemeClr val="tx1"/>
                  </a:solidFill>
                </a:ln>
                <a:solidFill>
                  <a:schemeClr val="bg1"/>
                </a:solidFill>
              </a:rPr>
              <a:t> Mojave Basin </a:t>
            </a:r>
            <a:r>
              <a:rPr lang="en-US" sz="1400" b="1" dirty="0">
                <a:ln w="3175">
                  <a:solidFill>
                    <a:schemeClr val="tx1"/>
                  </a:solidFill>
                </a:ln>
                <a:solidFill>
                  <a:schemeClr val="bg1"/>
                </a:solidFill>
              </a:rPr>
              <a:t>and Range </a:t>
            </a:r>
            <a:r>
              <a:rPr lang="en-US" sz="1400" b="1" dirty="0" smtClean="0">
                <a:ln w="3175">
                  <a:solidFill>
                    <a:schemeClr val="tx1"/>
                  </a:solidFill>
                </a:ln>
                <a:solidFill>
                  <a:schemeClr val="bg1"/>
                </a:solidFill>
              </a:rPr>
              <a:t>Ecoregion</a:t>
            </a:r>
            <a:endParaRPr lang="en-US" sz="1400" b="1" dirty="0">
              <a:ln w="3175">
                <a:solidFill>
                  <a:schemeClr val="tx1"/>
                </a:solidFill>
              </a:ln>
              <a:solidFill>
                <a:schemeClr val="bg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9056" y="1371600"/>
            <a:ext cx="8169144" cy="4525963"/>
          </a:xfrm>
        </p:spPr>
        <p:txBody>
          <a:bodyPr/>
          <a:lstStyle/>
          <a:p>
            <a:pPr algn="ctr">
              <a:spcAft>
                <a:spcPts val="1200"/>
              </a:spcAft>
              <a:buFont typeface="Wingdings" pitchFamily="2" charset="2"/>
              <a:buNone/>
              <a:defRPr/>
            </a:pPr>
            <a:r>
              <a:rPr lang="en-US" b="1" dirty="0" smtClean="0">
                <a:solidFill>
                  <a:srgbClr val="146894"/>
                </a:solidFill>
              </a:rPr>
              <a:t>DOI Climate Change Science Framework</a:t>
            </a:r>
          </a:p>
          <a:p>
            <a:pPr>
              <a:defRPr/>
            </a:pPr>
            <a:r>
              <a:rPr lang="en-US" dirty="0" smtClean="0"/>
              <a:t>CSCs - </a:t>
            </a:r>
            <a:r>
              <a:rPr lang="en-US" sz="3400" dirty="0" smtClean="0"/>
              <a:t>Provide climate change science</a:t>
            </a:r>
          </a:p>
          <a:p>
            <a:pPr>
              <a:defRPr/>
            </a:pPr>
            <a:r>
              <a:rPr lang="en-US" dirty="0" smtClean="0"/>
              <a:t>LCCs - </a:t>
            </a:r>
            <a:r>
              <a:rPr lang="en-US" sz="3300" dirty="0" smtClean="0"/>
              <a:t>Public-private partnerships to connect science with management</a:t>
            </a:r>
          </a:p>
          <a:p>
            <a:pPr lvl="1">
              <a:defRPr/>
            </a:pPr>
            <a:r>
              <a:rPr lang="en-US" sz="2900" dirty="0" smtClean="0"/>
              <a:t>BLM forming Great Basin LCC</a:t>
            </a:r>
          </a:p>
          <a:p>
            <a:pPr lvl="1">
              <a:defRPr/>
            </a:pPr>
            <a:r>
              <a:rPr lang="en-US" sz="2900" dirty="0" smtClean="0"/>
              <a:t>Key roles in BLM landscape approach</a:t>
            </a:r>
          </a:p>
          <a:p>
            <a:pPr lvl="1">
              <a:defRPr/>
            </a:pPr>
            <a:r>
              <a:rPr lang="en-US" sz="2900" dirty="0" smtClean="0"/>
              <a:t>Much TBD regarding process and function</a:t>
            </a:r>
          </a:p>
          <a:p>
            <a:pPr>
              <a:defRPr/>
            </a:pPr>
            <a:endParaRPr lang="en-US" dirty="0" smtClean="0"/>
          </a:p>
          <a:p>
            <a:pPr>
              <a:defRPr/>
            </a:pPr>
            <a:endParaRPr lang="en-US" dirty="0"/>
          </a:p>
        </p:txBody>
      </p:sp>
      <p:sp>
        <p:nvSpPr>
          <p:cNvPr id="6" name="Title 5"/>
          <p:cNvSpPr>
            <a:spLocks noGrp="1"/>
          </p:cNvSpPr>
          <p:nvPr>
            <p:ph type="title"/>
          </p:nvPr>
        </p:nvSpPr>
        <p:spPr/>
        <p:txBody>
          <a:bodyPr/>
          <a:lstStyle/>
          <a:p>
            <a:pPr>
              <a:defRPr/>
            </a:pPr>
            <a:r>
              <a:rPr lang="en-US" dirty="0" smtClean="0"/>
              <a:t>Linkages</a:t>
            </a:r>
            <a:endParaRPr lang="en-US" dirty="0"/>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8660" y="273050"/>
            <a:ext cx="4388181" cy="1162050"/>
          </a:xfrm>
        </p:spPr>
        <p:txBody>
          <a:bodyPr>
            <a:noAutofit/>
          </a:bodyPr>
          <a:lstStyle/>
          <a:p>
            <a:pPr>
              <a:defRPr/>
            </a:pPr>
            <a:r>
              <a:rPr lang="en-US" sz="2800" dirty="0" smtClean="0">
                <a:ea typeface="+mj-ea"/>
              </a:rPr>
              <a:t>Water: Hydrologic Alterations</a:t>
            </a:r>
            <a:endParaRPr lang="en-US" sz="2800" dirty="0">
              <a:ea typeface="+mj-ea"/>
            </a:endParaRPr>
          </a:p>
        </p:txBody>
      </p:sp>
      <p:sp>
        <p:nvSpPr>
          <p:cNvPr id="6" name="Text Placeholder 5"/>
          <p:cNvSpPr>
            <a:spLocks noGrp="1"/>
          </p:cNvSpPr>
          <p:nvPr>
            <p:ph type="body" sz="half" idx="2"/>
          </p:nvPr>
        </p:nvSpPr>
        <p:spPr>
          <a:xfrm>
            <a:off x="296941" y="1604786"/>
            <a:ext cx="3008313" cy="4691063"/>
          </a:xfrm>
        </p:spPr>
        <p:txBody>
          <a:bodyPr>
            <a:normAutofit fontScale="92500" lnSpcReduction="20000"/>
          </a:bodyPr>
          <a:lstStyle/>
          <a:p>
            <a:pPr>
              <a:buFont typeface="Wingdings" pitchFamily="2" charset="2"/>
              <a:buNone/>
              <a:defRPr/>
            </a:pPr>
            <a:r>
              <a:rPr lang="en-US" u="sng" dirty="0" smtClean="0">
                <a:ea typeface="+mn-ea"/>
              </a:rPr>
              <a:t>Groundwater withdrawals</a:t>
            </a:r>
          </a:p>
          <a:p>
            <a:pPr>
              <a:buFont typeface="Arial" pitchFamily="34" charset="0"/>
              <a:buChar char="•"/>
              <a:defRPr/>
            </a:pPr>
            <a:r>
              <a:rPr lang="en-US" dirty="0" smtClean="0">
                <a:ea typeface="+mn-ea"/>
              </a:rPr>
              <a:t> Reduce extent of perennial stream flows (gaining stream reaches), </a:t>
            </a:r>
          </a:p>
          <a:p>
            <a:pPr>
              <a:buFont typeface="Arial" pitchFamily="34" charset="0"/>
              <a:buChar char="•"/>
              <a:defRPr/>
            </a:pPr>
            <a:r>
              <a:rPr lang="en-US" dirty="0" smtClean="0">
                <a:ea typeface="+mn-ea"/>
              </a:rPr>
              <a:t> Increase extent of dry streambeds (losing stream reaches), </a:t>
            </a:r>
          </a:p>
          <a:p>
            <a:pPr>
              <a:buFont typeface="Arial" pitchFamily="34" charset="0"/>
              <a:buChar char="•"/>
              <a:defRPr/>
            </a:pPr>
            <a:r>
              <a:rPr lang="en-US" dirty="0" smtClean="0">
                <a:ea typeface="+mn-ea"/>
              </a:rPr>
              <a:t> Lower water levels and alter hydrologic regime of springs and seeps; </a:t>
            </a:r>
          </a:p>
          <a:p>
            <a:pPr>
              <a:buFont typeface="Arial" pitchFamily="34" charset="0"/>
              <a:buChar char="•"/>
              <a:defRPr/>
            </a:pPr>
            <a:r>
              <a:rPr lang="en-US" dirty="0" smtClean="0">
                <a:ea typeface="+mn-ea"/>
              </a:rPr>
              <a:t> Alter alluvial soil moisture regimes in riparian zones</a:t>
            </a:r>
          </a:p>
          <a:p>
            <a:pPr>
              <a:buFont typeface="Wingdings" pitchFamily="2" charset="2"/>
              <a:buNone/>
              <a:defRPr/>
            </a:pPr>
            <a:endParaRPr lang="en-US" dirty="0" smtClean="0">
              <a:ea typeface="+mn-ea"/>
            </a:endParaRPr>
          </a:p>
          <a:p>
            <a:pPr>
              <a:buFont typeface="Wingdings" pitchFamily="2" charset="2"/>
              <a:buNone/>
              <a:defRPr/>
            </a:pPr>
            <a:r>
              <a:rPr lang="en-US" u="sng" dirty="0" smtClean="0">
                <a:ea typeface="+mn-ea"/>
              </a:rPr>
              <a:t>Altered surface flow </a:t>
            </a:r>
          </a:p>
          <a:p>
            <a:pPr>
              <a:buFont typeface="Arial" pitchFamily="34" charset="0"/>
              <a:buChar char="•"/>
              <a:defRPr/>
            </a:pPr>
            <a:r>
              <a:rPr lang="en-US" dirty="0" smtClean="0">
                <a:ea typeface="+mn-ea"/>
              </a:rPr>
              <a:t>Water diversions and flow manipulation cause diverse ecological consequences to key components of the flow regime:</a:t>
            </a:r>
          </a:p>
          <a:p>
            <a:pPr lvl="1">
              <a:buFont typeface="Wingdings" pitchFamily="2" charset="2"/>
              <a:buNone/>
              <a:defRPr/>
            </a:pPr>
            <a:r>
              <a:rPr lang="en-US" dirty="0" smtClean="0">
                <a:ea typeface="+mn-ea"/>
              </a:rPr>
              <a:t>Magnitude, </a:t>
            </a:r>
          </a:p>
          <a:p>
            <a:pPr lvl="1">
              <a:buFont typeface="Wingdings" pitchFamily="2" charset="2"/>
              <a:buNone/>
              <a:defRPr/>
            </a:pPr>
            <a:r>
              <a:rPr lang="en-US" dirty="0" smtClean="0">
                <a:ea typeface="+mn-ea"/>
              </a:rPr>
              <a:t>Frequency, </a:t>
            </a:r>
          </a:p>
          <a:p>
            <a:pPr lvl="1">
              <a:buFont typeface="Wingdings" pitchFamily="2" charset="2"/>
              <a:buNone/>
              <a:defRPr/>
            </a:pPr>
            <a:r>
              <a:rPr lang="en-US" dirty="0" smtClean="0">
                <a:ea typeface="+mn-ea"/>
              </a:rPr>
              <a:t>Flood and drawdown timing, </a:t>
            </a:r>
          </a:p>
          <a:p>
            <a:pPr lvl="1">
              <a:buFont typeface="Wingdings" pitchFamily="2" charset="2"/>
              <a:buNone/>
              <a:defRPr/>
            </a:pPr>
            <a:r>
              <a:rPr lang="en-US" dirty="0" smtClean="0">
                <a:ea typeface="+mn-ea"/>
              </a:rPr>
              <a:t>Flow duration</a:t>
            </a:r>
            <a:endParaRPr lang="en-US" u="sng" dirty="0" smtClean="0">
              <a:ea typeface="+mn-ea"/>
            </a:endParaRPr>
          </a:p>
          <a:p>
            <a:pPr>
              <a:buFont typeface="Wingdings" pitchFamily="2" charset="2"/>
              <a:buNone/>
              <a:defRPr/>
            </a:pPr>
            <a:r>
              <a:rPr lang="en-US" u="sng" dirty="0" smtClean="0">
                <a:ea typeface="+mn-ea"/>
              </a:rPr>
              <a:t>Surface flow connectivity  </a:t>
            </a:r>
          </a:p>
          <a:p>
            <a:pPr>
              <a:buFont typeface="Arial" pitchFamily="34" charset="0"/>
              <a:buChar char="•"/>
              <a:defRPr/>
            </a:pPr>
            <a:r>
              <a:rPr lang="en-US" dirty="0" smtClean="0">
                <a:ea typeface="+mn-ea"/>
              </a:rPr>
              <a:t>Barriers to movement of aquatic fauna &amp; plant </a:t>
            </a:r>
            <a:r>
              <a:rPr lang="en-US" dirty="0" err="1" smtClean="0">
                <a:ea typeface="+mn-ea"/>
              </a:rPr>
              <a:t>propagules</a:t>
            </a:r>
            <a:r>
              <a:rPr lang="en-US" dirty="0" smtClean="0">
                <a:ea typeface="+mn-ea"/>
              </a:rPr>
              <a:t> reduce </a:t>
            </a:r>
            <a:r>
              <a:rPr lang="en-US" dirty="0" err="1" smtClean="0">
                <a:ea typeface="+mn-ea"/>
              </a:rPr>
              <a:t>recolonization</a:t>
            </a:r>
            <a:r>
              <a:rPr lang="en-US" dirty="0" smtClean="0">
                <a:ea typeface="+mn-ea"/>
              </a:rPr>
              <a:t> following disturbance </a:t>
            </a:r>
          </a:p>
          <a:p>
            <a:pPr>
              <a:buFont typeface="Arial" pitchFamily="34" charset="0"/>
              <a:buChar char="•"/>
              <a:defRPr/>
            </a:pPr>
            <a:r>
              <a:rPr lang="en-US" dirty="0" smtClean="0">
                <a:ea typeface="+mn-ea"/>
              </a:rPr>
              <a:t>prevent aquatic animals from completing life-cycle changes</a:t>
            </a:r>
            <a:endParaRPr lang="en-US" u="sng" dirty="0">
              <a:ea typeface="+mn-ea"/>
            </a:endParaRPr>
          </a:p>
        </p:txBody>
      </p:sp>
      <p:pic>
        <p:nvPicPr>
          <p:cNvPr id="78852" name="Picture 2"/>
          <p:cNvPicPr>
            <a:picLocks noChangeAspect="1" noChangeArrowheads="1"/>
          </p:cNvPicPr>
          <p:nvPr/>
        </p:nvPicPr>
        <p:blipFill>
          <a:blip r:embed="rId2" cstate="print"/>
          <a:srcRect/>
          <a:stretch>
            <a:fillRect/>
          </a:stretch>
        </p:blipFill>
        <p:spPr bwMode="auto">
          <a:xfrm>
            <a:off x="4794250" y="123825"/>
            <a:ext cx="3290888" cy="4556125"/>
          </a:xfrm>
          <a:prstGeom prst="rect">
            <a:avLst/>
          </a:prstGeom>
          <a:noFill/>
          <a:ln w="9525">
            <a:noFill/>
            <a:miter lim="800000"/>
            <a:headEnd/>
            <a:tailEnd/>
          </a:ln>
        </p:spPr>
      </p:pic>
      <p:pic>
        <p:nvPicPr>
          <p:cNvPr id="78853" name="Picture 3"/>
          <p:cNvPicPr>
            <a:picLocks noGrp="1" noChangeAspect="1" noChangeArrowheads="1"/>
          </p:cNvPicPr>
          <p:nvPr>
            <p:ph idx="1"/>
          </p:nvPr>
        </p:nvPicPr>
        <p:blipFill>
          <a:blip r:embed="rId3" cstate="print"/>
          <a:srcRect/>
          <a:stretch>
            <a:fillRect/>
          </a:stretch>
        </p:blipFill>
        <p:spPr bwMode="auto">
          <a:xfrm>
            <a:off x="3789363" y="4552950"/>
            <a:ext cx="3714750" cy="2212975"/>
          </a:xfrm>
          <a:noFill/>
          <a:ln>
            <a:solidFill>
              <a:schemeClr val="tx1"/>
            </a:solidFill>
            <a:miter lim="800000"/>
            <a:headEnd/>
            <a:tailEnd/>
          </a:ln>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895350"/>
            <a:ext cx="8483600" cy="2174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 name="Picture 2"/>
          <p:cNvPicPr>
            <a:picLocks noChangeAspect="1" noChangeArrowheads="1"/>
          </p:cNvPicPr>
          <p:nvPr/>
        </p:nvPicPr>
        <p:blipFill>
          <a:blip r:embed="rId2" cstate="print">
            <a:duotone>
              <a:schemeClr val="bg2">
                <a:shade val="45000"/>
                <a:satMod val="135000"/>
              </a:schemeClr>
              <a:prstClr val="white"/>
            </a:duotone>
          </a:blip>
          <a:srcRect l="15681"/>
          <a:stretch>
            <a:fillRect/>
          </a:stretch>
        </p:blipFill>
        <p:spPr bwMode="auto">
          <a:xfrm>
            <a:off x="-1" y="320511"/>
            <a:ext cx="8484123" cy="5986021"/>
          </a:xfrm>
          <a:prstGeom prst="rect">
            <a:avLst/>
          </a:prstGeom>
          <a:noFill/>
          <a:ln w="9525">
            <a:noFill/>
            <a:miter lim="800000"/>
            <a:headEnd/>
            <a:tailEnd/>
          </a:ln>
        </p:spPr>
      </p:pic>
      <p:sp>
        <p:nvSpPr>
          <p:cNvPr id="3" name="Content Placeholder 2"/>
          <p:cNvSpPr>
            <a:spLocks noGrp="1"/>
          </p:cNvSpPr>
          <p:nvPr>
            <p:ph idx="1"/>
          </p:nvPr>
        </p:nvSpPr>
        <p:spPr>
          <a:xfrm>
            <a:off x="288925" y="339365"/>
            <a:ext cx="7924800" cy="5010346"/>
          </a:xfrm>
        </p:spPr>
        <p:txBody>
          <a:bodyPr>
            <a:normAutofit fontScale="92500"/>
          </a:bodyPr>
          <a:lstStyle/>
          <a:p>
            <a:pPr>
              <a:defRPr/>
            </a:pPr>
            <a:r>
              <a:rPr lang="en-US" dirty="0" smtClean="0">
                <a:ea typeface="+mn-ea"/>
              </a:rPr>
              <a:t>Military Constrained areas</a:t>
            </a:r>
          </a:p>
          <a:p>
            <a:pPr lvl="1">
              <a:buFont typeface="Wingdings" pitchFamily="2" charset="2"/>
              <a:buChar char="§"/>
              <a:defRPr/>
            </a:pPr>
            <a:r>
              <a:rPr lang="en-US" dirty="0" smtClean="0">
                <a:ea typeface="+mn-ea"/>
              </a:rPr>
              <a:t>Military use areas- training activities cause soil erosion and compaction, disturb vegetation </a:t>
            </a:r>
          </a:p>
          <a:p>
            <a:pPr lvl="1">
              <a:buFont typeface="Wingdings" pitchFamily="2" charset="2"/>
              <a:buChar char="§"/>
              <a:defRPr/>
            </a:pPr>
            <a:endParaRPr lang="en-US" dirty="0" smtClean="0">
              <a:ea typeface="+mn-ea"/>
            </a:endParaRPr>
          </a:p>
          <a:p>
            <a:pPr lvl="1">
              <a:buFont typeface="Wingdings" pitchFamily="2" charset="2"/>
              <a:buChar char="§"/>
              <a:defRPr/>
            </a:pPr>
            <a:r>
              <a:rPr lang="en-US" dirty="0" smtClean="0">
                <a:ea typeface="+mn-ea"/>
              </a:rPr>
              <a:t>Conflict-of-use areas- military use is present off-base: aircraft noise and military “casual use” can cause conflicts on BLM lands</a:t>
            </a:r>
          </a:p>
          <a:p>
            <a:pPr lvl="1">
              <a:buFont typeface="Wingdings" pitchFamily="2" charset="2"/>
              <a:buChar char="§"/>
              <a:defRPr/>
            </a:pPr>
            <a:endParaRPr lang="en-US" dirty="0" smtClean="0">
              <a:ea typeface="+mn-ea"/>
            </a:endParaRPr>
          </a:p>
          <a:p>
            <a:pPr lvl="1">
              <a:buFont typeface="Wingdings" pitchFamily="2" charset="2"/>
              <a:buChar char="§"/>
              <a:defRPr/>
            </a:pPr>
            <a:r>
              <a:rPr lang="en-US" dirty="0" smtClean="0">
                <a:ea typeface="+mn-ea"/>
              </a:rPr>
              <a:t>Areas of moratoria on land-use planning- DOD has objected to wind turbines near bases, citing interference with radar, flight patterns</a:t>
            </a:r>
          </a:p>
          <a:p>
            <a:pPr>
              <a:defRPr/>
            </a:pPr>
            <a:endParaRPr lang="en-US" dirty="0">
              <a:ea typeface="+mn-ea"/>
            </a:endParaRP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895350"/>
            <a:ext cx="8483600" cy="2174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9938" name="Picture 2"/>
          <p:cNvPicPr>
            <a:picLocks noChangeAspect="1" noChangeArrowheads="1"/>
          </p:cNvPicPr>
          <p:nvPr/>
        </p:nvPicPr>
        <p:blipFill>
          <a:blip r:embed="rId2" cstate="print">
            <a:duotone>
              <a:schemeClr val="bg2">
                <a:shade val="45000"/>
                <a:satMod val="135000"/>
              </a:schemeClr>
              <a:prstClr val="white"/>
            </a:duotone>
          </a:blip>
          <a:srcRect l="15681"/>
          <a:stretch>
            <a:fillRect/>
          </a:stretch>
        </p:blipFill>
        <p:spPr bwMode="auto">
          <a:xfrm>
            <a:off x="-1" y="320511"/>
            <a:ext cx="8484123" cy="5986021"/>
          </a:xfrm>
          <a:prstGeom prst="rect">
            <a:avLst/>
          </a:prstGeom>
          <a:noFill/>
          <a:ln w="9525">
            <a:noFill/>
            <a:miter lim="800000"/>
            <a:headEnd/>
            <a:tailEnd/>
          </a:ln>
        </p:spPr>
      </p:pic>
      <p:sp>
        <p:nvSpPr>
          <p:cNvPr id="3" name="Content Placeholder 2"/>
          <p:cNvSpPr>
            <a:spLocks noGrp="1"/>
          </p:cNvSpPr>
          <p:nvPr>
            <p:ph idx="1"/>
          </p:nvPr>
        </p:nvSpPr>
        <p:spPr>
          <a:xfrm>
            <a:off x="25100" y="320511"/>
            <a:ext cx="8458500" cy="5095188"/>
          </a:xfrm>
        </p:spPr>
        <p:txBody>
          <a:bodyPr/>
          <a:lstStyle/>
          <a:p>
            <a:pPr>
              <a:defRPr/>
            </a:pPr>
            <a:r>
              <a:rPr lang="en-US" dirty="0" smtClean="0">
                <a:ea typeface="+mn-ea"/>
              </a:rPr>
              <a:t>Military Constrained areas</a:t>
            </a:r>
          </a:p>
          <a:p>
            <a:pPr lvl="1">
              <a:buFont typeface="Wingdings" pitchFamily="2" charset="2"/>
              <a:buChar char="§"/>
              <a:defRPr/>
            </a:pPr>
            <a:r>
              <a:rPr lang="en-US" dirty="0" smtClean="0">
                <a:ea typeface="+mn-ea"/>
              </a:rPr>
              <a:t>Potential military expansion areas- base expansion at Ft. Irwin has impacted T&amp;E species, expansion at 29 Palms is planned </a:t>
            </a:r>
          </a:p>
          <a:p>
            <a:pPr lvl="1">
              <a:buFont typeface="Wingdings" pitchFamily="2" charset="2"/>
              <a:buChar char="§"/>
              <a:defRPr/>
            </a:pPr>
            <a:r>
              <a:rPr lang="en-US" dirty="0" smtClean="0">
                <a:ea typeface="+mn-ea"/>
              </a:rPr>
              <a:t>Military use &amp; DOE constrained areas- information and LU decisions are constrained which frustrates regional conservation planning </a:t>
            </a:r>
          </a:p>
          <a:p>
            <a:pPr lvl="1">
              <a:buFont typeface="Wingdings" pitchFamily="2" charset="2"/>
              <a:buChar char="§"/>
              <a:defRPr/>
            </a:pPr>
            <a:r>
              <a:rPr lang="en-US" dirty="0" smtClean="0">
                <a:ea typeface="+mn-ea"/>
              </a:rPr>
              <a:t>Main base activity/mission activity- base activity has similar impacts to urban development; sources of dangerous contaminants</a:t>
            </a:r>
          </a:p>
          <a:p>
            <a:pPr>
              <a:defRPr/>
            </a:pPr>
            <a:endParaRPr lang="en-US" dirty="0">
              <a:ea typeface="+mn-ea"/>
            </a:endParaRP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895350"/>
            <a:ext cx="8483600" cy="2174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8914" name="Picture 2"/>
          <p:cNvPicPr>
            <a:picLocks noChangeAspect="1" noChangeArrowheads="1"/>
          </p:cNvPicPr>
          <p:nvPr/>
        </p:nvPicPr>
        <p:blipFill>
          <a:blip r:embed="rId2" cstate="print">
            <a:duotone>
              <a:schemeClr val="bg2">
                <a:shade val="45000"/>
                <a:satMod val="135000"/>
              </a:schemeClr>
              <a:prstClr val="white"/>
            </a:duotone>
          </a:blip>
          <a:srcRect/>
          <a:stretch>
            <a:fillRect/>
          </a:stretch>
        </p:blipFill>
        <p:spPr bwMode="auto">
          <a:xfrm>
            <a:off x="-765483" y="0"/>
            <a:ext cx="9271118" cy="6026227"/>
          </a:xfrm>
          <a:prstGeom prst="rect">
            <a:avLst/>
          </a:prstGeom>
          <a:noFill/>
          <a:ln w="9525">
            <a:noFill/>
            <a:miter lim="800000"/>
            <a:headEnd/>
            <a:tailEnd/>
          </a:ln>
        </p:spPr>
      </p:pic>
      <p:sp>
        <p:nvSpPr>
          <p:cNvPr id="3" name="Content Placeholder 2"/>
          <p:cNvSpPr>
            <a:spLocks noGrp="1"/>
          </p:cNvSpPr>
          <p:nvPr>
            <p:ph idx="1"/>
          </p:nvPr>
        </p:nvSpPr>
        <p:spPr>
          <a:xfrm>
            <a:off x="289056" y="727113"/>
            <a:ext cx="7924800" cy="4525963"/>
          </a:xfrm>
        </p:spPr>
        <p:txBody>
          <a:bodyPr/>
          <a:lstStyle/>
          <a:p>
            <a:pPr>
              <a:defRPr/>
            </a:pPr>
            <a:r>
              <a:rPr lang="en-US" dirty="0" smtClean="0">
                <a:ea typeface="+mn-ea"/>
              </a:rPr>
              <a:t>Air quality</a:t>
            </a:r>
          </a:p>
          <a:p>
            <a:pPr lvl="1">
              <a:buFont typeface="Wingdings" pitchFamily="2" charset="2"/>
              <a:buChar char="§"/>
              <a:defRPr/>
            </a:pPr>
            <a:r>
              <a:rPr lang="en-US" dirty="0" smtClean="0">
                <a:ea typeface="+mn-ea"/>
              </a:rPr>
              <a:t>Fugitive dust – dust impacts physiology of Mojave desert shrubs, contributes to larger air quality problems</a:t>
            </a:r>
          </a:p>
          <a:p>
            <a:pPr lvl="1">
              <a:buFont typeface="Wingdings" pitchFamily="2" charset="2"/>
              <a:buChar char="§"/>
              <a:defRPr/>
            </a:pPr>
            <a:r>
              <a:rPr lang="en-US" dirty="0" smtClean="0">
                <a:ea typeface="+mn-ea"/>
              </a:rPr>
              <a:t>Air pollution – pollution from Central Valley and LA Basin degrades air quality in Mojave, loss of visibility, negative effects on plant life</a:t>
            </a:r>
            <a:endParaRPr lang="en-US" dirty="0">
              <a:ea typeface="+mn-ea"/>
            </a:endParaRP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895350"/>
            <a:ext cx="8483600" cy="2174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0962" name="Picture 2"/>
          <p:cNvPicPr>
            <a:picLocks noChangeAspect="1" noChangeArrowheads="1"/>
          </p:cNvPicPr>
          <p:nvPr/>
        </p:nvPicPr>
        <p:blipFill>
          <a:blip r:embed="rId2" cstate="print">
            <a:duotone>
              <a:schemeClr val="bg2">
                <a:shade val="45000"/>
                <a:satMod val="135000"/>
              </a:schemeClr>
              <a:prstClr val="white"/>
            </a:duotone>
          </a:blip>
          <a:srcRect/>
          <a:stretch>
            <a:fillRect/>
          </a:stretch>
        </p:blipFill>
        <p:spPr bwMode="auto">
          <a:xfrm>
            <a:off x="0" y="0"/>
            <a:ext cx="8483600" cy="6305560"/>
          </a:xfrm>
          <a:prstGeom prst="rect">
            <a:avLst/>
          </a:prstGeom>
          <a:noFill/>
          <a:ln w="9525">
            <a:noFill/>
            <a:miter lim="800000"/>
            <a:headEnd/>
            <a:tailEnd/>
          </a:ln>
        </p:spPr>
      </p:pic>
      <p:sp>
        <p:nvSpPr>
          <p:cNvPr id="3" name="Content Placeholder 2"/>
          <p:cNvSpPr>
            <a:spLocks noGrp="1"/>
          </p:cNvSpPr>
          <p:nvPr>
            <p:ph idx="1"/>
          </p:nvPr>
        </p:nvSpPr>
        <p:spPr>
          <a:xfrm>
            <a:off x="289056" y="216816"/>
            <a:ext cx="7924800" cy="4525963"/>
          </a:xfrm>
        </p:spPr>
        <p:txBody>
          <a:bodyPr/>
          <a:lstStyle/>
          <a:p>
            <a:pPr>
              <a:defRPr/>
            </a:pPr>
            <a:r>
              <a:rPr lang="en-US" dirty="0" smtClean="0">
                <a:ea typeface="+mn-ea"/>
              </a:rPr>
              <a:t>Recreation</a:t>
            </a:r>
          </a:p>
          <a:p>
            <a:pPr lvl="1">
              <a:buFont typeface="Wingdings" pitchFamily="2" charset="2"/>
              <a:buChar char="§"/>
              <a:defRPr/>
            </a:pPr>
            <a:r>
              <a:rPr lang="en-US" dirty="0" smtClean="0">
                <a:ea typeface="+mn-ea"/>
              </a:rPr>
              <a:t>OHV – Habitat loss, displacement of species, Increase soil erosion, loss of </a:t>
            </a:r>
            <a:r>
              <a:rPr lang="en-US" dirty="0" err="1" smtClean="0">
                <a:ea typeface="+mn-ea"/>
              </a:rPr>
              <a:t>roadless</a:t>
            </a:r>
            <a:r>
              <a:rPr lang="en-US" dirty="0" smtClean="0">
                <a:ea typeface="+mn-ea"/>
              </a:rPr>
              <a:t> wilderness, noise pollution</a:t>
            </a:r>
          </a:p>
          <a:p>
            <a:pPr lvl="1">
              <a:buFont typeface="Wingdings" pitchFamily="2" charset="2"/>
              <a:buChar char="§"/>
              <a:defRPr/>
            </a:pPr>
            <a:r>
              <a:rPr lang="en-US" dirty="0" smtClean="0">
                <a:ea typeface="+mn-ea"/>
              </a:rPr>
              <a:t>“Quiet ” (Hiking, Horseback riding, Bird watching)</a:t>
            </a:r>
          </a:p>
          <a:p>
            <a:pPr lvl="1">
              <a:buFont typeface="Wingdings" pitchFamily="2" charset="2"/>
              <a:buChar char="§"/>
              <a:defRPr/>
            </a:pPr>
            <a:r>
              <a:rPr lang="en-US" dirty="0" smtClean="0">
                <a:ea typeface="+mn-ea"/>
              </a:rPr>
              <a:t>Displacement of carnivores and other species</a:t>
            </a:r>
          </a:p>
          <a:p>
            <a:pPr>
              <a:defRPr/>
            </a:pPr>
            <a:endParaRPr lang="en-US" dirty="0">
              <a:ea typeface="+mn-ea"/>
            </a:endParaRP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895350"/>
            <a:ext cx="8483600" cy="2174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4034" name="Picture 2"/>
          <p:cNvPicPr>
            <a:picLocks noChangeAspect="1" noChangeArrowheads="1"/>
          </p:cNvPicPr>
          <p:nvPr/>
        </p:nvPicPr>
        <p:blipFill>
          <a:blip r:embed="rId2" cstate="print">
            <a:duotone>
              <a:schemeClr val="bg2">
                <a:shade val="45000"/>
                <a:satMod val="135000"/>
              </a:schemeClr>
              <a:prstClr val="white"/>
            </a:duotone>
          </a:blip>
          <a:srcRect/>
          <a:stretch>
            <a:fillRect/>
          </a:stretch>
        </p:blipFill>
        <p:spPr bwMode="auto">
          <a:xfrm>
            <a:off x="-72022" y="0"/>
            <a:ext cx="8565049" cy="6241625"/>
          </a:xfrm>
          <a:prstGeom prst="rect">
            <a:avLst/>
          </a:prstGeom>
          <a:noFill/>
          <a:ln w="9525">
            <a:noFill/>
            <a:miter lim="800000"/>
            <a:headEnd/>
            <a:tailEnd/>
          </a:ln>
        </p:spPr>
      </p:pic>
      <p:sp>
        <p:nvSpPr>
          <p:cNvPr id="3" name="Content Placeholder 2"/>
          <p:cNvSpPr>
            <a:spLocks noGrp="1"/>
          </p:cNvSpPr>
          <p:nvPr>
            <p:ph idx="1"/>
          </p:nvPr>
        </p:nvSpPr>
        <p:spPr>
          <a:xfrm>
            <a:off x="289056" y="216816"/>
            <a:ext cx="7924800" cy="4525963"/>
          </a:xfrm>
        </p:spPr>
        <p:txBody>
          <a:bodyPr/>
          <a:lstStyle/>
          <a:p>
            <a:pPr>
              <a:defRPr/>
            </a:pPr>
            <a:r>
              <a:rPr lang="en-US" dirty="0" smtClean="0">
                <a:ea typeface="+mn-ea"/>
              </a:rPr>
              <a:t>Refuse management</a:t>
            </a:r>
          </a:p>
          <a:p>
            <a:pPr lvl="1">
              <a:buFont typeface="Wingdings" pitchFamily="2" charset="2"/>
              <a:buChar char="§"/>
              <a:defRPr/>
            </a:pPr>
            <a:r>
              <a:rPr lang="en-US" dirty="0" smtClean="0">
                <a:ea typeface="+mn-ea"/>
              </a:rPr>
              <a:t>degradation of ground water, production of methane and VOCs toxic to plants and animals, increased road traffic, and dust and windblown litter</a:t>
            </a:r>
            <a:endParaRPr lang="en-US" dirty="0">
              <a:ea typeface="+mn-ea"/>
            </a:endParaRP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895350"/>
            <a:ext cx="8483600" cy="2174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Content Placeholder 2"/>
          <p:cNvSpPr>
            <a:spLocks noGrp="1"/>
          </p:cNvSpPr>
          <p:nvPr>
            <p:ph idx="1"/>
          </p:nvPr>
        </p:nvSpPr>
        <p:spPr>
          <a:xfrm>
            <a:off x="289056" y="1051083"/>
            <a:ext cx="7924800" cy="2313076"/>
          </a:xfrm>
        </p:spPr>
        <p:txBody>
          <a:bodyPr>
            <a:normAutofit fontScale="92500" lnSpcReduction="10000"/>
          </a:bodyPr>
          <a:lstStyle/>
          <a:p>
            <a:pPr>
              <a:defRPr/>
            </a:pPr>
            <a:r>
              <a:rPr lang="en-US" dirty="0" smtClean="0">
                <a:ea typeface="+mn-ea"/>
              </a:rPr>
              <a:t>Terrestrial </a:t>
            </a:r>
            <a:r>
              <a:rPr lang="en-US" smtClean="0">
                <a:ea typeface="+mn-ea"/>
              </a:rPr>
              <a:t>Invasives: </a:t>
            </a:r>
            <a:r>
              <a:rPr lang="en-US" dirty="0" smtClean="0">
                <a:ea typeface="+mn-ea"/>
              </a:rPr>
              <a:t>competition with and displacement of native plants; alterations in soil ecology; alterations in species composition &amp; richness; increased fuel continuity, fire frequency, and fire intensity</a:t>
            </a:r>
            <a:endParaRPr lang="en-US" dirty="0">
              <a:ea typeface="+mn-ea"/>
            </a:endParaRPr>
          </a:p>
        </p:txBody>
      </p:sp>
      <p:sp>
        <p:nvSpPr>
          <p:cNvPr id="6" name="Title 3"/>
          <p:cNvSpPr>
            <a:spLocks noGrp="1"/>
          </p:cNvSpPr>
          <p:nvPr>
            <p:ph type="title"/>
          </p:nvPr>
        </p:nvSpPr>
        <p:spPr>
          <a:xfrm>
            <a:off x="141288" y="-104848"/>
            <a:ext cx="8192007" cy="948539"/>
          </a:xfrm>
        </p:spPr>
        <p:txBody>
          <a:bodyPr>
            <a:noAutofit/>
          </a:bodyPr>
          <a:lstStyle/>
          <a:p>
            <a:pPr>
              <a:defRPr/>
            </a:pPr>
            <a:r>
              <a:rPr lang="en-US" sz="2800" dirty="0" smtClean="0">
                <a:ea typeface="+mj-ea"/>
              </a:rPr>
              <a:t>Class III Invasive Species</a:t>
            </a:r>
            <a:endParaRPr lang="en-US" sz="2800" dirty="0">
              <a:ea typeface="+mj-ea"/>
            </a:endParaRPr>
          </a:p>
        </p:txBody>
      </p:sp>
      <p:pic>
        <p:nvPicPr>
          <p:cNvPr id="84997" name="Picture 2"/>
          <p:cNvPicPr>
            <a:picLocks noChangeAspect="1" noChangeArrowheads="1"/>
          </p:cNvPicPr>
          <p:nvPr/>
        </p:nvPicPr>
        <p:blipFill>
          <a:blip r:embed="rId2" cstate="print"/>
          <a:srcRect/>
          <a:stretch>
            <a:fillRect/>
          </a:stretch>
        </p:blipFill>
        <p:spPr bwMode="auto">
          <a:xfrm>
            <a:off x="4862513" y="3363913"/>
            <a:ext cx="2619375" cy="1743075"/>
          </a:xfrm>
          <a:prstGeom prst="rect">
            <a:avLst/>
          </a:prstGeom>
          <a:noFill/>
          <a:ln w="9525">
            <a:noFill/>
            <a:miter lim="800000"/>
            <a:headEnd/>
            <a:tailEnd/>
          </a:ln>
        </p:spPr>
      </p:pic>
      <p:pic>
        <p:nvPicPr>
          <p:cNvPr id="84998" name="Picture 3"/>
          <p:cNvPicPr>
            <a:picLocks noChangeAspect="1" noChangeArrowheads="1"/>
          </p:cNvPicPr>
          <p:nvPr/>
        </p:nvPicPr>
        <p:blipFill>
          <a:blip r:embed="rId3" cstate="print"/>
          <a:srcRect/>
          <a:stretch>
            <a:fillRect/>
          </a:stretch>
        </p:blipFill>
        <p:spPr bwMode="auto">
          <a:xfrm>
            <a:off x="5283200" y="5021263"/>
            <a:ext cx="2533650" cy="1809750"/>
          </a:xfrm>
          <a:prstGeom prst="rect">
            <a:avLst/>
          </a:prstGeom>
          <a:noFill/>
          <a:ln w="9525">
            <a:noFill/>
            <a:miter lim="800000"/>
            <a:headEnd/>
            <a:tailEnd/>
          </a:ln>
        </p:spPr>
      </p:pic>
      <p:pic>
        <p:nvPicPr>
          <p:cNvPr id="84999" name="Picture 4"/>
          <p:cNvPicPr>
            <a:picLocks noChangeAspect="1" noChangeArrowheads="1"/>
          </p:cNvPicPr>
          <p:nvPr/>
        </p:nvPicPr>
        <p:blipFill>
          <a:blip r:embed="rId4" cstate="print"/>
          <a:srcRect/>
          <a:stretch>
            <a:fillRect/>
          </a:stretch>
        </p:blipFill>
        <p:spPr bwMode="auto">
          <a:xfrm>
            <a:off x="3465513" y="3363913"/>
            <a:ext cx="1397000" cy="1865312"/>
          </a:xfrm>
          <a:prstGeom prst="rect">
            <a:avLst/>
          </a:prstGeom>
          <a:noFill/>
          <a:ln w="9525">
            <a:noFill/>
            <a:miter lim="800000"/>
            <a:headEnd/>
            <a:tailEnd/>
          </a:ln>
        </p:spPr>
      </p:pic>
      <p:pic>
        <p:nvPicPr>
          <p:cNvPr id="85000" name="Picture 8"/>
          <p:cNvPicPr>
            <a:picLocks noChangeAspect="1" noChangeArrowheads="1"/>
          </p:cNvPicPr>
          <p:nvPr/>
        </p:nvPicPr>
        <p:blipFill>
          <a:blip r:embed="rId5" cstate="print"/>
          <a:srcRect/>
          <a:stretch>
            <a:fillRect/>
          </a:stretch>
        </p:blipFill>
        <p:spPr bwMode="auto">
          <a:xfrm>
            <a:off x="855663" y="3363913"/>
            <a:ext cx="2609850" cy="1752600"/>
          </a:xfrm>
          <a:prstGeom prst="rect">
            <a:avLst/>
          </a:prstGeom>
          <a:noFill/>
          <a:ln w="9525">
            <a:noFill/>
            <a:miter lim="800000"/>
            <a:headEnd/>
            <a:tailEnd/>
          </a:ln>
        </p:spPr>
      </p:pic>
      <p:pic>
        <p:nvPicPr>
          <p:cNvPr id="85001" name="Picture 9"/>
          <p:cNvPicPr>
            <a:picLocks noChangeAspect="1" noChangeArrowheads="1"/>
          </p:cNvPicPr>
          <p:nvPr/>
        </p:nvPicPr>
        <p:blipFill>
          <a:blip r:embed="rId6" cstate="print"/>
          <a:srcRect/>
          <a:stretch>
            <a:fillRect/>
          </a:stretch>
        </p:blipFill>
        <p:spPr bwMode="auto">
          <a:xfrm>
            <a:off x="461963" y="5021263"/>
            <a:ext cx="2201862" cy="1557337"/>
          </a:xfrm>
          <a:prstGeom prst="rect">
            <a:avLst/>
          </a:prstGeom>
          <a:noFill/>
          <a:ln w="9525">
            <a:noFill/>
            <a:miter lim="800000"/>
            <a:headEnd/>
            <a:tailEnd/>
          </a:ln>
        </p:spPr>
      </p:pic>
      <p:pic>
        <p:nvPicPr>
          <p:cNvPr id="85002" name="Picture 10"/>
          <p:cNvPicPr>
            <a:picLocks noChangeAspect="1" noChangeArrowheads="1"/>
          </p:cNvPicPr>
          <p:nvPr/>
        </p:nvPicPr>
        <p:blipFill>
          <a:blip r:embed="rId7" cstate="print"/>
          <a:srcRect/>
          <a:stretch>
            <a:fillRect/>
          </a:stretch>
        </p:blipFill>
        <p:spPr bwMode="auto">
          <a:xfrm>
            <a:off x="2663825" y="5021263"/>
            <a:ext cx="2619375" cy="1743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876300"/>
            <a:ext cx="8483600" cy="2174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Content Placeholder 2"/>
          <p:cNvSpPr>
            <a:spLocks noGrp="1"/>
          </p:cNvSpPr>
          <p:nvPr>
            <p:ph idx="1"/>
          </p:nvPr>
        </p:nvSpPr>
        <p:spPr>
          <a:xfrm>
            <a:off x="289056" y="1135927"/>
            <a:ext cx="7924800" cy="1352760"/>
          </a:xfrm>
        </p:spPr>
        <p:txBody>
          <a:bodyPr>
            <a:normAutofit fontScale="77500" lnSpcReduction="20000"/>
          </a:bodyPr>
          <a:lstStyle/>
          <a:p>
            <a:pPr>
              <a:defRPr/>
            </a:pPr>
            <a:r>
              <a:rPr lang="en-US" dirty="0" smtClean="0">
                <a:ea typeface="+mn-ea"/>
              </a:rPr>
              <a:t>Aquatic </a:t>
            </a:r>
            <a:r>
              <a:rPr lang="en-US" dirty="0" err="1" smtClean="0">
                <a:ea typeface="+mn-ea"/>
              </a:rPr>
              <a:t>Invasives</a:t>
            </a:r>
            <a:r>
              <a:rPr lang="en-US" dirty="0" smtClean="0">
                <a:ea typeface="+mn-ea"/>
              </a:rPr>
              <a:t>: Competition with natives species, disrupts primary and secondary production, alters food webs and water chemistry, indirect effects, </a:t>
            </a:r>
            <a:r>
              <a:rPr lang="en-US" dirty="0" err="1" smtClean="0">
                <a:ea typeface="+mn-ea"/>
              </a:rPr>
              <a:t>trophic</a:t>
            </a:r>
            <a:r>
              <a:rPr lang="en-US" dirty="0" smtClean="0">
                <a:ea typeface="+mn-ea"/>
              </a:rPr>
              <a:t> cascades</a:t>
            </a:r>
            <a:endParaRPr lang="en-US" dirty="0">
              <a:ea typeface="+mn-ea"/>
            </a:endParaRPr>
          </a:p>
        </p:txBody>
      </p:sp>
      <p:sp>
        <p:nvSpPr>
          <p:cNvPr id="6" name="Title 3"/>
          <p:cNvSpPr>
            <a:spLocks noGrp="1"/>
          </p:cNvSpPr>
          <p:nvPr>
            <p:ph type="title"/>
          </p:nvPr>
        </p:nvSpPr>
        <p:spPr>
          <a:xfrm>
            <a:off x="141288" y="-95421"/>
            <a:ext cx="8192007" cy="948539"/>
          </a:xfrm>
        </p:spPr>
        <p:txBody>
          <a:bodyPr>
            <a:noAutofit/>
          </a:bodyPr>
          <a:lstStyle/>
          <a:p>
            <a:pPr>
              <a:defRPr/>
            </a:pPr>
            <a:r>
              <a:rPr lang="en-US" sz="2800" dirty="0" smtClean="0">
                <a:ea typeface="+mj-ea"/>
              </a:rPr>
              <a:t>Class III Invasive Species</a:t>
            </a:r>
            <a:endParaRPr lang="en-US" sz="2800" dirty="0">
              <a:ea typeface="+mj-ea"/>
            </a:endParaRPr>
          </a:p>
        </p:txBody>
      </p:sp>
      <p:pic>
        <p:nvPicPr>
          <p:cNvPr id="86021" name="Picture 3"/>
          <p:cNvPicPr>
            <a:picLocks noChangeAspect="1" noChangeArrowheads="1"/>
          </p:cNvPicPr>
          <p:nvPr/>
        </p:nvPicPr>
        <p:blipFill>
          <a:blip r:embed="rId2" cstate="print"/>
          <a:srcRect l="3416" t="12427" r="3416" b="2533"/>
          <a:stretch>
            <a:fillRect/>
          </a:stretch>
        </p:blipFill>
        <p:spPr bwMode="auto">
          <a:xfrm>
            <a:off x="4746625" y="5122863"/>
            <a:ext cx="2063750" cy="1570037"/>
          </a:xfrm>
          <a:prstGeom prst="rect">
            <a:avLst/>
          </a:prstGeom>
          <a:noFill/>
          <a:ln w="9525">
            <a:noFill/>
            <a:miter lim="800000"/>
            <a:headEnd/>
            <a:tailEnd/>
          </a:ln>
        </p:spPr>
      </p:pic>
      <p:pic>
        <p:nvPicPr>
          <p:cNvPr id="86022" name="Picture 4"/>
          <p:cNvPicPr>
            <a:picLocks noChangeAspect="1" noChangeArrowheads="1"/>
          </p:cNvPicPr>
          <p:nvPr/>
        </p:nvPicPr>
        <p:blipFill>
          <a:blip r:embed="rId3" cstate="print"/>
          <a:srcRect/>
          <a:stretch>
            <a:fillRect/>
          </a:stretch>
        </p:blipFill>
        <p:spPr bwMode="auto">
          <a:xfrm>
            <a:off x="141288" y="2814638"/>
            <a:ext cx="4364037" cy="3351212"/>
          </a:xfrm>
          <a:prstGeom prst="rect">
            <a:avLst/>
          </a:prstGeom>
          <a:noFill/>
          <a:ln w="9525">
            <a:noFill/>
            <a:miter lim="800000"/>
            <a:headEnd/>
            <a:tailEnd/>
          </a:ln>
        </p:spPr>
      </p:pic>
      <p:pic>
        <p:nvPicPr>
          <p:cNvPr id="86023" name="Picture 5"/>
          <p:cNvPicPr>
            <a:picLocks noChangeAspect="1" noChangeArrowheads="1"/>
          </p:cNvPicPr>
          <p:nvPr/>
        </p:nvPicPr>
        <p:blipFill>
          <a:blip r:embed="rId4" cstate="print"/>
          <a:srcRect/>
          <a:stretch>
            <a:fillRect/>
          </a:stretch>
        </p:blipFill>
        <p:spPr bwMode="auto">
          <a:xfrm>
            <a:off x="4746625" y="2286000"/>
            <a:ext cx="3586163" cy="2676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876300"/>
            <a:ext cx="8483600" cy="2174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Title 3"/>
          <p:cNvSpPr>
            <a:spLocks noGrp="1"/>
          </p:cNvSpPr>
          <p:nvPr>
            <p:ph type="title"/>
          </p:nvPr>
        </p:nvSpPr>
        <p:spPr>
          <a:xfrm>
            <a:off x="141288" y="-95421"/>
            <a:ext cx="8192007" cy="948539"/>
          </a:xfrm>
        </p:spPr>
        <p:txBody>
          <a:bodyPr>
            <a:noAutofit/>
          </a:bodyPr>
          <a:lstStyle/>
          <a:p>
            <a:pPr>
              <a:defRPr/>
            </a:pPr>
            <a:r>
              <a:rPr lang="en-US" sz="2800" dirty="0" smtClean="0">
                <a:ea typeface="+mj-ea"/>
              </a:rPr>
              <a:t>Class IV Climate Change mid-century: Temperature</a:t>
            </a:r>
            <a:endParaRPr lang="en-US" sz="2800" dirty="0">
              <a:ea typeface="+mj-ea"/>
            </a:endParaRPr>
          </a:p>
        </p:txBody>
      </p:sp>
      <p:pic>
        <p:nvPicPr>
          <p:cNvPr id="87044" name="Picture 2" descr="C:\Documents and Settings\ian_varley\My Documents\blm_era\mojave\mojave basin temp mk.jpg"/>
          <p:cNvPicPr>
            <a:picLocks noChangeAspect="1" noChangeArrowheads="1"/>
          </p:cNvPicPr>
          <p:nvPr/>
        </p:nvPicPr>
        <p:blipFill>
          <a:blip r:embed="rId2" cstate="print"/>
          <a:srcRect l="3783" t="30327" r="16898" b="5287"/>
          <a:stretch>
            <a:fillRect/>
          </a:stretch>
        </p:blipFill>
        <p:spPr bwMode="auto">
          <a:xfrm>
            <a:off x="5095875" y="1273175"/>
            <a:ext cx="3387725" cy="3557588"/>
          </a:xfrm>
          <a:prstGeom prst="rect">
            <a:avLst/>
          </a:prstGeom>
          <a:noFill/>
          <a:ln w="9525">
            <a:noFill/>
            <a:miter lim="800000"/>
            <a:headEnd/>
            <a:tailEnd/>
          </a:ln>
        </p:spPr>
      </p:pic>
      <p:sp>
        <p:nvSpPr>
          <p:cNvPr id="87045" name="Rectangle 5"/>
          <p:cNvSpPr>
            <a:spLocks noChangeArrowheads="1"/>
          </p:cNvSpPr>
          <p:nvPr/>
        </p:nvSpPr>
        <p:spPr bwMode="auto">
          <a:xfrm>
            <a:off x="323850" y="1273175"/>
            <a:ext cx="4572000" cy="4595813"/>
          </a:xfrm>
          <a:prstGeom prst="rect">
            <a:avLst/>
          </a:prstGeom>
          <a:noFill/>
          <a:ln w="9525">
            <a:noFill/>
            <a:miter lim="800000"/>
            <a:headEnd/>
            <a:tailEnd/>
          </a:ln>
        </p:spPr>
        <p:txBody>
          <a:bodyPr/>
          <a:lstStyle/>
          <a:p>
            <a:pPr marL="225425" indent="-225425">
              <a:buFont typeface="Arial" charset="0"/>
              <a:buChar char="•"/>
            </a:pPr>
            <a:r>
              <a:rPr lang="en-US" sz="2000"/>
              <a:t>Ann ave. 4-5 degrees F increase</a:t>
            </a:r>
          </a:p>
          <a:p>
            <a:pPr marL="225425" indent="-225425">
              <a:buFont typeface="Arial" charset="0"/>
              <a:buChar char="•"/>
            </a:pPr>
            <a:r>
              <a:rPr lang="en-US" sz="2000"/>
              <a:t>Summer ave 4.2-5.8 degrees F increase</a:t>
            </a:r>
          </a:p>
          <a:p>
            <a:pPr marL="225425" indent="-225425">
              <a:buFont typeface="Arial" charset="0"/>
              <a:buChar char="•"/>
            </a:pPr>
            <a:r>
              <a:rPr lang="en-US" sz="2000"/>
              <a:t>Winter ave 3.3-4.2 degrees F increase</a:t>
            </a:r>
          </a:p>
          <a:p>
            <a:pPr marL="225425" indent="-225425"/>
            <a:endParaRPr lang="en-US" sz="2000"/>
          </a:p>
          <a:p>
            <a:pPr marL="225425" indent="-225425"/>
            <a:r>
              <a:rPr lang="en-US" sz="2000"/>
              <a:t>Ecological effects: </a:t>
            </a:r>
          </a:p>
          <a:p>
            <a:pPr marL="225425" indent="-225425">
              <a:buFont typeface="Arial" charset="0"/>
              <a:buChar char="•"/>
            </a:pPr>
            <a:r>
              <a:rPr lang="en-US" sz="2000"/>
              <a:t>range shifts among plants, animals, and other living things</a:t>
            </a:r>
          </a:p>
          <a:p>
            <a:pPr marL="225425" indent="-225425">
              <a:buFont typeface="Arial" charset="0"/>
              <a:buChar char="•"/>
            </a:pPr>
            <a:r>
              <a:rPr lang="en-US" sz="2000"/>
              <a:t>decline in number</a:t>
            </a:r>
          </a:p>
          <a:p>
            <a:pPr marL="225425" indent="-225425">
              <a:buFont typeface="Arial" charset="0"/>
              <a:buChar char="•"/>
            </a:pPr>
            <a:r>
              <a:rPr lang="en-US" sz="2000"/>
              <a:t>local extirpations </a:t>
            </a:r>
          </a:p>
          <a:p>
            <a:pPr marL="225425" indent="-225425">
              <a:buFont typeface="Arial" charset="0"/>
              <a:buChar char="•"/>
            </a:pPr>
            <a:r>
              <a:rPr lang="en-US" sz="2000"/>
              <a:t>range-wide extinctions. </a:t>
            </a:r>
            <a:endParaRPr lang="en-US" sz="2000" b="1"/>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876300"/>
            <a:ext cx="8483600" cy="2174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Content Placeholder 2"/>
          <p:cNvSpPr>
            <a:spLocks noGrp="1"/>
          </p:cNvSpPr>
          <p:nvPr>
            <p:ph idx="1"/>
          </p:nvPr>
        </p:nvSpPr>
        <p:spPr>
          <a:xfrm>
            <a:off x="109943" y="1093788"/>
            <a:ext cx="4612782" cy="5447689"/>
          </a:xfrm>
        </p:spPr>
        <p:txBody>
          <a:bodyPr>
            <a:noAutofit/>
          </a:bodyPr>
          <a:lstStyle/>
          <a:p>
            <a:pPr>
              <a:defRPr/>
            </a:pPr>
            <a:r>
              <a:rPr lang="en-US" sz="1800" dirty="0" smtClean="0">
                <a:solidFill>
                  <a:schemeClr val="tx1"/>
                </a:solidFill>
                <a:latin typeface="Arial" charset="0"/>
                <a:ea typeface="ＭＳ Ｐゴシック" pitchFamily="-111" charset="-128"/>
                <a:cs typeface="+mn-cs"/>
              </a:rPr>
              <a:t>Ann </a:t>
            </a:r>
            <a:r>
              <a:rPr lang="en-US" sz="1800" dirty="0" err="1" smtClean="0">
                <a:solidFill>
                  <a:schemeClr val="tx1"/>
                </a:solidFill>
                <a:latin typeface="Arial" charset="0"/>
                <a:ea typeface="ＭＳ Ｐゴシック" pitchFamily="-111" charset="-128"/>
                <a:cs typeface="+mn-cs"/>
              </a:rPr>
              <a:t>ave</a:t>
            </a:r>
            <a:r>
              <a:rPr lang="en-US" sz="1800" dirty="0" smtClean="0">
                <a:solidFill>
                  <a:schemeClr val="tx1"/>
                </a:solidFill>
                <a:latin typeface="Arial" charset="0"/>
                <a:ea typeface="ＭＳ Ｐゴシック" pitchFamily="-111" charset="-128"/>
                <a:cs typeface="+mn-cs"/>
              </a:rPr>
              <a:t> decrease -8% to 0%</a:t>
            </a:r>
          </a:p>
          <a:p>
            <a:pPr>
              <a:defRPr/>
            </a:pPr>
            <a:r>
              <a:rPr lang="en-US" sz="1800" dirty="0" smtClean="0">
                <a:solidFill>
                  <a:schemeClr val="tx1"/>
                </a:solidFill>
                <a:latin typeface="Arial" charset="0"/>
                <a:ea typeface="ＭＳ Ｐゴシック" pitchFamily="-111" charset="-128"/>
                <a:cs typeface="+mn-cs"/>
              </a:rPr>
              <a:t>Both summer &amp; winter </a:t>
            </a:r>
            <a:r>
              <a:rPr lang="en-US" sz="1800" dirty="0" err="1" smtClean="0">
                <a:solidFill>
                  <a:schemeClr val="tx1"/>
                </a:solidFill>
                <a:latin typeface="Arial" charset="0"/>
                <a:ea typeface="ＭＳ Ｐゴシック" pitchFamily="-111" charset="-128"/>
                <a:cs typeface="+mn-cs"/>
              </a:rPr>
              <a:t>ave</a:t>
            </a:r>
            <a:r>
              <a:rPr lang="en-US" sz="1800" dirty="0" smtClean="0">
                <a:solidFill>
                  <a:schemeClr val="tx1"/>
                </a:solidFill>
                <a:latin typeface="Arial" charset="0"/>
                <a:ea typeface="ＭＳ Ｐゴシック" pitchFamily="-111" charset="-128"/>
                <a:cs typeface="+mn-cs"/>
              </a:rPr>
              <a:t> expected to increase</a:t>
            </a:r>
          </a:p>
          <a:p>
            <a:pPr>
              <a:defRPr/>
            </a:pPr>
            <a:r>
              <a:rPr lang="en-US" sz="1800" dirty="0" smtClean="0">
                <a:solidFill>
                  <a:schemeClr val="tx1"/>
                </a:solidFill>
                <a:latin typeface="Arial" charset="0"/>
                <a:ea typeface="ＭＳ Ｐゴシック" pitchFamily="-111" charset="-128"/>
                <a:cs typeface="+mn-cs"/>
              </a:rPr>
              <a:t>Largest change expected in the spring with 12.5% to 29.2% declines </a:t>
            </a:r>
          </a:p>
          <a:p>
            <a:pPr>
              <a:defRPr/>
            </a:pPr>
            <a:r>
              <a:rPr lang="en-US" sz="1800" dirty="0" smtClean="0">
                <a:solidFill>
                  <a:schemeClr val="tx1"/>
                </a:solidFill>
                <a:latin typeface="Arial" charset="0"/>
                <a:ea typeface="ＭＳ Ｐゴシック" pitchFamily="-111" charset="-128"/>
                <a:cs typeface="+mn-cs"/>
              </a:rPr>
              <a:t>Precipitation changes are highly variable but is expected to become drier due to increased evaporation and loss of snowpack</a:t>
            </a:r>
          </a:p>
          <a:p>
            <a:pPr marL="225425" indent="-225425">
              <a:buFont typeface="Wingdings" pitchFamily="2" charset="2"/>
              <a:buNone/>
              <a:defRPr/>
            </a:pPr>
            <a:r>
              <a:rPr lang="en-US" sz="1800" dirty="0" smtClean="0"/>
              <a:t>Ecological effects</a:t>
            </a:r>
          </a:p>
          <a:p>
            <a:pPr marL="225425" indent="-225425">
              <a:buFont typeface="Arial" charset="0"/>
              <a:buChar char="•"/>
              <a:defRPr/>
            </a:pPr>
            <a:r>
              <a:rPr lang="en-US" sz="1800" dirty="0" smtClean="0"/>
              <a:t>Longer and more severe drought</a:t>
            </a:r>
          </a:p>
          <a:p>
            <a:pPr marL="225425" indent="-225425">
              <a:buFont typeface="Arial" charset="0"/>
              <a:buChar char="•"/>
              <a:defRPr/>
            </a:pPr>
            <a:r>
              <a:rPr lang="en-US" sz="1800" dirty="0" err="1" smtClean="0"/>
              <a:t>Poss</a:t>
            </a:r>
            <a:r>
              <a:rPr lang="en-US" sz="1800" dirty="0" smtClean="0"/>
              <a:t> increase in seasonal flooding</a:t>
            </a:r>
          </a:p>
          <a:p>
            <a:pPr marL="225425" indent="-225425">
              <a:buFont typeface="Arial" charset="0"/>
              <a:buChar char="•"/>
              <a:defRPr/>
            </a:pPr>
            <a:r>
              <a:rPr lang="en-US" sz="1800" dirty="0" smtClean="0"/>
              <a:t>Vegetation is in decline due to climate-related increases in fire and long-term drought (BLM 2007)</a:t>
            </a:r>
          </a:p>
          <a:p>
            <a:pPr marL="225425" indent="-225425">
              <a:buFont typeface="Arial" charset="0"/>
              <a:buChar char="•"/>
              <a:defRPr/>
            </a:pPr>
            <a:r>
              <a:rPr lang="en-US" sz="1800" dirty="0" smtClean="0"/>
              <a:t> insect infestations in pine and mixed- conifer forests have led to broad scale vegetation conversions (BLM 2004)</a:t>
            </a:r>
            <a:endParaRPr lang="en-US" sz="1800" dirty="0" smtClean="0">
              <a:solidFill>
                <a:schemeClr val="tx1"/>
              </a:solidFill>
              <a:latin typeface="Arial" charset="0"/>
              <a:ea typeface="ＭＳ Ｐゴシック" pitchFamily="-111" charset="-128"/>
              <a:cs typeface="+mn-cs"/>
            </a:endParaRPr>
          </a:p>
          <a:p>
            <a:pPr>
              <a:defRPr/>
            </a:pPr>
            <a:endParaRPr lang="en-US" sz="1800" dirty="0" smtClean="0">
              <a:solidFill>
                <a:schemeClr val="tx1"/>
              </a:solidFill>
              <a:latin typeface="Arial" charset="0"/>
              <a:ea typeface="ＭＳ Ｐゴシック" pitchFamily="-111" charset="-128"/>
              <a:cs typeface="+mn-cs"/>
            </a:endParaRPr>
          </a:p>
        </p:txBody>
      </p:sp>
      <p:sp>
        <p:nvSpPr>
          <p:cNvPr id="5" name="Title 3"/>
          <p:cNvSpPr>
            <a:spLocks noGrp="1"/>
          </p:cNvSpPr>
          <p:nvPr>
            <p:ph type="title"/>
          </p:nvPr>
        </p:nvSpPr>
        <p:spPr>
          <a:xfrm>
            <a:off x="141288" y="-95421"/>
            <a:ext cx="8192007" cy="948539"/>
          </a:xfrm>
        </p:spPr>
        <p:txBody>
          <a:bodyPr>
            <a:noAutofit/>
          </a:bodyPr>
          <a:lstStyle/>
          <a:p>
            <a:pPr>
              <a:defRPr/>
            </a:pPr>
            <a:r>
              <a:rPr lang="en-US" sz="2800" dirty="0" smtClean="0">
                <a:ea typeface="+mj-ea"/>
              </a:rPr>
              <a:t>Class IV Climate Change: Precipitation</a:t>
            </a:r>
            <a:endParaRPr lang="en-US" sz="2800" dirty="0">
              <a:ea typeface="+mj-ea"/>
            </a:endParaRPr>
          </a:p>
        </p:txBody>
      </p:sp>
      <p:pic>
        <p:nvPicPr>
          <p:cNvPr id="88069" name="Picture 2" descr="C:\Documents and Settings\ian_varley\My Documents\blm_era\mojave\mojave basin precip mk.jpg"/>
          <p:cNvPicPr>
            <a:picLocks noChangeAspect="1" noChangeArrowheads="1"/>
          </p:cNvPicPr>
          <p:nvPr/>
        </p:nvPicPr>
        <p:blipFill>
          <a:blip r:embed="rId2" cstate="print"/>
          <a:srcRect l="8392" t="4066" r="9807" b="6717"/>
          <a:stretch>
            <a:fillRect/>
          </a:stretch>
        </p:blipFill>
        <p:spPr bwMode="auto">
          <a:xfrm>
            <a:off x="5024438" y="696913"/>
            <a:ext cx="3459162" cy="4883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descr="mojave.tif"/>
          <p:cNvPicPr>
            <a:picLocks noChangeAspect="1"/>
          </p:cNvPicPr>
          <p:nvPr/>
        </p:nvPicPr>
        <p:blipFill>
          <a:blip r:embed="rId2" cstate="print"/>
          <a:srcRect l="9727" r="6909"/>
          <a:stretch>
            <a:fillRect/>
          </a:stretch>
        </p:blipFill>
        <p:spPr bwMode="auto">
          <a:xfrm>
            <a:off x="0" y="-3175"/>
            <a:ext cx="8504238" cy="6800850"/>
          </a:xfrm>
          <a:prstGeom prst="rect">
            <a:avLst/>
          </a:prstGeom>
          <a:noFill/>
          <a:ln w="9525">
            <a:noFill/>
            <a:miter lim="800000"/>
            <a:headEnd/>
            <a:tailEnd/>
          </a:ln>
        </p:spPr>
      </p:pic>
      <p:sp>
        <p:nvSpPr>
          <p:cNvPr id="2" name="Title 1"/>
          <p:cNvSpPr>
            <a:spLocks noGrp="1"/>
          </p:cNvSpPr>
          <p:nvPr>
            <p:ph type="ctrTitle"/>
          </p:nvPr>
        </p:nvSpPr>
        <p:spPr>
          <a:xfrm>
            <a:off x="248074" y="232760"/>
            <a:ext cx="5745405" cy="2025939"/>
          </a:xfrm>
        </p:spPr>
        <p:txBody>
          <a:bodyPr>
            <a:noAutofit/>
          </a:bodyPr>
          <a:lstStyle/>
          <a:p>
            <a:pPr>
              <a:defRPr/>
            </a:pPr>
            <a:r>
              <a:rPr lang="en-US" dirty="0" smtClean="0"/>
              <a:t>Rapid</a:t>
            </a:r>
            <a:br>
              <a:rPr lang="en-US" dirty="0" smtClean="0"/>
            </a:br>
            <a:r>
              <a:rPr lang="en-US" dirty="0" smtClean="0"/>
              <a:t>Ecoregional</a:t>
            </a:r>
            <a:br>
              <a:rPr lang="en-US" dirty="0" smtClean="0"/>
            </a:br>
            <a:r>
              <a:rPr lang="en-US" sz="4800" dirty="0" smtClean="0"/>
              <a:t>Assessment</a:t>
            </a:r>
            <a:endParaRPr lang="en-US" dirty="0"/>
          </a:p>
        </p:txBody>
      </p:sp>
      <p:sp>
        <p:nvSpPr>
          <p:cNvPr id="5" name="TextBox 4"/>
          <p:cNvSpPr txBox="1"/>
          <p:nvPr/>
        </p:nvSpPr>
        <p:spPr>
          <a:xfrm>
            <a:off x="24935" y="6493023"/>
            <a:ext cx="3738267" cy="307777"/>
          </a:xfrm>
          <a:prstGeom prst="rect">
            <a:avLst/>
          </a:prstGeom>
          <a:noFill/>
        </p:spPr>
        <p:txBody>
          <a:bodyPr wrap="none">
            <a:spAutoFit/>
          </a:bodyPr>
          <a:lstStyle/>
          <a:p>
            <a:pPr>
              <a:defRPr/>
            </a:pPr>
            <a:r>
              <a:rPr lang="en-US" sz="1400" dirty="0">
                <a:ln w="3175">
                  <a:solidFill>
                    <a:schemeClr val="bg1"/>
                  </a:solidFill>
                </a:ln>
                <a:solidFill>
                  <a:schemeClr val="accent6">
                    <a:lumMod val="50000"/>
                  </a:schemeClr>
                </a:solidFill>
                <a:latin typeface="Arial" pitchFamily="34" charset="0"/>
                <a:cs typeface="Arial" pitchFamily="34" charset="0"/>
              </a:rPr>
              <a:t>Mojave Basin and Range Ecoregion, Arizona</a:t>
            </a:r>
          </a:p>
        </p:txBody>
      </p:sp>
      <p:pic>
        <p:nvPicPr>
          <p:cNvPr id="20485" name="Picture 11" descr="NSPL_logo.png"/>
          <p:cNvPicPr>
            <a:picLocks noChangeAspect="1"/>
          </p:cNvPicPr>
          <p:nvPr/>
        </p:nvPicPr>
        <p:blipFill>
          <a:blip r:embed="rId3" cstate="print"/>
          <a:srcRect/>
          <a:stretch>
            <a:fillRect/>
          </a:stretch>
        </p:blipFill>
        <p:spPr bwMode="auto">
          <a:xfrm>
            <a:off x="7867650" y="6305550"/>
            <a:ext cx="1308100" cy="476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ea typeface="+mj-ea"/>
              </a:rPr>
              <a:t>Change Agents</a:t>
            </a:r>
            <a:endParaRPr lang="en-US" dirty="0">
              <a:ea typeface="+mj-ea"/>
            </a:endParaRPr>
          </a:p>
        </p:txBody>
      </p:sp>
      <p:sp>
        <p:nvSpPr>
          <p:cNvPr id="3" name="Content Placeholder 2"/>
          <p:cNvSpPr>
            <a:spLocks noGrp="1"/>
          </p:cNvSpPr>
          <p:nvPr>
            <p:ph idx="1"/>
          </p:nvPr>
        </p:nvSpPr>
        <p:spPr/>
        <p:txBody>
          <a:bodyPr/>
          <a:lstStyle/>
          <a:p>
            <a:pPr>
              <a:defRPr/>
            </a:pPr>
            <a:r>
              <a:rPr lang="en-US" dirty="0" smtClean="0">
                <a:ea typeface="+mn-ea"/>
              </a:rPr>
              <a:t>Table Review</a:t>
            </a:r>
          </a:p>
          <a:p>
            <a:pPr>
              <a:defRPr/>
            </a:pPr>
            <a:r>
              <a:rPr lang="en-US" dirty="0" smtClean="0">
                <a:ea typeface="+mn-ea"/>
              </a:rPr>
              <a:t>Discussion of key findings &amp; issues</a:t>
            </a: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ea typeface="+mj-ea"/>
              </a:rPr>
              <a:t>Change Agent Summary</a:t>
            </a:r>
            <a:endParaRPr lang="en-US" dirty="0">
              <a:ea typeface="+mj-ea"/>
            </a:endParaRPr>
          </a:p>
        </p:txBody>
      </p:sp>
      <p:sp>
        <p:nvSpPr>
          <p:cNvPr id="3" name="Content Placeholder 2"/>
          <p:cNvSpPr>
            <a:spLocks noGrp="1"/>
          </p:cNvSpPr>
          <p:nvPr>
            <p:ph idx="1"/>
          </p:nvPr>
        </p:nvSpPr>
        <p:spPr>
          <a:xfrm>
            <a:off x="289056" y="1371600"/>
            <a:ext cx="7924800" cy="5486400"/>
          </a:xfrm>
        </p:spPr>
        <p:txBody>
          <a:bodyPr>
            <a:normAutofit fontScale="77500" lnSpcReduction="20000"/>
          </a:bodyPr>
          <a:lstStyle/>
          <a:p>
            <a:pPr>
              <a:buFont typeface="Wingdings" pitchFamily="2" charset="2"/>
              <a:buNone/>
              <a:defRPr/>
            </a:pPr>
            <a:r>
              <a:rPr lang="en-US" dirty="0" smtClean="0">
                <a:ea typeface="+mn-ea"/>
              </a:rPr>
              <a:t>Key changes/additions:</a:t>
            </a:r>
          </a:p>
          <a:p>
            <a:pPr>
              <a:defRPr/>
            </a:pPr>
            <a:r>
              <a:rPr lang="en-US" dirty="0" smtClean="0">
                <a:ea typeface="+mn-ea"/>
              </a:rPr>
              <a:t>Candidate CAs provided by AMT highly relevant, recommend inclusion of all for further assessment for data availability and quality.  </a:t>
            </a:r>
          </a:p>
          <a:p>
            <a:pPr>
              <a:defRPr/>
            </a:pPr>
            <a:r>
              <a:rPr lang="en-US" dirty="0" smtClean="0">
                <a:ea typeface="+mn-ea"/>
              </a:rPr>
              <a:t>AMT evaluate and further define military constrained areas.  </a:t>
            </a:r>
          </a:p>
          <a:p>
            <a:pPr>
              <a:defRPr/>
            </a:pPr>
            <a:r>
              <a:rPr lang="en-US" dirty="0" smtClean="0">
                <a:ea typeface="+mn-ea"/>
              </a:rPr>
              <a:t>Add:</a:t>
            </a:r>
          </a:p>
          <a:p>
            <a:pPr lvl="1">
              <a:buFont typeface="Wingdings" pitchFamily="2" charset="2"/>
              <a:buChar char="§"/>
              <a:defRPr/>
            </a:pPr>
            <a:r>
              <a:rPr lang="en-US" u="sng" dirty="0" smtClean="0">
                <a:ea typeface="+mn-ea"/>
              </a:rPr>
              <a:t>Grazing</a:t>
            </a:r>
            <a:endParaRPr lang="en-US" dirty="0" smtClean="0">
              <a:ea typeface="+mn-ea"/>
            </a:endParaRPr>
          </a:p>
          <a:p>
            <a:pPr lvl="1">
              <a:buFont typeface="Wingdings" pitchFamily="2" charset="2"/>
              <a:buChar char="§"/>
              <a:defRPr/>
            </a:pPr>
            <a:r>
              <a:rPr lang="en-US" u="sng" dirty="0" smtClean="0">
                <a:ea typeface="+mn-ea"/>
              </a:rPr>
              <a:t>Alterations to surface water hydrology</a:t>
            </a:r>
            <a:endParaRPr lang="en-US" dirty="0" smtClean="0">
              <a:ea typeface="+mn-ea"/>
            </a:endParaRPr>
          </a:p>
          <a:p>
            <a:pPr lvl="1">
              <a:buFont typeface="Wingdings" pitchFamily="2" charset="2"/>
              <a:buChar char="§"/>
              <a:defRPr/>
            </a:pPr>
            <a:r>
              <a:rPr lang="en-US" u="sng" dirty="0" smtClean="0">
                <a:ea typeface="+mn-ea"/>
              </a:rPr>
              <a:t>grazing</a:t>
            </a:r>
            <a:r>
              <a:rPr lang="en-US" dirty="0" smtClean="0">
                <a:ea typeface="+mn-ea"/>
              </a:rPr>
              <a:t> has important synergistic effects with other CAs and would (if feasible) inform the current status and condition of CEs. </a:t>
            </a:r>
          </a:p>
          <a:p>
            <a:pPr lvl="1">
              <a:buFont typeface="Wingdings" pitchFamily="2" charset="2"/>
              <a:buChar char="§"/>
              <a:defRPr/>
            </a:pPr>
            <a:r>
              <a:rPr lang="en-US" u="sng" dirty="0" smtClean="0">
                <a:ea typeface="+mn-ea"/>
              </a:rPr>
              <a:t>Atmospheric deposition</a:t>
            </a:r>
            <a:r>
              <a:rPr lang="en-US" dirty="0" smtClean="0">
                <a:ea typeface="+mn-ea"/>
              </a:rPr>
              <a:t> to Air and Water Quality</a:t>
            </a:r>
          </a:p>
          <a:p>
            <a:pPr>
              <a:defRPr/>
            </a:pPr>
            <a:r>
              <a:rPr lang="en-US" dirty="0" smtClean="0">
                <a:ea typeface="+mn-ea"/>
              </a:rPr>
              <a:t>The original invasive species list was edited to reflect those having the greatest impact to the Mojave Basin and Range. </a:t>
            </a:r>
          </a:p>
          <a:p>
            <a:pPr>
              <a:defRPr/>
            </a:pPr>
            <a:endParaRPr lang="en-US" dirty="0">
              <a:ea typeface="+mn-ea"/>
            </a:endParaRP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ea typeface="+mj-ea"/>
              </a:rPr>
              <a:t>Change Agent Summary</a:t>
            </a:r>
            <a:endParaRPr lang="en-US" dirty="0">
              <a:ea typeface="+mj-ea"/>
            </a:endParaRPr>
          </a:p>
        </p:txBody>
      </p:sp>
      <p:sp>
        <p:nvSpPr>
          <p:cNvPr id="3" name="Content Placeholder 2"/>
          <p:cNvSpPr>
            <a:spLocks noGrp="1"/>
          </p:cNvSpPr>
          <p:nvPr>
            <p:ph idx="1"/>
          </p:nvPr>
        </p:nvSpPr>
        <p:spPr>
          <a:xfrm>
            <a:off x="228600" y="1066800"/>
            <a:ext cx="8222064" cy="5692391"/>
          </a:xfrm>
        </p:spPr>
        <p:txBody>
          <a:bodyPr>
            <a:noAutofit/>
          </a:bodyPr>
          <a:lstStyle/>
          <a:p>
            <a:pPr>
              <a:buFont typeface="Wingdings" pitchFamily="2" charset="2"/>
              <a:buNone/>
              <a:defRPr/>
            </a:pPr>
            <a:r>
              <a:rPr lang="en-US" sz="1200" dirty="0" smtClean="0">
                <a:ea typeface="+mn-ea"/>
              </a:rPr>
              <a:t>Key changes/additions:</a:t>
            </a:r>
          </a:p>
          <a:p>
            <a:pPr>
              <a:defRPr/>
            </a:pPr>
            <a:r>
              <a:rPr lang="en-US" sz="1200" dirty="0" smtClean="0">
                <a:ea typeface="+mn-ea"/>
              </a:rPr>
              <a:t>The following species were added to the AMT provided list: For MB We documented these additional specific TES: </a:t>
            </a:r>
          </a:p>
          <a:p>
            <a:pPr lvl="1">
              <a:buFont typeface="Wingdings" pitchFamily="2" charset="2"/>
              <a:buChar char="§"/>
              <a:defRPr/>
            </a:pPr>
            <a:r>
              <a:rPr lang="en-US" sz="1200" dirty="0" err="1" smtClean="0">
                <a:ea typeface="+mn-ea"/>
              </a:rPr>
              <a:t>Cheatgrass</a:t>
            </a:r>
            <a:r>
              <a:rPr lang="en-US" sz="1200" dirty="0" smtClean="0">
                <a:ea typeface="+mn-ea"/>
              </a:rPr>
              <a:t> (</a:t>
            </a:r>
            <a:r>
              <a:rPr lang="en-US" sz="1200" i="1" dirty="0" err="1" smtClean="0">
                <a:ea typeface="+mn-ea"/>
              </a:rPr>
              <a:t>Bromus</a:t>
            </a:r>
            <a:r>
              <a:rPr lang="en-US" sz="1200" i="1" dirty="0" smtClean="0">
                <a:ea typeface="+mn-ea"/>
              </a:rPr>
              <a:t> </a:t>
            </a:r>
            <a:r>
              <a:rPr lang="en-US" sz="1200" i="1" dirty="0" err="1" smtClean="0">
                <a:ea typeface="+mn-ea"/>
              </a:rPr>
              <a:t>tectorum</a:t>
            </a:r>
            <a:r>
              <a:rPr lang="en-US" sz="1200" i="1" dirty="0" smtClean="0">
                <a:ea typeface="+mn-ea"/>
              </a:rPr>
              <a:t>)</a:t>
            </a:r>
          </a:p>
          <a:p>
            <a:pPr lvl="1">
              <a:buFont typeface="Wingdings" pitchFamily="2" charset="2"/>
              <a:buChar char="§"/>
              <a:defRPr/>
            </a:pPr>
            <a:r>
              <a:rPr lang="en-US" sz="1200" dirty="0" err="1" smtClean="0">
                <a:ea typeface="+mn-ea"/>
              </a:rPr>
              <a:t>Filaree</a:t>
            </a:r>
            <a:r>
              <a:rPr lang="en-US" sz="1200" dirty="0" smtClean="0">
                <a:ea typeface="+mn-ea"/>
              </a:rPr>
              <a:t> (</a:t>
            </a:r>
            <a:r>
              <a:rPr lang="en-US" sz="1200" i="1" dirty="0" err="1" smtClean="0">
                <a:ea typeface="+mn-ea"/>
              </a:rPr>
              <a:t>Erodium</a:t>
            </a:r>
            <a:r>
              <a:rPr lang="en-US" sz="1200" i="1" dirty="0" smtClean="0">
                <a:ea typeface="+mn-ea"/>
              </a:rPr>
              <a:t> </a:t>
            </a:r>
            <a:r>
              <a:rPr lang="en-US" sz="1200" i="1" dirty="0" err="1" smtClean="0">
                <a:ea typeface="+mn-ea"/>
              </a:rPr>
              <a:t>cicutarium</a:t>
            </a:r>
            <a:r>
              <a:rPr lang="en-US" sz="1200" i="1" dirty="0" smtClean="0">
                <a:ea typeface="+mn-ea"/>
              </a:rPr>
              <a:t>) 		</a:t>
            </a:r>
          </a:p>
          <a:p>
            <a:pPr lvl="1">
              <a:buFont typeface="Wingdings" pitchFamily="2" charset="2"/>
              <a:buChar char="§"/>
              <a:defRPr/>
            </a:pPr>
            <a:r>
              <a:rPr lang="en-US" sz="1200" dirty="0" smtClean="0">
                <a:ea typeface="+mn-ea"/>
              </a:rPr>
              <a:t>Russian thistle (</a:t>
            </a:r>
            <a:r>
              <a:rPr lang="en-US" sz="1200" i="1" dirty="0" err="1" smtClean="0">
                <a:ea typeface="+mn-ea"/>
              </a:rPr>
              <a:t>Salsola</a:t>
            </a:r>
            <a:r>
              <a:rPr lang="en-US" sz="1200" i="1" dirty="0" smtClean="0">
                <a:ea typeface="+mn-ea"/>
              </a:rPr>
              <a:t> </a:t>
            </a:r>
            <a:r>
              <a:rPr lang="en-US" sz="1200" i="1" dirty="0" err="1" smtClean="0">
                <a:ea typeface="+mn-ea"/>
              </a:rPr>
              <a:t>iberica</a:t>
            </a:r>
            <a:r>
              <a:rPr lang="en-US" sz="1200" i="1" dirty="0" smtClean="0">
                <a:ea typeface="+mn-ea"/>
              </a:rPr>
              <a:t>) 	</a:t>
            </a:r>
          </a:p>
          <a:p>
            <a:pPr lvl="1">
              <a:buFont typeface="Wingdings" pitchFamily="2" charset="2"/>
              <a:buChar char="§"/>
              <a:defRPr/>
            </a:pPr>
            <a:r>
              <a:rPr lang="en-US" sz="1200" dirty="0" smtClean="0">
                <a:ea typeface="+mn-ea"/>
              </a:rPr>
              <a:t>Split grass (</a:t>
            </a:r>
            <a:r>
              <a:rPr lang="en-US" sz="1200" i="1" dirty="0" err="1" smtClean="0">
                <a:ea typeface="+mn-ea"/>
              </a:rPr>
              <a:t>Schismus</a:t>
            </a:r>
            <a:r>
              <a:rPr lang="en-US" sz="1200" i="1" dirty="0" smtClean="0">
                <a:ea typeface="+mn-ea"/>
              </a:rPr>
              <a:t> spp.) 	</a:t>
            </a:r>
            <a:endParaRPr lang="en-US" sz="1200" dirty="0" smtClean="0">
              <a:ea typeface="+mn-ea"/>
            </a:endParaRPr>
          </a:p>
          <a:p>
            <a:pPr>
              <a:defRPr/>
            </a:pPr>
            <a:r>
              <a:rPr lang="en-US" sz="1200" dirty="0" smtClean="0">
                <a:ea typeface="+mn-ea"/>
              </a:rPr>
              <a:t>The following terrestrial species were recommended for removal:</a:t>
            </a:r>
          </a:p>
          <a:p>
            <a:pPr lvl="1">
              <a:buFont typeface="Wingdings" pitchFamily="2" charset="2"/>
              <a:buChar char="§"/>
              <a:defRPr/>
            </a:pPr>
            <a:r>
              <a:rPr lang="en-US" sz="1200" dirty="0" smtClean="0">
                <a:ea typeface="+mn-ea"/>
              </a:rPr>
              <a:t>Mustards</a:t>
            </a:r>
          </a:p>
          <a:p>
            <a:pPr lvl="1">
              <a:buFont typeface="Wingdings" pitchFamily="2" charset="2"/>
              <a:buChar char="§"/>
              <a:defRPr/>
            </a:pPr>
            <a:r>
              <a:rPr lang="en-US" sz="1200" dirty="0" smtClean="0">
                <a:ea typeface="+mn-ea"/>
              </a:rPr>
              <a:t>Palm trees </a:t>
            </a:r>
          </a:p>
          <a:p>
            <a:pPr lvl="1">
              <a:buFont typeface="Wingdings" pitchFamily="2" charset="2"/>
              <a:buChar char="§"/>
              <a:defRPr/>
            </a:pPr>
            <a:r>
              <a:rPr lang="en-US" sz="1200" dirty="0" smtClean="0">
                <a:ea typeface="+mn-ea"/>
              </a:rPr>
              <a:t>Spotted knapweed</a:t>
            </a:r>
          </a:p>
          <a:p>
            <a:pPr lvl="1">
              <a:buFont typeface="Wingdings" pitchFamily="2" charset="2"/>
              <a:buChar char="§"/>
              <a:defRPr/>
            </a:pPr>
            <a:r>
              <a:rPr lang="en-US" sz="1200" dirty="0" smtClean="0">
                <a:ea typeface="+mn-ea"/>
              </a:rPr>
              <a:t>Tall </a:t>
            </a:r>
            <a:r>
              <a:rPr lang="en-US" sz="1200" dirty="0" err="1" smtClean="0">
                <a:ea typeface="+mn-ea"/>
              </a:rPr>
              <a:t>whitetop</a:t>
            </a:r>
            <a:endParaRPr lang="en-US" sz="1200" dirty="0" smtClean="0">
              <a:ea typeface="+mn-ea"/>
            </a:endParaRPr>
          </a:p>
          <a:p>
            <a:pPr lvl="1">
              <a:buFont typeface="Wingdings" pitchFamily="2" charset="2"/>
              <a:buChar char="§"/>
              <a:defRPr/>
            </a:pPr>
            <a:r>
              <a:rPr lang="en-US" sz="1200" i="1" dirty="0" err="1" smtClean="0">
                <a:ea typeface="+mn-ea"/>
              </a:rPr>
              <a:t>Pennisetum</a:t>
            </a:r>
            <a:r>
              <a:rPr lang="en-US" sz="1200" i="1" dirty="0" smtClean="0">
                <a:ea typeface="+mn-ea"/>
              </a:rPr>
              <a:t> sp </a:t>
            </a:r>
            <a:endParaRPr lang="en-US" sz="1200" dirty="0" smtClean="0">
              <a:ea typeface="+mn-ea"/>
            </a:endParaRPr>
          </a:p>
          <a:p>
            <a:pPr>
              <a:defRPr/>
            </a:pPr>
            <a:r>
              <a:rPr lang="en-US" sz="1200" dirty="0" smtClean="0">
                <a:ea typeface="+mn-ea"/>
              </a:rPr>
              <a:t>And more specific Aquatic invasives:</a:t>
            </a:r>
          </a:p>
          <a:p>
            <a:pPr lvl="1">
              <a:buFont typeface="Wingdings" pitchFamily="2" charset="2"/>
              <a:buChar char="§"/>
              <a:defRPr/>
            </a:pPr>
            <a:r>
              <a:rPr lang="en-US" sz="1200" dirty="0" err="1" smtClean="0">
                <a:ea typeface="+mn-ea"/>
              </a:rPr>
              <a:t>Didymosphenia</a:t>
            </a:r>
            <a:r>
              <a:rPr lang="en-US" sz="1200" dirty="0" smtClean="0">
                <a:ea typeface="+mn-ea"/>
              </a:rPr>
              <a:t> </a:t>
            </a:r>
            <a:r>
              <a:rPr lang="en-US" sz="1200" dirty="0" err="1" smtClean="0">
                <a:ea typeface="+mn-ea"/>
              </a:rPr>
              <a:t>gemenata</a:t>
            </a:r>
            <a:r>
              <a:rPr lang="en-US" sz="1200" dirty="0" smtClean="0">
                <a:ea typeface="+mn-ea"/>
              </a:rPr>
              <a:t> (</a:t>
            </a:r>
            <a:r>
              <a:rPr lang="en-US" sz="1200" dirty="0" err="1" smtClean="0">
                <a:ea typeface="+mn-ea"/>
              </a:rPr>
              <a:t>Didymo</a:t>
            </a:r>
            <a:r>
              <a:rPr lang="en-US" sz="1200" dirty="0" smtClean="0">
                <a:ea typeface="+mn-ea"/>
              </a:rPr>
              <a:t>, rock snot)</a:t>
            </a:r>
          </a:p>
          <a:p>
            <a:pPr lvl="1">
              <a:buFont typeface="Wingdings" pitchFamily="2" charset="2"/>
              <a:buChar char="§"/>
              <a:defRPr/>
            </a:pPr>
            <a:r>
              <a:rPr lang="en-US" sz="1200" dirty="0" smtClean="0">
                <a:ea typeface="+mn-ea"/>
              </a:rPr>
              <a:t>Apple snails (</a:t>
            </a:r>
            <a:r>
              <a:rPr lang="en-US" sz="1200" dirty="0" err="1" smtClean="0">
                <a:ea typeface="+mn-ea"/>
              </a:rPr>
              <a:t>Pomacea</a:t>
            </a:r>
            <a:r>
              <a:rPr lang="en-US" sz="1200" dirty="0" smtClean="0">
                <a:ea typeface="+mn-ea"/>
              </a:rPr>
              <a:t> sp.)</a:t>
            </a:r>
          </a:p>
          <a:p>
            <a:pPr lvl="1">
              <a:buFont typeface="Wingdings" pitchFamily="2" charset="2"/>
              <a:buChar char="§"/>
              <a:defRPr/>
            </a:pPr>
            <a:r>
              <a:rPr lang="en-US" sz="1200" dirty="0" smtClean="0">
                <a:ea typeface="+mn-ea"/>
              </a:rPr>
              <a:t>European Ear Snail (Radix </a:t>
            </a:r>
            <a:r>
              <a:rPr lang="en-US" sz="1200" dirty="0" err="1" smtClean="0">
                <a:ea typeface="+mn-ea"/>
              </a:rPr>
              <a:t>auricularia</a:t>
            </a:r>
            <a:r>
              <a:rPr lang="en-US" sz="1200" dirty="0" smtClean="0">
                <a:ea typeface="+mn-ea"/>
              </a:rPr>
              <a:t>)</a:t>
            </a:r>
          </a:p>
          <a:p>
            <a:pPr lvl="1">
              <a:buFont typeface="Wingdings" pitchFamily="2" charset="2"/>
              <a:buChar char="§"/>
              <a:defRPr/>
            </a:pPr>
            <a:r>
              <a:rPr lang="en-US" sz="1200" dirty="0" smtClean="0">
                <a:ea typeface="+mn-ea"/>
              </a:rPr>
              <a:t>Red-rim </a:t>
            </a:r>
            <a:r>
              <a:rPr lang="en-US" sz="1200" dirty="0" err="1" smtClean="0">
                <a:ea typeface="+mn-ea"/>
              </a:rPr>
              <a:t>melania</a:t>
            </a:r>
            <a:r>
              <a:rPr lang="en-US" sz="1200" dirty="0" smtClean="0">
                <a:ea typeface="+mn-ea"/>
              </a:rPr>
              <a:t> (</a:t>
            </a:r>
            <a:r>
              <a:rPr lang="en-US" sz="1200" dirty="0" err="1" smtClean="0">
                <a:ea typeface="+mn-ea"/>
              </a:rPr>
              <a:t>Melanoides</a:t>
            </a:r>
            <a:r>
              <a:rPr lang="en-US" sz="1200" dirty="0" smtClean="0">
                <a:ea typeface="+mn-ea"/>
              </a:rPr>
              <a:t> </a:t>
            </a:r>
            <a:r>
              <a:rPr lang="en-US" sz="1200" dirty="0" err="1" smtClean="0">
                <a:ea typeface="+mn-ea"/>
              </a:rPr>
              <a:t>tuberculatus</a:t>
            </a:r>
            <a:r>
              <a:rPr lang="en-US" sz="1200" dirty="0" smtClean="0">
                <a:ea typeface="+mn-ea"/>
              </a:rPr>
              <a:t>)</a:t>
            </a:r>
          </a:p>
          <a:p>
            <a:pPr lvl="1">
              <a:buFont typeface="Wingdings" pitchFamily="2" charset="2"/>
              <a:buChar char="§"/>
              <a:defRPr/>
            </a:pPr>
            <a:r>
              <a:rPr lang="en-US" sz="1200" dirty="0" smtClean="0">
                <a:ea typeface="+mn-ea"/>
              </a:rPr>
              <a:t>New Zealand </a:t>
            </a:r>
            <a:r>
              <a:rPr lang="en-US" sz="1200" dirty="0" err="1" smtClean="0">
                <a:ea typeface="+mn-ea"/>
              </a:rPr>
              <a:t>mudsnail</a:t>
            </a:r>
            <a:r>
              <a:rPr lang="en-US" sz="1200" dirty="0" smtClean="0">
                <a:ea typeface="+mn-ea"/>
              </a:rPr>
              <a:t> (</a:t>
            </a:r>
            <a:r>
              <a:rPr lang="en-US" sz="1200" dirty="0" err="1" smtClean="0">
                <a:ea typeface="+mn-ea"/>
              </a:rPr>
              <a:t>Potamopyrus</a:t>
            </a:r>
            <a:r>
              <a:rPr lang="en-US" sz="1200" dirty="0" smtClean="0">
                <a:ea typeface="+mn-ea"/>
              </a:rPr>
              <a:t> </a:t>
            </a:r>
            <a:r>
              <a:rPr lang="en-US" sz="1200" dirty="0" err="1" smtClean="0">
                <a:ea typeface="+mn-ea"/>
              </a:rPr>
              <a:t>antipodarum</a:t>
            </a:r>
            <a:r>
              <a:rPr lang="en-US" sz="1200" dirty="0" smtClean="0">
                <a:ea typeface="+mn-ea"/>
              </a:rPr>
              <a:t>)</a:t>
            </a:r>
          </a:p>
          <a:p>
            <a:pPr lvl="1">
              <a:buFont typeface="Wingdings" pitchFamily="2" charset="2"/>
              <a:buChar char="§"/>
              <a:defRPr/>
            </a:pPr>
            <a:r>
              <a:rPr lang="en-US" sz="1200" dirty="0" smtClean="0">
                <a:ea typeface="+mn-ea"/>
              </a:rPr>
              <a:t>Chinese mystery snail (</a:t>
            </a:r>
            <a:r>
              <a:rPr lang="en-US" sz="1200" dirty="0" err="1" smtClean="0">
                <a:ea typeface="+mn-ea"/>
              </a:rPr>
              <a:t>Cipangopaludina</a:t>
            </a:r>
            <a:r>
              <a:rPr lang="en-US" sz="1200" dirty="0" smtClean="0">
                <a:ea typeface="+mn-ea"/>
              </a:rPr>
              <a:t> </a:t>
            </a:r>
            <a:r>
              <a:rPr lang="en-US" sz="1200" dirty="0" err="1" smtClean="0">
                <a:ea typeface="+mn-ea"/>
              </a:rPr>
              <a:t>chinensis</a:t>
            </a:r>
            <a:r>
              <a:rPr lang="en-US" sz="1200" dirty="0" smtClean="0">
                <a:ea typeface="+mn-ea"/>
              </a:rPr>
              <a:t> </a:t>
            </a:r>
            <a:r>
              <a:rPr lang="en-US" sz="1200" dirty="0" err="1" smtClean="0">
                <a:ea typeface="+mn-ea"/>
              </a:rPr>
              <a:t>malleata</a:t>
            </a:r>
            <a:r>
              <a:rPr lang="en-US" sz="1200" dirty="0" smtClean="0">
                <a:ea typeface="+mn-ea"/>
              </a:rPr>
              <a:t>)</a:t>
            </a:r>
          </a:p>
          <a:p>
            <a:pPr lvl="1">
              <a:buFont typeface="Wingdings" pitchFamily="2" charset="2"/>
              <a:buChar char="§"/>
              <a:defRPr/>
            </a:pPr>
            <a:r>
              <a:rPr lang="en-US" sz="1200" dirty="0" smtClean="0">
                <a:ea typeface="+mn-ea"/>
              </a:rPr>
              <a:t>African clawed frog (</a:t>
            </a:r>
            <a:r>
              <a:rPr lang="en-US" sz="1200" dirty="0" err="1" smtClean="0">
                <a:ea typeface="+mn-ea"/>
              </a:rPr>
              <a:t>Xenopus</a:t>
            </a:r>
            <a:r>
              <a:rPr lang="en-US" sz="1200" dirty="0" smtClean="0">
                <a:ea typeface="+mn-ea"/>
              </a:rPr>
              <a:t> </a:t>
            </a:r>
            <a:r>
              <a:rPr lang="en-US" sz="1200" dirty="0" err="1" smtClean="0">
                <a:ea typeface="+mn-ea"/>
              </a:rPr>
              <a:t>laevis</a:t>
            </a:r>
            <a:r>
              <a:rPr lang="en-US" sz="1200" dirty="0" smtClean="0">
                <a:ea typeface="+mn-ea"/>
              </a:rPr>
              <a:t> )</a:t>
            </a:r>
          </a:p>
          <a:p>
            <a:pPr lvl="1">
              <a:buFont typeface="Wingdings" pitchFamily="2" charset="2"/>
              <a:buChar char="§"/>
              <a:defRPr/>
            </a:pPr>
            <a:r>
              <a:rPr lang="en-US" sz="1200" dirty="0" smtClean="0">
                <a:ea typeface="+mn-ea"/>
              </a:rPr>
              <a:t>Crayfish sp.</a:t>
            </a:r>
          </a:p>
          <a:p>
            <a:pPr lvl="1">
              <a:buFont typeface="Wingdings" pitchFamily="2" charset="2"/>
              <a:buChar char="§"/>
              <a:defRPr/>
            </a:pPr>
            <a:r>
              <a:rPr lang="en-US" sz="1200" dirty="0" smtClean="0">
                <a:ea typeface="+mn-ea"/>
              </a:rPr>
              <a:t>Mollies and guppies (</a:t>
            </a:r>
            <a:r>
              <a:rPr lang="en-US" sz="1200" dirty="0" err="1" smtClean="0">
                <a:ea typeface="+mn-ea"/>
              </a:rPr>
              <a:t>Poecilia</a:t>
            </a:r>
            <a:r>
              <a:rPr lang="en-US" sz="1200" dirty="0" smtClean="0">
                <a:ea typeface="+mn-ea"/>
              </a:rPr>
              <a:t> sp.)</a:t>
            </a:r>
          </a:p>
          <a:p>
            <a:pPr lvl="1">
              <a:buFont typeface="Wingdings" pitchFamily="2" charset="2"/>
              <a:buChar char="§"/>
              <a:defRPr/>
            </a:pPr>
            <a:r>
              <a:rPr lang="en-US" sz="1200" dirty="0" smtClean="0">
                <a:ea typeface="+mn-ea"/>
              </a:rPr>
              <a:t>Tilapia (</a:t>
            </a:r>
            <a:r>
              <a:rPr lang="en-US" sz="1200" dirty="0" err="1" smtClean="0">
                <a:ea typeface="+mn-ea"/>
              </a:rPr>
              <a:t>Oreochromis</a:t>
            </a:r>
            <a:r>
              <a:rPr lang="en-US" sz="1200" dirty="0" smtClean="0">
                <a:ea typeface="+mn-ea"/>
              </a:rPr>
              <a:t> sp)</a:t>
            </a:r>
          </a:p>
          <a:p>
            <a:pPr lvl="1">
              <a:buFont typeface="Wingdings" pitchFamily="2" charset="2"/>
              <a:buChar char="§"/>
              <a:defRPr/>
            </a:pPr>
            <a:r>
              <a:rPr lang="en-US" sz="1200" dirty="0" smtClean="0">
                <a:ea typeface="+mn-ea"/>
              </a:rPr>
              <a:t>Gizzard shad</a:t>
            </a:r>
          </a:p>
          <a:p>
            <a:pPr lvl="1">
              <a:buFont typeface="Wingdings" pitchFamily="2" charset="2"/>
              <a:buChar char="§"/>
              <a:defRPr/>
            </a:pPr>
            <a:r>
              <a:rPr lang="en-US" sz="1200" dirty="0" smtClean="0">
                <a:ea typeface="+mn-ea"/>
              </a:rPr>
              <a:t>Asian or European carp (Family </a:t>
            </a:r>
            <a:r>
              <a:rPr lang="en-US" sz="1200" dirty="0" err="1" smtClean="0">
                <a:ea typeface="+mn-ea"/>
              </a:rPr>
              <a:t>Cyprinidae</a:t>
            </a:r>
            <a:r>
              <a:rPr lang="en-US" sz="1200" dirty="0" smtClean="0">
                <a:ea typeface="+mn-ea"/>
              </a:rPr>
              <a:t>)</a:t>
            </a:r>
            <a:endParaRPr lang="en-US" sz="1200" dirty="0">
              <a:ea typeface="+mn-ea"/>
            </a:endParaRP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Wrap Up</a:t>
            </a:r>
            <a:endParaRPr lang="en-US" dirty="0"/>
          </a:p>
        </p:txBody>
      </p:sp>
      <p:sp>
        <p:nvSpPr>
          <p:cNvPr id="3" name="Content Placeholder 2"/>
          <p:cNvSpPr>
            <a:spLocks noGrp="1"/>
          </p:cNvSpPr>
          <p:nvPr>
            <p:ph idx="1"/>
          </p:nvPr>
        </p:nvSpPr>
        <p:spPr/>
        <p:txBody>
          <a:bodyPr>
            <a:normAutofit fontScale="92500" lnSpcReduction="20000"/>
          </a:bodyPr>
          <a:lstStyle/>
          <a:p>
            <a:pPr>
              <a:defRPr/>
            </a:pPr>
            <a:r>
              <a:rPr lang="en-US" dirty="0" smtClean="0"/>
              <a:t>Parking Lot Items</a:t>
            </a:r>
          </a:p>
          <a:p>
            <a:pPr>
              <a:defRPr/>
            </a:pPr>
            <a:r>
              <a:rPr lang="en-US" dirty="0" smtClean="0"/>
              <a:t>Next Steps</a:t>
            </a:r>
          </a:p>
          <a:p>
            <a:pPr lvl="1">
              <a:defRPr/>
            </a:pPr>
            <a:r>
              <a:rPr lang="en-US" dirty="0" smtClean="0"/>
              <a:t>NatureServe issues workshop summary</a:t>
            </a:r>
          </a:p>
          <a:p>
            <a:pPr lvl="1">
              <a:defRPr/>
            </a:pPr>
            <a:r>
              <a:rPr lang="en-US" dirty="0" smtClean="0"/>
              <a:t>AMT reviews/responds to summary</a:t>
            </a:r>
          </a:p>
          <a:p>
            <a:pPr lvl="1">
              <a:defRPr/>
            </a:pPr>
            <a:r>
              <a:rPr lang="en-US" dirty="0" smtClean="0"/>
              <a:t>Memorandum 1a finalized</a:t>
            </a:r>
          </a:p>
          <a:p>
            <a:pPr lvl="1">
              <a:defRPr/>
            </a:pPr>
            <a:r>
              <a:rPr lang="en-US" dirty="0" smtClean="0"/>
              <a:t>Begin Task 2 data evaluation</a:t>
            </a:r>
          </a:p>
          <a:p>
            <a:pPr>
              <a:defRPr/>
            </a:pPr>
            <a:r>
              <a:rPr lang="en-US" dirty="0" smtClean="0"/>
              <a:t>AMT Thoughts: what’s your take-away message for the Contractor</a:t>
            </a:r>
          </a:p>
          <a:p>
            <a:pPr>
              <a:defRPr/>
            </a:pPr>
            <a:r>
              <a:rPr lang="en-US" dirty="0" smtClean="0"/>
              <a:t>Schedule &amp; Next AMT Workshop (dates, who needs to be at the next)</a:t>
            </a:r>
          </a:p>
          <a:p>
            <a:pPr>
              <a:defRPr/>
            </a:pPr>
            <a:endParaRPr lang="en-US" dirty="0"/>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844" y="152400"/>
            <a:ext cx="8001000" cy="762000"/>
          </a:xfrm>
        </p:spPr>
        <p:txBody>
          <a:bodyPr/>
          <a:lstStyle/>
          <a:p>
            <a:pPr>
              <a:defRPr/>
            </a:pPr>
            <a:r>
              <a:rPr lang="en-US" dirty="0" smtClean="0">
                <a:ea typeface="+mj-ea"/>
              </a:rPr>
              <a:t>Mojave Basin and Range</a:t>
            </a:r>
            <a:endParaRPr lang="en-US" dirty="0">
              <a:ea typeface="+mj-ea"/>
            </a:endParaRPr>
          </a:p>
        </p:txBody>
      </p:sp>
      <p:pic>
        <p:nvPicPr>
          <p:cNvPr id="93187" name="Picture 2"/>
          <p:cNvPicPr>
            <a:picLocks noChangeAspect="1" noChangeArrowheads="1"/>
          </p:cNvPicPr>
          <p:nvPr/>
        </p:nvPicPr>
        <p:blipFill>
          <a:blip r:embed="rId2" cstate="print"/>
          <a:srcRect/>
          <a:stretch>
            <a:fillRect/>
          </a:stretch>
        </p:blipFill>
        <p:spPr bwMode="auto">
          <a:xfrm>
            <a:off x="1009650" y="1143000"/>
            <a:ext cx="6515100" cy="55451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Timeline to Date</a:t>
            </a:r>
            <a:endParaRPr lang="en-US" dirty="0"/>
          </a:p>
        </p:txBody>
      </p:sp>
      <p:grpSp>
        <p:nvGrpSpPr>
          <p:cNvPr id="3" name="Group 223"/>
          <p:cNvGrpSpPr>
            <a:grpSpLocks/>
          </p:cNvGrpSpPr>
          <p:nvPr/>
        </p:nvGrpSpPr>
        <p:grpSpPr bwMode="auto">
          <a:xfrm>
            <a:off x="171450" y="1090613"/>
            <a:ext cx="8407400" cy="4700587"/>
            <a:chOff x="170660" y="1090930"/>
            <a:chExt cx="8407879" cy="4700270"/>
          </a:xfrm>
        </p:grpSpPr>
        <p:grpSp>
          <p:nvGrpSpPr>
            <p:cNvPr id="4" name="Group 149"/>
            <p:cNvGrpSpPr>
              <a:grpSpLocks/>
            </p:cNvGrpSpPr>
            <p:nvPr/>
          </p:nvGrpSpPr>
          <p:grpSpPr bwMode="auto">
            <a:xfrm>
              <a:off x="263177" y="3200400"/>
              <a:ext cx="7992745" cy="716885"/>
              <a:chOff x="296429" y="5226715"/>
              <a:chExt cx="7992745" cy="716885"/>
            </a:xfrm>
          </p:grpSpPr>
          <p:grpSp>
            <p:nvGrpSpPr>
              <p:cNvPr id="5" name="Group 126"/>
              <p:cNvGrpSpPr>
                <a:grpSpLocks/>
              </p:cNvGrpSpPr>
              <p:nvPr/>
            </p:nvGrpSpPr>
            <p:grpSpPr bwMode="auto">
              <a:xfrm>
                <a:off x="296429" y="5226715"/>
                <a:ext cx="7992745" cy="716885"/>
                <a:chOff x="296429" y="5226715"/>
                <a:chExt cx="7992745" cy="259685"/>
              </a:xfrm>
            </p:grpSpPr>
            <p:sp>
              <p:nvSpPr>
                <p:cNvPr id="109" name="Rectangle 108"/>
                <p:cNvSpPr/>
                <p:nvPr/>
              </p:nvSpPr>
              <p:spPr>
                <a:xfrm rot="10800000">
                  <a:off x="7817995" y="5226778"/>
                  <a:ext cx="471515" cy="259908"/>
                </a:xfrm>
                <a:prstGeom prst="rect">
                  <a:avLst/>
                </a:prstGeom>
                <a:solidFill>
                  <a:schemeClr val="accent3">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dirty="0"/>
                </a:p>
              </p:txBody>
            </p:sp>
            <p:sp>
              <p:nvSpPr>
                <p:cNvPr id="110" name="Rectangle 109"/>
                <p:cNvSpPr/>
                <p:nvPr/>
              </p:nvSpPr>
              <p:spPr>
                <a:xfrm rot="10800000">
                  <a:off x="7348068" y="5226778"/>
                  <a:ext cx="469927" cy="259908"/>
                </a:xfrm>
                <a:prstGeom prst="rect">
                  <a:avLst/>
                </a:prstGeom>
                <a:solidFill>
                  <a:schemeClr val="accent3">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dirty="0"/>
                </a:p>
              </p:txBody>
            </p:sp>
            <p:sp>
              <p:nvSpPr>
                <p:cNvPr id="111" name="Rectangle 110"/>
                <p:cNvSpPr/>
                <p:nvPr/>
              </p:nvSpPr>
              <p:spPr>
                <a:xfrm rot="10800000">
                  <a:off x="6876555" y="5226778"/>
                  <a:ext cx="471514" cy="259908"/>
                </a:xfrm>
                <a:prstGeom prst="rect">
                  <a:avLst/>
                </a:prstGeom>
                <a:solidFill>
                  <a:schemeClr val="accent3">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dirty="0"/>
                </a:p>
              </p:txBody>
            </p:sp>
            <p:sp>
              <p:nvSpPr>
                <p:cNvPr id="112" name="Rectangle 111"/>
                <p:cNvSpPr/>
                <p:nvPr/>
              </p:nvSpPr>
              <p:spPr>
                <a:xfrm rot="10800000">
                  <a:off x="6405040" y="5226778"/>
                  <a:ext cx="471515" cy="259908"/>
                </a:xfrm>
                <a:prstGeom prst="rect">
                  <a:avLst/>
                </a:prstGeom>
                <a:solidFill>
                  <a:schemeClr val="accent3">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dirty="0"/>
                </a:p>
              </p:txBody>
            </p:sp>
            <p:sp>
              <p:nvSpPr>
                <p:cNvPr id="115" name="Rectangle 114"/>
                <p:cNvSpPr/>
                <p:nvPr/>
              </p:nvSpPr>
              <p:spPr>
                <a:xfrm rot="10800000">
                  <a:off x="5941463" y="5226778"/>
                  <a:ext cx="471515" cy="259908"/>
                </a:xfrm>
                <a:prstGeom prst="rect">
                  <a:avLst/>
                </a:prstGeom>
                <a:solidFill>
                  <a:schemeClr val="accent3">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dirty="0"/>
                </a:p>
              </p:txBody>
            </p:sp>
            <p:sp>
              <p:nvSpPr>
                <p:cNvPr id="116" name="Rectangle 115"/>
                <p:cNvSpPr/>
                <p:nvPr/>
              </p:nvSpPr>
              <p:spPr>
                <a:xfrm rot="10800000">
                  <a:off x="5471537" y="5226778"/>
                  <a:ext cx="469927" cy="259908"/>
                </a:xfrm>
                <a:prstGeom prst="rect">
                  <a:avLst/>
                </a:prstGeom>
                <a:solidFill>
                  <a:schemeClr val="accent3">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dirty="0"/>
                </a:p>
              </p:txBody>
            </p:sp>
            <p:sp>
              <p:nvSpPr>
                <p:cNvPr id="117" name="Rectangle 116"/>
                <p:cNvSpPr/>
                <p:nvPr/>
              </p:nvSpPr>
              <p:spPr>
                <a:xfrm rot="10800000">
                  <a:off x="5000023" y="5226778"/>
                  <a:ext cx="471514" cy="259908"/>
                </a:xfrm>
                <a:prstGeom prst="rect">
                  <a:avLst/>
                </a:prstGeom>
                <a:solidFill>
                  <a:schemeClr val="accent3">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dirty="0"/>
                </a:p>
              </p:txBody>
            </p:sp>
            <p:sp>
              <p:nvSpPr>
                <p:cNvPr id="118" name="Rectangle 117"/>
                <p:cNvSpPr/>
                <p:nvPr/>
              </p:nvSpPr>
              <p:spPr>
                <a:xfrm rot="10800000">
                  <a:off x="4528508" y="5226778"/>
                  <a:ext cx="471515" cy="259908"/>
                </a:xfrm>
                <a:prstGeom prst="rect">
                  <a:avLst/>
                </a:prstGeom>
                <a:solidFill>
                  <a:schemeClr val="accent6">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dirty="0"/>
                </a:p>
              </p:txBody>
            </p:sp>
            <p:sp>
              <p:nvSpPr>
                <p:cNvPr id="128" name="Rectangle 127"/>
                <p:cNvSpPr/>
                <p:nvPr/>
              </p:nvSpPr>
              <p:spPr>
                <a:xfrm rot="10800000">
                  <a:off x="4063344" y="5226778"/>
                  <a:ext cx="469927" cy="259908"/>
                </a:xfrm>
                <a:prstGeom prst="rect">
                  <a:avLst/>
                </a:prstGeom>
                <a:solidFill>
                  <a:schemeClr val="accent6">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dirty="0"/>
                </a:p>
              </p:txBody>
            </p:sp>
            <p:sp>
              <p:nvSpPr>
                <p:cNvPr id="129" name="Rectangle 128"/>
                <p:cNvSpPr/>
                <p:nvPr/>
              </p:nvSpPr>
              <p:spPr>
                <a:xfrm rot="10800000">
                  <a:off x="3591830" y="5226778"/>
                  <a:ext cx="471515" cy="259908"/>
                </a:xfrm>
                <a:prstGeom prst="rect">
                  <a:avLst/>
                </a:prstGeom>
                <a:solidFill>
                  <a:schemeClr val="accent6">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dirty="0"/>
                </a:p>
              </p:txBody>
            </p:sp>
            <p:sp>
              <p:nvSpPr>
                <p:cNvPr id="130" name="Rectangle 129"/>
                <p:cNvSpPr/>
                <p:nvPr/>
              </p:nvSpPr>
              <p:spPr>
                <a:xfrm rot="10800000">
                  <a:off x="3120316" y="5226778"/>
                  <a:ext cx="471514" cy="259908"/>
                </a:xfrm>
                <a:prstGeom prst="rect">
                  <a:avLst/>
                </a:prstGeom>
                <a:solidFill>
                  <a:schemeClr val="accent6">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dirty="0"/>
                </a:p>
              </p:txBody>
            </p:sp>
            <p:sp>
              <p:nvSpPr>
                <p:cNvPr id="131" name="Rectangle 130"/>
                <p:cNvSpPr/>
                <p:nvPr/>
              </p:nvSpPr>
              <p:spPr>
                <a:xfrm rot="10800000">
                  <a:off x="2648801" y="5226778"/>
                  <a:ext cx="471515" cy="259908"/>
                </a:xfrm>
                <a:prstGeom prst="rect">
                  <a:avLst/>
                </a:prstGeom>
                <a:solidFill>
                  <a:schemeClr val="accent6">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dirty="0"/>
                </a:p>
              </p:txBody>
            </p:sp>
            <p:sp>
              <p:nvSpPr>
                <p:cNvPr id="133" name="Rectangle 132"/>
                <p:cNvSpPr/>
                <p:nvPr/>
              </p:nvSpPr>
              <p:spPr>
                <a:xfrm rot="10800000">
                  <a:off x="2178874" y="5226778"/>
                  <a:ext cx="469927" cy="259908"/>
                </a:xfrm>
                <a:prstGeom prst="rect">
                  <a:avLst/>
                </a:prstGeom>
                <a:solidFill>
                  <a:schemeClr val="accent6">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dirty="0"/>
                </a:p>
              </p:txBody>
            </p:sp>
            <p:sp>
              <p:nvSpPr>
                <p:cNvPr id="134" name="Rectangle 133"/>
                <p:cNvSpPr/>
                <p:nvPr/>
              </p:nvSpPr>
              <p:spPr>
                <a:xfrm rot="10800000">
                  <a:off x="1707360" y="5226778"/>
                  <a:ext cx="471514" cy="259908"/>
                </a:xfrm>
                <a:prstGeom prst="rect">
                  <a:avLst/>
                </a:prstGeom>
                <a:solidFill>
                  <a:schemeClr val="accent6">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dirty="0"/>
                </a:p>
              </p:txBody>
            </p:sp>
            <p:sp>
              <p:nvSpPr>
                <p:cNvPr id="135" name="Rectangle 134"/>
                <p:cNvSpPr/>
                <p:nvPr/>
              </p:nvSpPr>
              <p:spPr>
                <a:xfrm rot="10800000">
                  <a:off x="1235845" y="5226778"/>
                  <a:ext cx="471515" cy="259908"/>
                </a:xfrm>
                <a:prstGeom prst="rect">
                  <a:avLst/>
                </a:prstGeom>
                <a:solidFill>
                  <a:schemeClr val="accent6">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dirty="0"/>
                </a:p>
              </p:txBody>
            </p:sp>
            <p:sp>
              <p:nvSpPr>
                <p:cNvPr id="136" name="Rectangle 135"/>
                <p:cNvSpPr/>
                <p:nvPr/>
              </p:nvSpPr>
              <p:spPr>
                <a:xfrm rot="10800000">
                  <a:off x="765919" y="5226778"/>
                  <a:ext cx="469927" cy="259908"/>
                </a:xfrm>
                <a:prstGeom prst="rect">
                  <a:avLst/>
                </a:prstGeom>
                <a:solidFill>
                  <a:schemeClr val="accent6">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dirty="0"/>
                </a:p>
              </p:txBody>
            </p:sp>
            <p:sp>
              <p:nvSpPr>
                <p:cNvPr id="113" name="Rectangle 112"/>
                <p:cNvSpPr/>
                <p:nvPr/>
              </p:nvSpPr>
              <p:spPr>
                <a:xfrm rot="10800000">
                  <a:off x="295992" y="5226778"/>
                  <a:ext cx="471515" cy="259908"/>
                </a:xfrm>
                <a:prstGeom prst="rect">
                  <a:avLst/>
                </a:prstGeom>
                <a:solidFill>
                  <a:schemeClr val="accent6">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dirty="0"/>
                </a:p>
              </p:txBody>
            </p:sp>
          </p:grpSp>
          <p:sp>
            <p:nvSpPr>
              <p:cNvPr id="21545" name="Rectangle 44"/>
              <p:cNvSpPr>
                <a:spLocks noChangeArrowheads="1"/>
              </p:cNvSpPr>
              <p:nvPr/>
            </p:nvSpPr>
            <p:spPr bwMode="auto">
              <a:xfrm>
                <a:off x="4160752" y="5266016"/>
                <a:ext cx="290144" cy="184666"/>
              </a:xfrm>
              <a:prstGeom prst="rect">
                <a:avLst/>
              </a:prstGeom>
              <a:noFill/>
              <a:ln w="9525">
                <a:noFill/>
                <a:miter lim="800000"/>
                <a:headEnd/>
                <a:tailEnd/>
              </a:ln>
            </p:spPr>
            <p:txBody>
              <a:bodyPr wrap="none" lIns="0" tIns="0" rIns="0" bIns="0">
                <a:spAutoFit/>
              </a:bodyPr>
              <a:lstStyle/>
              <a:p>
                <a:r>
                  <a:rPr lang="en-US" sz="1200" b="1">
                    <a:solidFill>
                      <a:srgbClr val="000000"/>
                    </a:solidFill>
                  </a:rPr>
                  <a:t>Nov</a:t>
                </a:r>
                <a:endParaRPr lang="en-US" sz="1200"/>
              </a:p>
            </p:txBody>
          </p:sp>
          <p:sp>
            <p:nvSpPr>
              <p:cNvPr id="21546" name="Rectangle 44"/>
              <p:cNvSpPr>
                <a:spLocks noChangeArrowheads="1"/>
              </p:cNvSpPr>
              <p:nvPr/>
            </p:nvSpPr>
            <p:spPr bwMode="auto">
              <a:xfrm>
                <a:off x="4642226" y="5266016"/>
                <a:ext cx="280526" cy="184666"/>
              </a:xfrm>
              <a:prstGeom prst="rect">
                <a:avLst/>
              </a:prstGeom>
              <a:noFill/>
              <a:ln w="9525">
                <a:noFill/>
                <a:miter lim="800000"/>
                <a:headEnd/>
                <a:tailEnd/>
              </a:ln>
            </p:spPr>
            <p:txBody>
              <a:bodyPr wrap="none" lIns="0" tIns="0" rIns="0" bIns="0">
                <a:spAutoFit/>
              </a:bodyPr>
              <a:lstStyle/>
              <a:p>
                <a:r>
                  <a:rPr lang="en-US" sz="1200" b="1">
                    <a:solidFill>
                      <a:srgbClr val="000000"/>
                    </a:solidFill>
                  </a:rPr>
                  <a:t>Dec</a:t>
                </a:r>
                <a:endParaRPr lang="en-US" sz="1200"/>
              </a:p>
            </p:txBody>
          </p:sp>
          <p:sp>
            <p:nvSpPr>
              <p:cNvPr id="21547" name="Rectangle 44"/>
              <p:cNvSpPr>
                <a:spLocks noChangeArrowheads="1"/>
              </p:cNvSpPr>
              <p:nvPr/>
            </p:nvSpPr>
            <p:spPr bwMode="auto">
              <a:xfrm>
                <a:off x="400052" y="5268482"/>
                <a:ext cx="272510" cy="184666"/>
              </a:xfrm>
              <a:prstGeom prst="rect">
                <a:avLst/>
              </a:prstGeom>
              <a:noFill/>
              <a:ln w="9525">
                <a:noFill/>
                <a:miter lim="800000"/>
                <a:headEnd/>
                <a:tailEnd/>
              </a:ln>
            </p:spPr>
            <p:txBody>
              <a:bodyPr wrap="none" lIns="0" tIns="0" rIns="0" bIns="0">
                <a:spAutoFit/>
              </a:bodyPr>
              <a:lstStyle/>
              <a:p>
                <a:r>
                  <a:rPr lang="en-US" sz="1200" b="1">
                    <a:solidFill>
                      <a:srgbClr val="000000"/>
                    </a:solidFill>
                  </a:rPr>
                  <a:t>Mar</a:t>
                </a:r>
                <a:endParaRPr lang="en-US" sz="1200"/>
              </a:p>
            </p:txBody>
          </p:sp>
          <p:sp>
            <p:nvSpPr>
              <p:cNvPr id="21548" name="Rectangle 44"/>
              <p:cNvSpPr>
                <a:spLocks noChangeArrowheads="1"/>
              </p:cNvSpPr>
              <p:nvPr/>
            </p:nvSpPr>
            <p:spPr bwMode="auto">
              <a:xfrm>
                <a:off x="901572" y="5266016"/>
                <a:ext cx="264496" cy="184666"/>
              </a:xfrm>
              <a:prstGeom prst="rect">
                <a:avLst/>
              </a:prstGeom>
              <a:noFill/>
              <a:ln w="9525">
                <a:noFill/>
                <a:miter lim="800000"/>
                <a:headEnd/>
                <a:tailEnd/>
              </a:ln>
            </p:spPr>
            <p:txBody>
              <a:bodyPr wrap="none" lIns="0" tIns="0" rIns="0" bIns="0">
                <a:spAutoFit/>
              </a:bodyPr>
              <a:lstStyle/>
              <a:p>
                <a:r>
                  <a:rPr lang="en-US" sz="1200" b="1">
                    <a:solidFill>
                      <a:srgbClr val="000000"/>
                    </a:solidFill>
                  </a:rPr>
                  <a:t>Apr</a:t>
                </a:r>
                <a:endParaRPr lang="en-US" sz="1200"/>
              </a:p>
            </p:txBody>
          </p:sp>
          <p:sp>
            <p:nvSpPr>
              <p:cNvPr id="21549" name="Rectangle 44"/>
              <p:cNvSpPr>
                <a:spLocks noChangeArrowheads="1"/>
              </p:cNvSpPr>
              <p:nvPr/>
            </p:nvSpPr>
            <p:spPr bwMode="auto">
              <a:xfrm>
                <a:off x="1372822" y="5266016"/>
                <a:ext cx="298159" cy="184666"/>
              </a:xfrm>
              <a:prstGeom prst="rect">
                <a:avLst/>
              </a:prstGeom>
              <a:noFill/>
              <a:ln w="9525">
                <a:noFill/>
                <a:miter lim="800000"/>
                <a:headEnd/>
                <a:tailEnd/>
              </a:ln>
            </p:spPr>
            <p:txBody>
              <a:bodyPr wrap="none" lIns="0" tIns="0" rIns="0" bIns="0">
                <a:spAutoFit/>
              </a:bodyPr>
              <a:lstStyle/>
              <a:p>
                <a:r>
                  <a:rPr lang="en-US" sz="1200" b="1">
                    <a:solidFill>
                      <a:srgbClr val="000000"/>
                    </a:solidFill>
                  </a:rPr>
                  <a:t>May</a:t>
                </a:r>
                <a:endParaRPr lang="en-US" sz="1200"/>
              </a:p>
            </p:txBody>
          </p:sp>
          <p:sp>
            <p:nvSpPr>
              <p:cNvPr id="21550" name="Rectangle 44"/>
              <p:cNvSpPr>
                <a:spLocks noChangeArrowheads="1"/>
              </p:cNvSpPr>
              <p:nvPr/>
            </p:nvSpPr>
            <p:spPr bwMode="auto">
              <a:xfrm>
                <a:off x="1828800" y="5266016"/>
                <a:ext cx="274114" cy="184666"/>
              </a:xfrm>
              <a:prstGeom prst="rect">
                <a:avLst/>
              </a:prstGeom>
              <a:noFill/>
              <a:ln w="9525">
                <a:noFill/>
                <a:miter lim="800000"/>
                <a:headEnd/>
                <a:tailEnd/>
              </a:ln>
            </p:spPr>
            <p:txBody>
              <a:bodyPr wrap="none" lIns="0" tIns="0" rIns="0" bIns="0">
                <a:spAutoFit/>
              </a:bodyPr>
              <a:lstStyle/>
              <a:p>
                <a:r>
                  <a:rPr lang="en-US" sz="1200" b="1">
                    <a:solidFill>
                      <a:srgbClr val="000000"/>
                    </a:solidFill>
                  </a:rPr>
                  <a:t>Jun</a:t>
                </a:r>
                <a:endParaRPr lang="en-US" sz="1200"/>
              </a:p>
            </p:txBody>
          </p:sp>
          <p:sp>
            <p:nvSpPr>
              <p:cNvPr id="21551" name="Rectangle 44"/>
              <p:cNvSpPr>
                <a:spLocks noChangeArrowheads="1"/>
              </p:cNvSpPr>
              <p:nvPr/>
            </p:nvSpPr>
            <p:spPr bwMode="auto">
              <a:xfrm>
                <a:off x="2323667" y="5266016"/>
                <a:ext cx="222818" cy="184666"/>
              </a:xfrm>
              <a:prstGeom prst="rect">
                <a:avLst/>
              </a:prstGeom>
              <a:noFill/>
              <a:ln w="9525">
                <a:noFill/>
                <a:miter lim="800000"/>
                <a:headEnd/>
                <a:tailEnd/>
              </a:ln>
            </p:spPr>
            <p:txBody>
              <a:bodyPr wrap="none" lIns="0" tIns="0" rIns="0" bIns="0">
                <a:spAutoFit/>
              </a:bodyPr>
              <a:lstStyle/>
              <a:p>
                <a:r>
                  <a:rPr lang="en-US" sz="1200" b="1">
                    <a:solidFill>
                      <a:srgbClr val="000000"/>
                    </a:solidFill>
                  </a:rPr>
                  <a:t>Jul</a:t>
                </a:r>
                <a:endParaRPr lang="en-US" sz="1200"/>
              </a:p>
            </p:txBody>
          </p:sp>
          <p:sp>
            <p:nvSpPr>
              <p:cNvPr id="21552" name="Rectangle 44"/>
              <p:cNvSpPr>
                <a:spLocks noChangeArrowheads="1"/>
              </p:cNvSpPr>
              <p:nvPr/>
            </p:nvSpPr>
            <p:spPr bwMode="auto">
              <a:xfrm>
                <a:off x="2763707" y="5268482"/>
                <a:ext cx="299762" cy="184666"/>
              </a:xfrm>
              <a:prstGeom prst="rect">
                <a:avLst/>
              </a:prstGeom>
              <a:noFill/>
              <a:ln w="9525">
                <a:noFill/>
                <a:miter lim="800000"/>
                <a:headEnd/>
                <a:tailEnd/>
              </a:ln>
            </p:spPr>
            <p:txBody>
              <a:bodyPr wrap="none" lIns="0" tIns="0" rIns="0" bIns="0">
                <a:spAutoFit/>
              </a:bodyPr>
              <a:lstStyle/>
              <a:p>
                <a:r>
                  <a:rPr lang="en-US" sz="1200" b="1">
                    <a:solidFill>
                      <a:srgbClr val="000000"/>
                    </a:solidFill>
                  </a:rPr>
                  <a:t>Aug</a:t>
                </a:r>
                <a:endParaRPr lang="en-US" sz="1200"/>
              </a:p>
            </p:txBody>
          </p:sp>
          <p:sp>
            <p:nvSpPr>
              <p:cNvPr id="21553" name="Rectangle 44"/>
              <p:cNvSpPr>
                <a:spLocks noChangeArrowheads="1"/>
              </p:cNvSpPr>
              <p:nvPr/>
            </p:nvSpPr>
            <p:spPr bwMode="auto">
              <a:xfrm>
                <a:off x="3252397" y="5268482"/>
                <a:ext cx="282129" cy="184666"/>
              </a:xfrm>
              <a:prstGeom prst="rect">
                <a:avLst/>
              </a:prstGeom>
              <a:noFill/>
              <a:ln w="9525">
                <a:noFill/>
                <a:miter lim="800000"/>
                <a:headEnd/>
                <a:tailEnd/>
              </a:ln>
            </p:spPr>
            <p:txBody>
              <a:bodyPr wrap="none" lIns="0" tIns="0" rIns="0" bIns="0">
                <a:spAutoFit/>
              </a:bodyPr>
              <a:lstStyle/>
              <a:p>
                <a:r>
                  <a:rPr lang="en-US" sz="1200" b="1">
                    <a:solidFill>
                      <a:srgbClr val="000000"/>
                    </a:solidFill>
                  </a:rPr>
                  <a:t>Sep</a:t>
                </a:r>
                <a:endParaRPr lang="en-US" sz="1200"/>
              </a:p>
            </p:txBody>
          </p:sp>
          <p:sp>
            <p:nvSpPr>
              <p:cNvPr id="21554" name="Rectangle 44"/>
              <p:cNvSpPr>
                <a:spLocks noChangeArrowheads="1"/>
              </p:cNvSpPr>
              <p:nvPr/>
            </p:nvSpPr>
            <p:spPr bwMode="auto">
              <a:xfrm>
                <a:off x="3710307" y="5268482"/>
                <a:ext cx="256480" cy="184666"/>
              </a:xfrm>
              <a:prstGeom prst="rect">
                <a:avLst/>
              </a:prstGeom>
              <a:noFill/>
              <a:ln w="9525">
                <a:noFill/>
                <a:miter lim="800000"/>
                <a:headEnd/>
                <a:tailEnd/>
              </a:ln>
            </p:spPr>
            <p:txBody>
              <a:bodyPr wrap="none" lIns="0" tIns="0" rIns="0" bIns="0">
                <a:spAutoFit/>
              </a:bodyPr>
              <a:lstStyle/>
              <a:p>
                <a:r>
                  <a:rPr lang="en-US" sz="1200" b="1">
                    <a:solidFill>
                      <a:srgbClr val="000000"/>
                    </a:solidFill>
                  </a:rPr>
                  <a:t>Oct</a:t>
                </a:r>
                <a:endParaRPr lang="en-US" sz="1200"/>
              </a:p>
            </p:txBody>
          </p:sp>
          <p:sp>
            <p:nvSpPr>
              <p:cNvPr id="21555" name="Rectangle 44"/>
              <p:cNvSpPr>
                <a:spLocks noChangeArrowheads="1"/>
              </p:cNvSpPr>
              <p:nvPr/>
            </p:nvSpPr>
            <p:spPr bwMode="auto">
              <a:xfrm>
                <a:off x="7948700" y="5257703"/>
                <a:ext cx="222818" cy="184666"/>
              </a:xfrm>
              <a:prstGeom prst="rect">
                <a:avLst/>
              </a:prstGeom>
              <a:noFill/>
              <a:ln w="9525">
                <a:noFill/>
                <a:miter lim="800000"/>
                <a:headEnd/>
                <a:tailEnd/>
              </a:ln>
            </p:spPr>
            <p:txBody>
              <a:bodyPr wrap="none" lIns="0" tIns="0" rIns="0" bIns="0">
                <a:spAutoFit/>
              </a:bodyPr>
              <a:lstStyle/>
              <a:p>
                <a:r>
                  <a:rPr lang="en-US" sz="1200" b="1">
                    <a:solidFill>
                      <a:srgbClr val="000000"/>
                    </a:solidFill>
                  </a:rPr>
                  <a:t>Jul</a:t>
                </a:r>
                <a:endParaRPr lang="en-US" sz="1200"/>
              </a:p>
            </p:txBody>
          </p:sp>
          <p:sp>
            <p:nvSpPr>
              <p:cNvPr id="21556" name="Rectangle 44"/>
              <p:cNvSpPr>
                <a:spLocks noChangeArrowheads="1"/>
              </p:cNvSpPr>
              <p:nvPr/>
            </p:nvSpPr>
            <p:spPr bwMode="auto">
              <a:xfrm>
                <a:off x="5093647" y="5266016"/>
                <a:ext cx="264496" cy="184666"/>
              </a:xfrm>
              <a:prstGeom prst="rect">
                <a:avLst/>
              </a:prstGeom>
              <a:noFill/>
              <a:ln w="9525">
                <a:noFill/>
                <a:miter lim="800000"/>
                <a:headEnd/>
                <a:tailEnd/>
              </a:ln>
            </p:spPr>
            <p:txBody>
              <a:bodyPr lIns="0" tIns="0" rIns="0" bIns="0">
                <a:spAutoFit/>
              </a:bodyPr>
              <a:lstStyle/>
              <a:p>
                <a:r>
                  <a:rPr lang="en-US" sz="1200" b="1">
                    <a:solidFill>
                      <a:srgbClr val="000000"/>
                    </a:solidFill>
                  </a:rPr>
                  <a:t>Jan</a:t>
                </a:r>
                <a:endParaRPr lang="en-US" sz="1200"/>
              </a:p>
            </p:txBody>
          </p:sp>
          <p:sp>
            <p:nvSpPr>
              <p:cNvPr id="21557" name="Rectangle 44"/>
              <p:cNvSpPr>
                <a:spLocks noChangeArrowheads="1"/>
              </p:cNvSpPr>
              <p:nvPr/>
            </p:nvSpPr>
            <p:spPr bwMode="auto">
              <a:xfrm>
                <a:off x="5558651" y="5266016"/>
                <a:ext cx="274114" cy="184666"/>
              </a:xfrm>
              <a:prstGeom prst="rect">
                <a:avLst/>
              </a:prstGeom>
              <a:noFill/>
              <a:ln w="9525">
                <a:noFill/>
                <a:miter lim="800000"/>
                <a:headEnd/>
                <a:tailEnd/>
              </a:ln>
            </p:spPr>
            <p:txBody>
              <a:bodyPr lIns="0" tIns="0" rIns="0" bIns="0">
                <a:spAutoFit/>
              </a:bodyPr>
              <a:lstStyle/>
              <a:p>
                <a:r>
                  <a:rPr lang="en-US" sz="1200" b="1">
                    <a:solidFill>
                      <a:srgbClr val="000000"/>
                    </a:solidFill>
                  </a:rPr>
                  <a:t>Feb</a:t>
                </a:r>
                <a:endParaRPr lang="en-US" sz="1200"/>
              </a:p>
            </p:txBody>
          </p:sp>
          <p:sp>
            <p:nvSpPr>
              <p:cNvPr id="21558" name="Rectangle 44"/>
              <p:cNvSpPr>
                <a:spLocks noChangeArrowheads="1"/>
              </p:cNvSpPr>
              <p:nvPr/>
            </p:nvSpPr>
            <p:spPr bwMode="auto">
              <a:xfrm>
                <a:off x="6053052" y="5266016"/>
                <a:ext cx="272510" cy="184666"/>
              </a:xfrm>
              <a:prstGeom prst="rect">
                <a:avLst/>
              </a:prstGeom>
              <a:noFill/>
              <a:ln w="9525">
                <a:noFill/>
                <a:miter lim="800000"/>
                <a:headEnd/>
                <a:tailEnd/>
              </a:ln>
            </p:spPr>
            <p:txBody>
              <a:bodyPr lIns="0" tIns="0" rIns="0" bIns="0">
                <a:spAutoFit/>
              </a:bodyPr>
              <a:lstStyle/>
              <a:p>
                <a:r>
                  <a:rPr lang="en-US" sz="1200" b="1">
                    <a:solidFill>
                      <a:srgbClr val="000000"/>
                    </a:solidFill>
                  </a:rPr>
                  <a:t>Mar</a:t>
                </a:r>
                <a:endParaRPr lang="en-US" sz="1200"/>
              </a:p>
            </p:txBody>
          </p:sp>
          <p:sp>
            <p:nvSpPr>
              <p:cNvPr id="21559" name="Rectangle 44"/>
              <p:cNvSpPr>
                <a:spLocks noChangeArrowheads="1"/>
              </p:cNvSpPr>
              <p:nvPr/>
            </p:nvSpPr>
            <p:spPr bwMode="auto">
              <a:xfrm>
                <a:off x="6518565" y="5266016"/>
                <a:ext cx="264496" cy="184666"/>
              </a:xfrm>
              <a:prstGeom prst="rect">
                <a:avLst/>
              </a:prstGeom>
              <a:noFill/>
              <a:ln w="9525">
                <a:noFill/>
                <a:miter lim="800000"/>
                <a:headEnd/>
                <a:tailEnd/>
              </a:ln>
            </p:spPr>
            <p:txBody>
              <a:bodyPr lIns="0" tIns="0" rIns="0" bIns="0">
                <a:spAutoFit/>
              </a:bodyPr>
              <a:lstStyle/>
              <a:p>
                <a:r>
                  <a:rPr lang="en-US" sz="1200" b="1">
                    <a:solidFill>
                      <a:srgbClr val="000000"/>
                    </a:solidFill>
                  </a:rPr>
                  <a:t>Apr</a:t>
                </a:r>
                <a:endParaRPr lang="en-US" sz="1200"/>
              </a:p>
            </p:txBody>
          </p:sp>
          <p:sp>
            <p:nvSpPr>
              <p:cNvPr id="21560" name="Rectangle 44"/>
              <p:cNvSpPr>
                <a:spLocks noChangeArrowheads="1"/>
              </p:cNvSpPr>
              <p:nvPr/>
            </p:nvSpPr>
            <p:spPr bwMode="auto">
              <a:xfrm>
                <a:off x="6959139" y="5266016"/>
                <a:ext cx="298159" cy="184666"/>
              </a:xfrm>
              <a:prstGeom prst="rect">
                <a:avLst/>
              </a:prstGeom>
              <a:noFill/>
              <a:ln w="9525">
                <a:noFill/>
                <a:miter lim="800000"/>
                <a:headEnd/>
                <a:tailEnd/>
              </a:ln>
            </p:spPr>
            <p:txBody>
              <a:bodyPr lIns="0" tIns="0" rIns="0" bIns="0">
                <a:spAutoFit/>
              </a:bodyPr>
              <a:lstStyle/>
              <a:p>
                <a:r>
                  <a:rPr lang="en-US" sz="1200" b="1">
                    <a:solidFill>
                      <a:srgbClr val="000000"/>
                    </a:solidFill>
                  </a:rPr>
                  <a:t>May</a:t>
                </a:r>
                <a:endParaRPr lang="en-US" sz="1200"/>
              </a:p>
            </p:txBody>
          </p:sp>
          <p:sp>
            <p:nvSpPr>
              <p:cNvPr id="21561" name="Rectangle 44"/>
              <p:cNvSpPr>
                <a:spLocks noChangeArrowheads="1"/>
              </p:cNvSpPr>
              <p:nvPr/>
            </p:nvSpPr>
            <p:spPr bwMode="auto">
              <a:xfrm>
                <a:off x="7441278" y="5266016"/>
                <a:ext cx="274114" cy="184666"/>
              </a:xfrm>
              <a:prstGeom prst="rect">
                <a:avLst/>
              </a:prstGeom>
              <a:noFill/>
              <a:ln w="9525">
                <a:noFill/>
                <a:miter lim="800000"/>
                <a:headEnd/>
                <a:tailEnd/>
              </a:ln>
            </p:spPr>
            <p:txBody>
              <a:bodyPr lIns="0" tIns="0" rIns="0" bIns="0">
                <a:spAutoFit/>
              </a:bodyPr>
              <a:lstStyle/>
              <a:p>
                <a:r>
                  <a:rPr lang="en-US" sz="1200" b="1">
                    <a:solidFill>
                      <a:srgbClr val="000000"/>
                    </a:solidFill>
                  </a:rPr>
                  <a:t>Jun</a:t>
                </a:r>
                <a:endParaRPr lang="en-US" sz="1200"/>
              </a:p>
            </p:txBody>
          </p:sp>
        </p:grpSp>
        <p:cxnSp>
          <p:nvCxnSpPr>
            <p:cNvPr id="152" name="Straight Connector 151"/>
            <p:cNvCxnSpPr/>
            <p:nvPr/>
          </p:nvCxnSpPr>
          <p:spPr bwMode="auto">
            <a:xfrm rot="5400000" flipH="1" flipV="1">
              <a:off x="-95186" y="2923558"/>
              <a:ext cx="1209593" cy="258778"/>
            </a:xfrm>
            <a:prstGeom prst="line">
              <a:avLst/>
            </a:prstGeom>
            <a:ln w="25400">
              <a:solidFill>
                <a:schemeClr val="tx1"/>
              </a:solidFill>
              <a:headEnd type="oval" w="lg" len="lg"/>
              <a:tailEnd type="arrow"/>
            </a:ln>
          </p:spPr>
          <p:style>
            <a:lnRef idx="1">
              <a:schemeClr val="accent1"/>
            </a:lnRef>
            <a:fillRef idx="0">
              <a:schemeClr val="accent1"/>
            </a:fillRef>
            <a:effectRef idx="0">
              <a:schemeClr val="accent1"/>
            </a:effectRef>
            <a:fontRef idx="minor">
              <a:schemeClr val="tx1"/>
            </a:fontRef>
          </p:style>
        </p:cxnSp>
        <p:sp>
          <p:nvSpPr>
            <p:cNvPr id="21510" name="TextBox 152"/>
            <p:cNvSpPr txBox="1">
              <a:spLocks noChangeArrowheads="1"/>
            </p:cNvSpPr>
            <p:nvPr/>
          </p:nvSpPr>
          <p:spPr bwMode="auto">
            <a:xfrm>
              <a:off x="170660" y="1524000"/>
              <a:ext cx="1168910" cy="954107"/>
            </a:xfrm>
            <a:prstGeom prst="rect">
              <a:avLst/>
            </a:prstGeom>
            <a:noFill/>
            <a:ln w="9525">
              <a:noFill/>
              <a:miter lim="800000"/>
              <a:headEnd/>
              <a:tailEnd/>
            </a:ln>
          </p:spPr>
          <p:txBody>
            <a:bodyPr wrap="none">
              <a:spAutoFit/>
            </a:bodyPr>
            <a:lstStyle/>
            <a:p>
              <a:r>
                <a:rPr lang="en-US" sz="1400" b="1">
                  <a:solidFill>
                    <a:srgbClr val="146894"/>
                  </a:solidFill>
                </a:rPr>
                <a:t>BLM</a:t>
              </a:r>
            </a:p>
            <a:p>
              <a:r>
                <a:rPr lang="en-US" sz="1400" b="1">
                  <a:solidFill>
                    <a:srgbClr val="146894"/>
                  </a:solidFill>
                </a:rPr>
                <a:t>National</a:t>
              </a:r>
            </a:p>
            <a:p>
              <a:r>
                <a:rPr lang="en-US" sz="1400" b="1">
                  <a:solidFill>
                    <a:srgbClr val="146894"/>
                  </a:solidFill>
                </a:rPr>
                <a:t>Planning</a:t>
              </a:r>
            </a:p>
            <a:p>
              <a:r>
                <a:rPr lang="en-US" sz="1400" b="1">
                  <a:solidFill>
                    <a:srgbClr val="146894"/>
                  </a:solidFill>
                </a:rPr>
                <a:t>Conference</a:t>
              </a:r>
            </a:p>
          </p:txBody>
        </p:sp>
        <p:cxnSp>
          <p:nvCxnSpPr>
            <p:cNvPr id="154" name="Straight Connector 153"/>
            <p:cNvCxnSpPr>
              <a:endCxn id="21512" idx="2"/>
            </p:cNvCxnSpPr>
            <p:nvPr/>
          </p:nvCxnSpPr>
          <p:spPr bwMode="auto">
            <a:xfrm rot="16200000" flipV="1">
              <a:off x="1555901" y="2928314"/>
              <a:ext cx="1090538" cy="368321"/>
            </a:xfrm>
            <a:prstGeom prst="line">
              <a:avLst/>
            </a:prstGeom>
            <a:ln w="25400">
              <a:solidFill>
                <a:schemeClr val="tx1"/>
              </a:solidFill>
              <a:headEnd type="oval" w="lg" len="lg"/>
              <a:tailEnd type="arrow"/>
            </a:ln>
          </p:spPr>
          <p:style>
            <a:lnRef idx="1">
              <a:schemeClr val="accent1"/>
            </a:lnRef>
            <a:fillRef idx="0">
              <a:schemeClr val="accent1"/>
            </a:fillRef>
            <a:effectRef idx="0">
              <a:schemeClr val="accent1"/>
            </a:effectRef>
            <a:fontRef idx="minor">
              <a:schemeClr val="tx1"/>
            </a:fontRef>
          </p:style>
        </p:cxnSp>
        <p:sp>
          <p:nvSpPr>
            <p:cNvPr id="21512" name="TextBox 155"/>
            <p:cNvSpPr txBox="1">
              <a:spLocks noChangeArrowheads="1"/>
            </p:cNvSpPr>
            <p:nvPr/>
          </p:nvSpPr>
          <p:spPr bwMode="auto">
            <a:xfrm>
              <a:off x="1447800" y="1828800"/>
              <a:ext cx="939681" cy="738664"/>
            </a:xfrm>
            <a:prstGeom prst="rect">
              <a:avLst/>
            </a:prstGeom>
            <a:noFill/>
            <a:ln w="9525">
              <a:noFill/>
              <a:miter lim="800000"/>
              <a:headEnd/>
              <a:tailEnd/>
            </a:ln>
          </p:spPr>
          <p:txBody>
            <a:bodyPr wrap="none">
              <a:spAutoFit/>
            </a:bodyPr>
            <a:lstStyle/>
            <a:p>
              <a:r>
                <a:rPr lang="en-US" sz="1400" b="1">
                  <a:solidFill>
                    <a:srgbClr val="146894"/>
                  </a:solidFill>
                </a:rPr>
                <a:t>REA</a:t>
              </a:r>
            </a:p>
            <a:p>
              <a:r>
                <a:rPr lang="en-US" sz="1400" b="1">
                  <a:solidFill>
                    <a:srgbClr val="146894"/>
                  </a:solidFill>
                </a:rPr>
                <a:t>Planning</a:t>
              </a:r>
            </a:p>
            <a:p>
              <a:r>
                <a:rPr lang="en-US" sz="1400" b="1">
                  <a:solidFill>
                    <a:srgbClr val="146894"/>
                  </a:solidFill>
                </a:rPr>
                <a:t>Meeting</a:t>
              </a:r>
            </a:p>
          </p:txBody>
        </p:sp>
        <p:cxnSp>
          <p:nvCxnSpPr>
            <p:cNvPr id="157" name="Straight Connector 156"/>
            <p:cNvCxnSpPr/>
            <p:nvPr/>
          </p:nvCxnSpPr>
          <p:spPr bwMode="auto">
            <a:xfrm rot="16200000" flipV="1">
              <a:off x="2245709" y="3057702"/>
              <a:ext cx="1084189" cy="115895"/>
            </a:xfrm>
            <a:prstGeom prst="line">
              <a:avLst/>
            </a:prstGeom>
            <a:ln w="25400">
              <a:solidFill>
                <a:schemeClr val="tx1"/>
              </a:solidFill>
              <a:headEnd type="oval" w="lg" len="lg"/>
              <a:tailEnd type="arrow"/>
            </a:ln>
          </p:spPr>
          <p:style>
            <a:lnRef idx="1">
              <a:schemeClr val="accent1"/>
            </a:lnRef>
            <a:fillRef idx="0">
              <a:schemeClr val="accent1"/>
            </a:fillRef>
            <a:effectRef idx="0">
              <a:schemeClr val="accent1"/>
            </a:effectRef>
            <a:fontRef idx="minor">
              <a:schemeClr val="tx1"/>
            </a:fontRef>
          </p:style>
        </p:cxnSp>
        <p:sp>
          <p:nvSpPr>
            <p:cNvPr id="21514" name="TextBox 158"/>
            <p:cNvSpPr txBox="1">
              <a:spLocks noChangeArrowheads="1"/>
            </p:cNvSpPr>
            <p:nvPr/>
          </p:nvSpPr>
          <p:spPr bwMode="auto">
            <a:xfrm>
              <a:off x="2362200" y="1636693"/>
              <a:ext cx="901209" cy="954107"/>
            </a:xfrm>
            <a:prstGeom prst="rect">
              <a:avLst/>
            </a:prstGeom>
            <a:noFill/>
            <a:ln w="9525">
              <a:noFill/>
              <a:miter lim="800000"/>
              <a:headEnd/>
              <a:tailEnd/>
            </a:ln>
          </p:spPr>
          <p:txBody>
            <a:bodyPr wrap="none">
              <a:spAutoFit/>
            </a:bodyPr>
            <a:lstStyle/>
            <a:p>
              <a:r>
                <a:rPr lang="en-US" sz="1400" b="1">
                  <a:solidFill>
                    <a:srgbClr val="146894"/>
                  </a:solidFill>
                </a:rPr>
                <a:t>REA</a:t>
              </a:r>
            </a:p>
            <a:p>
              <a:r>
                <a:rPr lang="en-US" sz="1400" b="1">
                  <a:solidFill>
                    <a:srgbClr val="146894"/>
                  </a:solidFill>
                </a:rPr>
                <a:t>National</a:t>
              </a:r>
            </a:p>
            <a:p>
              <a:r>
                <a:rPr lang="en-US" sz="1400" b="1">
                  <a:solidFill>
                    <a:srgbClr val="146894"/>
                  </a:solidFill>
                </a:rPr>
                <a:t>Strategy</a:t>
              </a:r>
            </a:p>
            <a:p>
              <a:r>
                <a:rPr lang="en-US" sz="1400" b="1">
                  <a:solidFill>
                    <a:srgbClr val="146894"/>
                  </a:solidFill>
                </a:rPr>
                <a:t>Meeting</a:t>
              </a:r>
            </a:p>
          </p:txBody>
        </p:sp>
        <p:cxnSp>
          <p:nvCxnSpPr>
            <p:cNvPr id="161" name="Straight Connector 160"/>
            <p:cNvCxnSpPr/>
            <p:nvPr/>
          </p:nvCxnSpPr>
          <p:spPr bwMode="auto">
            <a:xfrm rot="5400000">
              <a:off x="2469557" y="3918042"/>
              <a:ext cx="1066728" cy="546131"/>
            </a:xfrm>
            <a:prstGeom prst="line">
              <a:avLst/>
            </a:prstGeom>
            <a:ln w="25400">
              <a:solidFill>
                <a:schemeClr val="tx1"/>
              </a:solidFill>
              <a:headEnd type="oval" w="lg" len="lg"/>
              <a:tailEnd type="arrow"/>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bwMode="auto">
            <a:xfrm rot="5400000">
              <a:off x="2695010" y="4186330"/>
              <a:ext cx="1295313" cy="238139"/>
            </a:xfrm>
            <a:prstGeom prst="line">
              <a:avLst/>
            </a:prstGeom>
            <a:ln w="25400">
              <a:solidFill>
                <a:schemeClr val="tx1"/>
              </a:solidFill>
              <a:headEnd type="oval" w="lg" len="lg"/>
              <a:tailEnd type="arrow"/>
            </a:ln>
          </p:spPr>
          <p:style>
            <a:lnRef idx="1">
              <a:schemeClr val="accent1"/>
            </a:lnRef>
            <a:fillRef idx="0">
              <a:schemeClr val="accent1"/>
            </a:fillRef>
            <a:effectRef idx="0">
              <a:schemeClr val="accent1"/>
            </a:effectRef>
            <a:fontRef idx="minor">
              <a:schemeClr val="tx1"/>
            </a:fontRef>
          </p:style>
        </p:cxnSp>
        <p:sp>
          <p:nvSpPr>
            <p:cNvPr id="21517" name="TextBox 164"/>
            <p:cNvSpPr txBox="1">
              <a:spLocks noChangeArrowheads="1"/>
            </p:cNvSpPr>
            <p:nvPr/>
          </p:nvSpPr>
          <p:spPr bwMode="auto">
            <a:xfrm>
              <a:off x="1795548" y="4555629"/>
              <a:ext cx="859531" cy="738664"/>
            </a:xfrm>
            <a:prstGeom prst="rect">
              <a:avLst/>
            </a:prstGeom>
            <a:noFill/>
            <a:ln w="9525">
              <a:noFill/>
              <a:miter lim="800000"/>
              <a:headEnd/>
              <a:tailEnd/>
            </a:ln>
          </p:spPr>
          <p:txBody>
            <a:bodyPr wrap="none">
              <a:spAutoFit/>
            </a:bodyPr>
            <a:lstStyle/>
            <a:p>
              <a:r>
                <a:rPr lang="en-US" sz="1400" b="1">
                  <a:solidFill>
                    <a:srgbClr val="52614A"/>
                  </a:solidFill>
                </a:rPr>
                <a:t>Mojave</a:t>
              </a:r>
            </a:p>
            <a:p>
              <a:r>
                <a:rPr lang="en-US" sz="1400" b="1">
                  <a:solidFill>
                    <a:srgbClr val="52614A"/>
                  </a:solidFill>
                </a:rPr>
                <a:t>Kickoff</a:t>
              </a:r>
            </a:p>
            <a:p>
              <a:r>
                <a:rPr lang="en-US" sz="1400" b="1">
                  <a:solidFill>
                    <a:srgbClr val="52614A"/>
                  </a:solidFill>
                </a:rPr>
                <a:t>Meeting</a:t>
              </a:r>
            </a:p>
          </p:txBody>
        </p:sp>
        <p:sp>
          <p:nvSpPr>
            <p:cNvPr id="21518" name="TextBox 165"/>
            <p:cNvSpPr txBox="1">
              <a:spLocks noChangeArrowheads="1"/>
            </p:cNvSpPr>
            <p:nvPr/>
          </p:nvSpPr>
          <p:spPr bwMode="auto">
            <a:xfrm>
              <a:off x="2817524" y="5032682"/>
              <a:ext cx="859531" cy="738664"/>
            </a:xfrm>
            <a:prstGeom prst="rect">
              <a:avLst/>
            </a:prstGeom>
            <a:noFill/>
            <a:ln w="9525">
              <a:noFill/>
              <a:miter lim="800000"/>
              <a:headEnd/>
              <a:tailEnd/>
            </a:ln>
          </p:spPr>
          <p:txBody>
            <a:bodyPr wrap="none">
              <a:spAutoFit/>
            </a:bodyPr>
            <a:lstStyle/>
            <a:p>
              <a:r>
                <a:rPr lang="en-US" sz="1400" b="1">
                  <a:solidFill>
                    <a:srgbClr val="5F0000"/>
                  </a:solidFill>
                </a:rPr>
                <a:t>Central</a:t>
              </a:r>
            </a:p>
            <a:p>
              <a:r>
                <a:rPr lang="en-US" sz="1400" b="1">
                  <a:solidFill>
                    <a:srgbClr val="5F0000"/>
                  </a:solidFill>
                </a:rPr>
                <a:t>Kickoff</a:t>
              </a:r>
            </a:p>
            <a:p>
              <a:r>
                <a:rPr lang="en-US" sz="1400" b="1">
                  <a:solidFill>
                    <a:srgbClr val="5F0000"/>
                  </a:solidFill>
                </a:rPr>
                <a:t>Meeting</a:t>
              </a:r>
            </a:p>
          </p:txBody>
        </p:sp>
        <p:cxnSp>
          <p:nvCxnSpPr>
            <p:cNvPr id="172" name="Straight Connector 171"/>
            <p:cNvCxnSpPr/>
            <p:nvPr/>
          </p:nvCxnSpPr>
          <p:spPr bwMode="auto">
            <a:xfrm rot="16200000" flipH="1">
              <a:off x="3177642" y="4276819"/>
              <a:ext cx="1374682" cy="136533"/>
            </a:xfrm>
            <a:prstGeom prst="line">
              <a:avLst/>
            </a:prstGeom>
            <a:ln w="25400">
              <a:solidFill>
                <a:schemeClr val="tx1"/>
              </a:solidFill>
              <a:headEnd type="oval" w="lg" len="lg"/>
              <a:tailEnd type="arrow"/>
            </a:ln>
          </p:spPr>
          <p:style>
            <a:lnRef idx="1">
              <a:schemeClr val="accent1"/>
            </a:lnRef>
            <a:fillRef idx="0">
              <a:schemeClr val="accent1"/>
            </a:fillRef>
            <a:effectRef idx="0">
              <a:schemeClr val="accent1"/>
            </a:effectRef>
            <a:fontRef idx="minor">
              <a:schemeClr val="tx1"/>
            </a:fontRef>
          </p:style>
        </p:cxnSp>
        <p:sp>
          <p:nvSpPr>
            <p:cNvPr id="21520" name="TextBox 173"/>
            <p:cNvSpPr txBox="1">
              <a:spLocks noChangeArrowheads="1"/>
            </p:cNvSpPr>
            <p:nvPr/>
          </p:nvSpPr>
          <p:spPr bwMode="auto">
            <a:xfrm>
              <a:off x="3694460" y="5024128"/>
              <a:ext cx="859531" cy="738664"/>
            </a:xfrm>
            <a:prstGeom prst="rect">
              <a:avLst/>
            </a:prstGeom>
            <a:noFill/>
            <a:ln w="9525">
              <a:noFill/>
              <a:miter lim="800000"/>
              <a:headEnd/>
              <a:tailEnd/>
            </a:ln>
          </p:spPr>
          <p:txBody>
            <a:bodyPr wrap="none">
              <a:spAutoFit/>
            </a:bodyPr>
            <a:lstStyle/>
            <a:p>
              <a:r>
                <a:rPr lang="en-US" sz="1400" b="1">
                  <a:solidFill>
                    <a:srgbClr val="5F0000"/>
                  </a:solidFill>
                </a:rPr>
                <a:t>Central</a:t>
              </a:r>
            </a:p>
            <a:p>
              <a:r>
                <a:rPr lang="en-US" sz="1400" b="1">
                  <a:solidFill>
                    <a:srgbClr val="5F0000"/>
                  </a:solidFill>
                </a:rPr>
                <a:t>Partner</a:t>
              </a:r>
            </a:p>
            <a:p>
              <a:r>
                <a:rPr lang="en-US" sz="1400" b="1">
                  <a:solidFill>
                    <a:srgbClr val="5F0000"/>
                  </a:solidFill>
                </a:rPr>
                <a:t>Meeting</a:t>
              </a:r>
            </a:p>
          </p:txBody>
        </p:sp>
        <p:cxnSp>
          <p:nvCxnSpPr>
            <p:cNvPr id="175" name="Straight Connector 174"/>
            <p:cNvCxnSpPr/>
            <p:nvPr/>
          </p:nvCxnSpPr>
          <p:spPr bwMode="auto">
            <a:xfrm rot="16200000" flipH="1">
              <a:off x="3927727" y="3852191"/>
              <a:ext cx="541300" cy="136533"/>
            </a:xfrm>
            <a:prstGeom prst="line">
              <a:avLst/>
            </a:prstGeom>
            <a:ln w="25400">
              <a:solidFill>
                <a:schemeClr val="tx1"/>
              </a:solidFill>
              <a:headEnd type="oval" w="lg" len="lg"/>
              <a:tailEnd type="arrow"/>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bwMode="auto">
            <a:xfrm rot="5400000">
              <a:off x="4246832" y="3828376"/>
              <a:ext cx="533364" cy="192098"/>
            </a:xfrm>
            <a:prstGeom prst="line">
              <a:avLst/>
            </a:prstGeom>
            <a:ln w="25400">
              <a:solidFill>
                <a:schemeClr val="tx1"/>
              </a:solidFill>
              <a:headEnd type="oval" w="lg" len="lg"/>
              <a:tailEnd type="arrow"/>
            </a:ln>
          </p:spPr>
          <p:style>
            <a:lnRef idx="1">
              <a:schemeClr val="accent1"/>
            </a:lnRef>
            <a:fillRef idx="0">
              <a:schemeClr val="accent1"/>
            </a:fillRef>
            <a:effectRef idx="0">
              <a:schemeClr val="accent1"/>
            </a:effectRef>
            <a:fontRef idx="minor">
              <a:schemeClr val="tx1"/>
            </a:fontRef>
          </p:style>
        </p:cxnSp>
        <p:sp>
          <p:nvSpPr>
            <p:cNvPr id="21523" name="TextBox 178"/>
            <p:cNvSpPr txBox="1">
              <a:spLocks noChangeArrowheads="1"/>
            </p:cNvSpPr>
            <p:nvPr/>
          </p:nvSpPr>
          <p:spPr bwMode="auto">
            <a:xfrm>
              <a:off x="4038600" y="4186297"/>
              <a:ext cx="958917" cy="738664"/>
            </a:xfrm>
            <a:prstGeom prst="rect">
              <a:avLst/>
            </a:prstGeom>
            <a:noFill/>
            <a:ln w="9525">
              <a:noFill/>
              <a:miter lim="800000"/>
              <a:headEnd/>
              <a:tailEnd/>
            </a:ln>
          </p:spPr>
          <p:txBody>
            <a:bodyPr wrap="none">
              <a:spAutoFit/>
            </a:bodyPr>
            <a:lstStyle/>
            <a:p>
              <a:r>
                <a:rPr lang="en-US" sz="1400" b="1">
                  <a:solidFill>
                    <a:srgbClr val="52614A"/>
                  </a:solidFill>
                </a:rPr>
                <a:t>Mojave</a:t>
              </a:r>
            </a:p>
            <a:p>
              <a:r>
                <a:rPr lang="en-US" sz="1400" b="1">
                  <a:solidFill>
                    <a:srgbClr val="52614A"/>
                  </a:solidFill>
                </a:rPr>
                <a:t>Partner</a:t>
              </a:r>
            </a:p>
            <a:p>
              <a:r>
                <a:rPr lang="en-US" sz="1400" b="1">
                  <a:solidFill>
                    <a:srgbClr val="52614A"/>
                  </a:solidFill>
                </a:rPr>
                <a:t>Meetings</a:t>
              </a:r>
            </a:p>
          </p:txBody>
        </p:sp>
        <p:cxnSp>
          <p:nvCxnSpPr>
            <p:cNvPr id="181" name="Straight Connector 180"/>
            <p:cNvCxnSpPr>
              <a:endCxn id="21525" idx="2"/>
            </p:cNvCxnSpPr>
            <p:nvPr/>
          </p:nvCxnSpPr>
          <p:spPr bwMode="auto">
            <a:xfrm rot="16200000" flipV="1">
              <a:off x="3297522" y="2634645"/>
              <a:ext cx="1644539" cy="385785"/>
            </a:xfrm>
            <a:prstGeom prst="line">
              <a:avLst/>
            </a:prstGeom>
            <a:ln w="25400">
              <a:solidFill>
                <a:schemeClr val="tx1"/>
              </a:solidFill>
              <a:headEnd type="oval" w="lg" len="lg"/>
              <a:tailEnd type="arrow"/>
            </a:ln>
          </p:spPr>
          <p:style>
            <a:lnRef idx="1">
              <a:schemeClr val="accent1"/>
            </a:lnRef>
            <a:fillRef idx="0">
              <a:schemeClr val="accent1"/>
            </a:fillRef>
            <a:effectRef idx="0">
              <a:schemeClr val="accent1"/>
            </a:effectRef>
            <a:fontRef idx="minor">
              <a:schemeClr val="tx1"/>
            </a:fontRef>
          </p:style>
        </p:cxnSp>
        <p:sp>
          <p:nvSpPr>
            <p:cNvPr id="21525" name="TextBox 182"/>
            <p:cNvSpPr txBox="1">
              <a:spLocks noChangeArrowheads="1"/>
            </p:cNvSpPr>
            <p:nvPr/>
          </p:nvSpPr>
          <p:spPr bwMode="auto">
            <a:xfrm>
              <a:off x="3367142" y="1267361"/>
              <a:ext cx="1119217" cy="738664"/>
            </a:xfrm>
            <a:prstGeom prst="rect">
              <a:avLst/>
            </a:prstGeom>
            <a:noFill/>
            <a:ln w="9525">
              <a:noFill/>
              <a:miter lim="800000"/>
              <a:headEnd/>
              <a:tailEnd/>
            </a:ln>
          </p:spPr>
          <p:txBody>
            <a:bodyPr wrap="none">
              <a:spAutoFit/>
            </a:bodyPr>
            <a:lstStyle/>
            <a:p>
              <a:r>
                <a:rPr lang="en-US" sz="1400" b="1">
                  <a:solidFill>
                    <a:srgbClr val="146894"/>
                  </a:solidFill>
                </a:rPr>
                <a:t>FedBizOps</a:t>
              </a:r>
            </a:p>
            <a:p>
              <a:r>
                <a:rPr lang="en-US" sz="1400" b="1">
                  <a:solidFill>
                    <a:srgbClr val="146894"/>
                  </a:solidFill>
                </a:rPr>
                <a:t>Sources</a:t>
              </a:r>
            </a:p>
            <a:p>
              <a:r>
                <a:rPr lang="en-US" sz="1400" b="1">
                  <a:solidFill>
                    <a:srgbClr val="146894"/>
                  </a:solidFill>
                </a:rPr>
                <a:t>Sought</a:t>
              </a:r>
            </a:p>
          </p:txBody>
        </p:sp>
        <p:sp>
          <p:nvSpPr>
            <p:cNvPr id="21526" name="TextBox 184"/>
            <p:cNvSpPr txBox="1">
              <a:spLocks noChangeArrowheads="1"/>
            </p:cNvSpPr>
            <p:nvPr/>
          </p:nvSpPr>
          <p:spPr bwMode="auto">
            <a:xfrm>
              <a:off x="4267200" y="2448580"/>
              <a:ext cx="1148071" cy="523220"/>
            </a:xfrm>
            <a:prstGeom prst="rect">
              <a:avLst/>
            </a:prstGeom>
            <a:noFill/>
            <a:ln w="9525">
              <a:noFill/>
              <a:miter lim="800000"/>
              <a:headEnd/>
              <a:tailEnd/>
            </a:ln>
          </p:spPr>
          <p:txBody>
            <a:bodyPr wrap="none">
              <a:spAutoFit/>
            </a:bodyPr>
            <a:lstStyle/>
            <a:p>
              <a:r>
                <a:rPr lang="en-US" sz="1400" b="1">
                  <a:solidFill>
                    <a:srgbClr val="146894"/>
                  </a:solidFill>
                </a:rPr>
                <a:t>FedBizOps</a:t>
              </a:r>
            </a:p>
            <a:p>
              <a:r>
                <a:rPr lang="en-US" sz="1400" b="1">
                  <a:solidFill>
                    <a:srgbClr val="146894"/>
                  </a:solidFill>
                </a:rPr>
                <a:t>Solicitation</a:t>
              </a:r>
            </a:p>
          </p:txBody>
        </p:sp>
        <p:cxnSp>
          <p:nvCxnSpPr>
            <p:cNvPr id="186" name="Straight Connector 185"/>
            <p:cNvCxnSpPr>
              <a:endCxn id="21526" idx="2"/>
            </p:cNvCxnSpPr>
            <p:nvPr/>
          </p:nvCxnSpPr>
          <p:spPr bwMode="auto">
            <a:xfrm rot="16200000" flipV="1">
              <a:off x="4671521" y="3141821"/>
              <a:ext cx="677817" cy="338157"/>
            </a:xfrm>
            <a:prstGeom prst="line">
              <a:avLst/>
            </a:prstGeom>
            <a:ln w="25400">
              <a:solidFill>
                <a:schemeClr val="tx1"/>
              </a:solidFill>
              <a:headEnd type="oval" w="lg" len="lg"/>
              <a:tailEnd type="arrow"/>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bwMode="auto">
            <a:xfrm rot="5400000">
              <a:off x="7287865" y="3770428"/>
              <a:ext cx="580986" cy="339744"/>
            </a:xfrm>
            <a:prstGeom prst="line">
              <a:avLst/>
            </a:prstGeom>
            <a:ln w="25400">
              <a:solidFill>
                <a:schemeClr val="tx1"/>
              </a:solidFill>
              <a:headEnd type="oval" w="lg" len="lg"/>
              <a:tailEnd type="arrow"/>
            </a:ln>
          </p:spPr>
          <p:style>
            <a:lnRef idx="1">
              <a:schemeClr val="accent1"/>
            </a:lnRef>
            <a:fillRef idx="0">
              <a:schemeClr val="accent1"/>
            </a:fillRef>
            <a:effectRef idx="0">
              <a:schemeClr val="accent1"/>
            </a:effectRef>
            <a:fontRef idx="minor">
              <a:schemeClr val="tx1"/>
            </a:fontRef>
          </p:style>
        </p:cxnSp>
        <p:sp>
          <p:nvSpPr>
            <p:cNvPr id="21529" name="TextBox 190"/>
            <p:cNvSpPr txBox="1">
              <a:spLocks noChangeArrowheads="1"/>
            </p:cNvSpPr>
            <p:nvPr/>
          </p:nvSpPr>
          <p:spPr bwMode="auto">
            <a:xfrm>
              <a:off x="6868164" y="4176830"/>
              <a:ext cx="1056636" cy="523220"/>
            </a:xfrm>
            <a:prstGeom prst="rect">
              <a:avLst/>
            </a:prstGeom>
            <a:noFill/>
            <a:ln w="9525">
              <a:noFill/>
              <a:miter lim="800000"/>
              <a:headEnd/>
              <a:tailEnd/>
            </a:ln>
          </p:spPr>
          <p:txBody>
            <a:bodyPr wrap="none">
              <a:spAutoFit/>
            </a:bodyPr>
            <a:lstStyle/>
            <a:p>
              <a:r>
                <a:rPr lang="en-US" sz="1400" b="1">
                  <a:solidFill>
                    <a:srgbClr val="146894"/>
                  </a:solidFill>
                </a:rPr>
                <a:t>Pre-Work</a:t>
              </a:r>
            </a:p>
            <a:p>
              <a:r>
                <a:rPr lang="en-US" sz="1400" b="1">
                  <a:solidFill>
                    <a:srgbClr val="146894"/>
                  </a:solidFill>
                </a:rPr>
                <a:t>Workshop</a:t>
              </a:r>
            </a:p>
          </p:txBody>
        </p:sp>
        <p:sp>
          <p:nvSpPr>
            <p:cNvPr id="192" name="TextBox 191"/>
            <p:cNvSpPr txBox="1"/>
            <p:nvPr/>
          </p:nvSpPr>
          <p:spPr>
            <a:xfrm>
              <a:off x="216701" y="3862518"/>
              <a:ext cx="696952" cy="369862"/>
            </a:xfrm>
            <a:prstGeom prst="rect">
              <a:avLst/>
            </a:prstGeom>
            <a:noFill/>
          </p:spPr>
          <p:txBody>
            <a:bodyPr wrap="none">
              <a:spAutoFit/>
            </a:bodyPr>
            <a:lstStyle/>
            <a:p>
              <a:pPr>
                <a:defRPr/>
              </a:pPr>
              <a:r>
                <a:rPr lang="en-US" b="1" dirty="0">
                  <a:solidFill>
                    <a:schemeClr val="accent6">
                      <a:lumMod val="50000"/>
                    </a:schemeClr>
                  </a:solidFill>
                </a:rPr>
                <a:t>2009</a:t>
              </a:r>
            </a:p>
          </p:txBody>
        </p:sp>
        <p:sp>
          <p:nvSpPr>
            <p:cNvPr id="193" name="TextBox 192"/>
            <p:cNvSpPr txBox="1"/>
            <p:nvPr/>
          </p:nvSpPr>
          <p:spPr>
            <a:xfrm>
              <a:off x="4941370" y="3860930"/>
              <a:ext cx="696952" cy="369863"/>
            </a:xfrm>
            <a:prstGeom prst="rect">
              <a:avLst/>
            </a:prstGeom>
            <a:noFill/>
          </p:spPr>
          <p:txBody>
            <a:bodyPr wrap="none">
              <a:spAutoFit/>
            </a:bodyPr>
            <a:lstStyle/>
            <a:p>
              <a:pPr>
                <a:defRPr/>
              </a:pPr>
              <a:r>
                <a:rPr lang="en-US" b="1" dirty="0">
                  <a:solidFill>
                    <a:schemeClr val="accent3">
                      <a:lumMod val="50000"/>
                    </a:schemeClr>
                  </a:solidFill>
                </a:rPr>
                <a:t>2010</a:t>
              </a:r>
            </a:p>
          </p:txBody>
        </p:sp>
        <p:cxnSp>
          <p:nvCxnSpPr>
            <p:cNvPr id="194" name="Straight Connector 193"/>
            <p:cNvCxnSpPr>
              <a:endCxn id="21533" idx="0"/>
            </p:cNvCxnSpPr>
            <p:nvPr/>
          </p:nvCxnSpPr>
          <p:spPr bwMode="auto">
            <a:xfrm rot="5400000">
              <a:off x="7523658" y="4126804"/>
              <a:ext cx="1179433" cy="241314"/>
            </a:xfrm>
            <a:prstGeom prst="line">
              <a:avLst/>
            </a:prstGeom>
            <a:ln w="25400">
              <a:solidFill>
                <a:schemeClr val="tx1"/>
              </a:solidFill>
              <a:headEnd type="oval" w="lg" len="lg"/>
              <a:tailEnd type="arrow"/>
            </a:ln>
          </p:spPr>
          <p:style>
            <a:lnRef idx="1">
              <a:schemeClr val="accent1"/>
            </a:lnRef>
            <a:fillRef idx="0">
              <a:schemeClr val="accent1"/>
            </a:fillRef>
            <a:effectRef idx="0">
              <a:schemeClr val="accent1"/>
            </a:effectRef>
            <a:fontRef idx="minor">
              <a:schemeClr val="tx1"/>
            </a:fontRef>
          </p:style>
        </p:cxnSp>
        <p:sp>
          <p:nvSpPr>
            <p:cNvPr id="21533" name="TextBox 195"/>
            <p:cNvSpPr txBox="1">
              <a:spLocks noChangeArrowheads="1"/>
            </p:cNvSpPr>
            <p:nvPr/>
          </p:nvSpPr>
          <p:spPr bwMode="auto">
            <a:xfrm>
              <a:off x="7408026" y="4837093"/>
              <a:ext cx="1170513" cy="954107"/>
            </a:xfrm>
            <a:prstGeom prst="rect">
              <a:avLst/>
            </a:prstGeom>
            <a:noFill/>
            <a:ln w="9525">
              <a:noFill/>
              <a:miter lim="800000"/>
              <a:headEnd/>
              <a:tailEnd/>
            </a:ln>
          </p:spPr>
          <p:txBody>
            <a:bodyPr wrap="none">
              <a:spAutoFit/>
            </a:bodyPr>
            <a:lstStyle/>
            <a:p>
              <a:r>
                <a:rPr lang="en-US" sz="1400" b="1">
                  <a:solidFill>
                    <a:srgbClr val="52614A"/>
                  </a:solidFill>
                </a:rPr>
                <a:t>Mojave &amp;</a:t>
              </a:r>
            </a:p>
            <a:p>
              <a:r>
                <a:rPr lang="en-US" sz="1400" b="1">
                  <a:solidFill>
                    <a:srgbClr val="5F0000"/>
                  </a:solidFill>
                </a:rPr>
                <a:t>Central</a:t>
              </a:r>
            </a:p>
            <a:p>
              <a:r>
                <a:rPr lang="en-US" sz="1400" b="1">
                  <a:solidFill>
                    <a:srgbClr val="52614A"/>
                  </a:solidFill>
                </a:rPr>
                <a:t>Draft Memo</a:t>
              </a:r>
            </a:p>
            <a:p>
              <a:r>
                <a:rPr lang="en-US" sz="1400" b="1">
                  <a:solidFill>
                    <a:srgbClr val="52614A"/>
                  </a:solidFill>
                </a:rPr>
                <a:t>I-1-a</a:t>
              </a:r>
            </a:p>
          </p:txBody>
        </p:sp>
        <p:cxnSp>
          <p:nvCxnSpPr>
            <p:cNvPr id="197" name="Straight Connector 196"/>
            <p:cNvCxnSpPr>
              <a:endCxn id="21537" idx="2"/>
            </p:cNvCxnSpPr>
            <p:nvPr/>
          </p:nvCxnSpPr>
          <p:spPr bwMode="auto">
            <a:xfrm rot="16200000" flipV="1">
              <a:off x="5685270" y="2469546"/>
              <a:ext cx="1822327" cy="541368"/>
            </a:xfrm>
            <a:prstGeom prst="line">
              <a:avLst/>
            </a:prstGeom>
            <a:ln w="25400">
              <a:solidFill>
                <a:schemeClr val="tx1"/>
              </a:solidFill>
              <a:headEnd type="oval" w="lg" len="lg"/>
              <a:tailEnd type="arrow"/>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a:endCxn id="21536" idx="2"/>
            </p:cNvCxnSpPr>
            <p:nvPr/>
          </p:nvCxnSpPr>
          <p:spPr bwMode="auto">
            <a:xfrm rot="16200000" flipV="1">
              <a:off x="6894161" y="3057693"/>
              <a:ext cx="904814" cy="279416"/>
            </a:xfrm>
            <a:prstGeom prst="line">
              <a:avLst/>
            </a:prstGeom>
            <a:ln w="25400">
              <a:solidFill>
                <a:schemeClr val="tx1"/>
              </a:solidFill>
              <a:headEnd type="oval" w="lg" len="lg"/>
              <a:tailEnd type="arrow"/>
            </a:ln>
          </p:spPr>
          <p:style>
            <a:lnRef idx="1">
              <a:schemeClr val="accent1"/>
            </a:lnRef>
            <a:fillRef idx="0">
              <a:schemeClr val="accent1"/>
            </a:fillRef>
            <a:effectRef idx="0">
              <a:schemeClr val="accent1"/>
            </a:effectRef>
            <a:fontRef idx="minor">
              <a:schemeClr val="tx1"/>
            </a:fontRef>
          </p:style>
        </p:cxnSp>
        <p:sp>
          <p:nvSpPr>
            <p:cNvPr id="21536" name="TextBox 201"/>
            <p:cNvSpPr txBox="1">
              <a:spLocks noChangeArrowheads="1"/>
            </p:cNvSpPr>
            <p:nvPr/>
          </p:nvSpPr>
          <p:spPr bwMode="auto">
            <a:xfrm>
              <a:off x="6679278" y="2006139"/>
              <a:ext cx="1056636" cy="738664"/>
            </a:xfrm>
            <a:prstGeom prst="rect">
              <a:avLst/>
            </a:prstGeom>
            <a:noFill/>
            <a:ln w="9525">
              <a:noFill/>
              <a:miter lim="800000"/>
              <a:headEnd/>
              <a:tailEnd/>
            </a:ln>
          </p:spPr>
          <p:txBody>
            <a:bodyPr wrap="none">
              <a:spAutoFit/>
            </a:bodyPr>
            <a:lstStyle/>
            <a:p>
              <a:r>
                <a:rPr lang="en-US" sz="1400" b="1">
                  <a:solidFill>
                    <a:srgbClr val="146894"/>
                  </a:solidFill>
                </a:rPr>
                <a:t>BLM</a:t>
              </a:r>
            </a:p>
            <a:p>
              <a:r>
                <a:rPr lang="en-US" sz="1400" b="1">
                  <a:solidFill>
                    <a:srgbClr val="146894"/>
                  </a:solidFill>
                </a:rPr>
                <a:t>CC &amp; HL</a:t>
              </a:r>
            </a:p>
            <a:p>
              <a:r>
                <a:rPr lang="en-US" sz="1400" b="1">
                  <a:solidFill>
                    <a:srgbClr val="146894"/>
                  </a:solidFill>
                </a:rPr>
                <a:t>Workshop</a:t>
              </a:r>
            </a:p>
          </p:txBody>
        </p:sp>
        <p:sp>
          <p:nvSpPr>
            <p:cNvPr id="21537" name="TextBox 204"/>
            <p:cNvSpPr txBox="1">
              <a:spLocks noChangeArrowheads="1"/>
            </p:cNvSpPr>
            <p:nvPr/>
          </p:nvSpPr>
          <p:spPr bwMode="auto">
            <a:xfrm>
              <a:off x="5726520" y="1090930"/>
              <a:ext cx="1199367" cy="738664"/>
            </a:xfrm>
            <a:prstGeom prst="rect">
              <a:avLst/>
            </a:prstGeom>
            <a:noFill/>
            <a:ln w="9525">
              <a:noFill/>
              <a:miter lim="800000"/>
              <a:headEnd/>
              <a:tailEnd/>
            </a:ln>
          </p:spPr>
          <p:txBody>
            <a:bodyPr wrap="none">
              <a:spAutoFit/>
            </a:bodyPr>
            <a:lstStyle/>
            <a:p>
              <a:r>
                <a:rPr lang="en-US" sz="1400" b="1">
                  <a:solidFill>
                    <a:srgbClr val="146894"/>
                  </a:solidFill>
                </a:rPr>
                <a:t>REA</a:t>
              </a:r>
            </a:p>
            <a:p>
              <a:r>
                <a:rPr lang="en-US" sz="1400" b="1">
                  <a:solidFill>
                    <a:srgbClr val="146894"/>
                  </a:solidFill>
                </a:rPr>
                <a:t>Contractors</a:t>
              </a:r>
            </a:p>
            <a:p>
              <a:r>
                <a:rPr lang="en-US" sz="1400" b="1">
                  <a:solidFill>
                    <a:srgbClr val="146894"/>
                  </a:solidFill>
                </a:rPr>
                <a:t>Selected</a:t>
              </a:r>
            </a:p>
          </p:txBody>
        </p:sp>
        <p:cxnSp>
          <p:nvCxnSpPr>
            <p:cNvPr id="207" name="Straight Connector 206"/>
            <p:cNvCxnSpPr/>
            <p:nvPr/>
          </p:nvCxnSpPr>
          <p:spPr bwMode="auto">
            <a:xfrm rot="5400000">
              <a:off x="6430574" y="3705328"/>
              <a:ext cx="711152" cy="600109"/>
            </a:xfrm>
            <a:prstGeom prst="line">
              <a:avLst/>
            </a:prstGeom>
            <a:ln w="25400">
              <a:solidFill>
                <a:schemeClr val="tx1"/>
              </a:solidFill>
              <a:headEnd type="oval" w="lg" len="lg"/>
              <a:tailEnd type="arrow"/>
            </a:ln>
          </p:spPr>
          <p:style>
            <a:lnRef idx="1">
              <a:schemeClr val="accent1"/>
            </a:lnRef>
            <a:fillRef idx="0">
              <a:schemeClr val="accent1"/>
            </a:fillRef>
            <a:effectRef idx="0">
              <a:schemeClr val="accent1"/>
            </a:effectRef>
            <a:fontRef idx="minor">
              <a:schemeClr val="tx1"/>
            </a:fontRef>
          </p:style>
        </p:cxnSp>
        <p:sp>
          <p:nvSpPr>
            <p:cNvPr id="21539" name="TextBox 210"/>
            <p:cNvSpPr txBox="1">
              <a:spLocks noChangeArrowheads="1"/>
            </p:cNvSpPr>
            <p:nvPr/>
          </p:nvSpPr>
          <p:spPr bwMode="auto">
            <a:xfrm>
              <a:off x="5907396" y="4267200"/>
              <a:ext cx="1080745" cy="738664"/>
            </a:xfrm>
            <a:prstGeom prst="rect">
              <a:avLst/>
            </a:prstGeom>
            <a:noFill/>
            <a:ln w="9525">
              <a:noFill/>
              <a:miter lim="800000"/>
              <a:headEnd/>
              <a:tailEnd/>
            </a:ln>
          </p:spPr>
          <p:txBody>
            <a:bodyPr wrap="none">
              <a:spAutoFit/>
            </a:bodyPr>
            <a:lstStyle/>
            <a:p>
              <a:r>
                <a:rPr lang="en-US" sz="1400" b="1">
                  <a:solidFill>
                    <a:srgbClr val="52614A"/>
                  </a:solidFill>
                </a:rPr>
                <a:t>Mojave &amp;</a:t>
              </a:r>
            </a:p>
            <a:p>
              <a:r>
                <a:rPr lang="en-US" sz="1400" b="1">
                  <a:solidFill>
                    <a:srgbClr val="5F0000"/>
                  </a:solidFill>
                </a:rPr>
                <a:t>Central</a:t>
              </a:r>
            </a:p>
            <a:p>
              <a:r>
                <a:rPr lang="en-US" sz="1400" b="1">
                  <a:solidFill>
                    <a:srgbClr val="52614A"/>
                  </a:solidFill>
                </a:rPr>
                <a:t>RFPs Sent</a:t>
              </a:r>
            </a:p>
          </p:txBody>
        </p:sp>
        <p:cxnSp>
          <p:nvCxnSpPr>
            <p:cNvPr id="213" name="Straight Connector 212"/>
            <p:cNvCxnSpPr/>
            <p:nvPr/>
          </p:nvCxnSpPr>
          <p:spPr bwMode="auto">
            <a:xfrm rot="5400000" flipH="1" flipV="1">
              <a:off x="7323605" y="3048961"/>
              <a:ext cx="904814" cy="296879"/>
            </a:xfrm>
            <a:prstGeom prst="line">
              <a:avLst/>
            </a:prstGeom>
            <a:ln w="25400">
              <a:solidFill>
                <a:schemeClr val="tx1"/>
              </a:solidFill>
              <a:headEnd type="oval" w="lg" len="lg"/>
              <a:tailEnd type="arrow"/>
            </a:ln>
          </p:spPr>
          <p:style>
            <a:lnRef idx="1">
              <a:schemeClr val="accent1"/>
            </a:lnRef>
            <a:fillRef idx="0">
              <a:schemeClr val="accent1"/>
            </a:fillRef>
            <a:effectRef idx="0">
              <a:schemeClr val="accent1"/>
            </a:effectRef>
            <a:fontRef idx="minor">
              <a:schemeClr val="tx1"/>
            </a:fontRef>
          </p:style>
        </p:cxnSp>
        <p:sp>
          <p:nvSpPr>
            <p:cNvPr id="21541" name="TextBox 214"/>
            <p:cNvSpPr txBox="1">
              <a:spLocks noChangeArrowheads="1"/>
            </p:cNvSpPr>
            <p:nvPr/>
          </p:nvSpPr>
          <p:spPr bwMode="auto">
            <a:xfrm>
              <a:off x="7543800" y="2218597"/>
              <a:ext cx="1019831" cy="523220"/>
            </a:xfrm>
            <a:prstGeom prst="rect">
              <a:avLst/>
            </a:prstGeom>
            <a:noFill/>
            <a:ln w="9525">
              <a:noFill/>
              <a:miter lim="800000"/>
              <a:headEnd/>
              <a:tailEnd/>
            </a:ln>
          </p:spPr>
          <p:txBody>
            <a:bodyPr wrap="none">
              <a:spAutoFit/>
            </a:bodyPr>
            <a:lstStyle/>
            <a:p>
              <a:pPr algn="r"/>
              <a:r>
                <a:rPr lang="en-US" sz="1400" b="1">
                  <a:solidFill>
                    <a:srgbClr val="146894"/>
                  </a:solidFill>
                </a:rPr>
                <a:t>Contracts</a:t>
              </a:r>
            </a:p>
            <a:p>
              <a:pPr algn="r"/>
              <a:r>
                <a:rPr lang="en-US" sz="1400" b="1">
                  <a:solidFill>
                    <a:srgbClr val="146894"/>
                  </a:solidFill>
                </a:rPr>
                <a:t>Awarded</a:t>
              </a:r>
            </a:p>
          </p:txBody>
        </p:sp>
        <p:cxnSp>
          <p:nvCxnSpPr>
            <p:cNvPr id="217" name="Straight Connector 216"/>
            <p:cNvCxnSpPr/>
            <p:nvPr/>
          </p:nvCxnSpPr>
          <p:spPr bwMode="auto">
            <a:xfrm rot="16200000" flipV="1">
              <a:off x="4762066" y="2697347"/>
              <a:ext cx="1515961" cy="388959"/>
            </a:xfrm>
            <a:prstGeom prst="line">
              <a:avLst/>
            </a:prstGeom>
            <a:ln w="25400">
              <a:solidFill>
                <a:schemeClr val="tx1"/>
              </a:solidFill>
              <a:headEnd type="oval" w="lg" len="lg"/>
              <a:tailEnd type="arrow"/>
            </a:ln>
          </p:spPr>
          <p:style>
            <a:lnRef idx="1">
              <a:schemeClr val="accent1"/>
            </a:lnRef>
            <a:fillRef idx="0">
              <a:schemeClr val="accent1"/>
            </a:fillRef>
            <a:effectRef idx="0">
              <a:schemeClr val="accent1"/>
            </a:effectRef>
            <a:fontRef idx="minor">
              <a:schemeClr val="tx1"/>
            </a:fontRef>
          </p:style>
        </p:cxnSp>
        <p:sp>
          <p:nvSpPr>
            <p:cNvPr id="21543" name="TextBox 218"/>
            <p:cNvSpPr txBox="1">
              <a:spLocks noChangeArrowheads="1"/>
            </p:cNvSpPr>
            <p:nvPr/>
          </p:nvSpPr>
          <p:spPr bwMode="auto">
            <a:xfrm>
              <a:off x="4419600" y="1838980"/>
              <a:ext cx="1050288" cy="523220"/>
            </a:xfrm>
            <a:prstGeom prst="rect">
              <a:avLst/>
            </a:prstGeom>
            <a:noFill/>
            <a:ln w="9525">
              <a:noFill/>
              <a:miter lim="800000"/>
              <a:headEnd/>
              <a:tailEnd/>
            </a:ln>
          </p:spPr>
          <p:txBody>
            <a:bodyPr wrap="none">
              <a:spAutoFit/>
            </a:bodyPr>
            <a:lstStyle/>
            <a:p>
              <a:r>
                <a:rPr lang="en-US" sz="1400" b="1">
                  <a:solidFill>
                    <a:srgbClr val="146894"/>
                  </a:solidFill>
                </a:rPr>
                <a:t>Proposals</a:t>
              </a:r>
            </a:p>
            <a:p>
              <a:r>
                <a:rPr lang="en-US" sz="1400" b="1">
                  <a:solidFill>
                    <a:srgbClr val="146894"/>
                  </a:solidFill>
                </a:rPr>
                <a:t>Due</a:t>
              </a:r>
            </a:p>
          </p:txBody>
        </p:sp>
      </p:gr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REA Fundamentals 1</a:t>
            </a:r>
            <a:endParaRPr lang="en-US" dirty="0"/>
          </a:p>
        </p:txBody>
      </p:sp>
      <p:sp>
        <p:nvSpPr>
          <p:cNvPr id="3" name="Content Placeholder 2"/>
          <p:cNvSpPr>
            <a:spLocks noGrp="1"/>
          </p:cNvSpPr>
          <p:nvPr>
            <p:ph idx="1"/>
          </p:nvPr>
        </p:nvSpPr>
        <p:spPr/>
        <p:txBody>
          <a:bodyPr/>
          <a:lstStyle/>
          <a:p>
            <a:pPr>
              <a:defRPr/>
            </a:pPr>
            <a:r>
              <a:rPr lang="en-US" dirty="0" smtClean="0"/>
              <a:t>Funded by ARRA and 2010 Climate</a:t>
            </a:r>
          </a:p>
          <a:p>
            <a:pPr>
              <a:defRPr/>
            </a:pPr>
            <a:r>
              <a:rPr lang="en-US" dirty="0" smtClean="0"/>
              <a:t>Managed by (and funds to) states</a:t>
            </a:r>
          </a:p>
          <a:p>
            <a:pPr>
              <a:defRPr/>
            </a:pPr>
            <a:r>
              <a:rPr lang="en-US" dirty="0" smtClean="0"/>
              <a:t>BLM NOC provides operational support</a:t>
            </a:r>
          </a:p>
          <a:p>
            <a:pPr>
              <a:defRPr/>
            </a:pPr>
            <a:r>
              <a:rPr lang="en-US" dirty="0" smtClean="0"/>
              <a:t>REAs to be contracted</a:t>
            </a:r>
          </a:p>
          <a:p>
            <a:pPr lvl="1">
              <a:defRPr/>
            </a:pPr>
            <a:r>
              <a:rPr lang="en-US" dirty="0" smtClean="0"/>
              <a:t>Develop IDIQ contracts</a:t>
            </a:r>
          </a:p>
          <a:p>
            <a:pPr lvl="1">
              <a:defRPr/>
            </a:pPr>
            <a:r>
              <a:rPr lang="en-US" dirty="0" smtClean="0"/>
              <a:t>Develop Statements of Work (SOW)</a:t>
            </a:r>
          </a:p>
          <a:p>
            <a:pPr>
              <a:buFont typeface="Wingdings" pitchFamily="2" charset="2"/>
              <a:buNone/>
              <a:defRPr/>
            </a:pPr>
            <a:endParaRPr lang="en-US" dirty="0" smtClean="0"/>
          </a:p>
          <a:p>
            <a:pPr>
              <a:defRPr/>
            </a:pPr>
            <a:endParaRPr lang="en-US" dirty="0" smtClean="0"/>
          </a:p>
          <a:p>
            <a:pPr>
              <a:defRPr/>
            </a:pP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153400" cy="990600"/>
          </a:xfrm>
        </p:spPr>
        <p:txBody>
          <a:bodyPr/>
          <a:lstStyle/>
          <a:p>
            <a:pPr>
              <a:defRPr/>
            </a:pPr>
            <a:r>
              <a:rPr lang="en-US" dirty="0" smtClean="0"/>
              <a:t>Ecoregions Map</a:t>
            </a:r>
            <a:endParaRPr lang="en-US" dirty="0"/>
          </a:p>
        </p:txBody>
      </p:sp>
      <p:pic>
        <p:nvPicPr>
          <p:cNvPr id="23555" name="Content Placeholder 6" descr="REA_Status2010.png"/>
          <p:cNvPicPr>
            <a:picLocks noGrp="1" noChangeAspect="1"/>
          </p:cNvPicPr>
          <p:nvPr>
            <p:ph sz="quarter" idx="1"/>
          </p:nvPr>
        </p:nvPicPr>
        <p:blipFill>
          <a:blip r:embed="rId3" cstate="print"/>
          <a:srcRect l="4004" t="4533" r="3893" b="4778"/>
          <a:stretch>
            <a:fillRect/>
          </a:stretch>
        </p:blipFill>
        <p:spPr bwMode="auto">
          <a:xfrm>
            <a:off x="609600" y="1143000"/>
            <a:ext cx="7310438" cy="5562600"/>
          </a:xfr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REA Fundamentals 2</a:t>
            </a:r>
            <a:endParaRPr lang="en-US" dirty="0"/>
          </a:p>
        </p:txBody>
      </p:sp>
      <p:sp>
        <p:nvSpPr>
          <p:cNvPr id="4" name="Content Placeholder 3"/>
          <p:cNvSpPr>
            <a:spLocks noGrp="1"/>
          </p:cNvSpPr>
          <p:nvPr>
            <p:ph idx="1"/>
          </p:nvPr>
        </p:nvSpPr>
        <p:spPr>
          <a:xfrm>
            <a:off x="289056" y="1143000"/>
            <a:ext cx="7924800" cy="5562600"/>
          </a:xfrm>
        </p:spPr>
        <p:txBody>
          <a:bodyPr>
            <a:noAutofit/>
          </a:bodyPr>
          <a:lstStyle/>
          <a:p>
            <a:pPr>
              <a:defRPr/>
            </a:pPr>
            <a:r>
              <a:rPr lang="en-US" sz="2400" dirty="0" smtClean="0"/>
              <a:t>Management questions</a:t>
            </a:r>
          </a:p>
          <a:p>
            <a:pPr>
              <a:defRPr/>
            </a:pPr>
            <a:r>
              <a:rPr lang="en-US" sz="2400" dirty="0" smtClean="0"/>
              <a:t>Science-based: guided by conceptual models</a:t>
            </a:r>
          </a:p>
          <a:p>
            <a:pPr>
              <a:defRPr/>
            </a:pPr>
            <a:r>
              <a:rPr lang="en-US" sz="2400" dirty="0" smtClean="0"/>
              <a:t>Conservation elements (CEs)</a:t>
            </a:r>
          </a:p>
          <a:p>
            <a:pPr lvl="1">
              <a:defRPr/>
            </a:pPr>
            <a:r>
              <a:rPr lang="en-US" sz="2000" dirty="0" smtClean="0"/>
              <a:t>Classes</a:t>
            </a:r>
          </a:p>
          <a:p>
            <a:pPr lvl="2">
              <a:defRPr/>
            </a:pPr>
            <a:r>
              <a:rPr lang="en-US" sz="1600" dirty="0" smtClean="0"/>
              <a:t>Species</a:t>
            </a:r>
          </a:p>
          <a:p>
            <a:pPr lvl="2">
              <a:defRPr/>
            </a:pPr>
            <a:r>
              <a:rPr lang="en-US" sz="1600" dirty="0" smtClean="0"/>
              <a:t>Ecosystems &amp; landscapes</a:t>
            </a:r>
          </a:p>
          <a:p>
            <a:pPr lvl="2">
              <a:defRPr/>
            </a:pPr>
            <a:r>
              <a:rPr lang="en-US" sz="1600" dirty="0" smtClean="0"/>
              <a:t>Others</a:t>
            </a:r>
          </a:p>
          <a:p>
            <a:pPr lvl="1">
              <a:defRPr/>
            </a:pPr>
            <a:r>
              <a:rPr lang="en-US" sz="2000" dirty="0" smtClean="0"/>
              <a:t>Types</a:t>
            </a:r>
          </a:p>
          <a:p>
            <a:pPr lvl="2">
              <a:defRPr/>
            </a:pPr>
            <a:r>
              <a:rPr lang="en-US" sz="1600" dirty="0" smtClean="0"/>
              <a:t>Core</a:t>
            </a:r>
          </a:p>
          <a:p>
            <a:pPr lvl="2">
              <a:defRPr/>
            </a:pPr>
            <a:r>
              <a:rPr lang="en-US" sz="1600" dirty="0" smtClean="0"/>
              <a:t>Desired</a:t>
            </a:r>
          </a:p>
          <a:p>
            <a:pPr>
              <a:defRPr/>
            </a:pPr>
            <a:r>
              <a:rPr lang="en-US" sz="2400" dirty="0" smtClean="0"/>
              <a:t>Change agents (CAs)</a:t>
            </a:r>
          </a:p>
          <a:p>
            <a:pPr lvl="1">
              <a:defRPr/>
            </a:pPr>
            <a:r>
              <a:rPr lang="en-US" sz="2000" dirty="0" smtClean="0"/>
              <a:t>Wildland fire</a:t>
            </a:r>
          </a:p>
          <a:p>
            <a:pPr lvl="1">
              <a:defRPr/>
            </a:pPr>
            <a:r>
              <a:rPr lang="en-US" sz="2000" dirty="0" smtClean="0"/>
              <a:t>Development</a:t>
            </a:r>
          </a:p>
          <a:p>
            <a:pPr lvl="1">
              <a:defRPr/>
            </a:pPr>
            <a:r>
              <a:rPr lang="en-US" sz="2000" dirty="0" smtClean="0"/>
              <a:t>Invasive species</a:t>
            </a:r>
          </a:p>
          <a:p>
            <a:pPr lvl="1">
              <a:defRPr/>
            </a:pPr>
            <a:r>
              <a:rPr lang="en-US" sz="2000" dirty="0" smtClean="0"/>
              <a:t>Climate change</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REA Fundamentals 3</a:t>
            </a:r>
            <a:endParaRPr lang="en-US" dirty="0"/>
          </a:p>
        </p:txBody>
      </p:sp>
      <p:sp>
        <p:nvSpPr>
          <p:cNvPr id="3" name="Content Placeholder 2"/>
          <p:cNvSpPr>
            <a:spLocks noGrp="1"/>
          </p:cNvSpPr>
          <p:nvPr>
            <p:ph idx="1"/>
          </p:nvPr>
        </p:nvSpPr>
        <p:spPr/>
        <p:txBody>
          <a:bodyPr/>
          <a:lstStyle/>
          <a:p>
            <a:pPr>
              <a:defRPr/>
            </a:pPr>
            <a:r>
              <a:rPr lang="en-US" dirty="0" smtClean="0"/>
              <a:t>Extent: CEC Level III ecoregions</a:t>
            </a:r>
          </a:p>
          <a:p>
            <a:pPr>
              <a:defRPr/>
            </a:pPr>
            <a:r>
              <a:rPr lang="en-US" dirty="0" smtClean="0"/>
              <a:t>Grain size: </a:t>
            </a:r>
          </a:p>
          <a:p>
            <a:pPr lvl="1">
              <a:defRPr/>
            </a:pPr>
            <a:r>
              <a:rPr lang="en-US" dirty="0" smtClean="0"/>
              <a:t>5</a:t>
            </a:r>
            <a:r>
              <a:rPr lang="en-US" baseline="30000" dirty="0" smtClean="0"/>
              <a:t>th</a:t>
            </a:r>
            <a:r>
              <a:rPr lang="en-US" dirty="0" smtClean="0"/>
              <a:t> field, 10-digit hydrologic unit</a:t>
            </a:r>
          </a:p>
          <a:p>
            <a:pPr lvl="1">
              <a:defRPr/>
            </a:pPr>
            <a:r>
              <a:rPr lang="en-US" dirty="0" smtClean="0"/>
              <a:t>30-meter grid</a:t>
            </a:r>
          </a:p>
          <a:p>
            <a:pPr>
              <a:defRPr/>
            </a:pPr>
            <a:r>
              <a:rPr lang="en-US" dirty="0" smtClean="0"/>
              <a:t>Scenarios, not alternatives</a:t>
            </a:r>
          </a:p>
          <a:p>
            <a:pPr>
              <a:defRPr/>
            </a:pPr>
            <a:endParaRPr lang="en-US" dirty="0" smtClean="0"/>
          </a:p>
          <a:p>
            <a:pPr>
              <a:defRPr/>
            </a:pP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cstate="print"/>
          <a:srcRect/>
          <a:stretch>
            <a:fillRect/>
          </a:stretch>
        </p:blipFill>
        <p:spPr bwMode="auto">
          <a:xfrm>
            <a:off x="963613" y="1125538"/>
            <a:ext cx="6553200" cy="5561012"/>
          </a:xfrm>
          <a:prstGeom prst="rect">
            <a:avLst/>
          </a:prstGeom>
          <a:noFill/>
          <a:ln w="9525">
            <a:noFill/>
            <a:miter lim="800000"/>
            <a:headEnd/>
            <a:tailEnd/>
          </a:ln>
        </p:spPr>
      </p:pic>
      <p:pic>
        <p:nvPicPr>
          <p:cNvPr id="26627" name="Picture 11" descr="NSPL_logo.png"/>
          <p:cNvPicPr>
            <a:picLocks noChangeAspect="1"/>
          </p:cNvPicPr>
          <p:nvPr/>
        </p:nvPicPr>
        <p:blipFill>
          <a:blip r:embed="rId3" cstate="print"/>
          <a:srcRect/>
          <a:stretch>
            <a:fillRect/>
          </a:stretch>
        </p:blipFill>
        <p:spPr bwMode="auto">
          <a:xfrm>
            <a:off x="7867650" y="6305550"/>
            <a:ext cx="1308100" cy="476250"/>
          </a:xfrm>
          <a:prstGeom prst="rect">
            <a:avLst/>
          </a:prstGeom>
          <a:noFill/>
          <a:ln w="9525">
            <a:noFill/>
            <a:miter lim="800000"/>
            <a:headEnd/>
            <a:tailEnd/>
          </a:ln>
        </p:spPr>
      </p:pic>
      <p:sp>
        <p:nvSpPr>
          <p:cNvPr id="6" name="Title 5"/>
          <p:cNvSpPr>
            <a:spLocks noGrp="1"/>
          </p:cNvSpPr>
          <p:nvPr>
            <p:ph type="title"/>
          </p:nvPr>
        </p:nvSpPr>
        <p:spPr/>
        <p:txBody>
          <a:bodyPr/>
          <a:lstStyle/>
          <a:p>
            <a:pPr>
              <a:defRPr/>
            </a:pPr>
            <a:r>
              <a:rPr lang="en-US" dirty="0" smtClean="0"/>
              <a:t>Thinking Outside the Box</a:t>
            </a: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00"/>
          <p:cNvGrpSpPr>
            <a:grpSpLocks/>
          </p:cNvGrpSpPr>
          <p:nvPr/>
        </p:nvGrpSpPr>
        <p:grpSpPr bwMode="auto">
          <a:xfrm>
            <a:off x="539750" y="1241425"/>
            <a:ext cx="7418388" cy="5078413"/>
            <a:chOff x="539750" y="1241426"/>
            <a:chExt cx="7418388" cy="5078412"/>
          </a:xfrm>
        </p:grpSpPr>
        <p:grpSp>
          <p:nvGrpSpPr>
            <p:cNvPr id="4" name="Group 205"/>
            <p:cNvGrpSpPr>
              <a:grpSpLocks/>
            </p:cNvGrpSpPr>
            <p:nvPr/>
          </p:nvGrpSpPr>
          <p:grpSpPr bwMode="auto">
            <a:xfrm>
              <a:off x="539750" y="1241426"/>
              <a:ext cx="7418388" cy="5078412"/>
              <a:chOff x="340" y="782"/>
              <a:chExt cx="4673" cy="3199"/>
            </a:xfrm>
          </p:grpSpPr>
          <p:sp>
            <p:nvSpPr>
              <p:cNvPr id="27817" name="Freeform 5"/>
              <p:cNvSpPr>
                <a:spLocks noEditPoints="1"/>
              </p:cNvSpPr>
              <p:nvPr/>
            </p:nvSpPr>
            <p:spPr bwMode="auto">
              <a:xfrm>
                <a:off x="662" y="782"/>
                <a:ext cx="1769" cy="685"/>
              </a:xfrm>
              <a:custGeom>
                <a:avLst/>
                <a:gdLst>
                  <a:gd name="T0" fmla="*/ 1648 w 1769"/>
                  <a:gd name="T1" fmla="*/ 37 h 685"/>
                  <a:gd name="T2" fmla="*/ 1768 w 1769"/>
                  <a:gd name="T3" fmla="*/ 161 h 685"/>
                  <a:gd name="T4" fmla="*/ 1653 w 1769"/>
                  <a:gd name="T5" fmla="*/ 216 h 685"/>
                  <a:gd name="T6" fmla="*/ 1582 w 1769"/>
                  <a:gd name="T7" fmla="*/ 450 h 685"/>
                  <a:gd name="T8" fmla="*/ 1405 w 1769"/>
                  <a:gd name="T9" fmla="*/ 508 h 685"/>
                  <a:gd name="T10" fmla="*/ 1172 w 1769"/>
                  <a:gd name="T11" fmla="*/ 447 h 685"/>
                  <a:gd name="T12" fmla="*/ 934 w 1769"/>
                  <a:gd name="T13" fmla="*/ 624 h 685"/>
                  <a:gd name="T14" fmla="*/ 640 w 1769"/>
                  <a:gd name="T15" fmla="*/ 681 h 685"/>
                  <a:gd name="T16" fmla="*/ 581 w 1769"/>
                  <a:gd name="T17" fmla="*/ 622 h 685"/>
                  <a:gd name="T18" fmla="*/ 523 w 1769"/>
                  <a:gd name="T19" fmla="*/ 564 h 685"/>
                  <a:gd name="T20" fmla="*/ 464 w 1769"/>
                  <a:gd name="T21" fmla="*/ 622 h 685"/>
                  <a:gd name="T22" fmla="*/ 407 w 1769"/>
                  <a:gd name="T23" fmla="*/ 563 h 685"/>
                  <a:gd name="T24" fmla="*/ 348 w 1769"/>
                  <a:gd name="T25" fmla="*/ 504 h 685"/>
                  <a:gd name="T26" fmla="*/ 231 w 1769"/>
                  <a:gd name="T27" fmla="*/ 443 h 685"/>
                  <a:gd name="T28" fmla="*/ 290 w 1769"/>
                  <a:gd name="T29" fmla="*/ 384 h 685"/>
                  <a:gd name="T30" fmla="*/ 350 w 1769"/>
                  <a:gd name="T31" fmla="*/ 325 h 685"/>
                  <a:gd name="T32" fmla="*/ 352 w 1769"/>
                  <a:gd name="T33" fmla="*/ 145 h 685"/>
                  <a:gd name="T34" fmla="*/ 176 w 1769"/>
                  <a:gd name="T35" fmla="*/ 86 h 685"/>
                  <a:gd name="T36" fmla="*/ 117 w 1769"/>
                  <a:gd name="T37" fmla="*/ 27 h 685"/>
                  <a:gd name="T38" fmla="*/ 2 w 1769"/>
                  <a:gd name="T39" fmla="*/ 0 h 685"/>
                  <a:gd name="T40" fmla="*/ 471 w 1769"/>
                  <a:gd name="T41" fmla="*/ 86 h 685"/>
                  <a:gd name="T42" fmla="*/ 706 w 1769"/>
                  <a:gd name="T43" fmla="*/ 89 h 685"/>
                  <a:gd name="T44" fmla="*/ 702 w 1769"/>
                  <a:gd name="T45" fmla="*/ 325 h 685"/>
                  <a:gd name="T46" fmla="*/ 1173 w 1769"/>
                  <a:gd name="T47" fmla="*/ 329 h 685"/>
                  <a:gd name="T48" fmla="*/ 1056 w 1769"/>
                  <a:gd name="T49" fmla="*/ 211 h 685"/>
                  <a:gd name="T50" fmla="*/ 1117 w 1769"/>
                  <a:gd name="T51" fmla="*/ 95 h 685"/>
                  <a:gd name="T52" fmla="*/ 1647 w 1769"/>
                  <a:gd name="T53" fmla="*/ 0 h 685"/>
                  <a:gd name="T54" fmla="*/ 467 w 1769"/>
                  <a:gd name="T55" fmla="*/ 387 h 685"/>
                  <a:gd name="T56" fmla="*/ 525 w 1769"/>
                  <a:gd name="T57" fmla="*/ 447 h 685"/>
                  <a:gd name="T58" fmla="*/ 466 w 1769"/>
                  <a:gd name="T59" fmla="*/ 506 h 685"/>
                  <a:gd name="T60" fmla="*/ 525 w 1769"/>
                  <a:gd name="T61" fmla="*/ 447 h 685"/>
                  <a:gd name="T62" fmla="*/ 584 w 1769"/>
                  <a:gd name="T63" fmla="*/ 385 h 685"/>
                  <a:gd name="T64" fmla="*/ 528 w 1769"/>
                  <a:gd name="T65" fmla="*/ 325 h 685"/>
                  <a:gd name="T66" fmla="*/ 470 w 1769"/>
                  <a:gd name="T67" fmla="*/ 265 h 685"/>
                  <a:gd name="T68" fmla="*/ 409 w 1769"/>
                  <a:gd name="T69" fmla="*/ 325 h 68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69"/>
                  <a:gd name="T106" fmla="*/ 0 h 685"/>
                  <a:gd name="T107" fmla="*/ 1769 w 1769"/>
                  <a:gd name="T108" fmla="*/ 685 h 68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69" h="685">
                    <a:moveTo>
                      <a:pt x="1647" y="0"/>
                    </a:moveTo>
                    <a:lnTo>
                      <a:pt x="1648" y="37"/>
                    </a:lnTo>
                    <a:lnTo>
                      <a:pt x="1651" y="157"/>
                    </a:lnTo>
                    <a:lnTo>
                      <a:pt x="1768" y="161"/>
                    </a:lnTo>
                    <a:lnTo>
                      <a:pt x="1769" y="220"/>
                    </a:lnTo>
                    <a:lnTo>
                      <a:pt x="1653" y="216"/>
                    </a:lnTo>
                    <a:lnTo>
                      <a:pt x="1641" y="450"/>
                    </a:lnTo>
                    <a:lnTo>
                      <a:pt x="1582" y="450"/>
                    </a:lnTo>
                    <a:lnTo>
                      <a:pt x="1582" y="509"/>
                    </a:lnTo>
                    <a:lnTo>
                      <a:pt x="1405" y="508"/>
                    </a:lnTo>
                    <a:lnTo>
                      <a:pt x="1406" y="449"/>
                    </a:lnTo>
                    <a:lnTo>
                      <a:pt x="1172" y="447"/>
                    </a:lnTo>
                    <a:lnTo>
                      <a:pt x="1170" y="624"/>
                    </a:lnTo>
                    <a:lnTo>
                      <a:pt x="934" y="624"/>
                    </a:lnTo>
                    <a:lnTo>
                      <a:pt x="934" y="685"/>
                    </a:lnTo>
                    <a:lnTo>
                      <a:pt x="640" y="681"/>
                    </a:lnTo>
                    <a:lnTo>
                      <a:pt x="640" y="622"/>
                    </a:lnTo>
                    <a:lnTo>
                      <a:pt x="581" y="622"/>
                    </a:lnTo>
                    <a:lnTo>
                      <a:pt x="582" y="564"/>
                    </a:lnTo>
                    <a:lnTo>
                      <a:pt x="523" y="564"/>
                    </a:lnTo>
                    <a:lnTo>
                      <a:pt x="523" y="622"/>
                    </a:lnTo>
                    <a:lnTo>
                      <a:pt x="464" y="622"/>
                    </a:lnTo>
                    <a:lnTo>
                      <a:pt x="464" y="564"/>
                    </a:lnTo>
                    <a:lnTo>
                      <a:pt x="407" y="563"/>
                    </a:lnTo>
                    <a:lnTo>
                      <a:pt x="407" y="505"/>
                    </a:lnTo>
                    <a:lnTo>
                      <a:pt x="348" y="504"/>
                    </a:lnTo>
                    <a:lnTo>
                      <a:pt x="349" y="444"/>
                    </a:lnTo>
                    <a:lnTo>
                      <a:pt x="231" y="443"/>
                    </a:lnTo>
                    <a:lnTo>
                      <a:pt x="231" y="383"/>
                    </a:lnTo>
                    <a:lnTo>
                      <a:pt x="290" y="384"/>
                    </a:lnTo>
                    <a:lnTo>
                      <a:pt x="349" y="385"/>
                    </a:lnTo>
                    <a:lnTo>
                      <a:pt x="350" y="325"/>
                    </a:lnTo>
                    <a:lnTo>
                      <a:pt x="352" y="204"/>
                    </a:lnTo>
                    <a:lnTo>
                      <a:pt x="352" y="145"/>
                    </a:lnTo>
                    <a:lnTo>
                      <a:pt x="175" y="145"/>
                    </a:lnTo>
                    <a:lnTo>
                      <a:pt x="176" y="86"/>
                    </a:lnTo>
                    <a:lnTo>
                      <a:pt x="117" y="86"/>
                    </a:lnTo>
                    <a:lnTo>
                      <a:pt x="117" y="27"/>
                    </a:lnTo>
                    <a:lnTo>
                      <a:pt x="0" y="27"/>
                    </a:lnTo>
                    <a:lnTo>
                      <a:pt x="2" y="0"/>
                    </a:lnTo>
                    <a:lnTo>
                      <a:pt x="473" y="0"/>
                    </a:lnTo>
                    <a:lnTo>
                      <a:pt x="471" y="86"/>
                    </a:lnTo>
                    <a:lnTo>
                      <a:pt x="568" y="87"/>
                    </a:lnTo>
                    <a:lnTo>
                      <a:pt x="706" y="89"/>
                    </a:lnTo>
                    <a:lnTo>
                      <a:pt x="705" y="207"/>
                    </a:lnTo>
                    <a:lnTo>
                      <a:pt x="702" y="325"/>
                    </a:lnTo>
                    <a:lnTo>
                      <a:pt x="937" y="328"/>
                    </a:lnTo>
                    <a:lnTo>
                      <a:pt x="1173" y="329"/>
                    </a:lnTo>
                    <a:lnTo>
                      <a:pt x="1174" y="213"/>
                    </a:lnTo>
                    <a:lnTo>
                      <a:pt x="1056" y="211"/>
                    </a:lnTo>
                    <a:lnTo>
                      <a:pt x="1059" y="93"/>
                    </a:lnTo>
                    <a:lnTo>
                      <a:pt x="1117" y="95"/>
                    </a:lnTo>
                    <a:lnTo>
                      <a:pt x="1120" y="0"/>
                    </a:lnTo>
                    <a:lnTo>
                      <a:pt x="1647" y="0"/>
                    </a:lnTo>
                    <a:close/>
                    <a:moveTo>
                      <a:pt x="469" y="325"/>
                    </a:moveTo>
                    <a:lnTo>
                      <a:pt x="467" y="387"/>
                    </a:lnTo>
                    <a:lnTo>
                      <a:pt x="526" y="387"/>
                    </a:lnTo>
                    <a:lnTo>
                      <a:pt x="525" y="447"/>
                    </a:lnTo>
                    <a:lnTo>
                      <a:pt x="467" y="447"/>
                    </a:lnTo>
                    <a:lnTo>
                      <a:pt x="466" y="506"/>
                    </a:lnTo>
                    <a:lnTo>
                      <a:pt x="525" y="505"/>
                    </a:lnTo>
                    <a:lnTo>
                      <a:pt x="525" y="447"/>
                    </a:lnTo>
                    <a:lnTo>
                      <a:pt x="584" y="446"/>
                    </a:lnTo>
                    <a:lnTo>
                      <a:pt x="584" y="385"/>
                    </a:lnTo>
                    <a:lnTo>
                      <a:pt x="526" y="387"/>
                    </a:lnTo>
                    <a:lnTo>
                      <a:pt x="528" y="325"/>
                    </a:lnTo>
                    <a:lnTo>
                      <a:pt x="469" y="325"/>
                    </a:lnTo>
                    <a:lnTo>
                      <a:pt x="470" y="265"/>
                    </a:lnTo>
                    <a:lnTo>
                      <a:pt x="411" y="265"/>
                    </a:lnTo>
                    <a:lnTo>
                      <a:pt x="409" y="325"/>
                    </a:lnTo>
                    <a:lnTo>
                      <a:pt x="469" y="325"/>
                    </a:lnTo>
                    <a:close/>
                  </a:path>
                </a:pathLst>
              </a:custGeom>
              <a:solidFill>
                <a:srgbClr val="FEE679"/>
              </a:solidFill>
              <a:ln w="9525">
                <a:noFill/>
                <a:round/>
                <a:headEnd/>
                <a:tailEnd/>
              </a:ln>
            </p:spPr>
            <p:txBody>
              <a:bodyPr/>
              <a:lstStyle/>
              <a:p>
                <a:endParaRPr lang="en-US"/>
              </a:p>
            </p:txBody>
          </p:sp>
          <p:sp>
            <p:nvSpPr>
              <p:cNvPr id="27818" name="Freeform 6"/>
              <p:cNvSpPr>
                <a:spLocks noEditPoints="1"/>
              </p:cNvSpPr>
              <p:nvPr/>
            </p:nvSpPr>
            <p:spPr bwMode="auto">
              <a:xfrm>
                <a:off x="662" y="782"/>
                <a:ext cx="1769" cy="685"/>
              </a:xfrm>
              <a:custGeom>
                <a:avLst/>
                <a:gdLst>
                  <a:gd name="T0" fmla="*/ 1648 w 1769"/>
                  <a:gd name="T1" fmla="*/ 37 h 685"/>
                  <a:gd name="T2" fmla="*/ 1768 w 1769"/>
                  <a:gd name="T3" fmla="*/ 161 h 685"/>
                  <a:gd name="T4" fmla="*/ 1653 w 1769"/>
                  <a:gd name="T5" fmla="*/ 216 h 685"/>
                  <a:gd name="T6" fmla="*/ 1582 w 1769"/>
                  <a:gd name="T7" fmla="*/ 450 h 685"/>
                  <a:gd name="T8" fmla="*/ 1405 w 1769"/>
                  <a:gd name="T9" fmla="*/ 508 h 685"/>
                  <a:gd name="T10" fmla="*/ 1172 w 1769"/>
                  <a:gd name="T11" fmla="*/ 447 h 685"/>
                  <a:gd name="T12" fmla="*/ 934 w 1769"/>
                  <a:gd name="T13" fmla="*/ 624 h 685"/>
                  <a:gd name="T14" fmla="*/ 640 w 1769"/>
                  <a:gd name="T15" fmla="*/ 681 h 685"/>
                  <a:gd name="T16" fmla="*/ 581 w 1769"/>
                  <a:gd name="T17" fmla="*/ 622 h 685"/>
                  <a:gd name="T18" fmla="*/ 523 w 1769"/>
                  <a:gd name="T19" fmla="*/ 564 h 685"/>
                  <a:gd name="T20" fmla="*/ 464 w 1769"/>
                  <a:gd name="T21" fmla="*/ 622 h 685"/>
                  <a:gd name="T22" fmla="*/ 407 w 1769"/>
                  <a:gd name="T23" fmla="*/ 563 h 685"/>
                  <a:gd name="T24" fmla="*/ 348 w 1769"/>
                  <a:gd name="T25" fmla="*/ 504 h 685"/>
                  <a:gd name="T26" fmla="*/ 231 w 1769"/>
                  <a:gd name="T27" fmla="*/ 443 h 685"/>
                  <a:gd name="T28" fmla="*/ 290 w 1769"/>
                  <a:gd name="T29" fmla="*/ 384 h 685"/>
                  <a:gd name="T30" fmla="*/ 350 w 1769"/>
                  <a:gd name="T31" fmla="*/ 325 h 685"/>
                  <a:gd name="T32" fmla="*/ 352 w 1769"/>
                  <a:gd name="T33" fmla="*/ 145 h 685"/>
                  <a:gd name="T34" fmla="*/ 176 w 1769"/>
                  <a:gd name="T35" fmla="*/ 86 h 685"/>
                  <a:gd name="T36" fmla="*/ 117 w 1769"/>
                  <a:gd name="T37" fmla="*/ 27 h 685"/>
                  <a:gd name="T38" fmla="*/ 2 w 1769"/>
                  <a:gd name="T39" fmla="*/ 0 h 685"/>
                  <a:gd name="T40" fmla="*/ 471 w 1769"/>
                  <a:gd name="T41" fmla="*/ 86 h 685"/>
                  <a:gd name="T42" fmla="*/ 706 w 1769"/>
                  <a:gd name="T43" fmla="*/ 89 h 685"/>
                  <a:gd name="T44" fmla="*/ 702 w 1769"/>
                  <a:gd name="T45" fmla="*/ 325 h 685"/>
                  <a:gd name="T46" fmla="*/ 1173 w 1769"/>
                  <a:gd name="T47" fmla="*/ 329 h 685"/>
                  <a:gd name="T48" fmla="*/ 1056 w 1769"/>
                  <a:gd name="T49" fmla="*/ 211 h 685"/>
                  <a:gd name="T50" fmla="*/ 1117 w 1769"/>
                  <a:gd name="T51" fmla="*/ 95 h 685"/>
                  <a:gd name="T52" fmla="*/ 469 w 1769"/>
                  <a:gd name="T53" fmla="*/ 357 h 685"/>
                  <a:gd name="T54" fmla="*/ 526 w 1769"/>
                  <a:gd name="T55" fmla="*/ 387 h 685"/>
                  <a:gd name="T56" fmla="*/ 467 w 1769"/>
                  <a:gd name="T57" fmla="*/ 447 h 685"/>
                  <a:gd name="T58" fmla="*/ 525 w 1769"/>
                  <a:gd name="T59" fmla="*/ 505 h 685"/>
                  <a:gd name="T60" fmla="*/ 584 w 1769"/>
                  <a:gd name="T61" fmla="*/ 446 h 685"/>
                  <a:gd name="T62" fmla="*/ 526 w 1769"/>
                  <a:gd name="T63" fmla="*/ 387 h 685"/>
                  <a:gd name="T64" fmla="*/ 469 w 1769"/>
                  <a:gd name="T65" fmla="*/ 325 h 685"/>
                  <a:gd name="T66" fmla="*/ 411 w 1769"/>
                  <a:gd name="T67" fmla="*/ 265 h 685"/>
                  <a:gd name="T68" fmla="*/ 469 w 1769"/>
                  <a:gd name="T69" fmla="*/ 325 h 68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69"/>
                  <a:gd name="T106" fmla="*/ 0 h 685"/>
                  <a:gd name="T107" fmla="*/ 1769 w 1769"/>
                  <a:gd name="T108" fmla="*/ 685 h 68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69" h="685">
                    <a:moveTo>
                      <a:pt x="1647" y="0"/>
                    </a:moveTo>
                    <a:lnTo>
                      <a:pt x="1648" y="37"/>
                    </a:lnTo>
                    <a:lnTo>
                      <a:pt x="1651" y="157"/>
                    </a:lnTo>
                    <a:lnTo>
                      <a:pt x="1768" y="161"/>
                    </a:lnTo>
                    <a:lnTo>
                      <a:pt x="1769" y="220"/>
                    </a:lnTo>
                    <a:lnTo>
                      <a:pt x="1653" y="216"/>
                    </a:lnTo>
                    <a:lnTo>
                      <a:pt x="1641" y="450"/>
                    </a:lnTo>
                    <a:lnTo>
                      <a:pt x="1582" y="450"/>
                    </a:lnTo>
                    <a:lnTo>
                      <a:pt x="1582" y="509"/>
                    </a:lnTo>
                    <a:lnTo>
                      <a:pt x="1405" y="508"/>
                    </a:lnTo>
                    <a:lnTo>
                      <a:pt x="1406" y="449"/>
                    </a:lnTo>
                    <a:lnTo>
                      <a:pt x="1172" y="447"/>
                    </a:lnTo>
                    <a:lnTo>
                      <a:pt x="1170" y="624"/>
                    </a:lnTo>
                    <a:lnTo>
                      <a:pt x="934" y="624"/>
                    </a:lnTo>
                    <a:lnTo>
                      <a:pt x="934" y="685"/>
                    </a:lnTo>
                    <a:lnTo>
                      <a:pt x="640" y="681"/>
                    </a:lnTo>
                    <a:lnTo>
                      <a:pt x="640" y="622"/>
                    </a:lnTo>
                    <a:lnTo>
                      <a:pt x="581" y="622"/>
                    </a:lnTo>
                    <a:lnTo>
                      <a:pt x="582" y="564"/>
                    </a:lnTo>
                    <a:lnTo>
                      <a:pt x="523" y="564"/>
                    </a:lnTo>
                    <a:lnTo>
                      <a:pt x="523" y="622"/>
                    </a:lnTo>
                    <a:lnTo>
                      <a:pt x="464" y="622"/>
                    </a:lnTo>
                    <a:lnTo>
                      <a:pt x="464" y="564"/>
                    </a:lnTo>
                    <a:lnTo>
                      <a:pt x="407" y="563"/>
                    </a:lnTo>
                    <a:lnTo>
                      <a:pt x="407" y="505"/>
                    </a:lnTo>
                    <a:lnTo>
                      <a:pt x="348" y="504"/>
                    </a:lnTo>
                    <a:lnTo>
                      <a:pt x="349" y="444"/>
                    </a:lnTo>
                    <a:lnTo>
                      <a:pt x="231" y="443"/>
                    </a:lnTo>
                    <a:lnTo>
                      <a:pt x="231" y="383"/>
                    </a:lnTo>
                    <a:lnTo>
                      <a:pt x="290" y="384"/>
                    </a:lnTo>
                    <a:lnTo>
                      <a:pt x="349" y="385"/>
                    </a:lnTo>
                    <a:lnTo>
                      <a:pt x="350" y="325"/>
                    </a:lnTo>
                    <a:lnTo>
                      <a:pt x="352" y="204"/>
                    </a:lnTo>
                    <a:lnTo>
                      <a:pt x="352" y="145"/>
                    </a:lnTo>
                    <a:lnTo>
                      <a:pt x="175" y="145"/>
                    </a:lnTo>
                    <a:lnTo>
                      <a:pt x="176" y="86"/>
                    </a:lnTo>
                    <a:lnTo>
                      <a:pt x="117" y="86"/>
                    </a:lnTo>
                    <a:lnTo>
                      <a:pt x="117" y="27"/>
                    </a:lnTo>
                    <a:lnTo>
                      <a:pt x="0" y="27"/>
                    </a:lnTo>
                    <a:lnTo>
                      <a:pt x="2" y="0"/>
                    </a:lnTo>
                    <a:moveTo>
                      <a:pt x="473" y="0"/>
                    </a:moveTo>
                    <a:lnTo>
                      <a:pt x="471" y="86"/>
                    </a:lnTo>
                    <a:lnTo>
                      <a:pt x="568" y="87"/>
                    </a:lnTo>
                    <a:lnTo>
                      <a:pt x="706" y="89"/>
                    </a:lnTo>
                    <a:lnTo>
                      <a:pt x="705" y="207"/>
                    </a:lnTo>
                    <a:lnTo>
                      <a:pt x="702" y="325"/>
                    </a:lnTo>
                    <a:lnTo>
                      <a:pt x="937" y="328"/>
                    </a:lnTo>
                    <a:lnTo>
                      <a:pt x="1173" y="329"/>
                    </a:lnTo>
                    <a:lnTo>
                      <a:pt x="1174" y="213"/>
                    </a:lnTo>
                    <a:lnTo>
                      <a:pt x="1056" y="211"/>
                    </a:lnTo>
                    <a:lnTo>
                      <a:pt x="1059" y="93"/>
                    </a:lnTo>
                    <a:lnTo>
                      <a:pt x="1117" y="95"/>
                    </a:lnTo>
                    <a:lnTo>
                      <a:pt x="1120" y="0"/>
                    </a:lnTo>
                    <a:moveTo>
                      <a:pt x="469" y="357"/>
                    </a:moveTo>
                    <a:lnTo>
                      <a:pt x="467" y="387"/>
                    </a:lnTo>
                    <a:lnTo>
                      <a:pt x="526" y="387"/>
                    </a:lnTo>
                    <a:lnTo>
                      <a:pt x="525" y="447"/>
                    </a:lnTo>
                    <a:lnTo>
                      <a:pt x="467" y="447"/>
                    </a:lnTo>
                    <a:lnTo>
                      <a:pt x="466" y="506"/>
                    </a:lnTo>
                    <a:lnTo>
                      <a:pt x="525" y="505"/>
                    </a:lnTo>
                    <a:lnTo>
                      <a:pt x="525" y="447"/>
                    </a:lnTo>
                    <a:lnTo>
                      <a:pt x="584" y="446"/>
                    </a:lnTo>
                    <a:lnTo>
                      <a:pt x="584" y="385"/>
                    </a:lnTo>
                    <a:lnTo>
                      <a:pt x="526" y="387"/>
                    </a:lnTo>
                    <a:lnTo>
                      <a:pt x="528" y="325"/>
                    </a:lnTo>
                    <a:lnTo>
                      <a:pt x="469" y="325"/>
                    </a:lnTo>
                    <a:lnTo>
                      <a:pt x="470" y="265"/>
                    </a:lnTo>
                    <a:lnTo>
                      <a:pt x="411" y="265"/>
                    </a:lnTo>
                    <a:lnTo>
                      <a:pt x="409" y="325"/>
                    </a:lnTo>
                    <a:lnTo>
                      <a:pt x="469" y="325"/>
                    </a:lnTo>
                    <a:lnTo>
                      <a:pt x="469" y="357"/>
                    </a:lnTo>
                  </a:path>
                </a:pathLst>
              </a:custGeom>
              <a:noFill/>
              <a:ln w="3" cap="flat">
                <a:solidFill>
                  <a:srgbClr val="000000"/>
                </a:solidFill>
                <a:prstDash val="solid"/>
                <a:miter lim="800000"/>
                <a:headEnd/>
                <a:tailEnd/>
              </a:ln>
            </p:spPr>
            <p:txBody>
              <a:bodyPr/>
              <a:lstStyle/>
              <a:p>
                <a:endParaRPr lang="en-US"/>
              </a:p>
            </p:txBody>
          </p:sp>
          <p:sp>
            <p:nvSpPr>
              <p:cNvPr id="27819" name="Freeform 7"/>
              <p:cNvSpPr>
                <a:spLocks/>
              </p:cNvSpPr>
              <p:nvPr/>
            </p:nvSpPr>
            <p:spPr bwMode="auto">
              <a:xfrm>
                <a:off x="4094" y="782"/>
                <a:ext cx="60" cy="54"/>
              </a:xfrm>
              <a:custGeom>
                <a:avLst/>
                <a:gdLst>
                  <a:gd name="T0" fmla="*/ 60 w 60"/>
                  <a:gd name="T1" fmla="*/ 0 h 54"/>
                  <a:gd name="T2" fmla="*/ 59 w 60"/>
                  <a:gd name="T3" fmla="*/ 54 h 54"/>
                  <a:gd name="T4" fmla="*/ 0 w 60"/>
                  <a:gd name="T5" fmla="*/ 54 h 54"/>
                  <a:gd name="T6" fmla="*/ 0 w 60"/>
                  <a:gd name="T7" fmla="*/ 0 h 54"/>
                  <a:gd name="T8" fmla="*/ 60 w 60"/>
                  <a:gd name="T9" fmla="*/ 0 h 54"/>
                  <a:gd name="T10" fmla="*/ 0 60000 65536"/>
                  <a:gd name="T11" fmla="*/ 0 60000 65536"/>
                  <a:gd name="T12" fmla="*/ 0 60000 65536"/>
                  <a:gd name="T13" fmla="*/ 0 60000 65536"/>
                  <a:gd name="T14" fmla="*/ 0 60000 65536"/>
                  <a:gd name="T15" fmla="*/ 0 w 60"/>
                  <a:gd name="T16" fmla="*/ 0 h 54"/>
                  <a:gd name="T17" fmla="*/ 60 w 60"/>
                  <a:gd name="T18" fmla="*/ 54 h 54"/>
                </a:gdLst>
                <a:ahLst/>
                <a:cxnLst>
                  <a:cxn ang="T10">
                    <a:pos x="T0" y="T1"/>
                  </a:cxn>
                  <a:cxn ang="T11">
                    <a:pos x="T2" y="T3"/>
                  </a:cxn>
                  <a:cxn ang="T12">
                    <a:pos x="T4" y="T5"/>
                  </a:cxn>
                  <a:cxn ang="T13">
                    <a:pos x="T6" y="T7"/>
                  </a:cxn>
                  <a:cxn ang="T14">
                    <a:pos x="T8" y="T9"/>
                  </a:cxn>
                </a:cxnLst>
                <a:rect l="T15" t="T16" r="T17" b="T18"/>
                <a:pathLst>
                  <a:path w="60" h="54">
                    <a:moveTo>
                      <a:pt x="60" y="0"/>
                    </a:moveTo>
                    <a:lnTo>
                      <a:pt x="59" y="54"/>
                    </a:lnTo>
                    <a:lnTo>
                      <a:pt x="0" y="54"/>
                    </a:lnTo>
                    <a:lnTo>
                      <a:pt x="0" y="0"/>
                    </a:lnTo>
                    <a:lnTo>
                      <a:pt x="60" y="0"/>
                    </a:lnTo>
                    <a:close/>
                  </a:path>
                </a:pathLst>
              </a:custGeom>
              <a:solidFill>
                <a:srgbClr val="FEE679"/>
              </a:solidFill>
              <a:ln w="9525">
                <a:noFill/>
                <a:round/>
                <a:headEnd/>
                <a:tailEnd/>
              </a:ln>
            </p:spPr>
            <p:txBody>
              <a:bodyPr/>
              <a:lstStyle/>
              <a:p>
                <a:endParaRPr lang="en-US"/>
              </a:p>
            </p:txBody>
          </p:sp>
          <p:sp>
            <p:nvSpPr>
              <p:cNvPr id="27820" name="Freeform 8"/>
              <p:cNvSpPr>
                <a:spLocks noEditPoints="1"/>
              </p:cNvSpPr>
              <p:nvPr/>
            </p:nvSpPr>
            <p:spPr bwMode="auto">
              <a:xfrm>
                <a:off x="4094" y="782"/>
                <a:ext cx="60" cy="54"/>
              </a:xfrm>
              <a:custGeom>
                <a:avLst/>
                <a:gdLst>
                  <a:gd name="T0" fmla="*/ 59 w 60"/>
                  <a:gd name="T1" fmla="*/ 54 h 54"/>
                  <a:gd name="T2" fmla="*/ 0 w 60"/>
                  <a:gd name="T3" fmla="*/ 54 h 54"/>
                  <a:gd name="T4" fmla="*/ 0 w 60"/>
                  <a:gd name="T5" fmla="*/ 0 h 54"/>
                  <a:gd name="T6" fmla="*/ 60 w 60"/>
                  <a:gd name="T7" fmla="*/ 0 h 54"/>
                  <a:gd name="T8" fmla="*/ 59 w 60"/>
                  <a:gd name="T9" fmla="*/ 54 h 54"/>
                  <a:gd name="T10" fmla="*/ 0 60000 65536"/>
                  <a:gd name="T11" fmla="*/ 0 60000 65536"/>
                  <a:gd name="T12" fmla="*/ 0 60000 65536"/>
                  <a:gd name="T13" fmla="*/ 0 60000 65536"/>
                  <a:gd name="T14" fmla="*/ 0 60000 65536"/>
                  <a:gd name="T15" fmla="*/ 0 w 60"/>
                  <a:gd name="T16" fmla="*/ 0 h 54"/>
                  <a:gd name="T17" fmla="*/ 60 w 60"/>
                  <a:gd name="T18" fmla="*/ 54 h 54"/>
                </a:gdLst>
                <a:ahLst/>
                <a:cxnLst>
                  <a:cxn ang="T10">
                    <a:pos x="T0" y="T1"/>
                  </a:cxn>
                  <a:cxn ang="T11">
                    <a:pos x="T2" y="T3"/>
                  </a:cxn>
                  <a:cxn ang="T12">
                    <a:pos x="T4" y="T5"/>
                  </a:cxn>
                  <a:cxn ang="T13">
                    <a:pos x="T6" y="T7"/>
                  </a:cxn>
                  <a:cxn ang="T14">
                    <a:pos x="T8" y="T9"/>
                  </a:cxn>
                </a:cxnLst>
                <a:rect l="T15" t="T16" r="T17" b="T18"/>
                <a:pathLst>
                  <a:path w="60" h="54">
                    <a:moveTo>
                      <a:pt x="59" y="54"/>
                    </a:moveTo>
                    <a:lnTo>
                      <a:pt x="0" y="54"/>
                    </a:lnTo>
                    <a:lnTo>
                      <a:pt x="0" y="0"/>
                    </a:lnTo>
                    <a:moveTo>
                      <a:pt x="60" y="0"/>
                    </a:moveTo>
                    <a:lnTo>
                      <a:pt x="59" y="54"/>
                    </a:lnTo>
                  </a:path>
                </a:pathLst>
              </a:custGeom>
              <a:noFill/>
              <a:ln w="3" cap="flat">
                <a:solidFill>
                  <a:srgbClr val="000000"/>
                </a:solidFill>
                <a:prstDash val="solid"/>
                <a:miter lim="800000"/>
                <a:headEnd/>
                <a:tailEnd/>
              </a:ln>
            </p:spPr>
            <p:txBody>
              <a:bodyPr/>
              <a:lstStyle/>
              <a:p>
                <a:endParaRPr lang="en-US"/>
              </a:p>
            </p:txBody>
          </p:sp>
          <p:sp>
            <p:nvSpPr>
              <p:cNvPr id="27821" name="Freeform 9"/>
              <p:cNvSpPr>
                <a:spLocks noEditPoints="1"/>
              </p:cNvSpPr>
              <p:nvPr/>
            </p:nvSpPr>
            <p:spPr bwMode="auto">
              <a:xfrm>
                <a:off x="2437" y="782"/>
                <a:ext cx="1831" cy="1930"/>
              </a:xfrm>
              <a:custGeom>
                <a:avLst/>
                <a:gdLst>
                  <a:gd name="T0" fmla="*/ 1062 w 1831"/>
                  <a:gd name="T1" fmla="*/ 53 h 1930"/>
                  <a:gd name="T2" fmla="*/ 1478 w 1831"/>
                  <a:gd name="T3" fmla="*/ 0 h 1930"/>
                  <a:gd name="T4" fmla="*/ 1596 w 1831"/>
                  <a:gd name="T5" fmla="*/ 54 h 1930"/>
                  <a:gd name="T6" fmla="*/ 1536 w 1831"/>
                  <a:gd name="T7" fmla="*/ 171 h 1930"/>
                  <a:gd name="T8" fmla="*/ 1412 w 1831"/>
                  <a:gd name="T9" fmla="*/ 465 h 1930"/>
                  <a:gd name="T10" fmla="*/ 1592 w 1831"/>
                  <a:gd name="T11" fmla="*/ 751 h 1930"/>
                  <a:gd name="T12" fmla="*/ 1828 w 1831"/>
                  <a:gd name="T13" fmla="*/ 812 h 1930"/>
                  <a:gd name="T14" fmla="*/ 1771 w 1831"/>
                  <a:gd name="T15" fmla="*/ 928 h 1930"/>
                  <a:gd name="T16" fmla="*/ 1595 w 1831"/>
                  <a:gd name="T17" fmla="*/ 1046 h 1930"/>
                  <a:gd name="T18" fmla="*/ 1131 w 1831"/>
                  <a:gd name="T19" fmla="*/ 1110 h 1930"/>
                  <a:gd name="T20" fmla="*/ 1075 w 1831"/>
                  <a:gd name="T21" fmla="*/ 1346 h 1930"/>
                  <a:gd name="T22" fmla="*/ 1363 w 1831"/>
                  <a:gd name="T23" fmla="*/ 1402 h 1930"/>
                  <a:gd name="T24" fmla="*/ 1595 w 1831"/>
                  <a:gd name="T25" fmla="*/ 1399 h 1930"/>
                  <a:gd name="T26" fmla="*/ 1769 w 1831"/>
                  <a:gd name="T27" fmla="*/ 1434 h 1930"/>
                  <a:gd name="T28" fmla="*/ 1831 w 1831"/>
                  <a:gd name="T29" fmla="*/ 1632 h 1930"/>
                  <a:gd name="T30" fmla="*/ 1704 w 1831"/>
                  <a:gd name="T31" fmla="*/ 1929 h 1930"/>
                  <a:gd name="T32" fmla="*/ 1596 w 1831"/>
                  <a:gd name="T33" fmla="*/ 1812 h 1930"/>
                  <a:gd name="T34" fmla="*/ 1540 w 1831"/>
                  <a:gd name="T35" fmla="*/ 1696 h 1930"/>
                  <a:gd name="T36" fmla="*/ 1364 w 1831"/>
                  <a:gd name="T37" fmla="*/ 1461 h 1930"/>
                  <a:gd name="T38" fmla="*/ 1141 w 1831"/>
                  <a:gd name="T39" fmla="*/ 1818 h 1930"/>
                  <a:gd name="T40" fmla="*/ 898 w 1831"/>
                  <a:gd name="T41" fmla="*/ 1756 h 1930"/>
                  <a:gd name="T42" fmla="*/ 716 w 1831"/>
                  <a:gd name="T43" fmla="*/ 1635 h 1930"/>
                  <a:gd name="T44" fmla="*/ 412 w 1831"/>
                  <a:gd name="T45" fmla="*/ 1565 h 1930"/>
                  <a:gd name="T46" fmla="*/ 234 w 1831"/>
                  <a:gd name="T47" fmla="*/ 1504 h 1930"/>
                  <a:gd name="T48" fmla="*/ 173 w 1831"/>
                  <a:gd name="T49" fmla="*/ 1412 h 1930"/>
                  <a:gd name="T50" fmla="*/ 409 w 1831"/>
                  <a:gd name="T51" fmla="*/ 1385 h 1930"/>
                  <a:gd name="T52" fmla="*/ 300 w 1831"/>
                  <a:gd name="T53" fmla="*/ 920 h 1930"/>
                  <a:gd name="T54" fmla="*/ 64 w 1831"/>
                  <a:gd name="T55" fmla="*/ 912 h 1930"/>
                  <a:gd name="T56" fmla="*/ 61 w 1831"/>
                  <a:gd name="T57" fmla="*/ 858 h 1930"/>
                  <a:gd name="T58" fmla="*/ 167 w 1831"/>
                  <a:gd name="T59" fmla="*/ 691 h 1930"/>
                  <a:gd name="T60" fmla="*/ 278 w 1831"/>
                  <a:gd name="T61" fmla="*/ 633 h 1930"/>
                  <a:gd name="T62" fmla="*/ 576 w 1831"/>
                  <a:gd name="T63" fmla="*/ 578 h 1930"/>
                  <a:gd name="T64" fmla="*/ 637 w 1831"/>
                  <a:gd name="T65" fmla="*/ 462 h 1930"/>
                  <a:gd name="T66" fmla="*/ 460 w 1831"/>
                  <a:gd name="T67" fmla="*/ 342 h 1930"/>
                  <a:gd name="T68" fmla="*/ 638 w 1831"/>
                  <a:gd name="T69" fmla="*/ 227 h 1930"/>
                  <a:gd name="T70" fmla="*/ 643 w 1831"/>
                  <a:gd name="T71" fmla="*/ 49 h 1930"/>
                  <a:gd name="T72" fmla="*/ 1056 w 1831"/>
                  <a:gd name="T73" fmla="*/ 699 h 1930"/>
                  <a:gd name="T74" fmla="*/ 815 w 1831"/>
                  <a:gd name="T75" fmla="*/ 698 h 1930"/>
                  <a:gd name="T76" fmla="*/ 712 w 1831"/>
                  <a:gd name="T77" fmla="*/ 1419 h 1930"/>
                  <a:gd name="T78" fmla="*/ 836 w 1831"/>
                  <a:gd name="T79" fmla="*/ 1519 h 1930"/>
                  <a:gd name="T80" fmla="*/ 958 w 1831"/>
                  <a:gd name="T81" fmla="*/ 1580 h 1930"/>
                  <a:gd name="T82" fmla="*/ 1016 w 1831"/>
                  <a:gd name="T83" fmla="*/ 1422 h 1930"/>
                  <a:gd name="T84" fmla="*/ 772 w 1831"/>
                  <a:gd name="T85" fmla="*/ 1340 h 1930"/>
                  <a:gd name="T86" fmla="*/ 653 w 1831"/>
                  <a:gd name="T87" fmla="*/ 1396 h 193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831"/>
                  <a:gd name="T133" fmla="*/ 0 h 1930"/>
                  <a:gd name="T134" fmla="*/ 1831 w 1831"/>
                  <a:gd name="T135" fmla="*/ 1930 h 193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831" h="1930">
                    <a:moveTo>
                      <a:pt x="823" y="0"/>
                    </a:moveTo>
                    <a:lnTo>
                      <a:pt x="821" y="51"/>
                    </a:lnTo>
                    <a:lnTo>
                      <a:pt x="1062" y="53"/>
                    </a:lnTo>
                    <a:lnTo>
                      <a:pt x="1119" y="53"/>
                    </a:lnTo>
                    <a:lnTo>
                      <a:pt x="1119" y="0"/>
                    </a:lnTo>
                    <a:lnTo>
                      <a:pt x="1478" y="0"/>
                    </a:lnTo>
                    <a:lnTo>
                      <a:pt x="1478" y="54"/>
                    </a:lnTo>
                    <a:lnTo>
                      <a:pt x="1537" y="54"/>
                    </a:lnTo>
                    <a:lnTo>
                      <a:pt x="1596" y="54"/>
                    </a:lnTo>
                    <a:lnTo>
                      <a:pt x="1596" y="113"/>
                    </a:lnTo>
                    <a:lnTo>
                      <a:pt x="1536" y="113"/>
                    </a:lnTo>
                    <a:lnTo>
                      <a:pt x="1536" y="171"/>
                    </a:lnTo>
                    <a:lnTo>
                      <a:pt x="1418" y="171"/>
                    </a:lnTo>
                    <a:lnTo>
                      <a:pt x="1416" y="230"/>
                    </a:lnTo>
                    <a:lnTo>
                      <a:pt x="1412" y="465"/>
                    </a:lnTo>
                    <a:lnTo>
                      <a:pt x="1410" y="699"/>
                    </a:lnTo>
                    <a:lnTo>
                      <a:pt x="1415" y="751"/>
                    </a:lnTo>
                    <a:lnTo>
                      <a:pt x="1592" y="751"/>
                    </a:lnTo>
                    <a:lnTo>
                      <a:pt x="1592" y="810"/>
                    </a:lnTo>
                    <a:lnTo>
                      <a:pt x="1717" y="812"/>
                    </a:lnTo>
                    <a:lnTo>
                      <a:pt x="1828" y="812"/>
                    </a:lnTo>
                    <a:lnTo>
                      <a:pt x="1828" y="869"/>
                    </a:lnTo>
                    <a:lnTo>
                      <a:pt x="1769" y="869"/>
                    </a:lnTo>
                    <a:lnTo>
                      <a:pt x="1771" y="928"/>
                    </a:lnTo>
                    <a:lnTo>
                      <a:pt x="1716" y="928"/>
                    </a:lnTo>
                    <a:lnTo>
                      <a:pt x="1712" y="1046"/>
                    </a:lnTo>
                    <a:lnTo>
                      <a:pt x="1595" y="1046"/>
                    </a:lnTo>
                    <a:lnTo>
                      <a:pt x="1360" y="1046"/>
                    </a:lnTo>
                    <a:lnTo>
                      <a:pt x="1361" y="1105"/>
                    </a:lnTo>
                    <a:lnTo>
                      <a:pt x="1131" y="1110"/>
                    </a:lnTo>
                    <a:lnTo>
                      <a:pt x="1132" y="1169"/>
                    </a:lnTo>
                    <a:lnTo>
                      <a:pt x="1135" y="1347"/>
                    </a:lnTo>
                    <a:lnTo>
                      <a:pt x="1075" y="1346"/>
                    </a:lnTo>
                    <a:lnTo>
                      <a:pt x="1076" y="1405"/>
                    </a:lnTo>
                    <a:lnTo>
                      <a:pt x="1137" y="1406"/>
                    </a:lnTo>
                    <a:lnTo>
                      <a:pt x="1363" y="1402"/>
                    </a:lnTo>
                    <a:lnTo>
                      <a:pt x="1361" y="1223"/>
                    </a:lnTo>
                    <a:lnTo>
                      <a:pt x="1596" y="1222"/>
                    </a:lnTo>
                    <a:lnTo>
                      <a:pt x="1595" y="1399"/>
                    </a:lnTo>
                    <a:lnTo>
                      <a:pt x="1710" y="1399"/>
                    </a:lnTo>
                    <a:lnTo>
                      <a:pt x="1769" y="1398"/>
                    </a:lnTo>
                    <a:lnTo>
                      <a:pt x="1769" y="1434"/>
                    </a:lnTo>
                    <a:lnTo>
                      <a:pt x="1772" y="1516"/>
                    </a:lnTo>
                    <a:lnTo>
                      <a:pt x="1830" y="1514"/>
                    </a:lnTo>
                    <a:lnTo>
                      <a:pt x="1831" y="1632"/>
                    </a:lnTo>
                    <a:lnTo>
                      <a:pt x="1825" y="1868"/>
                    </a:lnTo>
                    <a:lnTo>
                      <a:pt x="1825" y="1927"/>
                    </a:lnTo>
                    <a:lnTo>
                      <a:pt x="1704" y="1929"/>
                    </a:lnTo>
                    <a:lnTo>
                      <a:pt x="1595" y="1930"/>
                    </a:lnTo>
                    <a:lnTo>
                      <a:pt x="1595" y="1871"/>
                    </a:lnTo>
                    <a:lnTo>
                      <a:pt x="1596" y="1812"/>
                    </a:lnTo>
                    <a:lnTo>
                      <a:pt x="1481" y="1814"/>
                    </a:lnTo>
                    <a:lnTo>
                      <a:pt x="1482" y="1696"/>
                    </a:lnTo>
                    <a:lnTo>
                      <a:pt x="1540" y="1696"/>
                    </a:lnTo>
                    <a:lnTo>
                      <a:pt x="1542" y="1637"/>
                    </a:lnTo>
                    <a:lnTo>
                      <a:pt x="1539" y="1460"/>
                    </a:lnTo>
                    <a:lnTo>
                      <a:pt x="1364" y="1461"/>
                    </a:lnTo>
                    <a:lnTo>
                      <a:pt x="1367" y="1638"/>
                    </a:lnTo>
                    <a:lnTo>
                      <a:pt x="1366" y="1815"/>
                    </a:lnTo>
                    <a:lnTo>
                      <a:pt x="1141" y="1818"/>
                    </a:lnTo>
                    <a:lnTo>
                      <a:pt x="1141" y="1759"/>
                    </a:lnTo>
                    <a:lnTo>
                      <a:pt x="1081" y="1759"/>
                    </a:lnTo>
                    <a:lnTo>
                      <a:pt x="898" y="1756"/>
                    </a:lnTo>
                    <a:lnTo>
                      <a:pt x="898" y="1697"/>
                    </a:lnTo>
                    <a:lnTo>
                      <a:pt x="898" y="1638"/>
                    </a:lnTo>
                    <a:lnTo>
                      <a:pt x="716" y="1635"/>
                    </a:lnTo>
                    <a:lnTo>
                      <a:pt x="716" y="1576"/>
                    </a:lnTo>
                    <a:lnTo>
                      <a:pt x="656" y="1575"/>
                    </a:lnTo>
                    <a:lnTo>
                      <a:pt x="412" y="1565"/>
                    </a:lnTo>
                    <a:lnTo>
                      <a:pt x="293" y="1563"/>
                    </a:lnTo>
                    <a:lnTo>
                      <a:pt x="293" y="1504"/>
                    </a:lnTo>
                    <a:lnTo>
                      <a:pt x="234" y="1504"/>
                    </a:lnTo>
                    <a:lnTo>
                      <a:pt x="234" y="1444"/>
                    </a:lnTo>
                    <a:lnTo>
                      <a:pt x="174" y="1444"/>
                    </a:lnTo>
                    <a:lnTo>
                      <a:pt x="173" y="1412"/>
                    </a:lnTo>
                    <a:lnTo>
                      <a:pt x="173" y="1385"/>
                    </a:lnTo>
                    <a:lnTo>
                      <a:pt x="291" y="1385"/>
                    </a:lnTo>
                    <a:lnTo>
                      <a:pt x="409" y="1385"/>
                    </a:lnTo>
                    <a:lnTo>
                      <a:pt x="414" y="1151"/>
                    </a:lnTo>
                    <a:lnTo>
                      <a:pt x="294" y="1149"/>
                    </a:lnTo>
                    <a:lnTo>
                      <a:pt x="300" y="920"/>
                    </a:lnTo>
                    <a:lnTo>
                      <a:pt x="241" y="918"/>
                    </a:lnTo>
                    <a:lnTo>
                      <a:pt x="182" y="917"/>
                    </a:lnTo>
                    <a:lnTo>
                      <a:pt x="64" y="912"/>
                    </a:lnTo>
                    <a:lnTo>
                      <a:pt x="4" y="915"/>
                    </a:lnTo>
                    <a:lnTo>
                      <a:pt x="0" y="859"/>
                    </a:lnTo>
                    <a:lnTo>
                      <a:pt x="61" y="858"/>
                    </a:lnTo>
                    <a:lnTo>
                      <a:pt x="53" y="747"/>
                    </a:lnTo>
                    <a:lnTo>
                      <a:pt x="172" y="747"/>
                    </a:lnTo>
                    <a:lnTo>
                      <a:pt x="167" y="691"/>
                    </a:lnTo>
                    <a:lnTo>
                      <a:pt x="251" y="691"/>
                    </a:lnTo>
                    <a:lnTo>
                      <a:pt x="278" y="692"/>
                    </a:lnTo>
                    <a:lnTo>
                      <a:pt x="278" y="633"/>
                    </a:lnTo>
                    <a:lnTo>
                      <a:pt x="398" y="635"/>
                    </a:lnTo>
                    <a:lnTo>
                      <a:pt x="398" y="575"/>
                    </a:lnTo>
                    <a:lnTo>
                      <a:pt x="576" y="578"/>
                    </a:lnTo>
                    <a:lnTo>
                      <a:pt x="637" y="578"/>
                    </a:lnTo>
                    <a:lnTo>
                      <a:pt x="637" y="521"/>
                    </a:lnTo>
                    <a:lnTo>
                      <a:pt x="637" y="462"/>
                    </a:lnTo>
                    <a:lnTo>
                      <a:pt x="578" y="460"/>
                    </a:lnTo>
                    <a:lnTo>
                      <a:pt x="458" y="459"/>
                    </a:lnTo>
                    <a:lnTo>
                      <a:pt x="460" y="342"/>
                    </a:lnTo>
                    <a:lnTo>
                      <a:pt x="578" y="344"/>
                    </a:lnTo>
                    <a:lnTo>
                      <a:pt x="638" y="344"/>
                    </a:lnTo>
                    <a:lnTo>
                      <a:pt x="638" y="227"/>
                    </a:lnTo>
                    <a:lnTo>
                      <a:pt x="578" y="227"/>
                    </a:lnTo>
                    <a:lnTo>
                      <a:pt x="584" y="49"/>
                    </a:lnTo>
                    <a:lnTo>
                      <a:pt x="643" y="49"/>
                    </a:lnTo>
                    <a:lnTo>
                      <a:pt x="644" y="0"/>
                    </a:lnTo>
                    <a:lnTo>
                      <a:pt x="823" y="0"/>
                    </a:lnTo>
                    <a:close/>
                    <a:moveTo>
                      <a:pt x="1056" y="699"/>
                    </a:moveTo>
                    <a:lnTo>
                      <a:pt x="1058" y="465"/>
                    </a:lnTo>
                    <a:lnTo>
                      <a:pt x="817" y="463"/>
                    </a:lnTo>
                    <a:lnTo>
                      <a:pt x="815" y="698"/>
                    </a:lnTo>
                    <a:lnTo>
                      <a:pt x="885" y="698"/>
                    </a:lnTo>
                    <a:lnTo>
                      <a:pt x="1056" y="699"/>
                    </a:lnTo>
                    <a:close/>
                    <a:moveTo>
                      <a:pt x="712" y="1419"/>
                    </a:moveTo>
                    <a:lnTo>
                      <a:pt x="713" y="1457"/>
                    </a:lnTo>
                    <a:lnTo>
                      <a:pt x="834" y="1460"/>
                    </a:lnTo>
                    <a:lnTo>
                      <a:pt x="836" y="1519"/>
                    </a:lnTo>
                    <a:lnTo>
                      <a:pt x="896" y="1520"/>
                    </a:lnTo>
                    <a:lnTo>
                      <a:pt x="898" y="1579"/>
                    </a:lnTo>
                    <a:lnTo>
                      <a:pt x="958" y="1580"/>
                    </a:lnTo>
                    <a:lnTo>
                      <a:pt x="955" y="1462"/>
                    </a:lnTo>
                    <a:lnTo>
                      <a:pt x="1017" y="1462"/>
                    </a:lnTo>
                    <a:lnTo>
                      <a:pt x="1016" y="1422"/>
                    </a:lnTo>
                    <a:lnTo>
                      <a:pt x="1014" y="1344"/>
                    </a:lnTo>
                    <a:lnTo>
                      <a:pt x="893" y="1343"/>
                    </a:lnTo>
                    <a:lnTo>
                      <a:pt x="772" y="1340"/>
                    </a:lnTo>
                    <a:lnTo>
                      <a:pt x="772" y="1281"/>
                    </a:lnTo>
                    <a:lnTo>
                      <a:pt x="651" y="1278"/>
                    </a:lnTo>
                    <a:lnTo>
                      <a:pt x="653" y="1396"/>
                    </a:lnTo>
                    <a:lnTo>
                      <a:pt x="713" y="1398"/>
                    </a:lnTo>
                    <a:lnTo>
                      <a:pt x="712" y="1419"/>
                    </a:lnTo>
                    <a:close/>
                  </a:path>
                </a:pathLst>
              </a:custGeom>
              <a:solidFill>
                <a:srgbClr val="FEE679"/>
              </a:solidFill>
              <a:ln w="9525">
                <a:noFill/>
                <a:round/>
                <a:headEnd/>
                <a:tailEnd/>
              </a:ln>
            </p:spPr>
            <p:txBody>
              <a:bodyPr/>
              <a:lstStyle/>
              <a:p>
                <a:endParaRPr lang="en-US"/>
              </a:p>
            </p:txBody>
          </p:sp>
          <p:sp>
            <p:nvSpPr>
              <p:cNvPr id="27822" name="Freeform 10"/>
              <p:cNvSpPr>
                <a:spLocks noEditPoints="1"/>
              </p:cNvSpPr>
              <p:nvPr/>
            </p:nvSpPr>
            <p:spPr bwMode="auto">
              <a:xfrm>
                <a:off x="2437" y="782"/>
                <a:ext cx="1831" cy="1930"/>
              </a:xfrm>
              <a:custGeom>
                <a:avLst/>
                <a:gdLst>
                  <a:gd name="T0" fmla="*/ 1712 w 1831"/>
                  <a:gd name="T1" fmla="*/ 1046 h 1930"/>
                  <a:gd name="T2" fmla="*/ 1361 w 1831"/>
                  <a:gd name="T3" fmla="*/ 1105 h 1930"/>
                  <a:gd name="T4" fmla="*/ 1135 w 1831"/>
                  <a:gd name="T5" fmla="*/ 1347 h 1930"/>
                  <a:gd name="T6" fmla="*/ 1137 w 1831"/>
                  <a:gd name="T7" fmla="*/ 1406 h 1930"/>
                  <a:gd name="T8" fmla="*/ 1596 w 1831"/>
                  <a:gd name="T9" fmla="*/ 1222 h 1930"/>
                  <a:gd name="T10" fmla="*/ 1769 w 1831"/>
                  <a:gd name="T11" fmla="*/ 1398 h 1930"/>
                  <a:gd name="T12" fmla="*/ 1830 w 1831"/>
                  <a:gd name="T13" fmla="*/ 1514 h 1930"/>
                  <a:gd name="T14" fmla="*/ 1825 w 1831"/>
                  <a:gd name="T15" fmla="*/ 1927 h 1930"/>
                  <a:gd name="T16" fmla="*/ 1595 w 1831"/>
                  <a:gd name="T17" fmla="*/ 1871 h 1930"/>
                  <a:gd name="T18" fmla="*/ 1482 w 1831"/>
                  <a:gd name="T19" fmla="*/ 1696 h 1930"/>
                  <a:gd name="T20" fmla="*/ 1539 w 1831"/>
                  <a:gd name="T21" fmla="*/ 1460 h 1930"/>
                  <a:gd name="T22" fmla="*/ 1366 w 1831"/>
                  <a:gd name="T23" fmla="*/ 1815 h 1930"/>
                  <a:gd name="T24" fmla="*/ 1081 w 1831"/>
                  <a:gd name="T25" fmla="*/ 1759 h 1930"/>
                  <a:gd name="T26" fmla="*/ 898 w 1831"/>
                  <a:gd name="T27" fmla="*/ 1638 h 1930"/>
                  <a:gd name="T28" fmla="*/ 656 w 1831"/>
                  <a:gd name="T29" fmla="*/ 1575 h 1930"/>
                  <a:gd name="T30" fmla="*/ 293 w 1831"/>
                  <a:gd name="T31" fmla="*/ 1504 h 1930"/>
                  <a:gd name="T32" fmla="*/ 174 w 1831"/>
                  <a:gd name="T33" fmla="*/ 1444 h 1930"/>
                  <a:gd name="T34" fmla="*/ 291 w 1831"/>
                  <a:gd name="T35" fmla="*/ 1385 h 1930"/>
                  <a:gd name="T36" fmla="*/ 294 w 1831"/>
                  <a:gd name="T37" fmla="*/ 1149 h 1930"/>
                  <a:gd name="T38" fmla="*/ 182 w 1831"/>
                  <a:gd name="T39" fmla="*/ 917 h 1930"/>
                  <a:gd name="T40" fmla="*/ 0 w 1831"/>
                  <a:gd name="T41" fmla="*/ 859 h 1930"/>
                  <a:gd name="T42" fmla="*/ 172 w 1831"/>
                  <a:gd name="T43" fmla="*/ 747 h 1930"/>
                  <a:gd name="T44" fmla="*/ 278 w 1831"/>
                  <a:gd name="T45" fmla="*/ 692 h 1930"/>
                  <a:gd name="T46" fmla="*/ 398 w 1831"/>
                  <a:gd name="T47" fmla="*/ 575 h 1930"/>
                  <a:gd name="T48" fmla="*/ 637 w 1831"/>
                  <a:gd name="T49" fmla="*/ 521 h 1930"/>
                  <a:gd name="T50" fmla="*/ 458 w 1831"/>
                  <a:gd name="T51" fmla="*/ 459 h 1930"/>
                  <a:gd name="T52" fmla="*/ 638 w 1831"/>
                  <a:gd name="T53" fmla="*/ 344 h 1930"/>
                  <a:gd name="T54" fmla="*/ 584 w 1831"/>
                  <a:gd name="T55" fmla="*/ 49 h 1930"/>
                  <a:gd name="T56" fmla="*/ 823 w 1831"/>
                  <a:gd name="T57" fmla="*/ 0 h 1930"/>
                  <a:gd name="T58" fmla="*/ 1119 w 1831"/>
                  <a:gd name="T59" fmla="*/ 53 h 1930"/>
                  <a:gd name="T60" fmla="*/ 1478 w 1831"/>
                  <a:gd name="T61" fmla="*/ 54 h 1930"/>
                  <a:gd name="T62" fmla="*/ 1596 w 1831"/>
                  <a:gd name="T63" fmla="*/ 113 h 1930"/>
                  <a:gd name="T64" fmla="*/ 1418 w 1831"/>
                  <a:gd name="T65" fmla="*/ 171 h 1930"/>
                  <a:gd name="T66" fmla="*/ 1410 w 1831"/>
                  <a:gd name="T67" fmla="*/ 699 h 1930"/>
                  <a:gd name="T68" fmla="*/ 1592 w 1831"/>
                  <a:gd name="T69" fmla="*/ 810 h 1930"/>
                  <a:gd name="T70" fmla="*/ 1828 w 1831"/>
                  <a:gd name="T71" fmla="*/ 869 h 1930"/>
                  <a:gd name="T72" fmla="*/ 1058 w 1831"/>
                  <a:gd name="T73" fmla="*/ 583 h 1930"/>
                  <a:gd name="T74" fmla="*/ 815 w 1831"/>
                  <a:gd name="T75" fmla="*/ 698 h 1930"/>
                  <a:gd name="T76" fmla="*/ 1058 w 1831"/>
                  <a:gd name="T77" fmla="*/ 583 h 1930"/>
                  <a:gd name="T78" fmla="*/ 834 w 1831"/>
                  <a:gd name="T79" fmla="*/ 1460 h 1930"/>
                  <a:gd name="T80" fmla="*/ 898 w 1831"/>
                  <a:gd name="T81" fmla="*/ 1579 h 1930"/>
                  <a:gd name="T82" fmla="*/ 1017 w 1831"/>
                  <a:gd name="T83" fmla="*/ 1462 h 1930"/>
                  <a:gd name="T84" fmla="*/ 893 w 1831"/>
                  <a:gd name="T85" fmla="*/ 1343 h 1930"/>
                  <a:gd name="T86" fmla="*/ 651 w 1831"/>
                  <a:gd name="T87" fmla="*/ 1278 h 1930"/>
                  <a:gd name="T88" fmla="*/ 712 w 1831"/>
                  <a:gd name="T89" fmla="*/ 1419 h 193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831"/>
                  <a:gd name="T136" fmla="*/ 0 h 1930"/>
                  <a:gd name="T137" fmla="*/ 1831 w 1831"/>
                  <a:gd name="T138" fmla="*/ 1930 h 193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831" h="1930">
                    <a:moveTo>
                      <a:pt x="1771" y="928"/>
                    </a:moveTo>
                    <a:lnTo>
                      <a:pt x="1716" y="928"/>
                    </a:lnTo>
                    <a:lnTo>
                      <a:pt x="1712" y="1046"/>
                    </a:lnTo>
                    <a:lnTo>
                      <a:pt x="1595" y="1046"/>
                    </a:lnTo>
                    <a:lnTo>
                      <a:pt x="1360" y="1046"/>
                    </a:lnTo>
                    <a:lnTo>
                      <a:pt x="1361" y="1105"/>
                    </a:lnTo>
                    <a:lnTo>
                      <a:pt x="1131" y="1110"/>
                    </a:lnTo>
                    <a:lnTo>
                      <a:pt x="1132" y="1169"/>
                    </a:lnTo>
                    <a:lnTo>
                      <a:pt x="1135" y="1347"/>
                    </a:lnTo>
                    <a:lnTo>
                      <a:pt x="1075" y="1346"/>
                    </a:lnTo>
                    <a:lnTo>
                      <a:pt x="1076" y="1405"/>
                    </a:lnTo>
                    <a:lnTo>
                      <a:pt x="1137" y="1406"/>
                    </a:lnTo>
                    <a:lnTo>
                      <a:pt x="1363" y="1402"/>
                    </a:lnTo>
                    <a:lnTo>
                      <a:pt x="1361" y="1223"/>
                    </a:lnTo>
                    <a:lnTo>
                      <a:pt x="1596" y="1222"/>
                    </a:lnTo>
                    <a:lnTo>
                      <a:pt x="1595" y="1399"/>
                    </a:lnTo>
                    <a:lnTo>
                      <a:pt x="1710" y="1399"/>
                    </a:lnTo>
                    <a:lnTo>
                      <a:pt x="1769" y="1398"/>
                    </a:lnTo>
                    <a:lnTo>
                      <a:pt x="1769" y="1434"/>
                    </a:lnTo>
                    <a:lnTo>
                      <a:pt x="1772" y="1516"/>
                    </a:lnTo>
                    <a:lnTo>
                      <a:pt x="1830" y="1514"/>
                    </a:lnTo>
                    <a:lnTo>
                      <a:pt x="1831" y="1632"/>
                    </a:lnTo>
                    <a:lnTo>
                      <a:pt x="1825" y="1868"/>
                    </a:lnTo>
                    <a:lnTo>
                      <a:pt x="1825" y="1927"/>
                    </a:lnTo>
                    <a:lnTo>
                      <a:pt x="1704" y="1929"/>
                    </a:lnTo>
                    <a:lnTo>
                      <a:pt x="1595" y="1930"/>
                    </a:lnTo>
                    <a:lnTo>
                      <a:pt x="1595" y="1871"/>
                    </a:lnTo>
                    <a:lnTo>
                      <a:pt x="1596" y="1812"/>
                    </a:lnTo>
                    <a:lnTo>
                      <a:pt x="1481" y="1814"/>
                    </a:lnTo>
                    <a:lnTo>
                      <a:pt x="1482" y="1696"/>
                    </a:lnTo>
                    <a:lnTo>
                      <a:pt x="1540" y="1696"/>
                    </a:lnTo>
                    <a:lnTo>
                      <a:pt x="1542" y="1637"/>
                    </a:lnTo>
                    <a:lnTo>
                      <a:pt x="1539" y="1460"/>
                    </a:lnTo>
                    <a:lnTo>
                      <a:pt x="1364" y="1461"/>
                    </a:lnTo>
                    <a:lnTo>
                      <a:pt x="1367" y="1638"/>
                    </a:lnTo>
                    <a:lnTo>
                      <a:pt x="1366" y="1815"/>
                    </a:lnTo>
                    <a:lnTo>
                      <a:pt x="1141" y="1818"/>
                    </a:lnTo>
                    <a:lnTo>
                      <a:pt x="1141" y="1759"/>
                    </a:lnTo>
                    <a:lnTo>
                      <a:pt x="1081" y="1759"/>
                    </a:lnTo>
                    <a:lnTo>
                      <a:pt x="898" y="1756"/>
                    </a:lnTo>
                    <a:lnTo>
                      <a:pt x="898" y="1697"/>
                    </a:lnTo>
                    <a:lnTo>
                      <a:pt x="898" y="1638"/>
                    </a:lnTo>
                    <a:lnTo>
                      <a:pt x="716" y="1635"/>
                    </a:lnTo>
                    <a:lnTo>
                      <a:pt x="716" y="1576"/>
                    </a:lnTo>
                    <a:lnTo>
                      <a:pt x="656" y="1575"/>
                    </a:lnTo>
                    <a:lnTo>
                      <a:pt x="412" y="1565"/>
                    </a:lnTo>
                    <a:lnTo>
                      <a:pt x="293" y="1563"/>
                    </a:lnTo>
                    <a:lnTo>
                      <a:pt x="293" y="1504"/>
                    </a:lnTo>
                    <a:lnTo>
                      <a:pt x="234" y="1504"/>
                    </a:lnTo>
                    <a:lnTo>
                      <a:pt x="234" y="1444"/>
                    </a:lnTo>
                    <a:lnTo>
                      <a:pt x="174" y="1444"/>
                    </a:lnTo>
                    <a:lnTo>
                      <a:pt x="173" y="1412"/>
                    </a:lnTo>
                    <a:lnTo>
                      <a:pt x="173" y="1385"/>
                    </a:lnTo>
                    <a:lnTo>
                      <a:pt x="291" y="1385"/>
                    </a:lnTo>
                    <a:lnTo>
                      <a:pt x="409" y="1385"/>
                    </a:lnTo>
                    <a:lnTo>
                      <a:pt x="414" y="1151"/>
                    </a:lnTo>
                    <a:lnTo>
                      <a:pt x="294" y="1149"/>
                    </a:lnTo>
                    <a:lnTo>
                      <a:pt x="300" y="920"/>
                    </a:lnTo>
                    <a:lnTo>
                      <a:pt x="241" y="918"/>
                    </a:lnTo>
                    <a:lnTo>
                      <a:pt x="182" y="917"/>
                    </a:lnTo>
                    <a:lnTo>
                      <a:pt x="64" y="912"/>
                    </a:lnTo>
                    <a:lnTo>
                      <a:pt x="4" y="915"/>
                    </a:lnTo>
                    <a:lnTo>
                      <a:pt x="0" y="859"/>
                    </a:lnTo>
                    <a:lnTo>
                      <a:pt x="61" y="858"/>
                    </a:lnTo>
                    <a:lnTo>
                      <a:pt x="53" y="747"/>
                    </a:lnTo>
                    <a:lnTo>
                      <a:pt x="172" y="747"/>
                    </a:lnTo>
                    <a:lnTo>
                      <a:pt x="167" y="691"/>
                    </a:lnTo>
                    <a:lnTo>
                      <a:pt x="251" y="691"/>
                    </a:lnTo>
                    <a:lnTo>
                      <a:pt x="278" y="692"/>
                    </a:lnTo>
                    <a:lnTo>
                      <a:pt x="278" y="633"/>
                    </a:lnTo>
                    <a:lnTo>
                      <a:pt x="398" y="635"/>
                    </a:lnTo>
                    <a:lnTo>
                      <a:pt x="398" y="575"/>
                    </a:lnTo>
                    <a:lnTo>
                      <a:pt x="576" y="578"/>
                    </a:lnTo>
                    <a:lnTo>
                      <a:pt x="637" y="578"/>
                    </a:lnTo>
                    <a:lnTo>
                      <a:pt x="637" y="521"/>
                    </a:lnTo>
                    <a:lnTo>
                      <a:pt x="637" y="462"/>
                    </a:lnTo>
                    <a:lnTo>
                      <a:pt x="578" y="460"/>
                    </a:lnTo>
                    <a:lnTo>
                      <a:pt x="458" y="459"/>
                    </a:lnTo>
                    <a:lnTo>
                      <a:pt x="460" y="342"/>
                    </a:lnTo>
                    <a:lnTo>
                      <a:pt x="578" y="344"/>
                    </a:lnTo>
                    <a:lnTo>
                      <a:pt x="638" y="344"/>
                    </a:lnTo>
                    <a:lnTo>
                      <a:pt x="638" y="227"/>
                    </a:lnTo>
                    <a:lnTo>
                      <a:pt x="578" y="227"/>
                    </a:lnTo>
                    <a:lnTo>
                      <a:pt x="584" y="49"/>
                    </a:lnTo>
                    <a:lnTo>
                      <a:pt x="643" y="49"/>
                    </a:lnTo>
                    <a:lnTo>
                      <a:pt x="644" y="0"/>
                    </a:lnTo>
                    <a:moveTo>
                      <a:pt x="823" y="0"/>
                    </a:moveTo>
                    <a:lnTo>
                      <a:pt x="821" y="51"/>
                    </a:lnTo>
                    <a:lnTo>
                      <a:pt x="1062" y="53"/>
                    </a:lnTo>
                    <a:lnTo>
                      <a:pt x="1119" y="53"/>
                    </a:lnTo>
                    <a:lnTo>
                      <a:pt x="1119" y="0"/>
                    </a:lnTo>
                    <a:moveTo>
                      <a:pt x="1478" y="0"/>
                    </a:moveTo>
                    <a:lnTo>
                      <a:pt x="1478" y="54"/>
                    </a:lnTo>
                    <a:lnTo>
                      <a:pt x="1537" y="54"/>
                    </a:lnTo>
                    <a:lnTo>
                      <a:pt x="1596" y="54"/>
                    </a:lnTo>
                    <a:lnTo>
                      <a:pt x="1596" y="113"/>
                    </a:lnTo>
                    <a:lnTo>
                      <a:pt x="1536" y="113"/>
                    </a:lnTo>
                    <a:lnTo>
                      <a:pt x="1536" y="171"/>
                    </a:lnTo>
                    <a:lnTo>
                      <a:pt x="1418" y="171"/>
                    </a:lnTo>
                    <a:lnTo>
                      <a:pt x="1416" y="230"/>
                    </a:lnTo>
                    <a:lnTo>
                      <a:pt x="1412" y="465"/>
                    </a:lnTo>
                    <a:lnTo>
                      <a:pt x="1410" y="699"/>
                    </a:lnTo>
                    <a:lnTo>
                      <a:pt x="1415" y="751"/>
                    </a:lnTo>
                    <a:lnTo>
                      <a:pt x="1592" y="751"/>
                    </a:lnTo>
                    <a:lnTo>
                      <a:pt x="1592" y="810"/>
                    </a:lnTo>
                    <a:lnTo>
                      <a:pt x="1717" y="812"/>
                    </a:lnTo>
                    <a:lnTo>
                      <a:pt x="1828" y="812"/>
                    </a:lnTo>
                    <a:lnTo>
                      <a:pt x="1828" y="869"/>
                    </a:lnTo>
                    <a:lnTo>
                      <a:pt x="1769" y="869"/>
                    </a:lnTo>
                    <a:lnTo>
                      <a:pt x="1771" y="928"/>
                    </a:lnTo>
                    <a:moveTo>
                      <a:pt x="1058" y="583"/>
                    </a:moveTo>
                    <a:lnTo>
                      <a:pt x="1058" y="465"/>
                    </a:lnTo>
                    <a:lnTo>
                      <a:pt x="817" y="463"/>
                    </a:lnTo>
                    <a:lnTo>
                      <a:pt x="815" y="698"/>
                    </a:lnTo>
                    <a:lnTo>
                      <a:pt x="885" y="698"/>
                    </a:lnTo>
                    <a:lnTo>
                      <a:pt x="1056" y="699"/>
                    </a:lnTo>
                    <a:lnTo>
                      <a:pt x="1058" y="583"/>
                    </a:lnTo>
                    <a:moveTo>
                      <a:pt x="713" y="1438"/>
                    </a:moveTo>
                    <a:lnTo>
                      <a:pt x="713" y="1457"/>
                    </a:lnTo>
                    <a:lnTo>
                      <a:pt x="834" y="1460"/>
                    </a:lnTo>
                    <a:lnTo>
                      <a:pt x="836" y="1519"/>
                    </a:lnTo>
                    <a:lnTo>
                      <a:pt x="896" y="1520"/>
                    </a:lnTo>
                    <a:lnTo>
                      <a:pt x="898" y="1579"/>
                    </a:lnTo>
                    <a:lnTo>
                      <a:pt x="958" y="1580"/>
                    </a:lnTo>
                    <a:lnTo>
                      <a:pt x="955" y="1462"/>
                    </a:lnTo>
                    <a:lnTo>
                      <a:pt x="1017" y="1462"/>
                    </a:lnTo>
                    <a:lnTo>
                      <a:pt x="1016" y="1422"/>
                    </a:lnTo>
                    <a:lnTo>
                      <a:pt x="1014" y="1344"/>
                    </a:lnTo>
                    <a:lnTo>
                      <a:pt x="893" y="1343"/>
                    </a:lnTo>
                    <a:lnTo>
                      <a:pt x="772" y="1340"/>
                    </a:lnTo>
                    <a:lnTo>
                      <a:pt x="772" y="1281"/>
                    </a:lnTo>
                    <a:lnTo>
                      <a:pt x="651" y="1278"/>
                    </a:lnTo>
                    <a:lnTo>
                      <a:pt x="653" y="1396"/>
                    </a:lnTo>
                    <a:lnTo>
                      <a:pt x="713" y="1398"/>
                    </a:lnTo>
                    <a:lnTo>
                      <a:pt x="712" y="1419"/>
                    </a:lnTo>
                    <a:lnTo>
                      <a:pt x="713" y="1438"/>
                    </a:lnTo>
                  </a:path>
                </a:pathLst>
              </a:custGeom>
              <a:noFill/>
              <a:ln w="3" cap="flat">
                <a:solidFill>
                  <a:srgbClr val="000000"/>
                </a:solidFill>
                <a:prstDash val="solid"/>
                <a:miter lim="800000"/>
                <a:headEnd/>
                <a:tailEnd/>
              </a:ln>
            </p:spPr>
            <p:txBody>
              <a:bodyPr/>
              <a:lstStyle/>
              <a:p>
                <a:endParaRPr lang="en-US"/>
              </a:p>
            </p:txBody>
          </p:sp>
          <p:sp>
            <p:nvSpPr>
              <p:cNvPr id="27823" name="Freeform 11"/>
              <p:cNvSpPr>
                <a:spLocks/>
              </p:cNvSpPr>
              <p:nvPr/>
            </p:nvSpPr>
            <p:spPr bwMode="auto">
              <a:xfrm>
                <a:off x="4509" y="836"/>
                <a:ext cx="122" cy="179"/>
              </a:xfrm>
              <a:custGeom>
                <a:avLst/>
                <a:gdLst>
                  <a:gd name="T0" fmla="*/ 122 w 122"/>
                  <a:gd name="T1" fmla="*/ 2 h 179"/>
                  <a:gd name="T2" fmla="*/ 118 w 122"/>
                  <a:gd name="T3" fmla="*/ 179 h 179"/>
                  <a:gd name="T4" fmla="*/ 59 w 122"/>
                  <a:gd name="T5" fmla="*/ 179 h 179"/>
                  <a:gd name="T6" fmla="*/ 60 w 122"/>
                  <a:gd name="T7" fmla="*/ 120 h 179"/>
                  <a:gd name="T8" fmla="*/ 0 w 122"/>
                  <a:gd name="T9" fmla="*/ 118 h 179"/>
                  <a:gd name="T10" fmla="*/ 3 w 122"/>
                  <a:gd name="T11" fmla="*/ 0 h 179"/>
                  <a:gd name="T12" fmla="*/ 122 w 122"/>
                  <a:gd name="T13" fmla="*/ 2 h 179"/>
                  <a:gd name="T14" fmla="*/ 0 60000 65536"/>
                  <a:gd name="T15" fmla="*/ 0 60000 65536"/>
                  <a:gd name="T16" fmla="*/ 0 60000 65536"/>
                  <a:gd name="T17" fmla="*/ 0 60000 65536"/>
                  <a:gd name="T18" fmla="*/ 0 60000 65536"/>
                  <a:gd name="T19" fmla="*/ 0 60000 65536"/>
                  <a:gd name="T20" fmla="*/ 0 60000 65536"/>
                  <a:gd name="T21" fmla="*/ 0 w 122"/>
                  <a:gd name="T22" fmla="*/ 0 h 179"/>
                  <a:gd name="T23" fmla="*/ 122 w 122"/>
                  <a:gd name="T24" fmla="*/ 179 h 17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2" h="179">
                    <a:moveTo>
                      <a:pt x="122" y="2"/>
                    </a:moveTo>
                    <a:lnTo>
                      <a:pt x="118" y="179"/>
                    </a:lnTo>
                    <a:lnTo>
                      <a:pt x="59" y="179"/>
                    </a:lnTo>
                    <a:lnTo>
                      <a:pt x="60" y="120"/>
                    </a:lnTo>
                    <a:lnTo>
                      <a:pt x="0" y="118"/>
                    </a:lnTo>
                    <a:lnTo>
                      <a:pt x="3" y="0"/>
                    </a:lnTo>
                    <a:lnTo>
                      <a:pt x="122" y="2"/>
                    </a:lnTo>
                    <a:close/>
                  </a:path>
                </a:pathLst>
              </a:custGeom>
              <a:solidFill>
                <a:srgbClr val="FEE679"/>
              </a:solidFill>
              <a:ln w="9525">
                <a:noFill/>
                <a:round/>
                <a:headEnd/>
                <a:tailEnd/>
              </a:ln>
            </p:spPr>
            <p:txBody>
              <a:bodyPr/>
              <a:lstStyle/>
              <a:p>
                <a:endParaRPr lang="en-US"/>
              </a:p>
            </p:txBody>
          </p:sp>
          <p:sp>
            <p:nvSpPr>
              <p:cNvPr id="27824" name="Freeform 12"/>
              <p:cNvSpPr>
                <a:spLocks/>
              </p:cNvSpPr>
              <p:nvPr/>
            </p:nvSpPr>
            <p:spPr bwMode="auto">
              <a:xfrm>
                <a:off x="4509" y="836"/>
                <a:ext cx="122" cy="179"/>
              </a:xfrm>
              <a:custGeom>
                <a:avLst/>
                <a:gdLst>
                  <a:gd name="T0" fmla="*/ 121 w 122"/>
                  <a:gd name="T1" fmla="*/ 90 h 179"/>
                  <a:gd name="T2" fmla="*/ 118 w 122"/>
                  <a:gd name="T3" fmla="*/ 179 h 179"/>
                  <a:gd name="T4" fmla="*/ 59 w 122"/>
                  <a:gd name="T5" fmla="*/ 179 h 179"/>
                  <a:gd name="T6" fmla="*/ 60 w 122"/>
                  <a:gd name="T7" fmla="*/ 120 h 179"/>
                  <a:gd name="T8" fmla="*/ 0 w 122"/>
                  <a:gd name="T9" fmla="*/ 118 h 179"/>
                  <a:gd name="T10" fmla="*/ 3 w 122"/>
                  <a:gd name="T11" fmla="*/ 0 h 179"/>
                  <a:gd name="T12" fmla="*/ 122 w 122"/>
                  <a:gd name="T13" fmla="*/ 2 h 179"/>
                  <a:gd name="T14" fmla="*/ 121 w 122"/>
                  <a:gd name="T15" fmla="*/ 90 h 179"/>
                  <a:gd name="T16" fmla="*/ 0 60000 65536"/>
                  <a:gd name="T17" fmla="*/ 0 60000 65536"/>
                  <a:gd name="T18" fmla="*/ 0 60000 65536"/>
                  <a:gd name="T19" fmla="*/ 0 60000 65536"/>
                  <a:gd name="T20" fmla="*/ 0 60000 65536"/>
                  <a:gd name="T21" fmla="*/ 0 60000 65536"/>
                  <a:gd name="T22" fmla="*/ 0 60000 65536"/>
                  <a:gd name="T23" fmla="*/ 0 60000 65536"/>
                  <a:gd name="T24" fmla="*/ 0 w 122"/>
                  <a:gd name="T25" fmla="*/ 0 h 179"/>
                  <a:gd name="T26" fmla="*/ 122 w 122"/>
                  <a:gd name="T27" fmla="*/ 179 h 17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2" h="179">
                    <a:moveTo>
                      <a:pt x="121" y="90"/>
                    </a:moveTo>
                    <a:lnTo>
                      <a:pt x="118" y="179"/>
                    </a:lnTo>
                    <a:lnTo>
                      <a:pt x="59" y="179"/>
                    </a:lnTo>
                    <a:lnTo>
                      <a:pt x="60" y="120"/>
                    </a:lnTo>
                    <a:lnTo>
                      <a:pt x="0" y="118"/>
                    </a:lnTo>
                    <a:lnTo>
                      <a:pt x="3" y="0"/>
                    </a:lnTo>
                    <a:lnTo>
                      <a:pt x="122" y="2"/>
                    </a:lnTo>
                    <a:lnTo>
                      <a:pt x="121" y="90"/>
                    </a:lnTo>
                  </a:path>
                </a:pathLst>
              </a:custGeom>
              <a:noFill/>
              <a:ln w="3" cap="flat">
                <a:solidFill>
                  <a:srgbClr val="000000"/>
                </a:solidFill>
                <a:prstDash val="solid"/>
                <a:miter lim="800000"/>
                <a:headEnd/>
                <a:tailEnd/>
              </a:ln>
            </p:spPr>
            <p:txBody>
              <a:bodyPr/>
              <a:lstStyle/>
              <a:p>
                <a:endParaRPr lang="en-US"/>
              </a:p>
            </p:txBody>
          </p:sp>
          <p:sp>
            <p:nvSpPr>
              <p:cNvPr id="27825" name="Freeform 13"/>
              <p:cNvSpPr>
                <a:spLocks/>
              </p:cNvSpPr>
              <p:nvPr/>
            </p:nvSpPr>
            <p:spPr bwMode="auto">
              <a:xfrm>
                <a:off x="543" y="867"/>
                <a:ext cx="60" cy="118"/>
              </a:xfrm>
              <a:custGeom>
                <a:avLst/>
                <a:gdLst>
                  <a:gd name="T0" fmla="*/ 59 w 60"/>
                  <a:gd name="T1" fmla="*/ 118 h 118"/>
                  <a:gd name="T2" fmla="*/ 0 w 60"/>
                  <a:gd name="T3" fmla="*/ 118 h 118"/>
                  <a:gd name="T4" fmla="*/ 1 w 60"/>
                  <a:gd name="T5" fmla="*/ 0 h 118"/>
                  <a:gd name="T6" fmla="*/ 60 w 60"/>
                  <a:gd name="T7" fmla="*/ 0 h 118"/>
                  <a:gd name="T8" fmla="*/ 59 w 60"/>
                  <a:gd name="T9" fmla="*/ 118 h 118"/>
                  <a:gd name="T10" fmla="*/ 0 60000 65536"/>
                  <a:gd name="T11" fmla="*/ 0 60000 65536"/>
                  <a:gd name="T12" fmla="*/ 0 60000 65536"/>
                  <a:gd name="T13" fmla="*/ 0 60000 65536"/>
                  <a:gd name="T14" fmla="*/ 0 60000 65536"/>
                  <a:gd name="T15" fmla="*/ 0 w 60"/>
                  <a:gd name="T16" fmla="*/ 0 h 118"/>
                  <a:gd name="T17" fmla="*/ 60 w 60"/>
                  <a:gd name="T18" fmla="*/ 118 h 118"/>
                </a:gdLst>
                <a:ahLst/>
                <a:cxnLst>
                  <a:cxn ang="T10">
                    <a:pos x="T0" y="T1"/>
                  </a:cxn>
                  <a:cxn ang="T11">
                    <a:pos x="T2" y="T3"/>
                  </a:cxn>
                  <a:cxn ang="T12">
                    <a:pos x="T4" y="T5"/>
                  </a:cxn>
                  <a:cxn ang="T13">
                    <a:pos x="T6" y="T7"/>
                  </a:cxn>
                  <a:cxn ang="T14">
                    <a:pos x="T8" y="T9"/>
                  </a:cxn>
                </a:cxnLst>
                <a:rect l="T15" t="T16" r="T17" b="T18"/>
                <a:pathLst>
                  <a:path w="60" h="118">
                    <a:moveTo>
                      <a:pt x="59" y="118"/>
                    </a:moveTo>
                    <a:lnTo>
                      <a:pt x="0" y="118"/>
                    </a:lnTo>
                    <a:lnTo>
                      <a:pt x="1" y="0"/>
                    </a:lnTo>
                    <a:lnTo>
                      <a:pt x="60" y="0"/>
                    </a:lnTo>
                    <a:lnTo>
                      <a:pt x="59" y="118"/>
                    </a:lnTo>
                    <a:close/>
                  </a:path>
                </a:pathLst>
              </a:custGeom>
              <a:solidFill>
                <a:srgbClr val="FEE679"/>
              </a:solidFill>
              <a:ln w="9525">
                <a:noFill/>
                <a:round/>
                <a:headEnd/>
                <a:tailEnd/>
              </a:ln>
            </p:spPr>
            <p:txBody>
              <a:bodyPr/>
              <a:lstStyle/>
              <a:p>
                <a:endParaRPr lang="en-US"/>
              </a:p>
            </p:txBody>
          </p:sp>
          <p:sp>
            <p:nvSpPr>
              <p:cNvPr id="27826" name="Freeform 14"/>
              <p:cNvSpPr>
                <a:spLocks/>
              </p:cNvSpPr>
              <p:nvPr/>
            </p:nvSpPr>
            <p:spPr bwMode="auto">
              <a:xfrm>
                <a:off x="543" y="867"/>
                <a:ext cx="60" cy="118"/>
              </a:xfrm>
              <a:custGeom>
                <a:avLst/>
                <a:gdLst>
                  <a:gd name="T0" fmla="*/ 30 w 60"/>
                  <a:gd name="T1" fmla="*/ 118 h 118"/>
                  <a:gd name="T2" fmla="*/ 0 w 60"/>
                  <a:gd name="T3" fmla="*/ 118 h 118"/>
                  <a:gd name="T4" fmla="*/ 1 w 60"/>
                  <a:gd name="T5" fmla="*/ 0 h 118"/>
                  <a:gd name="T6" fmla="*/ 60 w 60"/>
                  <a:gd name="T7" fmla="*/ 0 h 118"/>
                  <a:gd name="T8" fmla="*/ 59 w 60"/>
                  <a:gd name="T9" fmla="*/ 118 h 118"/>
                  <a:gd name="T10" fmla="*/ 30 w 60"/>
                  <a:gd name="T11" fmla="*/ 118 h 118"/>
                  <a:gd name="T12" fmla="*/ 0 60000 65536"/>
                  <a:gd name="T13" fmla="*/ 0 60000 65536"/>
                  <a:gd name="T14" fmla="*/ 0 60000 65536"/>
                  <a:gd name="T15" fmla="*/ 0 60000 65536"/>
                  <a:gd name="T16" fmla="*/ 0 60000 65536"/>
                  <a:gd name="T17" fmla="*/ 0 60000 65536"/>
                  <a:gd name="T18" fmla="*/ 0 w 60"/>
                  <a:gd name="T19" fmla="*/ 0 h 118"/>
                  <a:gd name="T20" fmla="*/ 60 w 60"/>
                  <a:gd name="T21" fmla="*/ 118 h 118"/>
                </a:gdLst>
                <a:ahLst/>
                <a:cxnLst>
                  <a:cxn ang="T12">
                    <a:pos x="T0" y="T1"/>
                  </a:cxn>
                  <a:cxn ang="T13">
                    <a:pos x="T2" y="T3"/>
                  </a:cxn>
                  <a:cxn ang="T14">
                    <a:pos x="T4" y="T5"/>
                  </a:cxn>
                  <a:cxn ang="T15">
                    <a:pos x="T6" y="T7"/>
                  </a:cxn>
                  <a:cxn ang="T16">
                    <a:pos x="T8" y="T9"/>
                  </a:cxn>
                  <a:cxn ang="T17">
                    <a:pos x="T10" y="T11"/>
                  </a:cxn>
                </a:cxnLst>
                <a:rect l="T18" t="T19" r="T20" b="T21"/>
                <a:pathLst>
                  <a:path w="60" h="118">
                    <a:moveTo>
                      <a:pt x="30" y="118"/>
                    </a:moveTo>
                    <a:lnTo>
                      <a:pt x="0" y="118"/>
                    </a:lnTo>
                    <a:lnTo>
                      <a:pt x="1" y="0"/>
                    </a:lnTo>
                    <a:lnTo>
                      <a:pt x="60" y="0"/>
                    </a:lnTo>
                    <a:lnTo>
                      <a:pt x="59" y="118"/>
                    </a:lnTo>
                    <a:lnTo>
                      <a:pt x="30" y="118"/>
                    </a:lnTo>
                  </a:path>
                </a:pathLst>
              </a:custGeom>
              <a:noFill/>
              <a:ln w="3" cap="flat">
                <a:solidFill>
                  <a:srgbClr val="000000"/>
                </a:solidFill>
                <a:prstDash val="solid"/>
                <a:miter lim="800000"/>
                <a:headEnd/>
                <a:tailEnd/>
              </a:ln>
            </p:spPr>
            <p:txBody>
              <a:bodyPr/>
              <a:lstStyle/>
              <a:p>
                <a:endParaRPr lang="en-US"/>
              </a:p>
            </p:txBody>
          </p:sp>
          <p:sp>
            <p:nvSpPr>
              <p:cNvPr id="27827" name="Freeform 15"/>
              <p:cNvSpPr>
                <a:spLocks/>
              </p:cNvSpPr>
              <p:nvPr/>
            </p:nvSpPr>
            <p:spPr bwMode="auto">
              <a:xfrm>
                <a:off x="2780" y="946"/>
                <a:ext cx="60" cy="59"/>
              </a:xfrm>
              <a:custGeom>
                <a:avLst/>
                <a:gdLst>
                  <a:gd name="T0" fmla="*/ 60 w 60"/>
                  <a:gd name="T1" fmla="*/ 0 h 59"/>
                  <a:gd name="T2" fmla="*/ 59 w 60"/>
                  <a:gd name="T3" fmla="*/ 59 h 59"/>
                  <a:gd name="T4" fmla="*/ 0 w 60"/>
                  <a:gd name="T5" fmla="*/ 59 h 59"/>
                  <a:gd name="T6" fmla="*/ 1 w 60"/>
                  <a:gd name="T7" fmla="*/ 0 h 59"/>
                  <a:gd name="T8" fmla="*/ 60 w 60"/>
                  <a:gd name="T9" fmla="*/ 0 h 59"/>
                  <a:gd name="T10" fmla="*/ 0 60000 65536"/>
                  <a:gd name="T11" fmla="*/ 0 60000 65536"/>
                  <a:gd name="T12" fmla="*/ 0 60000 65536"/>
                  <a:gd name="T13" fmla="*/ 0 60000 65536"/>
                  <a:gd name="T14" fmla="*/ 0 60000 65536"/>
                  <a:gd name="T15" fmla="*/ 0 w 60"/>
                  <a:gd name="T16" fmla="*/ 0 h 59"/>
                  <a:gd name="T17" fmla="*/ 60 w 60"/>
                  <a:gd name="T18" fmla="*/ 59 h 59"/>
                </a:gdLst>
                <a:ahLst/>
                <a:cxnLst>
                  <a:cxn ang="T10">
                    <a:pos x="T0" y="T1"/>
                  </a:cxn>
                  <a:cxn ang="T11">
                    <a:pos x="T2" y="T3"/>
                  </a:cxn>
                  <a:cxn ang="T12">
                    <a:pos x="T4" y="T5"/>
                  </a:cxn>
                  <a:cxn ang="T13">
                    <a:pos x="T6" y="T7"/>
                  </a:cxn>
                  <a:cxn ang="T14">
                    <a:pos x="T8" y="T9"/>
                  </a:cxn>
                </a:cxnLst>
                <a:rect l="T15" t="T16" r="T17" b="T18"/>
                <a:pathLst>
                  <a:path w="60" h="59">
                    <a:moveTo>
                      <a:pt x="60" y="0"/>
                    </a:moveTo>
                    <a:lnTo>
                      <a:pt x="59" y="59"/>
                    </a:lnTo>
                    <a:lnTo>
                      <a:pt x="0" y="59"/>
                    </a:lnTo>
                    <a:lnTo>
                      <a:pt x="1" y="0"/>
                    </a:lnTo>
                    <a:lnTo>
                      <a:pt x="60" y="0"/>
                    </a:lnTo>
                    <a:close/>
                  </a:path>
                </a:pathLst>
              </a:custGeom>
              <a:solidFill>
                <a:srgbClr val="FEE679"/>
              </a:solidFill>
              <a:ln w="9525">
                <a:noFill/>
                <a:round/>
                <a:headEnd/>
                <a:tailEnd/>
              </a:ln>
            </p:spPr>
            <p:txBody>
              <a:bodyPr/>
              <a:lstStyle/>
              <a:p>
                <a:endParaRPr lang="en-US"/>
              </a:p>
            </p:txBody>
          </p:sp>
          <p:sp>
            <p:nvSpPr>
              <p:cNvPr id="27828" name="Freeform 16"/>
              <p:cNvSpPr>
                <a:spLocks/>
              </p:cNvSpPr>
              <p:nvPr/>
            </p:nvSpPr>
            <p:spPr bwMode="auto">
              <a:xfrm>
                <a:off x="2780" y="946"/>
                <a:ext cx="60" cy="59"/>
              </a:xfrm>
              <a:custGeom>
                <a:avLst/>
                <a:gdLst>
                  <a:gd name="T0" fmla="*/ 59 w 60"/>
                  <a:gd name="T1" fmla="*/ 30 h 59"/>
                  <a:gd name="T2" fmla="*/ 59 w 60"/>
                  <a:gd name="T3" fmla="*/ 59 h 59"/>
                  <a:gd name="T4" fmla="*/ 0 w 60"/>
                  <a:gd name="T5" fmla="*/ 59 h 59"/>
                  <a:gd name="T6" fmla="*/ 1 w 60"/>
                  <a:gd name="T7" fmla="*/ 0 h 59"/>
                  <a:gd name="T8" fmla="*/ 60 w 60"/>
                  <a:gd name="T9" fmla="*/ 0 h 59"/>
                  <a:gd name="T10" fmla="*/ 59 w 60"/>
                  <a:gd name="T11" fmla="*/ 30 h 59"/>
                  <a:gd name="T12" fmla="*/ 0 60000 65536"/>
                  <a:gd name="T13" fmla="*/ 0 60000 65536"/>
                  <a:gd name="T14" fmla="*/ 0 60000 65536"/>
                  <a:gd name="T15" fmla="*/ 0 60000 65536"/>
                  <a:gd name="T16" fmla="*/ 0 60000 65536"/>
                  <a:gd name="T17" fmla="*/ 0 60000 65536"/>
                  <a:gd name="T18" fmla="*/ 0 w 60"/>
                  <a:gd name="T19" fmla="*/ 0 h 59"/>
                  <a:gd name="T20" fmla="*/ 60 w 60"/>
                  <a:gd name="T21" fmla="*/ 59 h 59"/>
                </a:gdLst>
                <a:ahLst/>
                <a:cxnLst>
                  <a:cxn ang="T12">
                    <a:pos x="T0" y="T1"/>
                  </a:cxn>
                  <a:cxn ang="T13">
                    <a:pos x="T2" y="T3"/>
                  </a:cxn>
                  <a:cxn ang="T14">
                    <a:pos x="T4" y="T5"/>
                  </a:cxn>
                  <a:cxn ang="T15">
                    <a:pos x="T6" y="T7"/>
                  </a:cxn>
                  <a:cxn ang="T16">
                    <a:pos x="T8" y="T9"/>
                  </a:cxn>
                  <a:cxn ang="T17">
                    <a:pos x="T10" y="T11"/>
                  </a:cxn>
                </a:cxnLst>
                <a:rect l="T18" t="T19" r="T20" b="T21"/>
                <a:pathLst>
                  <a:path w="60" h="59">
                    <a:moveTo>
                      <a:pt x="59" y="30"/>
                    </a:moveTo>
                    <a:lnTo>
                      <a:pt x="59" y="59"/>
                    </a:lnTo>
                    <a:lnTo>
                      <a:pt x="0" y="59"/>
                    </a:lnTo>
                    <a:lnTo>
                      <a:pt x="1" y="0"/>
                    </a:lnTo>
                    <a:lnTo>
                      <a:pt x="60" y="0"/>
                    </a:lnTo>
                    <a:lnTo>
                      <a:pt x="59" y="30"/>
                    </a:lnTo>
                  </a:path>
                </a:pathLst>
              </a:custGeom>
              <a:noFill/>
              <a:ln w="3" cap="flat">
                <a:solidFill>
                  <a:srgbClr val="000000"/>
                </a:solidFill>
                <a:prstDash val="solid"/>
                <a:miter lim="800000"/>
                <a:headEnd/>
                <a:tailEnd/>
              </a:ln>
            </p:spPr>
            <p:txBody>
              <a:bodyPr/>
              <a:lstStyle/>
              <a:p>
                <a:endParaRPr lang="en-US"/>
              </a:p>
            </p:txBody>
          </p:sp>
          <p:sp>
            <p:nvSpPr>
              <p:cNvPr id="27829" name="Freeform 17"/>
              <p:cNvSpPr>
                <a:spLocks/>
              </p:cNvSpPr>
              <p:nvPr/>
            </p:nvSpPr>
            <p:spPr bwMode="auto">
              <a:xfrm>
                <a:off x="3966" y="1012"/>
                <a:ext cx="475" cy="354"/>
              </a:xfrm>
              <a:custGeom>
                <a:avLst/>
                <a:gdLst>
                  <a:gd name="T0" fmla="*/ 178 w 475"/>
                  <a:gd name="T1" fmla="*/ 236 h 354"/>
                  <a:gd name="T2" fmla="*/ 193 w 475"/>
                  <a:gd name="T3" fmla="*/ 236 h 354"/>
                  <a:gd name="T4" fmla="*/ 237 w 475"/>
                  <a:gd name="T5" fmla="*/ 236 h 354"/>
                  <a:gd name="T6" fmla="*/ 475 w 475"/>
                  <a:gd name="T7" fmla="*/ 236 h 354"/>
                  <a:gd name="T8" fmla="*/ 474 w 475"/>
                  <a:gd name="T9" fmla="*/ 295 h 354"/>
                  <a:gd name="T10" fmla="*/ 355 w 475"/>
                  <a:gd name="T11" fmla="*/ 295 h 354"/>
                  <a:gd name="T12" fmla="*/ 354 w 475"/>
                  <a:gd name="T13" fmla="*/ 354 h 354"/>
                  <a:gd name="T14" fmla="*/ 191 w 475"/>
                  <a:gd name="T15" fmla="*/ 351 h 354"/>
                  <a:gd name="T16" fmla="*/ 59 w 475"/>
                  <a:gd name="T17" fmla="*/ 353 h 354"/>
                  <a:gd name="T18" fmla="*/ 59 w 475"/>
                  <a:gd name="T19" fmla="*/ 294 h 354"/>
                  <a:gd name="T20" fmla="*/ 0 w 475"/>
                  <a:gd name="T21" fmla="*/ 294 h 354"/>
                  <a:gd name="T22" fmla="*/ 1 w 475"/>
                  <a:gd name="T23" fmla="*/ 235 h 354"/>
                  <a:gd name="T24" fmla="*/ 7 w 475"/>
                  <a:gd name="T25" fmla="*/ 0 h 354"/>
                  <a:gd name="T26" fmla="*/ 184 w 475"/>
                  <a:gd name="T27" fmla="*/ 0 h 354"/>
                  <a:gd name="T28" fmla="*/ 178 w 475"/>
                  <a:gd name="T29" fmla="*/ 236 h 35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75"/>
                  <a:gd name="T46" fmla="*/ 0 h 354"/>
                  <a:gd name="T47" fmla="*/ 475 w 475"/>
                  <a:gd name="T48" fmla="*/ 354 h 35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75" h="354">
                    <a:moveTo>
                      <a:pt x="178" y="236"/>
                    </a:moveTo>
                    <a:lnTo>
                      <a:pt x="193" y="236"/>
                    </a:lnTo>
                    <a:lnTo>
                      <a:pt x="237" y="236"/>
                    </a:lnTo>
                    <a:lnTo>
                      <a:pt x="475" y="236"/>
                    </a:lnTo>
                    <a:lnTo>
                      <a:pt x="474" y="295"/>
                    </a:lnTo>
                    <a:lnTo>
                      <a:pt x="355" y="295"/>
                    </a:lnTo>
                    <a:lnTo>
                      <a:pt x="354" y="354"/>
                    </a:lnTo>
                    <a:lnTo>
                      <a:pt x="191" y="351"/>
                    </a:lnTo>
                    <a:lnTo>
                      <a:pt x="59" y="353"/>
                    </a:lnTo>
                    <a:lnTo>
                      <a:pt x="59" y="294"/>
                    </a:lnTo>
                    <a:lnTo>
                      <a:pt x="0" y="294"/>
                    </a:lnTo>
                    <a:lnTo>
                      <a:pt x="1" y="235"/>
                    </a:lnTo>
                    <a:lnTo>
                      <a:pt x="7" y="0"/>
                    </a:lnTo>
                    <a:lnTo>
                      <a:pt x="184" y="0"/>
                    </a:lnTo>
                    <a:lnTo>
                      <a:pt x="178" y="236"/>
                    </a:lnTo>
                    <a:close/>
                  </a:path>
                </a:pathLst>
              </a:custGeom>
              <a:solidFill>
                <a:srgbClr val="FEE679"/>
              </a:solidFill>
              <a:ln w="9525">
                <a:noFill/>
                <a:round/>
                <a:headEnd/>
                <a:tailEnd/>
              </a:ln>
            </p:spPr>
            <p:txBody>
              <a:bodyPr/>
              <a:lstStyle/>
              <a:p>
                <a:endParaRPr lang="en-US"/>
              </a:p>
            </p:txBody>
          </p:sp>
          <p:sp>
            <p:nvSpPr>
              <p:cNvPr id="27830" name="Freeform 18"/>
              <p:cNvSpPr>
                <a:spLocks/>
              </p:cNvSpPr>
              <p:nvPr/>
            </p:nvSpPr>
            <p:spPr bwMode="auto">
              <a:xfrm>
                <a:off x="3966" y="1012"/>
                <a:ext cx="475" cy="354"/>
              </a:xfrm>
              <a:custGeom>
                <a:avLst/>
                <a:gdLst>
                  <a:gd name="T0" fmla="*/ 185 w 475"/>
                  <a:gd name="T1" fmla="*/ 236 h 354"/>
                  <a:gd name="T2" fmla="*/ 193 w 475"/>
                  <a:gd name="T3" fmla="*/ 236 h 354"/>
                  <a:gd name="T4" fmla="*/ 237 w 475"/>
                  <a:gd name="T5" fmla="*/ 236 h 354"/>
                  <a:gd name="T6" fmla="*/ 475 w 475"/>
                  <a:gd name="T7" fmla="*/ 236 h 354"/>
                  <a:gd name="T8" fmla="*/ 474 w 475"/>
                  <a:gd name="T9" fmla="*/ 295 h 354"/>
                  <a:gd name="T10" fmla="*/ 355 w 475"/>
                  <a:gd name="T11" fmla="*/ 295 h 354"/>
                  <a:gd name="T12" fmla="*/ 354 w 475"/>
                  <a:gd name="T13" fmla="*/ 354 h 354"/>
                  <a:gd name="T14" fmla="*/ 191 w 475"/>
                  <a:gd name="T15" fmla="*/ 351 h 354"/>
                  <a:gd name="T16" fmla="*/ 59 w 475"/>
                  <a:gd name="T17" fmla="*/ 353 h 354"/>
                  <a:gd name="T18" fmla="*/ 59 w 475"/>
                  <a:gd name="T19" fmla="*/ 294 h 354"/>
                  <a:gd name="T20" fmla="*/ 0 w 475"/>
                  <a:gd name="T21" fmla="*/ 294 h 354"/>
                  <a:gd name="T22" fmla="*/ 1 w 475"/>
                  <a:gd name="T23" fmla="*/ 235 h 354"/>
                  <a:gd name="T24" fmla="*/ 7 w 475"/>
                  <a:gd name="T25" fmla="*/ 0 h 354"/>
                  <a:gd name="T26" fmla="*/ 184 w 475"/>
                  <a:gd name="T27" fmla="*/ 0 h 354"/>
                  <a:gd name="T28" fmla="*/ 178 w 475"/>
                  <a:gd name="T29" fmla="*/ 236 h 354"/>
                  <a:gd name="T30" fmla="*/ 185 w 475"/>
                  <a:gd name="T31" fmla="*/ 236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75"/>
                  <a:gd name="T49" fmla="*/ 0 h 354"/>
                  <a:gd name="T50" fmla="*/ 475 w 47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75" h="354">
                    <a:moveTo>
                      <a:pt x="185" y="236"/>
                    </a:moveTo>
                    <a:lnTo>
                      <a:pt x="193" y="236"/>
                    </a:lnTo>
                    <a:lnTo>
                      <a:pt x="237" y="236"/>
                    </a:lnTo>
                    <a:lnTo>
                      <a:pt x="475" y="236"/>
                    </a:lnTo>
                    <a:lnTo>
                      <a:pt x="474" y="295"/>
                    </a:lnTo>
                    <a:lnTo>
                      <a:pt x="355" y="295"/>
                    </a:lnTo>
                    <a:lnTo>
                      <a:pt x="354" y="354"/>
                    </a:lnTo>
                    <a:lnTo>
                      <a:pt x="191" y="351"/>
                    </a:lnTo>
                    <a:lnTo>
                      <a:pt x="59" y="353"/>
                    </a:lnTo>
                    <a:lnTo>
                      <a:pt x="59" y="294"/>
                    </a:lnTo>
                    <a:lnTo>
                      <a:pt x="0" y="294"/>
                    </a:lnTo>
                    <a:lnTo>
                      <a:pt x="1" y="235"/>
                    </a:lnTo>
                    <a:lnTo>
                      <a:pt x="7" y="0"/>
                    </a:lnTo>
                    <a:lnTo>
                      <a:pt x="184" y="0"/>
                    </a:lnTo>
                    <a:lnTo>
                      <a:pt x="178" y="236"/>
                    </a:lnTo>
                    <a:lnTo>
                      <a:pt x="185" y="236"/>
                    </a:lnTo>
                  </a:path>
                </a:pathLst>
              </a:custGeom>
              <a:noFill/>
              <a:ln w="3" cap="flat">
                <a:solidFill>
                  <a:srgbClr val="000000"/>
                </a:solidFill>
                <a:prstDash val="solid"/>
                <a:miter lim="800000"/>
                <a:headEnd/>
                <a:tailEnd/>
              </a:ln>
            </p:spPr>
            <p:txBody>
              <a:bodyPr/>
              <a:lstStyle/>
              <a:p>
                <a:endParaRPr lang="en-US"/>
              </a:p>
            </p:txBody>
          </p:sp>
          <p:sp>
            <p:nvSpPr>
              <p:cNvPr id="27831" name="Freeform 19"/>
              <p:cNvSpPr>
                <a:spLocks/>
              </p:cNvSpPr>
              <p:nvPr/>
            </p:nvSpPr>
            <p:spPr bwMode="auto">
              <a:xfrm>
                <a:off x="4561" y="1131"/>
                <a:ext cx="61" cy="61"/>
              </a:xfrm>
              <a:custGeom>
                <a:avLst/>
                <a:gdLst>
                  <a:gd name="T0" fmla="*/ 59 w 61"/>
                  <a:gd name="T1" fmla="*/ 61 h 61"/>
                  <a:gd name="T2" fmla="*/ 0 w 61"/>
                  <a:gd name="T3" fmla="*/ 59 h 61"/>
                  <a:gd name="T4" fmla="*/ 2 w 61"/>
                  <a:gd name="T5" fmla="*/ 0 h 61"/>
                  <a:gd name="T6" fmla="*/ 61 w 61"/>
                  <a:gd name="T7" fmla="*/ 2 h 61"/>
                  <a:gd name="T8" fmla="*/ 59 w 61"/>
                  <a:gd name="T9" fmla="*/ 61 h 61"/>
                  <a:gd name="T10" fmla="*/ 0 60000 65536"/>
                  <a:gd name="T11" fmla="*/ 0 60000 65536"/>
                  <a:gd name="T12" fmla="*/ 0 60000 65536"/>
                  <a:gd name="T13" fmla="*/ 0 60000 65536"/>
                  <a:gd name="T14" fmla="*/ 0 60000 65536"/>
                  <a:gd name="T15" fmla="*/ 0 w 61"/>
                  <a:gd name="T16" fmla="*/ 0 h 61"/>
                  <a:gd name="T17" fmla="*/ 61 w 61"/>
                  <a:gd name="T18" fmla="*/ 61 h 61"/>
                </a:gdLst>
                <a:ahLst/>
                <a:cxnLst>
                  <a:cxn ang="T10">
                    <a:pos x="T0" y="T1"/>
                  </a:cxn>
                  <a:cxn ang="T11">
                    <a:pos x="T2" y="T3"/>
                  </a:cxn>
                  <a:cxn ang="T12">
                    <a:pos x="T4" y="T5"/>
                  </a:cxn>
                  <a:cxn ang="T13">
                    <a:pos x="T6" y="T7"/>
                  </a:cxn>
                  <a:cxn ang="T14">
                    <a:pos x="T8" y="T9"/>
                  </a:cxn>
                </a:cxnLst>
                <a:rect l="T15" t="T16" r="T17" b="T18"/>
                <a:pathLst>
                  <a:path w="61" h="61">
                    <a:moveTo>
                      <a:pt x="59" y="61"/>
                    </a:moveTo>
                    <a:lnTo>
                      <a:pt x="0" y="59"/>
                    </a:lnTo>
                    <a:lnTo>
                      <a:pt x="2" y="0"/>
                    </a:lnTo>
                    <a:lnTo>
                      <a:pt x="61" y="2"/>
                    </a:lnTo>
                    <a:lnTo>
                      <a:pt x="59" y="61"/>
                    </a:lnTo>
                    <a:close/>
                  </a:path>
                </a:pathLst>
              </a:custGeom>
              <a:solidFill>
                <a:srgbClr val="FEE679"/>
              </a:solidFill>
              <a:ln w="9525">
                <a:noFill/>
                <a:round/>
                <a:headEnd/>
                <a:tailEnd/>
              </a:ln>
            </p:spPr>
            <p:txBody>
              <a:bodyPr/>
              <a:lstStyle/>
              <a:p>
                <a:endParaRPr lang="en-US"/>
              </a:p>
            </p:txBody>
          </p:sp>
          <p:sp>
            <p:nvSpPr>
              <p:cNvPr id="27832" name="Freeform 20"/>
              <p:cNvSpPr>
                <a:spLocks/>
              </p:cNvSpPr>
              <p:nvPr/>
            </p:nvSpPr>
            <p:spPr bwMode="auto">
              <a:xfrm>
                <a:off x="4561" y="1131"/>
                <a:ext cx="61" cy="61"/>
              </a:xfrm>
              <a:custGeom>
                <a:avLst/>
                <a:gdLst>
                  <a:gd name="T0" fmla="*/ 30 w 61"/>
                  <a:gd name="T1" fmla="*/ 61 h 61"/>
                  <a:gd name="T2" fmla="*/ 0 w 61"/>
                  <a:gd name="T3" fmla="*/ 59 h 61"/>
                  <a:gd name="T4" fmla="*/ 2 w 61"/>
                  <a:gd name="T5" fmla="*/ 0 h 61"/>
                  <a:gd name="T6" fmla="*/ 61 w 61"/>
                  <a:gd name="T7" fmla="*/ 2 h 61"/>
                  <a:gd name="T8" fmla="*/ 59 w 61"/>
                  <a:gd name="T9" fmla="*/ 61 h 61"/>
                  <a:gd name="T10" fmla="*/ 30 w 61"/>
                  <a:gd name="T11" fmla="*/ 61 h 61"/>
                  <a:gd name="T12" fmla="*/ 0 60000 65536"/>
                  <a:gd name="T13" fmla="*/ 0 60000 65536"/>
                  <a:gd name="T14" fmla="*/ 0 60000 65536"/>
                  <a:gd name="T15" fmla="*/ 0 60000 65536"/>
                  <a:gd name="T16" fmla="*/ 0 60000 65536"/>
                  <a:gd name="T17" fmla="*/ 0 60000 65536"/>
                  <a:gd name="T18" fmla="*/ 0 w 61"/>
                  <a:gd name="T19" fmla="*/ 0 h 61"/>
                  <a:gd name="T20" fmla="*/ 61 w 61"/>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61" h="61">
                    <a:moveTo>
                      <a:pt x="30" y="61"/>
                    </a:moveTo>
                    <a:lnTo>
                      <a:pt x="0" y="59"/>
                    </a:lnTo>
                    <a:lnTo>
                      <a:pt x="2" y="0"/>
                    </a:lnTo>
                    <a:lnTo>
                      <a:pt x="61" y="2"/>
                    </a:lnTo>
                    <a:lnTo>
                      <a:pt x="59" y="61"/>
                    </a:lnTo>
                    <a:lnTo>
                      <a:pt x="30" y="61"/>
                    </a:lnTo>
                  </a:path>
                </a:pathLst>
              </a:custGeom>
              <a:noFill/>
              <a:ln w="3" cap="flat">
                <a:solidFill>
                  <a:srgbClr val="000000"/>
                </a:solidFill>
                <a:prstDash val="solid"/>
                <a:miter lim="800000"/>
                <a:headEnd/>
                <a:tailEnd/>
              </a:ln>
            </p:spPr>
            <p:txBody>
              <a:bodyPr/>
              <a:lstStyle/>
              <a:p>
                <a:endParaRPr lang="en-US"/>
              </a:p>
            </p:txBody>
          </p:sp>
          <p:sp>
            <p:nvSpPr>
              <p:cNvPr id="27833" name="Freeform 21"/>
              <p:cNvSpPr>
                <a:spLocks/>
              </p:cNvSpPr>
              <p:nvPr/>
            </p:nvSpPr>
            <p:spPr bwMode="auto">
              <a:xfrm>
                <a:off x="363" y="1280"/>
                <a:ext cx="59" cy="60"/>
              </a:xfrm>
              <a:custGeom>
                <a:avLst/>
                <a:gdLst>
                  <a:gd name="T0" fmla="*/ 57 w 59"/>
                  <a:gd name="T1" fmla="*/ 59 h 60"/>
                  <a:gd name="T2" fmla="*/ 0 w 59"/>
                  <a:gd name="T3" fmla="*/ 60 h 60"/>
                  <a:gd name="T4" fmla="*/ 0 w 59"/>
                  <a:gd name="T5" fmla="*/ 1 h 60"/>
                  <a:gd name="T6" fmla="*/ 59 w 59"/>
                  <a:gd name="T7" fmla="*/ 0 h 60"/>
                  <a:gd name="T8" fmla="*/ 57 w 59"/>
                  <a:gd name="T9" fmla="*/ 59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57" y="59"/>
                    </a:moveTo>
                    <a:lnTo>
                      <a:pt x="0" y="60"/>
                    </a:lnTo>
                    <a:lnTo>
                      <a:pt x="0" y="1"/>
                    </a:lnTo>
                    <a:lnTo>
                      <a:pt x="59" y="0"/>
                    </a:lnTo>
                    <a:lnTo>
                      <a:pt x="57" y="59"/>
                    </a:lnTo>
                    <a:close/>
                  </a:path>
                </a:pathLst>
              </a:custGeom>
              <a:solidFill>
                <a:srgbClr val="FEE679"/>
              </a:solidFill>
              <a:ln w="9525">
                <a:noFill/>
                <a:round/>
                <a:headEnd/>
                <a:tailEnd/>
              </a:ln>
            </p:spPr>
            <p:txBody>
              <a:bodyPr/>
              <a:lstStyle/>
              <a:p>
                <a:endParaRPr lang="en-US"/>
              </a:p>
            </p:txBody>
          </p:sp>
          <p:sp>
            <p:nvSpPr>
              <p:cNvPr id="27834" name="Freeform 22"/>
              <p:cNvSpPr>
                <a:spLocks/>
              </p:cNvSpPr>
              <p:nvPr/>
            </p:nvSpPr>
            <p:spPr bwMode="auto">
              <a:xfrm>
                <a:off x="363" y="1280"/>
                <a:ext cx="59" cy="60"/>
              </a:xfrm>
              <a:custGeom>
                <a:avLst/>
                <a:gdLst>
                  <a:gd name="T0" fmla="*/ 29 w 59"/>
                  <a:gd name="T1" fmla="*/ 59 h 60"/>
                  <a:gd name="T2" fmla="*/ 0 w 59"/>
                  <a:gd name="T3" fmla="*/ 60 h 60"/>
                  <a:gd name="T4" fmla="*/ 0 w 59"/>
                  <a:gd name="T5" fmla="*/ 1 h 60"/>
                  <a:gd name="T6" fmla="*/ 59 w 59"/>
                  <a:gd name="T7" fmla="*/ 0 h 60"/>
                  <a:gd name="T8" fmla="*/ 57 w 59"/>
                  <a:gd name="T9" fmla="*/ 59 h 60"/>
                  <a:gd name="T10" fmla="*/ 29 w 59"/>
                  <a:gd name="T11" fmla="*/ 59 h 60"/>
                  <a:gd name="T12" fmla="*/ 0 60000 65536"/>
                  <a:gd name="T13" fmla="*/ 0 60000 65536"/>
                  <a:gd name="T14" fmla="*/ 0 60000 65536"/>
                  <a:gd name="T15" fmla="*/ 0 60000 65536"/>
                  <a:gd name="T16" fmla="*/ 0 60000 65536"/>
                  <a:gd name="T17" fmla="*/ 0 60000 65536"/>
                  <a:gd name="T18" fmla="*/ 0 w 59"/>
                  <a:gd name="T19" fmla="*/ 0 h 60"/>
                  <a:gd name="T20" fmla="*/ 59 w 59"/>
                  <a:gd name="T21" fmla="*/ 60 h 60"/>
                </a:gdLst>
                <a:ahLst/>
                <a:cxnLst>
                  <a:cxn ang="T12">
                    <a:pos x="T0" y="T1"/>
                  </a:cxn>
                  <a:cxn ang="T13">
                    <a:pos x="T2" y="T3"/>
                  </a:cxn>
                  <a:cxn ang="T14">
                    <a:pos x="T4" y="T5"/>
                  </a:cxn>
                  <a:cxn ang="T15">
                    <a:pos x="T6" y="T7"/>
                  </a:cxn>
                  <a:cxn ang="T16">
                    <a:pos x="T8" y="T9"/>
                  </a:cxn>
                  <a:cxn ang="T17">
                    <a:pos x="T10" y="T11"/>
                  </a:cxn>
                </a:cxnLst>
                <a:rect l="T18" t="T19" r="T20" b="T21"/>
                <a:pathLst>
                  <a:path w="59" h="60">
                    <a:moveTo>
                      <a:pt x="29" y="59"/>
                    </a:moveTo>
                    <a:lnTo>
                      <a:pt x="0" y="60"/>
                    </a:lnTo>
                    <a:lnTo>
                      <a:pt x="0" y="1"/>
                    </a:lnTo>
                    <a:lnTo>
                      <a:pt x="59" y="0"/>
                    </a:lnTo>
                    <a:lnTo>
                      <a:pt x="57" y="59"/>
                    </a:lnTo>
                    <a:lnTo>
                      <a:pt x="29" y="59"/>
                    </a:lnTo>
                  </a:path>
                </a:pathLst>
              </a:custGeom>
              <a:noFill/>
              <a:ln w="3" cap="flat">
                <a:solidFill>
                  <a:srgbClr val="000000"/>
                </a:solidFill>
                <a:prstDash val="solid"/>
                <a:miter lim="800000"/>
                <a:headEnd/>
                <a:tailEnd/>
              </a:ln>
            </p:spPr>
            <p:txBody>
              <a:bodyPr/>
              <a:lstStyle/>
              <a:p>
                <a:endParaRPr lang="en-US"/>
              </a:p>
            </p:txBody>
          </p:sp>
          <p:sp>
            <p:nvSpPr>
              <p:cNvPr id="27835" name="Freeform 23"/>
              <p:cNvSpPr>
                <a:spLocks/>
              </p:cNvSpPr>
              <p:nvPr/>
            </p:nvSpPr>
            <p:spPr bwMode="auto">
              <a:xfrm>
                <a:off x="4975" y="1369"/>
                <a:ext cx="38" cy="59"/>
              </a:xfrm>
              <a:custGeom>
                <a:avLst/>
                <a:gdLst>
                  <a:gd name="T0" fmla="*/ 38 w 38"/>
                  <a:gd name="T1" fmla="*/ 59 h 59"/>
                  <a:gd name="T2" fmla="*/ 0 w 38"/>
                  <a:gd name="T3" fmla="*/ 59 h 59"/>
                  <a:gd name="T4" fmla="*/ 2 w 38"/>
                  <a:gd name="T5" fmla="*/ 0 h 59"/>
                  <a:gd name="T6" fmla="*/ 38 w 38"/>
                  <a:gd name="T7" fmla="*/ 0 h 59"/>
                  <a:gd name="T8" fmla="*/ 38 w 38"/>
                  <a:gd name="T9" fmla="*/ 59 h 59"/>
                  <a:gd name="T10" fmla="*/ 0 60000 65536"/>
                  <a:gd name="T11" fmla="*/ 0 60000 65536"/>
                  <a:gd name="T12" fmla="*/ 0 60000 65536"/>
                  <a:gd name="T13" fmla="*/ 0 60000 65536"/>
                  <a:gd name="T14" fmla="*/ 0 60000 65536"/>
                  <a:gd name="T15" fmla="*/ 0 w 38"/>
                  <a:gd name="T16" fmla="*/ 0 h 59"/>
                  <a:gd name="T17" fmla="*/ 38 w 38"/>
                  <a:gd name="T18" fmla="*/ 59 h 59"/>
                </a:gdLst>
                <a:ahLst/>
                <a:cxnLst>
                  <a:cxn ang="T10">
                    <a:pos x="T0" y="T1"/>
                  </a:cxn>
                  <a:cxn ang="T11">
                    <a:pos x="T2" y="T3"/>
                  </a:cxn>
                  <a:cxn ang="T12">
                    <a:pos x="T4" y="T5"/>
                  </a:cxn>
                  <a:cxn ang="T13">
                    <a:pos x="T6" y="T7"/>
                  </a:cxn>
                  <a:cxn ang="T14">
                    <a:pos x="T8" y="T9"/>
                  </a:cxn>
                </a:cxnLst>
                <a:rect l="T15" t="T16" r="T17" b="T18"/>
                <a:pathLst>
                  <a:path w="38" h="59">
                    <a:moveTo>
                      <a:pt x="38" y="59"/>
                    </a:moveTo>
                    <a:lnTo>
                      <a:pt x="0" y="59"/>
                    </a:lnTo>
                    <a:lnTo>
                      <a:pt x="2" y="0"/>
                    </a:lnTo>
                    <a:lnTo>
                      <a:pt x="38" y="0"/>
                    </a:lnTo>
                    <a:lnTo>
                      <a:pt x="38" y="59"/>
                    </a:lnTo>
                    <a:close/>
                  </a:path>
                </a:pathLst>
              </a:custGeom>
              <a:solidFill>
                <a:srgbClr val="FEE679"/>
              </a:solidFill>
              <a:ln w="9525">
                <a:noFill/>
                <a:round/>
                <a:headEnd/>
                <a:tailEnd/>
              </a:ln>
            </p:spPr>
            <p:txBody>
              <a:bodyPr/>
              <a:lstStyle/>
              <a:p>
                <a:endParaRPr lang="en-US"/>
              </a:p>
            </p:txBody>
          </p:sp>
          <p:sp>
            <p:nvSpPr>
              <p:cNvPr id="27836" name="Freeform 24"/>
              <p:cNvSpPr>
                <a:spLocks/>
              </p:cNvSpPr>
              <p:nvPr/>
            </p:nvSpPr>
            <p:spPr bwMode="auto">
              <a:xfrm>
                <a:off x="4975" y="1369"/>
                <a:ext cx="38" cy="59"/>
              </a:xfrm>
              <a:custGeom>
                <a:avLst/>
                <a:gdLst>
                  <a:gd name="T0" fmla="*/ 38 w 38"/>
                  <a:gd name="T1" fmla="*/ 59 h 59"/>
                  <a:gd name="T2" fmla="*/ 0 w 38"/>
                  <a:gd name="T3" fmla="*/ 59 h 59"/>
                  <a:gd name="T4" fmla="*/ 2 w 38"/>
                  <a:gd name="T5" fmla="*/ 0 h 59"/>
                  <a:gd name="T6" fmla="*/ 38 w 38"/>
                  <a:gd name="T7" fmla="*/ 0 h 59"/>
                  <a:gd name="T8" fmla="*/ 0 60000 65536"/>
                  <a:gd name="T9" fmla="*/ 0 60000 65536"/>
                  <a:gd name="T10" fmla="*/ 0 60000 65536"/>
                  <a:gd name="T11" fmla="*/ 0 60000 65536"/>
                  <a:gd name="T12" fmla="*/ 0 w 38"/>
                  <a:gd name="T13" fmla="*/ 0 h 59"/>
                  <a:gd name="T14" fmla="*/ 38 w 38"/>
                  <a:gd name="T15" fmla="*/ 59 h 59"/>
                </a:gdLst>
                <a:ahLst/>
                <a:cxnLst>
                  <a:cxn ang="T8">
                    <a:pos x="T0" y="T1"/>
                  </a:cxn>
                  <a:cxn ang="T9">
                    <a:pos x="T2" y="T3"/>
                  </a:cxn>
                  <a:cxn ang="T10">
                    <a:pos x="T4" y="T5"/>
                  </a:cxn>
                  <a:cxn ang="T11">
                    <a:pos x="T6" y="T7"/>
                  </a:cxn>
                </a:cxnLst>
                <a:rect l="T12" t="T13" r="T14" b="T15"/>
                <a:pathLst>
                  <a:path w="38" h="59">
                    <a:moveTo>
                      <a:pt x="38" y="59"/>
                    </a:moveTo>
                    <a:lnTo>
                      <a:pt x="0" y="59"/>
                    </a:lnTo>
                    <a:lnTo>
                      <a:pt x="2" y="0"/>
                    </a:lnTo>
                    <a:lnTo>
                      <a:pt x="38" y="0"/>
                    </a:lnTo>
                  </a:path>
                </a:pathLst>
              </a:custGeom>
              <a:noFill/>
              <a:ln w="3" cap="flat">
                <a:solidFill>
                  <a:srgbClr val="000000"/>
                </a:solidFill>
                <a:prstDash val="solid"/>
                <a:miter lim="800000"/>
                <a:headEnd/>
                <a:tailEnd/>
              </a:ln>
            </p:spPr>
            <p:txBody>
              <a:bodyPr/>
              <a:lstStyle/>
              <a:p>
                <a:endParaRPr lang="en-US"/>
              </a:p>
            </p:txBody>
          </p:sp>
          <p:sp>
            <p:nvSpPr>
              <p:cNvPr id="27837" name="Freeform 25"/>
              <p:cNvSpPr>
                <a:spLocks/>
              </p:cNvSpPr>
              <p:nvPr/>
            </p:nvSpPr>
            <p:spPr bwMode="auto">
              <a:xfrm>
                <a:off x="4378" y="1425"/>
                <a:ext cx="60" cy="59"/>
              </a:xfrm>
              <a:custGeom>
                <a:avLst/>
                <a:gdLst>
                  <a:gd name="T0" fmla="*/ 59 w 60"/>
                  <a:gd name="T1" fmla="*/ 59 h 59"/>
                  <a:gd name="T2" fmla="*/ 0 w 60"/>
                  <a:gd name="T3" fmla="*/ 59 h 59"/>
                  <a:gd name="T4" fmla="*/ 1 w 60"/>
                  <a:gd name="T5" fmla="*/ 0 h 59"/>
                  <a:gd name="T6" fmla="*/ 60 w 60"/>
                  <a:gd name="T7" fmla="*/ 0 h 59"/>
                  <a:gd name="T8" fmla="*/ 59 w 60"/>
                  <a:gd name="T9" fmla="*/ 59 h 59"/>
                  <a:gd name="T10" fmla="*/ 0 60000 65536"/>
                  <a:gd name="T11" fmla="*/ 0 60000 65536"/>
                  <a:gd name="T12" fmla="*/ 0 60000 65536"/>
                  <a:gd name="T13" fmla="*/ 0 60000 65536"/>
                  <a:gd name="T14" fmla="*/ 0 60000 65536"/>
                  <a:gd name="T15" fmla="*/ 0 w 60"/>
                  <a:gd name="T16" fmla="*/ 0 h 59"/>
                  <a:gd name="T17" fmla="*/ 60 w 60"/>
                  <a:gd name="T18" fmla="*/ 59 h 59"/>
                </a:gdLst>
                <a:ahLst/>
                <a:cxnLst>
                  <a:cxn ang="T10">
                    <a:pos x="T0" y="T1"/>
                  </a:cxn>
                  <a:cxn ang="T11">
                    <a:pos x="T2" y="T3"/>
                  </a:cxn>
                  <a:cxn ang="T12">
                    <a:pos x="T4" y="T5"/>
                  </a:cxn>
                  <a:cxn ang="T13">
                    <a:pos x="T6" y="T7"/>
                  </a:cxn>
                  <a:cxn ang="T14">
                    <a:pos x="T8" y="T9"/>
                  </a:cxn>
                </a:cxnLst>
                <a:rect l="T15" t="T16" r="T17" b="T18"/>
                <a:pathLst>
                  <a:path w="60" h="59">
                    <a:moveTo>
                      <a:pt x="59" y="59"/>
                    </a:moveTo>
                    <a:lnTo>
                      <a:pt x="0" y="59"/>
                    </a:lnTo>
                    <a:lnTo>
                      <a:pt x="1" y="0"/>
                    </a:lnTo>
                    <a:lnTo>
                      <a:pt x="60" y="0"/>
                    </a:lnTo>
                    <a:lnTo>
                      <a:pt x="59" y="59"/>
                    </a:lnTo>
                    <a:close/>
                  </a:path>
                </a:pathLst>
              </a:custGeom>
              <a:solidFill>
                <a:srgbClr val="FEE679"/>
              </a:solidFill>
              <a:ln w="9525">
                <a:noFill/>
                <a:round/>
                <a:headEnd/>
                <a:tailEnd/>
              </a:ln>
            </p:spPr>
            <p:txBody>
              <a:bodyPr/>
              <a:lstStyle/>
              <a:p>
                <a:endParaRPr lang="en-US"/>
              </a:p>
            </p:txBody>
          </p:sp>
          <p:sp>
            <p:nvSpPr>
              <p:cNvPr id="27838" name="Freeform 26"/>
              <p:cNvSpPr>
                <a:spLocks/>
              </p:cNvSpPr>
              <p:nvPr/>
            </p:nvSpPr>
            <p:spPr bwMode="auto">
              <a:xfrm>
                <a:off x="4378" y="1425"/>
                <a:ext cx="60" cy="59"/>
              </a:xfrm>
              <a:custGeom>
                <a:avLst/>
                <a:gdLst>
                  <a:gd name="T0" fmla="*/ 30 w 60"/>
                  <a:gd name="T1" fmla="*/ 59 h 59"/>
                  <a:gd name="T2" fmla="*/ 0 w 60"/>
                  <a:gd name="T3" fmla="*/ 59 h 59"/>
                  <a:gd name="T4" fmla="*/ 1 w 60"/>
                  <a:gd name="T5" fmla="*/ 0 h 59"/>
                  <a:gd name="T6" fmla="*/ 60 w 60"/>
                  <a:gd name="T7" fmla="*/ 0 h 59"/>
                  <a:gd name="T8" fmla="*/ 59 w 60"/>
                  <a:gd name="T9" fmla="*/ 59 h 59"/>
                  <a:gd name="T10" fmla="*/ 30 w 60"/>
                  <a:gd name="T11" fmla="*/ 59 h 59"/>
                  <a:gd name="T12" fmla="*/ 0 60000 65536"/>
                  <a:gd name="T13" fmla="*/ 0 60000 65536"/>
                  <a:gd name="T14" fmla="*/ 0 60000 65536"/>
                  <a:gd name="T15" fmla="*/ 0 60000 65536"/>
                  <a:gd name="T16" fmla="*/ 0 60000 65536"/>
                  <a:gd name="T17" fmla="*/ 0 60000 65536"/>
                  <a:gd name="T18" fmla="*/ 0 w 60"/>
                  <a:gd name="T19" fmla="*/ 0 h 59"/>
                  <a:gd name="T20" fmla="*/ 60 w 60"/>
                  <a:gd name="T21" fmla="*/ 59 h 59"/>
                </a:gdLst>
                <a:ahLst/>
                <a:cxnLst>
                  <a:cxn ang="T12">
                    <a:pos x="T0" y="T1"/>
                  </a:cxn>
                  <a:cxn ang="T13">
                    <a:pos x="T2" y="T3"/>
                  </a:cxn>
                  <a:cxn ang="T14">
                    <a:pos x="T4" y="T5"/>
                  </a:cxn>
                  <a:cxn ang="T15">
                    <a:pos x="T6" y="T7"/>
                  </a:cxn>
                  <a:cxn ang="T16">
                    <a:pos x="T8" y="T9"/>
                  </a:cxn>
                  <a:cxn ang="T17">
                    <a:pos x="T10" y="T11"/>
                  </a:cxn>
                </a:cxnLst>
                <a:rect l="T18" t="T19" r="T20" b="T21"/>
                <a:pathLst>
                  <a:path w="60" h="59">
                    <a:moveTo>
                      <a:pt x="30" y="59"/>
                    </a:moveTo>
                    <a:lnTo>
                      <a:pt x="0" y="59"/>
                    </a:lnTo>
                    <a:lnTo>
                      <a:pt x="1" y="0"/>
                    </a:lnTo>
                    <a:lnTo>
                      <a:pt x="60" y="0"/>
                    </a:lnTo>
                    <a:lnTo>
                      <a:pt x="59" y="59"/>
                    </a:lnTo>
                    <a:lnTo>
                      <a:pt x="30" y="59"/>
                    </a:lnTo>
                  </a:path>
                </a:pathLst>
              </a:custGeom>
              <a:noFill/>
              <a:ln w="3" cap="flat">
                <a:solidFill>
                  <a:srgbClr val="000000"/>
                </a:solidFill>
                <a:prstDash val="solid"/>
                <a:miter lim="800000"/>
                <a:headEnd/>
                <a:tailEnd/>
              </a:ln>
            </p:spPr>
            <p:txBody>
              <a:bodyPr/>
              <a:lstStyle/>
              <a:p>
                <a:endParaRPr lang="en-US"/>
              </a:p>
            </p:txBody>
          </p:sp>
          <p:sp>
            <p:nvSpPr>
              <p:cNvPr id="27839" name="Freeform 27"/>
              <p:cNvSpPr>
                <a:spLocks/>
              </p:cNvSpPr>
              <p:nvPr/>
            </p:nvSpPr>
            <p:spPr bwMode="auto">
              <a:xfrm>
                <a:off x="4437" y="1484"/>
                <a:ext cx="64" cy="52"/>
              </a:xfrm>
              <a:custGeom>
                <a:avLst/>
                <a:gdLst>
                  <a:gd name="T0" fmla="*/ 0 w 64"/>
                  <a:gd name="T1" fmla="*/ 0 h 52"/>
                  <a:gd name="T2" fmla="*/ 64 w 64"/>
                  <a:gd name="T3" fmla="*/ 0 h 52"/>
                  <a:gd name="T4" fmla="*/ 64 w 64"/>
                  <a:gd name="T5" fmla="*/ 52 h 52"/>
                  <a:gd name="T6" fmla="*/ 5 w 64"/>
                  <a:gd name="T7" fmla="*/ 52 h 52"/>
                  <a:gd name="T8" fmla="*/ 0 w 64"/>
                  <a:gd name="T9" fmla="*/ 0 h 52"/>
                  <a:gd name="T10" fmla="*/ 0 60000 65536"/>
                  <a:gd name="T11" fmla="*/ 0 60000 65536"/>
                  <a:gd name="T12" fmla="*/ 0 60000 65536"/>
                  <a:gd name="T13" fmla="*/ 0 60000 65536"/>
                  <a:gd name="T14" fmla="*/ 0 60000 65536"/>
                  <a:gd name="T15" fmla="*/ 0 w 64"/>
                  <a:gd name="T16" fmla="*/ 0 h 52"/>
                  <a:gd name="T17" fmla="*/ 64 w 64"/>
                  <a:gd name="T18" fmla="*/ 52 h 52"/>
                </a:gdLst>
                <a:ahLst/>
                <a:cxnLst>
                  <a:cxn ang="T10">
                    <a:pos x="T0" y="T1"/>
                  </a:cxn>
                  <a:cxn ang="T11">
                    <a:pos x="T2" y="T3"/>
                  </a:cxn>
                  <a:cxn ang="T12">
                    <a:pos x="T4" y="T5"/>
                  </a:cxn>
                  <a:cxn ang="T13">
                    <a:pos x="T6" y="T7"/>
                  </a:cxn>
                  <a:cxn ang="T14">
                    <a:pos x="T8" y="T9"/>
                  </a:cxn>
                </a:cxnLst>
                <a:rect l="T15" t="T16" r="T17" b="T18"/>
                <a:pathLst>
                  <a:path w="64" h="52">
                    <a:moveTo>
                      <a:pt x="0" y="0"/>
                    </a:moveTo>
                    <a:lnTo>
                      <a:pt x="64" y="0"/>
                    </a:lnTo>
                    <a:lnTo>
                      <a:pt x="64" y="52"/>
                    </a:lnTo>
                    <a:lnTo>
                      <a:pt x="5" y="52"/>
                    </a:lnTo>
                    <a:lnTo>
                      <a:pt x="0" y="0"/>
                    </a:lnTo>
                    <a:close/>
                  </a:path>
                </a:pathLst>
              </a:custGeom>
              <a:solidFill>
                <a:srgbClr val="FEE679"/>
              </a:solidFill>
              <a:ln w="9525">
                <a:noFill/>
                <a:round/>
                <a:headEnd/>
                <a:tailEnd/>
              </a:ln>
            </p:spPr>
            <p:txBody>
              <a:bodyPr/>
              <a:lstStyle/>
              <a:p>
                <a:endParaRPr lang="en-US"/>
              </a:p>
            </p:txBody>
          </p:sp>
          <p:sp>
            <p:nvSpPr>
              <p:cNvPr id="27840" name="Freeform 28"/>
              <p:cNvSpPr>
                <a:spLocks/>
              </p:cNvSpPr>
              <p:nvPr/>
            </p:nvSpPr>
            <p:spPr bwMode="auto">
              <a:xfrm>
                <a:off x="4437" y="1484"/>
                <a:ext cx="64" cy="52"/>
              </a:xfrm>
              <a:custGeom>
                <a:avLst/>
                <a:gdLst>
                  <a:gd name="T0" fmla="*/ 33 w 64"/>
                  <a:gd name="T1" fmla="*/ 0 h 52"/>
                  <a:gd name="T2" fmla="*/ 64 w 64"/>
                  <a:gd name="T3" fmla="*/ 0 h 52"/>
                  <a:gd name="T4" fmla="*/ 64 w 64"/>
                  <a:gd name="T5" fmla="*/ 52 h 52"/>
                  <a:gd name="T6" fmla="*/ 5 w 64"/>
                  <a:gd name="T7" fmla="*/ 52 h 52"/>
                  <a:gd name="T8" fmla="*/ 0 w 64"/>
                  <a:gd name="T9" fmla="*/ 0 h 52"/>
                  <a:gd name="T10" fmla="*/ 33 w 64"/>
                  <a:gd name="T11" fmla="*/ 0 h 52"/>
                  <a:gd name="T12" fmla="*/ 0 60000 65536"/>
                  <a:gd name="T13" fmla="*/ 0 60000 65536"/>
                  <a:gd name="T14" fmla="*/ 0 60000 65536"/>
                  <a:gd name="T15" fmla="*/ 0 60000 65536"/>
                  <a:gd name="T16" fmla="*/ 0 60000 65536"/>
                  <a:gd name="T17" fmla="*/ 0 60000 65536"/>
                  <a:gd name="T18" fmla="*/ 0 w 64"/>
                  <a:gd name="T19" fmla="*/ 0 h 52"/>
                  <a:gd name="T20" fmla="*/ 64 w 64"/>
                  <a:gd name="T21" fmla="*/ 52 h 52"/>
                </a:gdLst>
                <a:ahLst/>
                <a:cxnLst>
                  <a:cxn ang="T12">
                    <a:pos x="T0" y="T1"/>
                  </a:cxn>
                  <a:cxn ang="T13">
                    <a:pos x="T2" y="T3"/>
                  </a:cxn>
                  <a:cxn ang="T14">
                    <a:pos x="T4" y="T5"/>
                  </a:cxn>
                  <a:cxn ang="T15">
                    <a:pos x="T6" y="T7"/>
                  </a:cxn>
                  <a:cxn ang="T16">
                    <a:pos x="T8" y="T9"/>
                  </a:cxn>
                  <a:cxn ang="T17">
                    <a:pos x="T10" y="T11"/>
                  </a:cxn>
                </a:cxnLst>
                <a:rect l="T18" t="T19" r="T20" b="T21"/>
                <a:pathLst>
                  <a:path w="64" h="52">
                    <a:moveTo>
                      <a:pt x="33" y="0"/>
                    </a:moveTo>
                    <a:lnTo>
                      <a:pt x="64" y="0"/>
                    </a:lnTo>
                    <a:lnTo>
                      <a:pt x="64" y="52"/>
                    </a:lnTo>
                    <a:lnTo>
                      <a:pt x="5" y="52"/>
                    </a:lnTo>
                    <a:lnTo>
                      <a:pt x="0" y="0"/>
                    </a:lnTo>
                    <a:lnTo>
                      <a:pt x="33" y="0"/>
                    </a:lnTo>
                  </a:path>
                </a:pathLst>
              </a:custGeom>
              <a:noFill/>
              <a:ln w="3" cap="flat">
                <a:solidFill>
                  <a:srgbClr val="000000"/>
                </a:solidFill>
                <a:prstDash val="solid"/>
                <a:miter lim="800000"/>
                <a:headEnd/>
                <a:tailEnd/>
              </a:ln>
            </p:spPr>
            <p:txBody>
              <a:bodyPr/>
              <a:lstStyle/>
              <a:p>
                <a:endParaRPr lang="en-US"/>
              </a:p>
            </p:txBody>
          </p:sp>
          <p:sp>
            <p:nvSpPr>
              <p:cNvPr id="27841" name="Freeform 29"/>
              <p:cNvSpPr>
                <a:spLocks/>
              </p:cNvSpPr>
              <p:nvPr/>
            </p:nvSpPr>
            <p:spPr bwMode="auto">
              <a:xfrm>
                <a:off x="340" y="1464"/>
                <a:ext cx="2097" cy="1297"/>
              </a:xfrm>
              <a:custGeom>
                <a:avLst/>
                <a:gdLst>
                  <a:gd name="T0" fmla="*/ 139 w 2097"/>
                  <a:gd name="T1" fmla="*/ 893 h 1297"/>
                  <a:gd name="T2" fmla="*/ 141 w 2097"/>
                  <a:gd name="T3" fmla="*/ 714 h 1297"/>
                  <a:gd name="T4" fmla="*/ 260 w 2097"/>
                  <a:gd name="T5" fmla="*/ 700 h 1297"/>
                  <a:gd name="T6" fmla="*/ 377 w 2097"/>
                  <a:gd name="T7" fmla="*/ 659 h 1297"/>
                  <a:gd name="T8" fmla="*/ 377 w 2097"/>
                  <a:gd name="T9" fmla="*/ 718 h 1297"/>
                  <a:gd name="T10" fmla="*/ 616 w 2097"/>
                  <a:gd name="T11" fmla="*/ 828 h 1297"/>
                  <a:gd name="T12" fmla="*/ 619 w 2097"/>
                  <a:gd name="T13" fmla="*/ 589 h 1297"/>
                  <a:gd name="T14" fmla="*/ 683 w 2097"/>
                  <a:gd name="T15" fmla="*/ 471 h 1297"/>
                  <a:gd name="T16" fmla="*/ 625 w 2097"/>
                  <a:gd name="T17" fmla="*/ 410 h 1297"/>
                  <a:gd name="T18" fmla="*/ 433 w 2097"/>
                  <a:gd name="T19" fmla="*/ 420 h 1297"/>
                  <a:gd name="T20" fmla="*/ 433 w 2097"/>
                  <a:gd name="T21" fmla="*/ 242 h 1297"/>
                  <a:gd name="T22" fmla="*/ 860 w 2097"/>
                  <a:gd name="T23" fmla="*/ 233 h 1297"/>
                  <a:gd name="T24" fmla="*/ 858 w 2097"/>
                  <a:gd name="T25" fmla="*/ 708 h 1297"/>
                  <a:gd name="T26" fmla="*/ 1092 w 2097"/>
                  <a:gd name="T27" fmla="*/ 710 h 1297"/>
                  <a:gd name="T28" fmla="*/ 1446 w 2097"/>
                  <a:gd name="T29" fmla="*/ 704 h 1297"/>
                  <a:gd name="T30" fmla="*/ 1446 w 2097"/>
                  <a:gd name="T31" fmla="*/ 235 h 1297"/>
                  <a:gd name="T32" fmla="*/ 1324 w 2097"/>
                  <a:gd name="T33" fmla="*/ 176 h 1297"/>
                  <a:gd name="T34" fmla="*/ 1504 w 2097"/>
                  <a:gd name="T35" fmla="*/ 121 h 1297"/>
                  <a:gd name="T36" fmla="*/ 1558 w 2097"/>
                  <a:gd name="T37" fmla="*/ 1 h 1297"/>
                  <a:gd name="T38" fmla="*/ 1790 w 2097"/>
                  <a:gd name="T39" fmla="*/ 1 h 1297"/>
                  <a:gd name="T40" fmla="*/ 2078 w 2097"/>
                  <a:gd name="T41" fmla="*/ 6 h 1297"/>
                  <a:gd name="T42" fmla="*/ 2035 w 2097"/>
                  <a:gd name="T43" fmla="*/ 121 h 1297"/>
                  <a:gd name="T44" fmla="*/ 1921 w 2097"/>
                  <a:gd name="T45" fmla="*/ 232 h 1297"/>
                  <a:gd name="T46" fmla="*/ 1861 w 2097"/>
                  <a:gd name="T47" fmla="*/ 406 h 1297"/>
                  <a:gd name="T48" fmla="*/ 2097 w 2097"/>
                  <a:gd name="T49" fmla="*/ 407 h 1297"/>
                  <a:gd name="T50" fmla="*/ 2038 w 2097"/>
                  <a:gd name="T51" fmla="*/ 465 h 1297"/>
                  <a:gd name="T52" fmla="*/ 1978 w 2097"/>
                  <a:gd name="T53" fmla="*/ 524 h 1297"/>
                  <a:gd name="T54" fmla="*/ 1919 w 2097"/>
                  <a:gd name="T55" fmla="*/ 585 h 1297"/>
                  <a:gd name="T56" fmla="*/ 1859 w 2097"/>
                  <a:gd name="T57" fmla="*/ 703 h 1297"/>
                  <a:gd name="T58" fmla="*/ 1858 w 2097"/>
                  <a:gd name="T59" fmla="*/ 762 h 1297"/>
                  <a:gd name="T60" fmla="*/ 1800 w 2097"/>
                  <a:gd name="T61" fmla="*/ 821 h 1297"/>
                  <a:gd name="T62" fmla="*/ 1741 w 2097"/>
                  <a:gd name="T63" fmla="*/ 878 h 1297"/>
                  <a:gd name="T64" fmla="*/ 1740 w 2097"/>
                  <a:gd name="T65" fmla="*/ 1057 h 1297"/>
                  <a:gd name="T66" fmla="*/ 1799 w 2097"/>
                  <a:gd name="T67" fmla="*/ 1116 h 1297"/>
                  <a:gd name="T68" fmla="*/ 1563 w 2097"/>
                  <a:gd name="T69" fmla="*/ 1176 h 1297"/>
                  <a:gd name="T70" fmla="*/ 1442 w 2097"/>
                  <a:gd name="T71" fmla="*/ 1297 h 1297"/>
                  <a:gd name="T72" fmla="*/ 1325 w 2097"/>
                  <a:gd name="T73" fmla="*/ 1182 h 1297"/>
                  <a:gd name="T74" fmla="*/ 1205 w 2097"/>
                  <a:gd name="T75" fmla="*/ 1005 h 1297"/>
                  <a:gd name="T76" fmla="*/ 1089 w 2097"/>
                  <a:gd name="T77" fmla="*/ 947 h 1297"/>
                  <a:gd name="T78" fmla="*/ 854 w 2097"/>
                  <a:gd name="T79" fmla="*/ 947 h 1297"/>
                  <a:gd name="T80" fmla="*/ 793 w 2097"/>
                  <a:gd name="T81" fmla="*/ 1067 h 1297"/>
                  <a:gd name="T82" fmla="*/ 672 w 2097"/>
                  <a:gd name="T83" fmla="*/ 1186 h 1297"/>
                  <a:gd name="T84" fmla="*/ 551 w 2097"/>
                  <a:gd name="T85" fmla="*/ 1188 h 1297"/>
                  <a:gd name="T86" fmla="*/ 489 w 2097"/>
                  <a:gd name="T87" fmla="*/ 1130 h 1297"/>
                  <a:gd name="T88" fmla="*/ 371 w 2097"/>
                  <a:gd name="T89" fmla="*/ 1192 h 1297"/>
                  <a:gd name="T90" fmla="*/ 138 w 2097"/>
                  <a:gd name="T91" fmla="*/ 952 h 1297"/>
                  <a:gd name="T92" fmla="*/ 0 w 2097"/>
                  <a:gd name="T93" fmla="*/ 890 h 129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097"/>
                  <a:gd name="T142" fmla="*/ 0 h 1297"/>
                  <a:gd name="T143" fmla="*/ 2097 w 2097"/>
                  <a:gd name="T144" fmla="*/ 1297 h 129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097" h="1297">
                    <a:moveTo>
                      <a:pt x="0" y="890"/>
                    </a:moveTo>
                    <a:lnTo>
                      <a:pt x="139" y="893"/>
                    </a:lnTo>
                    <a:lnTo>
                      <a:pt x="139" y="773"/>
                    </a:lnTo>
                    <a:lnTo>
                      <a:pt x="141" y="714"/>
                    </a:lnTo>
                    <a:lnTo>
                      <a:pt x="259" y="717"/>
                    </a:lnTo>
                    <a:lnTo>
                      <a:pt x="260" y="700"/>
                    </a:lnTo>
                    <a:lnTo>
                      <a:pt x="259" y="657"/>
                    </a:lnTo>
                    <a:lnTo>
                      <a:pt x="377" y="659"/>
                    </a:lnTo>
                    <a:lnTo>
                      <a:pt x="376" y="701"/>
                    </a:lnTo>
                    <a:lnTo>
                      <a:pt x="377" y="718"/>
                    </a:lnTo>
                    <a:lnTo>
                      <a:pt x="376" y="837"/>
                    </a:lnTo>
                    <a:lnTo>
                      <a:pt x="616" y="828"/>
                    </a:lnTo>
                    <a:lnTo>
                      <a:pt x="613" y="708"/>
                    </a:lnTo>
                    <a:lnTo>
                      <a:pt x="619" y="589"/>
                    </a:lnTo>
                    <a:lnTo>
                      <a:pt x="678" y="589"/>
                    </a:lnTo>
                    <a:lnTo>
                      <a:pt x="683" y="471"/>
                    </a:lnTo>
                    <a:lnTo>
                      <a:pt x="623" y="469"/>
                    </a:lnTo>
                    <a:lnTo>
                      <a:pt x="625" y="410"/>
                    </a:lnTo>
                    <a:lnTo>
                      <a:pt x="560" y="413"/>
                    </a:lnTo>
                    <a:lnTo>
                      <a:pt x="433" y="420"/>
                    </a:lnTo>
                    <a:lnTo>
                      <a:pt x="433" y="361"/>
                    </a:lnTo>
                    <a:lnTo>
                      <a:pt x="433" y="242"/>
                    </a:lnTo>
                    <a:lnTo>
                      <a:pt x="626" y="232"/>
                    </a:lnTo>
                    <a:lnTo>
                      <a:pt x="860" y="233"/>
                    </a:lnTo>
                    <a:lnTo>
                      <a:pt x="860" y="471"/>
                    </a:lnTo>
                    <a:lnTo>
                      <a:pt x="858" y="708"/>
                    </a:lnTo>
                    <a:lnTo>
                      <a:pt x="870" y="710"/>
                    </a:lnTo>
                    <a:lnTo>
                      <a:pt x="1092" y="710"/>
                    </a:lnTo>
                    <a:lnTo>
                      <a:pt x="1328" y="710"/>
                    </a:lnTo>
                    <a:lnTo>
                      <a:pt x="1446" y="704"/>
                    </a:lnTo>
                    <a:lnTo>
                      <a:pt x="1447" y="467"/>
                    </a:lnTo>
                    <a:lnTo>
                      <a:pt x="1446" y="235"/>
                    </a:lnTo>
                    <a:lnTo>
                      <a:pt x="1324" y="233"/>
                    </a:lnTo>
                    <a:lnTo>
                      <a:pt x="1324" y="176"/>
                    </a:lnTo>
                    <a:lnTo>
                      <a:pt x="1505" y="177"/>
                    </a:lnTo>
                    <a:lnTo>
                      <a:pt x="1504" y="121"/>
                    </a:lnTo>
                    <a:lnTo>
                      <a:pt x="1563" y="121"/>
                    </a:lnTo>
                    <a:lnTo>
                      <a:pt x="1558" y="1"/>
                    </a:lnTo>
                    <a:lnTo>
                      <a:pt x="1724" y="0"/>
                    </a:lnTo>
                    <a:lnTo>
                      <a:pt x="1790" y="1"/>
                    </a:lnTo>
                    <a:lnTo>
                      <a:pt x="2028" y="4"/>
                    </a:lnTo>
                    <a:lnTo>
                      <a:pt x="2078" y="6"/>
                    </a:lnTo>
                    <a:lnTo>
                      <a:pt x="2094" y="121"/>
                    </a:lnTo>
                    <a:lnTo>
                      <a:pt x="2035" y="121"/>
                    </a:lnTo>
                    <a:lnTo>
                      <a:pt x="1916" y="120"/>
                    </a:lnTo>
                    <a:lnTo>
                      <a:pt x="1921" y="232"/>
                    </a:lnTo>
                    <a:lnTo>
                      <a:pt x="1862" y="230"/>
                    </a:lnTo>
                    <a:lnTo>
                      <a:pt x="1861" y="406"/>
                    </a:lnTo>
                    <a:lnTo>
                      <a:pt x="2038" y="407"/>
                    </a:lnTo>
                    <a:lnTo>
                      <a:pt x="2097" y="407"/>
                    </a:lnTo>
                    <a:lnTo>
                      <a:pt x="2096" y="465"/>
                    </a:lnTo>
                    <a:lnTo>
                      <a:pt x="2038" y="465"/>
                    </a:lnTo>
                    <a:lnTo>
                      <a:pt x="1979" y="465"/>
                    </a:lnTo>
                    <a:lnTo>
                      <a:pt x="1978" y="524"/>
                    </a:lnTo>
                    <a:lnTo>
                      <a:pt x="1978" y="585"/>
                    </a:lnTo>
                    <a:lnTo>
                      <a:pt x="1919" y="585"/>
                    </a:lnTo>
                    <a:lnTo>
                      <a:pt x="1917" y="703"/>
                    </a:lnTo>
                    <a:lnTo>
                      <a:pt x="1859" y="703"/>
                    </a:lnTo>
                    <a:lnTo>
                      <a:pt x="1859" y="724"/>
                    </a:lnTo>
                    <a:lnTo>
                      <a:pt x="1858" y="762"/>
                    </a:lnTo>
                    <a:lnTo>
                      <a:pt x="1800" y="762"/>
                    </a:lnTo>
                    <a:lnTo>
                      <a:pt x="1800" y="821"/>
                    </a:lnTo>
                    <a:lnTo>
                      <a:pt x="1800" y="880"/>
                    </a:lnTo>
                    <a:lnTo>
                      <a:pt x="1741" y="878"/>
                    </a:lnTo>
                    <a:lnTo>
                      <a:pt x="1741" y="939"/>
                    </a:lnTo>
                    <a:lnTo>
                      <a:pt x="1740" y="1057"/>
                    </a:lnTo>
                    <a:lnTo>
                      <a:pt x="1799" y="1057"/>
                    </a:lnTo>
                    <a:lnTo>
                      <a:pt x="1799" y="1116"/>
                    </a:lnTo>
                    <a:lnTo>
                      <a:pt x="1797" y="1176"/>
                    </a:lnTo>
                    <a:lnTo>
                      <a:pt x="1563" y="1176"/>
                    </a:lnTo>
                    <a:lnTo>
                      <a:pt x="1561" y="1296"/>
                    </a:lnTo>
                    <a:lnTo>
                      <a:pt x="1442" y="1297"/>
                    </a:lnTo>
                    <a:lnTo>
                      <a:pt x="1445" y="1179"/>
                    </a:lnTo>
                    <a:lnTo>
                      <a:pt x="1325" y="1182"/>
                    </a:lnTo>
                    <a:lnTo>
                      <a:pt x="1205" y="1179"/>
                    </a:lnTo>
                    <a:lnTo>
                      <a:pt x="1205" y="1005"/>
                    </a:lnTo>
                    <a:lnTo>
                      <a:pt x="1089" y="1008"/>
                    </a:lnTo>
                    <a:lnTo>
                      <a:pt x="1089" y="947"/>
                    </a:lnTo>
                    <a:lnTo>
                      <a:pt x="867" y="947"/>
                    </a:lnTo>
                    <a:lnTo>
                      <a:pt x="854" y="947"/>
                    </a:lnTo>
                    <a:lnTo>
                      <a:pt x="796" y="946"/>
                    </a:lnTo>
                    <a:lnTo>
                      <a:pt x="793" y="1067"/>
                    </a:lnTo>
                    <a:lnTo>
                      <a:pt x="675" y="1067"/>
                    </a:lnTo>
                    <a:lnTo>
                      <a:pt x="672" y="1186"/>
                    </a:lnTo>
                    <a:lnTo>
                      <a:pt x="613" y="1186"/>
                    </a:lnTo>
                    <a:lnTo>
                      <a:pt x="551" y="1188"/>
                    </a:lnTo>
                    <a:lnTo>
                      <a:pt x="489" y="1189"/>
                    </a:lnTo>
                    <a:lnTo>
                      <a:pt x="489" y="1130"/>
                    </a:lnTo>
                    <a:lnTo>
                      <a:pt x="373" y="1132"/>
                    </a:lnTo>
                    <a:lnTo>
                      <a:pt x="371" y="1192"/>
                    </a:lnTo>
                    <a:lnTo>
                      <a:pt x="137" y="1188"/>
                    </a:lnTo>
                    <a:lnTo>
                      <a:pt x="138" y="952"/>
                    </a:lnTo>
                    <a:lnTo>
                      <a:pt x="0" y="950"/>
                    </a:lnTo>
                    <a:lnTo>
                      <a:pt x="0" y="890"/>
                    </a:lnTo>
                    <a:close/>
                  </a:path>
                </a:pathLst>
              </a:custGeom>
              <a:solidFill>
                <a:srgbClr val="FEE679"/>
              </a:solidFill>
              <a:ln w="9525">
                <a:noFill/>
                <a:round/>
                <a:headEnd/>
                <a:tailEnd/>
              </a:ln>
            </p:spPr>
            <p:txBody>
              <a:bodyPr/>
              <a:lstStyle/>
              <a:p>
                <a:endParaRPr lang="en-US"/>
              </a:p>
            </p:txBody>
          </p:sp>
          <p:sp>
            <p:nvSpPr>
              <p:cNvPr id="27842" name="Freeform 30"/>
              <p:cNvSpPr>
                <a:spLocks noEditPoints="1"/>
              </p:cNvSpPr>
              <p:nvPr/>
            </p:nvSpPr>
            <p:spPr bwMode="auto">
              <a:xfrm>
                <a:off x="340" y="1464"/>
                <a:ext cx="2097" cy="1297"/>
              </a:xfrm>
              <a:custGeom>
                <a:avLst/>
                <a:gdLst>
                  <a:gd name="T0" fmla="*/ 138 w 2097"/>
                  <a:gd name="T1" fmla="*/ 952 h 1297"/>
                  <a:gd name="T2" fmla="*/ 0 w 2097"/>
                  <a:gd name="T3" fmla="*/ 890 h 1297"/>
                  <a:gd name="T4" fmla="*/ 139 w 2097"/>
                  <a:gd name="T5" fmla="*/ 773 h 1297"/>
                  <a:gd name="T6" fmla="*/ 259 w 2097"/>
                  <a:gd name="T7" fmla="*/ 717 h 1297"/>
                  <a:gd name="T8" fmla="*/ 259 w 2097"/>
                  <a:gd name="T9" fmla="*/ 657 h 1297"/>
                  <a:gd name="T10" fmla="*/ 376 w 2097"/>
                  <a:gd name="T11" fmla="*/ 701 h 1297"/>
                  <a:gd name="T12" fmla="*/ 376 w 2097"/>
                  <a:gd name="T13" fmla="*/ 837 h 1297"/>
                  <a:gd name="T14" fmla="*/ 613 w 2097"/>
                  <a:gd name="T15" fmla="*/ 708 h 1297"/>
                  <a:gd name="T16" fmla="*/ 678 w 2097"/>
                  <a:gd name="T17" fmla="*/ 589 h 1297"/>
                  <a:gd name="T18" fmla="*/ 623 w 2097"/>
                  <a:gd name="T19" fmla="*/ 469 h 1297"/>
                  <a:gd name="T20" fmla="*/ 560 w 2097"/>
                  <a:gd name="T21" fmla="*/ 413 h 1297"/>
                  <a:gd name="T22" fmla="*/ 433 w 2097"/>
                  <a:gd name="T23" fmla="*/ 361 h 1297"/>
                  <a:gd name="T24" fmla="*/ 626 w 2097"/>
                  <a:gd name="T25" fmla="*/ 232 h 1297"/>
                  <a:gd name="T26" fmla="*/ 860 w 2097"/>
                  <a:gd name="T27" fmla="*/ 471 h 1297"/>
                  <a:gd name="T28" fmla="*/ 870 w 2097"/>
                  <a:gd name="T29" fmla="*/ 710 h 1297"/>
                  <a:gd name="T30" fmla="*/ 1328 w 2097"/>
                  <a:gd name="T31" fmla="*/ 710 h 1297"/>
                  <a:gd name="T32" fmla="*/ 1447 w 2097"/>
                  <a:gd name="T33" fmla="*/ 467 h 1297"/>
                  <a:gd name="T34" fmla="*/ 1324 w 2097"/>
                  <a:gd name="T35" fmla="*/ 233 h 1297"/>
                  <a:gd name="T36" fmla="*/ 1505 w 2097"/>
                  <a:gd name="T37" fmla="*/ 177 h 1297"/>
                  <a:gd name="T38" fmla="*/ 1563 w 2097"/>
                  <a:gd name="T39" fmla="*/ 121 h 1297"/>
                  <a:gd name="T40" fmla="*/ 1724 w 2097"/>
                  <a:gd name="T41" fmla="*/ 0 h 1297"/>
                  <a:gd name="T42" fmla="*/ 2028 w 2097"/>
                  <a:gd name="T43" fmla="*/ 4 h 1297"/>
                  <a:gd name="T44" fmla="*/ 2094 w 2097"/>
                  <a:gd name="T45" fmla="*/ 121 h 1297"/>
                  <a:gd name="T46" fmla="*/ 1916 w 2097"/>
                  <a:gd name="T47" fmla="*/ 120 h 1297"/>
                  <a:gd name="T48" fmla="*/ 1862 w 2097"/>
                  <a:gd name="T49" fmla="*/ 230 h 1297"/>
                  <a:gd name="T50" fmla="*/ 2038 w 2097"/>
                  <a:gd name="T51" fmla="*/ 407 h 1297"/>
                  <a:gd name="T52" fmla="*/ 2096 w 2097"/>
                  <a:gd name="T53" fmla="*/ 465 h 1297"/>
                  <a:gd name="T54" fmla="*/ 1979 w 2097"/>
                  <a:gd name="T55" fmla="*/ 465 h 1297"/>
                  <a:gd name="T56" fmla="*/ 1978 w 2097"/>
                  <a:gd name="T57" fmla="*/ 585 h 1297"/>
                  <a:gd name="T58" fmla="*/ 1917 w 2097"/>
                  <a:gd name="T59" fmla="*/ 703 h 1297"/>
                  <a:gd name="T60" fmla="*/ 1859 w 2097"/>
                  <a:gd name="T61" fmla="*/ 724 h 1297"/>
                  <a:gd name="T62" fmla="*/ 1800 w 2097"/>
                  <a:gd name="T63" fmla="*/ 762 h 1297"/>
                  <a:gd name="T64" fmla="*/ 1800 w 2097"/>
                  <a:gd name="T65" fmla="*/ 880 h 1297"/>
                  <a:gd name="T66" fmla="*/ 1741 w 2097"/>
                  <a:gd name="T67" fmla="*/ 939 h 1297"/>
                  <a:gd name="T68" fmla="*/ 1799 w 2097"/>
                  <a:gd name="T69" fmla="*/ 1057 h 1297"/>
                  <a:gd name="T70" fmla="*/ 1797 w 2097"/>
                  <a:gd name="T71" fmla="*/ 1176 h 1297"/>
                  <a:gd name="T72" fmla="*/ 1561 w 2097"/>
                  <a:gd name="T73" fmla="*/ 1296 h 1297"/>
                  <a:gd name="T74" fmla="*/ 1445 w 2097"/>
                  <a:gd name="T75" fmla="*/ 1179 h 1297"/>
                  <a:gd name="T76" fmla="*/ 1205 w 2097"/>
                  <a:gd name="T77" fmla="*/ 1179 h 1297"/>
                  <a:gd name="T78" fmla="*/ 1089 w 2097"/>
                  <a:gd name="T79" fmla="*/ 1008 h 1297"/>
                  <a:gd name="T80" fmla="*/ 867 w 2097"/>
                  <a:gd name="T81" fmla="*/ 947 h 1297"/>
                  <a:gd name="T82" fmla="*/ 796 w 2097"/>
                  <a:gd name="T83" fmla="*/ 946 h 1297"/>
                  <a:gd name="T84" fmla="*/ 675 w 2097"/>
                  <a:gd name="T85" fmla="*/ 1067 h 1297"/>
                  <a:gd name="T86" fmla="*/ 613 w 2097"/>
                  <a:gd name="T87" fmla="*/ 1186 h 1297"/>
                  <a:gd name="T88" fmla="*/ 489 w 2097"/>
                  <a:gd name="T89" fmla="*/ 1189 h 1297"/>
                  <a:gd name="T90" fmla="*/ 373 w 2097"/>
                  <a:gd name="T91" fmla="*/ 1132 h 1297"/>
                  <a:gd name="T92" fmla="*/ 137 w 2097"/>
                  <a:gd name="T93" fmla="*/ 1188 h 129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097"/>
                  <a:gd name="T142" fmla="*/ 0 h 1297"/>
                  <a:gd name="T143" fmla="*/ 2097 w 2097"/>
                  <a:gd name="T144" fmla="*/ 1297 h 129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097" h="1297">
                    <a:moveTo>
                      <a:pt x="137" y="1188"/>
                    </a:moveTo>
                    <a:lnTo>
                      <a:pt x="138" y="952"/>
                    </a:lnTo>
                    <a:lnTo>
                      <a:pt x="0" y="950"/>
                    </a:lnTo>
                    <a:moveTo>
                      <a:pt x="0" y="890"/>
                    </a:moveTo>
                    <a:lnTo>
                      <a:pt x="139" y="893"/>
                    </a:lnTo>
                    <a:lnTo>
                      <a:pt x="139" y="773"/>
                    </a:lnTo>
                    <a:lnTo>
                      <a:pt x="141" y="714"/>
                    </a:lnTo>
                    <a:lnTo>
                      <a:pt x="259" y="717"/>
                    </a:lnTo>
                    <a:lnTo>
                      <a:pt x="260" y="700"/>
                    </a:lnTo>
                    <a:lnTo>
                      <a:pt x="259" y="657"/>
                    </a:lnTo>
                    <a:lnTo>
                      <a:pt x="377" y="659"/>
                    </a:lnTo>
                    <a:lnTo>
                      <a:pt x="376" y="701"/>
                    </a:lnTo>
                    <a:lnTo>
                      <a:pt x="377" y="718"/>
                    </a:lnTo>
                    <a:lnTo>
                      <a:pt x="376" y="837"/>
                    </a:lnTo>
                    <a:lnTo>
                      <a:pt x="616" y="828"/>
                    </a:lnTo>
                    <a:lnTo>
                      <a:pt x="613" y="708"/>
                    </a:lnTo>
                    <a:lnTo>
                      <a:pt x="619" y="589"/>
                    </a:lnTo>
                    <a:lnTo>
                      <a:pt x="678" y="589"/>
                    </a:lnTo>
                    <a:lnTo>
                      <a:pt x="683" y="471"/>
                    </a:lnTo>
                    <a:lnTo>
                      <a:pt x="623" y="469"/>
                    </a:lnTo>
                    <a:lnTo>
                      <a:pt x="625" y="410"/>
                    </a:lnTo>
                    <a:lnTo>
                      <a:pt x="560" y="413"/>
                    </a:lnTo>
                    <a:lnTo>
                      <a:pt x="433" y="420"/>
                    </a:lnTo>
                    <a:lnTo>
                      <a:pt x="433" y="361"/>
                    </a:lnTo>
                    <a:lnTo>
                      <a:pt x="433" y="242"/>
                    </a:lnTo>
                    <a:lnTo>
                      <a:pt x="626" y="232"/>
                    </a:lnTo>
                    <a:lnTo>
                      <a:pt x="860" y="233"/>
                    </a:lnTo>
                    <a:lnTo>
                      <a:pt x="860" y="471"/>
                    </a:lnTo>
                    <a:lnTo>
                      <a:pt x="858" y="708"/>
                    </a:lnTo>
                    <a:lnTo>
                      <a:pt x="870" y="710"/>
                    </a:lnTo>
                    <a:lnTo>
                      <a:pt x="1092" y="710"/>
                    </a:lnTo>
                    <a:lnTo>
                      <a:pt x="1328" y="710"/>
                    </a:lnTo>
                    <a:lnTo>
                      <a:pt x="1446" y="704"/>
                    </a:lnTo>
                    <a:lnTo>
                      <a:pt x="1447" y="467"/>
                    </a:lnTo>
                    <a:lnTo>
                      <a:pt x="1446" y="235"/>
                    </a:lnTo>
                    <a:lnTo>
                      <a:pt x="1324" y="233"/>
                    </a:lnTo>
                    <a:lnTo>
                      <a:pt x="1324" y="176"/>
                    </a:lnTo>
                    <a:lnTo>
                      <a:pt x="1505" y="177"/>
                    </a:lnTo>
                    <a:lnTo>
                      <a:pt x="1504" y="121"/>
                    </a:lnTo>
                    <a:lnTo>
                      <a:pt x="1563" y="121"/>
                    </a:lnTo>
                    <a:lnTo>
                      <a:pt x="1558" y="1"/>
                    </a:lnTo>
                    <a:lnTo>
                      <a:pt x="1724" y="0"/>
                    </a:lnTo>
                    <a:lnTo>
                      <a:pt x="1790" y="1"/>
                    </a:lnTo>
                    <a:lnTo>
                      <a:pt x="2028" y="4"/>
                    </a:lnTo>
                    <a:lnTo>
                      <a:pt x="2078" y="6"/>
                    </a:lnTo>
                    <a:lnTo>
                      <a:pt x="2094" y="121"/>
                    </a:lnTo>
                    <a:lnTo>
                      <a:pt x="2035" y="121"/>
                    </a:lnTo>
                    <a:lnTo>
                      <a:pt x="1916" y="120"/>
                    </a:lnTo>
                    <a:lnTo>
                      <a:pt x="1921" y="232"/>
                    </a:lnTo>
                    <a:lnTo>
                      <a:pt x="1862" y="230"/>
                    </a:lnTo>
                    <a:lnTo>
                      <a:pt x="1861" y="406"/>
                    </a:lnTo>
                    <a:lnTo>
                      <a:pt x="2038" y="407"/>
                    </a:lnTo>
                    <a:lnTo>
                      <a:pt x="2097" y="407"/>
                    </a:lnTo>
                    <a:lnTo>
                      <a:pt x="2096" y="465"/>
                    </a:lnTo>
                    <a:lnTo>
                      <a:pt x="2038" y="465"/>
                    </a:lnTo>
                    <a:lnTo>
                      <a:pt x="1979" y="465"/>
                    </a:lnTo>
                    <a:lnTo>
                      <a:pt x="1978" y="524"/>
                    </a:lnTo>
                    <a:lnTo>
                      <a:pt x="1978" y="585"/>
                    </a:lnTo>
                    <a:lnTo>
                      <a:pt x="1919" y="585"/>
                    </a:lnTo>
                    <a:lnTo>
                      <a:pt x="1917" y="703"/>
                    </a:lnTo>
                    <a:lnTo>
                      <a:pt x="1859" y="703"/>
                    </a:lnTo>
                    <a:lnTo>
                      <a:pt x="1859" y="724"/>
                    </a:lnTo>
                    <a:lnTo>
                      <a:pt x="1858" y="762"/>
                    </a:lnTo>
                    <a:lnTo>
                      <a:pt x="1800" y="762"/>
                    </a:lnTo>
                    <a:lnTo>
                      <a:pt x="1800" y="821"/>
                    </a:lnTo>
                    <a:lnTo>
                      <a:pt x="1800" y="880"/>
                    </a:lnTo>
                    <a:lnTo>
                      <a:pt x="1741" y="878"/>
                    </a:lnTo>
                    <a:lnTo>
                      <a:pt x="1741" y="939"/>
                    </a:lnTo>
                    <a:lnTo>
                      <a:pt x="1740" y="1057"/>
                    </a:lnTo>
                    <a:lnTo>
                      <a:pt x="1799" y="1057"/>
                    </a:lnTo>
                    <a:lnTo>
                      <a:pt x="1799" y="1116"/>
                    </a:lnTo>
                    <a:lnTo>
                      <a:pt x="1797" y="1176"/>
                    </a:lnTo>
                    <a:lnTo>
                      <a:pt x="1563" y="1176"/>
                    </a:lnTo>
                    <a:lnTo>
                      <a:pt x="1561" y="1296"/>
                    </a:lnTo>
                    <a:lnTo>
                      <a:pt x="1442" y="1297"/>
                    </a:lnTo>
                    <a:lnTo>
                      <a:pt x="1445" y="1179"/>
                    </a:lnTo>
                    <a:lnTo>
                      <a:pt x="1325" y="1182"/>
                    </a:lnTo>
                    <a:lnTo>
                      <a:pt x="1205" y="1179"/>
                    </a:lnTo>
                    <a:lnTo>
                      <a:pt x="1205" y="1005"/>
                    </a:lnTo>
                    <a:lnTo>
                      <a:pt x="1089" y="1008"/>
                    </a:lnTo>
                    <a:lnTo>
                      <a:pt x="1089" y="947"/>
                    </a:lnTo>
                    <a:lnTo>
                      <a:pt x="867" y="947"/>
                    </a:lnTo>
                    <a:lnTo>
                      <a:pt x="854" y="947"/>
                    </a:lnTo>
                    <a:lnTo>
                      <a:pt x="796" y="946"/>
                    </a:lnTo>
                    <a:lnTo>
                      <a:pt x="793" y="1067"/>
                    </a:lnTo>
                    <a:lnTo>
                      <a:pt x="675" y="1067"/>
                    </a:lnTo>
                    <a:lnTo>
                      <a:pt x="672" y="1186"/>
                    </a:lnTo>
                    <a:lnTo>
                      <a:pt x="613" y="1186"/>
                    </a:lnTo>
                    <a:lnTo>
                      <a:pt x="551" y="1188"/>
                    </a:lnTo>
                    <a:lnTo>
                      <a:pt x="489" y="1189"/>
                    </a:lnTo>
                    <a:lnTo>
                      <a:pt x="489" y="1130"/>
                    </a:lnTo>
                    <a:lnTo>
                      <a:pt x="373" y="1132"/>
                    </a:lnTo>
                    <a:lnTo>
                      <a:pt x="371" y="1192"/>
                    </a:lnTo>
                    <a:lnTo>
                      <a:pt x="137" y="1188"/>
                    </a:lnTo>
                  </a:path>
                </a:pathLst>
              </a:custGeom>
              <a:noFill/>
              <a:ln w="3" cap="flat">
                <a:solidFill>
                  <a:srgbClr val="000000"/>
                </a:solidFill>
                <a:prstDash val="solid"/>
                <a:miter lim="800000"/>
                <a:headEnd/>
                <a:tailEnd/>
              </a:ln>
            </p:spPr>
            <p:txBody>
              <a:bodyPr/>
              <a:lstStyle/>
              <a:p>
                <a:endParaRPr lang="en-US"/>
              </a:p>
            </p:txBody>
          </p:sp>
          <p:sp>
            <p:nvSpPr>
              <p:cNvPr id="27843" name="Rectangle 31"/>
              <p:cNvSpPr>
                <a:spLocks noChangeArrowheads="1"/>
              </p:cNvSpPr>
              <p:nvPr/>
            </p:nvSpPr>
            <p:spPr bwMode="auto">
              <a:xfrm>
                <a:off x="4620" y="1536"/>
                <a:ext cx="59" cy="59"/>
              </a:xfrm>
              <a:prstGeom prst="rect">
                <a:avLst/>
              </a:prstGeom>
              <a:solidFill>
                <a:srgbClr val="FEE679"/>
              </a:solidFill>
              <a:ln w="9525">
                <a:noFill/>
                <a:miter lim="800000"/>
                <a:headEnd/>
                <a:tailEnd/>
              </a:ln>
            </p:spPr>
            <p:txBody>
              <a:bodyPr/>
              <a:lstStyle/>
              <a:p>
                <a:endParaRPr lang="en-US"/>
              </a:p>
            </p:txBody>
          </p:sp>
          <p:sp>
            <p:nvSpPr>
              <p:cNvPr id="27844" name="Freeform 32"/>
              <p:cNvSpPr>
                <a:spLocks/>
              </p:cNvSpPr>
              <p:nvPr/>
            </p:nvSpPr>
            <p:spPr bwMode="auto">
              <a:xfrm>
                <a:off x="4620" y="1536"/>
                <a:ext cx="59" cy="59"/>
              </a:xfrm>
              <a:custGeom>
                <a:avLst/>
                <a:gdLst>
                  <a:gd name="T0" fmla="*/ 30 w 59"/>
                  <a:gd name="T1" fmla="*/ 59 h 59"/>
                  <a:gd name="T2" fmla="*/ 0 w 59"/>
                  <a:gd name="T3" fmla="*/ 59 h 59"/>
                  <a:gd name="T4" fmla="*/ 0 w 59"/>
                  <a:gd name="T5" fmla="*/ 0 h 59"/>
                  <a:gd name="T6" fmla="*/ 59 w 59"/>
                  <a:gd name="T7" fmla="*/ 0 h 59"/>
                  <a:gd name="T8" fmla="*/ 59 w 59"/>
                  <a:gd name="T9" fmla="*/ 59 h 59"/>
                  <a:gd name="T10" fmla="*/ 30 w 59"/>
                  <a:gd name="T11" fmla="*/ 59 h 59"/>
                  <a:gd name="T12" fmla="*/ 0 60000 65536"/>
                  <a:gd name="T13" fmla="*/ 0 60000 65536"/>
                  <a:gd name="T14" fmla="*/ 0 60000 65536"/>
                  <a:gd name="T15" fmla="*/ 0 60000 65536"/>
                  <a:gd name="T16" fmla="*/ 0 60000 65536"/>
                  <a:gd name="T17" fmla="*/ 0 60000 65536"/>
                  <a:gd name="T18" fmla="*/ 0 w 59"/>
                  <a:gd name="T19" fmla="*/ 0 h 59"/>
                  <a:gd name="T20" fmla="*/ 59 w 59"/>
                  <a:gd name="T21" fmla="*/ 59 h 59"/>
                </a:gdLst>
                <a:ahLst/>
                <a:cxnLst>
                  <a:cxn ang="T12">
                    <a:pos x="T0" y="T1"/>
                  </a:cxn>
                  <a:cxn ang="T13">
                    <a:pos x="T2" y="T3"/>
                  </a:cxn>
                  <a:cxn ang="T14">
                    <a:pos x="T4" y="T5"/>
                  </a:cxn>
                  <a:cxn ang="T15">
                    <a:pos x="T6" y="T7"/>
                  </a:cxn>
                  <a:cxn ang="T16">
                    <a:pos x="T8" y="T9"/>
                  </a:cxn>
                  <a:cxn ang="T17">
                    <a:pos x="T10" y="T11"/>
                  </a:cxn>
                </a:cxnLst>
                <a:rect l="T18" t="T19" r="T20" b="T21"/>
                <a:pathLst>
                  <a:path w="59" h="59">
                    <a:moveTo>
                      <a:pt x="30" y="59"/>
                    </a:moveTo>
                    <a:lnTo>
                      <a:pt x="0" y="59"/>
                    </a:lnTo>
                    <a:lnTo>
                      <a:pt x="0" y="0"/>
                    </a:lnTo>
                    <a:lnTo>
                      <a:pt x="59" y="0"/>
                    </a:lnTo>
                    <a:lnTo>
                      <a:pt x="59" y="59"/>
                    </a:lnTo>
                    <a:lnTo>
                      <a:pt x="30" y="59"/>
                    </a:lnTo>
                  </a:path>
                </a:pathLst>
              </a:custGeom>
              <a:noFill/>
              <a:ln w="3" cap="flat">
                <a:solidFill>
                  <a:srgbClr val="000000"/>
                </a:solidFill>
                <a:prstDash val="solid"/>
                <a:miter lim="800000"/>
                <a:headEnd/>
                <a:tailEnd/>
              </a:ln>
            </p:spPr>
            <p:txBody>
              <a:bodyPr/>
              <a:lstStyle/>
              <a:p>
                <a:endParaRPr lang="en-US"/>
              </a:p>
            </p:txBody>
          </p:sp>
          <p:sp>
            <p:nvSpPr>
              <p:cNvPr id="27845" name="Freeform 33"/>
              <p:cNvSpPr>
                <a:spLocks/>
              </p:cNvSpPr>
              <p:nvPr/>
            </p:nvSpPr>
            <p:spPr bwMode="auto">
              <a:xfrm>
                <a:off x="4208" y="1594"/>
                <a:ext cx="236" cy="234"/>
              </a:xfrm>
              <a:custGeom>
                <a:avLst/>
                <a:gdLst>
                  <a:gd name="T0" fmla="*/ 0 w 236"/>
                  <a:gd name="T1" fmla="*/ 116 h 234"/>
                  <a:gd name="T2" fmla="*/ 53 w 236"/>
                  <a:gd name="T3" fmla="*/ 116 h 234"/>
                  <a:gd name="T4" fmla="*/ 118 w 236"/>
                  <a:gd name="T5" fmla="*/ 116 h 234"/>
                  <a:gd name="T6" fmla="*/ 116 w 236"/>
                  <a:gd name="T7" fmla="*/ 59 h 234"/>
                  <a:gd name="T8" fmla="*/ 175 w 236"/>
                  <a:gd name="T9" fmla="*/ 59 h 234"/>
                  <a:gd name="T10" fmla="*/ 175 w 236"/>
                  <a:gd name="T11" fmla="*/ 0 h 234"/>
                  <a:gd name="T12" fmla="*/ 234 w 236"/>
                  <a:gd name="T13" fmla="*/ 0 h 234"/>
                  <a:gd name="T14" fmla="*/ 236 w 236"/>
                  <a:gd name="T15" fmla="*/ 118 h 234"/>
                  <a:gd name="T16" fmla="*/ 177 w 236"/>
                  <a:gd name="T17" fmla="*/ 116 h 234"/>
                  <a:gd name="T18" fmla="*/ 177 w 236"/>
                  <a:gd name="T19" fmla="*/ 175 h 234"/>
                  <a:gd name="T20" fmla="*/ 118 w 236"/>
                  <a:gd name="T21" fmla="*/ 175 h 234"/>
                  <a:gd name="T22" fmla="*/ 118 w 236"/>
                  <a:gd name="T23" fmla="*/ 234 h 234"/>
                  <a:gd name="T24" fmla="*/ 0 w 236"/>
                  <a:gd name="T25" fmla="*/ 234 h 234"/>
                  <a:gd name="T26" fmla="*/ 0 w 236"/>
                  <a:gd name="T27" fmla="*/ 116 h 23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36"/>
                  <a:gd name="T43" fmla="*/ 0 h 234"/>
                  <a:gd name="T44" fmla="*/ 236 w 236"/>
                  <a:gd name="T45" fmla="*/ 234 h 23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36" h="234">
                    <a:moveTo>
                      <a:pt x="0" y="116"/>
                    </a:moveTo>
                    <a:lnTo>
                      <a:pt x="53" y="116"/>
                    </a:lnTo>
                    <a:lnTo>
                      <a:pt x="118" y="116"/>
                    </a:lnTo>
                    <a:lnTo>
                      <a:pt x="116" y="59"/>
                    </a:lnTo>
                    <a:lnTo>
                      <a:pt x="175" y="59"/>
                    </a:lnTo>
                    <a:lnTo>
                      <a:pt x="175" y="0"/>
                    </a:lnTo>
                    <a:lnTo>
                      <a:pt x="234" y="0"/>
                    </a:lnTo>
                    <a:lnTo>
                      <a:pt x="236" y="118"/>
                    </a:lnTo>
                    <a:lnTo>
                      <a:pt x="177" y="116"/>
                    </a:lnTo>
                    <a:lnTo>
                      <a:pt x="177" y="175"/>
                    </a:lnTo>
                    <a:lnTo>
                      <a:pt x="118" y="175"/>
                    </a:lnTo>
                    <a:lnTo>
                      <a:pt x="118" y="234"/>
                    </a:lnTo>
                    <a:lnTo>
                      <a:pt x="0" y="234"/>
                    </a:lnTo>
                    <a:lnTo>
                      <a:pt x="0" y="116"/>
                    </a:lnTo>
                    <a:close/>
                  </a:path>
                </a:pathLst>
              </a:custGeom>
              <a:solidFill>
                <a:srgbClr val="FEE679"/>
              </a:solidFill>
              <a:ln w="9525">
                <a:noFill/>
                <a:round/>
                <a:headEnd/>
                <a:tailEnd/>
              </a:ln>
            </p:spPr>
            <p:txBody>
              <a:bodyPr/>
              <a:lstStyle/>
              <a:p>
                <a:endParaRPr lang="en-US"/>
              </a:p>
            </p:txBody>
          </p:sp>
          <p:sp>
            <p:nvSpPr>
              <p:cNvPr id="27846" name="Freeform 34"/>
              <p:cNvSpPr>
                <a:spLocks/>
              </p:cNvSpPr>
              <p:nvPr/>
            </p:nvSpPr>
            <p:spPr bwMode="auto">
              <a:xfrm>
                <a:off x="4208" y="1594"/>
                <a:ext cx="236" cy="234"/>
              </a:xfrm>
              <a:custGeom>
                <a:avLst/>
                <a:gdLst>
                  <a:gd name="T0" fmla="*/ 27 w 236"/>
                  <a:gd name="T1" fmla="*/ 116 h 234"/>
                  <a:gd name="T2" fmla="*/ 53 w 236"/>
                  <a:gd name="T3" fmla="*/ 116 h 234"/>
                  <a:gd name="T4" fmla="*/ 118 w 236"/>
                  <a:gd name="T5" fmla="*/ 116 h 234"/>
                  <a:gd name="T6" fmla="*/ 116 w 236"/>
                  <a:gd name="T7" fmla="*/ 59 h 234"/>
                  <a:gd name="T8" fmla="*/ 175 w 236"/>
                  <a:gd name="T9" fmla="*/ 59 h 234"/>
                  <a:gd name="T10" fmla="*/ 175 w 236"/>
                  <a:gd name="T11" fmla="*/ 0 h 234"/>
                  <a:gd name="T12" fmla="*/ 234 w 236"/>
                  <a:gd name="T13" fmla="*/ 0 h 234"/>
                  <a:gd name="T14" fmla="*/ 236 w 236"/>
                  <a:gd name="T15" fmla="*/ 118 h 234"/>
                  <a:gd name="T16" fmla="*/ 177 w 236"/>
                  <a:gd name="T17" fmla="*/ 116 h 234"/>
                  <a:gd name="T18" fmla="*/ 177 w 236"/>
                  <a:gd name="T19" fmla="*/ 175 h 234"/>
                  <a:gd name="T20" fmla="*/ 118 w 236"/>
                  <a:gd name="T21" fmla="*/ 175 h 234"/>
                  <a:gd name="T22" fmla="*/ 118 w 236"/>
                  <a:gd name="T23" fmla="*/ 234 h 234"/>
                  <a:gd name="T24" fmla="*/ 0 w 236"/>
                  <a:gd name="T25" fmla="*/ 234 h 234"/>
                  <a:gd name="T26" fmla="*/ 0 w 236"/>
                  <a:gd name="T27" fmla="*/ 116 h 234"/>
                  <a:gd name="T28" fmla="*/ 27 w 236"/>
                  <a:gd name="T29" fmla="*/ 116 h 23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36"/>
                  <a:gd name="T46" fmla="*/ 0 h 234"/>
                  <a:gd name="T47" fmla="*/ 236 w 236"/>
                  <a:gd name="T48" fmla="*/ 234 h 23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36" h="234">
                    <a:moveTo>
                      <a:pt x="27" y="116"/>
                    </a:moveTo>
                    <a:lnTo>
                      <a:pt x="53" y="116"/>
                    </a:lnTo>
                    <a:lnTo>
                      <a:pt x="118" y="116"/>
                    </a:lnTo>
                    <a:lnTo>
                      <a:pt x="116" y="59"/>
                    </a:lnTo>
                    <a:lnTo>
                      <a:pt x="175" y="59"/>
                    </a:lnTo>
                    <a:lnTo>
                      <a:pt x="175" y="0"/>
                    </a:lnTo>
                    <a:lnTo>
                      <a:pt x="234" y="0"/>
                    </a:lnTo>
                    <a:lnTo>
                      <a:pt x="236" y="118"/>
                    </a:lnTo>
                    <a:lnTo>
                      <a:pt x="177" y="116"/>
                    </a:lnTo>
                    <a:lnTo>
                      <a:pt x="177" y="175"/>
                    </a:lnTo>
                    <a:lnTo>
                      <a:pt x="118" y="175"/>
                    </a:lnTo>
                    <a:lnTo>
                      <a:pt x="118" y="234"/>
                    </a:lnTo>
                    <a:lnTo>
                      <a:pt x="0" y="234"/>
                    </a:lnTo>
                    <a:lnTo>
                      <a:pt x="0" y="116"/>
                    </a:lnTo>
                    <a:lnTo>
                      <a:pt x="27" y="116"/>
                    </a:lnTo>
                  </a:path>
                </a:pathLst>
              </a:custGeom>
              <a:noFill/>
              <a:ln w="3" cap="flat">
                <a:solidFill>
                  <a:srgbClr val="000000"/>
                </a:solidFill>
                <a:prstDash val="solid"/>
                <a:miter lim="800000"/>
                <a:headEnd/>
                <a:tailEnd/>
              </a:ln>
            </p:spPr>
            <p:txBody>
              <a:bodyPr/>
              <a:lstStyle/>
              <a:p>
                <a:endParaRPr lang="en-US"/>
              </a:p>
            </p:txBody>
          </p:sp>
          <p:sp>
            <p:nvSpPr>
              <p:cNvPr id="27847" name="Freeform 35"/>
              <p:cNvSpPr>
                <a:spLocks/>
              </p:cNvSpPr>
              <p:nvPr/>
            </p:nvSpPr>
            <p:spPr bwMode="auto">
              <a:xfrm>
                <a:off x="4797" y="1654"/>
                <a:ext cx="60" cy="59"/>
              </a:xfrm>
              <a:custGeom>
                <a:avLst/>
                <a:gdLst>
                  <a:gd name="T0" fmla="*/ 59 w 60"/>
                  <a:gd name="T1" fmla="*/ 59 h 59"/>
                  <a:gd name="T2" fmla="*/ 0 w 60"/>
                  <a:gd name="T3" fmla="*/ 59 h 59"/>
                  <a:gd name="T4" fmla="*/ 0 w 60"/>
                  <a:gd name="T5" fmla="*/ 0 h 59"/>
                  <a:gd name="T6" fmla="*/ 60 w 60"/>
                  <a:gd name="T7" fmla="*/ 0 h 59"/>
                  <a:gd name="T8" fmla="*/ 59 w 60"/>
                  <a:gd name="T9" fmla="*/ 59 h 59"/>
                  <a:gd name="T10" fmla="*/ 0 60000 65536"/>
                  <a:gd name="T11" fmla="*/ 0 60000 65536"/>
                  <a:gd name="T12" fmla="*/ 0 60000 65536"/>
                  <a:gd name="T13" fmla="*/ 0 60000 65536"/>
                  <a:gd name="T14" fmla="*/ 0 60000 65536"/>
                  <a:gd name="T15" fmla="*/ 0 w 60"/>
                  <a:gd name="T16" fmla="*/ 0 h 59"/>
                  <a:gd name="T17" fmla="*/ 60 w 60"/>
                  <a:gd name="T18" fmla="*/ 59 h 59"/>
                </a:gdLst>
                <a:ahLst/>
                <a:cxnLst>
                  <a:cxn ang="T10">
                    <a:pos x="T0" y="T1"/>
                  </a:cxn>
                  <a:cxn ang="T11">
                    <a:pos x="T2" y="T3"/>
                  </a:cxn>
                  <a:cxn ang="T12">
                    <a:pos x="T4" y="T5"/>
                  </a:cxn>
                  <a:cxn ang="T13">
                    <a:pos x="T6" y="T7"/>
                  </a:cxn>
                  <a:cxn ang="T14">
                    <a:pos x="T8" y="T9"/>
                  </a:cxn>
                </a:cxnLst>
                <a:rect l="T15" t="T16" r="T17" b="T18"/>
                <a:pathLst>
                  <a:path w="60" h="59">
                    <a:moveTo>
                      <a:pt x="59" y="59"/>
                    </a:moveTo>
                    <a:lnTo>
                      <a:pt x="0" y="59"/>
                    </a:lnTo>
                    <a:lnTo>
                      <a:pt x="0" y="0"/>
                    </a:lnTo>
                    <a:lnTo>
                      <a:pt x="60" y="0"/>
                    </a:lnTo>
                    <a:lnTo>
                      <a:pt x="59" y="59"/>
                    </a:lnTo>
                    <a:close/>
                  </a:path>
                </a:pathLst>
              </a:custGeom>
              <a:solidFill>
                <a:srgbClr val="FEE679"/>
              </a:solidFill>
              <a:ln w="9525">
                <a:noFill/>
                <a:round/>
                <a:headEnd/>
                <a:tailEnd/>
              </a:ln>
            </p:spPr>
            <p:txBody>
              <a:bodyPr/>
              <a:lstStyle/>
              <a:p>
                <a:endParaRPr lang="en-US"/>
              </a:p>
            </p:txBody>
          </p:sp>
          <p:sp>
            <p:nvSpPr>
              <p:cNvPr id="27848" name="Freeform 36"/>
              <p:cNvSpPr>
                <a:spLocks/>
              </p:cNvSpPr>
              <p:nvPr/>
            </p:nvSpPr>
            <p:spPr bwMode="auto">
              <a:xfrm>
                <a:off x="4797" y="1654"/>
                <a:ext cx="60" cy="59"/>
              </a:xfrm>
              <a:custGeom>
                <a:avLst/>
                <a:gdLst>
                  <a:gd name="T0" fmla="*/ 30 w 60"/>
                  <a:gd name="T1" fmla="*/ 59 h 59"/>
                  <a:gd name="T2" fmla="*/ 0 w 60"/>
                  <a:gd name="T3" fmla="*/ 59 h 59"/>
                  <a:gd name="T4" fmla="*/ 0 w 60"/>
                  <a:gd name="T5" fmla="*/ 0 h 59"/>
                  <a:gd name="T6" fmla="*/ 60 w 60"/>
                  <a:gd name="T7" fmla="*/ 0 h 59"/>
                  <a:gd name="T8" fmla="*/ 59 w 60"/>
                  <a:gd name="T9" fmla="*/ 59 h 59"/>
                  <a:gd name="T10" fmla="*/ 30 w 60"/>
                  <a:gd name="T11" fmla="*/ 59 h 59"/>
                  <a:gd name="T12" fmla="*/ 0 60000 65536"/>
                  <a:gd name="T13" fmla="*/ 0 60000 65536"/>
                  <a:gd name="T14" fmla="*/ 0 60000 65536"/>
                  <a:gd name="T15" fmla="*/ 0 60000 65536"/>
                  <a:gd name="T16" fmla="*/ 0 60000 65536"/>
                  <a:gd name="T17" fmla="*/ 0 60000 65536"/>
                  <a:gd name="T18" fmla="*/ 0 w 60"/>
                  <a:gd name="T19" fmla="*/ 0 h 59"/>
                  <a:gd name="T20" fmla="*/ 60 w 60"/>
                  <a:gd name="T21" fmla="*/ 59 h 59"/>
                </a:gdLst>
                <a:ahLst/>
                <a:cxnLst>
                  <a:cxn ang="T12">
                    <a:pos x="T0" y="T1"/>
                  </a:cxn>
                  <a:cxn ang="T13">
                    <a:pos x="T2" y="T3"/>
                  </a:cxn>
                  <a:cxn ang="T14">
                    <a:pos x="T4" y="T5"/>
                  </a:cxn>
                  <a:cxn ang="T15">
                    <a:pos x="T6" y="T7"/>
                  </a:cxn>
                  <a:cxn ang="T16">
                    <a:pos x="T8" y="T9"/>
                  </a:cxn>
                  <a:cxn ang="T17">
                    <a:pos x="T10" y="T11"/>
                  </a:cxn>
                </a:cxnLst>
                <a:rect l="T18" t="T19" r="T20" b="T21"/>
                <a:pathLst>
                  <a:path w="60" h="59">
                    <a:moveTo>
                      <a:pt x="30" y="59"/>
                    </a:moveTo>
                    <a:lnTo>
                      <a:pt x="0" y="59"/>
                    </a:lnTo>
                    <a:lnTo>
                      <a:pt x="0" y="0"/>
                    </a:lnTo>
                    <a:lnTo>
                      <a:pt x="60" y="0"/>
                    </a:lnTo>
                    <a:lnTo>
                      <a:pt x="59" y="59"/>
                    </a:lnTo>
                    <a:lnTo>
                      <a:pt x="30" y="59"/>
                    </a:lnTo>
                  </a:path>
                </a:pathLst>
              </a:custGeom>
              <a:noFill/>
              <a:ln w="3" cap="flat">
                <a:solidFill>
                  <a:srgbClr val="000000"/>
                </a:solidFill>
                <a:prstDash val="solid"/>
                <a:miter lim="800000"/>
                <a:headEnd/>
                <a:tailEnd/>
              </a:ln>
            </p:spPr>
            <p:txBody>
              <a:bodyPr/>
              <a:lstStyle/>
              <a:p>
                <a:endParaRPr lang="en-US"/>
              </a:p>
            </p:txBody>
          </p:sp>
          <p:sp>
            <p:nvSpPr>
              <p:cNvPr id="27849" name="Freeform 37"/>
              <p:cNvSpPr>
                <a:spLocks/>
              </p:cNvSpPr>
              <p:nvPr/>
            </p:nvSpPr>
            <p:spPr bwMode="auto">
              <a:xfrm>
                <a:off x="1550" y="1697"/>
                <a:ext cx="118" cy="120"/>
              </a:xfrm>
              <a:custGeom>
                <a:avLst/>
                <a:gdLst>
                  <a:gd name="T0" fmla="*/ 114 w 118"/>
                  <a:gd name="T1" fmla="*/ 0 h 120"/>
                  <a:gd name="T2" fmla="*/ 118 w 118"/>
                  <a:gd name="T3" fmla="*/ 120 h 120"/>
                  <a:gd name="T4" fmla="*/ 1 w 118"/>
                  <a:gd name="T5" fmla="*/ 120 h 120"/>
                  <a:gd name="T6" fmla="*/ 0 w 118"/>
                  <a:gd name="T7" fmla="*/ 0 h 120"/>
                  <a:gd name="T8" fmla="*/ 114 w 118"/>
                  <a:gd name="T9" fmla="*/ 0 h 120"/>
                  <a:gd name="T10" fmla="*/ 0 60000 65536"/>
                  <a:gd name="T11" fmla="*/ 0 60000 65536"/>
                  <a:gd name="T12" fmla="*/ 0 60000 65536"/>
                  <a:gd name="T13" fmla="*/ 0 60000 65536"/>
                  <a:gd name="T14" fmla="*/ 0 60000 65536"/>
                  <a:gd name="T15" fmla="*/ 0 w 118"/>
                  <a:gd name="T16" fmla="*/ 0 h 120"/>
                  <a:gd name="T17" fmla="*/ 118 w 118"/>
                  <a:gd name="T18" fmla="*/ 120 h 120"/>
                </a:gdLst>
                <a:ahLst/>
                <a:cxnLst>
                  <a:cxn ang="T10">
                    <a:pos x="T0" y="T1"/>
                  </a:cxn>
                  <a:cxn ang="T11">
                    <a:pos x="T2" y="T3"/>
                  </a:cxn>
                  <a:cxn ang="T12">
                    <a:pos x="T4" y="T5"/>
                  </a:cxn>
                  <a:cxn ang="T13">
                    <a:pos x="T6" y="T7"/>
                  </a:cxn>
                  <a:cxn ang="T14">
                    <a:pos x="T8" y="T9"/>
                  </a:cxn>
                </a:cxnLst>
                <a:rect l="T15" t="T16" r="T17" b="T18"/>
                <a:pathLst>
                  <a:path w="118" h="120">
                    <a:moveTo>
                      <a:pt x="114" y="0"/>
                    </a:moveTo>
                    <a:lnTo>
                      <a:pt x="118" y="120"/>
                    </a:lnTo>
                    <a:lnTo>
                      <a:pt x="1" y="120"/>
                    </a:lnTo>
                    <a:lnTo>
                      <a:pt x="0" y="0"/>
                    </a:lnTo>
                    <a:lnTo>
                      <a:pt x="114" y="0"/>
                    </a:lnTo>
                    <a:close/>
                  </a:path>
                </a:pathLst>
              </a:custGeom>
              <a:solidFill>
                <a:srgbClr val="FEE679"/>
              </a:solidFill>
              <a:ln w="9525">
                <a:noFill/>
                <a:round/>
                <a:headEnd/>
                <a:tailEnd/>
              </a:ln>
            </p:spPr>
            <p:txBody>
              <a:bodyPr/>
              <a:lstStyle/>
              <a:p>
                <a:endParaRPr lang="en-US"/>
              </a:p>
            </p:txBody>
          </p:sp>
          <p:sp>
            <p:nvSpPr>
              <p:cNvPr id="27850" name="Freeform 38"/>
              <p:cNvSpPr>
                <a:spLocks/>
              </p:cNvSpPr>
              <p:nvPr/>
            </p:nvSpPr>
            <p:spPr bwMode="auto">
              <a:xfrm>
                <a:off x="1550" y="1697"/>
                <a:ext cx="118" cy="120"/>
              </a:xfrm>
              <a:custGeom>
                <a:avLst/>
                <a:gdLst>
                  <a:gd name="T0" fmla="*/ 115 w 118"/>
                  <a:gd name="T1" fmla="*/ 61 h 120"/>
                  <a:gd name="T2" fmla="*/ 118 w 118"/>
                  <a:gd name="T3" fmla="*/ 120 h 120"/>
                  <a:gd name="T4" fmla="*/ 1 w 118"/>
                  <a:gd name="T5" fmla="*/ 120 h 120"/>
                  <a:gd name="T6" fmla="*/ 0 w 118"/>
                  <a:gd name="T7" fmla="*/ 0 h 120"/>
                  <a:gd name="T8" fmla="*/ 114 w 118"/>
                  <a:gd name="T9" fmla="*/ 0 h 120"/>
                  <a:gd name="T10" fmla="*/ 115 w 118"/>
                  <a:gd name="T11" fmla="*/ 61 h 120"/>
                  <a:gd name="T12" fmla="*/ 0 60000 65536"/>
                  <a:gd name="T13" fmla="*/ 0 60000 65536"/>
                  <a:gd name="T14" fmla="*/ 0 60000 65536"/>
                  <a:gd name="T15" fmla="*/ 0 60000 65536"/>
                  <a:gd name="T16" fmla="*/ 0 60000 65536"/>
                  <a:gd name="T17" fmla="*/ 0 60000 65536"/>
                  <a:gd name="T18" fmla="*/ 0 w 118"/>
                  <a:gd name="T19" fmla="*/ 0 h 120"/>
                  <a:gd name="T20" fmla="*/ 118 w 118"/>
                  <a:gd name="T21" fmla="*/ 120 h 120"/>
                </a:gdLst>
                <a:ahLst/>
                <a:cxnLst>
                  <a:cxn ang="T12">
                    <a:pos x="T0" y="T1"/>
                  </a:cxn>
                  <a:cxn ang="T13">
                    <a:pos x="T2" y="T3"/>
                  </a:cxn>
                  <a:cxn ang="T14">
                    <a:pos x="T4" y="T5"/>
                  </a:cxn>
                  <a:cxn ang="T15">
                    <a:pos x="T6" y="T7"/>
                  </a:cxn>
                  <a:cxn ang="T16">
                    <a:pos x="T8" y="T9"/>
                  </a:cxn>
                  <a:cxn ang="T17">
                    <a:pos x="T10" y="T11"/>
                  </a:cxn>
                </a:cxnLst>
                <a:rect l="T18" t="T19" r="T20" b="T21"/>
                <a:pathLst>
                  <a:path w="118" h="120">
                    <a:moveTo>
                      <a:pt x="115" y="61"/>
                    </a:moveTo>
                    <a:lnTo>
                      <a:pt x="118" y="120"/>
                    </a:lnTo>
                    <a:lnTo>
                      <a:pt x="1" y="120"/>
                    </a:lnTo>
                    <a:lnTo>
                      <a:pt x="0" y="0"/>
                    </a:lnTo>
                    <a:lnTo>
                      <a:pt x="114" y="0"/>
                    </a:lnTo>
                    <a:lnTo>
                      <a:pt x="115" y="61"/>
                    </a:lnTo>
                  </a:path>
                </a:pathLst>
              </a:custGeom>
              <a:noFill/>
              <a:ln w="3" cap="flat">
                <a:solidFill>
                  <a:srgbClr val="000000"/>
                </a:solidFill>
                <a:prstDash val="solid"/>
                <a:miter lim="800000"/>
                <a:headEnd/>
                <a:tailEnd/>
              </a:ln>
            </p:spPr>
            <p:txBody>
              <a:bodyPr/>
              <a:lstStyle/>
              <a:p>
                <a:endParaRPr lang="en-US"/>
              </a:p>
            </p:txBody>
          </p:sp>
          <p:sp>
            <p:nvSpPr>
              <p:cNvPr id="27851" name="Freeform 39"/>
              <p:cNvSpPr>
                <a:spLocks/>
              </p:cNvSpPr>
              <p:nvPr/>
            </p:nvSpPr>
            <p:spPr bwMode="auto">
              <a:xfrm>
                <a:off x="4795" y="1771"/>
                <a:ext cx="120" cy="59"/>
              </a:xfrm>
              <a:custGeom>
                <a:avLst/>
                <a:gdLst>
                  <a:gd name="T0" fmla="*/ 59 w 120"/>
                  <a:gd name="T1" fmla="*/ 59 h 59"/>
                  <a:gd name="T2" fmla="*/ 0 w 120"/>
                  <a:gd name="T3" fmla="*/ 59 h 59"/>
                  <a:gd name="T4" fmla="*/ 2 w 120"/>
                  <a:gd name="T5" fmla="*/ 0 h 59"/>
                  <a:gd name="T6" fmla="*/ 120 w 120"/>
                  <a:gd name="T7" fmla="*/ 0 h 59"/>
                  <a:gd name="T8" fmla="*/ 118 w 120"/>
                  <a:gd name="T9" fmla="*/ 59 h 59"/>
                  <a:gd name="T10" fmla="*/ 59 w 120"/>
                  <a:gd name="T11" fmla="*/ 59 h 59"/>
                  <a:gd name="T12" fmla="*/ 0 60000 65536"/>
                  <a:gd name="T13" fmla="*/ 0 60000 65536"/>
                  <a:gd name="T14" fmla="*/ 0 60000 65536"/>
                  <a:gd name="T15" fmla="*/ 0 60000 65536"/>
                  <a:gd name="T16" fmla="*/ 0 60000 65536"/>
                  <a:gd name="T17" fmla="*/ 0 60000 65536"/>
                  <a:gd name="T18" fmla="*/ 0 w 120"/>
                  <a:gd name="T19" fmla="*/ 0 h 59"/>
                  <a:gd name="T20" fmla="*/ 120 w 120"/>
                  <a:gd name="T21" fmla="*/ 59 h 59"/>
                </a:gdLst>
                <a:ahLst/>
                <a:cxnLst>
                  <a:cxn ang="T12">
                    <a:pos x="T0" y="T1"/>
                  </a:cxn>
                  <a:cxn ang="T13">
                    <a:pos x="T2" y="T3"/>
                  </a:cxn>
                  <a:cxn ang="T14">
                    <a:pos x="T4" y="T5"/>
                  </a:cxn>
                  <a:cxn ang="T15">
                    <a:pos x="T6" y="T7"/>
                  </a:cxn>
                  <a:cxn ang="T16">
                    <a:pos x="T8" y="T9"/>
                  </a:cxn>
                  <a:cxn ang="T17">
                    <a:pos x="T10" y="T11"/>
                  </a:cxn>
                </a:cxnLst>
                <a:rect l="T18" t="T19" r="T20" b="T21"/>
                <a:pathLst>
                  <a:path w="120" h="59">
                    <a:moveTo>
                      <a:pt x="59" y="59"/>
                    </a:moveTo>
                    <a:lnTo>
                      <a:pt x="0" y="59"/>
                    </a:lnTo>
                    <a:lnTo>
                      <a:pt x="2" y="0"/>
                    </a:lnTo>
                    <a:lnTo>
                      <a:pt x="120" y="0"/>
                    </a:lnTo>
                    <a:lnTo>
                      <a:pt x="118" y="59"/>
                    </a:lnTo>
                    <a:lnTo>
                      <a:pt x="59" y="59"/>
                    </a:lnTo>
                    <a:close/>
                  </a:path>
                </a:pathLst>
              </a:custGeom>
              <a:solidFill>
                <a:srgbClr val="FEE679"/>
              </a:solidFill>
              <a:ln w="9525">
                <a:noFill/>
                <a:round/>
                <a:headEnd/>
                <a:tailEnd/>
              </a:ln>
            </p:spPr>
            <p:txBody>
              <a:bodyPr/>
              <a:lstStyle/>
              <a:p>
                <a:endParaRPr lang="en-US"/>
              </a:p>
            </p:txBody>
          </p:sp>
          <p:sp>
            <p:nvSpPr>
              <p:cNvPr id="27852" name="Freeform 40"/>
              <p:cNvSpPr>
                <a:spLocks/>
              </p:cNvSpPr>
              <p:nvPr/>
            </p:nvSpPr>
            <p:spPr bwMode="auto">
              <a:xfrm>
                <a:off x="4795" y="1771"/>
                <a:ext cx="120" cy="59"/>
              </a:xfrm>
              <a:custGeom>
                <a:avLst/>
                <a:gdLst>
                  <a:gd name="T0" fmla="*/ 59 w 120"/>
                  <a:gd name="T1" fmla="*/ 59 h 59"/>
                  <a:gd name="T2" fmla="*/ 0 w 120"/>
                  <a:gd name="T3" fmla="*/ 59 h 59"/>
                  <a:gd name="T4" fmla="*/ 2 w 120"/>
                  <a:gd name="T5" fmla="*/ 0 h 59"/>
                  <a:gd name="T6" fmla="*/ 120 w 120"/>
                  <a:gd name="T7" fmla="*/ 0 h 59"/>
                  <a:gd name="T8" fmla="*/ 118 w 120"/>
                  <a:gd name="T9" fmla="*/ 59 h 59"/>
                  <a:gd name="T10" fmla="*/ 59 w 120"/>
                  <a:gd name="T11" fmla="*/ 59 h 59"/>
                  <a:gd name="T12" fmla="*/ 0 60000 65536"/>
                  <a:gd name="T13" fmla="*/ 0 60000 65536"/>
                  <a:gd name="T14" fmla="*/ 0 60000 65536"/>
                  <a:gd name="T15" fmla="*/ 0 60000 65536"/>
                  <a:gd name="T16" fmla="*/ 0 60000 65536"/>
                  <a:gd name="T17" fmla="*/ 0 60000 65536"/>
                  <a:gd name="T18" fmla="*/ 0 w 120"/>
                  <a:gd name="T19" fmla="*/ 0 h 59"/>
                  <a:gd name="T20" fmla="*/ 120 w 120"/>
                  <a:gd name="T21" fmla="*/ 59 h 59"/>
                </a:gdLst>
                <a:ahLst/>
                <a:cxnLst>
                  <a:cxn ang="T12">
                    <a:pos x="T0" y="T1"/>
                  </a:cxn>
                  <a:cxn ang="T13">
                    <a:pos x="T2" y="T3"/>
                  </a:cxn>
                  <a:cxn ang="T14">
                    <a:pos x="T4" y="T5"/>
                  </a:cxn>
                  <a:cxn ang="T15">
                    <a:pos x="T6" y="T7"/>
                  </a:cxn>
                  <a:cxn ang="T16">
                    <a:pos x="T8" y="T9"/>
                  </a:cxn>
                  <a:cxn ang="T17">
                    <a:pos x="T10" y="T11"/>
                  </a:cxn>
                </a:cxnLst>
                <a:rect l="T18" t="T19" r="T20" b="T21"/>
                <a:pathLst>
                  <a:path w="120" h="59">
                    <a:moveTo>
                      <a:pt x="59" y="59"/>
                    </a:moveTo>
                    <a:lnTo>
                      <a:pt x="0" y="59"/>
                    </a:lnTo>
                    <a:lnTo>
                      <a:pt x="2" y="0"/>
                    </a:lnTo>
                    <a:lnTo>
                      <a:pt x="120" y="0"/>
                    </a:lnTo>
                    <a:lnTo>
                      <a:pt x="118" y="59"/>
                    </a:lnTo>
                    <a:lnTo>
                      <a:pt x="59" y="59"/>
                    </a:lnTo>
                  </a:path>
                </a:pathLst>
              </a:custGeom>
              <a:noFill/>
              <a:ln w="3" cap="flat">
                <a:solidFill>
                  <a:srgbClr val="000000"/>
                </a:solidFill>
                <a:prstDash val="solid"/>
                <a:miter lim="800000"/>
                <a:headEnd/>
                <a:tailEnd/>
              </a:ln>
            </p:spPr>
            <p:txBody>
              <a:bodyPr/>
              <a:lstStyle/>
              <a:p>
                <a:endParaRPr lang="en-US"/>
              </a:p>
            </p:txBody>
          </p:sp>
          <p:sp>
            <p:nvSpPr>
              <p:cNvPr id="27853" name="Rectangle 41"/>
              <p:cNvSpPr>
                <a:spLocks noChangeArrowheads="1"/>
              </p:cNvSpPr>
              <p:nvPr/>
            </p:nvSpPr>
            <p:spPr bwMode="auto">
              <a:xfrm>
                <a:off x="4385" y="1828"/>
                <a:ext cx="59" cy="59"/>
              </a:xfrm>
              <a:prstGeom prst="rect">
                <a:avLst/>
              </a:prstGeom>
              <a:solidFill>
                <a:srgbClr val="FEE679"/>
              </a:solidFill>
              <a:ln w="9525">
                <a:noFill/>
                <a:miter lim="800000"/>
                <a:headEnd/>
                <a:tailEnd/>
              </a:ln>
            </p:spPr>
            <p:txBody>
              <a:bodyPr/>
              <a:lstStyle/>
              <a:p>
                <a:endParaRPr lang="en-US"/>
              </a:p>
            </p:txBody>
          </p:sp>
          <p:sp>
            <p:nvSpPr>
              <p:cNvPr id="27854" name="Freeform 42"/>
              <p:cNvSpPr>
                <a:spLocks/>
              </p:cNvSpPr>
              <p:nvPr/>
            </p:nvSpPr>
            <p:spPr bwMode="auto">
              <a:xfrm>
                <a:off x="4385" y="1828"/>
                <a:ext cx="59" cy="59"/>
              </a:xfrm>
              <a:custGeom>
                <a:avLst/>
                <a:gdLst>
                  <a:gd name="T0" fmla="*/ 29 w 59"/>
                  <a:gd name="T1" fmla="*/ 59 h 59"/>
                  <a:gd name="T2" fmla="*/ 0 w 59"/>
                  <a:gd name="T3" fmla="*/ 59 h 59"/>
                  <a:gd name="T4" fmla="*/ 0 w 59"/>
                  <a:gd name="T5" fmla="*/ 0 h 59"/>
                  <a:gd name="T6" fmla="*/ 59 w 59"/>
                  <a:gd name="T7" fmla="*/ 0 h 59"/>
                  <a:gd name="T8" fmla="*/ 59 w 59"/>
                  <a:gd name="T9" fmla="*/ 59 h 59"/>
                  <a:gd name="T10" fmla="*/ 29 w 59"/>
                  <a:gd name="T11" fmla="*/ 59 h 59"/>
                  <a:gd name="T12" fmla="*/ 0 60000 65536"/>
                  <a:gd name="T13" fmla="*/ 0 60000 65536"/>
                  <a:gd name="T14" fmla="*/ 0 60000 65536"/>
                  <a:gd name="T15" fmla="*/ 0 60000 65536"/>
                  <a:gd name="T16" fmla="*/ 0 60000 65536"/>
                  <a:gd name="T17" fmla="*/ 0 60000 65536"/>
                  <a:gd name="T18" fmla="*/ 0 w 59"/>
                  <a:gd name="T19" fmla="*/ 0 h 59"/>
                  <a:gd name="T20" fmla="*/ 59 w 59"/>
                  <a:gd name="T21" fmla="*/ 59 h 59"/>
                </a:gdLst>
                <a:ahLst/>
                <a:cxnLst>
                  <a:cxn ang="T12">
                    <a:pos x="T0" y="T1"/>
                  </a:cxn>
                  <a:cxn ang="T13">
                    <a:pos x="T2" y="T3"/>
                  </a:cxn>
                  <a:cxn ang="T14">
                    <a:pos x="T4" y="T5"/>
                  </a:cxn>
                  <a:cxn ang="T15">
                    <a:pos x="T6" y="T7"/>
                  </a:cxn>
                  <a:cxn ang="T16">
                    <a:pos x="T8" y="T9"/>
                  </a:cxn>
                  <a:cxn ang="T17">
                    <a:pos x="T10" y="T11"/>
                  </a:cxn>
                </a:cxnLst>
                <a:rect l="T18" t="T19" r="T20" b="T21"/>
                <a:pathLst>
                  <a:path w="59" h="59">
                    <a:moveTo>
                      <a:pt x="29" y="59"/>
                    </a:moveTo>
                    <a:lnTo>
                      <a:pt x="0" y="59"/>
                    </a:lnTo>
                    <a:lnTo>
                      <a:pt x="0" y="0"/>
                    </a:lnTo>
                    <a:lnTo>
                      <a:pt x="59" y="0"/>
                    </a:lnTo>
                    <a:lnTo>
                      <a:pt x="59" y="59"/>
                    </a:lnTo>
                    <a:lnTo>
                      <a:pt x="29" y="59"/>
                    </a:lnTo>
                  </a:path>
                </a:pathLst>
              </a:custGeom>
              <a:noFill/>
              <a:ln w="3" cap="flat">
                <a:solidFill>
                  <a:srgbClr val="000000"/>
                </a:solidFill>
                <a:prstDash val="solid"/>
                <a:miter lim="800000"/>
                <a:headEnd/>
                <a:tailEnd/>
              </a:ln>
            </p:spPr>
            <p:txBody>
              <a:bodyPr/>
              <a:lstStyle/>
              <a:p>
                <a:endParaRPr lang="en-US"/>
              </a:p>
            </p:txBody>
          </p:sp>
          <p:sp>
            <p:nvSpPr>
              <p:cNvPr id="27855" name="Freeform 43"/>
              <p:cNvSpPr>
                <a:spLocks/>
              </p:cNvSpPr>
              <p:nvPr/>
            </p:nvSpPr>
            <p:spPr bwMode="auto">
              <a:xfrm>
                <a:off x="340" y="1938"/>
                <a:ext cx="142" cy="181"/>
              </a:xfrm>
              <a:custGeom>
                <a:avLst/>
                <a:gdLst>
                  <a:gd name="T0" fmla="*/ 0 w 142"/>
                  <a:gd name="T1" fmla="*/ 0 h 181"/>
                  <a:gd name="T2" fmla="*/ 26 w 142"/>
                  <a:gd name="T3" fmla="*/ 0 h 181"/>
                  <a:gd name="T4" fmla="*/ 24 w 142"/>
                  <a:gd name="T5" fmla="*/ 60 h 181"/>
                  <a:gd name="T6" fmla="*/ 83 w 142"/>
                  <a:gd name="T7" fmla="*/ 60 h 181"/>
                  <a:gd name="T8" fmla="*/ 83 w 142"/>
                  <a:gd name="T9" fmla="*/ 121 h 181"/>
                  <a:gd name="T10" fmla="*/ 142 w 142"/>
                  <a:gd name="T11" fmla="*/ 122 h 181"/>
                  <a:gd name="T12" fmla="*/ 141 w 142"/>
                  <a:gd name="T13" fmla="*/ 181 h 181"/>
                  <a:gd name="T14" fmla="*/ 0 w 142"/>
                  <a:gd name="T15" fmla="*/ 178 h 181"/>
                  <a:gd name="T16" fmla="*/ 0 w 142"/>
                  <a:gd name="T17" fmla="*/ 0 h 18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2"/>
                  <a:gd name="T28" fmla="*/ 0 h 181"/>
                  <a:gd name="T29" fmla="*/ 142 w 142"/>
                  <a:gd name="T30" fmla="*/ 181 h 18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2" h="181">
                    <a:moveTo>
                      <a:pt x="0" y="0"/>
                    </a:moveTo>
                    <a:lnTo>
                      <a:pt x="26" y="0"/>
                    </a:lnTo>
                    <a:lnTo>
                      <a:pt x="24" y="60"/>
                    </a:lnTo>
                    <a:lnTo>
                      <a:pt x="83" y="60"/>
                    </a:lnTo>
                    <a:lnTo>
                      <a:pt x="83" y="121"/>
                    </a:lnTo>
                    <a:lnTo>
                      <a:pt x="142" y="122"/>
                    </a:lnTo>
                    <a:lnTo>
                      <a:pt x="141" y="181"/>
                    </a:lnTo>
                    <a:lnTo>
                      <a:pt x="0" y="178"/>
                    </a:lnTo>
                    <a:lnTo>
                      <a:pt x="0" y="0"/>
                    </a:lnTo>
                    <a:close/>
                  </a:path>
                </a:pathLst>
              </a:custGeom>
              <a:solidFill>
                <a:srgbClr val="FEE679"/>
              </a:solidFill>
              <a:ln w="9525">
                <a:noFill/>
                <a:round/>
                <a:headEnd/>
                <a:tailEnd/>
              </a:ln>
            </p:spPr>
            <p:txBody>
              <a:bodyPr/>
              <a:lstStyle/>
              <a:p>
                <a:endParaRPr lang="en-US"/>
              </a:p>
            </p:txBody>
          </p:sp>
          <p:sp>
            <p:nvSpPr>
              <p:cNvPr id="27856" name="Freeform 44"/>
              <p:cNvSpPr>
                <a:spLocks noEditPoints="1"/>
              </p:cNvSpPr>
              <p:nvPr/>
            </p:nvSpPr>
            <p:spPr bwMode="auto">
              <a:xfrm>
                <a:off x="340" y="1938"/>
                <a:ext cx="142" cy="181"/>
              </a:xfrm>
              <a:custGeom>
                <a:avLst/>
                <a:gdLst>
                  <a:gd name="T0" fmla="*/ 26 w 142"/>
                  <a:gd name="T1" fmla="*/ 0 h 181"/>
                  <a:gd name="T2" fmla="*/ 24 w 142"/>
                  <a:gd name="T3" fmla="*/ 60 h 181"/>
                  <a:gd name="T4" fmla="*/ 83 w 142"/>
                  <a:gd name="T5" fmla="*/ 60 h 181"/>
                  <a:gd name="T6" fmla="*/ 83 w 142"/>
                  <a:gd name="T7" fmla="*/ 121 h 181"/>
                  <a:gd name="T8" fmla="*/ 142 w 142"/>
                  <a:gd name="T9" fmla="*/ 122 h 181"/>
                  <a:gd name="T10" fmla="*/ 141 w 142"/>
                  <a:gd name="T11" fmla="*/ 181 h 181"/>
                  <a:gd name="T12" fmla="*/ 0 w 142"/>
                  <a:gd name="T13" fmla="*/ 178 h 181"/>
                  <a:gd name="T14" fmla="*/ 0 w 142"/>
                  <a:gd name="T15" fmla="*/ 0 h 181"/>
                  <a:gd name="T16" fmla="*/ 26 w 142"/>
                  <a:gd name="T17" fmla="*/ 0 h 18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2"/>
                  <a:gd name="T28" fmla="*/ 0 h 181"/>
                  <a:gd name="T29" fmla="*/ 142 w 142"/>
                  <a:gd name="T30" fmla="*/ 181 h 18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2" h="181">
                    <a:moveTo>
                      <a:pt x="26" y="0"/>
                    </a:moveTo>
                    <a:lnTo>
                      <a:pt x="24" y="60"/>
                    </a:lnTo>
                    <a:lnTo>
                      <a:pt x="83" y="60"/>
                    </a:lnTo>
                    <a:lnTo>
                      <a:pt x="83" y="121"/>
                    </a:lnTo>
                    <a:lnTo>
                      <a:pt x="142" y="122"/>
                    </a:lnTo>
                    <a:lnTo>
                      <a:pt x="141" y="181"/>
                    </a:lnTo>
                    <a:lnTo>
                      <a:pt x="0" y="178"/>
                    </a:lnTo>
                    <a:moveTo>
                      <a:pt x="0" y="0"/>
                    </a:moveTo>
                    <a:lnTo>
                      <a:pt x="26" y="0"/>
                    </a:lnTo>
                  </a:path>
                </a:pathLst>
              </a:custGeom>
              <a:noFill/>
              <a:ln w="3" cap="flat">
                <a:solidFill>
                  <a:srgbClr val="000000"/>
                </a:solidFill>
                <a:prstDash val="solid"/>
                <a:miter lim="800000"/>
                <a:headEnd/>
                <a:tailEnd/>
              </a:ln>
            </p:spPr>
            <p:txBody>
              <a:bodyPr/>
              <a:lstStyle/>
              <a:p>
                <a:endParaRPr lang="en-US"/>
              </a:p>
            </p:txBody>
          </p:sp>
          <p:sp>
            <p:nvSpPr>
              <p:cNvPr id="27857" name="Freeform 45"/>
              <p:cNvSpPr>
                <a:spLocks/>
              </p:cNvSpPr>
              <p:nvPr/>
            </p:nvSpPr>
            <p:spPr bwMode="auto">
              <a:xfrm>
                <a:off x="4442" y="1946"/>
                <a:ext cx="571" cy="939"/>
              </a:xfrm>
              <a:custGeom>
                <a:avLst/>
                <a:gdLst>
                  <a:gd name="T0" fmla="*/ 571 w 571"/>
                  <a:gd name="T1" fmla="*/ 654 h 939"/>
                  <a:gd name="T2" fmla="*/ 571 w 571"/>
                  <a:gd name="T3" fmla="*/ 703 h 939"/>
                  <a:gd name="T4" fmla="*/ 518 w 571"/>
                  <a:gd name="T5" fmla="*/ 704 h 939"/>
                  <a:gd name="T6" fmla="*/ 284 w 571"/>
                  <a:gd name="T7" fmla="*/ 704 h 939"/>
                  <a:gd name="T8" fmla="*/ 283 w 571"/>
                  <a:gd name="T9" fmla="*/ 939 h 939"/>
                  <a:gd name="T10" fmla="*/ 49 w 571"/>
                  <a:gd name="T11" fmla="*/ 938 h 939"/>
                  <a:gd name="T12" fmla="*/ 51 w 571"/>
                  <a:gd name="T13" fmla="*/ 702 h 939"/>
                  <a:gd name="T14" fmla="*/ 59 w 571"/>
                  <a:gd name="T15" fmla="*/ 468 h 939"/>
                  <a:gd name="T16" fmla="*/ 2 w 571"/>
                  <a:gd name="T17" fmla="*/ 468 h 939"/>
                  <a:gd name="T18" fmla="*/ 0 w 571"/>
                  <a:gd name="T19" fmla="*/ 409 h 939"/>
                  <a:gd name="T20" fmla="*/ 58 w 571"/>
                  <a:gd name="T21" fmla="*/ 409 h 939"/>
                  <a:gd name="T22" fmla="*/ 55 w 571"/>
                  <a:gd name="T23" fmla="*/ 272 h 939"/>
                  <a:gd name="T24" fmla="*/ 55 w 571"/>
                  <a:gd name="T25" fmla="*/ 234 h 939"/>
                  <a:gd name="T26" fmla="*/ 57 w 571"/>
                  <a:gd name="T27" fmla="*/ 175 h 939"/>
                  <a:gd name="T28" fmla="*/ 173 w 571"/>
                  <a:gd name="T29" fmla="*/ 176 h 939"/>
                  <a:gd name="T30" fmla="*/ 175 w 571"/>
                  <a:gd name="T31" fmla="*/ 117 h 939"/>
                  <a:gd name="T32" fmla="*/ 232 w 571"/>
                  <a:gd name="T33" fmla="*/ 117 h 939"/>
                  <a:gd name="T34" fmla="*/ 235 w 571"/>
                  <a:gd name="T35" fmla="*/ 0 h 939"/>
                  <a:gd name="T36" fmla="*/ 294 w 571"/>
                  <a:gd name="T37" fmla="*/ 0 h 939"/>
                  <a:gd name="T38" fmla="*/ 411 w 571"/>
                  <a:gd name="T39" fmla="*/ 0 h 939"/>
                  <a:gd name="T40" fmla="*/ 470 w 571"/>
                  <a:gd name="T41" fmla="*/ 2 h 939"/>
                  <a:gd name="T42" fmla="*/ 469 w 571"/>
                  <a:gd name="T43" fmla="*/ 59 h 939"/>
                  <a:gd name="T44" fmla="*/ 411 w 571"/>
                  <a:gd name="T45" fmla="*/ 59 h 939"/>
                  <a:gd name="T46" fmla="*/ 408 w 571"/>
                  <a:gd name="T47" fmla="*/ 177 h 939"/>
                  <a:gd name="T48" fmla="*/ 526 w 571"/>
                  <a:gd name="T49" fmla="*/ 177 h 939"/>
                  <a:gd name="T50" fmla="*/ 571 w 571"/>
                  <a:gd name="T51" fmla="*/ 177 h 939"/>
                  <a:gd name="T52" fmla="*/ 571 w 571"/>
                  <a:gd name="T53" fmla="*/ 654 h 93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71"/>
                  <a:gd name="T82" fmla="*/ 0 h 939"/>
                  <a:gd name="T83" fmla="*/ 571 w 571"/>
                  <a:gd name="T84" fmla="*/ 939 h 93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71" h="939">
                    <a:moveTo>
                      <a:pt x="571" y="654"/>
                    </a:moveTo>
                    <a:lnTo>
                      <a:pt x="571" y="703"/>
                    </a:lnTo>
                    <a:lnTo>
                      <a:pt x="518" y="704"/>
                    </a:lnTo>
                    <a:lnTo>
                      <a:pt x="284" y="704"/>
                    </a:lnTo>
                    <a:lnTo>
                      <a:pt x="283" y="939"/>
                    </a:lnTo>
                    <a:lnTo>
                      <a:pt x="49" y="938"/>
                    </a:lnTo>
                    <a:lnTo>
                      <a:pt x="51" y="702"/>
                    </a:lnTo>
                    <a:lnTo>
                      <a:pt x="59" y="468"/>
                    </a:lnTo>
                    <a:lnTo>
                      <a:pt x="2" y="468"/>
                    </a:lnTo>
                    <a:lnTo>
                      <a:pt x="0" y="409"/>
                    </a:lnTo>
                    <a:lnTo>
                      <a:pt x="58" y="409"/>
                    </a:lnTo>
                    <a:lnTo>
                      <a:pt x="55" y="272"/>
                    </a:lnTo>
                    <a:lnTo>
                      <a:pt x="55" y="234"/>
                    </a:lnTo>
                    <a:lnTo>
                      <a:pt x="57" y="175"/>
                    </a:lnTo>
                    <a:lnTo>
                      <a:pt x="173" y="176"/>
                    </a:lnTo>
                    <a:lnTo>
                      <a:pt x="175" y="117"/>
                    </a:lnTo>
                    <a:lnTo>
                      <a:pt x="232" y="117"/>
                    </a:lnTo>
                    <a:lnTo>
                      <a:pt x="235" y="0"/>
                    </a:lnTo>
                    <a:lnTo>
                      <a:pt x="294" y="0"/>
                    </a:lnTo>
                    <a:lnTo>
                      <a:pt x="411" y="0"/>
                    </a:lnTo>
                    <a:lnTo>
                      <a:pt x="470" y="2"/>
                    </a:lnTo>
                    <a:lnTo>
                      <a:pt x="469" y="59"/>
                    </a:lnTo>
                    <a:lnTo>
                      <a:pt x="411" y="59"/>
                    </a:lnTo>
                    <a:lnTo>
                      <a:pt x="408" y="177"/>
                    </a:lnTo>
                    <a:lnTo>
                      <a:pt x="526" y="177"/>
                    </a:lnTo>
                    <a:lnTo>
                      <a:pt x="571" y="177"/>
                    </a:lnTo>
                    <a:lnTo>
                      <a:pt x="571" y="654"/>
                    </a:lnTo>
                    <a:close/>
                  </a:path>
                </a:pathLst>
              </a:custGeom>
              <a:solidFill>
                <a:srgbClr val="FEE679"/>
              </a:solidFill>
              <a:ln w="9525">
                <a:noFill/>
                <a:round/>
                <a:headEnd/>
                <a:tailEnd/>
              </a:ln>
            </p:spPr>
            <p:txBody>
              <a:bodyPr/>
              <a:lstStyle/>
              <a:p>
                <a:endParaRPr lang="en-US"/>
              </a:p>
            </p:txBody>
          </p:sp>
          <p:sp>
            <p:nvSpPr>
              <p:cNvPr id="27858" name="Freeform 46"/>
              <p:cNvSpPr>
                <a:spLocks noEditPoints="1"/>
              </p:cNvSpPr>
              <p:nvPr/>
            </p:nvSpPr>
            <p:spPr bwMode="auto">
              <a:xfrm>
                <a:off x="4442" y="1946"/>
                <a:ext cx="571" cy="939"/>
              </a:xfrm>
              <a:custGeom>
                <a:avLst/>
                <a:gdLst>
                  <a:gd name="T0" fmla="*/ 411 w 571"/>
                  <a:gd name="T1" fmla="*/ 59 h 939"/>
                  <a:gd name="T2" fmla="*/ 408 w 571"/>
                  <a:gd name="T3" fmla="*/ 177 h 939"/>
                  <a:gd name="T4" fmla="*/ 526 w 571"/>
                  <a:gd name="T5" fmla="*/ 177 h 939"/>
                  <a:gd name="T6" fmla="*/ 571 w 571"/>
                  <a:gd name="T7" fmla="*/ 177 h 939"/>
                  <a:gd name="T8" fmla="*/ 571 w 571"/>
                  <a:gd name="T9" fmla="*/ 654 h 939"/>
                  <a:gd name="T10" fmla="*/ 571 w 571"/>
                  <a:gd name="T11" fmla="*/ 703 h 939"/>
                  <a:gd name="T12" fmla="*/ 518 w 571"/>
                  <a:gd name="T13" fmla="*/ 704 h 939"/>
                  <a:gd name="T14" fmla="*/ 284 w 571"/>
                  <a:gd name="T15" fmla="*/ 704 h 939"/>
                  <a:gd name="T16" fmla="*/ 283 w 571"/>
                  <a:gd name="T17" fmla="*/ 939 h 939"/>
                  <a:gd name="T18" fmla="*/ 49 w 571"/>
                  <a:gd name="T19" fmla="*/ 938 h 939"/>
                  <a:gd name="T20" fmla="*/ 51 w 571"/>
                  <a:gd name="T21" fmla="*/ 702 h 939"/>
                  <a:gd name="T22" fmla="*/ 59 w 571"/>
                  <a:gd name="T23" fmla="*/ 468 h 939"/>
                  <a:gd name="T24" fmla="*/ 2 w 571"/>
                  <a:gd name="T25" fmla="*/ 468 h 939"/>
                  <a:gd name="T26" fmla="*/ 0 w 571"/>
                  <a:gd name="T27" fmla="*/ 409 h 939"/>
                  <a:gd name="T28" fmla="*/ 58 w 571"/>
                  <a:gd name="T29" fmla="*/ 409 h 939"/>
                  <a:gd name="T30" fmla="*/ 55 w 571"/>
                  <a:gd name="T31" fmla="*/ 272 h 939"/>
                  <a:gd name="T32" fmla="*/ 55 w 571"/>
                  <a:gd name="T33" fmla="*/ 234 h 939"/>
                  <a:gd name="T34" fmla="*/ 57 w 571"/>
                  <a:gd name="T35" fmla="*/ 175 h 939"/>
                  <a:gd name="T36" fmla="*/ 173 w 571"/>
                  <a:gd name="T37" fmla="*/ 176 h 939"/>
                  <a:gd name="T38" fmla="*/ 175 w 571"/>
                  <a:gd name="T39" fmla="*/ 117 h 939"/>
                  <a:gd name="T40" fmla="*/ 232 w 571"/>
                  <a:gd name="T41" fmla="*/ 117 h 939"/>
                  <a:gd name="T42" fmla="*/ 235 w 571"/>
                  <a:gd name="T43" fmla="*/ 0 h 939"/>
                  <a:gd name="T44" fmla="*/ 294 w 571"/>
                  <a:gd name="T45" fmla="*/ 0 h 939"/>
                  <a:gd name="T46" fmla="*/ 411 w 571"/>
                  <a:gd name="T47" fmla="*/ 0 h 939"/>
                  <a:gd name="T48" fmla="*/ 470 w 571"/>
                  <a:gd name="T49" fmla="*/ 2 h 939"/>
                  <a:gd name="T50" fmla="*/ 469 w 571"/>
                  <a:gd name="T51" fmla="*/ 59 h 939"/>
                  <a:gd name="T52" fmla="*/ 411 w 571"/>
                  <a:gd name="T53" fmla="*/ 59 h 93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71"/>
                  <a:gd name="T82" fmla="*/ 0 h 939"/>
                  <a:gd name="T83" fmla="*/ 571 w 571"/>
                  <a:gd name="T84" fmla="*/ 939 h 93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71" h="939">
                    <a:moveTo>
                      <a:pt x="411" y="59"/>
                    </a:moveTo>
                    <a:lnTo>
                      <a:pt x="408" y="177"/>
                    </a:lnTo>
                    <a:lnTo>
                      <a:pt x="526" y="177"/>
                    </a:lnTo>
                    <a:lnTo>
                      <a:pt x="571" y="177"/>
                    </a:lnTo>
                    <a:moveTo>
                      <a:pt x="571" y="654"/>
                    </a:moveTo>
                    <a:lnTo>
                      <a:pt x="571" y="703"/>
                    </a:lnTo>
                    <a:lnTo>
                      <a:pt x="518" y="704"/>
                    </a:lnTo>
                    <a:lnTo>
                      <a:pt x="284" y="704"/>
                    </a:lnTo>
                    <a:lnTo>
                      <a:pt x="283" y="939"/>
                    </a:lnTo>
                    <a:lnTo>
                      <a:pt x="49" y="938"/>
                    </a:lnTo>
                    <a:lnTo>
                      <a:pt x="51" y="702"/>
                    </a:lnTo>
                    <a:lnTo>
                      <a:pt x="59" y="468"/>
                    </a:lnTo>
                    <a:lnTo>
                      <a:pt x="2" y="468"/>
                    </a:lnTo>
                    <a:lnTo>
                      <a:pt x="0" y="409"/>
                    </a:lnTo>
                    <a:lnTo>
                      <a:pt x="58" y="409"/>
                    </a:lnTo>
                    <a:lnTo>
                      <a:pt x="55" y="272"/>
                    </a:lnTo>
                    <a:lnTo>
                      <a:pt x="55" y="234"/>
                    </a:lnTo>
                    <a:lnTo>
                      <a:pt x="57" y="175"/>
                    </a:lnTo>
                    <a:lnTo>
                      <a:pt x="173" y="176"/>
                    </a:lnTo>
                    <a:lnTo>
                      <a:pt x="175" y="117"/>
                    </a:lnTo>
                    <a:lnTo>
                      <a:pt x="232" y="117"/>
                    </a:lnTo>
                    <a:lnTo>
                      <a:pt x="235" y="0"/>
                    </a:lnTo>
                    <a:lnTo>
                      <a:pt x="294" y="0"/>
                    </a:lnTo>
                    <a:lnTo>
                      <a:pt x="411" y="0"/>
                    </a:lnTo>
                    <a:lnTo>
                      <a:pt x="470" y="2"/>
                    </a:lnTo>
                    <a:lnTo>
                      <a:pt x="469" y="59"/>
                    </a:lnTo>
                    <a:lnTo>
                      <a:pt x="411" y="59"/>
                    </a:lnTo>
                  </a:path>
                </a:pathLst>
              </a:custGeom>
              <a:noFill/>
              <a:ln w="3" cap="flat">
                <a:solidFill>
                  <a:srgbClr val="000000"/>
                </a:solidFill>
                <a:prstDash val="solid"/>
                <a:miter lim="800000"/>
                <a:headEnd/>
                <a:tailEnd/>
              </a:ln>
            </p:spPr>
            <p:txBody>
              <a:bodyPr/>
              <a:lstStyle/>
              <a:p>
                <a:endParaRPr lang="en-US"/>
              </a:p>
            </p:txBody>
          </p:sp>
          <p:sp>
            <p:nvSpPr>
              <p:cNvPr id="27859" name="Freeform 47"/>
              <p:cNvSpPr>
                <a:spLocks/>
              </p:cNvSpPr>
              <p:nvPr/>
            </p:nvSpPr>
            <p:spPr bwMode="auto">
              <a:xfrm>
                <a:off x="2493" y="2047"/>
                <a:ext cx="118" cy="120"/>
              </a:xfrm>
              <a:custGeom>
                <a:avLst/>
                <a:gdLst>
                  <a:gd name="T0" fmla="*/ 117 w 118"/>
                  <a:gd name="T1" fmla="*/ 120 h 120"/>
                  <a:gd name="T2" fmla="*/ 0 w 118"/>
                  <a:gd name="T3" fmla="*/ 120 h 120"/>
                  <a:gd name="T4" fmla="*/ 0 w 118"/>
                  <a:gd name="T5" fmla="*/ 0 h 120"/>
                  <a:gd name="T6" fmla="*/ 118 w 118"/>
                  <a:gd name="T7" fmla="*/ 0 h 120"/>
                  <a:gd name="T8" fmla="*/ 117 w 118"/>
                  <a:gd name="T9" fmla="*/ 120 h 120"/>
                  <a:gd name="T10" fmla="*/ 0 60000 65536"/>
                  <a:gd name="T11" fmla="*/ 0 60000 65536"/>
                  <a:gd name="T12" fmla="*/ 0 60000 65536"/>
                  <a:gd name="T13" fmla="*/ 0 60000 65536"/>
                  <a:gd name="T14" fmla="*/ 0 60000 65536"/>
                  <a:gd name="T15" fmla="*/ 0 w 118"/>
                  <a:gd name="T16" fmla="*/ 0 h 120"/>
                  <a:gd name="T17" fmla="*/ 118 w 118"/>
                  <a:gd name="T18" fmla="*/ 120 h 120"/>
                </a:gdLst>
                <a:ahLst/>
                <a:cxnLst>
                  <a:cxn ang="T10">
                    <a:pos x="T0" y="T1"/>
                  </a:cxn>
                  <a:cxn ang="T11">
                    <a:pos x="T2" y="T3"/>
                  </a:cxn>
                  <a:cxn ang="T12">
                    <a:pos x="T4" y="T5"/>
                  </a:cxn>
                  <a:cxn ang="T13">
                    <a:pos x="T6" y="T7"/>
                  </a:cxn>
                  <a:cxn ang="T14">
                    <a:pos x="T8" y="T9"/>
                  </a:cxn>
                </a:cxnLst>
                <a:rect l="T15" t="T16" r="T17" b="T18"/>
                <a:pathLst>
                  <a:path w="118" h="120">
                    <a:moveTo>
                      <a:pt x="117" y="120"/>
                    </a:moveTo>
                    <a:lnTo>
                      <a:pt x="0" y="120"/>
                    </a:lnTo>
                    <a:lnTo>
                      <a:pt x="0" y="0"/>
                    </a:lnTo>
                    <a:lnTo>
                      <a:pt x="118" y="0"/>
                    </a:lnTo>
                    <a:lnTo>
                      <a:pt x="117" y="120"/>
                    </a:lnTo>
                    <a:close/>
                  </a:path>
                </a:pathLst>
              </a:custGeom>
              <a:solidFill>
                <a:srgbClr val="FEE679"/>
              </a:solidFill>
              <a:ln w="9525">
                <a:noFill/>
                <a:round/>
                <a:headEnd/>
                <a:tailEnd/>
              </a:ln>
            </p:spPr>
            <p:txBody>
              <a:bodyPr/>
              <a:lstStyle/>
              <a:p>
                <a:endParaRPr lang="en-US"/>
              </a:p>
            </p:txBody>
          </p:sp>
          <p:sp>
            <p:nvSpPr>
              <p:cNvPr id="27860" name="Freeform 48"/>
              <p:cNvSpPr>
                <a:spLocks/>
              </p:cNvSpPr>
              <p:nvPr/>
            </p:nvSpPr>
            <p:spPr bwMode="auto">
              <a:xfrm>
                <a:off x="2493" y="2047"/>
                <a:ext cx="118" cy="120"/>
              </a:xfrm>
              <a:custGeom>
                <a:avLst/>
                <a:gdLst>
                  <a:gd name="T0" fmla="*/ 59 w 118"/>
                  <a:gd name="T1" fmla="*/ 120 h 120"/>
                  <a:gd name="T2" fmla="*/ 0 w 118"/>
                  <a:gd name="T3" fmla="*/ 120 h 120"/>
                  <a:gd name="T4" fmla="*/ 0 w 118"/>
                  <a:gd name="T5" fmla="*/ 0 h 120"/>
                  <a:gd name="T6" fmla="*/ 118 w 118"/>
                  <a:gd name="T7" fmla="*/ 0 h 120"/>
                  <a:gd name="T8" fmla="*/ 117 w 118"/>
                  <a:gd name="T9" fmla="*/ 120 h 120"/>
                  <a:gd name="T10" fmla="*/ 59 w 118"/>
                  <a:gd name="T11" fmla="*/ 120 h 120"/>
                  <a:gd name="T12" fmla="*/ 0 60000 65536"/>
                  <a:gd name="T13" fmla="*/ 0 60000 65536"/>
                  <a:gd name="T14" fmla="*/ 0 60000 65536"/>
                  <a:gd name="T15" fmla="*/ 0 60000 65536"/>
                  <a:gd name="T16" fmla="*/ 0 60000 65536"/>
                  <a:gd name="T17" fmla="*/ 0 60000 65536"/>
                  <a:gd name="T18" fmla="*/ 0 w 118"/>
                  <a:gd name="T19" fmla="*/ 0 h 120"/>
                  <a:gd name="T20" fmla="*/ 118 w 118"/>
                  <a:gd name="T21" fmla="*/ 120 h 120"/>
                </a:gdLst>
                <a:ahLst/>
                <a:cxnLst>
                  <a:cxn ang="T12">
                    <a:pos x="T0" y="T1"/>
                  </a:cxn>
                  <a:cxn ang="T13">
                    <a:pos x="T2" y="T3"/>
                  </a:cxn>
                  <a:cxn ang="T14">
                    <a:pos x="T4" y="T5"/>
                  </a:cxn>
                  <a:cxn ang="T15">
                    <a:pos x="T6" y="T7"/>
                  </a:cxn>
                  <a:cxn ang="T16">
                    <a:pos x="T8" y="T9"/>
                  </a:cxn>
                  <a:cxn ang="T17">
                    <a:pos x="T10" y="T11"/>
                  </a:cxn>
                </a:cxnLst>
                <a:rect l="T18" t="T19" r="T20" b="T21"/>
                <a:pathLst>
                  <a:path w="118" h="120">
                    <a:moveTo>
                      <a:pt x="59" y="120"/>
                    </a:moveTo>
                    <a:lnTo>
                      <a:pt x="0" y="120"/>
                    </a:lnTo>
                    <a:lnTo>
                      <a:pt x="0" y="0"/>
                    </a:lnTo>
                    <a:lnTo>
                      <a:pt x="118" y="0"/>
                    </a:lnTo>
                    <a:lnTo>
                      <a:pt x="117" y="120"/>
                    </a:lnTo>
                    <a:lnTo>
                      <a:pt x="59" y="120"/>
                    </a:lnTo>
                  </a:path>
                </a:pathLst>
              </a:custGeom>
              <a:noFill/>
              <a:ln w="3" cap="flat">
                <a:solidFill>
                  <a:srgbClr val="000000"/>
                </a:solidFill>
                <a:prstDash val="solid"/>
                <a:miter lim="800000"/>
                <a:headEnd/>
                <a:tailEnd/>
              </a:ln>
            </p:spPr>
            <p:txBody>
              <a:bodyPr/>
              <a:lstStyle/>
              <a:p>
                <a:endParaRPr lang="en-US"/>
              </a:p>
            </p:txBody>
          </p:sp>
          <p:sp>
            <p:nvSpPr>
              <p:cNvPr id="27861" name="Rectangle 49"/>
              <p:cNvSpPr>
                <a:spLocks noChangeArrowheads="1"/>
              </p:cNvSpPr>
              <p:nvPr/>
            </p:nvSpPr>
            <p:spPr bwMode="auto">
              <a:xfrm>
                <a:off x="2375" y="2226"/>
                <a:ext cx="59" cy="60"/>
              </a:xfrm>
              <a:prstGeom prst="rect">
                <a:avLst/>
              </a:prstGeom>
              <a:solidFill>
                <a:srgbClr val="FEE679"/>
              </a:solidFill>
              <a:ln w="9525">
                <a:noFill/>
                <a:miter lim="800000"/>
                <a:headEnd/>
                <a:tailEnd/>
              </a:ln>
            </p:spPr>
            <p:txBody>
              <a:bodyPr/>
              <a:lstStyle/>
              <a:p>
                <a:endParaRPr lang="en-US"/>
              </a:p>
            </p:txBody>
          </p:sp>
          <p:sp>
            <p:nvSpPr>
              <p:cNvPr id="27862" name="Freeform 50"/>
              <p:cNvSpPr>
                <a:spLocks/>
              </p:cNvSpPr>
              <p:nvPr/>
            </p:nvSpPr>
            <p:spPr bwMode="auto">
              <a:xfrm>
                <a:off x="2375" y="2226"/>
                <a:ext cx="59" cy="60"/>
              </a:xfrm>
              <a:custGeom>
                <a:avLst/>
                <a:gdLst>
                  <a:gd name="T0" fmla="*/ 30 w 59"/>
                  <a:gd name="T1" fmla="*/ 60 h 60"/>
                  <a:gd name="T2" fmla="*/ 0 w 59"/>
                  <a:gd name="T3" fmla="*/ 60 h 60"/>
                  <a:gd name="T4" fmla="*/ 0 w 59"/>
                  <a:gd name="T5" fmla="*/ 0 h 60"/>
                  <a:gd name="T6" fmla="*/ 59 w 59"/>
                  <a:gd name="T7" fmla="*/ 0 h 60"/>
                  <a:gd name="T8" fmla="*/ 59 w 59"/>
                  <a:gd name="T9" fmla="*/ 60 h 60"/>
                  <a:gd name="T10" fmla="*/ 30 w 59"/>
                  <a:gd name="T11" fmla="*/ 60 h 60"/>
                  <a:gd name="T12" fmla="*/ 0 60000 65536"/>
                  <a:gd name="T13" fmla="*/ 0 60000 65536"/>
                  <a:gd name="T14" fmla="*/ 0 60000 65536"/>
                  <a:gd name="T15" fmla="*/ 0 60000 65536"/>
                  <a:gd name="T16" fmla="*/ 0 60000 65536"/>
                  <a:gd name="T17" fmla="*/ 0 60000 65536"/>
                  <a:gd name="T18" fmla="*/ 0 w 59"/>
                  <a:gd name="T19" fmla="*/ 0 h 60"/>
                  <a:gd name="T20" fmla="*/ 59 w 59"/>
                  <a:gd name="T21" fmla="*/ 60 h 60"/>
                </a:gdLst>
                <a:ahLst/>
                <a:cxnLst>
                  <a:cxn ang="T12">
                    <a:pos x="T0" y="T1"/>
                  </a:cxn>
                  <a:cxn ang="T13">
                    <a:pos x="T2" y="T3"/>
                  </a:cxn>
                  <a:cxn ang="T14">
                    <a:pos x="T4" y="T5"/>
                  </a:cxn>
                  <a:cxn ang="T15">
                    <a:pos x="T6" y="T7"/>
                  </a:cxn>
                  <a:cxn ang="T16">
                    <a:pos x="T8" y="T9"/>
                  </a:cxn>
                  <a:cxn ang="T17">
                    <a:pos x="T10" y="T11"/>
                  </a:cxn>
                </a:cxnLst>
                <a:rect l="T18" t="T19" r="T20" b="T21"/>
                <a:pathLst>
                  <a:path w="59" h="60">
                    <a:moveTo>
                      <a:pt x="30" y="60"/>
                    </a:moveTo>
                    <a:lnTo>
                      <a:pt x="0" y="60"/>
                    </a:lnTo>
                    <a:lnTo>
                      <a:pt x="0" y="0"/>
                    </a:lnTo>
                    <a:lnTo>
                      <a:pt x="59" y="0"/>
                    </a:lnTo>
                    <a:lnTo>
                      <a:pt x="59" y="60"/>
                    </a:lnTo>
                    <a:lnTo>
                      <a:pt x="30" y="60"/>
                    </a:lnTo>
                  </a:path>
                </a:pathLst>
              </a:custGeom>
              <a:noFill/>
              <a:ln w="3" cap="flat">
                <a:solidFill>
                  <a:srgbClr val="000000"/>
                </a:solidFill>
                <a:prstDash val="solid"/>
                <a:miter lim="800000"/>
                <a:headEnd/>
                <a:tailEnd/>
              </a:ln>
            </p:spPr>
            <p:txBody>
              <a:bodyPr/>
              <a:lstStyle/>
              <a:p>
                <a:endParaRPr lang="en-US"/>
              </a:p>
            </p:txBody>
          </p:sp>
          <p:sp>
            <p:nvSpPr>
              <p:cNvPr id="27863" name="Freeform 51"/>
              <p:cNvSpPr>
                <a:spLocks/>
              </p:cNvSpPr>
              <p:nvPr/>
            </p:nvSpPr>
            <p:spPr bwMode="auto">
              <a:xfrm>
                <a:off x="2188" y="2404"/>
                <a:ext cx="2368" cy="1433"/>
              </a:xfrm>
              <a:custGeom>
                <a:avLst/>
                <a:gdLst>
                  <a:gd name="T0" fmla="*/ 658 w 2368"/>
                  <a:gd name="T1" fmla="*/ 956 h 1433"/>
                  <a:gd name="T2" fmla="*/ 410 w 2368"/>
                  <a:gd name="T3" fmla="*/ 1191 h 1433"/>
                  <a:gd name="T4" fmla="*/ 642 w 2368"/>
                  <a:gd name="T5" fmla="*/ 1194 h 1433"/>
                  <a:gd name="T6" fmla="*/ 879 w 2368"/>
                  <a:gd name="T7" fmla="*/ 1315 h 1433"/>
                  <a:gd name="T8" fmla="*/ 768 w 2368"/>
                  <a:gd name="T9" fmla="*/ 1433 h 1433"/>
                  <a:gd name="T10" fmla="*/ 591 w 2368"/>
                  <a:gd name="T11" fmla="*/ 1430 h 1433"/>
                  <a:gd name="T12" fmla="*/ 471 w 2368"/>
                  <a:gd name="T13" fmla="*/ 1310 h 1433"/>
                  <a:gd name="T14" fmla="*/ 295 w 2368"/>
                  <a:gd name="T15" fmla="*/ 1318 h 1433"/>
                  <a:gd name="T16" fmla="*/ 177 w 2368"/>
                  <a:gd name="T17" fmla="*/ 1326 h 1433"/>
                  <a:gd name="T18" fmla="*/ 118 w 2368"/>
                  <a:gd name="T19" fmla="*/ 1378 h 1433"/>
                  <a:gd name="T20" fmla="*/ 0 w 2368"/>
                  <a:gd name="T21" fmla="*/ 1310 h 1433"/>
                  <a:gd name="T22" fmla="*/ 3 w 2368"/>
                  <a:gd name="T23" fmla="*/ 952 h 1433"/>
                  <a:gd name="T24" fmla="*/ 181 w 2368"/>
                  <a:gd name="T25" fmla="*/ 719 h 1433"/>
                  <a:gd name="T26" fmla="*/ 65 w 2368"/>
                  <a:gd name="T27" fmla="*/ 654 h 1433"/>
                  <a:gd name="T28" fmla="*/ 187 w 2368"/>
                  <a:gd name="T29" fmla="*/ 475 h 1433"/>
                  <a:gd name="T30" fmla="*/ 307 w 2368"/>
                  <a:gd name="T31" fmla="*/ 359 h 1433"/>
                  <a:gd name="T32" fmla="*/ 246 w 2368"/>
                  <a:gd name="T33" fmla="*/ 179 h 1433"/>
                  <a:gd name="T34" fmla="*/ 305 w 2368"/>
                  <a:gd name="T35" fmla="*/ 61 h 1433"/>
                  <a:gd name="T36" fmla="*/ 423 w 2368"/>
                  <a:gd name="T37" fmla="*/ 2 h 1433"/>
                  <a:gd name="T38" fmla="*/ 543 w 2368"/>
                  <a:gd name="T39" fmla="*/ 61 h 1433"/>
                  <a:gd name="T40" fmla="*/ 844 w 2368"/>
                  <a:gd name="T41" fmla="*/ 69 h 1433"/>
                  <a:gd name="T42" fmla="*/ 906 w 2368"/>
                  <a:gd name="T43" fmla="*/ 130 h 1433"/>
                  <a:gd name="T44" fmla="*/ 1086 w 2368"/>
                  <a:gd name="T45" fmla="*/ 133 h 1433"/>
                  <a:gd name="T46" fmla="*/ 1086 w 2368"/>
                  <a:gd name="T47" fmla="*/ 251 h 1433"/>
                  <a:gd name="T48" fmla="*/ 1148 w 2368"/>
                  <a:gd name="T49" fmla="*/ 488 h 1433"/>
                  <a:gd name="T50" fmla="*/ 1389 w 2368"/>
                  <a:gd name="T51" fmla="*/ 314 h 1433"/>
                  <a:gd name="T52" fmla="*/ 1440 w 2368"/>
                  <a:gd name="T53" fmla="*/ 432 h 1433"/>
                  <a:gd name="T54" fmla="*/ 1498 w 2368"/>
                  <a:gd name="T55" fmla="*/ 490 h 1433"/>
                  <a:gd name="T56" fmla="*/ 1608 w 2368"/>
                  <a:gd name="T57" fmla="*/ 665 h 1433"/>
                  <a:gd name="T58" fmla="*/ 1723 w 2368"/>
                  <a:gd name="T59" fmla="*/ 723 h 1433"/>
                  <a:gd name="T60" fmla="*/ 1948 w 2368"/>
                  <a:gd name="T61" fmla="*/ 717 h 1433"/>
                  <a:gd name="T62" fmla="*/ 2017 w 2368"/>
                  <a:gd name="T63" fmla="*/ 542 h 1433"/>
                  <a:gd name="T64" fmla="*/ 2077 w 2368"/>
                  <a:gd name="T65" fmla="*/ 655 h 1433"/>
                  <a:gd name="T66" fmla="*/ 2367 w 2368"/>
                  <a:gd name="T67" fmla="*/ 655 h 1433"/>
                  <a:gd name="T68" fmla="*/ 2311 w 2368"/>
                  <a:gd name="T69" fmla="*/ 713 h 1433"/>
                  <a:gd name="T70" fmla="*/ 2306 w 2368"/>
                  <a:gd name="T71" fmla="*/ 952 h 1433"/>
                  <a:gd name="T72" fmla="*/ 1837 w 2368"/>
                  <a:gd name="T73" fmla="*/ 959 h 1433"/>
                  <a:gd name="T74" fmla="*/ 1596 w 2368"/>
                  <a:gd name="T75" fmla="*/ 959 h 1433"/>
                  <a:gd name="T76" fmla="*/ 1367 w 2368"/>
                  <a:gd name="T77" fmla="*/ 822 h 1433"/>
                  <a:gd name="T78" fmla="*/ 1374 w 2368"/>
                  <a:gd name="T79" fmla="*/ 711 h 1433"/>
                  <a:gd name="T80" fmla="*/ 1259 w 2368"/>
                  <a:gd name="T81" fmla="*/ 657 h 1433"/>
                  <a:gd name="T82" fmla="*/ 1201 w 2368"/>
                  <a:gd name="T83" fmla="*/ 601 h 1433"/>
                  <a:gd name="T84" fmla="*/ 1139 w 2368"/>
                  <a:gd name="T85" fmla="*/ 655 h 1433"/>
                  <a:gd name="T86" fmla="*/ 1134 w 2368"/>
                  <a:gd name="T87" fmla="*/ 766 h 1433"/>
                  <a:gd name="T88" fmla="*/ 1128 w 2368"/>
                  <a:gd name="T89" fmla="*/ 933 h 1433"/>
                  <a:gd name="T90" fmla="*/ 896 w 2368"/>
                  <a:gd name="T91" fmla="*/ 962 h 1433"/>
                  <a:gd name="T92" fmla="*/ 642 w 2368"/>
                  <a:gd name="T93" fmla="*/ 1194 h 143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368"/>
                  <a:gd name="T142" fmla="*/ 0 h 1433"/>
                  <a:gd name="T143" fmla="*/ 2368 w 2368"/>
                  <a:gd name="T144" fmla="*/ 1433 h 143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368" h="1433">
                    <a:moveTo>
                      <a:pt x="642" y="1194"/>
                    </a:moveTo>
                    <a:lnTo>
                      <a:pt x="658" y="956"/>
                    </a:lnTo>
                    <a:lnTo>
                      <a:pt x="421" y="953"/>
                    </a:lnTo>
                    <a:lnTo>
                      <a:pt x="410" y="1191"/>
                    </a:lnTo>
                    <a:lnTo>
                      <a:pt x="468" y="1191"/>
                    </a:lnTo>
                    <a:lnTo>
                      <a:pt x="642" y="1194"/>
                    </a:lnTo>
                    <a:lnTo>
                      <a:pt x="647" y="1312"/>
                    </a:lnTo>
                    <a:lnTo>
                      <a:pt x="879" y="1315"/>
                    </a:lnTo>
                    <a:lnTo>
                      <a:pt x="883" y="1433"/>
                    </a:lnTo>
                    <a:lnTo>
                      <a:pt x="768" y="1433"/>
                    </a:lnTo>
                    <a:lnTo>
                      <a:pt x="650" y="1431"/>
                    </a:lnTo>
                    <a:lnTo>
                      <a:pt x="591" y="1430"/>
                    </a:lnTo>
                    <a:lnTo>
                      <a:pt x="588" y="1312"/>
                    </a:lnTo>
                    <a:lnTo>
                      <a:pt x="471" y="1310"/>
                    </a:lnTo>
                    <a:lnTo>
                      <a:pt x="412" y="1309"/>
                    </a:lnTo>
                    <a:lnTo>
                      <a:pt x="295" y="1318"/>
                    </a:lnTo>
                    <a:lnTo>
                      <a:pt x="236" y="1322"/>
                    </a:lnTo>
                    <a:lnTo>
                      <a:pt x="177" y="1326"/>
                    </a:lnTo>
                    <a:lnTo>
                      <a:pt x="177" y="1382"/>
                    </a:lnTo>
                    <a:lnTo>
                      <a:pt x="118" y="1378"/>
                    </a:lnTo>
                    <a:lnTo>
                      <a:pt x="118" y="1320"/>
                    </a:lnTo>
                    <a:lnTo>
                      <a:pt x="0" y="1310"/>
                    </a:lnTo>
                    <a:lnTo>
                      <a:pt x="1" y="1191"/>
                    </a:lnTo>
                    <a:lnTo>
                      <a:pt x="3" y="952"/>
                    </a:lnTo>
                    <a:lnTo>
                      <a:pt x="180" y="961"/>
                    </a:lnTo>
                    <a:lnTo>
                      <a:pt x="181" y="719"/>
                    </a:lnTo>
                    <a:lnTo>
                      <a:pt x="183" y="658"/>
                    </a:lnTo>
                    <a:lnTo>
                      <a:pt x="65" y="654"/>
                    </a:lnTo>
                    <a:lnTo>
                      <a:pt x="68" y="474"/>
                    </a:lnTo>
                    <a:lnTo>
                      <a:pt x="187" y="475"/>
                    </a:lnTo>
                    <a:lnTo>
                      <a:pt x="187" y="357"/>
                    </a:lnTo>
                    <a:lnTo>
                      <a:pt x="307" y="359"/>
                    </a:lnTo>
                    <a:lnTo>
                      <a:pt x="307" y="180"/>
                    </a:lnTo>
                    <a:lnTo>
                      <a:pt x="246" y="179"/>
                    </a:lnTo>
                    <a:lnTo>
                      <a:pt x="246" y="61"/>
                    </a:lnTo>
                    <a:lnTo>
                      <a:pt x="305" y="61"/>
                    </a:lnTo>
                    <a:lnTo>
                      <a:pt x="305" y="0"/>
                    </a:lnTo>
                    <a:lnTo>
                      <a:pt x="423" y="2"/>
                    </a:lnTo>
                    <a:lnTo>
                      <a:pt x="543" y="2"/>
                    </a:lnTo>
                    <a:lnTo>
                      <a:pt x="543" y="61"/>
                    </a:lnTo>
                    <a:lnTo>
                      <a:pt x="663" y="62"/>
                    </a:lnTo>
                    <a:lnTo>
                      <a:pt x="844" y="69"/>
                    </a:lnTo>
                    <a:lnTo>
                      <a:pt x="846" y="128"/>
                    </a:lnTo>
                    <a:lnTo>
                      <a:pt x="906" y="130"/>
                    </a:lnTo>
                    <a:lnTo>
                      <a:pt x="1027" y="133"/>
                    </a:lnTo>
                    <a:lnTo>
                      <a:pt x="1086" y="133"/>
                    </a:lnTo>
                    <a:lnTo>
                      <a:pt x="1086" y="192"/>
                    </a:lnTo>
                    <a:lnTo>
                      <a:pt x="1086" y="251"/>
                    </a:lnTo>
                    <a:lnTo>
                      <a:pt x="1147" y="252"/>
                    </a:lnTo>
                    <a:lnTo>
                      <a:pt x="1148" y="488"/>
                    </a:lnTo>
                    <a:lnTo>
                      <a:pt x="1387" y="491"/>
                    </a:lnTo>
                    <a:lnTo>
                      <a:pt x="1389" y="314"/>
                    </a:lnTo>
                    <a:lnTo>
                      <a:pt x="1440" y="314"/>
                    </a:lnTo>
                    <a:lnTo>
                      <a:pt x="1440" y="432"/>
                    </a:lnTo>
                    <a:lnTo>
                      <a:pt x="1498" y="431"/>
                    </a:lnTo>
                    <a:lnTo>
                      <a:pt x="1498" y="490"/>
                    </a:lnTo>
                    <a:lnTo>
                      <a:pt x="1613" y="488"/>
                    </a:lnTo>
                    <a:lnTo>
                      <a:pt x="1608" y="665"/>
                    </a:lnTo>
                    <a:lnTo>
                      <a:pt x="1724" y="664"/>
                    </a:lnTo>
                    <a:lnTo>
                      <a:pt x="1723" y="723"/>
                    </a:lnTo>
                    <a:lnTo>
                      <a:pt x="1841" y="722"/>
                    </a:lnTo>
                    <a:lnTo>
                      <a:pt x="1948" y="717"/>
                    </a:lnTo>
                    <a:lnTo>
                      <a:pt x="1959" y="543"/>
                    </a:lnTo>
                    <a:lnTo>
                      <a:pt x="2017" y="542"/>
                    </a:lnTo>
                    <a:lnTo>
                      <a:pt x="2074" y="540"/>
                    </a:lnTo>
                    <a:lnTo>
                      <a:pt x="2077" y="655"/>
                    </a:lnTo>
                    <a:lnTo>
                      <a:pt x="2309" y="655"/>
                    </a:lnTo>
                    <a:lnTo>
                      <a:pt x="2367" y="655"/>
                    </a:lnTo>
                    <a:lnTo>
                      <a:pt x="2368" y="713"/>
                    </a:lnTo>
                    <a:lnTo>
                      <a:pt x="2311" y="713"/>
                    </a:lnTo>
                    <a:lnTo>
                      <a:pt x="2309" y="832"/>
                    </a:lnTo>
                    <a:lnTo>
                      <a:pt x="2306" y="952"/>
                    </a:lnTo>
                    <a:lnTo>
                      <a:pt x="2074" y="950"/>
                    </a:lnTo>
                    <a:lnTo>
                      <a:pt x="1837" y="959"/>
                    </a:lnTo>
                    <a:lnTo>
                      <a:pt x="1716" y="959"/>
                    </a:lnTo>
                    <a:lnTo>
                      <a:pt x="1596" y="959"/>
                    </a:lnTo>
                    <a:lnTo>
                      <a:pt x="1600" y="841"/>
                    </a:lnTo>
                    <a:lnTo>
                      <a:pt x="1367" y="822"/>
                    </a:lnTo>
                    <a:lnTo>
                      <a:pt x="1371" y="768"/>
                    </a:lnTo>
                    <a:lnTo>
                      <a:pt x="1374" y="711"/>
                    </a:lnTo>
                    <a:lnTo>
                      <a:pt x="1377" y="657"/>
                    </a:lnTo>
                    <a:lnTo>
                      <a:pt x="1259" y="657"/>
                    </a:lnTo>
                    <a:lnTo>
                      <a:pt x="1262" y="601"/>
                    </a:lnTo>
                    <a:lnTo>
                      <a:pt x="1201" y="601"/>
                    </a:lnTo>
                    <a:lnTo>
                      <a:pt x="1198" y="655"/>
                    </a:lnTo>
                    <a:lnTo>
                      <a:pt x="1139" y="655"/>
                    </a:lnTo>
                    <a:lnTo>
                      <a:pt x="1137" y="711"/>
                    </a:lnTo>
                    <a:lnTo>
                      <a:pt x="1134" y="766"/>
                    </a:lnTo>
                    <a:lnTo>
                      <a:pt x="1131" y="878"/>
                    </a:lnTo>
                    <a:lnTo>
                      <a:pt x="1128" y="933"/>
                    </a:lnTo>
                    <a:lnTo>
                      <a:pt x="1013" y="948"/>
                    </a:lnTo>
                    <a:lnTo>
                      <a:pt x="896" y="962"/>
                    </a:lnTo>
                    <a:lnTo>
                      <a:pt x="874" y="1198"/>
                    </a:lnTo>
                    <a:lnTo>
                      <a:pt x="642" y="1194"/>
                    </a:lnTo>
                    <a:close/>
                  </a:path>
                </a:pathLst>
              </a:custGeom>
              <a:solidFill>
                <a:srgbClr val="FEE679"/>
              </a:solidFill>
              <a:ln w="9525">
                <a:noFill/>
                <a:round/>
                <a:headEnd/>
                <a:tailEnd/>
              </a:ln>
            </p:spPr>
            <p:txBody>
              <a:bodyPr/>
              <a:lstStyle/>
              <a:p>
                <a:endParaRPr lang="en-US"/>
              </a:p>
            </p:txBody>
          </p:sp>
          <p:sp>
            <p:nvSpPr>
              <p:cNvPr id="27864" name="Freeform 52"/>
              <p:cNvSpPr>
                <a:spLocks/>
              </p:cNvSpPr>
              <p:nvPr/>
            </p:nvSpPr>
            <p:spPr bwMode="auto">
              <a:xfrm>
                <a:off x="2188" y="2404"/>
                <a:ext cx="2368" cy="1433"/>
              </a:xfrm>
              <a:custGeom>
                <a:avLst/>
                <a:gdLst>
                  <a:gd name="T0" fmla="*/ 658 w 2368"/>
                  <a:gd name="T1" fmla="*/ 956 h 1433"/>
                  <a:gd name="T2" fmla="*/ 410 w 2368"/>
                  <a:gd name="T3" fmla="*/ 1191 h 1433"/>
                  <a:gd name="T4" fmla="*/ 642 w 2368"/>
                  <a:gd name="T5" fmla="*/ 1194 h 1433"/>
                  <a:gd name="T6" fmla="*/ 879 w 2368"/>
                  <a:gd name="T7" fmla="*/ 1315 h 1433"/>
                  <a:gd name="T8" fmla="*/ 768 w 2368"/>
                  <a:gd name="T9" fmla="*/ 1433 h 1433"/>
                  <a:gd name="T10" fmla="*/ 591 w 2368"/>
                  <a:gd name="T11" fmla="*/ 1430 h 1433"/>
                  <a:gd name="T12" fmla="*/ 471 w 2368"/>
                  <a:gd name="T13" fmla="*/ 1310 h 1433"/>
                  <a:gd name="T14" fmla="*/ 295 w 2368"/>
                  <a:gd name="T15" fmla="*/ 1318 h 1433"/>
                  <a:gd name="T16" fmla="*/ 177 w 2368"/>
                  <a:gd name="T17" fmla="*/ 1326 h 1433"/>
                  <a:gd name="T18" fmla="*/ 118 w 2368"/>
                  <a:gd name="T19" fmla="*/ 1378 h 1433"/>
                  <a:gd name="T20" fmla="*/ 0 w 2368"/>
                  <a:gd name="T21" fmla="*/ 1310 h 1433"/>
                  <a:gd name="T22" fmla="*/ 3 w 2368"/>
                  <a:gd name="T23" fmla="*/ 952 h 1433"/>
                  <a:gd name="T24" fmla="*/ 181 w 2368"/>
                  <a:gd name="T25" fmla="*/ 719 h 1433"/>
                  <a:gd name="T26" fmla="*/ 65 w 2368"/>
                  <a:gd name="T27" fmla="*/ 654 h 1433"/>
                  <a:gd name="T28" fmla="*/ 187 w 2368"/>
                  <a:gd name="T29" fmla="*/ 475 h 1433"/>
                  <a:gd name="T30" fmla="*/ 307 w 2368"/>
                  <a:gd name="T31" fmla="*/ 359 h 1433"/>
                  <a:gd name="T32" fmla="*/ 246 w 2368"/>
                  <a:gd name="T33" fmla="*/ 179 h 1433"/>
                  <a:gd name="T34" fmla="*/ 305 w 2368"/>
                  <a:gd name="T35" fmla="*/ 61 h 1433"/>
                  <a:gd name="T36" fmla="*/ 423 w 2368"/>
                  <a:gd name="T37" fmla="*/ 2 h 1433"/>
                  <a:gd name="T38" fmla="*/ 543 w 2368"/>
                  <a:gd name="T39" fmla="*/ 61 h 1433"/>
                  <a:gd name="T40" fmla="*/ 844 w 2368"/>
                  <a:gd name="T41" fmla="*/ 69 h 1433"/>
                  <a:gd name="T42" fmla="*/ 906 w 2368"/>
                  <a:gd name="T43" fmla="*/ 130 h 1433"/>
                  <a:gd name="T44" fmla="*/ 1086 w 2368"/>
                  <a:gd name="T45" fmla="*/ 133 h 1433"/>
                  <a:gd name="T46" fmla="*/ 1086 w 2368"/>
                  <a:gd name="T47" fmla="*/ 251 h 1433"/>
                  <a:gd name="T48" fmla="*/ 1148 w 2368"/>
                  <a:gd name="T49" fmla="*/ 488 h 1433"/>
                  <a:gd name="T50" fmla="*/ 1389 w 2368"/>
                  <a:gd name="T51" fmla="*/ 314 h 1433"/>
                  <a:gd name="T52" fmla="*/ 1440 w 2368"/>
                  <a:gd name="T53" fmla="*/ 432 h 1433"/>
                  <a:gd name="T54" fmla="*/ 1498 w 2368"/>
                  <a:gd name="T55" fmla="*/ 490 h 1433"/>
                  <a:gd name="T56" fmla="*/ 1608 w 2368"/>
                  <a:gd name="T57" fmla="*/ 665 h 1433"/>
                  <a:gd name="T58" fmla="*/ 1723 w 2368"/>
                  <a:gd name="T59" fmla="*/ 723 h 1433"/>
                  <a:gd name="T60" fmla="*/ 1948 w 2368"/>
                  <a:gd name="T61" fmla="*/ 717 h 1433"/>
                  <a:gd name="T62" fmla="*/ 2017 w 2368"/>
                  <a:gd name="T63" fmla="*/ 542 h 1433"/>
                  <a:gd name="T64" fmla="*/ 2077 w 2368"/>
                  <a:gd name="T65" fmla="*/ 655 h 1433"/>
                  <a:gd name="T66" fmla="*/ 2367 w 2368"/>
                  <a:gd name="T67" fmla="*/ 655 h 1433"/>
                  <a:gd name="T68" fmla="*/ 2311 w 2368"/>
                  <a:gd name="T69" fmla="*/ 713 h 1433"/>
                  <a:gd name="T70" fmla="*/ 2306 w 2368"/>
                  <a:gd name="T71" fmla="*/ 952 h 1433"/>
                  <a:gd name="T72" fmla="*/ 1837 w 2368"/>
                  <a:gd name="T73" fmla="*/ 959 h 1433"/>
                  <a:gd name="T74" fmla="*/ 1596 w 2368"/>
                  <a:gd name="T75" fmla="*/ 959 h 1433"/>
                  <a:gd name="T76" fmla="*/ 1367 w 2368"/>
                  <a:gd name="T77" fmla="*/ 822 h 1433"/>
                  <a:gd name="T78" fmla="*/ 1374 w 2368"/>
                  <a:gd name="T79" fmla="*/ 711 h 1433"/>
                  <a:gd name="T80" fmla="*/ 1259 w 2368"/>
                  <a:gd name="T81" fmla="*/ 657 h 1433"/>
                  <a:gd name="T82" fmla="*/ 1201 w 2368"/>
                  <a:gd name="T83" fmla="*/ 601 h 1433"/>
                  <a:gd name="T84" fmla="*/ 1139 w 2368"/>
                  <a:gd name="T85" fmla="*/ 655 h 1433"/>
                  <a:gd name="T86" fmla="*/ 1134 w 2368"/>
                  <a:gd name="T87" fmla="*/ 766 h 1433"/>
                  <a:gd name="T88" fmla="*/ 1128 w 2368"/>
                  <a:gd name="T89" fmla="*/ 933 h 1433"/>
                  <a:gd name="T90" fmla="*/ 896 w 2368"/>
                  <a:gd name="T91" fmla="*/ 962 h 1433"/>
                  <a:gd name="T92" fmla="*/ 642 w 2368"/>
                  <a:gd name="T93" fmla="*/ 1194 h 143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368"/>
                  <a:gd name="T142" fmla="*/ 0 h 1433"/>
                  <a:gd name="T143" fmla="*/ 2368 w 2368"/>
                  <a:gd name="T144" fmla="*/ 1433 h 143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368" h="1433">
                    <a:moveTo>
                      <a:pt x="650" y="1076"/>
                    </a:moveTo>
                    <a:lnTo>
                      <a:pt x="658" y="956"/>
                    </a:lnTo>
                    <a:lnTo>
                      <a:pt x="421" y="953"/>
                    </a:lnTo>
                    <a:lnTo>
                      <a:pt x="410" y="1191"/>
                    </a:lnTo>
                    <a:lnTo>
                      <a:pt x="468" y="1191"/>
                    </a:lnTo>
                    <a:lnTo>
                      <a:pt x="642" y="1194"/>
                    </a:lnTo>
                    <a:lnTo>
                      <a:pt x="647" y="1312"/>
                    </a:lnTo>
                    <a:lnTo>
                      <a:pt x="879" y="1315"/>
                    </a:lnTo>
                    <a:lnTo>
                      <a:pt x="883" y="1433"/>
                    </a:lnTo>
                    <a:lnTo>
                      <a:pt x="768" y="1433"/>
                    </a:lnTo>
                    <a:lnTo>
                      <a:pt x="650" y="1431"/>
                    </a:lnTo>
                    <a:lnTo>
                      <a:pt x="591" y="1430"/>
                    </a:lnTo>
                    <a:lnTo>
                      <a:pt x="588" y="1312"/>
                    </a:lnTo>
                    <a:lnTo>
                      <a:pt x="471" y="1310"/>
                    </a:lnTo>
                    <a:lnTo>
                      <a:pt x="412" y="1309"/>
                    </a:lnTo>
                    <a:lnTo>
                      <a:pt x="295" y="1318"/>
                    </a:lnTo>
                    <a:lnTo>
                      <a:pt x="236" y="1322"/>
                    </a:lnTo>
                    <a:lnTo>
                      <a:pt x="177" y="1326"/>
                    </a:lnTo>
                    <a:lnTo>
                      <a:pt x="177" y="1382"/>
                    </a:lnTo>
                    <a:lnTo>
                      <a:pt x="118" y="1378"/>
                    </a:lnTo>
                    <a:lnTo>
                      <a:pt x="118" y="1320"/>
                    </a:lnTo>
                    <a:lnTo>
                      <a:pt x="0" y="1310"/>
                    </a:lnTo>
                    <a:lnTo>
                      <a:pt x="1" y="1191"/>
                    </a:lnTo>
                    <a:lnTo>
                      <a:pt x="3" y="952"/>
                    </a:lnTo>
                    <a:lnTo>
                      <a:pt x="180" y="961"/>
                    </a:lnTo>
                    <a:lnTo>
                      <a:pt x="181" y="719"/>
                    </a:lnTo>
                    <a:lnTo>
                      <a:pt x="183" y="658"/>
                    </a:lnTo>
                    <a:lnTo>
                      <a:pt x="65" y="654"/>
                    </a:lnTo>
                    <a:lnTo>
                      <a:pt x="68" y="474"/>
                    </a:lnTo>
                    <a:lnTo>
                      <a:pt x="187" y="475"/>
                    </a:lnTo>
                    <a:lnTo>
                      <a:pt x="187" y="357"/>
                    </a:lnTo>
                    <a:lnTo>
                      <a:pt x="307" y="359"/>
                    </a:lnTo>
                    <a:lnTo>
                      <a:pt x="307" y="180"/>
                    </a:lnTo>
                    <a:lnTo>
                      <a:pt x="246" y="179"/>
                    </a:lnTo>
                    <a:lnTo>
                      <a:pt x="246" y="61"/>
                    </a:lnTo>
                    <a:lnTo>
                      <a:pt x="305" y="61"/>
                    </a:lnTo>
                    <a:lnTo>
                      <a:pt x="305" y="0"/>
                    </a:lnTo>
                    <a:lnTo>
                      <a:pt x="423" y="2"/>
                    </a:lnTo>
                    <a:lnTo>
                      <a:pt x="543" y="2"/>
                    </a:lnTo>
                    <a:lnTo>
                      <a:pt x="543" y="61"/>
                    </a:lnTo>
                    <a:lnTo>
                      <a:pt x="663" y="62"/>
                    </a:lnTo>
                    <a:lnTo>
                      <a:pt x="844" y="69"/>
                    </a:lnTo>
                    <a:lnTo>
                      <a:pt x="846" y="128"/>
                    </a:lnTo>
                    <a:lnTo>
                      <a:pt x="906" y="130"/>
                    </a:lnTo>
                    <a:lnTo>
                      <a:pt x="1027" y="133"/>
                    </a:lnTo>
                    <a:lnTo>
                      <a:pt x="1086" y="133"/>
                    </a:lnTo>
                    <a:lnTo>
                      <a:pt x="1086" y="192"/>
                    </a:lnTo>
                    <a:lnTo>
                      <a:pt x="1086" y="251"/>
                    </a:lnTo>
                    <a:lnTo>
                      <a:pt x="1147" y="252"/>
                    </a:lnTo>
                    <a:lnTo>
                      <a:pt x="1148" y="488"/>
                    </a:lnTo>
                    <a:lnTo>
                      <a:pt x="1387" y="491"/>
                    </a:lnTo>
                    <a:lnTo>
                      <a:pt x="1389" y="314"/>
                    </a:lnTo>
                    <a:lnTo>
                      <a:pt x="1440" y="314"/>
                    </a:lnTo>
                    <a:lnTo>
                      <a:pt x="1440" y="432"/>
                    </a:lnTo>
                    <a:lnTo>
                      <a:pt x="1498" y="431"/>
                    </a:lnTo>
                    <a:lnTo>
                      <a:pt x="1498" y="490"/>
                    </a:lnTo>
                    <a:lnTo>
                      <a:pt x="1613" y="488"/>
                    </a:lnTo>
                    <a:lnTo>
                      <a:pt x="1608" y="665"/>
                    </a:lnTo>
                    <a:lnTo>
                      <a:pt x="1724" y="664"/>
                    </a:lnTo>
                    <a:lnTo>
                      <a:pt x="1723" y="723"/>
                    </a:lnTo>
                    <a:lnTo>
                      <a:pt x="1841" y="722"/>
                    </a:lnTo>
                    <a:lnTo>
                      <a:pt x="1948" y="717"/>
                    </a:lnTo>
                    <a:lnTo>
                      <a:pt x="1959" y="543"/>
                    </a:lnTo>
                    <a:lnTo>
                      <a:pt x="2017" y="542"/>
                    </a:lnTo>
                    <a:lnTo>
                      <a:pt x="2074" y="540"/>
                    </a:lnTo>
                    <a:lnTo>
                      <a:pt x="2077" y="655"/>
                    </a:lnTo>
                    <a:lnTo>
                      <a:pt x="2309" y="655"/>
                    </a:lnTo>
                    <a:lnTo>
                      <a:pt x="2367" y="655"/>
                    </a:lnTo>
                    <a:lnTo>
                      <a:pt x="2368" y="713"/>
                    </a:lnTo>
                    <a:lnTo>
                      <a:pt x="2311" y="713"/>
                    </a:lnTo>
                    <a:lnTo>
                      <a:pt x="2309" y="832"/>
                    </a:lnTo>
                    <a:lnTo>
                      <a:pt x="2306" y="952"/>
                    </a:lnTo>
                    <a:lnTo>
                      <a:pt x="2074" y="950"/>
                    </a:lnTo>
                    <a:lnTo>
                      <a:pt x="1837" y="959"/>
                    </a:lnTo>
                    <a:lnTo>
                      <a:pt x="1716" y="959"/>
                    </a:lnTo>
                    <a:lnTo>
                      <a:pt x="1596" y="959"/>
                    </a:lnTo>
                    <a:lnTo>
                      <a:pt x="1600" y="841"/>
                    </a:lnTo>
                    <a:lnTo>
                      <a:pt x="1367" y="822"/>
                    </a:lnTo>
                    <a:lnTo>
                      <a:pt x="1371" y="768"/>
                    </a:lnTo>
                    <a:lnTo>
                      <a:pt x="1374" y="711"/>
                    </a:lnTo>
                    <a:lnTo>
                      <a:pt x="1377" y="657"/>
                    </a:lnTo>
                    <a:lnTo>
                      <a:pt x="1259" y="657"/>
                    </a:lnTo>
                    <a:lnTo>
                      <a:pt x="1262" y="601"/>
                    </a:lnTo>
                    <a:lnTo>
                      <a:pt x="1201" y="601"/>
                    </a:lnTo>
                    <a:lnTo>
                      <a:pt x="1198" y="655"/>
                    </a:lnTo>
                    <a:lnTo>
                      <a:pt x="1139" y="655"/>
                    </a:lnTo>
                    <a:lnTo>
                      <a:pt x="1137" y="711"/>
                    </a:lnTo>
                    <a:lnTo>
                      <a:pt x="1134" y="766"/>
                    </a:lnTo>
                    <a:lnTo>
                      <a:pt x="1131" y="878"/>
                    </a:lnTo>
                    <a:lnTo>
                      <a:pt x="1128" y="933"/>
                    </a:lnTo>
                    <a:lnTo>
                      <a:pt x="1013" y="948"/>
                    </a:lnTo>
                    <a:lnTo>
                      <a:pt x="896" y="962"/>
                    </a:lnTo>
                    <a:lnTo>
                      <a:pt x="874" y="1198"/>
                    </a:lnTo>
                    <a:lnTo>
                      <a:pt x="642" y="1194"/>
                    </a:lnTo>
                    <a:lnTo>
                      <a:pt x="650" y="1076"/>
                    </a:lnTo>
                  </a:path>
                </a:pathLst>
              </a:custGeom>
              <a:noFill/>
              <a:ln w="3" cap="flat">
                <a:solidFill>
                  <a:srgbClr val="000000"/>
                </a:solidFill>
                <a:prstDash val="solid"/>
                <a:miter lim="800000"/>
                <a:headEnd/>
                <a:tailEnd/>
              </a:ln>
            </p:spPr>
            <p:txBody>
              <a:bodyPr/>
              <a:lstStyle/>
              <a:p>
                <a:endParaRPr lang="en-US"/>
              </a:p>
            </p:txBody>
          </p:sp>
          <p:sp>
            <p:nvSpPr>
              <p:cNvPr id="27865" name="Freeform 53"/>
              <p:cNvSpPr>
                <a:spLocks/>
              </p:cNvSpPr>
              <p:nvPr/>
            </p:nvSpPr>
            <p:spPr bwMode="auto">
              <a:xfrm>
                <a:off x="2139" y="2403"/>
                <a:ext cx="59" cy="60"/>
              </a:xfrm>
              <a:custGeom>
                <a:avLst/>
                <a:gdLst>
                  <a:gd name="T0" fmla="*/ 59 w 59"/>
                  <a:gd name="T1" fmla="*/ 60 h 60"/>
                  <a:gd name="T2" fmla="*/ 0 w 59"/>
                  <a:gd name="T3" fmla="*/ 59 h 60"/>
                  <a:gd name="T4" fmla="*/ 0 w 59"/>
                  <a:gd name="T5" fmla="*/ 0 h 60"/>
                  <a:gd name="T6" fmla="*/ 59 w 59"/>
                  <a:gd name="T7" fmla="*/ 0 h 60"/>
                  <a:gd name="T8" fmla="*/ 59 w 59"/>
                  <a:gd name="T9" fmla="*/ 6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59" y="60"/>
                    </a:moveTo>
                    <a:lnTo>
                      <a:pt x="0" y="59"/>
                    </a:lnTo>
                    <a:lnTo>
                      <a:pt x="0" y="0"/>
                    </a:lnTo>
                    <a:lnTo>
                      <a:pt x="59" y="0"/>
                    </a:lnTo>
                    <a:lnTo>
                      <a:pt x="59" y="60"/>
                    </a:lnTo>
                    <a:close/>
                  </a:path>
                </a:pathLst>
              </a:custGeom>
              <a:solidFill>
                <a:srgbClr val="FEE679"/>
              </a:solidFill>
              <a:ln w="9525">
                <a:noFill/>
                <a:round/>
                <a:headEnd/>
                <a:tailEnd/>
              </a:ln>
            </p:spPr>
            <p:txBody>
              <a:bodyPr/>
              <a:lstStyle/>
              <a:p>
                <a:endParaRPr lang="en-US"/>
              </a:p>
            </p:txBody>
          </p:sp>
          <p:sp>
            <p:nvSpPr>
              <p:cNvPr id="27866" name="Freeform 54"/>
              <p:cNvSpPr>
                <a:spLocks/>
              </p:cNvSpPr>
              <p:nvPr/>
            </p:nvSpPr>
            <p:spPr bwMode="auto">
              <a:xfrm>
                <a:off x="2139" y="2403"/>
                <a:ext cx="59" cy="60"/>
              </a:xfrm>
              <a:custGeom>
                <a:avLst/>
                <a:gdLst>
                  <a:gd name="T0" fmla="*/ 29 w 59"/>
                  <a:gd name="T1" fmla="*/ 59 h 60"/>
                  <a:gd name="T2" fmla="*/ 0 w 59"/>
                  <a:gd name="T3" fmla="*/ 59 h 60"/>
                  <a:gd name="T4" fmla="*/ 0 w 59"/>
                  <a:gd name="T5" fmla="*/ 0 h 60"/>
                  <a:gd name="T6" fmla="*/ 59 w 59"/>
                  <a:gd name="T7" fmla="*/ 0 h 60"/>
                  <a:gd name="T8" fmla="*/ 59 w 59"/>
                  <a:gd name="T9" fmla="*/ 60 h 60"/>
                  <a:gd name="T10" fmla="*/ 29 w 59"/>
                  <a:gd name="T11" fmla="*/ 59 h 60"/>
                  <a:gd name="T12" fmla="*/ 0 60000 65536"/>
                  <a:gd name="T13" fmla="*/ 0 60000 65536"/>
                  <a:gd name="T14" fmla="*/ 0 60000 65536"/>
                  <a:gd name="T15" fmla="*/ 0 60000 65536"/>
                  <a:gd name="T16" fmla="*/ 0 60000 65536"/>
                  <a:gd name="T17" fmla="*/ 0 60000 65536"/>
                  <a:gd name="T18" fmla="*/ 0 w 59"/>
                  <a:gd name="T19" fmla="*/ 0 h 60"/>
                  <a:gd name="T20" fmla="*/ 59 w 59"/>
                  <a:gd name="T21" fmla="*/ 60 h 60"/>
                </a:gdLst>
                <a:ahLst/>
                <a:cxnLst>
                  <a:cxn ang="T12">
                    <a:pos x="T0" y="T1"/>
                  </a:cxn>
                  <a:cxn ang="T13">
                    <a:pos x="T2" y="T3"/>
                  </a:cxn>
                  <a:cxn ang="T14">
                    <a:pos x="T4" y="T5"/>
                  </a:cxn>
                  <a:cxn ang="T15">
                    <a:pos x="T6" y="T7"/>
                  </a:cxn>
                  <a:cxn ang="T16">
                    <a:pos x="T8" y="T9"/>
                  </a:cxn>
                  <a:cxn ang="T17">
                    <a:pos x="T10" y="T11"/>
                  </a:cxn>
                </a:cxnLst>
                <a:rect l="T18" t="T19" r="T20" b="T21"/>
                <a:pathLst>
                  <a:path w="59" h="60">
                    <a:moveTo>
                      <a:pt x="29" y="59"/>
                    </a:moveTo>
                    <a:lnTo>
                      <a:pt x="0" y="59"/>
                    </a:lnTo>
                    <a:lnTo>
                      <a:pt x="0" y="0"/>
                    </a:lnTo>
                    <a:lnTo>
                      <a:pt x="59" y="0"/>
                    </a:lnTo>
                    <a:lnTo>
                      <a:pt x="59" y="60"/>
                    </a:lnTo>
                    <a:lnTo>
                      <a:pt x="29" y="59"/>
                    </a:lnTo>
                  </a:path>
                </a:pathLst>
              </a:custGeom>
              <a:noFill/>
              <a:ln w="3" cap="flat">
                <a:solidFill>
                  <a:srgbClr val="000000"/>
                </a:solidFill>
                <a:prstDash val="solid"/>
                <a:miter lim="800000"/>
                <a:headEnd/>
                <a:tailEnd/>
              </a:ln>
            </p:spPr>
            <p:txBody>
              <a:bodyPr/>
              <a:lstStyle/>
              <a:p>
                <a:endParaRPr lang="en-US"/>
              </a:p>
            </p:txBody>
          </p:sp>
          <p:sp>
            <p:nvSpPr>
              <p:cNvPr id="27867" name="Freeform 55"/>
              <p:cNvSpPr>
                <a:spLocks/>
              </p:cNvSpPr>
              <p:nvPr/>
            </p:nvSpPr>
            <p:spPr bwMode="auto">
              <a:xfrm>
                <a:off x="2197" y="2522"/>
                <a:ext cx="60" cy="118"/>
              </a:xfrm>
              <a:custGeom>
                <a:avLst/>
                <a:gdLst>
                  <a:gd name="T0" fmla="*/ 59 w 60"/>
                  <a:gd name="T1" fmla="*/ 118 h 118"/>
                  <a:gd name="T2" fmla="*/ 0 w 60"/>
                  <a:gd name="T3" fmla="*/ 118 h 118"/>
                  <a:gd name="T4" fmla="*/ 0 w 60"/>
                  <a:gd name="T5" fmla="*/ 59 h 118"/>
                  <a:gd name="T6" fmla="*/ 0 w 60"/>
                  <a:gd name="T7" fmla="*/ 0 h 118"/>
                  <a:gd name="T8" fmla="*/ 60 w 60"/>
                  <a:gd name="T9" fmla="*/ 0 h 118"/>
                  <a:gd name="T10" fmla="*/ 59 w 60"/>
                  <a:gd name="T11" fmla="*/ 118 h 118"/>
                  <a:gd name="T12" fmla="*/ 0 60000 65536"/>
                  <a:gd name="T13" fmla="*/ 0 60000 65536"/>
                  <a:gd name="T14" fmla="*/ 0 60000 65536"/>
                  <a:gd name="T15" fmla="*/ 0 60000 65536"/>
                  <a:gd name="T16" fmla="*/ 0 60000 65536"/>
                  <a:gd name="T17" fmla="*/ 0 60000 65536"/>
                  <a:gd name="T18" fmla="*/ 0 w 60"/>
                  <a:gd name="T19" fmla="*/ 0 h 118"/>
                  <a:gd name="T20" fmla="*/ 60 w 60"/>
                  <a:gd name="T21" fmla="*/ 118 h 118"/>
                </a:gdLst>
                <a:ahLst/>
                <a:cxnLst>
                  <a:cxn ang="T12">
                    <a:pos x="T0" y="T1"/>
                  </a:cxn>
                  <a:cxn ang="T13">
                    <a:pos x="T2" y="T3"/>
                  </a:cxn>
                  <a:cxn ang="T14">
                    <a:pos x="T4" y="T5"/>
                  </a:cxn>
                  <a:cxn ang="T15">
                    <a:pos x="T6" y="T7"/>
                  </a:cxn>
                  <a:cxn ang="T16">
                    <a:pos x="T8" y="T9"/>
                  </a:cxn>
                  <a:cxn ang="T17">
                    <a:pos x="T10" y="T11"/>
                  </a:cxn>
                </a:cxnLst>
                <a:rect l="T18" t="T19" r="T20" b="T21"/>
                <a:pathLst>
                  <a:path w="60" h="118">
                    <a:moveTo>
                      <a:pt x="59" y="118"/>
                    </a:moveTo>
                    <a:lnTo>
                      <a:pt x="0" y="118"/>
                    </a:lnTo>
                    <a:lnTo>
                      <a:pt x="0" y="59"/>
                    </a:lnTo>
                    <a:lnTo>
                      <a:pt x="0" y="0"/>
                    </a:lnTo>
                    <a:lnTo>
                      <a:pt x="60" y="0"/>
                    </a:lnTo>
                    <a:lnTo>
                      <a:pt x="59" y="118"/>
                    </a:lnTo>
                    <a:close/>
                  </a:path>
                </a:pathLst>
              </a:custGeom>
              <a:solidFill>
                <a:srgbClr val="FEE679"/>
              </a:solidFill>
              <a:ln w="9525">
                <a:noFill/>
                <a:round/>
                <a:headEnd/>
                <a:tailEnd/>
              </a:ln>
            </p:spPr>
            <p:txBody>
              <a:bodyPr/>
              <a:lstStyle/>
              <a:p>
                <a:endParaRPr lang="en-US"/>
              </a:p>
            </p:txBody>
          </p:sp>
          <p:sp>
            <p:nvSpPr>
              <p:cNvPr id="27868" name="Freeform 56"/>
              <p:cNvSpPr>
                <a:spLocks/>
              </p:cNvSpPr>
              <p:nvPr/>
            </p:nvSpPr>
            <p:spPr bwMode="auto">
              <a:xfrm>
                <a:off x="2197" y="2522"/>
                <a:ext cx="60" cy="118"/>
              </a:xfrm>
              <a:custGeom>
                <a:avLst/>
                <a:gdLst>
                  <a:gd name="T0" fmla="*/ 28 w 60"/>
                  <a:gd name="T1" fmla="*/ 118 h 118"/>
                  <a:gd name="T2" fmla="*/ 0 w 60"/>
                  <a:gd name="T3" fmla="*/ 118 h 118"/>
                  <a:gd name="T4" fmla="*/ 0 w 60"/>
                  <a:gd name="T5" fmla="*/ 59 h 118"/>
                  <a:gd name="T6" fmla="*/ 0 w 60"/>
                  <a:gd name="T7" fmla="*/ 0 h 118"/>
                  <a:gd name="T8" fmla="*/ 60 w 60"/>
                  <a:gd name="T9" fmla="*/ 0 h 118"/>
                  <a:gd name="T10" fmla="*/ 59 w 60"/>
                  <a:gd name="T11" fmla="*/ 118 h 118"/>
                  <a:gd name="T12" fmla="*/ 28 w 60"/>
                  <a:gd name="T13" fmla="*/ 118 h 118"/>
                  <a:gd name="T14" fmla="*/ 0 60000 65536"/>
                  <a:gd name="T15" fmla="*/ 0 60000 65536"/>
                  <a:gd name="T16" fmla="*/ 0 60000 65536"/>
                  <a:gd name="T17" fmla="*/ 0 60000 65536"/>
                  <a:gd name="T18" fmla="*/ 0 60000 65536"/>
                  <a:gd name="T19" fmla="*/ 0 60000 65536"/>
                  <a:gd name="T20" fmla="*/ 0 60000 65536"/>
                  <a:gd name="T21" fmla="*/ 0 w 60"/>
                  <a:gd name="T22" fmla="*/ 0 h 118"/>
                  <a:gd name="T23" fmla="*/ 60 w 60"/>
                  <a:gd name="T24" fmla="*/ 118 h 1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0" h="118">
                    <a:moveTo>
                      <a:pt x="28" y="118"/>
                    </a:moveTo>
                    <a:lnTo>
                      <a:pt x="0" y="118"/>
                    </a:lnTo>
                    <a:lnTo>
                      <a:pt x="0" y="59"/>
                    </a:lnTo>
                    <a:lnTo>
                      <a:pt x="0" y="0"/>
                    </a:lnTo>
                    <a:lnTo>
                      <a:pt x="60" y="0"/>
                    </a:lnTo>
                    <a:lnTo>
                      <a:pt x="59" y="118"/>
                    </a:lnTo>
                    <a:lnTo>
                      <a:pt x="28" y="118"/>
                    </a:lnTo>
                  </a:path>
                </a:pathLst>
              </a:custGeom>
              <a:noFill/>
              <a:ln w="3" cap="flat">
                <a:solidFill>
                  <a:srgbClr val="000000"/>
                </a:solidFill>
                <a:prstDash val="solid"/>
                <a:miter lim="800000"/>
                <a:headEnd/>
                <a:tailEnd/>
              </a:ln>
            </p:spPr>
            <p:txBody>
              <a:bodyPr/>
              <a:lstStyle/>
              <a:p>
                <a:endParaRPr lang="en-US"/>
              </a:p>
            </p:txBody>
          </p:sp>
          <p:sp>
            <p:nvSpPr>
              <p:cNvPr id="27869" name="Freeform 57"/>
              <p:cNvSpPr>
                <a:spLocks/>
              </p:cNvSpPr>
              <p:nvPr/>
            </p:nvSpPr>
            <p:spPr bwMode="auto">
              <a:xfrm>
                <a:off x="340" y="2650"/>
                <a:ext cx="425" cy="890"/>
              </a:xfrm>
              <a:custGeom>
                <a:avLst/>
                <a:gdLst>
                  <a:gd name="T0" fmla="*/ 0 w 425"/>
                  <a:gd name="T1" fmla="*/ 0 h 890"/>
                  <a:gd name="T2" fmla="*/ 137 w 425"/>
                  <a:gd name="T3" fmla="*/ 2 h 890"/>
                  <a:gd name="T4" fmla="*/ 134 w 425"/>
                  <a:gd name="T5" fmla="*/ 238 h 890"/>
                  <a:gd name="T6" fmla="*/ 370 w 425"/>
                  <a:gd name="T7" fmla="*/ 239 h 890"/>
                  <a:gd name="T8" fmla="*/ 368 w 425"/>
                  <a:gd name="T9" fmla="*/ 477 h 890"/>
                  <a:gd name="T10" fmla="*/ 425 w 425"/>
                  <a:gd name="T11" fmla="*/ 476 h 890"/>
                  <a:gd name="T12" fmla="*/ 425 w 425"/>
                  <a:gd name="T13" fmla="*/ 709 h 890"/>
                  <a:gd name="T14" fmla="*/ 423 w 425"/>
                  <a:gd name="T15" fmla="*/ 830 h 890"/>
                  <a:gd name="T16" fmla="*/ 364 w 425"/>
                  <a:gd name="T17" fmla="*/ 831 h 890"/>
                  <a:gd name="T18" fmla="*/ 364 w 425"/>
                  <a:gd name="T19" fmla="*/ 890 h 890"/>
                  <a:gd name="T20" fmla="*/ 305 w 425"/>
                  <a:gd name="T21" fmla="*/ 889 h 890"/>
                  <a:gd name="T22" fmla="*/ 307 w 425"/>
                  <a:gd name="T23" fmla="*/ 771 h 890"/>
                  <a:gd name="T24" fmla="*/ 366 w 425"/>
                  <a:gd name="T25" fmla="*/ 772 h 890"/>
                  <a:gd name="T26" fmla="*/ 366 w 425"/>
                  <a:gd name="T27" fmla="*/ 713 h 890"/>
                  <a:gd name="T28" fmla="*/ 129 w 425"/>
                  <a:gd name="T29" fmla="*/ 710 h 890"/>
                  <a:gd name="T30" fmla="*/ 132 w 425"/>
                  <a:gd name="T31" fmla="*/ 474 h 890"/>
                  <a:gd name="T32" fmla="*/ 0 w 425"/>
                  <a:gd name="T33" fmla="*/ 473 h 890"/>
                  <a:gd name="T34" fmla="*/ 0 w 425"/>
                  <a:gd name="T35" fmla="*/ 0 h 8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25"/>
                  <a:gd name="T55" fmla="*/ 0 h 890"/>
                  <a:gd name="T56" fmla="*/ 425 w 425"/>
                  <a:gd name="T57" fmla="*/ 890 h 8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25" h="890">
                    <a:moveTo>
                      <a:pt x="0" y="0"/>
                    </a:moveTo>
                    <a:lnTo>
                      <a:pt x="137" y="2"/>
                    </a:lnTo>
                    <a:lnTo>
                      <a:pt x="134" y="238"/>
                    </a:lnTo>
                    <a:lnTo>
                      <a:pt x="370" y="239"/>
                    </a:lnTo>
                    <a:lnTo>
                      <a:pt x="368" y="477"/>
                    </a:lnTo>
                    <a:lnTo>
                      <a:pt x="425" y="476"/>
                    </a:lnTo>
                    <a:lnTo>
                      <a:pt x="425" y="709"/>
                    </a:lnTo>
                    <a:lnTo>
                      <a:pt x="423" y="830"/>
                    </a:lnTo>
                    <a:lnTo>
                      <a:pt x="364" y="831"/>
                    </a:lnTo>
                    <a:lnTo>
                      <a:pt x="364" y="890"/>
                    </a:lnTo>
                    <a:lnTo>
                      <a:pt x="305" y="889"/>
                    </a:lnTo>
                    <a:lnTo>
                      <a:pt x="307" y="771"/>
                    </a:lnTo>
                    <a:lnTo>
                      <a:pt x="366" y="772"/>
                    </a:lnTo>
                    <a:lnTo>
                      <a:pt x="366" y="713"/>
                    </a:lnTo>
                    <a:lnTo>
                      <a:pt x="129" y="710"/>
                    </a:lnTo>
                    <a:lnTo>
                      <a:pt x="132" y="474"/>
                    </a:lnTo>
                    <a:lnTo>
                      <a:pt x="0" y="473"/>
                    </a:lnTo>
                    <a:lnTo>
                      <a:pt x="0" y="0"/>
                    </a:lnTo>
                    <a:close/>
                  </a:path>
                </a:pathLst>
              </a:custGeom>
              <a:solidFill>
                <a:srgbClr val="FEE679"/>
              </a:solidFill>
              <a:ln w="9525">
                <a:noFill/>
                <a:round/>
                <a:headEnd/>
                <a:tailEnd/>
              </a:ln>
            </p:spPr>
            <p:txBody>
              <a:bodyPr/>
              <a:lstStyle/>
              <a:p>
                <a:endParaRPr lang="en-US"/>
              </a:p>
            </p:txBody>
          </p:sp>
          <p:sp>
            <p:nvSpPr>
              <p:cNvPr id="27870" name="Freeform 58"/>
              <p:cNvSpPr>
                <a:spLocks noEditPoints="1"/>
              </p:cNvSpPr>
              <p:nvPr/>
            </p:nvSpPr>
            <p:spPr bwMode="auto">
              <a:xfrm>
                <a:off x="340" y="2650"/>
                <a:ext cx="425" cy="890"/>
              </a:xfrm>
              <a:custGeom>
                <a:avLst/>
                <a:gdLst>
                  <a:gd name="T0" fmla="*/ 137 w 425"/>
                  <a:gd name="T1" fmla="*/ 2 h 890"/>
                  <a:gd name="T2" fmla="*/ 134 w 425"/>
                  <a:gd name="T3" fmla="*/ 238 h 890"/>
                  <a:gd name="T4" fmla="*/ 370 w 425"/>
                  <a:gd name="T5" fmla="*/ 239 h 890"/>
                  <a:gd name="T6" fmla="*/ 368 w 425"/>
                  <a:gd name="T7" fmla="*/ 477 h 890"/>
                  <a:gd name="T8" fmla="*/ 425 w 425"/>
                  <a:gd name="T9" fmla="*/ 476 h 890"/>
                  <a:gd name="T10" fmla="*/ 425 w 425"/>
                  <a:gd name="T11" fmla="*/ 709 h 890"/>
                  <a:gd name="T12" fmla="*/ 423 w 425"/>
                  <a:gd name="T13" fmla="*/ 830 h 890"/>
                  <a:gd name="T14" fmla="*/ 364 w 425"/>
                  <a:gd name="T15" fmla="*/ 831 h 890"/>
                  <a:gd name="T16" fmla="*/ 364 w 425"/>
                  <a:gd name="T17" fmla="*/ 890 h 890"/>
                  <a:gd name="T18" fmla="*/ 305 w 425"/>
                  <a:gd name="T19" fmla="*/ 889 h 890"/>
                  <a:gd name="T20" fmla="*/ 307 w 425"/>
                  <a:gd name="T21" fmla="*/ 771 h 890"/>
                  <a:gd name="T22" fmla="*/ 366 w 425"/>
                  <a:gd name="T23" fmla="*/ 772 h 890"/>
                  <a:gd name="T24" fmla="*/ 366 w 425"/>
                  <a:gd name="T25" fmla="*/ 713 h 890"/>
                  <a:gd name="T26" fmla="*/ 129 w 425"/>
                  <a:gd name="T27" fmla="*/ 710 h 890"/>
                  <a:gd name="T28" fmla="*/ 132 w 425"/>
                  <a:gd name="T29" fmla="*/ 474 h 890"/>
                  <a:gd name="T30" fmla="*/ 0 w 425"/>
                  <a:gd name="T31" fmla="*/ 473 h 890"/>
                  <a:gd name="T32" fmla="*/ 0 w 425"/>
                  <a:gd name="T33" fmla="*/ 0 h 890"/>
                  <a:gd name="T34" fmla="*/ 137 w 425"/>
                  <a:gd name="T35" fmla="*/ 2 h 8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25"/>
                  <a:gd name="T55" fmla="*/ 0 h 890"/>
                  <a:gd name="T56" fmla="*/ 425 w 425"/>
                  <a:gd name="T57" fmla="*/ 890 h 8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25" h="890">
                    <a:moveTo>
                      <a:pt x="137" y="2"/>
                    </a:moveTo>
                    <a:lnTo>
                      <a:pt x="134" y="238"/>
                    </a:lnTo>
                    <a:lnTo>
                      <a:pt x="370" y="239"/>
                    </a:lnTo>
                    <a:lnTo>
                      <a:pt x="368" y="477"/>
                    </a:lnTo>
                    <a:lnTo>
                      <a:pt x="425" y="476"/>
                    </a:lnTo>
                    <a:lnTo>
                      <a:pt x="425" y="709"/>
                    </a:lnTo>
                    <a:lnTo>
                      <a:pt x="423" y="830"/>
                    </a:lnTo>
                    <a:lnTo>
                      <a:pt x="364" y="831"/>
                    </a:lnTo>
                    <a:lnTo>
                      <a:pt x="364" y="890"/>
                    </a:lnTo>
                    <a:lnTo>
                      <a:pt x="305" y="889"/>
                    </a:lnTo>
                    <a:lnTo>
                      <a:pt x="307" y="771"/>
                    </a:lnTo>
                    <a:lnTo>
                      <a:pt x="366" y="772"/>
                    </a:lnTo>
                    <a:lnTo>
                      <a:pt x="366" y="713"/>
                    </a:lnTo>
                    <a:lnTo>
                      <a:pt x="129" y="710"/>
                    </a:lnTo>
                    <a:lnTo>
                      <a:pt x="132" y="474"/>
                    </a:lnTo>
                    <a:lnTo>
                      <a:pt x="0" y="473"/>
                    </a:lnTo>
                    <a:moveTo>
                      <a:pt x="0" y="0"/>
                    </a:moveTo>
                    <a:lnTo>
                      <a:pt x="137" y="2"/>
                    </a:lnTo>
                  </a:path>
                </a:pathLst>
              </a:custGeom>
              <a:noFill/>
              <a:ln w="3" cap="flat">
                <a:solidFill>
                  <a:srgbClr val="000000"/>
                </a:solidFill>
                <a:prstDash val="solid"/>
                <a:miter lim="800000"/>
                <a:headEnd/>
                <a:tailEnd/>
              </a:ln>
            </p:spPr>
            <p:txBody>
              <a:bodyPr/>
              <a:lstStyle/>
              <a:p>
                <a:endParaRPr lang="en-US"/>
              </a:p>
            </p:txBody>
          </p:sp>
          <p:sp>
            <p:nvSpPr>
              <p:cNvPr id="27871" name="Freeform 59"/>
              <p:cNvSpPr>
                <a:spLocks/>
              </p:cNvSpPr>
              <p:nvPr/>
            </p:nvSpPr>
            <p:spPr bwMode="auto">
              <a:xfrm>
                <a:off x="1188" y="2766"/>
                <a:ext cx="769" cy="891"/>
              </a:xfrm>
              <a:custGeom>
                <a:avLst/>
                <a:gdLst>
                  <a:gd name="T0" fmla="*/ 297 w 769"/>
                  <a:gd name="T1" fmla="*/ 0 h 891"/>
                  <a:gd name="T2" fmla="*/ 295 w 769"/>
                  <a:gd name="T3" fmla="*/ 118 h 891"/>
                  <a:gd name="T4" fmla="*/ 474 w 769"/>
                  <a:gd name="T5" fmla="*/ 116 h 891"/>
                  <a:gd name="T6" fmla="*/ 592 w 769"/>
                  <a:gd name="T7" fmla="*/ 115 h 891"/>
                  <a:gd name="T8" fmla="*/ 592 w 769"/>
                  <a:gd name="T9" fmla="*/ 172 h 891"/>
                  <a:gd name="T10" fmla="*/ 710 w 769"/>
                  <a:gd name="T11" fmla="*/ 171 h 891"/>
                  <a:gd name="T12" fmla="*/ 710 w 769"/>
                  <a:gd name="T13" fmla="*/ 230 h 891"/>
                  <a:gd name="T14" fmla="*/ 769 w 769"/>
                  <a:gd name="T15" fmla="*/ 230 h 891"/>
                  <a:gd name="T16" fmla="*/ 769 w 769"/>
                  <a:gd name="T17" fmla="*/ 289 h 891"/>
                  <a:gd name="T18" fmla="*/ 710 w 769"/>
                  <a:gd name="T19" fmla="*/ 289 h 891"/>
                  <a:gd name="T20" fmla="*/ 591 w 769"/>
                  <a:gd name="T21" fmla="*/ 290 h 891"/>
                  <a:gd name="T22" fmla="*/ 591 w 769"/>
                  <a:gd name="T23" fmla="*/ 348 h 891"/>
                  <a:gd name="T24" fmla="*/ 589 w 769"/>
                  <a:gd name="T25" fmla="*/ 527 h 891"/>
                  <a:gd name="T26" fmla="*/ 707 w 769"/>
                  <a:gd name="T27" fmla="*/ 527 h 891"/>
                  <a:gd name="T28" fmla="*/ 707 w 769"/>
                  <a:gd name="T29" fmla="*/ 587 h 891"/>
                  <a:gd name="T30" fmla="*/ 706 w 769"/>
                  <a:gd name="T31" fmla="*/ 707 h 891"/>
                  <a:gd name="T32" fmla="*/ 707 w 769"/>
                  <a:gd name="T33" fmla="*/ 764 h 891"/>
                  <a:gd name="T34" fmla="*/ 707 w 769"/>
                  <a:gd name="T35" fmla="*/ 823 h 891"/>
                  <a:gd name="T36" fmla="*/ 589 w 769"/>
                  <a:gd name="T37" fmla="*/ 827 h 891"/>
                  <a:gd name="T38" fmla="*/ 588 w 769"/>
                  <a:gd name="T39" fmla="*/ 886 h 891"/>
                  <a:gd name="T40" fmla="*/ 470 w 769"/>
                  <a:gd name="T41" fmla="*/ 891 h 891"/>
                  <a:gd name="T42" fmla="*/ 470 w 769"/>
                  <a:gd name="T43" fmla="*/ 832 h 891"/>
                  <a:gd name="T44" fmla="*/ 236 w 769"/>
                  <a:gd name="T45" fmla="*/ 829 h 891"/>
                  <a:gd name="T46" fmla="*/ 234 w 769"/>
                  <a:gd name="T47" fmla="*/ 586 h 891"/>
                  <a:gd name="T48" fmla="*/ 236 w 769"/>
                  <a:gd name="T49" fmla="*/ 341 h 891"/>
                  <a:gd name="T50" fmla="*/ 236 w 769"/>
                  <a:gd name="T51" fmla="*/ 118 h 891"/>
                  <a:gd name="T52" fmla="*/ 12 w 769"/>
                  <a:gd name="T53" fmla="*/ 119 h 891"/>
                  <a:gd name="T54" fmla="*/ 0 w 769"/>
                  <a:gd name="T55" fmla="*/ 60 h 891"/>
                  <a:gd name="T56" fmla="*/ 118 w 769"/>
                  <a:gd name="T57" fmla="*/ 60 h 891"/>
                  <a:gd name="T58" fmla="*/ 120 w 769"/>
                  <a:gd name="T59" fmla="*/ 1 h 891"/>
                  <a:gd name="T60" fmla="*/ 238 w 769"/>
                  <a:gd name="T61" fmla="*/ 1 h 891"/>
                  <a:gd name="T62" fmla="*/ 297 w 769"/>
                  <a:gd name="T63" fmla="*/ 0 h 89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69"/>
                  <a:gd name="T97" fmla="*/ 0 h 891"/>
                  <a:gd name="T98" fmla="*/ 769 w 769"/>
                  <a:gd name="T99" fmla="*/ 891 h 89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69" h="891">
                    <a:moveTo>
                      <a:pt x="297" y="0"/>
                    </a:moveTo>
                    <a:lnTo>
                      <a:pt x="295" y="118"/>
                    </a:lnTo>
                    <a:lnTo>
                      <a:pt x="474" y="116"/>
                    </a:lnTo>
                    <a:lnTo>
                      <a:pt x="592" y="115"/>
                    </a:lnTo>
                    <a:lnTo>
                      <a:pt x="592" y="172"/>
                    </a:lnTo>
                    <a:lnTo>
                      <a:pt x="710" y="171"/>
                    </a:lnTo>
                    <a:lnTo>
                      <a:pt x="710" y="230"/>
                    </a:lnTo>
                    <a:lnTo>
                      <a:pt x="769" y="230"/>
                    </a:lnTo>
                    <a:lnTo>
                      <a:pt x="769" y="289"/>
                    </a:lnTo>
                    <a:lnTo>
                      <a:pt x="710" y="289"/>
                    </a:lnTo>
                    <a:lnTo>
                      <a:pt x="591" y="290"/>
                    </a:lnTo>
                    <a:lnTo>
                      <a:pt x="591" y="348"/>
                    </a:lnTo>
                    <a:lnTo>
                      <a:pt x="589" y="527"/>
                    </a:lnTo>
                    <a:lnTo>
                      <a:pt x="707" y="527"/>
                    </a:lnTo>
                    <a:lnTo>
                      <a:pt x="707" y="587"/>
                    </a:lnTo>
                    <a:lnTo>
                      <a:pt x="706" y="707"/>
                    </a:lnTo>
                    <a:lnTo>
                      <a:pt x="707" y="764"/>
                    </a:lnTo>
                    <a:lnTo>
                      <a:pt x="707" y="823"/>
                    </a:lnTo>
                    <a:lnTo>
                      <a:pt x="589" y="827"/>
                    </a:lnTo>
                    <a:lnTo>
                      <a:pt x="588" y="886"/>
                    </a:lnTo>
                    <a:lnTo>
                      <a:pt x="470" y="891"/>
                    </a:lnTo>
                    <a:lnTo>
                      <a:pt x="470" y="832"/>
                    </a:lnTo>
                    <a:lnTo>
                      <a:pt x="236" y="829"/>
                    </a:lnTo>
                    <a:lnTo>
                      <a:pt x="234" y="586"/>
                    </a:lnTo>
                    <a:lnTo>
                      <a:pt x="236" y="341"/>
                    </a:lnTo>
                    <a:lnTo>
                      <a:pt x="236" y="118"/>
                    </a:lnTo>
                    <a:lnTo>
                      <a:pt x="12" y="119"/>
                    </a:lnTo>
                    <a:lnTo>
                      <a:pt x="0" y="60"/>
                    </a:lnTo>
                    <a:lnTo>
                      <a:pt x="118" y="60"/>
                    </a:lnTo>
                    <a:lnTo>
                      <a:pt x="120" y="1"/>
                    </a:lnTo>
                    <a:lnTo>
                      <a:pt x="238" y="1"/>
                    </a:lnTo>
                    <a:lnTo>
                      <a:pt x="297" y="0"/>
                    </a:lnTo>
                    <a:close/>
                  </a:path>
                </a:pathLst>
              </a:custGeom>
              <a:solidFill>
                <a:srgbClr val="FEE679"/>
              </a:solidFill>
              <a:ln w="9525">
                <a:noFill/>
                <a:round/>
                <a:headEnd/>
                <a:tailEnd/>
              </a:ln>
            </p:spPr>
            <p:txBody>
              <a:bodyPr/>
              <a:lstStyle/>
              <a:p>
                <a:endParaRPr lang="en-US"/>
              </a:p>
            </p:txBody>
          </p:sp>
          <p:sp>
            <p:nvSpPr>
              <p:cNvPr id="27872" name="Freeform 60"/>
              <p:cNvSpPr>
                <a:spLocks/>
              </p:cNvSpPr>
              <p:nvPr/>
            </p:nvSpPr>
            <p:spPr bwMode="auto">
              <a:xfrm>
                <a:off x="1188" y="2766"/>
                <a:ext cx="769" cy="891"/>
              </a:xfrm>
              <a:custGeom>
                <a:avLst/>
                <a:gdLst>
                  <a:gd name="T0" fmla="*/ 297 w 769"/>
                  <a:gd name="T1" fmla="*/ 59 h 891"/>
                  <a:gd name="T2" fmla="*/ 295 w 769"/>
                  <a:gd name="T3" fmla="*/ 118 h 891"/>
                  <a:gd name="T4" fmla="*/ 474 w 769"/>
                  <a:gd name="T5" fmla="*/ 116 h 891"/>
                  <a:gd name="T6" fmla="*/ 592 w 769"/>
                  <a:gd name="T7" fmla="*/ 115 h 891"/>
                  <a:gd name="T8" fmla="*/ 592 w 769"/>
                  <a:gd name="T9" fmla="*/ 172 h 891"/>
                  <a:gd name="T10" fmla="*/ 710 w 769"/>
                  <a:gd name="T11" fmla="*/ 171 h 891"/>
                  <a:gd name="T12" fmla="*/ 710 w 769"/>
                  <a:gd name="T13" fmla="*/ 230 h 891"/>
                  <a:gd name="T14" fmla="*/ 769 w 769"/>
                  <a:gd name="T15" fmla="*/ 230 h 891"/>
                  <a:gd name="T16" fmla="*/ 769 w 769"/>
                  <a:gd name="T17" fmla="*/ 289 h 891"/>
                  <a:gd name="T18" fmla="*/ 710 w 769"/>
                  <a:gd name="T19" fmla="*/ 289 h 891"/>
                  <a:gd name="T20" fmla="*/ 591 w 769"/>
                  <a:gd name="T21" fmla="*/ 290 h 891"/>
                  <a:gd name="T22" fmla="*/ 591 w 769"/>
                  <a:gd name="T23" fmla="*/ 348 h 891"/>
                  <a:gd name="T24" fmla="*/ 589 w 769"/>
                  <a:gd name="T25" fmla="*/ 527 h 891"/>
                  <a:gd name="T26" fmla="*/ 707 w 769"/>
                  <a:gd name="T27" fmla="*/ 527 h 891"/>
                  <a:gd name="T28" fmla="*/ 707 w 769"/>
                  <a:gd name="T29" fmla="*/ 587 h 891"/>
                  <a:gd name="T30" fmla="*/ 706 w 769"/>
                  <a:gd name="T31" fmla="*/ 707 h 891"/>
                  <a:gd name="T32" fmla="*/ 707 w 769"/>
                  <a:gd name="T33" fmla="*/ 764 h 891"/>
                  <a:gd name="T34" fmla="*/ 707 w 769"/>
                  <a:gd name="T35" fmla="*/ 823 h 891"/>
                  <a:gd name="T36" fmla="*/ 589 w 769"/>
                  <a:gd name="T37" fmla="*/ 827 h 891"/>
                  <a:gd name="T38" fmla="*/ 588 w 769"/>
                  <a:gd name="T39" fmla="*/ 886 h 891"/>
                  <a:gd name="T40" fmla="*/ 470 w 769"/>
                  <a:gd name="T41" fmla="*/ 891 h 891"/>
                  <a:gd name="T42" fmla="*/ 470 w 769"/>
                  <a:gd name="T43" fmla="*/ 832 h 891"/>
                  <a:gd name="T44" fmla="*/ 236 w 769"/>
                  <a:gd name="T45" fmla="*/ 829 h 891"/>
                  <a:gd name="T46" fmla="*/ 234 w 769"/>
                  <a:gd name="T47" fmla="*/ 586 h 891"/>
                  <a:gd name="T48" fmla="*/ 236 w 769"/>
                  <a:gd name="T49" fmla="*/ 341 h 891"/>
                  <a:gd name="T50" fmla="*/ 236 w 769"/>
                  <a:gd name="T51" fmla="*/ 118 h 891"/>
                  <a:gd name="T52" fmla="*/ 12 w 769"/>
                  <a:gd name="T53" fmla="*/ 119 h 891"/>
                  <a:gd name="T54" fmla="*/ 0 w 769"/>
                  <a:gd name="T55" fmla="*/ 60 h 891"/>
                  <a:gd name="T56" fmla="*/ 118 w 769"/>
                  <a:gd name="T57" fmla="*/ 60 h 891"/>
                  <a:gd name="T58" fmla="*/ 120 w 769"/>
                  <a:gd name="T59" fmla="*/ 1 h 891"/>
                  <a:gd name="T60" fmla="*/ 238 w 769"/>
                  <a:gd name="T61" fmla="*/ 1 h 891"/>
                  <a:gd name="T62" fmla="*/ 297 w 769"/>
                  <a:gd name="T63" fmla="*/ 0 h 891"/>
                  <a:gd name="T64" fmla="*/ 297 w 769"/>
                  <a:gd name="T65" fmla="*/ 59 h 8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69"/>
                  <a:gd name="T100" fmla="*/ 0 h 891"/>
                  <a:gd name="T101" fmla="*/ 769 w 769"/>
                  <a:gd name="T102" fmla="*/ 891 h 89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69" h="891">
                    <a:moveTo>
                      <a:pt x="297" y="59"/>
                    </a:moveTo>
                    <a:lnTo>
                      <a:pt x="295" y="118"/>
                    </a:lnTo>
                    <a:lnTo>
                      <a:pt x="474" y="116"/>
                    </a:lnTo>
                    <a:lnTo>
                      <a:pt x="592" y="115"/>
                    </a:lnTo>
                    <a:lnTo>
                      <a:pt x="592" y="172"/>
                    </a:lnTo>
                    <a:lnTo>
                      <a:pt x="710" y="171"/>
                    </a:lnTo>
                    <a:lnTo>
                      <a:pt x="710" y="230"/>
                    </a:lnTo>
                    <a:lnTo>
                      <a:pt x="769" y="230"/>
                    </a:lnTo>
                    <a:lnTo>
                      <a:pt x="769" y="289"/>
                    </a:lnTo>
                    <a:lnTo>
                      <a:pt x="710" y="289"/>
                    </a:lnTo>
                    <a:lnTo>
                      <a:pt x="591" y="290"/>
                    </a:lnTo>
                    <a:lnTo>
                      <a:pt x="591" y="348"/>
                    </a:lnTo>
                    <a:lnTo>
                      <a:pt x="589" y="527"/>
                    </a:lnTo>
                    <a:lnTo>
                      <a:pt x="707" y="527"/>
                    </a:lnTo>
                    <a:lnTo>
                      <a:pt x="707" y="587"/>
                    </a:lnTo>
                    <a:lnTo>
                      <a:pt x="706" y="707"/>
                    </a:lnTo>
                    <a:lnTo>
                      <a:pt x="707" y="764"/>
                    </a:lnTo>
                    <a:lnTo>
                      <a:pt x="707" y="823"/>
                    </a:lnTo>
                    <a:lnTo>
                      <a:pt x="589" y="827"/>
                    </a:lnTo>
                    <a:lnTo>
                      <a:pt x="588" y="886"/>
                    </a:lnTo>
                    <a:lnTo>
                      <a:pt x="470" y="891"/>
                    </a:lnTo>
                    <a:lnTo>
                      <a:pt x="470" y="832"/>
                    </a:lnTo>
                    <a:lnTo>
                      <a:pt x="236" y="829"/>
                    </a:lnTo>
                    <a:lnTo>
                      <a:pt x="234" y="586"/>
                    </a:lnTo>
                    <a:lnTo>
                      <a:pt x="236" y="341"/>
                    </a:lnTo>
                    <a:lnTo>
                      <a:pt x="236" y="118"/>
                    </a:lnTo>
                    <a:lnTo>
                      <a:pt x="12" y="119"/>
                    </a:lnTo>
                    <a:lnTo>
                      <a:pt x="0" y="60"/>
                    </a:lnTo>
                    <a:lnTo>
                      <a:pt x="118" y="60"/>
                    </a:lnTo>
                    <a:lnTo>
                      <a:pt x="120" y="1"/>
                    </a:lnTo>
                    <a:lnTo>
                      <a:pt x="238" y="1"/>
                    </a:lnTo>
                    <a:lnTo>
                      <a:pt x="297" y="0"/>
                    </a:lnTo>
                    <a:lnTo>
                      <a:pt x="297" y="59"/>
                    </a:lnTo>
                  </a:path>
                </a:pathLst>
              </a:custGeom>
              <a:noFill/>
              <a:ln w="3" cap="flat">
                <a:solidFill>
                  <a:srgbClr val="000000"/>
                </a:solidFill>
                <a:prstDash val="solid"/>
                <a:miter lim="800000"/>
                <a:headEnd/>
                <a:tailEnd/>
              </a:ln>
            </p:spPr>
            <p:txBody>
              <a:bodyPr/>
              <a:lstStyle/>
              <a:p>
                <a:endParaRPr lang="en-US"/>
              </a:p>
            </p:txBody>
          </p:sp>
          <p:sp>
            <p:nvSpPr>
              <p:cNvPr id="27873" name="Freeform 61"/>
              <p:cNvSpPr>
                <a:spLocks/>
              </p:cNvSpPr>
              <p:nvPr/>
            </p:nvSpPr>
            <p:spPr bwMode="auto">
              <a:xfrm>
                <a:off x="4782" y="2884"/>
                <a:ext cx="231" cy="119"/>
              </a:xfrm>
              <a:custGeom>
                <a:avLst/>
                <a:gdLst>
                  <a:gd name="T0" fmla="*/ 231 w 231"/>
                  <a:gd name="T1" fmla="*/ 59 h 119"/>
                  <a:gd name="T2" fmla="*/ 173 w 231"/>
                  <a:gd name="T3" fmla="*/ 60 h 119"/>
                  <a:gd name="T4" fmla="*/ 173 w 231"/>
                  <a:gd name="T5" fmla="*/ 119 h 119"/>
                  <a:gd name="T6" fmla="*/ 2 w 231"/>
                  <a:gd name="T7" fmla="*/ 118 h 119"/>
                  <a:gd name="T8" fmla="*/ 0 w 231"/>
                  <a:gd name="T9" fmla="*/ 1 h 119"/>
                  <a:gd name="T10" fmla="*/ 173 w 231"/>
                  <a:gd name="T11" fmla="*/ 1 h 119"/>
                  <a:gd name="T12" fmla="*/ 231 w 231"/>
                  <a:gd name="T13" fmla="*/ 0 h 119"/>
                  <a:gd name="T14" fmla="*/ 231 w 231"/>
                  <a:gd name="T15" fmla="*/ 59 h 119"/>
                  <a:gd name="T16" fmla="*/ 0 60000 65536"/>
                  <a:gd name="T17" fmla="*/ 0 60000 65536"/>
                  <a:gd name="T18" fmla="*/ 0 60000 65536"/>
                  <a:gd name="T19" fmla="*/ 0 60000 65536"/>
                  <a:gd name="T20" fmla="*/ 0 60000 65536"/>
                  <a:gd name="T21" fmla="*/ 0 60000 65536"/>
                  <a:gd name="T22" fmla="*/ 0 60000 65536"/>
                  <a:gd name="T23" fmla="*/ 0 60000 65536"/>
                  <a:gd name="T24" fmla="*/ 0 w 231"/>
                  <a:gd name="T25" fmla="*/ 0 h 119"/>
                  <a:gd name="T26" fmla="*/ 231 w 231"/>
                  <a:gd name="T27" fmla="*/ 119 h 11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1" h="119">
                    <a:moveTo>
                      <a:pt x="231" y="59"/>
                    </a:moveTo>
                    <a:lnTo>
                      <a:pt x="173" y="60"/>
                    </a:lnTo>
                    <a:lnTo>
                      <a:pt x="173" y="119"/>
                    </a:lnTo>
                    <a:lnTo>
                      <a:pt x="2" y="118"/>
                    </a:lnTo>
                    <a:lnTo>
                      <a:pt x="0" y="1"/>
                    </a:lnTo>
                    <a:lnTo>
                      <a:pt x="173" y="1"/>
                    </a:lnTo>
                    <a:lnTo>
                      <a:pt x="231" y="0"/>
                    </a:lnTo>
                    <a:lnTo>
                      <a:pt x="231" y="59"/>
                    </a:lnTo>
                    <a:close/>
                  </a:path>
                </a:pathLst>
              </a:custGeom>
              <a:solidFill>
                <a:srgbClr val="FEE679"/>
              </a:solidFill>
              <a:ln w="9525">
                <a:noFill/>
                <a:round/>
                <a:headEnd/>
                <a:tailEnd/>
              </a:ln>
            </p:spPr>
            <p:txBody>
              <a:bodyPr/>
              <a:lstStyle/>
              <a:p>
                <a:endParaRPr lang="en-US"/>
              </a:p>
            </p:txBody>
          </p:sp>
          <p:sp>
            <p:nvSpPr>
              <p:cNvPr id="27874" name="Freeform 62"/>
              <p:cNvSpPr>
                <a:spLocks noEditPoints="1"/>
              </p:cNvSpPr>
              <p:nvPr/>
            </p:nvSpPr>
            <p:spPr bwMode="auto">
              <a:xfrm>
                <a:off x="4782" y="2884"/>
                <a:ext cx="231" cy="119"/>
              </a:xfrm>
              <a:custGeom>
                <a:avLst/>
                <a:gdLst>
                  <a:gd name="T0" fmla="*/ 173 w 231"/>
                  <a:gd name="T1" fmla="*/ 119 h 119"/>
                  <a:gd name="T2" fmla="*/ 2 w 231"/>
                  <a:gd name="T3" fmla="*/ 118 h 119"/>
                  <a:gd name="T4" fmla="*/ 0 w 231"/>
                  <a:gd name="T5" fmla="*/ 1 h 119"/>
                  <a:gd name="T6" fmla="*/ 173 w 231"/>
                  <a:gd name="T7" fmla="*/ 1 h 119"/>
                  <a:gd name="T8" fmla="*/ 231 w 231"/>
                  <a:gd name="T9" fmla="*/ 0 h 119"/>
                  <a:gd name="T10" fmla="*/ 231 w 231"/>
                  <a:gd name="T11" fmla="*/ 59 h 119"/>
                  <a:gd name="T12" fmla="*/ 173 w 231"/>
                  <a:gd name="T13" fmla="*/ 60 h 119"/>
                  <a:gd name="T14" fmla="*/ 173 w 231"/>
                  <a:gd name="T15" fmla="*/ 119 h 119"/>
                  <a:gd name="T16" fmla="*/ 0 60000 65536"/>
                  <a:gd name="T17" fmla="*/ 0 60000 65536"/>
                  <a:gd name="T18" fmla="*/ 0 60000 65536"/>
                  <a:gd name="T19" fmla="*/ 0 60000 65536"/>
                  <a:gd name="T20" fmla="*/ 0 60000 65536"/>
                  <a:gd name="T21" fmla="*/ 0 60000 65536"/>
                  <a:gd name="T22" fmla="*/ 0 60000 65536"/>
                  <a:gd name="T23" fmla="*/ 0 60000 65536"/>
                  <a:gd name="T24" fmla="*/ 0 w 231"/>
                  <a:gd name="T25" fmla="*/ 0 h 119"/>
                  <a:gd name="T26" fmla="*/ 231 w 231"/>
                  <a:gd name="T27" fmla="*/ 119 h 11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1" h="119">
                    <a:moveTo>
                      <a:pt x="173" y="119"/>
                    </a:moveTo>
                    <a:lnTo>
                      <a:pt x="2" y="118"/>
                    </a:lnTo>
                    <a:lnTo>
                      <a:pt x="0" y="1"/>
                    </a:lnTo>
                    <a:lnTo>
                      <a:pt x="173" y="1"/>
                    </a:lnTo>
                    <a:lnTo>
                      <a:pt x="231" y="0"/>
                    </a:lnTo>
                    <a:moveTo>
                      <a:pt x="231" y="59"/>
                    </a:moveTo>
                    <a:lnTo>
                      <a:pt x="173" y="60"/>
                    </a:lnTo>
                    <a:lnTo>
                      <a:pt x="173" y="119"/>
                    </a:lnTo>
                  </a:path>
                </a:pathLst>
              </a:custGeom>
              <a:noFill/>
              <a:ln w="3" cap="flat">
                <a:solidFill>
                  <a:srgbClr val="000000"/>
                </a:solidFill>
                <a:prstDash val="solid"/>
                <a:miter lim="800000"/>
                <a:headEnd/>
                <a:tailEnd/>
              </a:ln>
            </p:spPr>
            <p:txBody>
              <a:bodyPr/>
              <a:lstStyle/>
              <a:p>
                <a:endParaRPr lang="en-US"/>
              </a:p>
            </p:txBody>
          </p:sp>
          <p:sp>
            <p:nvSpPr>
              <p:cNvPr id="27875" name="Freeform 63"/>
              <p:cNvSpPr>
                <a:spLocks/>
              </p:cNvSpPr>
              <p:nvPr/>
            </p:nvSpPr>
            <p:spPr bwMode="auto">
              <a:xfrm>
                <a:off x="765" y="2888"/>
                <a:ext cx="62" cy="119"/>
              </a:xfrm>
              <a:custGeom>
                <a:avLst/>
                <a:gdLst>
                  <a:gd name="T0" fmla="*/ 62 w 62"/>
                  <a:gd name="T1" fmla="*/ 118 h 119"/>
                  <a:gd name="T2" fmla="*/ 0 w 62"/>
                  <a:gd name="T3" fmla="*/ 119 h 119"/>
                  <a:gd name="T4" fmla="*/ 1 w 62"/>
                  <a:gd name="T5" fmla="*/ 1 h 119"/>
                  <a:gd name="T6" fmla="*/ 62 w 62"/>
                  <a:gd name="T7" fmla="*/ 0 h 119"/>
                  <a:gd name="T8" fmla="*/ 62 w 62"/>
                  <a:gd name="T9" fmla="*/ 118 h 119"/>
                  <a:gd name="T10" fmla="*/ 0 60000 65536"/>
                  <a:gd name="T11" fmla="*/ 0 60000 65536"/>
                  <a:gd name="T12" fmla="*/ 0 60000 65536"/>
                  <a:gd name="T13" fmla="*/ 0 60000 65536"/>
                  <a:gd name="T14" fmla="*/ 0 60000 65536"/>
                  <a:gd name="T15" fmla="*/ 0 w 62"/>
                  <a:gd name="T16" fmla="*/ 0 h 119"/>
                  <a:gd name="T17" fmla="*/ 62 w 62"/>
                  <a:gd name="T18" fmla="*/ 119 h 119"/>
                </a:gdLst>
                <a:ahLst/>
                <a:cxnLst>
                  <a:cxn ang="T10">
                    <a:pos x="T0" y="T1"/>
                  </a:cxn>
                  <a:cxn ang="T11">
                    <a:pos x="T2" y="T3"/>
                  </a:cxn>
                  <a:cxn ang="T12">
                    <a:pos x="T4" y="T5"/>
                  </a:cxn>
                  <a:cxn ang="T13">
                    <a:pos x="T6" y="T7"/>
                  </a:cxn>
                  <a:cxn ang="T14">
                    <a:pos x="T8" y="T9"/>
                  </a:cxn>
                </a:cxnLst>
                <a:rect l="T15" t="T16" r="T17" b="T18"/>
                <a:pathLst>
                  <a:path w="62" h="119">
                    <a:moveTo>
                      <a:pt x="62" y="118"/>
                    </a:moveTo>
                    <a:lnTo>
                      <a:pt x="0" y="119"/>
                    </a:lnTo>
                    <a:lnTo>
                      <a:pt x="1" y="1"/>
                    </a:lnTo>
                    <a:lnTo>
                      <a:pt x="62" y="0"/>
                    </a:lnTo>
                    <a:lnTo>
                      <a:pt x="62" y="118"/>
                    </a:lnTo>
                    <a:close/>
                  </a:path>
                </a:pathLst>
              </a:custGeom>
              <a:solidFill>
                <a:srgbClr val="FEE679"/>
              </a:solidFill>
              <a:ln w="9525">
                <a:noFill/>
                <a:round/>
                <a:headEnd/>
                <a:tailEnd/>
              </a:ln>
            </p:spPr>
            <p:txBody>
              <a:bodyPr/>
              <a:lstStyle/>
              <a:p>
                <a:endParaRPr lang="en-US"/>
              </a:p>
            </p:txBody>
          </p:sp>
          <p:sp>
            <p:nvSpPr>
              <p:cNvPr id="27876" name="Freeform 64"/>
              <p:cNvSpPr>
                <a:spLocks/>
              </p:cNvSpPr>
              <p:nvPr/>
            </p:nvSpPr>
            <p:spPr bwMode="auto">
              <a:xfrm>
                <a:off x="765" y="2888"/>
                <a:ext cx="62" cy="119"/>
              </a:xfrm>
              <a:custGeom>
                <a:avLst/>
                <a:gdLst>
                  <a:gd name="T0" fmla="*/ 30 w 62"/>
                  <a:gd name="T1" fmla="*/ 118 h 119"/>
                  <a:gd name="T2" fmla="*/ 0 w 62"/>
                  <a:gd name="T3" fmla="*/ 119 h 119"/>
                  <a:gd name="T4" fmla="*/ 1 w 62"/>
                  <a:gd name="T5" fmla="*/ 1 h 119"/>
                  <a:gd name="T6" fmla="*/ 62 w 62"/>
                  <a:gd name="T7" fmla="*/ 0 h 119"/>
                  <a:gd name="T8" fmla="*/ 62 w 62"/>
                  <a:gd name="T9" fmla="*/ 118 h 119"/>
                  <a:gd name="T10" fmla="*/ 30 w 62"/>
                  <a:gd name="T11" fmla="*/ 118 h 119"/>
                  <a:gd name="T12" fmla="*/ 0 60000 65536"/>
                  <a:gd name="T13" fmla="*/ 0 60000 65536"/>
                  <a:gd name="T14" fmla="*/ 0 60000 65536"/>
                  <a:gd name="T15" fmla="*/ 0 60000 65536"/>
                  <a:gd name="T16" fmla="*/ 0 60000 65536"/>
                  <a:gd name="T17" fmla="*/ 0 60000 65536"/>
                  <a:gd name="T18" fmla="*/ 0 w 62"/>
                  <a:gd name="T19" fmla="*/ 0 h 119"/>
                  <a:gd name="T20" fmla="*/ 62 w 62"/>
                  <a:gd name="T21" fmla="*/ 119 h 119"/>
                </a:gdLst>
                <a:ahLst/>
                <a:cxnLst>
                  <a:cxn ang="T12">
                    <a:pos x="T0" y="T1"/>
                  </a:cxn>
                  <a:cxn ang="T13">
                    <a:pos x="T2" y="T3"/>
                  </a:cxn>
                  <a:cxn ang="T14">
                    <a:pos x="T4" y="T5"/>
                  </a:cxn>
                  <a:cxn ang="T15">
                    <a:pos x="T6" y="T7"/>
                  </a:cxn>
                  <a:cxn ang="T16">
                    <a:pos x="T8" y="T9"/>
                  </a:cxn>
                  <a:cxn ang="T17">
                    <a:pos x="T10" y="T11"/>
                  </a:cxn>
                </a:cxnLst>
                <a:rect l="T18" t="T19" r="T20" b="T21"/>
                <a:pathLst>
                  <a:path w="62" h="119">
                    <a:moveTo>
                      <a:pt x="30" y="118"/>
                    </a:moveTo>
                    <a:lnTo>
                      <a:pt x="0" y="119"/>
                    </a:lnTo>
                    <a:lnTo>
                      <a:pt x="1" y="1"/>
                    </a:lnTo>
                    <a:lnTo>
                      <a:pt x="62" y="0"/>
                    </a:lnTo>
                    <a:lnTo>
                      <a:pt x="62" y="118"/>
                    </a:lnTo>
                    <a:lnTo>
                      <a:pt x="30" y="118"/>
                    </a:lnTo>
                  </a:path>
                </a:pathLst>
              </a:custGeom>
              <a:noFill/>
              <a:ln w="3" cap="flat">
                <a:solidFill>
                  <a:srgbClr val="000000"/>
                </a:solidFill>
                <a:prstDash val="solid"/>
                <a:miter lim="800000"/>
                <a:headEnd/>
                <a:tailEnd/>
              </a:ln>
            </p:spPr>
            <p:txBody>
              <a:bodyPr/>
              <a:lstStyle/>
              <a:p>
                <a:endParaRPr lang="en-US"/>
              </a:p>
            </p:txBody>
          </p:sp>
          <p:sp>
            <p:nvSpPr>
              <p:cNvPr id="27877" name="Freeform 65"/>
              <p:cNvSpPr>
                <a:spLocks noEditPoints="1"/>
              </p:cNvSpPr>
              <p:nvPr/>
            </p:nvSpPr>
            <p:spPr bwMode="auto">
              <a:xfrm>
                <a:off x="881" y="2941"/>
                <a:ext cx="951" cy="1040"/>
              </a:xfrm>
              <a:custGeom>
                <a:avLst/>
                <a:gdLst>
                  <a:gd name="T0" fmla="*/ 176 w 951"/>
                  <a:gd name="T1" fmla="*/ 1040 h 1040"/>
                  <a:gd name="T2" fmla="*/ 179 w 951"/>
                  <a:gd name="T3" fmla="*/ 891 h 1040"/>
                  <a:gd name="T4" fmla="*/ 59 w 951"/>
                  <a:gd name="T5" fmla="*/ 893 h 1040"/>
                  <a:gd name="T6" fmla="*/ 61 w 951"/>
                  <a:gd name="T7" fmla="*/ 654 h 1040"/>
                  <a:gd name="T8" fmla="*/ 0 w 951"/>
                  <a:gd name="T9" fmla="*/ 655 h 1040"/>
                  <a:gd name="T10" fmla="*/ 6 w 951"/>
                  <a:gd name="T11" fmla="*/ 413 h 1040"/>
                  <a:gd name="T12" fmla="*/ 65 w 951"/>
                  <a:gd name="T13" fmla="*/ 415 h 1040"/>
                  <a:gd name="T14" fmla="*/ 65 w 951"/>
                  <a:gd name="T15" fmla="*/ 357 h 1040"/>
                  <a:gd name="T16" fmla="*/ 183 w 951"/>
                  <a:gd name="T17" fmla="*/ 357 h 1040"/>
                  <a:gd name="T18" fmla="*/ 185 w 951"/>
                  <a:gd name="T19" fmla="*/ 298 h 1040"/>
                  <a:gd name="T20" fmla="*/ 126 w 951"/>
                  <a:gd name="T21" fmla="*/ 298 h 1040"/>
                  <a:gd name="T22" fmla="*/ 126 w 951"/>
                  <a:gd name="T23" fmla="*/ 180 h 1040"/>
                  <a:gd name="T24" fmla="*/ 186 w 951"/>
                  <a:gd name="T25" fmla="*/ 180 h 1040"/>
                  <a:gd name="T26" fmla="*/ 188 w 951"/>
                  <a:gd name="T27" fmla="*/ 121 h 1040"/>
                  <a:gd name="T28" fmla="*/ 306 w 951"/>
                  <a:gd name="T29" fmla="*/ 121 h 1040"/>
                  <a:gd name="T30" fmla="*/ 307 w 951"/>
                  <a:gd name="T31" fmla="*/ 2 h 1040"/>
                  <a:gd name="T32" fmla="*/ 425 w 951"/>
                  <a:gd name="T33" fmla="*/ 0 h 1040"/>
                  <a:gd name="T34" fmla="*/ 425 w 951"/>
                  <a:gd name="T35" fmla="*/ 58 h 1040"/>
                  <a:gd name="T36" fmla="*/ 484 w 951"/>
                  <a:gd name="T37" fmla="*/ 55 h 1040"/>
                  <a:gd name="T38" fmla="*/ 484 w 951"/>
                  <a:gd name="T39" fmla="*/ 170 h 1040"/>
                  <a:gd name="T40" fmla="*/ 425 w 951"/>
                  <a:gd name="T41" fmla="*/ 173 h 1040"/>
                  <a:gd name="T42" fmla="*/ 421 w 951"/>
                  <a:gd name="T43" fmla="*/ 413 h 1040"/>
                  <a:gd name="T44" fmla="*/ 300 w 951"/>
                  <a:gd name="T45" fmla="*/ 416 h 1040"/>
                  <a:gd name="T46" fmla="*/ 301 w 951"/>
                  <a:gd name="T47" fmla="*/ 654 h 1040"/>
                  <a:gd name="T48" fmla="*/ 297 w 951"/>
                  <a:gd name="T49" fmla="*/ 890 h 1040"/>
                  <a:gd name="T50" fmla="*/ 296 w 951"/>
                  <a:gd name="T51" fmla="*/ 1040 h 1040"/>
                  <a:gd name="T52" fmla="*/ 176 w 951"/>
                  <a:gd name="T53" fmla="*/ 1040 h 1040"/>
                  <a:gd name="T54" fmla="*/ 533 w 951"/>
                  <a:gd name="T55" fmla="*/ 1040 h 1040"/>
                  <a:gd name="T56" fmla="*/ 536 w 951"/>
                  <a:gd name="T57" fmla="*/ 887 h 1040"/>
                  <a:gd name="T58" fmla="*/ 774 w 951"/>
                  <a:gd name="T59" fmla="*/ 894 h 1040"/>
                  <a:gd name="T60" fmla="*/ 951 w 951"/>
                  <a:gd name="T61" fmla="*/ 887 h 1040"/>
                  <a:gd name="T62" fmla="*/ 950 w 951"/>
                  <a:gd name="T63" fmla="*/ 1040 h 1040"/>
                  <a:gd name="T64" fmla="*/ 533 w 951"/>
                  <a:gd name="T65" fmla="*/ 1040 h 104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51"/>
                  <a:gd name="T100" fmla="*/ 0 h 1040"/>
                  <a:gd name="T101" fmla="*/ 951 w 951"/>
                  <a:gd name="T102" fmla="*/ 1040 h 104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51" h="1040">
                    <a:moveTo>
                      <a:pt x="176" y="1040"/>
                    </a:moveTo>
                    <a:lnTo>
                      <a:pt x="179" y="891"/>
                    </a:lnTo>
                    <a:lnTo>
                      <a:pt x="59" y="893"/>
                    </a:lnTo>
                    <a:lnTo>
                      <a:pt x="61" y="654"/>
                    </a:lnTo>
                    <a:lnTo>
                      <a:pt x="0" y="655"/>
                    </a:lnTo>
                    <a:lnTo>
                      <a:pt x="6" y="413"/>
                    </a:lnTo>
                    <a:lnTo>
                      <a:pt x="65" y="415"/>
                    </a:lnTo>
                    <a:lnTo>
                      <a:pt x="65" y="357"/>
                    </a:lnTo>
                    <a:lnTo>
                      <a:pt x="183" y="357"/>
                    </a:lnTo>
                    <a:lnTo>
                      <a:pt x="185" y="298"/>
                    </a:lnTo>
                    <a:lnTo>
                      <a:pt x="126" y="298"/>
                    </a:lnTo>
                    <a:lnTo>
                      <a:pt x="126" y="180"/>
                    </a:lnTo>
                    <a:lnTo>
                      <a:pt x="186" y="180"/>
                    </a:lnTo>
                    <a:lnTo>
                      <a:pt x="188" y="121"/>
                    </a:lnTo>
                    <a:lnTo>
                      <a:pt x="306" y="121"/>
                    </a:lnTo>
                    <a:lnTo>
                      <a:pt x="307" y="2"/>
                    </a:lnTo>
                    <a:lnTo>
                      <a:pt x="425" y="0"/>
                    </a:lnTo>
                    <a:lnTo>
                      <a:pt x="425" y="58"/>
                    </a:lnTo>
                    <a:lnTo>
                      <a:pt x="484" y="55"/>
                    </a:lnTo>
                    <a:lnTo>
                      <a:pt x="484" y="170"/>
                    </a:lnTo>
                    <a:lnTo>
                      <a:pt x="425" y="173"/>
                    </a:lnTo>
                    <a:lnTo>
                      <a:pt x="421" y="413"/>
                    </a:lnTo>
                    <a:lnTo>
                      <a:pt x="300" y="416"/>
                    </a:lnTo>
                    <a:lnTo>
                      <a:pt x="301" y="654"/>
                    </a:lnTo>
                    <a:lnTo>
                      <a:pt x="297" y="890"/>
                    </a:lnTo>
                    <a:lnTo>
                      <a:pt x="296" y="1040"/>
                    </a:lnTo>
                    <a:lnTo>
                      <a:pt x="176" y="1040"/>
                    </a:lnTo>
                    <a:close/>
                    <a:moveTo>
                      <a:pt x="533" y="1040"/>
                    </a:moveTo>
                    <a:lnTo>
                      <a:pt x="536" y="887"/>
                    </a:lnTo>
                    <a:lnTo>
                      <a:pt x="774" y="894"/>
                    </a:lnTo>
                    <a:lnTo>
                      <a:pt x="951" y="887"/>
                    </a:lnTo>
                    <a:lnTo>
                      <a:pt x="950" y="1040"/>
                    </a:lnTo>
                    <a:lnTo>
                      <a:pt x="533" y="1040"/>
                    </a:lnTo>
                    <a:close/>
                  </a:path>
                </a:pathLst>
              </a:custGeom>
              <a:solidFill>
                <a:srgbClr val="FEE679"/>
              </a:solidFill>
              <a:ln w="9525">
                <a:noFill/>
                <a:round/>
                <a:headEnd/>
                <a:tailEnd/>
              </a:ln>
            </p:spPr>
            <p:txBody>
              <a:bodyPr/>
              <a:lstStyle/>
              <a:p>
                <a:endParaRPr lang="en-US"/>
              </a:p>
            </p:txBody>
          </p:sp>
          <p:sp>
            <p:nvSpPr>
              <p:cNvPr id="27878" name="Freeform 66"/>
              <p:cNvSpPr>
                <a:spLocks noEditPoints="1"/>
              </p:cNvSpPr>
              <p:nvPr/>
            </p:nvSpPr>
            <p:spPr bwMode="auto">
              <a:xfrm>
                <a:off x="881" y="2941"/>
                <a:ext cx="951" cy="1040"/>
              </a:xfrm>
              <a:custGeom>
                <a:avLst/>
                <a:gdLst>
                  <a:gd name="T0" fmla="*/ 176 w 951"/>
                  <a:gd name="T1" fmla="*/ 1040 h 1040"/>
                  <a:gd name="T2" fmla="*/ 179 w 951"/>
                  <a:gd name="T3" fmla="*/ 891 h 1040"/>
                  <a:gd name="T4" fmla="*/ 59 w 951"/>
                  <a:gd name="T5" fmla="*/ 893 h 1040"/>
                  <a:gd name="T6" fmla="*/ 61 w 951"/>
                  <a:gd name="T7" fmla="*/ 654 h 1040"/>
                  <a:gd name="T8" fmla="*/ 0 w 951"/>
                  <a:gd name="T9" fmla="*/ 655 h 1040"/>
                  <a:gd name="T10" fmla="*/ 6 w 951"/>
                  <a:gd name="T11" fmla="*/ 413 h 1040"/>
                  <a:gd name="T12" fmla="*/ 65 w 951"/>
                  <a:gd name="T13" fmla="*/ 415 h 1040"/>
                  <a:gd name="T14" fmla="*/ 65 w 951"/>
                  <a:gd name="T15" fmla="*/ 357 h 1040"/>
                  <a:gd name="T16" fmla="*/ 183 w 951"/>
                  <a:gd name="T17" fmla="*/ 357 h 1040"/>
                  <a:gd name="T18" fmla="*/ 185 w 951"/>
                  <a:gd name="T19" fmla="*/ 298 h 1040"/>
                  <a:gd name="T20" fmla="*/ 126 w 951"/>
                  <a:gd name="T21" fmla="*/ 298 h 1040"/>
                  <a:gd name="T22" fmla="*/ 126 w 951"/>
                  <a:gd name="T23" fmla="*/ 180 h 1040"/>
                  <a:gd name="T24" fmla="*/ 186 w 951"/>
                  <a:gd name="T25" fmla="*/ 180 h 1040"/>
                  <a:gd name="T26" fmla="*/ 188 w 951"/>
                  <a:gd name="T27" fmla="*/ 121 h 1040"/>
                  <a:gd name="T28" fmla="*/ 306 w 951"/>
                  <a:gd name="T29" fmla="*/ 121 h 1040"/>
                  <a:gd name="T30" fmla="*/ 307 w 951"/>
                  <a:gd name="T31" fmla="*/ 2 h 1040"/>
                  <a:gd name="T32" fmla="*/ 425 w 951"/>
                  <a:gd name="T33" fmla="*/ 0 h 1040"/>
                  <a:gd name="T34" fmla="*/ 425 w 951"/>
                  <a:gd name="T35" fmla="*/ 58 h 1040"/>
                  <a:gd name="T36" fmla="*/ 484 w 951"/>
                  <a:gd name="T37" fmla="*/ 55 h 1040"/>
                  <a:gd name="T38" fmla="*/ 484 w 951"/>
                  <a:gd name="T39" fmla="*/ 170 h 1040"/>
                  <a:gd name="T40" fmla="*/ 425 w 951"/>
                  <a:gd name="T41" fmla="*/ 173 h 1040"/>
                  <a:gd name="T42" fmla="*/ 421 w 951"/>
                  <a:gd name="T43" fmla="*/ 413 h 1040"/>
                  <a:gd name="T44" fmla="*/ 300 w 951"/>
                  <a:gd name="T45" fmla="*/ 416 h 1040"/>
                  <a:gd name="T46" fmla="*/ 301 w 951"/>
                  <a:gd name="T47" fmla="*/ 654 h 1040"/>
                  <a:gd name="T48" fmla="*/ 297 w 951"/>
                  <a:gd name="T49" fmla="*/ 890 h 1040"/>
                  <a:gd name="T50" fmla="*/ 296 w 951"/>
                  <a:gd name="T51" fmla="*/ 1040 h 1040"/>
                  <a:gd name="T52" fmla="*/ 533 w 951"/>
                  <a:gd name="T53" fmla="*/ 1040 h 1040"/>
                  <a:gd name="T54" fmla="*/ 536 w 951"/>
                  <a:gd name="T55" fmla="*/ 887 h 1040"/>
                  <a:gd name="T56" fmla="*/ 774 w 951"/>
                  <a:gd name="T57" fmla="*/ 894 h 1040"/>
                  <a:gd name="T58" fmla="*/ 951 w 951"/>
                  <a:gd name="T59" fmla="*/ 887 h 1040"/>
                  <a:gd name="T60" fmla="*/ 950 w 951"/>
                  <a:gd name="T61" fmla="*/ 1040 h 104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951"/>
                  <a:gd name="T94" fmla="*/ 0 h 1040"/>
                  <a:gd name="T95" fmla="*/ 951 w 951"/>
                  <a:gd name="T96" fmla="*/ 1040 h 104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951" h="1040">
                    <a:moveTo>
                      <a:pt x="176" y="1040"/>
                    </a:moveTo>
                    <a:lnTo>
                      <a:pt x="179" y="891"/>
                    </a:lnTo>
                    <a:lnTo>
                      <a:pt x="59" y="893"/>
                    </a:lnTo>
                    <a:lnTo>
                      <a:pt x="61" y="654"/>
                    </a:lnTo>
                    <a:lnTo>
                      <a:pt x="0" y="655"/>
                    </a:lnTo>
                    <a:lnTo>
                      <a:pt x="6" y="413"/>
                    </a:lnTo>
                    <a:lnTo>
                      <a:pt x="65" y="415"/>
                    </a:lnTo>
                    <a:lnTo>
                      <a:pt x="65" y="357"/>
                    </a:lnTo>
                    <a:lnTo>
                      <a:pt x="183" y="357"/>
                    </a:lnTo>
                    <a:lnTo>
                      <a:pt x="185" y="298"/>
                    </a:lnTo>
                    <a:lnTo>
                      <a:pt x="126" y="298"/>
                    </a:lnTo>
                    <a:lnTo>
                      <a:pt x="126" y="180"/>
                    </a:lnTo>
                    <a:lnTo>
                      <a:pt x="186" y="180"/>
                    </a:lnTo>
                    <a:lnTo>
                      <a:pt x="188" y="121"/>
                    </a:lnTo>
                    <a:lnTo>
                      <a:pt x="306" y="121"/>
                    </a:lnTo>
                    <a:lnTo>
                      <a:pt x="307" y="2"/>
                    </a:lnTo>
                    <a:lnTo>
                      <a:pt x="425" y="0"/>
                    </a:lnTo>
                    <a:lnTo>
                      <a:pt x="425" y="58"/>
                    </a:lnTo>
                    <a:lnTo>
                      <a:pt x="484" y="55"/>
                    </a:lnTo>
                    <a:lnTo>
                      <a:pt x="484" y="170"/>
                    </a:lnTo>
                    <a:lnTo>
                      <a:pt x="425" y="173"/>
                    </a:lnTo>
                    <a:lnTo>
                      <a:pt x="421" y="413"/>
                    </a:lnTo>
                    <a:lnTo>
                      <a:pt x="300" y="416"/>
                    </a:lnTo>
                    <a:lnTo>
                      <a:pt x="301" y="654"/>
                    </a:lnTo>
                    <a:lnTo>
                      <a:pt x="297" y="890"/>
                    </a:lnTo>
                    <a:lnTo>
                      <a:pt x="296" y="1040"/>
                    </a:lnTo>
                    <a:moveTo>
                      <a:pt x="533" y="1040"/>
                    </a:moveTo>
                    <a:lnTo>
                      <a:pt x="536" y="887"/>
                    </a:lnTo>
                    <a:lnTo>
                      <a:pt x="774" y="894"/>
                    </a:lnTo>
                    <a:lnTo>
                      <a:pt x="951" y="887"/>
                    </a:lnTo>
                    <a:lnTo>
                      <a:pt x="950" y="1040"/>
                    </a:lnTo>
                  </a:path>
                </a:pathLst>
              </a:custGeom>
              <a:noFill/>
              <a:ln w="3" cap="flat">
                <a:solidFill>
                  <a:srgbClr val="000000"/>
                </a:solidFill>
                <a:prstDash val="solid"/>
                <a:miter lim="800000"/>
                <a:headEnd/>
                <a:tailEnd/>
              </a:ln>
            </p:spPr>
            <p:txBody>
              <a:bodyPr/>
              <a:lstStyle/>
              <a:p>
                <a:endParaRPr lang="en-US"/>
              </a:p>
            </p:txBody>
          </p:sp>
          <p:sp>
            <p:nvSpPr>
              <p:cNvPr id="27879" name="Freeform 67"/>
              <p:cNvSpPr>
                <a:spLocks/>
              </p:cNvSpPr>
              <p:nvPr/>
            </p:nvSpPr>
            <p:spPr bwMode="auto">
              <a:xfrm>
                <a:off x="4785" y="3059"/>
                <a:ext cx="56" cy="59"/>
              </a:xfrm>
              <a:custGeom>
                <a:avLst/>
                <a:gdLst>
                  <a:gd name="T0" fmla="*/ 56 w 56"/>
                  <a:gd name="T1" fmla="*/ 2 h 59"/>
                  <a:gd name="T2" fmla="*/ 56 w 56"/>
                  <a:gd name="T3" fmla="*/ 59 h 59"/>
                  <a:gd name="T4" fmla="*/ 2 w 56"/>
                  <a:gd name="T5" fmla="*/ 59 h 59"/>
                  <a:gd name="T6" fmla="*/ 0 w 56"/>
                  <a:gd name="T7" fmla="*/ 0 h 59"/>
                  <a:gd name="T8" fmla="*/ 56 w 56"/>
                  <a:gd name="T9" fmla="*/ 2 h 59"/>
                  <a:gd name="T10" fmla="*/ 0 60000 65536"/>
                  <a:gd name="T11" fmla="*/ 0 60000 65536"/>
                  <a:gd name="T12" fmla="*/ 0 60000 65536"/>
                  <a:gd name="T13" fmla="*/ 0 60000 65536"/>
                  <a:gd name="T14" fmla="*/ 0 60000 65536"/>
                  <a:gd name="T15" fmla="*/ 0 w 56"/>
                  <a:gd name="T16" fmla="*/ 0 h 59"/>
                  <a:gd name="T17" fmla="*/ 56 w 56"/>
                  <a:gd name="T18" fmla="*/ 59 h 59"/>
                </a:gdLst>
                <a:ahLst/>
                <a:cxnLst>
                  <a:cxn ang="T10">
                    <a:pos x="T0" y="T1"/>
                  </a:cxn>
                  <a:cxn ang="T11">
                    <a:pos x="T2" y="T3"/>
                  </a:cxn>
                  <a:cxn ang="T12">
                    <a:pos x="T4" y="T5"/>
                  </a:cxn>
                  <a:cxn ang="T13">
                    <a:pos x="T6" y="T7"/>
                  </a:cxn>
                  <a:cxn ang="T14">
                    <a:pos x="T8" y="T9"/>
                  </a:cxn>
                </a:cxnLst>
                <a:rect l="T15" t="T16" r="T17" b="T18"/>
                <a:pathLst>
                  <a:path w="56" h="59">
                    <a:moveTo>
                      <a:pt x="56" y="2"/>
                    </a:moveTo>
                    <a:lnTo>
                      <a:pt x="56" y="59"/>
                    </a:lnTo>
                    <a:lnTo>
                      <a:pt x="2" y="59"/>
                    </a:lnTo>
                    <a:lnTo>
                      <a:pt x="0" y="0"/>
                    </a:lnTo>
                    <a:lnTo>
                      <a:pt x="56" y="2"/>
                    </a:lnTo>
                    <a:close/>
                  </a:path>
                </a:pathLst>
              </a:custGeom>
              <a:solidFill>
                <a:srgbClr val="FEE679"/>
              </a:solidFill>
              <a:ln w="9525">
                <a:noFill/>
                <a:round/>
                <a:headEnd/>
                <a:tailEnd/>
              </a:ln>
            </p:spPr>
            <p:txBody>
              <a:bodyPr/>
              <a:lstStyle/>
              <a:p>
                <a:endParaRPr lang="en-US"/>
              </a:p>
            </p:txBody>
          </p:sp>
          <p:sp>
            <p:nvSpPr>
              <p:cNvPr id="27880" name="Freeform 68"/>
              <p:cNvSpPr>
                <a:spLocks/>
              </p:cNvSpPr>
              <p:nvPr/>
            </p:nvSpPr>
            <p:spPr bwMode="auto">
              <a:xfrm>
                <a:off x="4785" y="3059"/>
                <a:ext cx="56" cy="59"/>
              </a:xfrm>
              <a:custGeom>
                <a:avLst/>
                <a:gdLst>
                  <a:gd name="T0" fmla="*/ 56 w 56"/>
                  <a:gd name="T1" fmla="*/ 31 h 59"/>
                  <a:gd name="T2" fmla="*/ 56 w 56"/>
                  <a:gd name="T3" fmla="*/ 59 h 59"/>
                  <a:gd name="T4" fmla="*/ 2 w 56"/>
                  <a:gd name="T5" fmla="*/ 59 h 59"/>
                  <a:gd name="T6" fmla="*/ 0 w 56"/>
                  <a:gd name="T7" fmla="*/ 0 h 59"/>
                  <a:gd name="T8" fmla="*/ 56 w 56"/>
                  <a:gd name="T9" fmla="*/ 2 h 59"/>
                  <a:gd name="T10" fmla="*/ 56 w 56"/>
                  <a:gd name="T11" fmla="*/ 31 h 59"/>
                  <a:gd name="T12" fmla="*/ 0 60000 65536"/>
                  <a:gd name="T13" fmla="*/ 0 60000 65536"/>
                  <a:gd name="T14" fmla="*/ 0 60000 65536"/>
                  <a:gd name="T15" fmla="*/ 0 60000 65536"/>
                  <a:gd name="T16" fmla="*/ 0 60000 65536"/>
                  <a:gd name="T17" fmla="*/ 0 60000 65536"/>
                  <a:gd name="T18" fmla="*/ 0 w 56"/>
                  <a:gd name="T19" fmla="*/ 0 h 59"/>
                  <a:gd name="T20" fmla="*/ 56 w 56"/>
                  <a:gd name="T21" fmla="*/ 59 h 59"/>
                </a:gdLst>
                <a:ahLst/>
                <a:cxnLst>
                  <a:cxn ang="T12">
                    <a:pos x="T0" y="T1"/>
                  </a:cxn>
                  <a:cxn ang="T13">
                    <a:pos x="T2" y="T3"/>
                  </a:cxn>
                  <a:cxn ang="T14">
                    <a:pos x="T4" y="T5"/>
                  </a:cxn>
                  <a:cxn ang="T15">
                    <a:pos x="T6" y="T7"/>
                  </a:cxn>
                  <a:cxn ang="T16">
                    <a:pos x="T8" y="T9"/>
                  </a:cxn>
                  <a:cxn ang="T17">
                    <a:pos x="T10" y="T11"/>
                  </a:cxn>
                </a:cxnLst>
                <a:rect l="T18" t="T19" r="T20" b="T21"/>
                <a:pathLst>
                  <a:path w="56" h="59">
                    <a:moveTo>
                      <a:pt x="56" y="31"/>
                    </a:moveTo>
                    <a:lnTo>
                      <a:pt x="56" y="59"/>
                    </a:lnTo>
                    <a:lnTo>
                      <a:pt x="2" y="59"/>
                    </a:lnTo>
                    <a:lnTo>
                      <a:pt x="0" y="0"/>
                    </a:lnTo>
                    <a:lnTo>
                      <a:pt x="56" y="2"/>
                    </a:lnTo>
                    <a:lnTo>
                      <a:pt x="56" y="31"/>
                    </a:lnTo>
                  </a:path>
                </a:pathLst>
              </a:custGeom>
              <a:noFill/>
              <a:ln w="3" cap="flat">
                <a:solidFill>
                  <a:srgbClr val="000000"/>
                </a:solidFill>
                <a:prstDash val="solid"/>
                <a:miter lim="800000"/>
                <a:headEnd/>
                <a:tailEnd/>
              </a:ln>
            </p:spPr>
            <p:txBody>
              <a:bodyPr/>
              <a:lstStyle/>
              <a:p>
                <a:endParaRPr lang="en-US"/>
              </a:p>
            </p:txBody>
          </p:sp>
          <p:sp>
            <p:nvSpPr>
              <p:cNvPr id="27881" name="Rectangle 69"/>
              <p:cNvSpPr>
                <a:spLocks noChangeArrowheads="1"/>
              </p:cNvSpPr>
              <p:nvPr/>
            </p:nvSpPr>
            <p:spPr bwMode="auto">
              <a:xfrm>
                <a:off x="4954" y="3179"/>
                <a:ext cx="59" cy="178"/>
              </a:xfrm>
              <a:prstGeom prst="rect">
                <a:avLst/>
              </a:prstGeom>
              <a:solidFill>
                <a:srgbClr val="FEE679"/>
              </a:solidFill>
              <a:ln w="9525">
                <a:noFill/>
                <a:miter lim="800000"/>
                <a:headEnd/>
                <a:tailEnd/>
              </a:ln>
            </p:spPr>
            <p:txBody>
              <a:bodyPr/>
              <a:lstStyle/>
              <a:p>
                <a:endParaRPr lang="en-US"/>
              </a:p>
            </p:txBody>
          </p:sp>
          <p:sp>
            <p:nvSpPr>
              <p:cNvPr id="27882" name="Freeform 70"/>
              <p:cNvSpPr>
                <a:spLocks/>
              </p:cNvSpPr>
              <p:nvPr/>
            </p:nvSpPr>
            <p:spPr bwMode="auto">
              <a:xfrm>
                <a:off x="4954" y="3179"/>
                <a:ext cx="59" cy="178"/>
              </a:xfrm>
              <a:custGeom>
                <a:avLst/>
                <a:gdLst>
                  <a:gd name="T0" fmla="*/ 59 w 59"/>
                  <a:gd name="T1" fmla="*/ 178 h 178"/>
                  <a:gd name="T2" fmla="*/ 0 w 59"/>
                  <a:gd name="T3" fmla="*/ 178 h 178"/>
                  <a:gd name="T4" fmla="*/ 0 w 59"/>
                  <a:gd name="T5" fmla="*/ 0 h 178"/>
                  <a:gd name="T6" fmla="*/ 59 w 59"/>
                  <a:gd name="T7" fmla="*/ 0 h 178"/>
                  <a:gd name="T8" fmla="*/ 0 60000 65536"/>
                  <a:gd name="T9" fmla="*/ 0 60000 65536"/>
                  <a:gd name="T10" fmla="*/ 0 60000 65536"/>
                  <a:gd name="T11" fmla="*/ 0 60000 65536"/>
                  <a:gd name="T12" fmla="*/ 0 w 59"/>
                  <a:gd name="T13" fmla="*/ 0 h 178"/>
                  <a:gd name="T14" fmla="*/ 59 w 59"/>
                  <a:gd name="T15" fmla="*/ 178 h 178"/>
                </a:gdLst>
                <a:ahLst/>
                <a:cxnLst>
                  <a:cxn ang="T8">
                    <a:pos x="T0" y="T1"/>
                  </a:cxn>
                  <a:cxn ang="T9">
                    <a:pos x="T2" y="T3"/>
                  </a:cxn>
                  <a:cxn ang="T10">
                    <a:pos x="T4" y="T5"/>
                  </a:cxn>
                  <a:cxn ang="T11">
                    <a:pos x="T6" y="T7"/>
                  </a:cxn>
                </a:cxnLst>
                <a:rect l="T12" t="T13" r="T14" b="T15"/>
                <a:pathLst>
                  <a:path w="59" h="178">
                    <a:moveTo>
                      <a:pt x="59" y="178"/>
                    </a:moveTo>
                    <a:lnTo>
                      <a:pt x="0" y="178"/>
                    </a:lnTo>
                    <a:lnTo>
                      <a:pt x="0" y="0"/>
                    </a:lnTo>
                    <a:lnTo>
                      <a:pt x="59" y="0"/>
                    </a:lnTo>
                  </a:path>
                </a:pathLst>
              </a:custGeom>
              <a:noFill/>
              <a:ln w="3" cap="flat">
                <a:solidFill>
                  <a:srgbClr val="000000"/>
                </a:solidFill>
                <a:prstDash val="solid"/>
                <a:miter lim="800000"/>
                <a:headEnd/>
                <a:tailEnd/>
              </a:ln>
            </p:spPr>
            <p:txBody>
              <a:bodyPr/>
              <a:lstStyle/>
              <a:p>
                <a:endParaRPr lang="en-US"/>
              </a:p>
            </p:txBody>
          </p:sp>
          <p:sp>
            <p:nvSpPr>
              <p:cNvPr id="27883" name="Freeform 71"/>
              <p:cNvSpPr>
                <a:spLocks/>
              </p:cNvSpPr>
              <p:nvPr/>
            </p:nvSpPr>
            <p:spPr bwMode="auto">
              <a:xfrm>
                <a:off x="340" y="3359"/>
                <a:ext cx="128" cy="237"/>
              </a:xfrm>
              <a:custGeom>
                <a:avLst/>
                <a:gdLst>
                  <a:gd name="T0" fmla="*/ 0 w 128"/>
                  <a:gd name="T1" fmla="*/ 0 h 237"/>
                  <a:gd name="T2" fmla="*/ 70 w 128"/>
                  <a:gd name="T3" fmla="*/ 1 h 237"/>
                  <a:gd name="T4" fmla="*/ 69 w 128"/>
                  <a:gd name="T5" fmla="*/ 119 h 237"/>
                  <a:gd name="T6" fmla="*/ 128 w 128"/>
                  <a:gd name="T7" fmla="*/ 119 h 237"/>
                  <a:gd name="T8" fmla="*/ 128 w 128"/>
                  <a:gd name="T9" fmla="*/ 237 h 237"/>
                  <a:gd name="T10" fmla="*/ 0 w 128"/>
                  <a:gd name="T11" fmla="*/ 236 h 237"/>
                  <a:gd name="T12" fmla="*/ 0 w 128"/>
                  <a:gd name="T13" fmla="*/ 0 h 237"/>
                  <a:gd name="T14" fmla="*/ 0 60000 65536"/>
                  <a:gd name="T15" fmla="*/ 0 60000 65536"/>
                  <a:gd name="T16" fmla="*/ 0 60000 65536"/>
                  <a:gd name="T17" fmla="*/ 0 60000 65536"/>
                  <a:gd name="T18" fmla="*/ 0 60000 65536"/>
                  <a:gd name="T19" fmla="*/ 0 60000 65536"/>
                  <a:gd name="T20" fmla="*/ 0 60000 65536"/>
                  <a:gd name="T21" fmla="*/ 0 w 128"/>
                  <a:gd name="T22" fmla="*/ 0 h 237"/>
                  <a:gd name="T23" fmla="*/ 128 w 128"/>
                  <a:gd name="T24" fmla="*/ 237 h 2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8" h="237">
                    <a:moveTo>
                      <a:pt x="0" y="0"/>
                    </a:moveTo>
                    <a:lnTo>
                      <a:pt x="70" y="1"/>
                    </a:lnTo>
                    <a:lnTo>
                      <a:pt x="69" y="119"/>
                    </a:lnTo>
                    <a:lnTo>
                      <a:pt x="128" y="119"/>
                    </a:lnTo>
                    <a:lnTo>
                      <a:pt x="128" y="237"/>
                    </a:lnTo>
                    <a:lnTo>
                      <a:pt x="0" y="236"/>
                    </a:lnTo>
                    <a:lnTo>
                      <a:pt x="0" y="0"/>
                    </a:lnTo>
                    <a:close/>
                  </a:path>
                </a:pathLst>
              </a:custGeom>
              <a:solidFill>
                <a:srgbClr val="FEE679"/>
              </a:solidFill>
              <a:ln w="9525">
                <a:noFill/>
                <a:round/>
                <a:headEnd/>
                <a:tailEnd/>
              </a:ln>
            </p:spPr>
            <p:txBody>
              <a:bodyPr/>
              <a:lstStyle/>
              <a:p>
                <a:endParaRPr lang="en-US"/>
              </a:p>
            </p:txBody>
          </p:sp>
          <p:sp>
            <p:nvSpPr>
              <p:cNvPr id="27884" name="Freeform 72"/>
              <p:cNvSpPr>
                <a:spLocks noEditPoints="1"/>
              </p:cNvSpPr>
              <p:nvPr/>
            </p:nvSpPr>
            <p:spPr bwMode="auto">
              <a:xfrm>
                <a:off x="340" y="3359"/>
                <a:ext cx="128" cy="237"/>
              </a:xfrm>
              <a:custGeom>
                <a:avLst/>
                <a:gdLst>
                  <a:gd name="T0" fmla="*/ 70 w 128"/>
                  <a:gd name="T1" fmla="*/ 1 h 237"/>
                  <a:gd name="T2" fmla="*/ 69 w 128"/>
                  <a:gd name="T3" fmla="*/ 119 h 237"/>
                  <a:gd name="T4" fmla="*/ 128 w 128"/>
                  <a:gd name="T5" fmla="*/ 119 h 237"/>
                  <a:gd name="T6" fmla="*/ 128 w 128"/>
                  <a:gd name="T7" fmla="*/ 237 h 237"/>
                  <a:gd name="T8" fmla="*/ 0 w 128"/>
                  <a:gd name="T9" fmla="*/ 236 h 237"/>
                  <a:gd name="T10" fmla="*/ 0 w 128"/>
                  <a:gd name="T11" fmla="*/ 0 h 237"/>
                  <a:gd name="T12" fmla="*/ 70 w 128"/>
                  <a:gd name="T13" fmla="*/ 1 h 237"/>
                  <a:gd name="T14" fmla="*/ 0 60000 65536"/>
                  <a:gd name="T15" fmla="*/ 0 60000 65536"/>
                  <a:gd name="T16" fmla="*/ 0 60000 65536"/>
                  <a:gd name="T17" fmla="*/ 0 60000 65536"/>
                  <a:gd name="T18" fmla="*/ 0 60000 65536"/>
                  <a:gd name="T19" fmla="*/ 0 60000 65536"/>
                  <a:gd name="T20" fmla="*/ 0 60000 65536"/>
                  <a:gd name="T21" fmla="*/ 0 w 128"/>
                  <a:gd name="T22" fmla="*/ 0 h 237"/>
                  <a:gd name="T23" fmla="*/ 128 w 128"/>
                  <a:gd name="T24" fmla="*/ 237 h 2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8" h="237">
                    <a:moveTo>
                      <a:pt x="70" y="1"/>
                    </a:moveTo>
                    <a:lnTo>
                      <a:pt x="69" y="119"/>
                    </a:lnTo>
                    <a:lnTo>
                      <a:pt x="128" y="119"/>
                    </a:lnTo>
                    <a:lnTo>
                      <a:pt x="128" y="237"/>
                    </a:lnTo>
                    <a:lnTo>
                      <a:pt x="0" y="236"/>
                    </a:lnTo>
                    <a:moveTo>
                      <a:pt x="0" y="0"/>
                    </a:moveTo>
                    <a:lnTo>
                      <a:pt x="70" y="1"/>
                    </a:lnTo>
                  </a:path>
                </a:pathLst>
              </a:custGeom>
              <a:noFill/>
              <a:ln w="3" cap="flat">
                <a:solidFill>
                  <a:srgbClr val="000000"/>
                </a:solidFill>
                <a:prstDash val="solid"/>
                <a:miter lim="800000"/>
                <a:headEnd/>
                <a:tailEnd/>
              </a:ln>
            </p:spPr>
            <p:txBody>
              <a:bodyPr/>
              <a:lstStyle/>
              <a:p>
                <a:endParaRPr lang="en-US"/>
              </a:p>
            </p:txBody>
          </p:sp>
          <p:sp>
            <p:nvSpPr>
              <p:cNvPr id="27885" name="Freeform 73"/>
              <p:cNvSpPr>
                <a:spLocks/>
              </p:cNvSpPr>
              <p:nvPr/>
            </p:nvSpPr>
            <p:spPr bwMode="auto">
              <a:xfrm>
                <a:off x="3297" y="3503"/>
                <a:ext cx="124" cy="119"/>
              </a:xfrm>
              <a:custGeom>
                <a:avLst/>
                <a:gdLst>
                  <a:gd name="T0" fmla="*/ 120 w 124"/>
                  <a:gd name="T1" fmla="*/ 115 h 119"/>
                  <a:gd name="T2" fmla="*/ 2 w 124"/>
                  <a:gd name="T3" fmla="*/ 119 h 119"/>
                  <a:gd name="T4" fmla="*/ 0 w 124"/>
                  <a:gd name="T5" fmla="*/ 56 h 119"/>
                  <a:gd name="T6" fmla="*/ 6 w 124"/>
                  <a:gd name="T7" fmla="*/ 1 h 119"/>
                  <a:gd name="T8" fmla="*/ 124 w 124"/>
                  <a:gd name="T9" fmla="*/ 0 h 119"/>
                  <a:gd name="T10" fmla="*/ 120 w 124"/>
                  <a:gd name="T11" fmla="*/ 56 h 119"/>
                  <a:gd name="T12" fmla="*/ 120 w 124"/>
                  <a:gd name="T13" fmla="*/ 115 h 119"/>
                  <a:gd name="T14" fmla="*/ 0 60000 65536"/>
                  <a:gd name="T15" fmla="*/ 0 60000 65536"/>
                  <a:gd name="T16" fmla="*/ 0 60000 65536"/>
                  <a:gd name="T17" fmla="*/ 0 60000 65536"/>
                  <a:gd name="T18" fmla="*/ 0 60000 65536"/>
                  <a:gd name="T19" fmla="*/ 0 60000 65536"/>
                  <a:gd name="T20" fmla="*/ 0 60000 65536"/>
                  <a:gd name="T21" fmla="*/ 0 w 124"/>
                  <a:gd name="T22" fmla="*/ 0 h 119"/>
                  <a:gd name="T23" fmla="*/ 124 w 124"/>
                  <a:gd name="T24" fmla="*/ 119 h 1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4" h="119">
                    <a:moveTo>
                      <a:pt x="120" y="115"/>
                    </a:moveTo>
                    <a:lnTo>
                      <a:pt x="2" y="119"/>
                    </a:lnTo>
                    <a:lnTo>
                      <a:pt x="0" y="56"/>
                    </a:lnTo>
                    <a:lnTo>
                      <a:pt x="6" y="1"/>
                    </a:lnTo>
                    <a:lnTo>
                      <a:pt x="124" y="0"/>
                    </a:lnTo>
                    <a:lnTo>
                      <a:pt x="120" y="56"/>
                    </a:lnTo>
                    <a:lnTo>
                      <a:pt x="120" y="115"/>
                    </a:lnTo>
                    <a:close/>
                  </a:path>
                </a:pathLst>
              </a:custGeom>
              <a:solidFill>
                <a:srgbClr val="FEE679"/>
              </a:solidFill>
              <a:ln w="9525">
                <a:noFill/>
                <a:round/>
                <a:headEnd/>
                <a:tailEnd/>
              </a:ln>
            </p:spPr>
            <p:txBody>
              <a:bodyPr/>
              <a:lstStyle/>
              <a:p>
                <a:endParaRPr lang="en-US"/>
              </a:p>
            </p:txBody>
          </p:sp>
          <p:sp>
            <p:nvSpPr>
              <p:cNvPr id="27886" name="Freeform 74"/>
              <p:cNvSpPr>
                <a:spLocks/>
              </p:cNvSpPr>
              <p:nvPr/>
            </p:nvSpPr>
            <p:spPr bwMode="auto">
              <a:xfrm>
                <a:off x="3297" y="3503"/>
                <a:ext cx="124" cy="119"/>
              </a:xfrm>
              <a:custGeom>
                <a:avLst/>
                <a:gdLst>
                  <a:gd name="T0" fmla="*/ 61 w 124"/>
                  <a:gd name="T1" fmla="*/ 118 h 119"/>
                  <a:gd name="T2" fmla="*/ 2 w 124"/>
                  <a:gd name="T3" fmla="*/ 119 h 119"/>
                  <a:gd name="T4" fmla="*/ 0 w 124"/>
                  <a:gd name="T5" fmla="*/ 56 h 119"/>
                  <a:gd name="T6" fmla="*/ 6 w 124"/>
                  <a:gd name="T7" fmla="*/ 1 h 119"/>
                  <a:gd name="T8" fmla="*/ 124 w 124"/>
                  <a:gd name="T9" fmla="*/ 0 h 119"/>
                  <a:gd name="T10" fmla="*/ 120 w 124"/>
                  <a:gd name="T11" fmla="*/ 56 h 119"/>
                  <a:gd name="T12" fmla="*/ 120 w 124"/>
                  <a:gd name="T13" fmla="*/ 115 h 119"/>
                  <a:gd name="T14" fmla="*/ 61 w 124"/>
                  <a:gd name="T15" fmla="*/ 118 h 119"/>
                  <a:gd name="T16" fmla="*/ 0 60000 65536"/>
                  <a:gd name="T17" fmla="*/ 0 60000 65536"/>
                  <a:gd name="T18" fmla="*/ 0 60000 65536"/>
                  <a:gd name="T19" fmla="*/ 0 60000 65536"/>
                  <a:gd name="T20" fmla="*/ 0 60000 65536"/>
                  <a:gd name="T21" fmla="*/ 0 60000 65536"/>
                  <a:gd name="T22" fmla="*/ 0 60000 65536"/>
                  <a:gd name="T23" fmla="*/ 0 60000 65536"/>
                  <a:gd name="T24" fmla="*/ 0 w 124"/>
                  <a:gd name="T25" fmla="*/ 0 h 119"/>
                  <a:gd name="T26" fmla="*/ 124 w 124"/>
                  <a:gd name="T27" fmla="*/ 119 h 11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4" h="119">
                    <a:moveTo>
                      <a:pt x="61" y="118"/>
                    </a:moveTo>
                    <a:lnTo>
                      <a:pt x="2" y="119"/>
                    </a:lnTo>
                    <a:lnTo>
                      <a:pt x="0" y="56"/>
                    </a:lnTo>
                    <a:lnTo>
                      <a:pt x="6" y="1"/>
                    </a:lnTo>
                    <a:lnTo>
                      <a:pt x="124" y="0"/>
                    </a:lnTo>
                    <a:lnTo>
                      <a:pt x="120" y="56"/>
                    </a:lnTo>
                    <a:lnTo>
                      <a:pt x="120" y="115"/>
                    </a:lnTo>
                    <a:lnTo>
                      <a:pt x="61" y="118"/>
                    </a:lnTo>
                  </a:path>
                </a:pathLst>
              </a:custGeom>
              <a:noFill/>
              <a:ln w="3" cap="flat">
                <a:solidFill>
                  <a:srgbClr val="000000"/>
                </a:solidFill>
                <a:prstDash val="solid"/>
                <a:miter lim="800000"/>
                <a:headEnd/>
                <a:tailEnd/>
              </a:ln>
            </p:spPr>
            <p:txBody>
              <a:bodyPr/>
              <a:lstStyle/>
              <a:p>
                <a:endParaRPr lang="en-US"/>
              </a:p>
            </p:txBody>
          </p:sp>
          <p:sp>
            <p:nvSpPr>
              <p:cNvPr id="27887" name="Freeform 75"/>
              <p:cNvSpPr>
                <a:spLocks/>
              </p:cNvSpPr>
              <p:nvPr/>
            </p:nvSpPr>
            <p:spPr bwMode="auto">
              <a:xfrm>
                <a:off x="4004" y="3591"/>
                <a:ext cx="832" cy="390"/>
              </a:xfrm>
              <a:custGeom>
                <a:avLst/>
                <a:gdLst>
                  <a:gd name="T0" fmla="*/ 306 w 832"/>
                  <a:gd name="T1" fmla="*/ 390 h 390"/>
                  <a:gd name="T2" fmla="*/ 299 w 832"/>
                  <a:gd name="T3" fmla="*/ 237 h 390"/>
                  <a:gd name="T4" fmla="*/ 240 w 832"/>
                  <a:gd name="T5" fmla="*/ 236 h 390"/>
                  <a:gd name="T6" fmla="*/ 181 w 832"/>
                  <a:gd name="T7" fmla="*/ 239 h 390"/>
                  <a:gd name="T8" fmla="*/ 182 w 832"/>
                  <a:gd name="T9" fmla="*/ 298 h 390"/>
                  <a:gd name="T10" fmla="*/ 123 w 832"/>
                  <a:gd name="T11" fmla="*/ 299 h 390"/>
                  <a:gd name="T12" fmla="*/ 64 w 832"/>
                  <a:gd name="T13" fmla="*/ 302 h 390"/>
                  <a:gd name="T14" fmla="*/ 64 w 832"/>
                  <a:gd name="T15" fmla="*/ 361 h 390"/>
                  <a:gd name="T16" fmla="*/ 3 w 832"/>
                  <a:gd name="T17" fmla="*/ 362 h 390"/>
                  <a:gd name="T18" fmla="*/ 3 w 832"/>
                  <a:gd name="T19" fmla="*/ 244 h 390"/>
                  <a:gd name="T20" fmla="*/ 2 w 832"/>
                  <a:gd name="T21" fmla="*/ 126 h 390"/>
                  <a:gd name="T22" fmla="*/ 0 w 832"/>
                  <a:gd name="T23" fmla="*/ 8 h 390"/>
                  <a:gd name="T24" fmla="*/ 126 w 832"/>
                  <a:gd name="T25" fmla="*/ 4 h 390"/>
                  <a:gd name="T26" fmla="*/ 238 w 832"/>
                  <a:gd name="T27" fmla="*/ 0 h 390"/>
                  <a:gd name="T28" fmla="*/ 476 w 832"/>
                  <a:gd name="T29" fmla="*/ 2 h 390"/>
                  <a:gd name="T30" fmla="*/ 535 w 832"/>
                  <a:gd name="T31" fmla="*/ 2 h 390"/>
                  <a:gd name="T32" fmla="*/ 535 w 832"/>
                  <a:gd name="T33" fmla="*/ 181 h 390"/>
                  <a:gd name="T34" fmla="*/ 714 w 832"/>
                  <a:gd name="T35" fmla="*/ 184 h 390"/>
                  <a:gd name="T36" fmla="*/ 832 w 832"/>
                  <a:gd name="T37" fmla="*/ 185 h 390"/>
                  <a:gd name="T38" fmla="*/ 832 w 832"/>
                  <a:gd name="T39" fmla="*/ 244 h 390"/>
                  <a:gd name="T40" fmla="*/ 714 w 832"/>
                  <a:gd name="T41" fmla="*/ 244 h 390"/>
                  <a:gd name="T42" fmla="*/ 712 w 832"/>
                  <a:gd name="T43" fmla="*/ 390 h 390"/>
                  <a:gd name="T44" fmla="*/ 306 w 832"/>
                  <a:gd name="T45" fmla="*/ 390 h 39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32"/>
                  <a:gd name="T70" fmla="*/ 0 h 390"/>
                  <a:gd name="T71" fmla="*/ 832 w 832"/>
                  <a:gd name="T72" fmla="*/ 390 h 39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32" h="390">
                    <a:moveTo>
                      <a:pt x="306" y="390"/>
                    </a:moveTo>
                    <a:lnTo>
                      <a:pt x="299" y="237"/>
                    </a:lnTo>
                    <a:lnTo>
                      <a:pt x="240" y="236"/>
                    </a:lnTo>
                    <a:lnTo>
                      <a:pt x="181" y="239"/>
                    </a:lnTo>
                    <a:lnTo>
                      <a:pt x="182" y="298"/>
                    </a:lnTo>
                    <a:lnTo>
                      <a:pt x="123" y="299"/>
                    </a:lnTo>
                    <a:lnTo>
                      <a:pt x="64" y="302"/>
                    </a:lnTo>
                    <a:lnTo>
                      <a:pt x="64" y="361"/>
                    </a:lnTo>
                    <a:lnTo>
                      <a:pt x="3" y="362"/>
                    </a:lnTo>
                    <a:lnTo>
                      <a:pt x="3" y="244"/>
                    </a:lnTo>
                    <a:lnTo>
                      <a:pt x="2" y="126"/>
                    </a:lnTo>
                    <a:lnTo>
                      <a:pt x="0" y="8"/>
                    </a:lnTo>
                    <a:lnTo>
                      <a:pt x="126" y="4"/>
                    </a:lnTo>
                    <a:lnTo>
                      <a:pt x="238" y="0"/>
                    </a:lnTo>
                    <a:lnTo>
                      <a:pt x="476" y="2"/>
                    </a:lnTo>
                    <a:lnTo>
                      <a:pt x="535" y="2"/>
                    </a:lnTo>
                    <a:lnTo>
                      <a:pt x="535" y="181"/>
                    </a:lnTo>
                    <a:lnTo>
                      <a:pt x="714" y="184"/>
                    </a:lnTo>
                    <a:lnTo>
                      <a:pt x="832" y="185"/>
                    </a:lnTo>
                    <a:lnTo>
                      <a:pt x="832" y="244"/>
                    </a:lnTo>
                    <a:lnTo>
                      <a:pt x="714" y="244"/>
                    </a:lnTo>
                    <a:lnTo>
                      <a:pt x="712" y="390"/>
                    </a:lnTo>
                    <a:lnTo>
                      <a:pt x="306" y="390"/>
                    </a:lnTo>
                    <a:close/>
                  </a:path>
                </a:pathLst>
              </a:custGeom>
              <a:solidFill>
                <a:srgbClr val="FEE679"/>
              </a:solidFill>
              <a:ln w="9525">
                <a:noFill/>
                <a:round/>
                <a:headEnd/>
                <a:tailEnd/>
              </a:ln>
            </p:spPr>
            <p:txBody>
              <a:bodyPr/>
              <a:lstStyle/>
              <a:p>
                <a:endParaRPr lang="en-US"/>
              </a:p>
            </p:txBody>
          </p:sp>
          <p:sp>
            <p:nvSpPr>
              <p:cNvPr id="27888" name="Freeform 76"/>
              <p:cNvSpPr>
                <a:spLocks noEditPoints="1"/>
              </p:cNvSpPr>
              <p:nvPr/>
            </p:nvSpPr>
            <p:spPr bwMode="auto">
              <a:xfrm>
                <a:off x="4004" y="3591"/>
                <a:ext cx="832" cy="390"/>
              </a:xfrm>
              <a:custGeom>
                <a:avLst/>
                <a:gdLst>
                  <a:gd name="T0" fmla="*/ 535 w 832"/>
                  <a:gd name="T1" fmla="*/ 181 h 390"/>
                  <a:gd name="T2" fmla="*/ 714 w 832"/>
                  <a:gd name="T3" fmla="*/ 184 h 390"/>
                  <a:gd name="T4" fmla="*/ 832 w 832"/>
                  <a:gd name="T5" fmla="*/ 185 h 390"/>
                  <a:gd name="T6" fmla="*/ 832 w 832"/>
                  <a:gd name="T7" fmla="*/ 244 h 390"/>
                  <a:gd name="T8" fmla="*/ 714 w 832"/>
                  <a:gd name="T9" fmla="*/ 244 h 390"/>
                  <a:gd name="T10" fmla="*/ 712 w 832"/>
                  <a:gd name="T11" fmla="*/ 390 h 390"/>
                  <a:gd name="T12" fmla="*/ 306 w 832"/>
                  <a:gd name="T13" fmla="*/ 390 h 390"/>
                  <a:gd name="T14" fmla="*/ 299 w 832"/>
                  <a:gd name="T15" fmla="*/ 237 h 390"/>
                  <a:gd name="T16" fmla="*/ 240 w 832"/>
                  <a:gd name="T17" fmla="*/ 236 h 390"/>
                  <a:gd name="T18" fmla="*/ 181 w 832"/>
                  <a:gd name="T19" fmla="*/ 239 h 390"/>
                  <a:gd name="T20" fmla="*/ 182 w 832"/>
                  <a:gd name="T21" fmla="*/ 298 h 390"/>
                  <a:gd name="T22" fmla="*/ 123 w 832"/>
                  <a:gd name="T23" fmla="*/ 299 h 390"/>
                  <a:gd name="T24" fmla="*/ 64 w 832"/>
                  <a:gd name="T25" fmla="*/ 302 h 390"/>
                  <a:gd name="T26" fmla="*/ 64 w 832"/>
                  <a:gd name="T27" fmla="*/ 361 h 390"/>
                  <a:gd name="T28" fmla="*/ 3 w 832"/>
                  <a:gd name="T29" fmla="*/ 362 h 390"/>
                  <a:gd name="T30" fmla="*/ 3 w 832"/>
                  <a:gd name="T31" fmla="*/ 244 h 390"/>
                  <a:gd name="T32" fmla="*/ 2 w 832"/>
                  <a:gd name="T33" fmla="*/ 126 h 390"/>
                  <a:gd name="T34" fmla="*/ 0 w 832"/>
                  <a:gd name="T35" fmla="*/ 8 h 390"/>
                  <a:gd name="T36" fmla="*/ 126 w 832"/>
                  <a:gd name="T37" fmla="*/ 4 h 390"/>
                  <a:gd name="T38" fmla="*/ 238 w 832"/>
                  <a:gd name="T39" fmla="*/ 0 h 390"/>
                  <a:gd name="T40" fmla="*/ 476 w 832"/>
                  <a:gd name="T41" fmla="*/ 2 h 390"/>
                  <a:gd name="T42" fmla="*/ 535 w 832"/>
                  <a:gd name="T43" fmla="*/ 2 h 390"/>
                  <a:gd name="T44" fmla="*/ 535 w 832"/>
                  <a:gd name="T45" fmla="*/ 181 h 39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32"/>
                  <a:gd name="T70" fmla="*/ 0 h 390"/>
                  <a:gd name="T71" fmla="*/ 832 w 832"/>
                  <a:gd name="T72" fmla="*/ 390 h 39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32" h="390">
                    <a:moveTo>
                      <a:pt x="535" y="181"/>
                    </a:moveTo>
                    <a:lnTo>
                      <a:pt x="714" y="184"/>
                    </a:lnTo>
                    <a:lnTo>
                      <a:pt x="832" y="185"/>
                    </a:lnTo>
                    <a:lnTo>
                      <a:pt x="832" y="244"/>
                    </a:lnTo>
                    <a:lnTo>
                      <a:pt x="714" y="244"/>
                    </a:lnTo>
                    <a:lnTo>
                      <a:pt x="712" y="390"/>
                    </a:lnTo>
                    <a:moveTo>
                      <a:pt x="306" y="390"/>
                    </a:moveTo>
                    <a:lnTo>
                      <a:pt x="299" y="237"/>
                    </a:lnTo>
                    <a:lnTo>
                      <a:pt x="240" y="236"/>
                    </a:lnTo>
                    <a:lnTo>
                      <a:pt x="181" y="239"/>
                    </a:lnTo>
                    <a:lnTo>
                      <a:pt x="182" y="298"/>
                    </a:lnTo>
                    <a:lnTo>
                      <a:pt x="123" y="299"/>
                    </a:lnTo>
                    <a:lnTo>
                      <a:pt x="64" y="302"/>
                    </a:lnTo>
                    <a:lnTo>
                      <a:pt x="64" y="361"/>
                    </a:lnTo>
                    <a:lnTo>
                      <a:pt x="3" y="362"/>
                    </a:lnTo>
                    <a:lnTo>
                      <a:pt x="3" y="244"/>
                    </a:lnTo>
                    <a:lnTo>
                      <a:pt x="2" y="126"/>
                    </a:lnTo>
                    <a:lnTo>
                      <a:pt x="0" y="8"/>
                    </a:lnTo>
                    <a:lnTo>
                      <a:pt x="126" y="4"/>
                    </a:lnTo>
                    <a:lnTo>
                      <a:pt x="238" y="0"/>
                    </a:lnTo>
                    <a:lnTo>
                      <a:pt x="476" y="2"/>
                    </a:lnTo>
                    <a:lnTo>
                      <a:pt x="535" y="2"/>
                    </a:lnTo>
                    <a:lnTo>
                      <a:pt x="535" y="181"/>
                    </a:lnTo>
                  </a:path>
                </a:pathLst>
              </a:custGeom>
              <a:noFill/>
              <a:ln w="3" cap="flat">
                <a:solidFill>
                  <a:srgbClr val="000000"/>
                </a:solidFill>
                <a:prstDash val="solid"/>
                <a:miter lim="800000"/>
                <a:headEnd/>
                <a:tailEnd/>
              </a:ln>
            </p:spPr>
            <p:txBody>
              <a:bodyPr/>
              <a:lstStyle/>
              <a:p>
                <a:endParaRPr lang="en-US"/>
              </a:p>
            </p:txBody>
          </p:sp>
          <p:sp>
            <p:nvSpPr>
              <p:cNvPr id="27889" name="Rectangle 77"/>
              <p:cNvSpPr>
                <a:spLocks noChangeArrowheads="1"/>
              </p:cNvSpPr>
              <p:nvPr/>
            </p:nvSpPr>
            <p:spPr bwMode="auto">
              <a:xfrm>
                <a:off x="822" y="3596"/>
                <a:ext cx="59" cy="120"/>
              </a:xfrm>
              <a:prstGeom prst="rect">
                <a:avLst/>
              </a:prstGeom>
              <a:solidFill>
                <a:srgbClr val="FEE679"/>
              </a:solidFill>
              <a:ln w="9525">
                <a:noFill/>
                <a:miter lim="800000"/>
                <a:headEnd/>
                <a:tailEnd/>
              </a:ln>
            </p:spPr>
            <p:txBody>
              <a:bodyPr/>
              <a:lstStyle/>
              <a:p>
                <a:endParaRPr lang="en-US"/>
              </a:p>
            </p:txBody>
          </p:sp>
          <p:sp>
            <p:nvSpPr>
              <p:cNvPr id="27890" name="Freeform 78"/>
              <p:cNvSpPr>
                <a:spLocks/>
              </p:cNvSpPr>
              <p:nvPr/>
            </p:nvSpPr>
            <p:spPr bwMode="auto">
              <a:xfrm>
                <a:off x="822" y="3596"/>
                <a:ext cx="59" cy="120"/>
              </a:xfrm>
              <a:custGeom>
                <a:avLst/>
                <a:gdLst>
                  <a:gd name="T0" fmla="*/ 59 w 59"/>
                  <a:gd name="T1" fmla="*/ 59 h 120"/>
                  <a:gd name="T2" fmla="*/ 59 w 59"/>
                  <a:gd name="T3" fmla="*/ 120 h 120"/>
                  <a:gd name="T4" fmla="*/ 0 w 59"/>
                  <a:gd name="T5" fmla="*/ 120 h 120"/>
                  <a:gd name="T6" fmla="*/ 0 w 59"/>
                  <a:gd name="T7" fmla="*/ 0 h 120"/>
                  <a:gd name="T8" fmla="*/ 59 w 59"/>
                  <a:gd name="T9" fmla="*/ 0 h 120"/>
                  <a:gd name="T10" fmla="*/ 59 w 59"/>
                  <a:gd name="T11" fmla="*/ 59 h 120"/>
                  <a:gd name="T12" fmla="*/ 0 60000 65536"/>
                  <a:gd name="T13" fmla="*/ 0 60000 65536"/>
                  <a:gd name="T14" fmla="*/ 0 60000 65536"/>
                  <a:gd name="T15" fmla="*/ 0 60000 65536"/>
                  <a:gd name="T16" fmla="*/ 0 60000 65536"/>
                  <a:gd name="T17" fmla="*/ 0 60000 65536"/>
                  <a:gd name="T18" fmla="*/ 0 w 59"/>
                  <a:gd name="T19" fmla="*/ 0 h 120"/>
                  <a:gd name="T20" fmla="*/ 59 w 59"/>
                  <a:gd name="T21" fmla="*/ 120 h 120"/>
                </a:gdLst>
                <a:ahLst/>
                <a:cxnLst>
                  <a:cxn ang="T12">
                    <a:pos x="T0" y="T1"/>
                  </a:cxn>
                  <a:cxn ang="T13">
                    <a:pos x="T2" y="T3"/>
                  </a:cxn>
                  <a:cxn ang="T14">
                    <a:pos x="T4" y="T5"/>
                  </a:cxn>
                  <a:cxn ang="T15">
                    <a:pos x="T6" y="T7"/>
                  </a:cxn>
                  <a:cxn ang="T16">
                    <a:pos x="T8" y="T9"/>
                  </a:cxn>
                  <a:cxn ang="T17">
                    <a:pos x="T10" y="T11"/>
                  </a:cxn>
                </a:cxnLst>
                <a:rect l="T18" t="T19" r="T20" b="T21"/>
                <a:pathLst>
                  <a:path w="59" h="120">
                    <a:moveTo>
                      <a:pt x="59" y="59"/>
                    </a:moveTo>
                    <a:lnTo>
                      <a:pt x="59" y="120"/>
                    </a:lnTo>
                    <a:lnTo>
                      <a:pt x="0" y="120"/>
                    </a:lnTo>
                    <a:lnTo>
                      <a:pt x="0" y="0"/>
                    </a:lnTo>
                    <a:lnTo>
                      <a:pt x="59" y="0"/>
                    </a:lnTo>
                    <a:lnTo>
                      <a:pt x="59" y="59"/>
                    </a:lnTo>
                  </a:path>
                </a:pathLst>
              </a:custGeom>
              <a:noFill/>
              <a:ln w="3" cap="flat">
                <a:solidFill>
                  <a:srgbClr val="000000"/>
                </a:solidFill>
                <a:prstDash val="solid"/>
                <a:miter lim="800000"/>
                <a:headEnd/>
                <a:tailEnd/>
              </a:ln>
            </p:spPr>
            <p:txBody>
              <a:bodyPr/>
              <a:lstStyle/>
              <a:p>
                <a:endParaRPr lang="en-US"/>
              </a:p>
            </p:txBody>
          </p:sp>
          <p:sp>
            <p:nvSpPr>
              <p:cNvPr id="27891" name="Freeform 79"/>
              <p:cNvSpPr>
                <a:spLocks/>
              </p:cNvSpPr>
              <p:nvPr/>
            </p:nvSpPr>
            <p:spPr bwMode="auto">
              <a:xfrm>
                <a:off x="3186" y="3670"/>
                <a:ext cx="582" cy="311"/>
              </a:xfrm>
              <a:custGeom>
                <a:avLst/>
                <a:gdLst>
                  <a:gd name="T0" fmla="*/ 108 w 582"/>
                  <a:gd name="T1" fmla="*/ 311 h 311"/>
                  <a:gd name="T2" fmla="*/ 108 w 582"/>
                  <a:gd name="T3" fmla="*/ 268 h 311"/>
                  <a:gd name="T4" fmla="*/ 111 w 582"/>
                  <a:gd name="T5" fmla="*/ 204 h 311"/>
                  <a:gd name="T6" fmla="*/ 0 w 582"/>
                  <a:gd name="T7" fmla="*/ 216 h 311"/>
                  <a:gd name="T8" fmla="*/ 0 w 582"/>
                  <a:gd name="T9" fmla="*/ 154 h 311"/>
                  <a:gd name="T10" fmla="*/ 115 w 582"/>
                  <a:gd name="T11" fmla="*/ 141 h 311"/>
                  <a:gd name="T12" fmla="*/ 347 w 582"/>
                  <a:gd name="T13" fmla="*/ 119 h 311"/>
                  <a:gd name="T14" fmla="*/ 349 w 582"/>
                  <a:gd name="T15" fmla="*/ 0 h 311"/>
                  <a:gd name="T16" fmla="*/ 582 w 582"/>
                  <a:gd name="T17" fmla="*/ 47 h 311"/>
                  <a:gd name="T18" fmla="*/ 582 w 582"/>
                  <a:gd name="T19" fmla="*/ 165 h 311"/>
                  <a:gd name="T20" fmla="*/ 582 w 582"/>
                  <a:gd name="T21" fmla="*/ 283 h 311"/>
                  <a:gd name="T22" fmla="*/ 582 w 582"/>
                  <a:gd name="T23" fmla="*/ 311 h 311"/>
                  <a:gd name="T24" fmla="*/ 108 w 582"/>
                  <a:gd name="T25" fmla="*/ 311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82"/>
                  <a:gd name="T40" fmla="*/ 0 h 311"/>
                  <a:gd name="T41" fmla="*/ 582 w 582"/>
                  <a:gd name="T42" fmla="*/ 311 h 31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82" h="311">
                    <a:moveTo>
                      <a:pt x="108" y="311"/>
                    </a:moveTo>
                    <a:lnTo>
                      <a:pt x="108" y="268"/>
                    </a:lnTo>
                    <a:lnTo>
                      <a:pt x="111" y="204"/>
                    </a:lnTo>
                    <a:lnTo>
                      <a:pt x="0" y="216"/>
                    </a:lnTo>
                    <a:lnTo>
                      <a:pt x="0" y="154"/>
                    </a:lnTo>
                    <a:lnTo>
                      <a:pt x="115" y="141"/>
                    </a:lnTo>
                    <a:lnTo>
                      <a:pt x="347" y="119"/>
                    </a:lnTo>
                    <a:lnTo>
                      <a:pt x="349" y="0"/>
                    </a:lnTo>
                    <a:lnTo>
                      <a:pt x="582" y="47"/>
                    </a:lnTo>
                    <a:lnTo>
                      <a:pt x="582" y="165"/>
                    </a:lnTo>
                    <a:lnTo>
                      <a:pt x="582" y="283"/>
                    </a:lnTo>
                    <a:lnTo>
                      <a:pt x="582" y="311"/>
                    </a:lnTo>
                    <a:lnTo>
                      <a:pt x="108" y="311"/>
                    </a:lnTo>
                    <a:close/>
                  </a:path>
                </a:pathLst>
              </a:custGeom>
              <a:solidFill>
                <a:srgbClr val="FEE679"/>
              </a:solidFill>
              <a:ln w="9525">
                <a:noFill/>
                <a:round/>
                <a:headEnd/>
                <a:tailEnd/>
              </a:ln>
            </p:spPr>
            <p:txBody>
              <a:bodyPr/>
              <a:lstStyle/>
              <a:p>
                <a:endParaRPr lang="en-US"/>
              </a:p>
            </p:txBody>
          </p:sp>
          <p:sp>
            <p:nvSpPr>
              <p:cNvPr id="27892" name="Freeform 80"/>
              <p:cNvSpPr>
                <a:spLocks/>
              </p:cNvSpPr>
              <p:nvPr/>
            </p:nvSpPr>
            <p:spPr bwMode="auto">
              <a:xfrm>
                <a:off x="3186" y="3670"/>
                <a:ext cx="582" cy="311"/>
              </a:xfrm>
              <a:custGeom>
                <a:avLst/>
                <a:gdLst>
                  <a:gd name="T0" fmla="*/ 108 w 582"/>
                  <a:gd name="T1" fmla="*/ 311 h 311"/>
                  <a:gd name="T2" fmla="*/ 108 w 582"/>
                  <a:gd name="T3" fmla="*/ 268 h 311"/>
                  <a:gd name="T4" fmla="*/ 111 w 582"/>
                  <a:gd name="T5" fmla="*/ 204 h 311"/>
                  <a:gd name="T6" fmla="*/ 0 w 582"/>
                  <a:gd name="T7" fmla="*/ 216 h 311"/>
                  <a:gd name="T8" fmla="*/ 0 w 582"/>
                  <a:gd name="T9" fmla="*/ 154 h 311"/>
                  <a:gd name="T10" fmla="*/ 115 w 582"/>
                  <a:gd name="T11" fmla="*/ 141 h 311"/>
                  <a:gd name="T12" fmla="*/ 347 w 582"/>
                  <a:gd name="T13" fmla="*/ 119 h 311"/>
                  <a:gd name="T14" fmla="*/ 349 w 582"/>
                  <a:gd name="T15" fmla="*/ 0 h 311"/>
                  <a:gd name="T16" fmla="*/ 582 w 582"/>
                  <a:gd name="T17" fmla="*/ 47 h 311"/>
                  <a:gd name="T18" fmla="*/ 582 w 582"/>
                  <a:gd name="T19" fmla="*/ 165 h 311"/>
                  <a:gd name="T20" fmla="*/ 582 w 582"/>
                  <a:gd name="T21" fmla="*/ 283 h 311"/>
                  <a:gd name="T22" fmla="*/ 582 w 582"/>
                  <a:gd name="T23" fmla="*/ 311 h 31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82"/>
                  <a:gd name="T37" fmla="*/ 0 h 311"/>
                  <a:gd name="T38" fmla="*/ 582 w 582"/>
                  <a:gd name="T39" fmla="*/ 311 h 31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82" h="311">
                    <a:moveTo>
                      <a:pt x="108" y="311"/>
                    </a:moveTo>
                    <a:lnTo>
                      <a:pt x="108" y="268"/>
                    </a:lnTo>
                    <a:lnTo>
                      <a:pt x="111" y="204"/>
                    </a:lnTo>
                    <a:lnTo>
                      <a:pt x="0" y="216"/>
                    </a:lnTo>
                    <a:lnTo>
                      <a:pt x="0" y="154"/>
                    </a:lnTo>
                    <a:lnTo>
                      <a:pt x="115" y="141"/>
                    </a:lnTo>
                    <a:lnTo>
                      <a:pt x="347" y="119"/>
                    </a:lnTo>
                    <a:lnTo>
                      <a:pt x="349" y="0"/>
                    </a:lnTo>
                    <a:lnTo>
                      <a:pt x="582" y="47"/>
                    </a:lnTo>
                    <a:lnTo>
                      <a:pt x="582" y="165"/>
                    </a:lnTo>
                    <a:lnTo>
                      <a:pt x="582" y="283"/>
                    </a:lnTo>
                    <a:lnTo>
                      <a:pt x="582" y="311"/>
                    </a:lnTo>
                  </a:path>
                </a:pathLst>
              </a:custGeom>
              <a:noFill/>
              <a:ln w="3" cap="flat">
                <a:solidFill>
                  <a:srgbClr val="000000"/>
                </a:solidFill>
                <a:prstDash val="solid"/>
                <a:miter lim="800000"/>
                <a:headEnd/>
                <a:tailEnd/>
              </a:ln>
            </p:spPr>
            <p:txBody>
              <a:bodyPr/>
              <a:lstStyle/>
              <a:p>
                <a:endParaRPr lang="en-US"/>
              </a:p>
            </p:txBody>
          </p:sp>
          <p:sp>
            <p:nvSpPr>
              <p:cNvPr id="27893" name="Freeform 81"/>
              <p:cNvSpPr>
                <a:spLocks/>
              </p:cNvSpPr>
              <p:nvPr/>
            </p:nvSpPr>
            <p:spPr bwMode="auto">
              <a:xfrm>
                <a:off x="464" y="3832"/>
                <a:ext cx="237" cy="149"/>
              </a:xfrm>
              <a:custGeom>
                <a:avLst/>
                <a:gdLst>
                  <a:gd name="T0" fmla="*/ 0 w 237"/>
                  <a:gd name="T1" fmla="*/ 149 h 149"/>
                  <a:gd name="T2" fmla="*/ 1 w 237"/>
                  <a:gd name="T3" fmla="*/ 0 h 149"/>
                  <a:gd name="T4" fmla="*/ 237 w 237"/>
                  <a:gd name="T5" fmla="*/ 3 h 149"/>
                  <a:gd name="T6" fmla="*/ 236 w 237"/>
                  <a:gd name="T7" fmla="*/ 149 h 149"/>
                  <a:gd name="T8" fmla="*/ 0 w 237"/>
                  <a:gd name="T9" fmla="*/ 149 h 149"/>
                  <a:gd name="T10" fmla="*/ 0 60000 65536"/>
                  <a:gd name="T11" fmla="*/ 0 60000 65536"/>
                  <a:gd name="T12" fmla="*/ 0 60000 65536"/>
                  <a:gd name="T13" fmla="*/ 0 60000 65536"/>
                  <a:gd name="T14" fmla="*/ 0 60000 65536"/>
                  <a:gd name="T15" fmla="*/ 0 w 237"/>
                  <a:gd name="T16" fmla="*/ 0 h 149"/>
                  <a:gd name="T17" fmla="*/ 237 w 237"/>
                  <a:gd name="T18" fmla="*/ 149 h 149"/>
                </a:gdLst>
                <a:ahLst/>
                <a:cxnLst>
                  <a:cxn ang="T10">
                    <a:pos x="T0" y="T1"/>
                  </a:cxn>
                  <a:cxn ang="T11">
                    <a:pos x="T2" y="T3"/>
                  </a:cxn>
                  <a:cxn ang="T12">
                    <a:pos x="T4" y="T5"/>
                  </a:cxn>
                  <a:cxn ang="T13">
                    <a:pos x="T6" y="T7"/>
                  </a:cxn>
                  <a:cxn ang="T14">
                    <a:pos x="T8" y="T9"/>
                  </a:cxn>
                </a:cxnLst>
                <a:rect l="T15" t="T16" r="T17" b="T18"/>
                <a:pathLst>
                  <a:path w="237" h="149">
                    <a:moveTo>
                      <a:pt x="0" y="149"/>
                    </a:moveTo>
                    <a:lnTo>
                      <a:pt x="1" y="0"/>
                    </a:lnTo>
                    <a:lnTo>
                      <a:pt x="237" y="3"/>
                    </a:lnTo>
                    <a:lnTo>
                      <a:pt x="236" y="149"/>
                    </a:lnTo>
                    <a:lnTo>
                      <a:pt x="0" y="149"/>
                    </a:lnTo>
                    <a:close/>
                  </a:path>
                </a:pathLst>
              </a:custGeom>
              <a:solidFill>
                <a:srgbClr val="FEE679"/>
              </a:solidFill>
              <a:ln w="9525">
                <a:noFill/>
                <a:round/>
                <a:headEnd/>
                <a:tailEnd/>
              </a:ln>
            </p:spPr>
            <p:txBody>
              <a:bodyPr/>
              <a:lstStyle/>
              <a:p>
                <a:endParaRPr lang="en-US"/>
              </a:p>
            </p:txBody>
          </p:sp>
          <p:sp>
            <p:nvSpPr>
              <p:cNvPr id="27894" name="Freeform 82"/>
              <p:cNvSpPr>
                <a:spLocks/>
              </p:cNvSpPr>
              <p:nvPr/>
            </p:nvSpPr>
            <p:spPr bwMode="auto">
              <a:xfrm>
                <a:off x="464" y="3832"/>
                <a:ext cx="237" cy="149"/>
              </a:xfrm>
              <a:custGeom>
                <a:avLst/>
                <a:gdLst>
                  <a:gd name="T0" fmla="*/ 0 w 237"/>
                  <a:gd name="T1" fmla="*/ 149 h 149"/>
                  <a:gd name="T2" fmla="*/ 1 w 237"/>
                  <a:gd name="T3" fmla="*/ 0 h 149"/>
                  <a:gd name="T4" fmla="*/ 237 w 237"/>
                  <a:gd name="T5" fmla="*/ 3 h 149"/>
                  <a:gd name="T6" fmla="*/ 236 w 237"/>
                  <a:gd name="T7" fmla="*/ 149 h 149"/>
                  <a:gd name="T8" fmla="*/ 0 60000 65536"/>
                  <a:gd name="T9" fmla="*/ 0 60000 65536"/>
                  <a:gd name="T10" fmla="*/ 0 60000 65536"/>
                  <a:gd name="T11" fmla="*/ 0 60000 65536"/>
                  <a:gd name="T12" fmla="*/ 0 w 237"/>
                  <a:gd name="T13" fmla="*/ 0 h 149"/>
                  <a:gd name="T14" fmla="*/ 237 w 237"/>
                  <a:gd name="T15" fmla="*/ 149 h 149"/>
                </a:gdLst>
                <a:ahLst/>
                <a:cxnLst>
                  <a:cxn ang="T8">
                    <a:pos x="T0" y="T1"/>
                  </a:cxn>
                  <a:cxn ang="T9">
                    <a:pos x="T2" y="T3"/>
                  </a:cxn>
                  <a:cxn ang="T10">
                    <a:pos x="T4" y="T5"/>
                  </a:cxn>
                  <a:cxn ang="T11">
                    <a:pos x="T6" y="T7"/>
                  </a:cxn>
                </a:cxnLst>
                <a:rect l="T12" t="T13" r="T14" b="T15"/>
                <a:pathLst>
                  <a:path w="237" h="149">
                    <a:moveTo>
                      <a:pt x="0" y="149"/>
                    </a:moveTo>
                    <a:lnTo>
                      <a:pt x="1" y="0"/>
                    </a:lnTo>
                    <a:lnTo>
                      <a:pt x="237" y="3"/>
                    </a:lnTo>
                    <a:lnTo>
                      <a:pt x="236" y="149"/>
                    </a:lnTo>
                  </a:path>
                </a:pathLst>
              </a:custGeom>
              <a:noFill/>
              <a:ln w="3" cap="flat">
                <a:solidFill>
                  <a:srgbClr val="000000"/>
                </a:solidFill>
                <a:prstDash val="solid"/>
                <a:miter lim="800000"/>
                <a:headEnd/>
                <a:tailEnd/>
              </a:ln>
            </p:spPr>
            <p:txBody>
              <a:bodyPr/>
              <a:lstStyle/>
              <a:p>
                <a:endParaRPr lang="en-US"/>
              </a:p>
            </p:txBody>
          </p:sp>
          <p:sp>
            <p:nvSpPr>
              <p:cNvPr id="27895" name="Freeform 83"/>
              <p:cNvSpPr>
                <a:spLocks/>
              </p:cNvSpPr>
              <p:nvPr/>
            </p:nvSpPr>
            <p:spPr bwMode="auto">
              <a:xfrm>
                <a:off x="2391" y="911"/>
                <a:ext cx="269" cy="101"/>
              </a:xfrm>
              <a:custGeom>
                <a:avLst/>
                <a:gdLst>
                  <a:gd name="T0" fmla="*/ 269 w 269"/>
                  <a:gd name="T1" fmla="*/ 68 h 101"/>
                  <a:gd name="T2" fmla="*/ 268 w 269"/>
                  <a:gd name="T3" fmla="*/ 59 h 101"/>
                  <a:gd name="T4" fmla="*/ 259 w 269"/>
                  <a:gd name="T5" fmla="*/ 49 h 101"/>
                  <a:gd name="T6" fmla="*/ 248 w 269"/>
                  <a:gd name="T7" fmla="*/ 45 h 101"/>
                  <a:gd name="T8" fmla="*/ 243 w 269"/>
                  <a:gd name="T9" fmla="*/ 45 h 101"/>
                  <a:gd name="T10" fmla="*/ 233 w 269"/>
                  <a:gd name="T11" fmla="*/ 46 h 101"/>
                  <a:gd name="T12" fmla="*/ 226 w 269"/>
                  <a:gd name="T13" fmla="*/ 51 h 101"/>
                  <a:gd name="T14" fmla="*/ 192 w 269"/>
                  <a:gd name="T15" fmla="*/ 81 h 101"/>
                  <a:gd name="T16" fmla="*/ 176 w 269"/>
                  <a:gd name="T17" fmla="*/ 92 h 101"/>
                  <a:gd name="T18" fmla="*/ 153 w 269"/>
                  <a:gd name="T19" fmla="*/ 101 h 101"/>
                  <a:gd name="T20" fmla="*/ 146 w 269"/>
                  <a:gd name="T21" fmla="*/ 100 h 101"/>
                  <a:gd name="T22" fmla="*/ 133 w 269"/>
                  <a:gd name="T23" fmla="*/ 92 h 101"/>
                  <a:gd name="T24" fmla="*/ 107 w 269"/>
                  <a:gd name="T25" fmla="*/ 87 h 101"/>
                  <a:gd name="T26" fmla="*/ 94 w 269"/>
                  <a:gd name="T27" fmla="*/ 87 h 101"/>
                  <a:gd name="T28" fmla="*/ 75 w 269"/>
                  <a:gd name="T29" fmla="*/ 74 h 101"/>
                  <a:gd name="T30" fmla="*/ 66 w 269"/>
                  <a:gd name="T31" fmla="*/ 65 h 101"/>
                  <a:gd name="T32" fmla="*/ 55 w 269"/>
                  <a:gd name="T33" fmla="*/ 58 h 101"/>
                  <a:gd name="T34" fmla="*/ 45 w 269"/>
                  <a:gd name="T35" fmla="*/ 48 h 101"/>
                  <a:gd name="T36" fmla="*/ 29 w 269"/>
                  <a:gd name="T37" fmla="*/ 40 h 101"/>
                  <a:gd name="T38" fmla="*/ 12 w 269"/>
                  <a:gd name="T39" fmla="*/ 25 h 101"/>
                  <a:gd name="T40" fmla="*/ 0 w 269"/>
                  <a:gd name="T41" fmla="*/ 0 h 10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69"/>
                  <a:gd name="T64" fmla="*/ 0 h 101"/>
                  <a:gd name="T65" fmla="*/ 269 w 269"/>
                  <a:gd name="T66" fmla="*/ 101 h 10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69" h="101">
                    <a:moveTo>
                      <a:pt x="269" y="68"/>
                    </a:moveTo>
                    <a:lnTo>
                      <a:pt x="268" y="59"/>
                    </a:lnTo>
                    <a:lnTo>
                      <a:pt x="259" y="49"/>
                    </a:lnTo>
                    <a:lnTo>
                      <a:pt x="248" y="45"/>
                    </a:lnTo>
                    <a:lnTo>
                      <a:pt x="243" y="45"/>
                    </a:lnTo>
                    <a:lnTo>
                      <a:pt x="233" y="46"/>
                    </a:lnTo>
                    <a:lnTo>
                      <a:pt x="226" y="51"/>
                    </a:lnTo>
                    <a:lnTo>
                      <a:pt x="192" y="81"/>
                    </a:lnTo>
                    <a:lnTo>
                      <a:pt x="176" y="92"/>
                    </a:lnTo>
                    <a:lnTo>
                      <a:pt x="153" y="101"/>
                    </a:lnTo>
                    <a:lnTo>
                      <a:pt x="146" y="100"/>
                    </a:lnTo>
                    <a:lnTo>
                      <a:pt x="133" y="92"/>
                    </a:lnTo>
                    <a:lnTo>
                      <a:pt x="107" y="87"/>
                    </a:lnTo>
                    <a:lnTo>
                      <a:pt x="94" y="87"/>
                    </a:lnTo>
                    <a:lnTo>
                      <a:pt x="75" y="74"/>
                    </a:lnTo>
                    <a:lnTo>
                      <a:pt x="66" y="65"/>
                    </a:lnTo>
                    <a:lnTo>
                      <a:pt x="55" y="58"/>
                    </a:lnTo>
                    <a:lnTo>
                      <a:pt x="45" y="48"/>
                    </a:lnTo>
                    <a:lnTo>
                      <a:pt x="29" y="40"/>
                    </a:lnTo>
                    <a:lnTo>
                      <a:pt x="12" y="25"/>
                    </a:lnTo>
                    <a:lnTo>
                      <a:pt x="0" y="0"/>
                    </a:lnTo>
                  </a:path>
                </a:pathLst>
              </a:custGeom>
              <a:noFill/>
              <a:ln w="6">
                <a:solidFill>
                  <a:srgbClr val="005CE6"/>
                </a:solidFill>
                <a:prstDash val="solid"/>
                <a:round/>
                <a:headEnd/>
                <a:tailEnd/>
              </a:ln>
            </p:spPr>
            <p:txBody>
              <a:bodyPr/>
              <a:lstStyle/>
              <a:p>
                <a:endParaRPr lang="en-US"/>
              </a:p>
            </p:txBody>
          </p:sp>
          <p:sp>
            <p:nvSpPr>
              <p:cNvPr id="27896" name="Freeform 84"/>
              <p:cNvSpPr>
                <a:spLocks/>
              </p:cNvSpPr>
              <p:nvPr/>
            </p:nvSpPr>
            <p:spPr bwMode="auto">
              <a:xfrm>
                <a:off x="1953" y="3429"/>
                <a:ext cx="111" cy="35"/>
              </a:xfrm>
              <a:custGeom>
                <a:avLst/>
                <a:gdLst>
                  <a:gd name="T0" fmla="*/ 0 w 111"/>
                  <a:gd name="T1" fmla="*/ 35 h 35"/>
                  <a:gd name="T2" fmla="*/ 4 w 111"/>
                  <a:gd name="T3" fmla="*/ 29 h 35"/>
                  <a:gd name="T4" fmla="*/ 23 w 111"/>
                  <a:gd name="T5" fmla="*/ 18 h 35"/>
                  <a:gd name="T6" fmla="*/ 48 w 111"/>
                  <a:gd name="T7" fmla="*/ 9 h 35"/>
                  <a:gd name="T8" fmla="*/ 75 w 111"/>
                  <a:gd name="T9" fmla="*/ 2 h 35"/>
                  <a:gd name="T10" fmla="*/ 84 w 111"/>
                  <a:gd name="T11" fmla="*/ 0 h 35"/>
                  <a:gd name="T12" fmla="*/ 100 w 111"/>
                  <a:gd name="T13" fmla="*/ 2 h 35"/>
                  <a:gd name="T14" fmla="*/ 111 w 111"/>
                  <a:gd name="T15" fmla="*/ 5 h 35"/>
                  <a:gd name="T16" fmla="*/ 0 60000 65536"/>
                  <a:gd name="T17" fmla="*/ 0 60000 65536"/>
                  <a:gd name="T18" fmla="*/ 0 60000 65536"/>
                  <a:gd name="T19" fmla="*/ 0 60000 65536"/>
                  <a:gd name="T20" fmla="*/ 0 60000 65536"/>
                  <a:gd name="T21" fmla="*/ 0 60000 65536"/>
                  <a:gd name="T22" fmla="*/ 0 60000 65536"/>
                  <a:gd name="T23" fmla="*/ 0 60000 65536"/>
                  <a:gd name="T24" fmla="*/ 0 w 111"/>
                  <a:gd name="T25" fmla="*/ 0 h 35"/>
                  <a:gd name="T26" fmla="*/ 111 w 111"/>
                  <a:gd name="T27" fmla="*/ 35 h 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1" h="35">
                    <a:moveTo>
                      <a:pt x="0" y="35"/>
                    </a:moveTo>
                    <a:lnTo>
                      <a:pt x="4" y="29"/>
                    </a:lnTo>
                    <a:lnTo>
                      <a:pt x="23" y="18"/>
                    </a:lnTo>
                    <a:lnTo>
                      <a:pt x="48" y="9"/>
                    </a:lnTo>
                    <a:lnTo>
                      <a:pt x="75" y="2"/>
                    </a:lnTo>
                    <a:lnTo>
                      <a:pt x="84" y="0"/>
                    </a:lnTo>
                    <a:lnTo>
                      <a:pt x="100" y="2"/>
                    </a:lnTo>
                    <a:lnTo>
                      <a:pt x="111" y="5"/>
                    </a:lnTo>
                  </a:path>
                </a:pathLst>
              </a:custGeom>
              <a:noFill/>
              <a:ln w="6">
                <a:solidFill>
                  <a:srgbClr val="005CE6"/>
                </a:solidFill>
                <a:prstDash val="solid"/>
                <a:round/>
                <a:headEnd/>
                <a:tailEnd/>
              </a:ln>
            </p:spPr>
            <p:txBody>
              <a:bodyPr/>
              <a:lstStyle/>
              <a:p>
                <a:endParaRPr lang="en-US"/>
              </a:p>
            </p:txBody>
          </p:sp>
          <p:sp>
            <p:nvSpPr>
              <p:cNvPr id="27897" name="Freeform 85"/>
              <p:cNvSpPr>
                <a:spLocks/>
              </p:cNvSpPr>
              <p:nvPr/>
            </p:nvSpPr>
            <p:spPr bwMode="auto">
              <a:xfrm>
                <a:off x="2119" y="3726"/>
                <a:ext cx="70" cy="17"/>
              </a:xfrm>
              <a:custGeom>
                <a:avLst/>
                <a:gdLst>
                  <a:gd name="T0" fmla="*/ 70 w 70"/>
                  <a:gd name="T1" fmla="*/ 17 h 17"/>
                  <a:gd name="T2" fmla="*/ 70 w 70"/>
                  <a:gd name="T3" fmla="*/ 14 h 17"/>
                  <a:gd name="T4" fmla="*/ 29 w 70"/>
                  <a:gd name="T5" fmla="*/ 7 h 17"/>
                  <a:gd name="T6" fmla="*/ 8 w 70"/>
                  <a:gd name="T7" fmla="*/ 0 h 17"/>
                  <a:gd name="T8" fmla="*/ 0 w 70"/>
                  <a:gd name="T9" fmla="*/ 0 h 17"/>
                  <a:gd name="T10" fmla="*/ 0 60000 65536"/>
                  <a:gd name="T11" fmla="*/ 0 60000 65536"/>
                  <a:gd name="T12" fmla="*/ 0 60000 65536"/>
                  <a:gd name="T13" fmla="*/ 0 60000 65536"/>
                  <a:gd name="T14" fmla="*/ 0 60000 65536"/>
                  <a:gd name="T15" fmla="*/ 0 w 70"/>
                  <a:gd name="T16" fmla="*/ 0 h 17"/>
                  <a:gd name="T17" fmla="*/ 70 w 70"/>
                  <a:gd name="T18" fmla="*/ 17 h 17"/>
                </a:gdLst>
                <a:ahLst/>
                <a:cxnLst>
                  <a:cxn ang="T10">
                    <a:pos x="T0" y="T1"/>
                  </a:cxn>
                  <a:cxn ang="T11">
                    <a:pos x="T2" y="T3"/>
                  </a:cxn>
                  <a:cxn ang="T12">
                    <a:pos x="T4" y="T5"/>
                  </a:cxn>
                  <a:cxn ang="T13">
                    <a:pos x="T6" y="T7"/>
                  </a:cxn>
                  <a:cxn ang="T14">
                    <a:pos x="T8" y="T9"/>
                  </a:cxn>
                </a:cxnLst>
                <a:rect l="T15" t="T16" r="T17" b="T18"/>
                <a:pathLst>
                  <a:path w="70" h="17">
                    <a:moveTo>
                      <a:pt x="70" y="17"/>
                    </a:moveTo>
                    <a:lnTo>
                      <a:pt x="70" y="14"/>
                    </a:lnTo>
                    <a:lnTo>
                      <a:pt x="29" y="7"/>
                    </a:lnTo>
                    <a:lnTo>
                      <a:pt x="8" y="0"/>
                    </a:lnTo>
                    <a:lnTo>
                      <a:pt x="0" y="0"/>
                    </a:lnTo>
                  </a:path>
                </a:pathLst>
              </a:custGeom>
              <a:noFill/>
              <a:ln w="6">
                <a:solidFill>
                  <a:srgbClr val="005CE6"/>
                </a:solidFill>
                <a:prstDash val="solid"/>
                <a:round/>
                <a:headEnd/>
                <a:tailEnd/>
              </a:ln>
            </p:spPr>
            <p:txBody>
              <a:bodyPr/>
              <a:lstStyle/>
              <a:p>
                <a:endParaRPr lang="en-US"/>
              </a:p>
            </p:txBody>
          </p:sp>
          <p:sp>
            <p:nvSpPr>
              <p:cNvPr id="27898" name="Freeform 86"/>
              <p:cNvSpPr>
                <a:spLocks/>
              </p:cNvSpPr>
              <p:nvPr/>
            </p:nvSpPr>
            <p:spPr bwMode="auto">
              <a:xfrm>
                <a:off x="778" y="3740"/>
                <a:ext cx="90" cy="241"/>
              </a:xfrm>
              <a:custGeom>
                <a:avLst/>
                <a:gdLst>
                  <a:gd name="T0" fmla="*/ 89 w 90"/>
                  <a:gd name="T1" fmla="*/ 241 h 241"/>
                  <a:gd name="T2" fmla="*/ 87 w 90"/>
                  <a:gd name="T3" fmla="*/ 219 h 241"/>
                  <a:gd name="T4" fmla="*/ 87 w 90"/>
                  <a:gd name="T5" fmla="*/ 203 h 241"/>
                  <a:gd name="T6" fmla="*/ 90 w 90"/>
                  <a:gd name="T7" fmla="*/ 195 h 241"/>
                  <a:gd name="T8" fmla="*/ 90 w 90"/>
                  <a:gd name="T9" fmla="*/ 176 h 241"/>
                  <a:gd name="T10" fmla="*/ 86 w 90"/>
                  <a:gd name="T11" fmla="*/ 153 h 241"/>
                  <a:gd name="T12" fmla="*/ 86 w 90"/>
                  <a:gd name="T13" fmla="*/ 146 h 241"/>
                  <a:gd name="T14" fmla="*/ 80 w 90"/>
                  <a:gd name="T15" fmla="*/ 124 h 241"/>
                  <a:gd name="T16" fmla="*/ 80 w 90"/>
                  <a:gd name="T17" fmla="*/ 123 h 241"/>
                  <a:gd name="T18" fmla="*/ 76 w 90"/>
                  <a:gd name="T19" fmla="*/ 108 h 241"/>
                  <a:gd name="T20" fmla="*/ 62 w 90"/>
                  <a:gd name="T21" fmla="*/ 85 h 241"/>
                  <a:gd name="T22" fmla="*/ 54 w 90"/>
                  <a:gd name="T23" fmla="*/ 51 h 241"/>
                  <a:gd name="T24" fmla="*/ 49 w 90"/>
                  <a:gd name="T25" fmla="*/ 33 h 241"/>
                  <a:gd name="T26" fmla="*/ 41 w 90"/>
                  <a:gd name="T27" fmla="*/ 23 h 241"/>
                  <a:gd name="T28" fmla="*/ 36 w 90"/>
                  <a:gd name="T29" fmla="*/ 16 h 241"/>
                  <a:gd name="T30" fmla="*/ 23 w 90"/>
                  <a:gd name="T31" fmla="*/ 9 h 241"/>
                  <a:gd name="T32" fmla="*/ 4 w 90"/>
                  <a:gd name="T33" fmla="*/ 0 h 241"/>
                  <a:gd name="T34" fmla="*/ 0 w 90"/>
                  <a:gd name="T35" fmla="*/ 0 h 24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0"/>
                  <a:gd name="T55" fmla="*/ 0 h 241"/>
                  <a:gd name="T56" fmla="*/ 90 w 90"/>
                  <a:gd name="T57" fmla="*/ 241 h 24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0" h="241">
                    <a:moveTo>
                      <a:pt x="89" y="241"/>
                    </a:moveTo>
                    <a:lnTo>
                      <a:pt x="87" y="219"/>
                    </a:lnTo>
                    <a:lnTo>
                      <a:pt x="87" y="203"/>
                    </a:lnTo>
                    <a:lnTo>
                      <a:pt x="90" y="195"/>
                    </a:lnTo>
                    <a:lnTo>
                      <a:pt x="90" y="176"/>
                    </a:lnTo>
                    <a:lnTo>
                      <a:pt x="86" y="153"/>
                    </a:lnTo>
                    <a:lnTo>
                      <a:pt x="86" y="146"/>
                    </a:lnTo>
                    <a:lnTo>
                      <a:pt x="80" y="124"/>
                    </a:lnTo>
                    <a:lnTo>
                      <a:pt x="80" y="123"/>
                    </a:lnTo>
                    <a:lnTo>
                      <a:pt x="76" y="108"/>
                    </a:lnTo>
                    <a:lnTo>
                      <a:pt x="62" y="85"/>
                    </a:lnTo>
                    <a:lnTo>
                      <a:pt x="54" y="51"/>
                    </a:lnTo>
                    <a:lnTo>
                      <a:pt x="49" y="33"/>
                    </a:lnTo>
                    <a:lnTo>
                      <a:pt x="41" y="23"/>
                    </a:lnTo>
                    <a:lnTo>
                      <a:pt x="36" y="16"/>
                    </a:lnTo>
                    <a:lnTo>
                      <a:pt x="23" y="9"/>
                    </a:lnTo>
                    <a:lnTo>
                      <a:pt x="4" y="0"/>
                    </a:lnTo>
                    <a:lnTo>
                      <a:pt x="0" y="0"/>
                    </a:lnTo>
                  </a:path>
                </a:pathLst>
              </a:custGeom>
              <a:noFill/>
              <a:ln w="6">
                <a:solidFill>
                  <a:srgbClr val="005CE6"/>
                </a:solidFill>
                <a:prstDash val="solid"/>
                <a:round/>
                <a:headEnd/>
                <a:tailEnd/>
              </a:ln>
            </p:spPr>
            <p:txBody>
              <a:bodyPr/>
              <a:lstStyle/>
              <a:p>
                <a:endParaRPr lang="en-US"/>
              </a:p>
            </p:txBody>
          </p:sp>
          <p:sp>
            <p:nvSpPr>
              <p:cNvPr id="27899" name="Freeform 87"/>
              <p:cNvSpPr>
                <a:spLocks/>
              </p:cNvSpPr>
              <p:nvPr/>
            </p:nvSpPr>
            <p:spPr bwMode="auto">
              <a:xfrm>
                <a:off x="4160" y="1994"/>
                <a:ext cx="62" cy="65"/>
              </a:xfrm>
              <a:custGeom>
                <a:avLst/>
                <a:gdLst>
                  <a:gd name="T0" fmla="*/ 62 w 62"/>
                  <a:gd name="T1" fmla="*/ 65 h 65"/>
                  <a:gd name="T2" fmla="*/ 39 w 62"/>
                  <a:gd name="T3" fmla="*/ 42 h 65"/>
                  <a:gd name="T4" fmla="*/ 30 w 62"/>
                  <a:gd name="T5" fmla="*/ 30 h 65"/>
                  <a:gd name="T6" fmla="*/ 16 w 62"/>
                  <a:gd name="T7" fmla="*/ 16 h 65"/>
                  <a:gd name="T8" fmla="*/ 6 w 62"/>
                  <a:gd name="T9" fmla="*/ 4 h 65"/>
                  <a:gd name="T10" fmla="*/ 0 w 62"/>
                  <a:gd name="T11" fmla="*/ 0 h 65"/>
                  <a:gd name="T12" fmla="*/ 0 60000 65536"/>
                  <a:gd name="T13" fmla="*/ 0 60000 65536"/>
                  <a:gd name="T14" fmla="*/ 0 60000 65536"/>
                  <a:gd name="T15" fmla="*/ 0 60000 65536"/>
                  <a:gd name="T16" fmla="*/ 0 60000 65536"/>
                  <a:gd name="T17" fmla="*/ 0 60000 65536"/>
                  <a:gd name="T18" fmla="*/ 0 w 62"/>
                  <a:gd name="T19" fmla="*/ 0 h 65"/>
                  <a:gd name="T20" fmla="*/ 62 w 62"/>
                  <a:gd name="T21" fmla="*/ 65 h 65"/>
                </a:gdLst>
                <a:ahLst/>
                <a:cxnLst>
                  <a:cxn ang="T12">
                    <a:pos x="T0" y="T1"/>
                  </a:cxn>
                  <a:cxn ang="T13">
                    <a:pos x="T2" y="T3"/>
                  </a:cxn>
                  <a:cxn ang="T14">
                    <a:pos x="T4" y="T5"/>
                  </a:cxn>
                  <a:cxn ang="T15">
                    <a:pos x="T6" y="T7"/>
                  </a:cxn>
                  <a:cxn ang="T16">
                    <a:pos x="T8" y="T9"/>
                  </a:cxn>
                  <a:cxn ang="T17">
                    <a:pos x="T10" y="T11"/>
                  </a:cxn>
                </a:cxnLst>
                <a:rect l="T18" t="T19" r="T20" b="T21"/>
                <a:pathLst>
                  <a:path w="62" h="65">
                    <a:moveTo>
                      <a:pt x="62" y="65"/>
                    </a:moveTo>
                    <a:lnTo>
                      <a:pt x="39" y="42"/>
                    </a:lnTo>
                    <a:lnTo>
                      <a:pt x="30" y="30"/>
                    </a:lnTo>
                    <a:lnTo>
                      <a:pt x="16" y="16"/>
                    </a:lnTo>
                    <a:lnTo>
                      <a:pt x="6" y="4"/>
                    </a:lnTo>
                    <a:lnTo>
                      <a:pt x="0" y="0"/>
                    </a:lnTo>
                  </a:path>
                </a:pathLst>
              </a:custGeom>
              <a:noFill/>
              <a:ln w="6">
                <a:solidFill>
                  <a:srgbClr val="005CE6"/>
                </a:solidFill>
                <a:prstDash val="solid"/>
                <a:round/>
                <a:headEnd/>
                <a:tailEnd/>
              </a:ln>
            </p:spPr>
            <p:txBody>
              <a:bodyPr/>
              <a:lstStyle/>
              <a:p>
                <a:endParaRPr lang="en-US"/>
              </a:p>
            </p:txBody>
          </p:sp>
          <p:sp>
            <p:nvSpPr>
              <p:cNvPr id="27900" name="Freeform 88"/>
              <p:cNvSpPr>
                <a:spLocks/>
              </p:cNvSpPr>
              <p:nvPr/>
            </p:nvSpPr>
            <p:spPr bwMode="auto">
              <a:xfrm>
                <a:off x="4393" y="2128"/>
                <a:ext cx="268" cy="484"/>
              </a:xfrm>
              <a:custGeom>
                <a:avLst/>
                <a:gdLst>
                  <a:gd name="T0" fmla="*/ 268 w 268"/>
                  <a:gd name="T1" fmla="*/ 0 h 484"/>
                  <a:gd name="T2" fmla="*/ 265 w 268"/>
                  <a:gd name="T3" fmla="*/ 10 h 484"/>
                  <a:gd name="T4" fmla="*/ 265 w 268"/>
                  <a:gd name="T5" fmla="*/ 16 h 484"/>
                  <a:gd name="T6" fmla="*/ 263 w 268"/>
                  <a:gd name="T7" fmla="*/ 26 h 484"/>
                  <a:gd name="T8" fmla="*/ 250 w 268"/>
                  <a:gd name="T9" fmla="*/ 39 h 484"/>
                  <a:gd name="T10" fmla="*/ 229 w 268"/>
                  <a:gd name="T11" fmla="*/ 47 h 484"/>
                  <a:gd name="T12" fmla="*/ 221 w 268"/>
                  <a:gd name="T13" fmla="*/ 54 h 484"/>
                  <a:gd name="T14" fmla="*/ 221 w 268"/>
                  <a:gd name="T15" fmla="*/ 57 h 484"/>
                  <a:gd name="T16" fmla="*/ 219 w 268"/>
                  <a:gd name="T17" fmla="*/ 70 h 484"/>
                  <a:gd name="T18" fmla="*/ 209 w 268"/>
                  <a:gd name="T19" fmla="*/ 93 h 484"/>
                  <a:gd name="T20" fmla="*/ 204 w 268"/>
                  <a:gd name="T21" fmla="*/ 101 h 484"/>
                  <a:gd name="T22" fmla="*/ 195 w 268"/>
                  <a:gd name="T23" fmla="*/ 111 h 484"/>
                  <a:gd name="T24" fmla="*/ 188 w 268"/>
                  <a:gd name="T25" fmla="*/ 126 h 484"/>
                  <a:gd name="T26" fmla="*/ 180 w 268"/>
                  <a:gd name="T27" fmla="*/ 129 h 484"/>
                  <a:gd name="T28" fmla="*/ 176 w 268"/>
                  <a:gd name="T29" fmla="*/ 137 h 484"/>
                  <a:gd name="T30" fmla="*/ 168 w 268"/>
                  <a:gd name="T31" fmla="*/ 139 h 484"/>
                  <a:gd name="T32" fmla="*/ 163 w 268"/>
                  <a:gd name="T33" fmla="*/ 145 h 484"/>
                  <a:gd name="T34" fmla="*/ 157 w 268"/>
                  <a:gd name="T35" fmla="*/ 165 h 484"/>
                  <a:gd name="T36" fmla="*/ 157 w 268"/>
                  <a:gd name="T37" fmla="*/ 191 h 484"/>
                  <a:gd name="T38" fmla="*/ 155 w 268"/>
                  <a:gd name="T39" fmla="*/ 213 h 484"/>
                  <a:gd name="T40" fmla="*/ 147 w 268"/>
                  <a:gd name="T41" fmla="*/ 240 h 484"/>
                  <a:gd name="T42" fmla="*/ 140 w 268"/>
                  <a:gd name="T43" fmla="*/ 255 h 484"/>
                  <a:gd name="T44" fmla="*/ 140 w 268"/>
                  <a:gd name="T45" fmla="*/ 270 h 484"/>
                  <a:gd name="T46" fmla="*/ 137 w 268"/>
                  <a:gd name="T47" fmla="*/ 275 h 484"/>
                  <a:gd name="T48" fmla="*/ 130 w 268"/>
                  <a:gd name="T49" fmla="*/ 283 h 484"/>
                  <a:gd name="T50" fmla="*/ 130 w 268"/>
                  <a:gd name="T51" fmla="*/ 293 h 484"/>
                  <a:gd name="T52" fmla="*/ 129 w 268"/>
                  <a:gd name="T53" fmla="*/ 298 h 484"/>
                  <a:gd name="T54" fmla="*/ 127 w 268"/>
                  <a:gd name="T55" fmla="*/ 311 h 484"/>
                  <a:gd name="T56" fmla="*/ 120 w 268"/>
                  <a:gd name="T57" fmla="*/ 318 h 484"/>
                  <a:gd name="T58" fmla="*/ 120 w 268"/>
                  <a:gd name="T59" fmla="*/ 324 h 484"/>
                  <a:gd name="T60" fmla="*/ 116 w 268"/>
                  <a:gd name="T61" fmla="*/ 329 h 484"/>
                  <a:gd name="T62" fmla="*/ 100 w 268"/>
                  <a:gd name="T63" fmla="*/ 341 h 484"/>
                  <a:gd name="T64" fmla="*/ 95 w 268"/>
                  <a:gd name="T65" fmla="*/ 347 h 484"/>
                  <a:gd name="T66" fmla="*/ 93 w 268"/>
                  <a:gd name="T67" fmla="*/ 353 h 484"/>
                  <a:gd name="T68" fmla="*/ 93 w 268"/>
                  <a:gd name="T69" fmla="*/ 360 h 484"/>
                  <a:gd name="T70" fmla="*/ 90 w 268"/>
                  <a:gd name="T71" fmla="*/ 365 h 484"/>
                  <a:gd name="T72" fmla="*/ 74 w 268"/>
                  <a:gd name="T73" fmla="*/ 380 h 484"/>
                  <a:gd name="T74" fmla="*/ 70 w 268"/>
                  <a:gd name="T75" fmla="*/ 393 h 484"/>
                  <a:gd name="T76" fmla="*/ 64 w 268"/>
                  <a:gd name="T77" fmla="*/ 401 h 484"/>
                  <a:gd name="T78" fmla="*/ 57 w 268"/>
                  <a:gd name="T79" fmla="*/ 422 h 484"/>
                  <a:gd name="T80" fmla="*/ 49 w 268"/>
                  <a:gd name="T81" fmla="*/ 432 h 484"/>
                  <a:gd name="T82" fmla="*/ 45 w 268"/>
                  <a:gd name="T83" fmla="*/ 439 h 484"/>
                  <a:gd name="T84" fmla="*/ 45 w 268"/>
                  <a:gd name="T85" fmla="*/ 455 h 484"/>
                  <a:gd name="T86" fmla="*/ 41 w 268"/>
                  <a:gd name="T87" fmla="*/ 461 h 484"/>
                  <a:gd name="T88" fmla="*/ 21 w 268"/>
                  <a:gd name="T89" fmla="*/ 461 h 484"/>
                  <a:gd name="T90" fmla="*/ 16 w 268"/>
                  <a:gd name="T91" fmla="*/ 463 h 484"/>
                  <a:gd name="T92" fmla="*/ 12 w 268"/>
                  <a:gd name="T93" fmla="*/ 473 h 484"/>
                  <a:gd name="T94" fmla="*/ 3 w 268"/>
                  <a:gd name="T95" fmla="*/ 481 h 484"/>
                  <a:gd name="T96" fmla="*/ 0 w 268"/>
                  <a:gd name="T97" fmla="*/ 484 h 48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68"/>
                  <a:gd name="T148" fmla="*/ 0 h 484"/>
                  <a:gd name="T149" fmla="*/ 268 w 268"/>
                  <a:gd name="T150" fmla="*/ 484 h 48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68" h="484">
                    <a:moveTo>
                      <a:pt x="268" y="0"/>
                    </a:moveTo>
                    <a:lnTo>
                      <a:pt x="265" y="10"/>
                    </a:lnTo>
                    <a:lnTo>
                      <a:pt x="265" y="16"/>
                    </a:lnTo>
                    <a:lnTo>
                      <a:pt x="263" y="26"/>
                    </a:lnTo>
                    <a:lnTo>
                      <a:pt x="250" y="39"/>
                    </a:lnTo>
                    <a:lnTo>
                      <a:pt x="229" y="47"/>
                    </a:lnTo>
                    <a:lnTo>
                      <a:pt x="221" y="54"/>
                    </a:lnTo>
                    <a:lnTo>
                      <a:pt x="221" y="57"/>
                    </a:lnTo>
                    <a:lnTo>
                      <a:pt x="219" y="70"/>
                    </a:lnTo>
                    <a:lnTo>
                      <a:pt x="209" y="93"/>
                    </a:lnTo>
                    <a:lnTo>
                      <a:pt x="204" y="101"/>
                    </a:lnTo>
                    <a:lnTo>
                      <a:pt x="195" y="111"/>
                    </a:lnTo>
                    <a:lnTo>
                      <a:pt x="188" y="126"/>
                    </a:lnTo>
                    <a:lnTo>
                      <a:pt x="180" y="129"/>
                    </a:lnTo>
                    <a:lnTo>
                      <a:pt x="176" y="137"/>
                    </a:lnTo>
                    <a:lnTo>
                      <a:pt x="168" y="139"/>
                    </a:lnTo>
                    <a:lnTo>
                      <a:pt x="163" y="145"/>
                    </a:lnTo>
                    <a:lnTo>
                      <a:pt x="157" y="165"/>
                    </a:lnTo>
                    <a:lnTo>
                      <a:pt x="157" y="191"/>
                    </a:lnTo>
                    <a:lnTo>
                      <a:pt x="155" y="213"/>
                    </a:lnTo>
                    <a:lnTo>
                      <a:pt x="147" y="240"/>
                    </a:lnTo>
                    <a:lnTo>
                      <a:pt x="140" y="255"/>
                    </a:lnTo>
                    <a:lnTo>
                      <a:pt x="140" y="270"/>
                    </a:lnTo>
                    <a:lnTo>
                      <a:pt x="137" y="275"/>
                    </a:lnTo>
                    <a:lnTo>
                      <a:pt x="130" y="283"/>
                    </a:lnTo>
                    <a:lnTo>
                      <a:pt x="130" y="293"/>
                    </a:lnTo>
                    <a:lnTo>
                      <a:pt x="129" y="298"/>
                    </a:lnTo>
                    <a:lnTo>
                      <a:pt x="127" y="311"/>
                    </a:lnTo>
                    <a:lnTo>
                      <a:pt x="120" y="318"/>
                    </a:lnTo>
                    <a:lnTo>
                      <a:pt x="120" y="324"/>
                    </a:lnTo>
                    <a:lnTo>
                      <a:pt x="116" y="329"/>
                    </a:lnTo>
                    <a:lnTo>
                      <a:pt x="100" y="341"/>
                    </a:lnTo>
                    <a:lnTo>
                      <a:pt x="95" y="347"/>
                    </a:lnTo>
                    <a:lnTo>
                      <a:pt x="93" y="353"/>
                    </a:lnTo>
                    <a:lnTo>
                      <a:pt x="93" y="360"/>
                    </a:lnTo>
                    <a:lnTo>
                      <a:pt x="90" y="365"/>
                    </a:lnTo>
                    <a:lnTo>
                      <a:pt x="74" y="380"/>
                    </a:lnTo>
                    <a:lnTo>
                      <a:pt x="70" y="393"/>
                    </a:lnTo>
                    <a:lnTo>
                      <a:pt x="64" y="401"/>
                    </a:lnTo>
                    <a:lnTo>
                      <a:pt x="57" y="422"/>
                    </a:lnTo>
                    <a:lnTo>
                      <a:pt x="49" y="432"/>
                    </a:lnTo>
                    <a:lnTo>
                      <a:pt x="45" y="439"/>
                    </a:lnTo>
                    <a:lnTo>
                      <a:pt x="45" y="455"/>
                    </a:lnTo>
                    <a:lnTo>
                      <a:pt x="41" y="461"/>
                    </a:lnTo>
                    <a:lnTo>
                      <a:pt x="21" y="461"/>
                    </a:lnTo>
                    <a:lnTo>
                      <a:pt x="16" y="463"/>
                    </a:lnTo>
                    <a:lnTo>
                      <a:pt x="12" y="473"/>
                    </a:lnTo>
                    <a:lnTo>
                      <a:pt x="3" y="481"/>
                    </a:lnTo>
                    <a:lnTo>
                      <a:pt x="0" y="484"/>
                    </a:lnTo>
                  </a:path>
                </a:pathLst>
              </a:custGeom>
              <a:noFill/>
              <a:ln w="6">
                <a:solidFill>
                  <a:srgbClr val="005CE6"/>
                </a:solidFill>
                <a:prstDash val="solid"/>
                <a:round/>
                <a:headEnd/>
                <a:tailEnd/>
              </a:ln>
            </p:spPr>
            <p:txBody>
              <a:bodyPr/>
              <a:lstStyle/>
              <a:p>
                <a:endParaRPr lang="en-US"/>
              </a:p>
            </p:txBody>
          </p:sp>
          <p:sp>
            <p:nvSpPr>
              <p:cNvPr id="27901" name="Line 89"/>
              <p:cNvSpPr>
                <a:spLocks noChangeShapeType="1"/>
              </p:cNvSpPr>
              <p:nvPr/>
            </p:nvSpPr>
            <p:spPr bwMode="auto">
              <a:xfrm flipV="1">
                <a:off x="814" y="3501"/>
                <a:ext cx="5" cy="8"/>
              </a:xfrm>
              <a:prstGeom prst="line">
                <a:avLst/>
              </a:prstGeom>
              <a:noFill/>
              <a:ln w="6">
                <a:solidFill>
                  <a:srgbClr val="005CE6"/>
                </a:solidFill>
                <a:round/>
                <a:headEnd/>
                <a:tailEnd/>
              </a:ln>
            </p:spPr>
            <p:txBody>
              <a:bodyPr/>
              <a:lstStyle/>
              <a:p>
                <a:endParaRPr lang="en-US"/>
              </a:p>
            </p:txBody>
          </p:sp>
          <p:sp>
            <p:nvSpPr>
              <p:cNvPr id="27902" name="Freeform 90"/>
              <p:cNvSpPr>
                <a:spLocks/>
              </p:cNvSpPr>
              <p:nvPr/>
            </p:nvSpPr>
            <p:spPr bwMode="auto">
              <a:xfrm>
                <a:off x="1141" y="782"/>
                <a:ext cx="103" cy="270"/>
              </a:xfrm>
              <a:custGeom>
                <a:avLst/>
                <a:gdLst>
                  <a:gd name="T0" fmla="*/ 103 w 103"/>
                  <a:gd name="T1" fmla="*/ 270 h 270"/>
                  <a:gd name="T2" fmla="*/ 98 w 103"/>
                  <a:gd name="T3" fmla="*/ 263 h 270"/>
                  <a:gd name="T4" fmla="*/ 93 w 103"/>
                  <a:gd name="T5" fmla="*/ 260 h 270"/>
                  <a:gd name="T6" fmla="*/ 90 w 103"/>
                  <a:gd name="T7" fmla="*/ 240 h 270"/>
                  <a:gd name="T8" fmla="*/ 89 w 103"/>
                  <a:gd name="T9" fmla="*/ 236 h 270"/>
                  <a:gd name="T10" fmla="*/ 88 w 103"/>
                  <a:gd name="T11" fmla="*/ 233 h 270"/>
                  <a:gd name="T12" fmla="*/ 88 w 103"/>
                  <a:gd name="T13" fmla="*/ 213 h 270"/>
                  <a:gd name="T14" fmla="*/ 85 w 103"/>
                  <a:gd name="T15" fmla="*/ 207 h 270"/>
                  <a:gd name="T16" fmla="*/ 75 w 103"/>
                  <a:gd name="T17" fmla="*/ 194 h 270"/>
                  <a:gd name="T18" fmla="*/ 64 w 103"/>
                  <a:gd name="T19" fmla="*/ 177 h 270"/>
                  <a:gd name="T20" fmla="*/ 57 w 103"/>
                  <a:gd name="T21" fmla="*/ 169 h 270"/>
                  <a:gd name="T22" fmla="*/ 51 w 103"/>
                  <a:gd name="T23" fmla="*/ 157 h 270"/>
                  <a:gd name="T24" fmla="*/ 37 w 103"/>
                  <a:gd name="T25" fmla="*/ 121 h 270"/>
                  <a:gd name="T26" fmla="*/ 20 w 103"/>
                  <a:gd name="T27" fmla="*/ 89 h 270"/>
                  <a:gd name="T28" fmla="*/ 8 w 103"/>
                  <a:gd name="T29" fmla="*/ 47 h 270"/>
                  <a:gd name="T30" fmla="*/ 7 w 103"/>
                  <a:gd name="T31" fmla="*/ 40 h 270"/>
                  <a:gd name="T32" fmla="*/ 4 w 103"/>
                  <a:gd name="T33" fmla="*/ 14 h 270"/>
                  <a:gd name="T34" fmla="*/ 0 w 103"/>
                  <a:gd name="T35" fmla="*/ 0 h 27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3"/>
                  <a:gd name="T55" fmla="*/ 0 h 270"/>
                  <a:gd name="T56" fmla="*/ 103 w 103"/>
                  <a:gd name="T57" fmla="*/ 270 h 27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3" h="270">
                    <a:moveTo>
                      <a:pt x="103" y="270"/>
                    </a:moveTo>
                    <a:lnTo>
                      <a:pt x="98" y="263"/>
                    </a:lnTo>
                    <a:lnTo>
                      <a:pt x="93" y="260"/>
                    </a:lnTo>
                    <a:lnTo>
                      <a:pt x="90" y="240"/>
                    </a:lnTo>
                    <a:lnTo>
                      <a:pt x="89" y="236"/>
                    </a:lnTo>
                    <a:lnTo>
                      <a:pt x="88" y="233"/>
                    </a:lnTo>
                    <a:lnTo>
                      <a:pt x="88" y="213"/>
                    </a:lnTo>
                    <a:lnTo>
                      <a:pt x="85" y="207"/>
                    </a:lnTo>
                    <a:lnTo>
                      <a:pt x="75" y="194"/>
                    </a:lnTo>
                    <a:lnTo>
                      <a:pt x="64" y="177"/>
                    </a:lnTo>
                    <a:lnTo>
                      <a:pt x="57" y="169"/>
                    </a:lnTo>
                    <a:lnTo>
                      <a:pt x="51" y="157"/>
                    </a:lnTo>
                    <a:lnTo>
                      <a:pt x="37" y="121"/>
                    </a:lnTo>
                    <a:lnTo>
                      <a:pt x="20" y="89"/>
                    </a:lnTo>
                    <a:lnTo>
                      <a:pt x="8" y="47"/>
                    </a:lnTo>
                    <a:lnTo>
                      <a:pt x="7" y="40"/>
                    </a:lnTo>
                    <a:lnTo>
                      <a:pt x="4" y="14"/>
                    </a:lnTo>
                    <a:lnTo>
                      <a:pt x="0" y="0"/>
                    </a:lnTo>
                  </a:path>
                </a:pathLst>
              </a:custGeom>
              <a:noFill/>
              <a:ln w="6">
                <a:solidFill>
                  <a:srgbClr val="005CE6"/>
                </a:solidFill>
                <a:prstDash val="solid"/>
                <a:round/>
                <a:headEnd/>
                <a:tailEnd/>
              </a:ln>
            </p:spPr>
            <p:txBody>
              <a:bodyPr/>
              <a:lstStyle/>
              <a:p>
                <a:endParaRPr lang="en-US"/>
              </a:p>
            </p:txBody>
          </p:sp>
          <p:sp>
            <p:nvSpPr>
              <p:cNvPr id="27903" name="Freeform 91"/>
              <p:cNvSpPr>
                <a:spLocks/>
              </p:cNvSpPr>
              <p:nvPr/>
            </p:nvSpPr>
            <p:spPr bwMode="auto">
              <a:xfrm>
                <a:off x="2456" y="1458"/>
                <a:ext cx="50" cy="113"/>
              </a:xfrm>
              <a:custGeom>
                <a:avLst/>
                <a:gdLst>
                  <a:gd name="T0" fmla="*/ 45 w 50"/>
                  <a:gd name="T1" fmla="*/ 113 h 113"/>
                  <a:gd name="T2" fmla="*/ 47 w 50"/>
                  <a:gd name="T3" fmla="*/ 108 h 113"/>
                  <a:gd name="T4" fmla="*/ 50 w 50"/>
                  <a:gd name="T5" fmla="*/ 82 h 113"/>
                  <a:gd name="T6" fmla="*/ 50 w 50"/>
                  <a:gd name="T7" fmla="*/ 68 h 113"/>
                  <a:gd name="T8" fmla="*/ 46 w 50"/>
                  <a:gd name="T9" fmla="*/ 54 h 113"/>
                  <a:gd name="T10" fmla="*/ 39 w 50"/>
                  <a:gd name="T11" fmla="*/ 43 h 113"/>
                  <a:gd name="T12" fmla="*/ 29 w 50"/>
                  <a:gd name="T13" fmla="*/ 38 h 113"/>
                  <a:gd name="T14" fmla="*/ 14 w 50"/>
                  <a:gd name="T15" fmla="*/ 29 h 113"/>
                  <a:gd name="T16" fmla="*/ 9 w 50"/>
                  <a:gd name="T17" fmla="*/ 25 h 113"/>
                  <a:gd name="T18" fmla="*/ 1 w 50"/>
                  <a:gd name="T19" fmla="*/ 15 h 113"/>
                  <a:gd name="T20" fmla="*/ 1 w 50"/>
                  <a:gd name="T21" fmla="*/ 2 h 113"/>
                  <a:gd name="T22" fmla="*/ 0 w 50"/>
                  <a:gd name="T23" fmla="*/ 0 h 11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0"/>
                  <a:gd name="T37" fmla="*/ 0 h 113"/>
                  <a:gd name="T38" fmla="*/ 50 w 50"/>
                  <a:gd name="T39" fmla="*/ 113 h 11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0" h="113">
                    <a:moveTo>
                      <a:pt x="45" y="113"/>
                    </a:moveTo>
                    <a:lnTo>
                      <a:pt x="47" y="108"/>
                    </a:lnTo>
                    <a:lnTo>
                      <a:pt x="50" y="82"/>
                    </a:lnTo>
                    <a:lnTo>
                      <a:pt x="50" y="68"/>
                    </a:lnTo>
                    <a:lnTo>
                      <a:pt x="46" y="54"/>
                    </a:lnTo>
                    <a:lnTo>
                      <a:pt x="39" y="43"/>
                    </a:lnTo>
                    <a:lnTo>
                      <a:pt x="29" y="38"/>
                    </a:lnTo>
                    <a:lnTo>
                      <a:pt x="14" y="29"/>
                    </a:lnTo>
                    <a:lnTo>
                      <a:pt x="9" y="25"/>
                    </a:lnTo>
                    <a:lnTo>
                      <a:pt x="1" y="15"/>
                    </a:lnTo>
                    <a:lnTo>
                      <a:pt x="1" y="2"/>
                    </a:lnTo>
                    <a:lnTo>
                      <a:pt x="0" y="0"/>
                    </a:lnTo>
                  </a:path>
                </a:pathLst>
              </a:custGeom>
              <a:noFill/>
              <a:ln w="6">
                <a:solidFill>
                  <a:srgbClr val="005CE6"/>
                </a:solidFill>
                <a:prstDash val="solid"/>
                <a:round/>
                <a:headEnd/>
                <a:tailEnd/>
              </a:ln>
            </p:spPr>
            <p:txBody>
              <a:bodyPr/>
              <a:lstStyle/>
              <a:p>
                <a:endParaRPr lang="en-US"/>
              </a:p>
            </p:txBody>
          </p:sp>
          <p:sp>
            <p:nvSpPr>
              <p:cNvPr id="27904" name="Freeform 92"/>
              <p:cNvSpPr>
                <a:spLocks/>
              </p:cNvSpPr>
              <p:nvPr/>
            </p:nvSpPr>
            <p:spPr bwMode="auto">
              <a:xfrm>
                <a:off x="4981" y="973"/>
                <a:ext cx="32" cy="9"/>
              </a:xfrm>
              <a:custGeom>
                <a:avLst/>
                <a:gdLst>
                  <a:gd name="T0" fmla="*/ 32 w 32"/>
                  <a:gd name="T1" fmla="*/ 2 h 9"/>
                  <a:gd name="T2" fmla="*/ 29 w 32"/>
                  <a:gd name="T3" fmla="*/ 2 h 9"/>
                  <a:gd name="T4" fmla="*/ 19 w 32"/>
                  <a:gd name="T5" fmla="*/ 0 h 9"/>
                  <a:gd name="T6" fmla="*/ 9 w 32"/>
                  <a:gd name="T7" fmla="*/ 3 h 9"/>
                  <a:gd name="T8" fmla="*/ 0 w 32"/>
                  <a:gd name="T9" fmla="*/ 9 h 9"/>
                  <a:gd name="T10" fmla="*/ 0 60000 65536"/>
                  <a:gd name="T11" fmla="*/ 0 60000 65536"/>
                  <a:gd name="T12" fmla="*/ 0 60000 65536"/>
                  <a:gd name="T13" fmla="*/ 0 60000 65536"/>
                  <a:gd name="T14" fmla="*/ 0 60000 65536"/>
                  <a:gd name="T15" fmla="*/ 0 w 32"/>
                  <a:gd name="T16" fmla="*/ 0 h 9"/>
                  <a:gd name="T17" fmla="*/ 32 w 32"/>
                  <a:gd name="T18" fmla="*/ 9 h 9"/>
                </a:gdLst>
                <a:ahLst/>
                <a:cxnLst>
                  <a:cxn ang="T10">
                    <a:pos x="T0" y="T1"/>
                  </a:cxn>
                  <a:cxn ang="T11">
                    <a:pos x="T2" y="T3"/>
                  </a:cxn>
                  <a:cxn ang="T12">
                    <a:pos x="T4" y="T5"/>
                  </a:cxn>
                  <a:cxn ang="T13">
                    <a:pos x="T6" y="T7"/>
                  </a:cxn>
                  <a:cxn ang="T14">
                    <a:pos x="T8" y="T9"/>
                  </a:cxn>
                </a:cxnLst>
                <a:rect l="T15" t="T16" r="T17" b="T18"/>
                <a:pathLst>
                  <a:path w="32" h="9">
                    <a:moveTo>
                      <a:pt x="32" y="2"/>
                    </a:moveTo>
                    <a:lnTo>
                      <a:pt x="29" y="2"/>
                    </a:lnTo>
                    <a:lnTo>
                      <a:pt x="19" y="0"/>
                    </a:lnTo>
                    <a:lnTo>
                      <a:pt x="9" y="3"/>
                    </a:lnTo>
                    <a:lnTo>
                      <a:pt x="0" y="9"/>
                    </a:lnTo>
                  </a:path>
                </a:pathLst>
              </a:custGeom>
              <a:noFill/>
              <a:ln w="6">
                <a:solidFill>
                  <a:srgbClr val="005CE6"/>
                </a:solidFill>
                <a:prstDash val="solid"/>
                <a:round/>
                <a:headEnd/>
                <a:tailEnd/>
              </a:ln>
            </p:spPr>
            <p:txBody>
              <a:bodyPr/>
              <a:lstStyle/>
              <a:p>
                <a:endParaRPr lang="en-US"/>
              </a:p>
            </p:txBody>
          </p:sp>
          <p:sp>
            <p:nvSpPr>
              <p:cNvPr id="27905" name="Freeform 93"/>
              <p:cNvSpPr>
                <a:spLocks/>
              </p:cNvSpPr>
              <p:nvPr/>
            </p:nvSpPr>
            <p:spPr bwMode="auto">
              <a:xfrm>
                <a:off x="4756" y="1559"/>
                <a:ext cx="88" cy="441"/>
              </a:xfrm>
              <a:custGeom>
                <a:avLst/>
                <a:gdLst>
                  <a:gd name="T0" fmla="*/ 54 w 88"/>
                  <a:gd name="T1" fmla="*/ 441 h 441"/>
                  <a:gd name="T2" fmla="*/ 55 w 88"/>
                  <a:gd name="T3" fmla="*/ 429 h 441"/>
                  <a:gd name="T4" fmla="*/ 57 w 88"/>
                  <a:gd name="T5" fmla="*/ 420 h 441"/>
                  <a:gd name="T6" fmla="*/ 48 w 88"/>
                  <a:gd name="T7" fmla="*/ 409 h 441"/>
                  <a:gd name="T8" fmla="*/ 41 w 88"/>
                  <a:gd name="T9" fmla="*/ 392 h 441"/>
                  <a:gd name="T10" fmla="*/ 28 w 88"/>
                  <a:gd name="T11" fmla="*/ 373 h 441"/>
                  <a:gd name="T12" fmla="*/ 22 w 88"/>
                  <a:gd name="T13" fmla="*/ 364 h 441"/>
                  <a:gd name="T14" fmla="*/ 16 w 88"/>
                  <a:gd name="T15" fmla="*/ 350 h 441"/>
                  <a:gd name="T16" fmla="*/ 12 w 88"/>
                  <a:gd name="T17" fmla="*/ 344 h 441"/>
                  <a:gd name="T18" fmla="*/ 8 w 88"/>
                  <a:gd name="T19" fmla="*/ 336 h 441"/>
                  <a:gd name="T20" fmla="*/ 6 w 88"/>
                  <a:gd name="T21" fmla="*/ 321 h 441"/>
                  <a:gd name="T22" fmla="*/ 2 w 88"/>
                  <a:gd name="T23" fmla="*/ 312 h 441"/>
                  <a:gd name="T24" fmla="*/ 2 w 88"/>
                  <a:gd name="T25" fmla="*/ 295 h 441"/>
                  <a:gd name="T26" fmla="*/ 0 w 88"/>
                  <a:gd name="T27" fmla="*/ 292 h 441"/>
                  <a:gd name="T28" fmla="*/ 0 w 88"/>
                  <a:gd name="T29" fmla="*/ 282 h 441"/>
                  <a:gd name="T30" fmla="*/ 6 w 88"/>
                  <a:gd name="T31" fmla="*/ 268 h 441"/>
                  <a:gd name="T32" fmla="*/ 19 w 88"/>
                  <a:gd name="T33" fmla="*/ 255 h 441"/>
                  <a:gd name="T34" fmla="*/ 21 w 88"/>
                  <a:gd name="T35" fmla="*/ 238 h 441"/>
                  <a:gd name="T36" fmla="*/ 23 w 88"/>
                  <a:gd name="T37" fmla="*/ 232 h 441"/>
                  <a:gd name="T38" fmla="*/ 31 w 88"/>
                  <a:gd name="T39" fmla="*/ 222 h 441"/>
                  <a:gd name="T40" fmla="*/ 41 w 88"/>
                  <a:gd name="T41" fmla="*/ 215 h 441"/>
                  <a:gd name="T42" fmla="*/ 51 w 88"/>
                  <a:gd name="T43" fmla="*/ 193 h 441"/>
                  <a:gd name="T44" fmla="*/ 49 w 88"/>
                  <a:gd name="T45" fmla="*/ 184 h 441"/>
                  <a:gd name="T46" fmla="*/ 49 w 88"/>
                  <a:gd name="T47" fmla="*/ 173 h 441"/>
                  <a:gd name="T48" fmla="*/ 55 w 88"/>
                  <a:gd name="T49" fmla="*/ 158 h 441"/>
                  <a:gd name="T50" fmla="*/ 58 w 88"/>
                  <a:gd name="T51" fmla="*/ 143 h 441"/>
                  <a:gd name="T52" fmla="*/ 62 w 88"/>
                  <a:gd name="T53" fmla="*/ 135 h 441"/>
                  <a:gd name="T54" fmla="*/ 67 w 88"/>
                  <a:gd name="T55" fmla="*/ 125 h 441"/>
                  <a:gd name="T56" fmla="*/ 70 w 88"/>
                  <a:gd name="T57" fmla="*/ 107 h 441"/>
                  <a:gd name="T58" fmla="*/ 72 w 88"/>
                  <a:gd name="T59" fmla="*/ 99 h 441"/>
                  <a:gd name="T60" fmla="*/ 68 w 88"/>
                  <a:gd name="T61" fmla="*/ 88 h 441"/>
                  <a:gd name="T62" fmla="*/ 71 w 88"/>
                  <a:gd name="T63" fmla="*/ 68 h 441"/>
                  <a:gd name="T64" fmla="*/ 80 w 88"/>
                  <a:gd name="T65" fmla="*/ 42 h 441"/>
                  <a:gd name="T66" fmla="*/ 81 w 88"/>
                  <a:gd name="T67" fmla="*/ 30 h 441"/>
                  <a:gd name="T68" fmla="*/ 88 w 88"/>
                  <a:gd name="T69" fmla="*/ 20 h 441"/>
                  <a:gd name="T70" fmla="*/ 85 w 88"/>
                  <a:gd name="T71" fmla="*/ 0 h 44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8"/>
                  <a:gd name="T109" fmla="*/ 0 h 441"/>
                  <a:gd name="T110" fmla="*/ 88 w 88"/>
                  <a:gd name="T111" fmla="*/ 441 h 44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8" h="441">
                    <a:moveTo>
                      <a:pt x="54" y="441"/>
                    </a:moveTo>
                    <a:lnTo>
                      <a:pt x="55" y="429"/>
                    </a:lnTo>
                    <a:lnTo>
                      <a:pt x="57" y="420"/>
                    </a:lnTo>
                    <a:lnTo>
                      <a:pt x="48" y="409"/>
                    </a:lnTo>
                    <a:lnTo>
                      <a:pt x="41" y="392"/>
                    </a:lnTo>
                    <a:lnTo>
                      <a:pt x="28" y="373"/>
                    </a:lnTo>
                    <a:lnTo>
                      <a:pt x="22" y="364"/>
                    </a:lnTo>
                    <a:lnTo>
                      <a:pt x="16" y="350"/>
                    </a:lnTo>
                    <a:lnTo>
                      <a:pt x="12" y="344"/>
                    </a:lnTo>
                    <a:lnTo>
                      <a:pt x="8" y="336"/>
                    </a:lnTo>
                    <a:lnTo>
                      <a:pt x="6" y="321"/>
                    </a:lnTo>
                    <a:lnTo>
                      <a:pt x="2" y="312"/>
                    </a:lnTo>
                    <a:lnTo>
                      <a:pt x="2" y="295"/>
                    </a:lnTo>
                    <a:lnTo>
                      <a:pt x="0" y="292"/>
                    </a:lnTo>
                    <a:lnTo>
                      <a:pt x="0" y="282"/>
                    </a:lnTo>
                    <a:lnTo>
                      <a:pt x="6" y="268"/>
                    </a:lnTo>
                    <a:lnTo>
                      <a:pt x="19" y="255"/>
                    </a:lnTo>
                    <a:lnTo>
                      <a:pt x="21" y="238"/>
                    </a:lnTo>
                    <a:lnTo>
                      <a:pt x="23" y="232"/>
                    </a:lnTo>
                    <a:lnTo>
                      <a:pt x="31" y="222"/>
                    </a:lnTo>
                    <a:lnTo>
                      <a:pt x="41" y="215"/>
                    </a:lnTo>
                    <a:lnTo>
                      <a:pt x="51" y="193"/>
                    </a:lnTo>
                    <a:lnTo>
                      <a:pt x="49" y="184"/>
                    </a:lnTo>
                    <a:lnTo>
                      <a:pt x="49" y="173"/>
                    </a:lnTo>
                    <a:lnTo>
                      <a:pt x="55" y="158"/>
                    </a:lnTo>
                    <a:lnTo>
                      <a:pt x="58" y="143"/>
                    </a:lnTo>
                    <a:lnTo>
                      <a:pt x="62" y="135"/>
                    </a:lnTo>
                    <a:lnTo>
                      <a:pt x="67" y="125"/>
                    </a:lnTo>
                    <a:lnTo>
                      <a:pt x="70" y="107"/>
                    </a:lnTo>
                    <a:lnTo>
                      <a:pt x="72" y="99"/>
                    </a:lnTo>
                    <a:lnTo>
                      <a:pt x="68" y="88"/>
                    </a:lnTo>
                    <a:lnTo>
                      <a:pt x="71" y="68"/>
                    </a:lnTo>
                    <a:lnTo>
                      <a:pt x="80" y="42"/>
                    </a:lnTo>
                    <a:lnTo>
                      <a:pt x="81" y="30"/>
                    </a:lnTo>
                    <a:lnTo>
                      <a:pt x="88" y="20"/>
                    </a:lnTo>
                    <a:lnTo>
                      <a:pt x="85" y="0"/>
                    </a:lnTo>
                  </a:path>
                </a:pathLst>
              </a:custGeom>
              <a:noFill/>
              <a:ln w="6">
                <a:solidFill>
                  <a:srgbClr val="005CE6"/>
                </a:solidFill>
                <a:prstDash val="solid"/>
                <a:round/>
                <a:headEnd/>
                <a:tailEnd/>
              </a:ln>
            </p:spPr>
            <p:txBody>
              <a:bodyPr/>
              <a:lstStyle/>
              <a:p>
                <a:endParaRPr lang="en-US"/>
              </a:p>
            </p:txBody>
          </p:sp>
          <p:sp>
            <p:nvSpPr>
              <p:cNvPr id="27906" name="Freeform 94"/>
              <p:cNvSpPr>
                <a:spLocks/>
              </p:cNvSpPr>
              <p:nvPr/>
            </p:nvSpPr>
            <p:spPr bwMode="auto">
              <a:xfrm>
                <a:off x="4530" y="3419"/>
                <a:ext cx="68" cy="527"/>
              </a:xfrm>
              <a:custGeom>
                <a:avLst/>
                <a:gdLst>
                  <a:gd name="T0" fmla="*/ 65 w 68"/>
                  <a:gd name="T1" fmla="*/ 527 h 527"/>
                  <a:gd name="T2" fmla="*/ 59 w 68"/>
                  <a:gd name="T3" fmla="*/ 521 h 527"/>
                  <a:gd name="T4" fmla="*/ 49 w 68"/>
                  <a:gd name="T5" fmla="*/ 514 h 527"/>
                  <a:gd name="T6" fmla="*/ 45 w 68"/>
                  <a:gd name="T7" fmla="*/ 510 h 527"/>
                  <a:gd name="T8" fmla="*/ 29 w 68"/>
                  <a:gd name="T9" fmla="*/ 483 h 527"/>
                  <a:gd name="T10" fmla="*/ 22 w 68"/>
                  <a:gd name="T11" fmla="*/ 475 h 527"/>
                  <a:gd name="T12" fmla="*/ 19 w 68"/>
                  <a:gd name="T13" fmla="*/ 467 h 527"/>
                  <a:gd name="T14" fmla="*/ 19 w 68"/>
                  <a:gd name="T15" fmla="*/ 457 h 527"/>
                  <a:gd name="T16" fmla="*/ 15 w 68"/>
                  <a:gd name="T17" fmla="*/ 449 h 527"/>
                  <a:gd name="T18" fmla="*/ 15 w 68"/>
                  <a:gd name="T19" fmla="*/ 441 h 527"/>
                  <a:gd name="T20" fmla="*/ 13 w 68"/>
                  <a:gd name="T21" fmla="*/ 425 h 527"/>
                  <a:gd name="T22" fmla="*/ 12 w 68"/>
                  <a:gd name="T23" fmla="*/ 422 h 527"/>
                  <a:gd name="T24" fmla="*/ 10 w 68"/>
                  <a:gd name="T25" fmla="*/ 406 h 527"/>
                  <a:gd name="T26" fmla="*/ 6 w 68"/>
                  <a:gd name="T27" fmla="*/ 399 h 527"/>
                  <a:gd name="T28" fmla="*/ 5 w 68"/>
                  <a:gd name="T29" fmla="*/ 393 h 527"/>
                  <a:gd name="T30" fmla="*/ 6 w 68"/>
                  <a:gd name="T31" fmla="*/ 389 h 527"/>
                  <a:gd name="T32" fmla="*/ 2 w 68"/>
                  <a:gd name="T33" fmla="*/ 357 h 527"/>
                  <a:gd name="T34" fmla="*/ 3 w 68"/>
                  <a:gd name="T35" fmla="*/ 346 h 527"/>
                  <a:gd name="T36" fmla="*/ 6 w 68"/>
                  <a:gd name="T37" fmla="*/ 340 h 527"/>
                  <a:gd name="T38" fmla="*/ 5 w 68"/>
                  <a:gd name="T39" fmla="*/ 334 h 527"/>
                  <a:gd name="T40" fmla="*/ 2 w 68"/>
                  <a:gd name="T41" fmla="*/ 324 h 527"/>
                  <a:gd name="T42" fmla="*/ 0 w 68"/>
                  <a:gd name="T43" fmla="*/ 310 h 527"/>
                  <a:gd name="T44" fmla="*/ 6 w 68"/>
                  <a:gd name="T45" fmla="*/ 300 h 527"/>
                  <a:gd name="T46" fmla="*/ 6 w 68"/>
                  <a:gd name="T47" fmla="*/ 282 h 527"/>
                  <a:gd name="T48" fmla="*/ 7 w 68"/>
                  <a:gd name="T49" fmla="*/ 278 h 527"/>
                  <a:gd name="T50" fmla="*/ 7 w 68"/>
                  <a:gd name="T51" fmla="*/ 264 h 527"/>
                  <a:gd name="T52" fmla="*/ 5 w 68"/>
                  <a:gd name="T53" fmla="*/ 257 h 527"/>
                  <a:gd name="T54" fmla="*/ 5 w 68"/>
                  <a:gd name="T55" fmla="*/ 242 h 527"/>
                  <a:gd name="T56" fmla="*/ 5 w 68"/>
                  <a:gd name="T57" fmla="*/ 241 h 527"/>
                  <a:gd name="T58" fmla="*/ 6 w 68"/>
                  <a:gd name="T59" fmla="*/ 228 h 527"/>
                  <a:gd name="T60" fmla="*/ 5 w 68"/>
                  <a:gd name="T61" fmla="*/ 208 h 527"/>
                  <a:gd name="T62" fmla="*/ 10 w 68"/>
                  <a:gd name="T63" fmla="*/ 198 h 527"/>
                  <a:gd name="T64" fmla="*/ 9 w 68"/>
                  <a:gd name="T65" fmla="*/ 182 h 527"/>
                  <a:gd name="T66" fmla="*/ 12 w 68"/>
                  <a:gd name="T67" fmla="*/ 172 h 527"/>
                  <a:gd name="T68" fmla="*/ 12 w 68"/>
                  <a:gd name="T69" fmla="*/ 143 h 527"/>
                  <a:gd name="T70" fmla="*/ 16 w 68"/>
                  <a:gd name="T71" fmla="*/ 137 h 527"/>
                  <a:gd name="T72" fmla="*/ 16 w 68"/>
                  <a:gd name="T73" fmla="*/ 133 h 527"/>
                  <a:gd name="T74" fmla="*/ 13 w 68"/>
                  <a:gd name="T75" fmla="*/ 131 h 527"/>
                  <a:gd name="T76" fmla="*/ 15 w 68"/>
                  <a:gd name="T77" fmla="*/ 115 h 527"/>
                  <a:gd name="T78" fmla="*/ 13 w 68"/>
                  <a:gd name="T79" fmla="*/ 111 h 527"/>
                  <a:gd name="T80" fmla="*/ 13 w 68"/>
                  <a:gd name="T81" fmla="*/ 94 h 527"/>
                  <a:gd name="T82" fmla="*/ 16 w 68"/>
                  <a:gd name="T83" fmla="*/ 85 h 527"/>
                  <a:gd name="T84" fmla="*/ 18 w 68"/>
                  <a:gd name="T85" fmla="*/ 72 h 527"/>
                  <a:gd name="T86" fmla="*/ 22 w 68"/>
                  <a:gd name="T87" fmla="*/ 62 h 527"/>
                  <a:gd name="T88" fmla="*/ 26 w 68"/>
                  <a:gd name="T89" fmla="*/ 58 h 527"/>
                  <a:gd name="T90" fmla="*/ 45 w 68"/>
                  <a:gd name="T91" fmla="*/ 45 h 527"/>
                  <a:gd name="T92" fmla="*/ 55 w 68"/>
                  <a:gd name="T93" fmla="*/ 15 h 527"/>
                  <a:gd name="T94" fmla="*/ 59 w 68"/>
                  <a:gd name="T95" fmla="*/ 9 h 527"/>
                  <a:gd name="T96" fmla="*/ 68 w 68"/>
                  <a:gd name="T97" fmla="*/ 0 h 5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8"/>
                  <a:gd name="T148" fmla="*/ 0 h 527"/>
                  <a:gd name="T149" fmla="*/ 68 w 68"/>
                  <a:gd name="T150" fmla="*/ 527 h 5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8" h="527">
                    <a:moveTo>
                      <a:pt x="65" y="527"/>
                    </a:moveTo>
                    <a:lnTo>
                      <a:pt x="59" y="521"/>
                    </a:lnTo>
                    <a:lnTo>
                      <a:pt x="49" y="514"/>
                    </a:lnTo>
                    <a:lnTo>
                      <a:pt x="45" y="510"/>
                    </a:lnTo>
                    <a:lnTo>
                      <a:pt x="29" y="483"/>
                    </a:lnTo>
                    <a:lnTo>
                      <a:pt x="22" y="475"/>
                    </a:lnTo>
                    <a:lnTo>
                      <a:pt x="19" y="467"/>
                    </a:lnTo>
                    <a:lnTo>
                      <a:pt x="19" y="457"/>
                    </a:lnTo>
                    <a:lnTo>
                      <a:pt x="15" y="449"/>
                    </a:lnTo>
                    <a:lnTo>
                      <a:pt x="15" y="441"/>
                    </a:lnTo>
                    <a:lnTo>
                      <a:pt x="13" y="425"/>
                    </a:lnTo>
                    <a:lnTo>
                      <a:pt x="12" y="422"/>
                    </a:lnTo>
                    <a:lnTo>
                      <a:pt x="10" y="406"/>
                    </a:lnTo>
                    <a:lnTo>
                      <a:pt x="6" y="399"/>
                    </a:lnTo>
                    <a:lnTo>
                      <a:pt x="5" y="393"/>
                    </a:lnTo>
                    <a:lnTo>
                      <a:pt x="6" y="389"/>
                    </a:lnTo>
                    <a:lnTo>
                      <a:pt x="2" y="357"/>
                    </a:lnTo>
                    <a:lnTo>
                      <a:pt x="3" y="346"/>
                    </a:lnTo>
                    <a:lnTo>
                      <a:pt x="6" y="340"/>
                    </a:lnTo>
                    <a:lnTo>
                      <a:pt x="5" y="334"/>
                    </a:lnTo>
                    <a:lnTo>
                      <a:pt x="2" y="324"/>
                    </a:lnTo>
                    <a:lnTo>
                      <a:pt x="0" y="310"/>
                    </a:lnTo>
                    <a:lnTo>
                      <a:pt x="6" y="300"/>
                    </a:lnTo>
                    <a:lnTo>
                      <a:pt x="6" y="282"/>
                    </a:lnTo>
                    <a:lnTo>
                      <a:pt x="7" y="278"/>
                    </a:lnTo>
                    <a:lnTo>
                      <a:pt x="7" y="264"/>
                    </a:lnTo>
                    <a:lnTo>
                      <a:pt x="5" y="257"/>
                    </a:lnTo>
                    <a:lnTo>
                      <a:pt x="5" y="242"/>
                    </a:lnTo>
                    <a:lnTo>
                      <a:pt x="5" y="241"/>
                    </a:lnTo>
                    <a:lnTo>
                      <a:pt x="6" y="228"/>
                    </a:lnTo>
                    <a:lnTo>
                      <a:pt x="5" y="208"/>
                    </a:lnTo>
                    <a:lnTo>
                      <a:pt x="10" y="198"/>
                    </a:lnTo>
                    <a:lnTo>
                      <a:pt x="9" y="182"/>
                    </a:lnTo>
                    <a:lnTo>
                      <a:pt x="12" y="172"/>
                    </a:lnTo>
                    <a:lnTo>
                      <a:pt x="12" y="143"/>
                    </a:lnTo>
                    <a:lnTo>
                      <a:pt x="16" y="137"/>
                    </a:lnTo>
                    <a:lnTo>
                      <a:pt x="16" y="133"/>
                    </a:lnTo>
                    <a:lnTo>
                      <a:pt x="13" y="131"/>
                    </a:lnTo>
                    <a:lnTo>
                      <a:pt x="15" y="115"/>
                    </a:lnTo>
                    <a:lnTo>
                      <a:pt x="13" y="111"/>
                    </a:lnTo>
                    <a:lnTo>
                      <a:pt x="13" y="94"/>
                    </a:lnTo>
                    <a:lnTo>
                      <a:pt x="16" y="85"/>
                    </a:lnTo>
                    <a:lnTo>
                      <a:pt x="18" y="72"/>
                    </a:lnTo>
                    <a:lnTo>
                      <a:pt x="22" y="62"/>
                    </a:lnTo>
                    <a:lnTo>
                      <a:pt x="26" y="58"/>
                    </a:lnTo>
                    <a:lnTo>
                      <a:pt x="45" y="45"/>
                    </a:lnTo>
                    <a:lnTo>
                      <a:pt x="55" y="15"/>
                    </a:lnTo>
                    <a:lnTo>
                      <a:pt x="59" y="9"/>
                    </a:lnTo>
                    <a:lnTo>
                      <a:pt x="68" y="0"/>
                    </a:lnTo>
                  </a:path>
                </a:pathLst>
              </a:custGeom>
              <a:noFill/>
              <a:ln w="6">
                <a:solidFill>
                  <a:srgbClr val="005CE6"/>
                </a:solidFill>
                <a:prstDash val="solid"/>
                <a:round/>
                <a:headEnd/>
                <a:tailEnd/>
              </a:ln>
            </p:spPr>
            <p:txBody>
              <a:bodyPr/>
              <a:lstStyle/>
              <a:p>
                <a:endParaRPr lang="en-US"/>
              </a:p>
            </p:txBody>
          </p:sp>
          <p:sp>
            <p:nvSpPr>
              <p:cNvPr id="27907" name="Freeform 95"/>
              <p:cNvSpPr>
                <a:spLocks/>
              </p:cNvSpPr>
              <p:nvPr/>
            </p:nvSpPr>
            <p:spPr bwMode="auto">
              <a:xfrm>
                <a:off x="4598" y="3419"/>
                <a:ext cx="135" cy="562"/>
              </a:xfrm>
              <a:custGeom>
                <a:avLst/>
                <a:gdLst>
                  <a:gd name="T0" fmla="*/ 135 w 135"/>
                  <a:gd name="T1" fmla="*/ 562 h 562"/>
                  <a:gd name="T2" fmla="*/ 131 w 135"/>
                  <a:gd name="T3" fmla="*/ 559 h 562"/>
                  <a:gd name="T4" fmla="*/ 114 w 135"/>
                  <a:gd name="T5" fmla="*/ 549 h 562"/>
                  <a:gd name="T6" fmla="*/ 88 w 135"/>
                  <a:gd name="T7" fmla="*/ 517 h 562"/>
                  <a:gd name="T8" fmla="*/ 82 w 135"/>
                  <a:gd name="T9" fmla="*/ 507 h 562"/>
                  <a:gd name="T10" fmla="*/ 73 w 135"/>
                  <a:gd name="T11" fmla="*/ 490 h 562"/>
                  <a:gd name="T12" fmla="*/ 69 w 135"/>
                  <a:gd name="T13" fmla="*/ 484 h 562"/>
                  <a:gd name="T14" fmla="*/ 60 w 135"/>
                  <a:gd name="T15" fmla="*/ 458 h 562"/>
                  <a:gd name="T16" fmla="*/ 60 w 135"/>
                  <a:gd name="T17" fmla="*/ 449 h 562"/>
                  <a:gd name="T18" fmla="*/ 59 w 135"/>
                  <a:gd name="T19" fmla="*/ 448 h 562"/>
                  <a:gd name="T20" fmla="*/ 56 w 135"/>
                  <a:gd name="T21" fmla="*/ 429 h 562"/>
                  <a:gd name="T22" fmla="*/ 50 w 135"/>
                  <a:gd name="T23" fmla="*/ 406 h 562"/>
                  <a:gd name="T24" fmla="*/ 50 w 135"/>
                  <a:gd name="T25" fmla="*/ 399 h 562"/>
                  <a:gd name="T26" fmla="*/ 48 w 135"/>
                  <a:gd name="T27" fmla="*/ 388 h 562"/>
                  <a:gd name="T28" fmla="*/ 48 w 135"/>
                  <a:gd name="T29" fmla="*/ 382 h 562"/>
                  <a:gd name="T30" fmla="*/ 53 w 135"/>
                  <a:gd name="T31" fmla="*/ 376 h 562"/>
                  <a:gd name="T32" fmla="*/ 52 w 135"/>
                  <a:gd name="T33" fmla="*/ 353 h 562"/>
                  <a:gd name="T34" fmla="*/ 59 w 135"/>
                  <a:gd name="T35" fmla="*/ 340 h 562"/>
                  <a:gd name="T36" fmla="*/ 59 w 135"/>
                  <a:gd name="T37" fmla="*/ 320 h 562"/>
                  <a:gd name="T38" fmla="*/ 62 w 135"/>
                  <a:gd name="T39" fmla="*/ 313 h 562"/>
                  <a:gd name="T40" fmla="*/ 62 w 135"/>
                  <a:gd name="T41" fmla="*/ 307 h 562"/>
                  <a:gd name="T42" fmla="*/ 68 w 135"/>
                  <a:gd name="T43" fmla="*/ 295 h 562"/>
                  <a:gd name="T44" fmla="*/ 68 w 135"/>
                  <a:gd name="T45" fmla="*/ 291 h 562"/>
                  <a:gd name="T46" fmla="*/ 65 w 135"/>
                  <a:gd name="T47" fmla="*/ 285 h 562"/>
                  <a:gd name="T48" fmla="*/ 63 w 135"/>
                  <a:gd name="T49" fmla="*/ 277 h 562"/>
                  <a:gd name="T50" fmla="*/ 58 w 135"/>
                  <a:gd name="T51" fmla="*/ 269 h 562"/>
                  <a:gd name="T52" fmla="*/ 56 w 135"/>
                  <a:gd name="T53" fmla="*/ 262 h 562"/>
                  <a:gd name="T54" fmla="*/ 55 w 135"/>
                  <a:gd name="T55" fmla="*/ 257 h 562"/>
                  <a:gd name="T56" fmla="*/ 55 w 135"/>
                  <a:gd name="T57" fmla="*/ 238 h 562"/>
                  <a:gd name="T58" fmla="*/ 53 w 135"/>
                  <a:gd name="T59" fmla="*/ 219 h 562"/>
                  <a:gd name="T60" fmla="*/ 48 w 135"/>
                  <a:gd name="T61" fmla="*/ 209 h 562"/>
                  <a:gd name="T62" fmla="*/ 46 w 135"/>
                  <a:gd name="T63" fmla="*/ 202 h 562"/>
                  <a:gd name="T64" fmla="*/ 48 w 135"/>
                  <a:gd name="T65" fmla="*/ 193 h 562"/>
                  <a:gd name="T66" fmla="*/ 50 w 135"/>
                  <a:gd name="T67" fmla="*/ 186 h 562"/>
                  <a:gd name="T68" fmla="*/ 48 w 135"/>
                  <a:gd name="T69" fmla="*/ 176 h 562"/>
                  <a:gd name="T70" fmla="*/ 45 w 135"/>
                  <a:gd name="T71" fmla="*/ 169 h 562"/>
                  <a:gd name="T72" fmla="*/ 42 w 135"/>
                  <a:gd name="T73" fmla="*/ 156 h 562"/>
                  <a:gd name="T74" fmla="*/ 40 w 135"/>
                  <a:gd name="T75" fmla="*/ 151 h 562"/>
                  <a:gd name="T76" fmla="*/ 39 w 135"/>
                  <a:gd name="T77" fmla="*/ 140 h 562"/>
                  <a:gd name="T78" fmla="*/ 26 w 135"/>
                  <a:gd name="T79" fmla="*/ 110 h 562"/>
                  <a:gd name="T80" fmla="*/ 23 w 135"/>
                  <a:gd name="T81" fmla="*/ 95 h 562"/>
                  <a:gd name="T82" fmla="*/ 20 w 135"/>
                  <a:gd name="T83" fmla="*/ 85 h 562"/>
                  <a:gd name="T84" fmla="*/ 20 w 135"/>
                  <a:gd name="T85" fmla="*/ 66 h 562"/>
                  <a:gd name="T86" fmla="*/ 14 w 135"/>
                  <a:gd name="T87" fmla="*/ 54 h 562"/>
                  <a:gd name="T88" fmla="*/ 14 w 135"/>
                  <a:gd name="T89" fmla="*/ 36 h 562"/>
                  <a:gd name="T90" fmla="*/ 7 w 135"/>
                  <a:gd name="T91" fmla="*/ 29 h 562"/>
                  <a:gd name="T92" fmla="*/ 4 w 135"/>
                  <a:gd name="T93" fmla="*/ 23 h 562"/>
                  <a:gd name="T94" fmla="*/ 4 w 135"/>
                  <a:gd name="T95" fmla="*/ 9 h 562"/>
                  <a:gd name="T96" fmla="*/ 0 w 135"/>
                  <a:gd name="T97" fmla="*/ 0 h 56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35"/>
                  <a:gd name="T148" fmla="*/ 0 h 562"/>
                  <a:gd name="T149" fmla="*/ 135 w 135"/>
                  <a:gd name="T150" fmla="*/ 562 h 56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35" h="562">
                    <a:moveTo>
                      <a:pt x="135" y="562"/>
                    </a:moveTo>
                    <a:lnTo>
                      <a:pt x="131" y="559"/>
                    </a:lnTo>
                    <a:lnTo>
                      <a:pt x="114" y="549"/>
                    </a:lnTo>
                    <a:lnTo>
                      <a:pt x="88" y="517"/>
                    </a:lnTo>
                    <a:lnTo>
                      <a:pt x="82" y="507"/>
                    </a:lnTo>
                    <a:lnTo>
                      <a:pt x="73" y="490"/>
                    </a:lnTo>
                    <a:lnTo>
                      <a:pt x="69" y="484"/>
                    </a:lnTo>
                    <a:lnTo>
                      <a:pt x="60" y="458"/>
                    </a:lnTo>
                    <a:lnTo>
                      <a:pt x="60" y="449"/>
                    </a:lnTo>
                    <a:lnTo>
                      <a:pt x="59" y="448"/>
                    </a:lnTo>
                    <a:lnTo>
                      <a:pt x="56" y="429"/>
                    </a:lnTo>
                    <a:lnTo>
                      <a:pt x="50" y="406"/>
                    </a:lnTo>
                    <a:lnTo>
                      <a:pt x="50" y="399"/>
                    </a:lnTo>
                    <a:lnTo>
                      <a:pt x="48" y="388"/>
                    </a:lnTo>
                    <a:lnTo>
                      <a:pt x="48" y="382"/>
                    </a:lnTo>
                    <a:lnTo>
                      <a:pt x="53" y="376"/>
                    </a:lnTo>
                    <a:lnTo>
                      <a:pt x="52" y="353"/>
                    </a:lnTo>
                    <a:lnTo>
                      <a:pt x="59" y="340"/>
                    </a:lnTo>
                    <a:lnTo>
                      <a:pt x="59" y="320"/>
                    </a:lnTo>
                    <a:lnTo>
                      <a:pt x="62" y="313"/>
                    </a:lnTo>
                    <a:lnTo>
                      <a:pt x="62" y="307"/>
                    </a:lnTo>
                    <a:lnTo>
                      <a:pt x="68" y="295"/>
                    </a:lnTo>
                    <a:lnTo>
                      <a:pt x="68" y="291"/>
                    </a:lnTo>
                    <a:lnTo>
                      <a:pt x="65" y="285"/>
                    </a:lnTo>
                    <a:lnTo>
                      <a:pt x="63" y="277"/>
                    </a:lnTo>
                    <a:lnTo>
                      <a:pt x="58" y="269"/>
                    </a:lnTo>
                    <a:lnTo>
                      <a:pt x="56" y="262"/>
                    </a:lnTo>
                    <a:lnTo>
                      <a:pt x="55" y="257"/>
                    </a:lnTo>
                    <a:lnTo>
                      <a:pt x="55" y="238"/>
                    </a:lnTo>
                    <a:lnTo>
                      <a:pt x="53" y="219"/>
                    </a:lnTo>
                    <a:lnTo>
                      <a:pt x="48" y="209"/>
                    </a:lnTo>
                    <a:lnTo>
                      <a:pt x="46" y="202"/>
                    </a:lnTo>
                    <a:lnTo>
                      <a:pt x="48" y="193"/>
                    </a:lnTo>
                    <a:lnTo>
                      <a:pt x="50" y="186"/>
                    </a:lnTo>
                    <a:lnTo>
                      <a:pt x="48" y="176"/>
                    </a:lnTo>
                    <a:lnTo>
                      <a:pt x="45" y="169"/>
                    </a:lnTo>
                    <a:lnTo>
                      <a:pt x="42" y="156"/>
                    </a:lnTo>
                    <a:lnTo>
                      <a:pt x="40" y="151"/>
                    </a:lnTo>
                    <a:lnTo>
                      <a:pt x="39" y="140"/>
                    </a:lnTo>
                    <a:lnTo>
                      <a:pt x="26" y="110"/>
                    </a:lnTo>
                    <a:lnTo>
                      <a:pt x="23" y="95"/>
                    </a:lnTo>
                    <a:lnTo>
                      <a:pt x="20" y="85"/>
                    </a:lnTo>
                    <a:lnTo>
                      <a:pt x="20" y="66"/>
                    </a:lnTo>
                    <a:lnTo>
                      <a:pt x="14" y="54"/>
                    </a:lnTo>
                    <a:lnTo>
                      <a:pt x="14" y="36"/>
                    </a:lnTo>
                    <a:lnTo>
                      <a:pt x="7" y="29"/>
                    </a:lnTo>
                    <a:lnTo>
                      <a:pt x="4" y="23"/>
                    </a:lnTo>
                    <a:lnTo>
                      <a:pt x="4" y="9"/>
                    </a:lnTo>
                    <a:lnTo>
                      <a:pt x="0" y="0"/>
                    </a:lnTo>
                  </a:path>
                </a:pathLst>
              </a:custGeom>
              <a:noFill/>
              <a:ln w="6">
                <a:solidFill>
                  <a:srgbClr val="005CE6"/>
                </a:solidFill>
                <a:prstDash val="solid"/>
                <a:round/>
                <a:headEnd/>
                <a:tailEnd/>
              </a:ln>
            </p:spPr>
            <p:txBody>
              <a:bodyPr/>
              <a:lstStyle/>
              <a:p>
                <a:endParaRPr lang="en-US"/>
              </a:p>
            </p:txBody>
          </p:sp>
          <p:sp>
            <p:nvSpPr>
              <p:cNvPr id="27908" name="Freeform 96"/>
              <p:cNvSpPr>
                <a:spLocks/>
              </p:cNvSpPr>
              <p:nvPr/>
            </p:nvSpPr>
            <p:spPr bwMode="auto">
              <a:xfrm>
                <a:off x="4002" y="806"/>
                <a:ext cx="36" cy="356"/>
              </a:xfrm>
              <a:custGeom>
                <a:avLst/>
                <a:gdLst>
                  <a:gd name="T0" fmla="*/ 34 w 36"/>
                  <a:gd name="T1" fmla="*/ 356 h 356"/>
                  <a:gd name="T2" fmla="*/ 34 w 36"/>
                  <a:gd name="T3" fmla="*/ 348 h 356"/>
                  <a:gd name="T4" fmla="*/ 31 w 36"/>
                  <a:gd name="T5" fmla="*/ 341 h 356"/>
                  <a:gd name="T6" fmla="*/ 20 w 36"/>
                  <a:gd name="T7" fmla="*/ 330 h 356"/>
                  <a:gd name="T8" fmla="*/ 20 w 36"/>
                  <a:gd name="T9" fmla="*/ 325 h 356"/>
                  <a:gd name="T10" fmla="*/ 21 w 36"/>
                  <a:gd name="T11" fmla="*/ 324 h 356"/>
                  <a:gd name="T12" fmla="*/ 28 w 36"/>
                  <a:gd name="T13" fmla="*/ 324 h 356"/>
                  <a:gd name="T14" fmla="*/ 31 w 36"/>
                  <a:gd name="T15" fmla="*/ 321 h 356"/>
                  <a:gd name="T16" fmla="*/ 33 w 36"/>
                  <a:gd name="T17" fmla="*/ 315 h 356"/>
                  <a:gd name="T18" fmla="*/ 31 w 36"/>
                  <a:gd name="T19" fmla="*/ 314 h 356"/>
                  <a:gd name="T20" fmla="*/ 20 w 36"/>
                  <a:gd name="T21" fmla="*/ 310 h 356"/>
                  <a:gd name="T22" fmla="*/ 20 w 36"/>
                  <a:gd name="T23" fmla="*/ 304 h 356"/>
                  <a:gd name="T24" fmla="*/ 21 w 36"/>
                  <a:gd name="T25" fmla="*/ 302 h 356"/>
                  <a:gd name="T26" fmla="*/ 20 w 36"/>
                  <a:gd name="T27" fmla="*/ 297 h 356"/>
                  <a:gd name="T28" fmla="*/ 11 w 36"/>
                  <a:gd name="T29" fmla="*/ 285 h 356"/>
                  <a:gd name="T30" fmla="*/ 11 w 36"/>
                  <a:gd name="T31" fmla="*/ 279 h 356"/>
                  <a:gd name="T32" fmla="*/ 14 w 36"/>
                  <a:gd name="T33" fmla="*/ 278 h 356"/>
                  <a:gd name="T34" fmla="*/ 23 w 36"/>
                  <a:gd name="T35" fmla="*/ 276 h 356"/>
                  <a:gd name="T36" fmla="*/ 28 w 36"/>
                  <a:gd name="T37" fmla="*/ 272 h 356"/>
                  <a:gd name="T38" fmla="*/ 28 w 36"/>
                  <a:gd name="T39" fmla="*/ 264 h 356"/>
                  <a:gd name="T40" fmla="*/ 18 w 36"/>
                  <a:gd name="T41" fmla="*/ 246 h 356"/>
                  <a:gd name="T42" fmla="*/ 18 w 36"/>
                  <a:gd name="T43" fmla="*/ 241 h 356"/>
                  <a:gd name="T44" fmla="*/ 26 w 36"/>
                  <a:gd name="T45" fmla="*/ 228 h 356"/>
                  <a:gd name="T46" fmla="*/ 26 w 36"/>
                  <a:gd name="T47" fmla="*/ 222 h 356"/>
                  <a:gd name="T48" fmla="*/ 17 w 36"/>
                  <a:gd name="T49" fmla="*/ 212 h 356"/>
                  <a:gd name="T50" fmla="*/ 15 w 36"/>
                  <a:gd name="T51" fmla="*/ 207 h 356"/>
                  <a:gd name="T52" fmla="*/ 15 w 36"/>
                  <a:gd name="T53" fmla="*/ 200 h 356"/>
                  <a:gd name="T54" fmla="*/ 20 w 36"/>
                  <a:gd name="T55" fmla="*/ 190 h 356"/>
                  <a:gd name="T56" fmla="*/ 20 w 36"/>
                  <a:gd name="T57" fmla="*/ 189 h 356"/>
                  <a:gd name="T58" fmla="*/ 13 w 36"/>
                  <a:gd name="T59" fmla="*/ 184 h 356"/>
                  <a:gd name="T60" fmla="*/ 13 w 36"/>
                  <a:gd name="T61" fmla="*/ 181 h 356"/>
                  <a:gd name="T62" fmla="*/ 27 w 36"/>
                  <a:gd name="T63" fmla="*/ 170 h 356"/>
                  <a:gd name="T64" fmla="*/ 28 w 36"/>
                  <a:gd name="T65" fmla="*/ 167 h 356"/>
                  <a:gd name="T66" fmla="*/ 28 w 36"/>
                  <a:gd name="T67" fmla="*/ 161 h 356"/>
                  <a:gd name="T68" fmla="*/ 24 w 36"/>
                  <a:gd name="T69" fmla="*/ 153 h 356"/>
                  <a:gd name="T70" fmla="*/ 26 w 36"/>
                  <a:gd name="T71" fmla="*/ 138 h 356"/>
                  <a:gd name="T72" fmla="*/ 24 w 36"/>
                  <a:gd name="T73" fmla="*/ 137 h 356"/>
                  <a:gd name="T74" fmla="*/ 14 w 36"/>
                  <a:gd name="T75" fmla="*/ 137 h 356"/>
                  <a:gd name="T76" fmla="*/ 11 w 36"/>
                  <a:gd name="T77" fmla="*/ 135 h 356"/>
                  <a:gd name="T78" fmla="*/ 10 w 36"/>
                  <a:gd name="T79" fmla="*/ 125 h 356"/>
                  <a:gd name="T80" fmla="*/ 0 w 36"/>
                  <a:gd name="T81" fmla="*/ 114 h 356"/>
                  <a:gd name="T82" fmla="*/ 0 w 36"/>
                  <a:gd name="T83" fmla="*/ 101 h 356"/>
                  <a:gd name="T84" fmla="*/ 2 w 36"/>
                  <a:gd name="T85" fmla="*/ 92 h 356"/>
                  <a:gd name="T86" fmla="*/ 4 w 36"/>
                  <a:gd name="T87" fmla="*/ 89 h 356"/>
                  <a:gd name="T88" fmla="*/ 10 w 36"/>
                  <a:gd name="T89" fmla="*/ 88 h 356"/>
                  <a:gd name="T90" fmla="*/ 11 w 36"/>
                  <a:gd name="T91" fmla="*/ 85 h 356"/>
                  <a:gd name="T92" fmla="*/ 13 w 36"/>
                  <a:gd name="T93" fmla="*/ 79 h 356"/>
                  <a:gd name="T94" fmla="*/ 14 w 36"/>
                  <a:gd name="T95" fmla="*/ 75 h 356"/>
                  <a:gd name="T96" fmla="*/ 33 w 36"/>
                  <a:gd name="T97" fmla="*/ 59 h 356"/>
                  <a:gd name="T98" fmla="*/ 36 w 36"/>
                  <a:gd name="T99" fmla="*/ 53 h 356"/>
                  <a:gd name="T100" fmla="*/ 31 w 36"/>
                  <a:gd name="T101" fmla="*/ 49 h 356"/>
                  <a:gd name="T102" fmla="*/ 24 w 36"/>
                  <a:gd name="T103" fmla="*/ 45 h 356"/>
                  <a:gd name="T104" fmla="*/ 24 w 36"/>
                  <a:gd name="T105" fmla="*/ 37 h 356"/>
                  <a:gd name="T106" fmla="*/ 28 w 36"/>
                  <a:gd name="T107" fmla="*/ 29 h 356"/>
                  <a:gd name="T108" fmla="*/ 28 w 36"/>
                  <a:gd name="T109" fmla="*/ 26 h 356"/>
                  <a:gd name="T110" fmla="*/ 10 w 36"/>
                  <a:gd name="T111" fmla="*/ 0 h 356"/>
                  <a:gd name="T112" fmla="*/ 8 w 36"/>
                  <a:gd name="T113" fmla="*/ 0 h 3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6"/>
                  <a:gd name="T172" fmla="*/ 0 h 356"/>
                  <a:gd name="T173" fmla="*/ 36 w 36"/>
                  <a:gd name="T174" fmla="*/ 356 h 3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6" h="356">
                    <a:moveTo>
                      <a:pt x="34" y="356"/>
                    </a:moveTo>
                    <a:lnTo>
                      <a:pt x="34" y="348"/>
                    </a:lnTo>
                    <a:lnTo>
                      <a:pt x="31" y="341"/>
                    </a:lnTo>
                    <a:lnTo>
                      <a:pt x="20" y="330"/>
                    </a:lnTo>
                    <a:lnTo>
                      <a:pt x="20" y="325"/>
                    </a:lnTo>
                    <a:lnTo>
                      <a:pt x="21" y="324"/>
                    </a:lnTo>
                    <a:lnTo>
                      <a:pt x="28" y="324"/>
                    </a:lnTo>
                    <a:lnTo>
                      <a:pt x="31" y="321"/>
                    </a:lnTo>
                    <a:lnTo>
                      <a:pt x="33" y="315"/>
                    </a:lnTo>
                    <a:lnTo>
                      <a:pt x="31" y="314"/>
                    </a:lnTo>
                    <a:lnTo>
                      <a:pt x="20" y="310"/>
                    </a:lnTo>
                    <a:lnTo>
                      <a:pt x="20" y="304"/>
                    </a:lnTo>
                    <a:lnTo>
                      <a:pt x="21" y="302"/>
                    </a:lnTo>
                    <a:lnTo>
                      <a:pt x="20" y="297"/>
                    </a:lnTo>
                    <a:lnTo>
                      <a:pt x="11" y="285"/>
                    </a:lnTo>
                    <a:lnTo>
                      <a:pt x="11" y="279"/>
                    </a:lnTo>
                    <a:lnTo>
                      <a:pt x="14" y="278"/>
                    </a:lnTo>
                    <a:lnTo>
                      <a:pt x="23" y="276"/>
                    </a:lnTo>
                    <a:lnTo>
                      <a:pt x="28" y="272"/>
                    </a:lnTo>
                    <a:lnTo>
                      <a:pt x="28" y="264"/>
                    </a:lnTo>
                    <a:lnTo>
                      <a:pt x="18" y="246"/>
                    </a:lnTo>
                    <a:lnTo>
                      <a:pt x="18" y="241"/>
                    </a:lnTo>
                    <a:lnTo>
                      <a:pt x="26" y="228"/>
                    </a:lnTo>
                    <a:lnTo>
                      <a:pt x="26" y="222"/>
                    </a:lnTo>
                    <a:lnTo>
                      <a:pt x="17" y="212"/>
                    </a:lnTo>
                    <a:lnTo>
                      <a:pt x="15" y="207"/>
                    </a:lnTo>
                    <a:lnTo>
                      <a:pt x="15" y="200"/>
                    </a:lnTo>
                    <a:lnTo>
                      <a:pt x="20" y="190"/>
                    </a:lnTo>
                    <a:lnTo>
                      <a:pt x="20" y="189"/>
                    </a:lnTo>
                    <a:lnTo>
                      <a:pt x="13" y="184"/>
                    </a:lnTo>
                    <a:lnTo>
                      <a:pt x="13" y="181"/>
                    </a:lnTo>
                    <a:lnTo>
                      <a:pt x="27" y="170"/>
                    </a:lnTo>
                    <a:lnTo>
                      <a:pt x="28" y="167"/>
                    </a:lnTo>
                    <a:lnTo>
                      <a:pt x="28" y="161"/>
                    </a:lnTo>
                    <a:lnTo>
                      <a:pt x="24" y="153"/>
                    </a:lnTo>
                    <a:lnTo>
                      <a:pt x="26" y="138"/>
                    </a:lnTo>
                    <a:lnTo>
                      <a:pt x="24" y="137"/>
                    </a:lnTo>
                    <a:lnTo>
                      <a:pt x="14" y="137"/>
                    </a:lnTo>
                    <a:lnTo>
                      <a:pt x="11" y="135"/>
                    </a:lnTo>
                    <a:lnTo>
                      <a:pt x="10" y="125"/>
                    </a:lnTo>
                    <a:lnTo>
                      <a:pt x="0" y="114"/>
                    </a:lnTo>
                    <a:lnTo>
                      <a:pt x="0" y="101"/>
                    </a:lnTo>
                    <a:lnTo>
                      <a:pt x="2" y="92"/>
                    </a:lnTo>
                    <a:lnTo>
                      <a:pt x="4" y="89"/>
                    </a:lnTo>
                    <a:lnTo>
                      <a:pt x="10" y="88"/>
                    </a:lnTo>
                    <a:lnTo>
                      <a:pt x="11" y="85"/>
                    </a:lnTo>
                    <a:lnTo>
                      <a:pt x="13" y="79"/>
                    </a:lnTo>
                    <a:lnTo>
                      <a:pt x="14" y="75"/>
                    </a:lnTo>
                    <a:lnTo>
                      <a:pt x="33" y="59"/>
                    </a:lnTo>
                    <a:lnTo>
                      <a:pt x="36" y="53"/>
                    </a:lnTo>
                    <a:lnTo>
                      <a:pt x="31" y="49"/>
                    </a:lnTo>
                    <a:lnTo>
                      <a:pt x="24" y="45"/>
                    </a:lnTo>
                    <a:lnTo>
                      <a:pt x="24" y="37"/>
                    </a:lnTo>
                    <a:lnTo>
                      <a:pt x="28" y="29"/>
                    </a:lnTo>
                    <a:lnTo>
                      <a:pt x="28" y="26"/>
                    </a:lnTo>
                    <a:lnTo>
                      <a:pt x="10" y="0"/>
                    </a:lnTo>
                    <a:lnTo>
                      <a:pt x="8" y="0"/>
                    </a:lnTo>
                  </a:path>
                </a:pathLst>
              </a:custGeom>
              <a:noFill/>
              <a:ln w="6">
                <a:solidFill>
                  <a:srgbClr val="005CE6"/>
                </a:solidFill>
                <a:prstDash val="solid"/>
                <a:round/>
                <a:headEnd/>
                <a:tailEnd/>
              </a:ln>
            </p:spPr>
            <p:txBody>
              <a:bodyPr/>
              <a:lstStyle/>
              <a:p>
                <a:endParaRPr lang="en-US"/>
              </a:p>
            </p:txBody>
          </p:sp>
          <p:sp>
            <p:nvSpPr>
              <p:cNvPr id="27909" name="Freeform 97"/>
              <p:cNvSpPr>
                <a:spLocks/>
              </p:cNvSpPr>
              <p:nvPr/>
            </p:nvSpPr>
            <p:spPr bwMode="auto">
              <a:xfrm>
                <a:off x="2454" y="1990"/>
                <a:ext cx="18" cy="17"/>
              </a:xfrm>
              <a:custGeom>
                <a:avLst/>
                <a:gdLst>
                  <a:gd name="T0" fmla="*/ 18 w 18"/>
                  <a:gd name="T1" fmla="*/ 17 h 17"/>
                  <a:gd name="T2" fmla="*/ 13 w 18"/>
                  <a:gd name="T3" fmla="*/ 15 h 17"/>
                  <a:gd name="T4" fmla="*/ 8 w 18"/>
                  <a:gd name="T5" fmla="*/ 13 h 17"/>
                  <a:gd name="T6" fmla="*/ 0 w 18"/>
                  <a:gd name="T7" fmla="*/ 1 h 17"/>
                  <a:gd name="T8" fmla="*/ 0 w 18"/>
                  <a:gd name="T9" fmla="*/ 0 h 17"/>
                  <a:gd name="T10" fmla="*/ 0 60000 65536"/>
                  <a:gd name="T11" fmla="*/ 0 60000 65536"/>
                  <a:gd name="T12" fmla="*/ 0 60000 65536"/>
                  <a:gd name="T13" fmla="*/ 0 60000 65536"/>
                  <a:gd name="T14" fmla="*/ 0 60000 65536"/>
                  <a:gd name="T15" fmla="*/ 0 w 18"/>
                  <a:gd name="T16" fmla="*/ 0 h 17"/>
                  <a:gd name="T17" fmla="*/ 18 w 18"/>
                  <a:gd name="T18" fmla="*/ 17 h 17"/>
                </a:gdLst>
                <a:ahLst/>
                <a:cxnLst>
                  <a:cxn ang="T10">
                    <a:pos x="T0" y="T1"/>
                  </a:cxn>
                  <a:cxn ang="T11">
                    <a:pos x="T2" y="T3"/>
                  </a:cxn>
                  <a:cxn ang="T12">
                    <a:pos x="T4" y="T5"/>
                  </a:cxn>
                  <a:cxn ang="T13">
                    <a:pos x="T6" y="T7"/>
                  </a:cxn>
                  <a:cxn ang="T14">
                    <a:pos x="T8" y="T9"/>
                  </a:cxn>
                </a:cxnLst>
                <a:rect l="T15" t="T16" r="T17" b="T18"/>
                <a:pathLst>
                  <a:path w="18" h="17">
                    <a:moveTo>
                      <a:pt x="18" y="17"/>
                    </a:moveTo>
                    <a:lnTo>
                      <a:pt x="13" y="15"/>
                    </a:lnTo>
                    <a:lnTo>
                      <a:pt x="8" y="13"/>
                    </a:lnTo>
                    <a:lnTo>
                      <a:pt x="0" y="1"/>
                    </a:lnTo>
                    <a:lnTo>
                      <a:pt x="0" y="0"/>
                    </a:lnTo>
                  </a:path>
                </a:pathLst>
              </a:custGeom>
              <a:noFill/>
              <a:ln w="6">
                <a:solidFill>
                  <a:srgbClr val="005CE6"/>
                </a:solidFill>
                <a:prstDash val="solid"/>
                <a:round/>
                <a:headEnd/>
                <a:tailEnd/>
              </a:ln>
            </p:spPr>
            <p:txBody>
              <a:bodyPr/>
              <a:lstStyle/>
              <a:p>
                <a:endParaRPr lang="en-US"/>
              </a:p>
            </p:txBody>
          </p:sp>
          <p:sp>
            <p:nvSpPr>
              <p:cNvPr id="27910" name="Freeform 98"/>
              <p:cNvSpPr>
                <a:spLocks/>
              </p:cNvSpPr>
              <p:nvPr/>
            </p:nvSpPr>
            <p:spPr bwMode="auto">
              <a:xfrm>
                <a:off x="2436" y="2214"/>
                <a:ext cx="5" cy="19"/>
              </a:xfrm>
              <a:custGeom>
                <a:avLst/>
                <a:gdLst>
                  <a:gd name="T0" fmla="*/ 5 w 5"/>
                  <a:gd name="T1" fmla="*/ 19 h 19"/>
                  <a:gd name="T2" fmla="*/ 4 w 5"/>
                  <a:gd name="T3" fmla="*/ 13 h 19"/>
                  <a:gd name="T4" fmla="*/ 0 w 5"/>
                  <a:gd name="T5" fmla="*/ 6 h 19"/>
                  <a:gd name="T6" fmla="*/ 0 w 5"/>
                  <a:gd name="T7" fmla="*/ 0 h 19"/>
                  <a:gd name="T8" fmla="*/ 0 60000 65536"/>
                  <a:gd name="T9" fmla="*/ 0 60000 65536"/>
                  <a:gd name="T10" fmla="*/ 0 60000 65536"/>
                  <a:gd name="T11" fmla="*/ 0 60000 65536"/>
                  <a:gd name="T12" fmla="*/ 0 w 5"/>
                  <a:gd name="T13" fmla="*/ 0 h 19"/>
                  <a:gd name="T14" fmla="*/ 5 w 5"/>
                  <a:gd name="T15" fmla="*/ 19 h 19"/>
                </a:gdLst>
                <a:ahLst/>
                <a:cxnLst>
                  <a:cxn ang="T8">
                    <a:pos x="T0" y="T1"/>
                  </a:cxn>
                  <a:cxn ang="T9">
                    <a:pos x="T2" y="T3"/>
                  </a:cxn>
                  <a:cxn ang="T10">
                    <a:pos x="T4" y="T5"/>
                  </a:cxn>
                  <a:cxn ang="T11">
                    <a:pos x="T6" y="T7"/>
                  </a:cxn>
                </a:cxnLst>
                <a:rect l="T12" t="T13" r="T14" b="T15"/>
                <a:pathLst>
                  <a:path w="5" h="19">
                    <a:moveTo>
                      <a:pt x="5" y="19"/>
                    </a:moveTo>
                    <a:lnTo>
                      <a:pt x="4" y="13"/>
                    </a:lnTo>
                    <a:lnTo>
                      <a:pt x="0" y="6"/>
                    </a:lnTo>
                    <a:lnTo>
                      <a:pt x="0" y="0"/>
                    </a:lnTo>
                  </a:path>
                </a:pathLst>
              </a:custGeom>
              <a:noFill/>
              <a:ln w="6">
                <a:solidFill>
                  <a:srgbClr val="005CE6"/>
                </a:solidFill>
                <a:prstDash val="solid"/>
                <a:round/>
                <a:headEnd/>
                <a:tailEnd/>
              </a:ln>
            </p:spPr>
            <p:txBody>
              <a:bodyPr/>
              <a:lstStyle/>
              <a:p>
                <a:endParaRPr lang="en-US"/>
              </a:p>
            </p:txBody>
          </p:sp>
          <p:sp>
            <p:nvSpPr>
              <p:cNvPr id="27911" name="Freeform 99"/>
              <p:cNvSpPr>
                <a:spLocks/>
              </p:cNvSpPr>
              <p:nvPr/>
            </p:nvSpPr>
            <p:spPr bwMode="auto">
              <a:xfrm>
                <a:off x="2472" y="1955"/>
                <a:ext cx="4" cy="52"/>
              </a:xfrm>
              <a:custGeom>
                <a:avLst/>
                <a:gdLst>
                  <a:gd name="T0" fmla="*/ 0 w 4"/>
                  <a:gd name="T1" fmla="*/ 52 h 52"/>
                  <a:gd name="T2" fmla="*/ 3 w 4"/>
                  <a:gd name="T3" fmla="*/ 43 h 52"/>
                  <a:gd name="T4" fmla="*/ 0 w 4"/>
                  <a:gd name="T5" fmla="*/ 24 h 52"/>
                  <a:gd name="T6" fmla="*/ 0 w 4"/>
                  <a:gd name="T7" fmla="*/ 9 h 52"/>
                  <a:gd name="T8" fmla="*/ 4 w 4"/>
                  <a:gd name="T9" fmla="*/ 0 h 52"/>
                  <a:gd name="T10" fmla="*/ 0 60000 65536"/>
                  <a:gd name="T11" fmla="*/ 0 60000 65536"/>
                  <a:gd name="T12" fmla="*/ 0 60000 65536"/>
                  <a:gd name="T13" fmla="*/ 0 60000 65536"/>
                  <a:gd name="T14" fmla="*/ 0 60000 65536"/>
                  <a:gd name="T15" fmla="*/ 0 w 4"/>
                  <a:gd name="T16" fmla="*/ 0 h 52"/>
                  <a:gd name="T17" fmla="*/ 4 w 4"/>
                  <a:gd name="T18" fmla="*/ 52 h 52"/>
                </a:gdLst>
                <a:ahLst/>
                <a:cxnLst>
                  <a:cxn ang="T10">
                    <a:pos x="T0" y="T1"/>
                  </a:cxn>
                  <a:cxn ang="T11">
                    <a:pos x="T2" y="T3"/>
                  </a:cxn>
                  <a:cxn ang="T12">
                    <a:pos x="T4" y="T5"/>
                  </a:cxn>
                  <a:cxn ang="T13">
                    <a:pos x="T6" y="T7"/>
                  </a:cxn>
                  <a:cxn ang="T14">
                    <a:pos x="T8" y="T9"/>
                  </a:cxn>
                </a:cxnLst>
                <a:rect l="T15" t="T16" r="T17" b="T18"/>
                <a:pathLst>
                  <a:path w="4" h="52">
                    <a:moveTo>
                      <a:pt x="0" y="52"/>
                    </a:moveTo>
                    <a:lnTo>
                      <a:pt x="3" y="43"/>
                    </a:lnTo>
                    <a:lnTo>
                      <a:pt x="0" y="24"/>
                    </a:lnTo>
                    <a:lnTo>
                      <a:pt x="0" y="9"/>
                    </a:lnTo>
                    <a:lnTo>
                      <a:pt x="4" y="0"/>
                    </a:lnTo>
                  </a:path>
                </a:pathLst>
              </a:custGeom>
              <a:noFill/>
              <a:ln w="6">
                <a:solidFill>
                  <a:srgbClr val="005CE6"/>
                </a:solidFill>
                <a:prstDash val="solid"/>
                <a:round/>
                <a:headEnd/>
                <a:tailEnd/>
              </a:ln>
            </p:spPr>
            <p:txBody>
              <a:bodyPr/>
              <a:lstStyle/>
              <a:p>
                <a:endParaRPr lang="en-US"/>
              </a:p>
            </p:txBody>
          </p:sp>
          <p:sp>
            <p:nvSpPr>
              <p:cNvPr id="27912" name="Freeform 100"/>
              <p:cNvSpPr>
                <a:spLocks/>
              </p:cNvSpPr>
              <p:nvPr/>
            </p:nvSpPr>
            <p:spPr bwMode="auto">
              <a:xfrm>
                <a:off x="344" y="3648"/>
                <a:ext cx="19" cy="89"/>
              </a:xfrm>
              <a:custGeom>
                <a:avLst/>
                <a:gdLst>
                  <a:gd name="T0" fmla="*/ 19 w 19"/>
                  <a:gd name="T1" fmla="*/ 89 h 89"/>
                  <a:gd name="T2" fmla="*/ 17 w 19"/>
                  <a:gd name="T3" fmla="*/ 88 h 89"/>
                  <a:gd name="T4" fmla="*/ 6 w 19"/>
                  <a:gd name="T5" fmla="*/ 75 h 89"/>
                  <a:gd name="T6" fmla="*/ 1 w 19"/>
                  <a:gd name="T7" fmla="*/ 36 h 89"/>
                  <a:gd name="T8" fmla="*/ 0 w 19"/>
                  <a:gd name="T9" fmla="*/ 26 h 89"/>
                  <a:gd name="T10" fmla="*/ 13 w 19"/>
                  <a:gd name="T11" fmla="*/ 10 h 89"/>
                  <a:gd name="T12" fmla="*/ 10 w 19"/>
                  <a:gd name="T13" fmla="*/ 0 h 89"/>
                  <a:gd name="T14" fmla="*/ 0 60000 65536"/>
                  <a:gd name="T15" fmla="*/ 0 60000 65536"/>
                  <a:gd name="T16" fmla="*/ 0 60000 65536"/>
                  <a:gd name="T17" fmla="*/ 0 60000 65536"/>
                  <a:gd name="T18" fmla="*/ 0 60000 65536"/>
                  <a:gd name="T19" fmla="*/ 0 60000 65536"/>
                  <a:gd name="T20" fmla="*/ 0 60000 65536"/>
                  <a:gd name="T21" fmla="*/ 0 w 19"/>
                  <a:gd name="T22" fmla="*/ 0 h 89"/>
                  <a:gd name="T23" fmla="*/ 19 w 19"/>
                  <a:gd name="T24" fmla="*/ 89 h 8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89">
                    <a:moveTo>
                      <a:pt x="19" y="89"/>
                    </a:moveTo>
                    <a:lnTo>
                      <a:pt x="17" y="88"/>
                    </a:lnTo>
                    <a:lnTo>
                      <a:pt x="6" y="75"/>
                    </a:lnTo>
                    <a:lnTo>
                      <a:pt x="1" y="36"/>
                    </a:lnTo>
                    <a:lnTo>
                      <a:pt x="0" y="26"/>
                    </a:lnTo>
                    <a:lnTo>
                      <a:pt x="13" y="10"/>
                    </a:lnTo>
                    <a:lnTo>
                      <a:pt x="10" y="0"/>
                    </a:lnTo>
                  </a:path>
                </a:pathLst>
              </a:custGeom>
              <a:noFill/>
              <a:ln w="6">
                <a:solidFill>
                  <a:srgbClr val="005CE6"/>
                </a:solidFill>
                <a:prstDash val="solid"/>
                <a:round/>
                <a:headEnd/>
                <a:tailEnd/>
              </a:ln>
            </p:spPr>
            <p:txBody>
              <a:bodyPr/>
              <a:lstStyle/>
              <a:p>
                <a:endParaRPr lang="en-US"/>
              </a:p>
            </p:txBody>
          </p:sp>
          <p:sp>
            <p:nvSpPr>
              <p:cNvPr id="27913" name="Freeform 101"/>
              <p:cNvSpPr>
                <a:spLocks/>
              </p:cNvSpPr>
              <p:nvPr/>
            </p:nvSpPr>
            <p:spPr bwMode="auto">
              <a:xfrm>
                <a:off x="479" y="1129"/>
                <a:ext cx="155" cy="299"/>
              </a:xfrm>
              <a:custGeom>
                <a:avLst/>
                <a:gdLst>
                  <a:gd name="T0" fmla="*/ 0 w 155"/>
                  <a:gd name="T1" fmla="*/ 299 h 299"/>
                  <a:gd name="T2" fmla="*/ 8 w 155"/>
                  <a:gd name="T3" fmla="*/ 279 h 299"/>
                  <a:gd name="T4" fmla="*/ 9 w 155"/>
                  <a:gd name="T5" fmla="*/ 267 h 299"/>
                  <a:gd name="T6" fmla="*/ 16 w 155"/>
                  <a:gd name="T7" fmla="*/ 247 h 299"/>
                  <a:gd name="T8" fmla="*/ 22 w 155"/>
                  <a:gd name="T9" fmla="*/ 243 h 299"/>
                  <a:gd name="T10" fmla="*/ 35 w 155"/>
                  <a:gd name="T11" fmla="*/ 237 h 299"/>
                  <a:gd name="T12" fmla="*/ 41 w 155"/>
                  <a:gd name="T13" fmla="*/ 231 h 299"/>
                  <a:gd name="T14" fmla="*/ 45 w 155"/>
                  <a:gd name="T15" fmla="*/ 226 h 299"/>
                  <a:gd name="T16" fmla="*/ 58 w 155"/>
                  <a:gd name="T17" fmla="*/ 205 h 299"/>
                  <a:gd name="T18" fmla="*/ 70 w 155"/>
                  <a:gd name="T19" fmla="*/ 204 h 299"/>
                  <a:gd name="T20" fmla="*/ 72 w 155"/>
                  <a:gd name="T21" fmla="*/ 203 h 299"/>
                  <a:gd name="T22" fmla="*/ 77 w 155"/>
                  <a:gd name="T23" fmla="*/ 198 h 299"/>
                  <a:gd name="T24" fmla="*/ 83 w 155"/>
                  <a:gd name="T25" fmla="*/ 182 h 299"/>
                  <a:gd name="T26" fmla="*/ 83 w 155"/>
                  <a:gd name="T27" fmla="*/ 158 h 299"/>
                  <a:gd name="T28" fmla="*/ 85 w 155"/>
                  <a:gd name="T29" fmla="*/ 149 h 299"/>
                  <a:gd name="T30" fmla="*/ 85 w 155"/>
                  <a:gd name="T31" fmla="*/ 145 h 299"/>
                  <a:gd name="T32" fmla="*/ 83 w 155"/>
                  <a:gd name="T33" fmla="*/ 138 h 299"/>
                  <a:gd name="T34" fmla="*/ 83 w 155"/>
                  <a:gd name="T35" fmla="*/ 133 h 299"/>
                  <a:gd name="T36" fmla="*/ 88 w 155"/>
                  <a:gd name="T37" fmla="*/ 125 h 299"/>
                  <a:gd name="T38" fmla="*/ 90 w 155"/>
                  <a:gd name="T39" fmla="*/ 108 h 299"/>
                  <a:gd name="T40" fmla="*/ 110 w 155"/>
                  <a:gd name="T41" fmla="*/ 90 h 299"/>
                  <a:gd name="T42" fmla="*/ 117 w 155"/>
                  <a:gd name="T43" fmla="*/ 61 h 299"/>
                  <a:gd name="T44" fmla="*/ 126 w 155"/>
                  <a:gd name="T45" fmla="*/ 43 h 299"/>
                  <a:gd name="T46" fmla="*/ 132 w 155"/>
                  <a:gd name="T47" fmla="*/ 21 h 299"/>
                  <a:gd name="T48" fmla="*/ 140 w 155"/>
                  <a:gd name="T49" fmla="*/ 8 h 299"/>
                  <a:gd name="T50" fmla="*/ 155 w 155"/>
                  <a:gd name="T51" fmla="*/ 0 h 29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5"/>
                  <a:gd name="T79" fmla="*/ 0 h 299"/>
                  <a:gd name="T80" fmla="*/ 155 w 155"/>
                  <a:gd name="T81" fmla="*/ 299 h 29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5" h="299">
                    <a:moveTo>
                      <a:pt x="0" y="299"/>
                    </a:moveTo>
                    <a:lnTo>
                      <a:pt x="8" y="279"/>
                    </a:lnTo>
                    <a:lnTo>
                      <a:pt x="9" y="267"/>
                    </a:lnTo>
                    <a:lnTo>
                      <a:pt x="16" y="247"/>
                    </a:lnTo>
                    <a:lnTo>
                      <a:pt x="22" y="243"/>
                    </a:lnTo>
                    <a:lnTo>
                      <a:pt x="35" y="237"/>
                    </a:lnTo>
                    <a:lnTo>
                      <a:pt x="41" y="231"/>
                    </a:lnTo>
                    <a:lnTo>
                      <a:pt x="45" y="226"/>
                    </a:lnTo>
                    <a:lnTo>
                      <a:pt x="58" y="205"/>
                    </a:lnTo>
                    <a:lnTo>
                      <a:pt x="70" y="204"/>
                    </a:lnTo>
                    <a:lnTo>
                      <a:pt x="72" y="203"/>
                    </a:lnTo>
                    <a:lnTo>
                      <a:pt x="77" y="198"/>
                    </a:lnTo>
                    <a:lnTo>
                      <a:pt x="83" y="182"/>
                    </a:lnTo>
                    <a:lnTo>
                      <a:pt x="83" y="158"/>
                    </a:lnTo>
                    <a:lnTo>
                      <a:pt x="85" y="149"/>
                    </a:lnTo>
                    <a:lnTo>
                      <a:pt x="85" y="145"/>
                    </a:lnTo>
                    <a:lnTo>
                      <a:pt x="83" y="138"/>
                    </a:lnTo>
                    <a:lnTo>
                      <a:pt x="83" y="133"/>
                    </a:lnTo>
                    <a:lnTo>
                      <a:pt x="88" y="125"/>
                    </a:lnTo>
                    <a:lnTo>
                      <a:pt x="90" y="108"/>
                    </a:lnTo>
                    <a:lnTo>
                      <a:pt x="110" y="90"/>
                    </a:lnTo>
                    <a:lnTo>
                      <a:pt x="117" y="61"/>
                    </a:lnTo>
                    <a:lnTo>
                      <a:pt x="126" y="43"/>
                    </a:lnTo>
                    <a:lnTo>
                      <a:pt x="132" y="21"/>
                    </a:lnTo>
                    <a:lnTo>
                      <a:pt x="140" y="8"/>
                    </a:lnTo>
                    <a:lnTo>
                      <a:pt x="155" y="0"/>
                    </a:lnTo>
                  </a:path>
                </a:pathLst>
              </a:custGeom>
              <a:noFill/>
              <a:ln w="6">
                <a:solidFill>
                  <a:srgbClr val="005CE6"/>
                </a:solidFill>
                <a:prstDash val="solid"/>
                <a:round/>
                <a:headEnd/>
                <a:tailEnd/>
              </a:ln>
            </p:spPr>
            <p:txBody>
              <a:bodyPr/>
              <a:lstStyle/>
              <a:p>
                <a:endParaRPr lang="en-US"/>
              </a:p>
            </p:txBody>
          </p:sp>
          <p:sp>
            <p:nvSpPr>
              <p:cNvPr id="27914" name="Freeform 102"/>
              <p:cNvSpPr>
                <a:spLocks/>
              </p:cNvSpPr>
              <p:nvPr/>
            </p:nvSpPr>
            <p:spPr bwMode="auto">
              <a:xfrm>
                <a:off x="1682" y="1497"/>
                <a:ext cx="133" cy="26"/>
              </a:xfrm>
              <a:custGeom>
                <a:avLst/>
                <a:gdLst>
                  <a:gd name="T0" fmla="*/ 0 w 133"/>
                  <a:gd name="T1" fmla="*/ 19 h 26"/>
                  <a:gd name="T2" fmla="*/ 33 w 133"/>
                  <a:gd name="T3" fmla="*/ 26 h 26"/>
                  <a:gd name="T4" fmla="*/ 39 w 133"/>
                  <a:gd name="T5" fmla="*/ 26 h 26"/>
                  <a:gd name="T6" fmla="*/ 42 w 133"/>
                  <a:gd name="T7" fmla="*/ 22 h 26"/>
                  <a:gd name="T8" fmla="*/ 42 w 133"/>
                  <a:gd name="T9" fmla="*/ 17 h 26"/>
                  <a:gd name="T10" fmla="*/ 43 w 133"/>
                  <a:gd name="T11" fmla="*/ 16 h 26"/>
                  <a:gd name="T12" fmla="*/ 48 w 133"/>
                  <a:gd name="T13" fmla="*/ 13 h 26"/>
                  <a:gd name="T14" fmla="*/ 64 w 133"/>
                  <a:gd name="T15" fmla="*/ 15 h 26"/>
                  <a:gd name="T16" fmla="*/ 65 w 133"/>
                  <a:gd name="T17" fmla="*/ 13 h 26"/>
                  <a:gd name="T18" fmla="*/ 65 w 133"/>
                  <a:gd name="T19" fmla="*/ 7 h 26"/>
                  <a:gd name="T20" fmla="*/ 64 w 133"/>
                  <a:gd name="T21" fmla="*/ 7 h 26"/>
                  <a:gd name="T22" fmla="*/ 65 w 133"/>
                  <a:gd name="T23" fmla="*/ 2 h 26"/>
                  <a:gd name="T24" fmla="*/ 67 w 133"/>
                  <a:gd name="T25" fmla="*/ 0 h 26"/>
                  <a:gd name="T26" fmla="*/ 69 w 133"/>
                  <a:gd name="T27" fmla="*/ 0 h 26"/>
                  <a:gd name="T28" fmla="*/ 82 w 133"/>
                  <a:gd name="T29" fmla="*/ 13 h 26"/>
                  <a:gd name="T30" fmla="*/ 82 w 133"/>
                  <a:gd name="T31" fmla="*/ 22 h 26"/>
                  <a:gd name="T32" fmla="*/ 84 w 133"/>
                  <a:gd name="T33" fmla="*/ 23 h 26"/>
                  <a:gd name="T34" fmla="*/ 92 w 133"/>
                  <a:gd name="T35" fmla="*/ 22 h 26"/>
                  <a:gd name="T36" fmla="*/ 103 w 133"/>
                  <a:gd name="T37" fmla="*/ 17 h 26"/>
                  <a:gd name="T38" fmla="*/ 111 w 133"/>
                  <a:gd name="T39" fmla="*/ 7 h 26"/>
                  <a:gd name="T40" fmla="*/ 118 w 133"/>
                  <a:gd name="T41" fmla="*/ 3 h 26"/>
                  <a:gd name="T42" fmla="*/ 126 w 133"/>
                  <a:gd name="T43" fmla="*/ 3 h 26"/>
                  <a:gd name="T44" fmla="*/ 130 w 133"/>
                  <a:gd name="T45" fmla="*/ 4 h 26"/>
                  <a:gd name="T46" fmla="*/ 133 w 133"/>
                  <a:gd name="T47" fmla="*/ 9 h 26"/>
                  <a:gd name="T48" fmla="*/ 133 w 133"/>
                  <a:gd name="T49" fmla="*/ 15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33"/>
                  <a:gd name="T76" fmla="*/ 0 h 26"/>
                  <a:gd name="T77" fmla="*/ 133 w 133"/>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33" h="26">
                    <a:moveTo>
                      <a:pt x="0" y="19"/>
                    </a:moveTo>
                    <a:lnTo>
                      <a:pt x="33" y="26"/>
                    </a:lnTo>
                    <a:lnTo>
                      <a:pt x="39" y="26"/>
                    </a:lnTo>
                    <a:lnTo>
                      <a:pt x="42" y="22"/>
                    </a:lnTo>
                    <a:lnTo>
                      <a:pt x="42" y="17"/>
                    </a:lnTo>
                    <a:lnTo>
                      <a:pt x="43" y="16"/>
                    </a:lnTo>
                    <a:lnTo>
                      <a:pt x="48" y="13"/>
                    </a:lnTo>
                    <a:lnTo>
                      <a:pt x="64" y="15"/>
                    </a:lnTo>
                    <a:lnTo>
                      <a:pt x="65" y="13"/>
                    </a:lnTo>
                    <a:lnTo>
                      <a:pt x="65" y="7"/>
                    </a:lnTo>
                    <a:lnTo>
                      <a:pt x="64" y="7"/>
                    </a:lnTo>
                    <a:lnTo>
                      <a:pt x="65" y="2"/>
                    </a:lnTo>
                    <a:lnTo>
                      <a:pt x="67" y="0"/>
                    </a:lnTo>
                    <a:lnTo>
                      <a:pt x="69" y="0"/>
                    </a:lnTo>
                    <a:lnTo>
                      <a:pt x="82" y="13"/>
                    </a:lnTo>
                    <a:lnTo>
                      <a:pt x="82" y="22"/>
                    </a:lnTo>
                    <a:lnTo>
                      <a:pt x="84" y="23"/>
                    </a:lnTo>
                    <a:lnTo>
                      <a:pt x="92" y="22"/>
                    </a:lnTo>
                    <a:lnTo>
                      <a:pt x="103" y="17"/>
                    </a:lnTo>
                    <a:lnTo>
                      <a:pt x="111" y="7"/>
                    </a:lnTo>
                    <a:lnTo>
                      <a:pt x="118" y="3"/>
                    </a:lnTo>
                    <a:lnTo>
                      <a:pt x="126" y="3"/>
                    </a:lnTo>
                    <a:lnTo>
                      <a:pt x="130" y="4"/>
                    </a:lnTo>
                    <a:lnTo>
                      <a:pt x="133" y="9"/>
                    </a:lnTo>
                    <a:lnTo>
                      <a:pt x="133" y="15"/>
                    </a:lnTo>
                  </a:path>
                </a:pathLst>
              </a:custGeom>
              <a:noFill/>
              <a:ln w="6">
                <a:solidFill>
                  <a:srgbClr val="005CE6"/>
                </a:solidFill>
                <a:prstDash val="solid"/>
                <a:round/>
                <a:headEnd/>
                <a:tailEnd/>
              </a:ln>
            </p:spPr>
            <p:txBody>
              <a:bodyPr/>
              <a:lstStyle/>
              <a:p>
                <a:endParaRPr lang="en-US"/>
              </a:p>
            </p:txBody>
          </p:sp>
          <p:sp>
            <p:nvSpPr>
              <p:cNvPr id="27915" name="Freeform 103"/>
              <p:cNvSpPr>
                <a:spLocks/>
              </p:cNvSpPr>
              <p:nvPr/>
            </p:nvSpPr>
            <p:spPr bwMode="auto">
              <a:xfrm>
                <a:off x="2328" y="1571"/>
                <a:ext cx="173" cy="67"/>
              </a:xfrm>
              <a:custGeom>
                <a:avLst/>
                <a:gdLst>
                  <a:gd name="T0" fmla="*/ 0 w 173"/>
                  <a:gd name="T1" fmla="*/ 67 h 67"/>
                  <a:gd name="T2" fmla="*/ 7 w 173"/>
                  <a:gd name="T3" fmla="*/ 53 h 67"/>
                  <a:gd name="T4" fmla="*/ 15 w 173"/>
                  <a:gd name="T5" fmla="*/ 46 h 67"/>
                  <a:gd name="T6" fmla="*/ 41 w 173"/>
                  <a:gd name="T7" fmla="*/ 27 h 67"/>
                  <a:gd name="T8" fmla="*/ 53 w 173"/>
                  <a:gd name="T9" fmla="*/ 15 h 67"/>
                  <a:gd name="T10" fmla="*/ 62 w 173"/>
                  <a:gd name="T11" fmla="*/ 11 h 67"/>
                  <a:gd name="T12" fmla="*/ 70 w 173"/>
                  <a:gd name="T13" fmla="*/ 8 h 67"/>
                  <a:gd name="T14" fmla="*/ 79 w 173"/>
                  <a:gd name="T15" fmla="*/ 10 h 67"/>
                  <a:gd name="T16" fmla="*/ 99 w 173"/>
                  <a:gd name="T17" fmla="*/ 23 h 67"/>
                  <a:gd name="T18" fmla="*/ 116 w 173"/>
                  <a:gd name="T19" fmla="*/ 33 h 67"/>
                  <a:gd name="T20" fmla="*/ 131 w 173"/>
                  <a:gd name="T21" fmla="*/ 43 h 67"/>
                  <a:gd name="T22" fmla="*/ 144 w 173"/>
                  <a:gd name="T23" fmla="*/ 50 h 67"/>
                  <a:gd name="T24" fmla="*/ 154 w 173"/>
                  <a:gd name="T25" fmla="*/ 50 h 67"/>
                  <a:gd name="T26" fmla="*/ 158 w 173"/>
                  <a:gd name="T27" fmla="*/ 49 h 67"/>
                  <a:gd name="T28" fmla="*/ 162 w 173"/>
                  <a:gd name="T29" fmla="*/ 41 h 67"/>
                  <a:gd name="T30" fmla="*/ 167 w 173"/>
                  <a:gd name="T31" fmla="*/ 36 h 67"/>
                  <a:gd name="T32" fmla="*/ 171 w 173"/>
                  <a:gd name="T33" fmla="*/ 20 h 67"/>
                  <a:gd name="T34" fmla="*/ 173 w 173"/>
                  <a:gd name="T35" fmla="*/ 0 h 6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3"/>
                  <a:gd name="T55" fmla="*/ 0 h 67"/>
                  <a:gd name="T56" fmla="*/ 173 w 173"/>
                  <a:gd name="T57" fmla="*/ 67 h 6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3" h="67">
                    <a:moveTo>
                      <a:pt x="0" y="67"/>
                    </a:moveTo>
                    <a:lnTo>
                      <a:pt x="7" y="53"/>
                    </a:lnTo>
                    <a:lnTo>
                      <a:pt x="15" y="46"/>
                    </a:lnTo>
                    <a:lnTo>
                      <a:pt x="41" y="27"/>
                    </a:lnTo>
                    <a:lnTo>
                      <a:pt x="53" y="15"/>
                    </a:lnTo>
                    <a:lnTo>
                      <a:pt x="62" y="11"/>
                    </a:lnTo>
                    <a:lnTo>
                      <a:pt x="70" y="8"/>
                    </a:lnTo>
                    <a:lnTo>
                      <a:pt x="79" y="10"/>
                    </a:lnTo>
                    <a:lnTo>
                      <a:pt x="99" y="23"/>
                    </a:lnTo>
                    <a:lnTo>
                      <a:pt x="116" y="33"/>
                    </a:lnTo>
                    <a:lnTo>
                      <a:pt x="131" y="43"/>
                    </a:lnTo>
                    <a:lnTo>
                      <a:pt x="144" y="50"/>
                    </a:lnTo>
                    <a:lnTo>
                      <a:pt x="154" y="50"/>
                    </a:lnTo>
                    <a:lnTo>
                      <a:pt x="158" y="49"/>
                    </a:lnTo>
                    <a:lnTo>
                      <a:pt x="162" y="41"/>
                    </a:lnTo>
                    <a:lnTo>
                      <a:pt x="167" y="36"/>
                    </a:lnTo>
                    <a:lnTo>
                      <a:pt x="171" y="20"/>
                    </a:lnTo>
                    <a:lnTo>
                      <a:pt x="173" y="0"/>
                    </a:lnTo>
                  </a:path>
                </a:pathLst>
              </a:custGeom>
              <a:noFill/>
              <a:ln w="6">
                <a:solidFill>
                  <a:srgbClr val="005CE6"/>
                </a:solidFill>
                <a:prstDash val="solid"/>
                <a:round/>
                <a:headEnd/>
                <a:tailEnd/>
              </a:ln>
            </p:spPr>
            <p:txBody>
              <a:bodyPr/>
              <a:lstStyle/>
              <a:p>
                <a:endParaRPr lang="en-US"/>
              </a:p>
            </p:txBody>
          </p:sp>
          <p:sp>
            <p:nvSpPr>
              <p:cNvPr id="27916" name="Freeform 104"/>
              <p:cNvSpPr>
                <a:spLocks/>
              </p:cNvSpPr>
              <p:nvPr/>
            </p:nvSpPr>
            <p:spPr bwMode="auto">
              <a:xfrm>
                <a:off x="340" y="1992"/>
                <a:ext cx="491" cy="398"/>
              </a:xfrm>
              <a:custGeom>
                <a:avLst/>
                <a:gdLst>
                  <a:gd name="T0" fmla="*/ 3 w 491"/>
                  <a:gd name="T1" fmla="*/ 8 h 398"/>
                  <a:gd name="T2" fmla="*/ 33 w 491"/>
                  <a:gd name="T3" fmla="*/ 23 h 398"/>
                  <a:gd name="T4" fmla="*/ 73 w 491"/>
                  <a:gd name="T5" fmla="*/ 16 h 398"/>
                  <a:gd name="T6" fmla="*/ 115 w 491"/>
                  <a:gd name="T7" fmla="*/ 25 h 398"/>
                  <a:gd name="T8" fmla="*/ 135 w 491"/>
                  <a:gd name="T9" fmla="*/ 39 h 398"/>
                  <a:gd name="T10" fmla="*/ 154 w 491"/>
                  <a:gd name="T11" fmla="*/ 65 h 398"/>
                  <a:gd name="T12" fmla="*/ 171 w 491"/>
                  <a:gd name="T13" fmla="*/ 74 h 398"/>
                  <a:gd name="T14" fmla="*/ 193 w 491"/>
                  <a:gd name="T15" fmla="*/ 100 h 398"/>
                  <a:gd name="T16" fmla="*/ 206 w 491"/>
                  <a:gd name="T17" fmla="*/ 108 h 398"/>
                  <a:gd name="T18" fmla="*/ 222 w 491"/>
                  <a:gd name="T19" fmla="*/ 116 h 398"/>
                  <a:gd name="T20" fmla="*/ 220 w 491"/>
                  <a:gd name="T21" fmla="*/ 127 h 398"/>
                  <a:gd name="T22" fmla="*/ 232 w 491"/>
                  <a:gd name="T23" fmla="*/ 142 h 398"/>
                  <a:gd name="T24" fmla="*/ 239 w 491"/>
                  <a:gd name="T25" fmla="*/ 152 h 398"/>
                  <a:gd name="T26" fmla="*/ 237 w 491"/>
                  <a:gd name="T27" fmla="*/ 160 h 398"/>
                  <a:gd name="T28" fmla="*/ 256 w 491"/>
                  <a:gd name="T29" fmla="*/ 173 h 398"/>
                  <a:gd name="T30" fmla="*/ 263 w 491"/>
                  <a:gd name="T31" fmla="*/ 186 h 398"/>
                  <a:gd name="T32" fmla="*/ 271 w 491"/>
                  <a:gd name="T33" fmla="*/ 201 h 398"/>
                  <a:gd name="T34" fmla="*/ 281 w 491"/>
                  <a:gd name="T35" fmla="*/ 209 h 398"/>
                  <a:gd name="T36" fmla="*/ 295 w 491"/>
                  <a:gd name="T37" fmla="*/ 216 h 398"/>
                  <a:gd name="T38" fmla="*/ 292 w 491"/>
                  <a:gd name="T39" fmla="*/ 222 h 398"/>
                  <a:gd name="T40" fmla="*/ 295 w 491"/>
                  <a:gd name="T41" fmla="*/ 231 h 398"/>
                  <a:gd name="T42" fmla="*/ 307 w 491"/>
                  <a:gd name="T43" fmla="*/ 242 h 398"/>
                  <a:gd name="T44" fmla="*/ 311 w 491"/>
                  <a:gd name="T45" fmla="*/ 251 h 398"/>
                  <a:gd name="T46" fmla="*/ 324 w 491"/>
                  <a:gd name="T47" fmla="*/ 264 h 398"/>
                  <a:gd name="T48" fmla="*/ 334 w 491"/>
                  <a:gd name="T49" fmla="*/ 268 h 398"/>
                  <a:gd name="T50" fmla="*/ 345 w 491"/>
                  <a:gd name="T51" fmla="*/ 275 h 398"/>
                  <a:gd name="T52" fmla="*/ 377 w 491"/>
                  <a:gd name="T53" fmla="*/ 304 h 398"/>
                  <a:gd name="T54" fmla="*/ 389 w 491"/>
                  <a:gd name="T55" fmla="*/ 306 h 398"/>
                  <a:gd name="T56" fmla="*/ 400 w 491"/>
                  <a:gd name="T57" fmla="*/ 313 h 398"/>
                  <a:gd name="T58" fmla="*/ 402 w 491"/>
                  <a:gd name="T59" fmla="*/ 322 h 398"/>
                  <a:gd name="T60" fmla="*/ 410 w 491"/>
                  <a:gd name="T61" fmla="*/ 326 h 398"/>
                  <a:gd name="T62" fmla="*/ 415 w 491"/>
                  <a:gd name="T63" fmla="*/ 343 h 398"/>
                  <a:gd name="T64" fmla="*/ 426 w 491"/>
                  <a:gd name="T65" fmla="*/ 349 h 398"/>
                  <a:gd name="T66" fmla="*/ 443 w 491"/>
                  <a:gd name="T67" fmla="*/ 375 h 398"/>
                  <a:gd name="T68" fmla="*/ 451 w 491"/>
                  <a:gd name="T69" fmla="*/ 378 h 398"/>
                  <a:gd name="T70" fmla="*/ 465 w 491"/>
                  <a:gd name="T71" fmla="*/ 383 h 398"/>
                  <a:gd name="T72" fmla="*/ 481 w 491"/>
                  <a:gd name="T73" fmla="*/ 395 h 398"/>
                  <a:gd name="T74" fmla="*/ 491 w 491"/>
                  <a:gd name="T75" fmla="*/ 398 h 39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91"/>
                  <a:gd name="T115" fmla="*/ 0 h 398"/>
                  <a:gd name="T116" fmla="*/ 491 w 491"/>
                  <a:gd name="T117" fmla="*/ 398 h 39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91" h="398">
                    <a:moveTo>
                      <a:pt x="0" y="0"/>
                    </a:moveTo>
                    <a:lnTo>
                      <a:pt x="3" y="8"/>
                    </a:lnTo>
                    <a:lnTo>
                      <a:pt x="8" y="13"/>
                    </a:lnTo>
                    <a:lnTo>
                      <a:pt x="33" y="23"/>
                    </a:lnTo>
                    <a:lnTo>
                      <a:pt x="50" y="25"/>
                    </a:lnTo>
                    <a:lnTo>
                      <a:pt x="73" y="16"/>
                    </a:lnTo>
                    <a:lnTo>
                      <a:pt x="93" y="15"/>
                    </a:lnTo>
                    <a:lnTo>
                      <a:pt x="115" y="25"/>
                    </a:lnTo>
                    <a:lnTo>
                      <a:pt x="128" y="36"/>
                    </a:lnTo>
                    <a:lnTo>
                      <a:pt x="135" y="39"/>
                    </a:lnTo>
                    <a:lnTo>
                      <a:pt x="144" y="49"/>
                    </a:lnTo>
                    <a:lnTo>
                      <a:pt x="154" y="65"/>
                    </a:lnTo>
                    <a:lnTo>
                      <a:pt x="157" y="68"/>
                    </a:lnTo>
                    <a:lnTo>
                      <a:pt x="171" y="74"/>
                    </a:lnTo>
                    <a:lnTo>
                      <a:pt x="186" y="90"/>
                    </a:lnTo>
                    <a:lnTo>
                      <a:pt x="193" y="100"/>
                    </a:lnTo>
                    <a:lnTo>
                      <a:pt x="200" y="106"/>
                    </a:lnTo>
                    <a:lnTo>
                      <a:pt x="206" y="108"/>
                    </a:lnTo>
                    <a:lnTo>
                      <a:pt x="219" y="113"/>
                    </a:lnTo>
                    <a:lnTo>
                      <a:pt x="222" y="116"/>
                    </a:lnTo>
                    <a:lnTo>
                      <a:pt x="217" y="123"/>
                    </a:lnTo>
                    <a:lnTo>
                      <a:pt x="220" y="127"/>
                    </a:lnTo>
                    <a:lnTo>
                      <a:pt x="230" y="134"/>
                    </a:lnTo>
                    <a:lnTo>
                      <a:pt x="232" y="142"/>
                    </a:lnTo>
                    <a:lnTo>
                      <a:pt x="239" y="146"/>
                    </a:lnTo>
                    <a:lnTo>
                      <a:pt x="239" y="152"/>
                    </a:lnTo>
                    <a:lnTo>
                      <a:pt x="236" y="156"/>
                    </a:lnTo>
                    <a:lnTo>
                      <a:pt x="237" y="160"/>
                    </a:lnTo>
                    <a:lnTo>
                      <a:pt x="246" y="163"/>
                    </a:lnTo>
                    <a:lnTo>
                      <a:pt x="256" y="173"/>
                    </a:lnTo>
                    <a:lnTo>
                      <a:pt x="259" y="182"/>
                    </a:lnTo>
                    <a:lnTo>
                      <a:pt x="263" y="186"/>
                    </a:lnTo>
                    <a:lnTo>
                      <a:pt x="266" y="196"/>
                    </a:lnTo>
                    <a:lnTo>
                      <a:pt x="271" y="201"/>
                    </a:lnTo>
                    <a:lnTo>
                      <a:pt x="276" y="205"/>
                    </a:lnTo>
                    <a:lnTo>
                      <a:pt x="281" y="209"/>
                    </a:lnTo>
                    <a:lnTo>
                      <a:pt x="292" y="212"/>
                    </a:lnTo>
                    <a:lnTo>
                      <a:pt x="295" y="216"/>
                    </a:lnTo>
                    <a:lnTo>
                      <a:pt x="296" y="221"/>
                    </a:lnTo>
                    <a:lnTo>
                      <a:pt x="292" y="222"/>
                    </a:lnTo>
                    <a:lnTo>
                      <a:pt x="291" y="228"/>
                    </a:lnTo>
                    <a:lnTo>
                      <a:pt x="295" y="231"/>
                    </a:lnTo>
                    <a:lnTo>
                      <a:pt x="305" y="234"/>
                    </a:lnTo>
                    <a:lnTo>
                      <a:pt x="307" y="242"/>
                    </a:lnTo>
                    <a:lnTo>
                      <a:pt x="311" y="245"/>
                    </a:lnTo>
                    <a:lnTo>
                      <a:pt x="311" y="251"/>
                    </a:lnTo>
                    <a:lnTo>
                      <a:pt x="314" y="257"/>
                    </a:lnTo>
                    <a:lnTo>
                      <a:pt x="324" y="264"/>
                    </a:lnTo>
                    <a:lnTo>
                      <a:pt x="331" y="265"/>
                    </a:lnTo>
                    <a:lnTo>
                      <a:pt x="334" y="268"/>
                    </a:lnTo>
                    <a:lnTo>
                      <a:pt x="335" y="274"/>
                    </a:lnTo>
                    <a:lnTo>
                      <a:pt x="345" y="275"/>
                    </a:lnTo>
                    <a:lnTo>
                      <a:pt x="358" y="284"/>
                    </a:lnTo>
                    <a:lnTo>
                      <a:pt x="377" y="304"/>
                    </a:lnTo>
                    <a:lnTo>
                      <a:pt x="386" y="309"/>
                    </a:lnTo>
                    <a:lnTo>
                      <a:pt x="389" y="306"/>
                    </a:lnTo>
                    <a:lnTo>
                      <a:pt x="394" y="304"/>
                    </a:lnTo>
                    <a:lnTo>
                      <a:pt x="400" y="313"/>
                    </a:lnTo>
                    <a:lnTo>
                      <a:pt x="400" y="319"/>
                    </a:lnTo>
                    <a:lnTo>
                      <a:pt x="402" y="322"/>
                    </a:lnTo>
                    <a:lnTo>
                      <a:pt x="407" y="323"/>
                    </a:lnTo>
                    <a:lnTo>
                      <a:pt x="410" y="326"/>
                    </a:lnTo>
                    <a:lnTo>
                      <a:pt x="413" y="333"/>
                    </a:lnTo>
                    <a:lnTo>
                      <a:pt x="415" y="343"/>
                    </a:lnTo>
                    <a:lnTo>
                      <a:pt x="417" y="347"/>
                    </a:lnTo>
                    <a:lnTo>
                      <a:pt x="426" y="349"/>
                    </a:lnTo>
                    <a:lnTo>
                      <a:pt x="440" y="373"/>
                    </a:lnTo>
                    <a:lnTo>
                      <a:pt x="443" y="375"/>
                    </a:lnTo>
                    <a:lnTo>
                      <a:pt x="449" y="376"/>
                    </a:lnTo>
                    <a:lnTo>
                      <a:pt x="451" y="378"/>
                    </a:lnTo>
                    <a:lnTo>
                      <a:pt x="461" y="381"/>
                    </a:lnTo>
                    <a:lnTo>
                      <a:pt x="465" y="383"/>
                    </a:lnTo>
                    <a:lnTo>
                      <a:pt x="468" y="392"/>
                    </a:lnTo>
                    <a:lnTo>
                      <a:pt x="481" y="395"/>
                    </a:lnTo>
                    <a:lnTo>
                      <a:pt x="487" y="398"/>
                    </a:lnTo>
                    <a:lnTo>
                      <a:pt x="491" y="398"/>
                    </a:lnTo>
                  </a:path>
                </a:pathLst>
              </a:custGeom>
              <a:noFill/>
              <a:ln w="6">
                <a:solidFill>
                  <a:srgbClr val="005CE6"/>
                </a:solidFill>
                <a:prstDash val="solid"/>
                <a:round/>
                <a:headEnd/>
                <a:tailEnd/>
              </a:ln>
            </p:spPr>
            <p:txBody>
              <a:bodyPr/>
              <a:lstStyle/>
              <a:p>
                <a:endParaRPr lang="en-US"/>
              </a:p>
            </p:txBody>
          </p:sp>
          <p:sp>
            <p:nvSpPr>
              <p:cNvPr id="27917" name="Freeform 105"/>
              <p:cNvSpPr>
                <a:spLocks/>
              </p:cNvSpPr>
              <p:nvPr/>
            </p:nvSpPr>
            <p:spPr bwMode="auto">
              <a:xfrm>
                <a:off x="2473" y="2286"/>
                <a:ext cx="376" cy="133"/>
              </a:xfrm>
              <a:custGeom>
                <a:avLst/>
                <a:gdLst>
                  <a:gd name="T0" fmla="*/ 359 w 376"/>
                  <a:gd name="T1" fmla="*/ 117 h 133"/>
                  <a:gd name="T2" fmla="*/ 373 w 376"/>
                  <a:gd name="T3" fmla="*/ 108 h 133"/>
                  <a:gd name="T4" fmla="*/ 367 w 376"/>
                  <a:gd name="T5" fmla="*/ 101 h 133"/>
                  <a:gd name="T6" fmla="*/ 360 w 376"/>
                  <a:gd name="T7" fmla="*/ 101 h 133"/>
                  <a:gd name="T8" fmla="*/ 340 w 376"/>
                  <a:gd name="T9" fmla="*/ 115 h 133"/>
                  <a:gd name="T10" fmla="*/ 324 w 376"/>
                  <a:gd name="T11" fmla="*/ 114 h 133"/>
                  <a:gd name="T12" fmla="*/ 320 w 376"/>
                  <a:gd name="T13" fmla="*/ 127 h 133"/>
                  <a:gd name="T14" fmla="*/ 308 w 376"/>
                  <a:gd name="T15" fmla="*/ 131 h 133"/>
                  <a:gd name="T16" fmla="*/ 287 w 376"/>
                  <a:gd name="T17" fmla="*/ 123 h 133"/>
                  <a:gd name="T18" fmla="*/ 275 w 376"/>
                  <a:gd name="T19" fmla="*/ 125 h 133"/>
                  <a:gd name="T20" fmla="*/ 265 w 376"/>
                  <a:gd name="T21" fmla="*/ 131 h 133"/>
                  <a:gd name="T22" fmla="*/ 258 w 376"/>
                  <a:gd name="T23" fmla="*/ 130 h 133"/>
                  <a:gd name="T24" fmla="*/ 257 w 376"/>
                  <a:gd name="T25" fmla="*/ 121 h 133"/>
                  <a:gd name="T26" fmla="*/ 267 w 376"/>
                  <a:gd name="T27" fmla="*/ 107 h 133"/>
                  <a:gd name="T28" fmla="*/ 257 w 376"/>
                  <a:gd name="T29" fmla="*/ 102 h 133"/>
                  <a:gd name="T30" fmla="*/ 236 w 376"/>
                  <a:gd name="T31" fmla="*/ 104 h 133"/>
                  <a:gd name="T32" fmla="*/ 232 w 376"/>
                  <a:gd name="T33" fmla="*/ 88 h 133"/>
                  <a:gd name="T34" fmla="*/ 245 w 376"/>
                  <a:gd name="T35" fmla="*/ 63 h 133"/>
                  <a:gd name="T36" fmla="*/ 235 w 376"/>
                  <a:gd name="T37" fmla="*/ 61 h 133"/>
                  <a:gd name="T38" fmla="*/ 221 w 376"/>
                  <a:gd name="T39" fmla="*/ 63 h 133"/>
                  <a:gd name="T40" fmla="*/ 219 w 376"/>
                  <a:gd name="T41" fmla="*/ 53 h 133"/>
                  <a:gd name="T42" fmla="*/ 215 w 376"/>
                  <a:gd name="T43" fmla="*/ 48 h 133"/>
                  <a:gd name="T44" fmla="*/ 196 w 376"/>
                  <a:gd name="T45" fmla="*/ 29 h 133"/>
                  <a:gd name="T46" fmla="*/ 185 w 376"/>
                  <a:gd name="T47" fmla="*/ 33 h 133"/>
                  <a:gd name="T48" fmla="*/ 180 w 376"/>
                  <a:gd name="T49" fmla="*/ 53 h 133"/>
                  <a:gd name="T50" fmla="*/ 174 w 376"/>
                  <a:gd name="T51" fmla="*/ 59 h 133"/>
                  <a:gd name="T52" fmla="*/ 157 w 376"/>
                  <a:gd name="T53" fmla="*/ 58 h 133"/>
                  <a:gd name="T54" fmla="*/ 149 w 376"/>
                  <a:gd name="T55" fmla="*/ 39 h 133"/>
                  <a:gd name="T56" fmla="*/ 144 w 376"/>
                  <a:gd name="T57" fmla="*/ 30 h 133"/>
                  <a:gd name="T58" fmla="*/ 133 w 376"/>
                  <a:gd name="T59" fmla="*/ 39 h 133"/>
                  <a:gd name="T60" fmla="*/ 125 w 376"/>
                  <a:gd name="T61" fmla="*/ 35 h 133"/>
                  <a:gd name="T62" fmla="*/ 124 w 376"/>
                  <a:gd name="T63" fmla="*/ 19 h 133"/>
                  <a:gd name="T64" fmla="*/ 137 w 376"/>
                  <a:gd name="T65" fmla="*/ 12 h 133"/>
                  <a:gd name="T66" fmla="*/ 136 w 376"/>
                  <a:gd name="T67" fmla="*/ 0 h 133"/>
                  <a:gd name="T68" fmla="*/ 84 w 376"/>
                  <a:gd name="T69" fmla="*/ 28 h 133"/>
                  <a:gd name="T70" fmla="*/ 75 w 376"/>
                  <a:gd name="T71" fmla="*/ 29 h 133"/>
                  <a:gd name="T72" fmla="*/ 45 w 376"/>
                  <a:gd name="T73" fmla="*/ 51 h 133"/>
                  <a:gd name="T74" fmla="*/ 20 w 376"/>
                  <a:gd name="T75" fmla="*/ 53 h 133"/>
                  <a:gd name="T76" fmla="*/ 3 w 376"/>
                  <a:gd name="T77" fmla="*/ 43 h 13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76"/>
                  <a:gd name="T118" fmla="*/ 0 h 133"/>
                  <a:gd name="T119" fmla="*/ 376 w 376"/>
                  <a:gd name="T120" fmla="*/ 133 h 13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76" h="133">
                    <a:moveTo>
                      <a:pt x="363" y="121"/>
                    </a:moveTo>
                    <a:lnTo>
                      <a:pt x="359" y="117"/>
                    </a:lnTo>
                    <a:lnTo>
                      <a:pt x="360" y="114"/>
                    </a:lnTo>
                    <a:lnTo>
                      <a:pt x="373" y="108"/>
                    </a:lnTo>
                    <a:lnTo>
                      <a:pt x="376" y="105"/>
                    </a:lnTo>
                    <a:lnTo>
                      <a:pt x="367" y="101"/>
                    </a:lnTo>
                    <a:lnTo>
                      <a:pt x="363" y="99"/>
                    </a:lnTo>
                    <a:lnTo>
                      <a:pt x="360" y="101"/>
                    </a:lnTo>
                    <a:lnTo>
                      <a:pt x="349" y="111"/>
                    </a:lnTo>
                    <a:lnTo>
                      <a:pt x="340" y="115"/>
                    </a:lnTo>
                    <a:lnTo>
                      <a:pt x="331" y="112"/>
                    </a:lnTo>
                    <a:lnTo>
                      <a:pt x="324" y="114"/>
                    </a:lnTo>
                    <a:lnTo>
                      <a:pt x="321" y="118"/>
                    </a:lnTo>
                    <a:lnTo>
                      <a:pt x="320" y="127"/>
                    </a:lnTo>
                    <a:lnTo>
                      <a:pt x="316" y="133"/>
                    </a:lnTo>
                    <a:lnTo>
                      <a:pt x="308" y="131"/>
                    </a:lnTo>
                    <a:lnTo>
                      <a:pt x="291" y="123"/>
                    </a:lnTo>
                    <a:lnTo>
                      <a:pt x="287" y="123"/>
                    </a:lnTo>
                    <a:lnTo>
                      <a:pt x="278" y="127"/>
                    </a:lnTo>
                    <a:lnTo>
                      <a:pt x="275" y="125"/>
                    </a:lnTo>
                    <a:lnTo>
                      <a:pt x="271" y="125"/>
                    </a:lnTo>
                    <a:lnTo>
                      <a:pt x="265" y="131"/>
                    </a:lnTo>
                    <a:lnTo>
                      <a:pt x="261" y="133"/>
                    </a:lnTo>
                    <a:lnTo>
                      <a:pt x="258" y="130"/>
                    </a:lnTo>
                    <a:lnTo>
                      <a:pt x="257" y="124"/>
                    </a:lnTo>
                    <a:lnTo>
                      <a:pt x="257" y="121"/>
                    </a:lnTo>
                    <a:lnTo>
                      <a:pt x="267" y="112"/>
                    </a:lnTo>
                    <a:lnTo>
                      <a:pt x="267" y="107"/>
                    </a:lnTo>
                    <a:lnTo>
                      <a:pt x="261" y="102"/>
                    </a:lnTo>
                    <a:lnTo>
                      <a:pt x="257" y="102"/>
                    </a:lnTo>
                    <a:lnTo>
                      <a:pt x="244" y="107"/>
                    </a:lnTo>
                    <a:lnTo>
                      <a:pt x="236" y="104"/>
                    </a:lnTo>
                    <a:lnTo>
                      <a:pt x="235" y="94"/>
                    </a:lnTo>
                    <a:lnTo>
                      <a:pt x="232" y="88"/>
                    </a:lnTo>
                    <a:lnTo>
                      <a:pt x="245" y="66"/>
                    </a:lnTo>
                    <a:lnTo>
                      <a:pt x="245" y="63"/>
                    </a:lnTo>
                    <a:lnTo>
                      <a:pt x="242" y="61"/>
                    </a:lnTo>
                    <a:lnTo>
                      <a:pt x="235" y="61"/>
                    </a:lnTo>
                    <a:lnTo>
                      <a:pt x="223" y="65"/>
                    </a:lnTo>
                    <a:lnTo>
                      <a:pt x="221" y="63"/>
                    </a:lnTo>
                    <a:lnTo>
                      <a:pt x="218" y="59"/>
                    </a:lnTo>
                    <a:lnTo>
                      <a:pt x="219" y="53"/>
                    </a:lnTo>
                    <a:lnTo>
                      <a:pt x="219" y="49"/>
                    </a:lnTo>
                    <a:lnTo>
                      <a:pt x="215" y="48"/>
                    </a:lnTo>
                    <a:lnTo>
                      <a:pt x="206" y="45"/>
                    </a:lnTo>
                    <a:lnTo>
                      <a:pt x="196" y="29"/>
                    </a:lnTo>
                    <a:lnTo>
                      <a:pt x="189" y="29"/>
                    </a:lnTo>
                    <a:lnTo>
                      <a:pt x="185" y="33"/>
                    </a:lnTo>
                    <a:lnTo>
                      <a:pt x="182" y="38"/>
                    </a:lnTo>
                    <a:lnTo>
                      <a:pt x="180" y="53"/>
                    </a:lnTo>
                    <a:lnTo>
                      <a:pt x="177" y="58"/>
                    </a:lnTo>
                    <a:lnTo>
                      <a:pt x="174" y="59"/>
                    </a:lnTo>
                    <a:lnTo>
                      <a:pt x="166" y="61"/>
                    </a:lnTo>
                    <a:lnTo>
                      <a:pt x="157" y="58"/>
                    </a:lnTo>
                    <a:lnTo>
                      <a:pt x="154" y="55"/>
                    </a:lnTo>
                    <a:lnTo>
                      <a:pt x="149" y="39"/>
                    </a:lnTo>
                    <a:lnTo>
                      <a:pt x="147" y="35"/>
                    </a:lnTo>
                    <a:lnTo>
                      <a:pt x="144" y="30"/>
                    </a:lnTo>
                    <a:lnTo>
                      <a:pt x="141" y="30"/>
                    </a:lnTo>
                    <a:lnTo>
                      <a:pt x="133" y="39"/>
                    </a:lnTo>
                    <a:lnTo>
                      <a:pt x="130" y="38"/>
                    </a:lnTo>
                    <a:lnTo>
                      <a:pt x="125" y="35"/>
                    </a:lnTo>
                    <a:lnTo>
                      <a:pt x="121" y="23"/>
                    </a:lnTo>
                    <a:lnTo>
                      <a:pt x="124" y="19"/>
                    </a:lnTo>
                    <a:lnTo>
                      <a:pt x="134" y="15"/>
                    </a:lnTo>
                    <a:lnTo>
                      <a:pt x="137" y="12"/>
                    </a:lnTo>
                    <a:lnTo>
                      <a:pt x="138" y="3"/>
                    </a:lnTo>
                    <a:lnTo>
                      <a:pt x="136" y="0"/>
                    </a:lnTo>
                    <a:lnTo>
                      <a:pt x="88" y="29"/>
                    </a:lnTo>
                    <a:lnTo>
                      <a:pt x="84" y="28"/>
                    </a:lnTo>
                    <a:lnTo>
                      <a:pt x="81" y="26"/>
                    </a:lnTo>
                    <a:lnTo>
                      <a:pt x="75" y="29"/>
                    </a:lnTo>
                    <a:lnTo>
                      <a:pt x="53" y="45"/>
                    </a:lnTo>
                    <a:lnTo>
                      <a:pt x="45" y="51"/>
                    </a:lnTo>
                    <a:lnTo>
                      <a:pt x="32" y="55"/>
                    </a:lnTo>
                    <a:lnTo>
                      <a:pt x="20" y="53"/>
                    </a:lnTo>
                    <a:lnTo>
                      <a:pt x="9" y="51"/>
                    </a:lnTo>
                    <a:lnTo>
                      <a:pt x="3" y="43"/>
                    </a:lnTo>
                    <a:lnTo>
                      <a:pt x="0" y="39"/>
                    </a:lnTo>
                  </a:path>
                </a:pathLst>
              </a:custGeom>
              <a:noFill/>
              <a:ln w="6">
                <a:solidFill>
                  <a:srgbClr val="005CE6"/>
                </a:solidFill>
                <a:prstDash val="solid"/>
                <a:round/>
                <a:headEnd/>
                <a:tailEnd/>
              </a:ln>
            </p:spPr>
            <p:txBody>
              <a:bodyPr/>
              <a:lstStyle/>
              <a:p>
                <a:endParaRPr lang="en-US"/>
              </a:p>
            </p:txBody>
          </p:sp>
          <p:sp>
            <p:nvSpPr>
              <p:cNvPr id="27918" name="Freeform 106"/>
              <p:cNvSpPr>
                <a:spLocks/>
              </p:cNvSpPr>
              <p:nvPr/>
            </p:nvSpPr>
            <p:spPr bwMode="auto">
              <a:xfrm>
                <a:off x="2179" y="2423"/>
                <a:ext cx="35" cy="75"/>
              </a:xfrm>
              <a:custGeom>
                <a:avLst/>
                <a:gdLst>
                  <a:gd name="T0" fmla="*/ 33 w 35"/>
                  <a:gd name="T1" fmla="*/ 75 h 75"/>
                  <a:gd name="T2" fmla="*/ 35 w 35"/>
                  <a:gd name="T3" fmla="*/ 73 h 75"/>
                  <a:gd name="T4" fmla="*/ 31 w 35"/>
                  <a:gd name="T5" fmla="*/ 33 h 75"/>
                  <a:gd name="T6" fmla="*/ 26 w 35"/>
                  <a:gd name="T7" fmla="*/ 20 h 75"/>
                  <a:gd name="T8" fmla="*/ 18 w 35"/>
                  <a:gd name="T9" fmla="*/ 9 h 75"/>
                  <a:gd name="T10" fmla="*/ 7 w 35"/>
                  <a:gd name="T11" fmla="*/ 1 h 75"/>
                  <a:gd name="T12" fmla="*/ 0 w 35"/>
                  <a:gd name="T13" fmla="*/ 0 h 75"/>
                  <a:gd name="T14" fmla="*/ 0 60000 65536"/>
                  <a:gd name="T15" fmla="*/ 0 60000 65536"/>
                  <a:gd name="T16" fmla="*/ 0 60000 65536"/>
                  <a:gd name="T17" fmla="*/ 0 60000 65536"/>
                  <a:gd name="T18" fmla="*/ 0 60000 65536"/>
                  <a:gd name="T19" fmla="*/ 0 60000 65536"/>
                  <a:gd name="T20" fmla="*/ 0 60000 65536"/>
                  <a:gd name="T21" fmla="*/ 0 w 35"/>
                  <a:gd name="T22" fmla="*/ 0 h 75"/>
                  <a:gd name="T23" fmla="*/ 35 w 35"/>
                  <a:gd name="T24" fmla="*/ 75 h 7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 h="75">
                    <a:moveTo>
                      <a:pt x="33" y="75"/>
                    </a:moveTo>
                    <a:lnTo>
                      <a:pt x="35" y="73"/>
                    </a:lnTo>
                    <a:lnTo>
                      <a:pt x="31" y="33"/>
                    </a:lnTo>
                    <a:lnTo>
                      <a:pt x="26" y="20"/>
                    </a:lnTo>
                    <a:lnTo>
                      <a:pt x="18" y="9"/>
                    </a:lnTo>
                    <a:lnTo>
                      <a:pt x="7" y="1"/>
                    </a:lnTo>
                    <a:lnTo>
                      <a:pt x="0" y="0"/>
                    </a:lnTo>
                  </a:path>
                </a:pathLst>
              </a:custGeom>
              <a:noFill/>
              <a:ln w="6">
                <a:solidFill>
                  <a:srgbClr val="005CE6"/>
                </a:solidFill>
                <a:prstDash val="solid"/>
                <a:round/>
                <a:headEnd/>
                <a:tailEnd/>
              </a:ln>
            </p:spPr>
            <p:txBody>
              <a:bodyPr/>
              <a:lstStyle/>
              <a:p>
                <a:endParaRPr lang="en-US"/>
              </a:p>
            </p:txBody>
          </p:sp>
          <p:sp>
            <p:nvSpPr>
              <p:cNvPr id="27919" name="Freeform 107"/>
              <p:cNvSpPr>
                <a:spLocks/>
              </p:cNvSpPr>
              <p:nvPr/>
            </p:nvSpPr>
            <p:spPr bwMode="auto">
              <a:xfrm>
                <a:off x="2212" y="2498"/>
                <a:ext cx="149" cy="88"/>
              </a:xfrm>
              <a:custGeom>
                <a:avLst/>
                <a:gdLst>
                  <a:gd name="T0" fmla="*/ 123 w 149"/>
                  <a:gd name="T1" fmla="*/ 88 h 88"/>
                  <a:gd name="T2" fmla="*/ 136 w 149"/>
                  <a:gd name="T3" fmla="*/ 78 h 88"/>
                  <a:gd name="T4" fmla="*/ 143 w 149"/>
                  <a:gd name="T5" fmla="*/ 73 h 88"/>
                  <a:gd name="T6" fmla="*/ 149 w 149"/>
                  <a:gd name="T7" fmla="*/ 69 h 88"/>
                  <a:gd name="T8" fmla="*/ 149 w 149"/>
                  <a:gd name="T9" fmla="*/ 57 h 88"/>
                  <a:gd name="T10" fmla="*/ 147 w 149"/>
                  <a:gd name="T11" fmla="*/ 53 h 88"/>
                  <a:gd name="T12" fmla="*/ 142 w 149"/>
                  <a:gd name="T13" fmla="*/ 46 h 88"/>
                  <a:gd name="T14" fmla="*/ 129 w 149"/>
                  <a:gd name="T15" fmla="*/ 31 h 88"/>
                  <a:gd name="T16" fmla="*/ 121 w 149"/>
                  <a:gd name="T17" fmla="*/ 29 h 88"/>
                  <a:gd name="T18" fmla="*/ 107 w 149"/>
                  <a:gd name="T19" fmla="*/ 23 h 88"/>
                  <a:gd name="T20" fmla="*/ 91 w 149"/>
                  <a:gd name="T21" fmla="*/ 23 h 88"/>
                  <a:gd name="T22" fmla="*/ 75 w 149"/>
                  <a:gd name="T23" fmla="*/ 27 h 88"/>
                  <a:gd name="T24" fmla="*/ 45 w 149"/>
                  <a:gd name="T25" fmla="*/ 31 h 88"/>
                  <a:gd name="T26" fmla="*/ 34 w 149"/>
                  <a:gd name="T27" fmla="*/ 31 h 88"/>
                  <a:gd name="T28" fmla="*/ 23 w 149"/>
                  <a:gd name="T29" fmla="*/ 29 h 88"/>
                  <a:gd name="T30" fmla="*/ 15 w 149"/>
                  <a:gd name="T31" fmla="*/ 23 h 88"/>
                  <a:gd name="T32" fmla="*/ 6 w 149"/>
                  <a:gd name="T33" fmla="*/ 14 h 88"/>
                  <a:gd name="T34" fmla="*/ 0 w 149"/>
                  <a:gd name="T35" fmla="*/ 4 h 88"/>
                  <a:gd name="T36" fmla="*/ 0 w 149"/>
                  <a:gd name="T37" fmla="*/ 0 h 8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49"/>
                  <a:gd name="T58" fmla="*/ 0 h 88"/>
                  <a:gd name="T59" fmla="*/ 149 w 149"/>
                  <a:gd name="T60" fmla="*/ 88 h 8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49" h="88">
                    <a:moveTo>
                      <a:pt x="123" y="88"/>
                    </a:moveTo>
                    <a:lnTo>
                      <a:pt x="136" y="78"/>
                    </a:lnTo>
                    <a:lnTo>
                      <a:pt x="143" y="73"/>
                    </a:lnTo>
                    <a:lnTo>
                      <a:pt x="149" y="69"/>
                    </a:lnTo>
                    <a:lnTo>
                      <a:pt x="149" y="57"/>
                    </a:lnTo>
                    <a:lnTo>
                      <a:pt x="147" y="53"/>
                    </a:lnTo>
                    <a:lnTo>
                      <a:pt x="142" y="46"/>
                    </a:lnTo>
                    <a:lnTo>
                      <a:pt x="129" y="31"/>
                    </a:lnTo>
                    <a:lnTo>
                      <a:pt x="121" y="29"/>
                    </a:lnTo>
                    <a:lnTo>
                      <a:pt x="107" y="23"/>
                    </a:lnTo>
                    <a:lnTo>
                      <a:pt x="91" y="23"/>
                    </a:lnTo>
                    <a:lnTo>
                      <a:pt x="75" y="27"/>
                    </a:lnTo>
                    <a:lnTo>
                      <a:pt x="45" y="31"/>
                    </a:lnTo>
                    <a:lnTo>
                      <a:pt x="34" y="31"/>
                    </a:lnTo>
                    <a:lnTo>
                      <a:pt x="23" y="29"/>
                    </a:lnTo>
                    <a:lnTo>
                      <a:pt x="15" y="23"/>
                    </a:lnTo>
                    <a:lnTo>
                      <a:pt x="6" y="14"/>
                    </a:lnTo>
                    <a:lnTo>
                      <a:pt x="0" y="4"/>
                    </a:lnTo>
                    <a:lnTo>
                      <a:pt x="0" y="0"/>
                    </a:lnTo>
                  </a:path>
                </a:pathLst>
              </a:custGeom>
              <a:noFill/>
              <a:ln w="6">
                <a:solidFill>
                  <a:srgbClr val="005CE6"/>
                </a:solidFill>
                <a:prstDash val="solid"/>
                <a:round/>
                <a:headEnd/>
                <a:tailEnd/>
              </a:ln>
            </p:spPr>
            <p:txBody>
              <a:bodyPr/>
              <a:lstStyle/>
              <a:p>
                <a:endParaRPr lang="en-US"/>
              </a:p>
            </p:txBody>
          </p:sp>
          <p:sp>
            <p:nvSpPr>
              <p:cNvPr id="27920" name="Freeform 108"/>
              <p:cNvSpPr>
                <a:spLocks/>
              </p:cNvSpPr>
              <p:nvPr/>
            </p:nvSpPr>
            <p:spPr bwMode="auto">
              <a:xfrm>
                <a:off x="4549" y="2992"/>
                <a:ext cx="50" cy="69"/>
              </a:xfrm>
              <a:custGeom>
                <a:avLst/>
                <a:gdLst>
                  <a:gd name="T0" fmla="*/ 43 w 50"/>
                  <a:gd name="T1" fmla="*/ 69 h 69"/>
                  <a:gd name="T2" fmla="*/ 24 w 50"/>
                  <a:gd name="T3" fmla="*/ 64 h 69"/>
                  <a:gd name="T4" fmla="*/ 19 w 50"/>
                  <a:gd name="T5" fmla="*/ 62 h 69"/>
                  <a:gd name="T6" fmla="*/ 17 w 50"/>
                  <a:gd name="T7" fmla="*/ 54 h 69"/>
                  <a:gd name="T8" fmla="*/ 24 w 50"/>
                  <a:gd name="T9" fmla="*/ 51 h 69"/>
                  <a:gd name="T10" fmla="*/ 45 w 50"/>
                  <a:gd name="T11" fmla="*/ 44 h 69"/>
                  <a:gd name="T12" fmla="*/ 50 w 50"/>
                  <a:gd name="T13" fmla="*/ 37 h 69"/>
                  <a:gd name="T14" fmla="*/ 50 w 50"/>
                  <a:gd name="T15" fmla="*/ 27 h 69"/>
                  <a:gd name="T16" fmla="*/ 49 w 50"/>
                  <a:gd name="T17" fmla="*/ 23 h 69"/>
                  <a:gd name="T18" fmla="*/ 43 w 50"/>
                  <a:gd name="T19" fmla="*/ 17 h 69"/>
                  <a:gd name="T20" fmla="*/ 37 w 50"/>
                  <a:gd name="T21" fmla="*/ 15 h 69"/>
                  <a:gd name="T22" fmla="*/ 27 w 50"/>
                  <a:gd name="T23" fmla="*/ 17 h 69"/>
                  <a:gd name="T24" fmla="*/ 23 w 50"/>
                  <a:gd name="T25" fmla="*/ 21 h 69"/>
                  <a:gd name="T26" fmla="*/ 19 w 50"/>
                  <a:gd name="T27" fmla="*/ 34 h 69"/>
                  <a:gd name="T28" fmla="*/ 16 w 50"/>
                  <a:gd name="T29" fmla="*/ 39 h 69"/>
                  <a:gd name="T30" fmla="*/ 6 w 50"/>
                  <a:gd name="T31" fmla="*/ 46 h 69"/>
                  <a:gd name="T32" fmla="*/ 1 w 50"/>
                  <a:gd name="T33" fmla="*/ 46 h 69"/>
                  <a:gd name="T34" fmla="*/ 1 w 50"/>
                  <a:gd name="T35" fmla="*/ 39 h 69"/>
                  <a:gd name="T36" fmla="*/ 0 w 50"/>
                  <a:gd name="T37" fmla="*/ 36 h 69"/>
                  <a:gd name="T38" fmla="*/ 1 w 50"/>
                  <a:gd name="T39" fmla="*/ 5 h 69"/>
                  <a:gd name="T40" fmla="*/ 1 w 50"/>
                  <a:gd name="T41" fmla="*/ 0 h 6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0"/>
                  <a:gd name="T64" fmla="*/ 0 h 69"/>
                  <a:gd name="T65" fmla="*/ 50 w 50"/>
                  <a:gd name="T66" fmla="*/ 69 h 6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0" h="69">
                    <a:moveTo>
                      <a:pt x="43" y="69"/>
                    </a:moveTo>
                    <a:lnTo>
                      <a:pt x="24" y="64"/>
                    </a:lnTo>
                    <a:lnTo>
                      <a:pt x="19" y="62"/>
                    </a:lnTo>
                    <a:lnTo>
                      <a:pt x="17" y="54"/>
                    </a:lnTo>
                    <a:lnTo>
                      <a:pt x="24" y="51"/>
                    </a:lnTo>
                    <a:lnTo>
                      <a:pt x="45" y="44"/>
                    </a:lnTo>
                    <a:lnTo>
                      <a:pt x="50" y="37"/>
                    </a:lnTo>
                    <a:lnTo>
                      <a:pt x="50" y="27"/>
                    </a:lnTo>
                    <a:lnTo>
                      <a:pt x="49" y="23"/>
                    </a:lnTo>
                    <a:lnTo>
                      <a:pt x="43" y="17"/>
                    </a:lnTo>
                    <a:lnTo>
                      <a:pt x="37" y="15"/>
                    </a:lnTo>
                    <a:lnTo>
                      <a:pt x="27" y="17"/>
                    </a:lnTo>
                    <a:lnTo>
                      <a:pt x="23" y="21"/>
                    </a:lnTo>
                    <a:lnTo>
                      <a:pt x="19" y="34"/>
                    </a:lnTo>
                    <a:lnTo>
                      <a:pt x="16" y="39"/>
                    </a:lnTo>
                    <a:lnTo>
                      <a:pt x="6" y="46"/>
                    </a:lnTo>
                    <a:lnTo>
                      <a:pt x="1" y="46"/>
                    </a:lnTo>
                    <a:lnTo>
                      <a:pt x="1" y="39"/>
                    </a:lnTo>
                    <a:lnTo>
                      <a:pt x="0" y="36"/>
                    </a:lnTo>
                    <a:lnTo>
                      <a:pt x="1" y="5"/>
                    </a:lnTo>
                    <a:lnTo>
                      <a:pt x="1" y="0"/>
                    </a:lnTo>
                  </a:path>
                </a:pathLst>
              </a:custGeom>
              <a:noFill/>
              <a:ln w="6">
                <a:solidFill>
                  <a:srgbClr val="005CE6"/>
                </a:solidFill>
                <a:prstDash val="solid"/>
                <a:round/>
                <a:headEnd/>
                <a:tailEnd/>
              </a:ln>
            </p:spPr>
            <p:txBody>
              <a:bodyPr/>
              <a:lstStyle/>
              <a:p>
                <a:endParaRPr lang="en-US"/>
              </a:p>
            </p:txBody>
          </p:sp>
          <p:sp>
            <p:nvSpPr>
              <p:cNvPr id="27921" name="Freeform 109"/>
              <p:cNvSpPr>
                <a:spLocks/>
              </p:cNvSpPr>
              <p:nvPr/>
            </p:nvSpPr>
            <p:spPr bwMode="auto">
              <a:xfrm>
                <a:off x="3983" y="782"/>
                <a:ext cx="27" cy="51"/>
              </a:xfrm>
              <a:custGeom>
                <a:avLst/>
                <a:gdLst>
                  <a:gd name="T0" fmla="*/ 27 w 27"/>
                  <a:gd name="T1" fmla="*/ 24 h 51"/>
                  <a:gd name="T2" fmla="*/ 24 w 27"/>
                  <a:gd name="T3" fmla="*/ 25 h 51"/>
                  <a:gd name="T4" fmla="*/ 23 w 27"/>
                  <a:gd name="T5" fmla="*/ 31 h 51"/>
                  <a:gd name="T6" fmla="*/ 24 w 27"/>
                  <a:gd name="T7" fmla="*/ 47 h 51"/>
                  <a:gd name="T8" fmla="*/ 23 w 27"/>
                  <a:gd name="T9" fmla="*/ 49 h 51"/>
                  <a:gd name="T10" fmla="*/ 16 w 27"/>
                  <a:gd name="T11" fmla="*/ 51 h 51"/>
                  <a:gd name="T12" fmla="*/ 8 w 27"/>
                  <a:gd name="T13" fmla="*/ 49 h 51"/>
                  <a:gd name="T14" fmla="*/ 1 w 27"/>
                  <a:gd name="T15" fmla="*/ 37 h 51"/>
                  <a:gd name="T16" fmla="*/ 0 w 27"/>
                  <a:gd name="T17" fmla="*/ 31 h 51"/>
                  <a:gd name="T18" fmla="*/ 1 w 27"/>
                  <a:gd name="T19" fmla="*/ 2 h 51"/>
                  <a:gd name="T20" fmla="*/ 0 w 27"/>
                  <a:gd name="T21" fmla="*/ 0 h 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7"/>
                  <a:gd name="T34" fmla="*/ 0 h 51"/>
                  <a:gd name="T35" fmla="*/ 27 w 27"/>
                  <a:gd name="T36" fmla="*/ 51 h 5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7" h="51">
                    <a:moveTo>
                      <a:pt x="27" y="24"/>
                    </a:moveTo>
                    <a:lnTo>
                      <a:pt x="24" y="25"/>
                    </a:lnTo>
                    <a:lnTo>
                      <a:pt x="23" y="31"/>
                    </a:lnTo>
                    <a:lnTo>
                      <a:pt x="24" y="47"/>
                    </a:lnTo>
                    <a:lnTo>
                      <a:pt x="23" y="49"/>
                    </a:lnTo>
                    <a:lnTo>
                      <a:pt x="16" y="51"/>
                    </a:lnTo>
                    <a:lnTo>
                      <a:pt x="8" y="49"/>
                    </a:lnTo>
                    <a:lnTo>
                      <a:pt x="1" y="37"/>
                    </a:lnTo>
                    <a:lnTo>
                      <a:pt x="0" y="31"/>
                    </a:lnTo>
                    <a:lnTo>
                      <a:pt x="1" y="2"/>
                    </a:lnTo>
                    <a:lnTo>
                      <a:pt x="0" y="0"/>
                    </a:lnTo>
                  </a:path>
                </a:pathLst>
              </a:custGeom>
              <a:noFill/>
              <a:ln w="6">
                <a:solidFill>
                  <a:srgbClr val="005CE6"/>
                </a:solidFill>
                <a:prstDash val="solid"/>
                <a:round/>
                <a:headEnd/>
                <a:tailEnd/>
              </a:ln>
            </p:spPr>
            <p:txBody>
              <a:bodyPr/>
              <a:lstStyle/>
              <a:p>
                <a:endParaRPr lang="en-US"/>
              </a:p>
            </p:txBody>
          </p:sp>
          <p:sp>
            <p:nvSpPr>
              <p:cNvPr id="27922" name="Freeform 110"/>
              <p:cNvSpPr>
                <a:spLocks/>
              </p:cNvSpPr>
              <p:nvPr/>
            </p:nvSpPr>
            <p:spPr bwMode="auto">
              <a:xfrm>
                <a:off x="2348" y="1746"/>
                <a:ext cx="145" cy="97"/>
              </a:xfrm>
              <a:custGeom>
                <a:avLst/>
                <a:gdLst>
                  <a:gd name="T0" fmla="*/ 145 w 145"/>
                  <a:gd name="T1" fmla="*/ 97 h 97"/>
                  <a:gd name="T2" fmla="*/ 124 w 145"/>
                  <a:gd name="T3" fmla="*/ 95 h 97"/>
                  <a:gd name="T4" fmla="*/ 101 w 145"/>
                  <a:gd name="T5" fmla="*/ 92 h 97"/>
                  <a:gd name="T6" fmla="*/ 91 w 145"/>
                  <a:gd name="T7" fmla="*/ 88 h 97"/>
                  <a:gd name="T8" fmla="*/ 73 w 145"/>
                  <a:gd name="T9" fmla="*/ 68 h 97"/>
                  <a:gd name="T10" fmla="*/ 66 w 145"/>
                  <a:gd name="T11" fmla="*/ 65 h 97"/>
                  <a:gd name="T12" fmla="*/ 47 w 145"/>
                  <a:gd name="T13" fmla="*/ 61 h 97"/>
                  <a:gd name="T14" fmla="*/ 26 w 145"/>
                  <a:gd name="T15" fmla="*/ 56 h 97"/>
                  <a:gd name="T16" fmla="*/ 19 w 145"/>
                  <a:gd name="T17" fmla="*/ 52 h 97"/>
                  <a:gd name="T18" fmla="*/ 8 w 145"/>
                  <a:gd name="T19" fmla="*/ 43 h 97"/>
                  <a:gd name="T20" fmla="*/ 4 w 145"/>
                  <a:gd name="T21" fmla="*/ 35 h 97"/>
                  <a:gd name="T22" fmla="*/ 3 w 145"/>
                  <a:gd name="T23" fmla="*/ 29 h 97"/>
                  <a:gd name="T24" fmla="*/ 0 w 145"/>
                  <a:gd name="T25" fmla="*/ 23 h 97"/>
                  <a:gd name="T26" fmla="*/ 0 w 145"/>
                  <a:gd name="T27" fmla="*/ 10 h 97"/>
                  <a:gd name="T28" fmla="*/ 3 w 145"/>
                  <a:gd name="T29" fmla="*/ 5 h 97"/>
                  <a:gd name="T30" fmla="*/ 7 w 145"/>
                  <a:gd name="T31" fmla="*/ 0 h 97"/>
                  <a:gd name="T32" fmla="*/ 14 w 145"/>
                  <a:gd name="T33" fmla="*/ 0 h 97"/>
                  <a:gd name="T34" fmla="*/ 26 w 145"/>
                  <a:gd name="T35" fmla="*/ 5 h 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5"/>
                  <a:gd name="T55" fmla="*/ 0 h 97"/>
                  <a:gd name="T56" fmla="*/ 145 w 145"/>
                  <a:gd name="T57" fmla="*/ 97 h 9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5" h="97">
                    <a:moveTo>
                      <a:pt x="145" y="97"/>
                    </a:moveTo>
                    <a:lnTo>
                      <a:pt x="124" y="95"/>
                    </a:lnTo>
                    <a:lnTo>
                      <a:pt x="101" y="92"/>
                    </a:lnTo>
                    <a:lnTo>
                      <a:pt x="91" y="88"/>
                    </a:lnTo>
                    <a:lnTo>
                      <a:pt x="73" y="68"/>
                    </a:lnTo>
                    <a:lnTo>
                      <a:pt x="66" y="65"/>
                    </a:lnTo>
                    <a:lnTo>
                      <a:pt x="47" y="61"/>
                    </a:lnTo>
                    <a:lnTo>
                      <a:pt x="26" y="56"/>
                    </a:lnTo>
                    <a:lnTo>
                      <a:pt x="19" y="52"/>
                    </a:lnTo>
                    <a:lnTo>
                      <a:pt x="8" y="43"/>
                    </a:lnTo>
                    <a:lnTo>
                      <a:pt x="4" y="35"/>
                    </a:lnTo>
                    <a:lnTo>
                      <a:pt x="3" y="29"/>
                    </a:lnTo>
                    <a:lnTo>
                      <a:pt x="0" y="23"/>
                    </a:lnTo>
                    <a:lnTo>
                      <a:pt x="0" y="10"/>
                    </a:lnTo>
                    <a:lnTo>
                      <a:pt x="3" y="5"/>
                    </a:lnTo>
                    <a:lnTo>
                      <a:pt x="7" y="0"/>
                    </a:lnTo>
                    <a:lnTo>
                      <a:pt x="14" y="0"/>
                    </a:lnTo>
                    <a:lnTo>
                      <a:pt x="26" y="5"/>
                    </a:lnTo>
                  </a:path>
                </a:pathLst>
              </a:custGeom>
              <a:noFill/>
              <a:ln w="6">
                <a:solidFill>
                  <a:srgbClr val="005CE6"/>
                </a:solidFill>
                <a:prstDash val="solid"/>
                <a:round/>
                <a:headEnd/>
                <a:tailEnd/>
              </a:ln>
            </p:spPr>
            <p:txBody>
              <a:bodyPr/>
              <a:lstStyle/>
              <a:p>
                <a:endParaRPr lang="en-US"/>
              </a:p>
            </p:txBody>
          </p:sp>
          <p:sp>
            <p:nvSpPr>
              <p:cNvPr id="27923" name="Freeform 111"/>
              <p:cNvSpPr>
                <a:spLocks/>
              </p:cNvSpPr>
              <p:nvPr/>
            </p:nvSpPr>
            <p:spPr bwMode="auto">
              <a:xfrm>
                <a:off x="1545" y="2684"/>
                <a:ext cx="110" cy="73"/>
              </a:xfrm>
              <a:custGeom>
                <a:avLst/>
                <a:gdLst>
                  <a:gd name="T0" fmla="*/ 0 w 110"/>
                  <a:gd name="T1" fmla="*/ 44 h 73"/>
                  <a:gd name="T2" fmla="*/ 13 w 110"/>
                  <a:gd name="T3" fmla="*/ 41 h 73"/>
                  <a:gd name="T4" fmla="*/ 21 w 110"/>
                  <a:gd name="T5" fmla="*/ 53 h 73"/>
                  <a:gd name="T6" fmla="*/ 31 w 110"/>
                  <a:gd name="T7" fmla="*/ 63 h 73"/>
                  <a:gd name="T8" fmla="*/ 41 w 110"/>
                  <a:gd name="T9" fmla="*/ 67 h 73"/>
                  <a:gd name="T10" fmla="*/ 45 w 110"/>
                  <a:gd name="T11" fmla="*/ 67 h 73"/>
                  <a:gd name="T12" fmla="*/ 54 w 110"/>
                  <a:gd name="T13" fmla="*/ 63 h 73"/>
                  <a:gd name="T14" fmla="*/ 55 w 110"/>
                  <a:gd name="T15" fmla="*/ 59 h 73"/>
                  <a:gd name="T16" fmla="*/ 57 w 110"/>
                  <a:gd name="T17" fmla="*/ 48 h 73"/>
                  <a:gd name="T18" fmla="*/ 61 w 110"/>
                  <a:gd name="T19" fmla="*/ 44 h 73"/>
                  <a:gd name="T20" fmla="*/ 61 w 110"/>
                  <a:gd name="T21" fmla="*/ 40 h 73"/>
                  <a:gd name="T22" fmla="*/ 57 w 110"/>
                  <a:gd name="T23" fmla="*/ 36 h 73"/>
                  <a:gd name="T24" fmla="*/ 44 w 110"/>
                  <a:gd name="T25" fmla="*/ 30 h 73"/>
                  <a:gd name="T26" fmla="*/ 39 w 110"/>
                  <a:gd name="T27" fmla="*/ 25 h 73"/>
                  <a:gd name="T28" fmla="*/ 41 w 110"/>
                  <a:gd name="T29" fmla="*/ 5 h 73"/>
                  <a:gd name="T30" fmla="*/ 44 w 110"/>
                  <a:gd name="T31" fmla="*/ 1 h 73"/>
                  <a:gd name="T32" fmla="*/ 51 w 110"/>
                  <a:gd name="T33" fmla="*/ 0 h 73"/>
                  <a:gd name="T34" fmla="*/ 57 w 110"/>
                  <a:gd name="T35" fmla="*/ 4 h 73"/>
                  <a:gd name="T36" fmla="*/ 62 w 110"/>
                  <a:gd name="T37" fmla="*/ 12 h 73"/>
                  <a:gd name="T38" fmla="*/ 62 w 110"/>
                  <a:gd name="T39" fmla="*/ 24 h 73"/>
                  <a:gd name="T40" fmla="*/ 70 w 110"/>
                  <a:gd name="T41" fmla="*/ 30 h 73"/>
                  <a:gd name="T42" fmla="*/ 75 w 110"/>
                  <a:gd name="T43" fmla="*/ 31 h 73"/>
                  <a:gd name="T44" fmla="*/ 81 w 110"/>
                  <a:gd name="T45" fmla="*/ 30 h 73"/>
                  <a:gd name="T46" fmla="*/ 93 w 110"/>
                  <a:gd name="T47" fmla="*/ 30 h 73"/>
                  <a:gd name="T48" fmla="*/ 98 w 110"/>
                  <a:gd name="T49" fmla="*/ 33 h 73"/>
                  <a:gd name="T50" fmla="*/ 106 w 110"/>
                  <a:gd name="T51" fmla="*/ 41 h 73"/>
                  <a:gd name="T52" fmla="*/ 106 w 110"/>
                  <a:gd name="T53" fmla="*/ 47 h 73"/>
                  <a:gd name="T54" fmla="*/ 103 w 110"/>
                  <a:gd name="T55" fmla="*/ 50 h 73"/>
                  <a:gd name="T56" fmla="*/ 93 w 110"/>
                  <a:gd name="T57" fmla="*/ 56 h 73"/>
                  <a:gd name="T58" fmla="*/ 88 w 110"/>
                  <a:gd name="T59" fmla="*/ 61 h 73"/>
                  <a:gd name="T60" fmla="*/ 90 w 110"/>
                  <a:gd name="T61" fmla="*/ 64 h 73"/>
                  <a:gd name="T62" fmla="*/ 98 w 110"/>
                  <a:gd name="T63" fmla="*/ 72 h 73"/>
                  <a:gd name="T64" fmla="*/ 110 w 110"/>
                  <a:gd name="T65" fmla="*/ 73 h 7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0"/>
                  <a:gd name="T100" fmla="*/ 0 h 73"/>
                  <a:gd name="T101" fmla="*/ 110 w 110"/>
                  <a:gd name="T102" fmla="*/ 73 h 7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0" h="73">
                    <a:moveTo>
                      <a:pt x="0" y="44"/>
                    </a:moveTo>
                    <a:lnTo>
                      <a:pt x="13" y="41"/>
                    </a:lnTo>
                    <a:lnTo>
                      <a:pt x="21" y="53"/>
                    </a:lnTo>
                    <a:lnTo>
                      <a:pt x="31" y="63"/>
                    </a:lnTo>
                    <a:lnTo>
                      <a:pt x="41" y="67"/>
                    </a:lnTo>
                    <a:lnTo>
                      <a:pt x="45" y="67"/>
                    </a:lnTo>
                    <a:lnTo>
                      <a:pt x="54" y="63"/>
                    </a:lnTo>
                    <a:lnTo>
                      <a:pt x="55" y="59"/>
                    </a:lnTo>
                    <a:lnTo>
                      <a:pt x="57" y="48"/>
                    </a:lnTo>
                    <a:lnTo>
                      <a:pt x="61" y="44"/>
                    </a:lnTo>
                    <a:lnTo>
                      <a:pt x="61" y="40"/>
                    </a:lnTo>
                    <a:lnTo>
                      <a:pt x="57" y="36"/>
                    </a:lnTo>
                    <a:lnTo>
                      <a:pt x="44" y="30"/>
                    </a:lnTo>
                    <a:lnTo>
                      <a:pt x="39" y="25"/>
                    </a:lnTo>
                    <a:lnTo>
                      <a:pt x="41" y="5"/>
                    </a:lnTo>
                    <a:lnTo>
                      <a:pt x="44" y="1"/>
                    </a:lnTo>
                    <a:lnTo>
                      <a:pt x="51" y="0"/>
                    </a:lnTo>
                    <a:lnTo>
                      <a:pt x="57" y="4"/>
                    </a:lnTo>
                    <a:lnTo>
                      <a:pt x="62" y="12"/>
                    </a:lnTo>
                    <a:lnTo>
                      <a:pt x="62" y="24"/>
                    </a:lnTo>
                    <a:lnTo>
                      <a:pt x="70" y="30"/>
                    </a:lnTo>
                    <a:lnTo>
                      <a:pt x="75" y="31"/>
                    </a:lnTo>
                    <a:lnTo>
                      <a:pt x="81" y="30"/>
                    </a:lnTo>
                    <a:lnTo>
                      <a:pt x="93" y="30"/>
                    </a:lnTo>
                    <a:lnTo>
                      <a:pt x="98" y="33"/>
                    </a:lnTo>
                    <a:lnTo>
                      <a:pt x="106" y="41"/>
                    </a:lnTo>
                    <a:lnTo>
                      <a:pt x="106" y="47"/>
                    </a:lnTo>
                    <a:lnTo>
                      <a:pt x="103" y="50"/>
                    </a:lnTo>
                    <a:lnTo>
                      <a:pt x="93" y="56"/>
                    </a:lnTo>
                    <a:lnTo>
                      <a:pt x="88" y="61"/>
                    </a:lnTo>
                    <a:lnTo>
                      <a:pt x="90" y="64"/>
                    </a:lnTo>
                    <a:lnTo>
                      <a:pt x="98" y="72"/>
                    </a:lnTo>
                    <a:lnTo>
                      <a:pt x="110" y="73"/>
                    </a:lnTo>
                  </a:path>
                </a:pathLst>
              </a:custGeom>
              <a:noFill/>
              <a:ln w="6">
                <a:solidFill>
                  <a:srgbClr val="005CE6"/>
                </a:solidFill>
                <a:prstDash val="solid"/>
                <a:round/>
                <a:headEnd/>
                <a:tailEnd/>
              </a:ln>
            </p:spPr>
            <p:txBody>
              <a:bodyPr/>
              <a:lstStyle/>
              <a:p>
                <a:endParaRPr lang="en-US"/>
              </a:p>
            </p:txBody>
          </p:sp>
          <p:sp>
            <p:nvSpPr>
              <p:cNvPr id="27924" name="Freeform 112"/>
              <p:cNvSpPr>
                <a:spLocks/>
              </p:cNvSpPr>
              <p:nvPr/>
            </p:nvSpPr>
            <p:spPr bwMode="auto">
              <a:xfrm>
                <a:off x="867" y="1300"/>
                <a:ext cx="71" cy="68"/>
              </a:xfrm>
              <a:custGeom>
                <a:avLst/>
                <a:gdLst>
                  <a:gd name="T0" fmla="*/ 0 w 71"/>
                  <a:gd name="T1" fmla="*/ 0 h 68"/>
                  <a:gd name="T2" fmla="*/ 3 w 71"/>
                  <a:gd name="T3" fmla="*/ 1 h 68"/>
                  <a:gd name="T4" fmla="*/ 13 w 71"/>
                  <a:gd name="T5" fmla="*/ 10 h 68"/>
                  <a:gd name="T6" fmla="*/ 24 w 71"/>
                  <a:gd name="T7" fmla="*/ 14 h 68"/>
                  <a:gd name="T8" fmla="*/ 42 w 71"/>
                  <a:gd name="T9" fmla="*/ 33 h 68"/>
                  <a:gd name="T10" fmla="*/ 58 w 71"/>
                  <a:gd name="T11" fmla="*/ 43 h 68"/>
                  <a:gd name="T12" fmla="*/ 71 w 71"/>
                  <a:gd name="T13" fmla="*/ 63 h 68"/>
                  <a:gd name="T14" fmla="*/ 71 w 71"/>
                  <a:gd name="T15" fmla="*/ 68 h 68"/>
                  <a:gd name="T16" fmla="*/ 71 w 71"/>
                  <a:gd name="T17" fmla="*/ 68 h 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1"/>
                  <a:gd name="T28" fmla="*/ 0 h 68"/>
                  <a:gd name="T29" fmla="*/ 71 w 71"/>
                  <a:gd name="T30" fmla="*/ 68 h 6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1" h="68">
                    <a:moveTo>
                      <a:pt x="0" y="0"/>
                    </a:moveTo>
                    <a:lnTo>
                      <a:pt x="3" y="1"/>
                    </a:lnTo>
                    <a:lnTo>
                      <a:pt x="13" y="10"/>
                    </a:lnTo>
                    <a:lnTo>
                      <a:pt x="24" y="14"/>
                    </a:lnTo>
                    <a:lnTo>
                      <a:pt x="42" y="33"/>
                    </a:lnTo>
                    <a:lnTo>
                      <a:pt x="58" y="43"/>
                    </a:lnTo>
                    <a:lnTo>
                      <a:pt x="71" y="63"/>
                    </a:lnTo>
                    <a:lnTo>
                      <a:pt x="71" y="68"/>
                    </a:lnTo>
                  </a:path>
                </a:pathLst>
              </a:custGeom>
              <a:noFill/>
              <a:ln w="6">
                <a:solidFill>
                  <a:srgbClr val="005CE6"/>
                </a:solidFill>
                <a:prstDash val="solid"/>
                <a:round/>
                <a:headEnd/>
                <a:tailEnd/>
              </a:ln>
            </p:spPr>
            <p:txBody>
              <a:bodyPr/>
              <a:lstStyle/>
              <a:p>
                <a:endParaRPr lang="en-US"/>
              </a:p>
            </p:txBody>
          </p:sp>
          <p:sp>
            <p:nvSpPr>
              <p:cNvPr id="27925" name="Freeform 113"/>
              <p:cNvSpPr>
                <a:spLocks/>
              </p:cNvSpPr>
              <p:nvPr/>
            </p:nvSpPr>
            <p:spPr bwMode="auto">
              <a:xfrm>
                <a:off x="2600" y="979"/>
                <a:ext cx="60" cy="91"/>
              </a:xfrm>
              <a:custGeom>
                <a:avLst/>
                <a:gdLst>
                  <a:gd name="T0" fmla="*/ 0 w 60"/>
                  <a:gd name="T1" fmla="*/ 91 h 91"/>
                  <a:gd name="T2" fmla="*/ 3 w 60"/>
                  <a:gd name="T3" fmla="*/ 88 h 91"/>
                  <a:gd name="T4" fmla="*/ 19 w 60"/>
                  <a:gd name="T5" fmla="*/ 80 h 91"/>
                  <a:gd name="T6" fmla="*/ 32 w 60"/>
                  <a:gd name="T7" fmla="*/ 69 h 91"/>
                  <a:gd name="T8" fmla="*/ 42 w 60"/>
                  <a:gd name="T9" fmla="*/ 53 h 91"/>
                  <a:gd name="T10" fmla="*/ 56 w 60"/>
                  <a:gd name="T11" fmla="*/ 17 h 91"/>
                  <a:gd name="T12" fmla="*/ 60 w 60"/>
                  <a:gd name="T13" fmla="*/ 0 h 91"/>
                  <a:gd name="T14" fmla="*/ 0 60000 65536"/>
                  <a:gd name="T15" fmla="*/ 0 60000 65536"/>
                  <a:gd name="T16" fmla="*/ 0 60000 65536"/>
                  <a:gd name="T17" fmla="*/ 0 60000 65536"/>
                  <a:gd name="T18" fmla="*/ 0 60000 65536"/>
                  <a:gd name="T19" fmla="*/ 0 60000 65536"/>
                  <a:gd name="T20" fmla="*/ 0 60000 65536"/>
                  <a:gd name="T21" fmla="*/ 0 w 60"/>
                  <a:gd name="T22" fmla="*/ 0 h 91"/>
                  <a:gd name="T23" fmla="*/ 60 w 60"/>
                  <a:gd name="T24" fmla="*/ 91 h 9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0" h="91">
                    <a:moveTo>
                      <a:pt x="0" y="91"/>
                    </a:moveTo>
                    <a:lnTo>
                      <a:pt x="3" y="88"/>
                    </a:lnTo>
                    <a:lnTo>
                      <a:pt x="19" y="80"/>
                    </a:lnTo>
                    <a:lnTo>
                      <a:pt x="32" y="69"/>
                    </a:lnTo>
                    <a:lnTo>
                      <a:pt x="42" y="53"/>
                    </a:lnTo>
                    <a:lnTo>
                      <a:pt x="56" y="17"/>
                    </a:lnTo>
                    <a:lnTo>
                      <a:pt x="60" y="0"/>
                    </a:lnTo>
                  </a:path>
                </a:pathLst>
              </a:custGeom>
              <a:noFill/>
              <a:ln w="6">
                <a:solidFill>
                  <a:srgbClr val="005CE6"/>
                </a:solidFill>
                <a:prstDash val="solid"/>
                <a:round/>
                <a:headEnd/>
                <a:tailEnd/>
              </a:ln>
            </p:spPr>
            <p:txBody>
              <a:bodyPr/>
              <a:lstStyle/>
              <a:p>
                <a:endParaRPr lang="en-US"/>
              </a:p>
            </p:txBody>
          </p:sp>
          <p:sp>
            <p:nvSpPr>
              <p:cNvPr id="27926" name="Freeform 114"/>
              <p:cNvSpPr>
                <a:spLocks/>
              </p:cNvSpPr>
              <p:nvPr/>
            </p:nvSpPr>
            <p:spPr bwMode="auto">
              <a:xfrm>
                <a:off x="4115" y="1330"/>
                <a:ext cx="49" cy="317"/>
              </a:xfrm>
              <a:custGeom>
                <a:avLst/>
                <a:gdLst>
                  <a:gd name="T0" fmla="*/ 49 w 49"/>
                  <a:gd name="T1" fmla="*/ 317 h 317"/>
                  <a:gd name="T2" fmla="*/ 45 w 49"/>
                  <a:gd name="T3" fmla="*/ 315 h 317"/>
                  <a:gd name="T4" fmla="*/ 32 w 49"/>
                  <a:gd name="T5" fmla="*/ 300 h 317"/>
                  <a:gd name="T6" fmla="*/ 31 w 49"/>
                  <a:gd name="T7" fmla="*/ 294 h 317"/>
                  <a:gd name="T8" fmla="*/ 31 w 49"/>
                  <a:gd name="T9" fmla="*/ 287 h 317"/>
                  <a:gd name="T10" fmla="*/ 21 w 49"/>
                  <a:gd name="T11" fmla="*/ 275 h 317"/>
                  <a:gd name="T12" fmla="*/ 8 w 49"/>
                  <a:gd name="T13" fmla="*/ 251 h 317"/>
                  <a:gd name="T14" fmla="*/ 8 w 49"/>
                  <a:gd name="T15" fmla="*/ 233 h 317"/>
                  <a:gd name="T16" fmla="*/ 6 w 49"/>
                  <a:gd name="T17" fmla="*/ 231 h 317"/>
                  <a:gd name="T18" fmla="*/ 9 w 49"/>
                  <a:gd name="T19" fmla="*/ 216 h 317"/>
                  <a:gd name="T20" fmla="*/ 10 w 49"/>
                  <a:gd name="T21" fmla="*/ 189 h 317"/>
                  <a:gd name="T22" fmla="*/ 13 w 49"/>
                  <a:gd name="T23" fmla="*/ 183 h 317"/>
                  <a:gd name="T24" fmla="*/ 19 w 49"/>
                  <a:gd name="T25" fmla="*/ 176 h 317"/>
                  <a:gd name="T26" fmla="*/ 22 w 49"/>
                  <a:gd name="T27" fmla="*/ 159 h 317"/>
                  <a:gd name="T28" fmla="*/ 23 w 49"/>
                  <a:gd name="T29" fmla="*/ 138 h 317"/>
                  <a:gd name="T30" fmla="*/ 21 w 49"/>
                  <a:gd name="T31" fmla="*/ 128 h 317"/>
                  <a:gd name="T32" fmla="*/ 19 w 49"/>
                  <a:gd name="T33" fmla="*/ 108 h 317"/>
                  <a:gd name="T34" fmla="*/ 19 w 49"/>
                  <a:gd name="T35" fmla="*/ 101 h 317"/>
                  <a:gd name="T36" fmla="*/ 18 w 49"/>
                  <a:gd name="T37" fmla="*/ 92 h 317"/>
                  <a:gd name="T38" fmla="*/ 21 w 49"/>
                  <a:gd name="T39" fmla="*/ 88 h 317"/>
                  <a:gd name="T40" fmla="*/ 21 w 49"/>
                  <a:gd name="T41" fmla="*/ 81 h 317"/>
                  <a:gd name="T42" fmla="*/ 15 w 49"/>
                  <a:gd name="T43" fmla="*/ 71 h 317"/>
                  <a:gd name="T44" fmla="*/ 15 w 49"/>
                  <a:gd name="T45" fmla="*/ 58 h 317"/>
                  <a:gd name="T46" fmla="*/ 8 w 49"/>
                  <a:gd name="T47" fmla="*/ 23 h 317"/>
                  <a:gd name="T48" fmla="*/ 0 w 49"/>
                  <a:gd name="T49" fmla="*/ 15 h 317"/>
                  <a:gd name="T50" fmla="*/ 0 w 49"/>
                  <a:gd name="T51" fmla="*/ 10 h 317"/>
                  <a:gd name="T52" fmla="*/ 3 w 49"/>
                  <a:gd name="T53" fmla="*/ 0 h 31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9"/>
                  <a:gd name="T82" fmla="*/ 0 h 317"/>
                  <a:gd name="T83" fmla="*/ 49 w 49"/>
                  <a:gd name="T84" fmla="*/ 317 h 31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9" h="317">
                    <a:moveTo>
                      <a:pt x="49" y="317"/>
                    </a:moveTo>
                    <a:lnTo>
                      <a:pt x="45" y="315"/>
                    </a:lnTo>
                    <a:lnTo>
                      <a:pt x="32" y="300"/>
                    </a:lnTo>
                    <a:lnTo>
                      <a:pt x="31" y="294"/>
                    </a:lnTo>
                    <a:lnTo>
                      <a:pt x="31" y="287"/>
                    </a:lnTo>
                    <a:lnTo>
                      <a:pt x="21" y="275"/>
                    </a:lnTo>
                    <a:lnTo>
                      <a:pt x="8" y="251"/>
                    </a:lnTo>
                    <a:lnTo>
                      <a:pt x="8" y="233"/>
                    </a:lnTo>
                    <a:lnTo>
                      <a:pt x="6" y="231"/>
                    </a:lnTo>
                    <a:lnTo>
                      <a:pt x="9" y="216"/>
                    </a:lnTo>
                    <a:lnTo>
                      <a:pt x="10" y="189"/>
                    </a:lnTo>
                    <a:lnTo>
                      <a:pt x="13" y="183"/>
                    </a:lnTo>
                    <a:lnTo>
                      <a:pt x="19" y="176"/>
                    </a:lnTo>
                    <a:lnTo>
                      <a:pt x="22" y="159"/>
                    </a:lnTo>
                    <a:lnTo>
                      <a:pt x="23" y="138"/>
                    </a:lnTo>
                    <a:lnTo>
                      <a:pt x="21" y="128"/>
                    </a:lnTo>
                    <a:lnTo>
                      <a:pt x="19" y="108"/>
                    </a:lnTo>
                    <a:lnTo>
                      <a:pt x="19" y="101"/>
                    </a:lnTo>
                    <a:lnTo>
                      <a:pt x="18" y="92"/>
                    </a:lnTo>
                    <a:lnTo>
                      <a:pt x="21" y="88"/>
                    </a:lnTo>
                    <a:lnTo>
                      <a:pt x="21" y="81"/>
                    </a:lnTo>
                    <a:lnTo>
                      <a:pt x="15" y="71"/>
                    </a:lnTo>
                    <a:lnTo>
                      <a:pt x="15" y="58"/>
                    </a:lnTo>
                    <a:lnTo>
                      <a:pt x="8" y="23"/>
                    </a:lnTo>
                    <a:lnTo>
                      <a:pt x="0" y="15"/>
                    </a:lnTo>
                    <a:lnTo>
                      <a:pt x="0" y="10"/>
                    </a:lnTo>
                    <a:lnTo>
                      <a:pt x="3" y="0"/>
                    </a:lnTo>
                  </a:path>
                </a:pathLst>
              </a:custGeom>
              <a:noFill/>
              <a:ln w="6">
                <a:solidFill>
                  <a:srgbClr val="005CE6"/>
                </a:solidFill>
                <a:prstDash val="solid"/>
                <a:round/>
                <a:headEnd/>
                <a:tailEnd/>
              </a:ln>
            </p:spPr>
            <p:txBody>
              <a:bodyPr/>
              <a:lstStyle/>
              <a:p>
                <a:endParaRPr lang="en-US"/>
              </a:p>
            </p:txBody>
          </p:sp>
          <p:sp>
            <p:nvSpPr>
              <p:cNvPr id="27927" name="Freeform 115"/>
              <p:cNvSpPr>
                <a:spLocks/>
              </p:cNvSpPr>
              <p:nvPr/>
            </p:nvSpPr>
            <p:spPr bwMode="auto">
              <a:xfrm>
                <a:off x="4872" y="1525"/>
                <a:ext cx="128" cy="459"/>
              </a:xfrm>
              <a:custGeom>
                <a:avLst/>
                <a:gdLst>
                  <a:gd name="T0" fmla="*/ 0 w 128"/>
                  <a:gd name="T1" fmla="*/ 459 h 459"/>
                  <a:gd name="T2" fmla="*/ 7 w 128"/>
                  <a:gd name="T3" fmla="*/ 436 h 459"/>
                  <a:gd name="T4" fmla="*/ 8 w 128"/>
                  <a:gd name="T5" fmla="*/ 429 h 459"/>
                  <a:gd name="T6" fmla="*/ 16 w 128"/>
                  <a:gd name="T7" fmla="*/ 413 h 459"/>
                  <a:gd name="T8" fmla="*/ 17 w 128"/>
                  <a:gd name="T9" fmla="*/ 407 h 459"/>
                  <a:gd name="T10" fmla="*/ 16 w 128"/>
                  <a:gd name="T11" fmla="*/ 390 h 459"/>
                  <a:gd name="T12" fmla="*/ 26 w 128"/>
                  <a:gd name="T13" fmla="*/ 377 h 459"/>
                  <a:gd name="T14" fmla="*/ 33 w 128"/>
                  <a:gd name="T15" fmla="*/ 365 h 459"/>
                  <a:gd name="T16" fmla="*/ 40 w 128"/>
                  <a:gd name="T17" fmla="*/ 345 h 459"/>
                  <a:gd name="T18" fmla="*/ 43 w 128"/>
                  <a:gd name="T19" fmla="*/ 335 h 459"/>
                  <a:gd name="T20" fmla="*/ 44 w 128"/>
                  <a:gd name="T21" fmla="*/ 322 h 459"/>
                  <a:gd name="T22" fmla="*/ 49 w 128"/>
                  <a:gd name="T23" fmla="*/ 306 h 459"/>
                  <a:gd name="T24" fmla="*/ 47 w 128"/>
                  <a:gd name="T25" fmla="*/ 293 h 459"/>
                  <a:gd name="T26" fmla="*/ 43 w 128"/>
                  <a:gd name="T27" fmla="*/ 269 h 459"/>
                  <a:gd name="T28" fmla="*/ 43 w 128"/>
                  <a:gd name="T29" fmla="*/ 249 h 459"/>
                  <a:gd name="T30" fmla="*/ 47 w 128"/>
                  <a:gd name="T31" fmla="*/ 240 h 459"/>
                  <a:gd name="T32" fmla="*/ 54 w 128"/>
                  <a:gd name="T33" fmla="*/ 230 h 459"/>
                  <a:gd name="T34" fmla="*/ 59 w 128"/>
                  <a:gd name="T35" fmla="*/ 215 h 459"/>
                  <a:gd name="T36" fmla="*/ 63 w 128"/>
                  <a:gd name="T37" fmla="*/ 194 h 459"/>
                  <a:gd name="T38" fmla="*/ 63 w 128"/>
                  <a:gd name="T39" fmla="*/ 172 h 459"/>
                  <a:gd name="T40" fmla="*/ 75 w 128"/>
                  <a:gd name="T41" fmla="*/ 154 h 459"/>
                  <a:gd name="T42" fmla="*/ 98 w 128"/>
                  <a:gd name="T43" fmla="*/ 123 h 459"/>
                  <a:gd name="T44" fmla="*/ 103 w 128"/>
                  <a:gd name="T45" fmla="*/ 113 h 459"/>
                  <a:gd name="T46" fmla="*/ 102 w 128"/>
                  <a:gd name="T47" fmla="*/ 107 h 459"/>
                  <a:gd name="T48" fmla="*/ 101 w 128"/>
                  <a:gd name="T49" fmla="*/ 102 h 459"/>
                  <a:gd name="T50" fmla="*/ 99 w 128"/>
                  <a:gd name="T51" fmla="*/ 90 h 459"/>
                  <a:gd name="T52" fmla="*/ 103 w 128"/>
                  <a:gd name="T53" fmla="*/ 73 h 459"/>
                  <a:gd name="T54" fmla="*/ 106 w 128"/>
                  <a:gd name="T55" fmla="*/ 43 h 459"/>
                  <a:gd name="T56" fmla="*/ 116 w 128"/>
                  <a:gd name="T57" fmla="*/ 28 h 459"/>
                  <a:gd name="T58" fmla="*/ 119 w 128"/>
                  <a:gd name="T59" fmla="*/ 5 h 459"/>
                  <a:gd name="T60" fmla="*/ 125 w 128"/>
                  <a:gd name="T61" fmla="*/ 0 h 459"/>
                  <a:gd name="T62" fmla="*/ 128 w 128"/>
                  <a:gd name="T63" fmla="*/ 0 h 45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8"/>
                  <a:gd name="T97" fmla="*/ 0 h 459"/>
                  <a:gd name="T98" fmla="*/ 128 w 128"/>
                  <a:gd name="T99" fmla="*/ 459 h 45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8" h="459">
                    <a:moveTo>
                      <a:pt x="0" y="459"/>
                    </a:moveTo>
                    <a:lnTo>
                      <a:pt x="7" y="436"/>
                    </a:lnTo>
                    <a:lnTo>
                      <a:pt x="8" y="429"/>
                    </a:lnTo>
                    <a:lnTo>
                      <a:pt x="16" y="413"/>
                    </a:lnTo>
                    <a:lnTo>
                      <a:pt x="17" y="407"/>
                    </a:lnTo>
                    <a:lnTo>
                      <a:pt x="16" y="390"/>
                    </a:lnTo>
                    <a:lnTo>
                      <a:pt x="26" y="377"/>
                    </a:lnTo>
                    <a:lnTo>
                      <a:pt x="33" y="365"/>
                    </a:lnTo>
                    <a:lnTo>
                      <a:pt x="40" y="345"/>
                    </a:lnTo>
                    <a:lnTo>
                      <a:pt x="43" y="335"/>
                    </a:lnTo>
                    <a:lnTo>
                      <a:pt x="44" y="322"/>
                    </a:lnTo>
                    <a:lnTo>
                      <a:pt x="49" y="306"/>
                    </a:lnTo>
                    <a:lnTo>
                      <a:pt x="47" y="293"/>
                    </a:lnTo>
                    <a:lnTo>
                      <a:pt x="43" y="269"/>
                    </a:lnTo>
                    <a:lnTo>
                      <a:pt x="43" y="249"/>
                    </a:lnTo>
                    <a:lnTo>
                      <a:pt x="47" y="240"/>
                    </a:lnTo>
                    <a:lnTo>
                      <a:pt x="54" y="230"/>
                    </a:lnTo>
                    <a:lnTo>
                      <a:pt x="59" y="215"/>
                    </a:lnTo>
                    <a:lnTo>
                      <a:pt x="63" y="194"/>
                    </a:lnTo>
                    <a:lnTo>
                      <a:pt x="63" y="172"/>
                    </a:lnTo>
                    <a:lnTo>
                      <a:pt x="75" y="154"/>
                    </a:lnTo>
                    <a:lnTo>
                      <a:pt x="98" y="123"/>
                    </a:lnTo>
                    <a:lnTo>
                      <a:pt x="103" y="113"/>
                    </a:lnTo>
                    <a:lnTo>
                      <a:pt x="102" y="107"/>
                    </a:lnTo>
                    <a:lnTo>
                      <a:pt x="101" y="102"/>
                    </a:lnTo>
                    <a:lnTo>
                      <a:pt x="99" y="90"/>
                    </a:lnTo>
                    <a:lnTo>
                      <a:pt x="103" y="73"/>
                    </a:lnTo>
                    <a:lnTo>
                      <a:pt x="106" y="43"/>
                    </a:lnTo>
                    <a:lnTo>
                      <a:pt x="116" y="28"/>
                    </a:lnTo>
                    <a:lnTo>
                      <a:pt x="119" y="5"/>
                    </a:lnTo>
                    <a:lnTo>
                      <a:pt x="125" y="0"/>
                    </a:lnTo>
                    <a:lnTo>
                      <a:pt x="128" y="0"/>
                    </a:lnTo>
                  </a:path>
                </a:pathLst>
              </a:custGeom>
              <a:noFill/>
              <a:ln w="6">
                <a:solidFill>
                  <a:srgbClr val="005CE6"/>
                </a:solidFill>
                <a:prstDash val="solid"/>
                <a:round/>
                <a:headEnd/>
                <a:tailEnd/>
              </a:ln>
            </p:spPr>
            <p:txBody>
              <a:bodyPr/>
              <a:lstStyle/>
              <a:p>
                <a:endParaRPr lang="en-US"/>
              </a:p>
            </p:txBody>
          </p:sp>
          <p:sp>
            <p:nvSpPr>
              <p:cNvPr id="27928" name="Freeform 116"/>
              <p:cNvSpPr>
                <a:spLocks/>
              </p:cNvSpPr>
              <p:nvPr/>
            </p:nvSpPr>
            <p:spPr bwMode="auto">
              <a:xfrm>
                <a:off x="809" y="3470"/>
                <a:ext cx="3" cy="1"/>
              </a:xfrm>
              <a:custGeom>
                <a:avLst/>
                <a:gdLst>
                  <a:gd name="T0" fmla="*/ 3 w 3"/>
                  <a:gd name="T1" fmla="*/ 1 h 1"/>
                  <a:gd name="T2" fmla="*/ 2 w 3"/>
                  <a:gd name="T3" fmla="*/ 1 h 1"/>
                  <a:gd name="T4" fmla="*/ 2 w 3"/>
                  <a:gd name="T5" fmla="*/ 0 h 1"/>
                  <a:gd name="T6" fmla="*/ 0 w 3"/>
                  <a:gd name="T7" fmla="*/ 0 h 1"/>
                  <a:gd name="T8" fmla="*/ 0 60000 65536"/>
                  <a:gd name="T9" fmla="*/ 0 60000 65536"/>
                  <a:gd name="T10" fmla="*/ 0 60000 65536"/>
                  <a:gd name="T11" fmla="*/ 0 60000 65536"/>
                  <a:gd name="T12" fmla="*/ 0 w 3"/>
                  <a:gd name="T13" fmla="*/ 0 h 1"/>
                  <a:gd name="T14" fmla="*/ 3 w 3"/>
                  <a:gd name="T15" fmla="*/ 1 h 1"/>
                </a:gdLst>
                <a:ahLst/>
                <a:cxnLst>
                  <a:cxn ang="T8">
                    <a:pos x="T0" y="T1"/>
                  </a:cxn>
                  <a:cxn ang="T9">
                    <a:pos x="T2" y="T3"/>
                  </a:cxn>
                  <a:cxn ang="T10">
                    <a:pos x="T4" y="T5"/>
                  </a:cxn>
                  <a:cxn ang="T11">
                    <a:pos x="T6" y="T7"/>
                  </a:cxn>
                </a:cxnLst>
                <a:rect l="T12" t="T13" r="T14" b="T15"/>
                <a:pathLst>
                  <a:path w="3" h="1">
                    <a:moveTo>
                      <a:pt x="3" y="1"/>
                    </a:moveTo>
                    <a:lnTo>
                      <a:pt x="2" y="1"/>
                    </a:lnTo>
                    <a:lnTo>
                      <a:pt x="2" y="0"/>
                    </a:lnTo>
                    <a:lnTo>
                      <a:pt x="0" y="0"/>
                    </a:lnTo>
                  </a:path>
                </a:pathLst>
              </a:custGeom>
              <a:noFill/>
              <a:ln w="6">
                <a:solidFill>
                  <a:srgbClr val="005CE6"/>
                </a:solidFill>
                <a:prstDash val="solid"/>
                <a:round/>
                <a:headEnd/>
                <a:tailEnd/>
              </a:ln>
            </p:spPr>
            <p:txBody>
              <a:bodyPr/>
              <a:lstStyle/>
              <a:p>
                <a:endParaRPr lang="en-US"/>
              </a:p>
            </p:txBody>
          </p:sp>
          <p:sp>
            <p:nvSpPr>
              <p:cNvPr id="27929" name="Freeform 117"/>
              <p:cNvSpPr>
                <a:spLocks/>
              </p:cNvSpPr>
              <p:nvPr/>
            </p:nvSpPr>
            <p:spPr bwMode="auto">
              <a:xfrm>
                <a:off x="2403" y="1735"/>
                <a:ext cx="37" cy="21"/>
              </a:xfrm>
              <a:custGeom>
                <a:avLst/>
                <a:gdLst>
                  <a:gd name="T0" fmla="*/ 0 w 37"/>
                  <a:gd name="T1" fmla="*/ 21 h 21"/>
                  <a:gd name="T2" fmla="*/ 15 w 37"/>
                  <a:gd name="T3" fmla="*/ 20 h 21"/>
                  <a:gd name="T4" fmla="*/ 30 w 37"/>
                  <a:gd name="T5" fmla="*/ 13 h 21"/>
                  <a:gd name="T6" fmla="*/ 34 w 37"/>
                  <a:gd name="T7" fmla="*/ 7 h 21"/>
                  <a:gd name="T8" fmla="*/ 37 w 37"/>
                  <a:gd name="T9" fmla="*/ 0 h 21"/>
                  <a:gd name="T10" fmla="*/ 0 60000 65536"/>
                  <a:gd name="T11" fmla="*/ 0 60000 65536"/>
                  <a:gd name="T12" fmla="*/ 0 60000 65536"/>
                  <a:gd name="T13" fmla="*/ 0 60000 65536"/>
                  <a:gd name="T14" fmla="*/ 0 60000 65536"/>
                  <a:gd name="T15" fmla="*/ 0 w 37"/>
                  <a:gd name="T16" fmla="*/ 0 h 21"/>
                  <a:gd name="T17" fmla="*/ 37 w 37"/>
                  <a:gd name="T18" fmla="*/ 21 h 21"/>
                </a:gdLst>
                <a:ahLst/>
                <a:cxnLst>
                  <a:cxn ang="T10">
                    <a:pos x="T0" y="T1"/>
                  </a:cxn>
                  <a:cxn ang="T11">
                    <a:pos x="T2" y="T3"/>
                  </a:cxn>
                  <a:cxn ang="T12">
                    <a:pos x="T4" y="T5"/>
                  </a:cxn>
                  <a:cxn ang="T13">
                    <a:pos x="T6" y="T7"/>
                  </a:cxn>
                  <a:cxn ang="T14">
                    <a:pos x="T8" y="T9"/>
                  </a:cxn>
                </a:cxnLst>
                <a:rect l="T15" t="T16" r="T17" b="T18"/>
                <a:pathLst>
                  <a:path w="37" h="21">
                    <a:moveTo>
                      <a:pt x="0" y="21"/>
                    </a:moveTo>
                    <a:lnTo>
                      <a:pt x="15" y="20"/>
                    </a:lnTo>
                    <a:lnTo>
                      <a:pt x="30" y="13"/>
                    </a:lnTo>
                    <a:lnTo>
                      <a:pt x="34" y="7"/>
                    </a:lnTo>
                    <a:lnTo>
                      <a:pt x="37" y="0"/>
                    </a:lnTo>
                  </a:path>
                </a:pathLst>
              </a:custGeom>
              <a:noFill/>
              <a:ln w="6">
                <a:solidFill>
                  <a:srgbClr val="005CE6"/>
                </a:solidFill>
                <a:prstDash val="solid"/>
                <a:round/>
                <a:headEnd/>
                <a:tailEnd/>
              </a:ln>
            </p:spPr>
            <p:txBody>
              <a:bodyPr/>
              <a:lstStyle/>
              <a:p>
                <a:endParaRPr lang="en-US"/>
              </a:p>
            </p:txBody>
          </p:sp>
          <p:sp>
            <p:nvSpPr>
              <p:cNvPr id="27930" name="Freeform 118"/>
              <p:cNvSpPr>
                <a:spLocks/>
              </p:cNvSpPr>
              <p:nvPr/>
            </p:nvSpPr>
            <p:spPr bwMode="auto">
              <a:xfrm>
                <a:off x="4403" y="1702"/>
                <a:ext cx="62" cy="385"/>
              </a:xfrm>
              <a:custGeom>
                <a:avLst/>
                <a:gdLst>
                  <a:gd name="T0" fmla="*/ 62 w 62"/>
                  <a:gd name="T1" fmla="*/ 385 h 385"/>
                  <a:gd name="T2" fmla="*/ 57 w 62"/>
                  <a:gd name="T3" fmla="*/ 374 h 385"/>
                  <a:gd name="T4" fmla="*/ 47 w 62"/>
                  <a:gd name="T5" fmla="*/ 361 h 385"/>
                  <a:gd name="T6" fmla="*/ 37 w 62"/>
                  <a:gd name="T7" fmla="*/ 344 h 385"/>
                  <a:gd name="T8" fmla="*/ 35 w 62"/>
                  <a:gd name="T9" fmla="*/ 338 h 385"/>
                  <a:gd name="T10" fmla="*/ 31 w 62"/>
                  <a:gd name="T11" fmla="*/ 328 h 385"/>
                  <a:gd name="T12" fmla="*/ 13 w 62"/>
                  <a:gd name="T13" fmla="*/ 290 h 385"/>
                  <a:gd name="T14" fmla="*/ 9 w 62"/>
                  <a:gd name="T15" fmla="*/ 275 h 385"/>
                  <a:gd name="T16" fmla="*/ 8 w 62"/>
                  <a:gd name="T17" fmla="*/ 273 h 385"/>
                  <a:gd name="T18" fmla="*/ 8 w 62"/>
                  <a:gd name="T19" fmla="*/ 269 h 385"/>
                  <a:gd name="T20" fmla="*/ 5 w 62"/>
                  <a:gd name="T21" fmla="*/ 260 h 385"/>
                  <a:gd name="T22" fmla="*/ 5 w 62"/>
                  <a:gd name="T23" fmla="*/ 240 h 385"/>
                  <a:gd name="T24" fmla="*/ 8 w 62"/>
                  <a:gd name="T25" fmla="*/ 223 h 385"/>
                  <a:gd name="T26" fmla="*/ 11 w 62"/>
                  <a:gd name="T27" fmla="*/ 216 h 385"/>
                  <a:gd name="T28" fmla="*/ 11 w 62"/>
                  <a:gd name="T29" fmla="*/ 203 h 385"/>
                  <a:gd name="T30" fmla="*/ 2 w 62"/>
                  <a:gd name="T31" fmla="*/ 191 h 385"/>
                  <a:gd name="T32" fmla="*/ 0 w 62"/>
                  <a:gd name="T33" fmla="*/ 185 h 385"/>
                  <a:gd name="T34" fmla="*/ 2 w 62"/>
                  <a:gd name="T35" fmla="*/ 175 h 385"/>
                  <a:gd name="T36" fmla="*/ 9 w 62"/>
                  <a:gd name="T37" fmla="*/ 165 h 385"/>
                  <a:gd name="T38" fmla="*/ 13 w 62"/>
                  <a:gd name="T39" fmla="*/ 154 h 385"/>
                  <a:gd name="T40" fmla="*/ 15 w 62"/>
                  <a:gd name="T41" fmla="*/ 142 h 385"/>
                  <a:gd name="T42" fmla="*/ 13 w 62"/>
                  <a:gd name="T43" fmla="*/ 129 h 385"/>
                  <a:gd name="T44" fmla="*/ 12 w 62"/>
                  <a:gd name="T45" fmla="*/ 126 h 385"/>
                  <a:gd name="T46" fmla="*/ 11 w 62"/>
                  <a:gd name="T47" fmla="*/ 118 h 385"/>
                  <a:gd name="T48" fmla="*/ 19 w 62"/>
                  <a:gd name="T49" fmla="*/ 73 h 385"/>
                  <a:gd name="T50" fmla="*/ 19 w 62"/>
                  <a:gd name="T51" fmla="*/ 67 h 385"/>
                  <a:gd name="T52" fmla="*/ 16 w 62"/>
                  <a:gd name="T53" fmla="*/ 63 h 385"/>
                  <a:gd name="T54" fmla="*/ 18 w 62"/>
                  <a:gd name="T55" fmla="*/ 57 h 385"/>
                  <a:gd name="T56" fmla="*/ 19 w 62"/>
                  <a:gd name="T57" fmla="*/ 54 h 385"/>
                  <a:gd name="T58" fmla="*/ 19 w 62"/>
                  <a:gd name="T59" fmla="*/ 40 h 385"/>
                  <a:gd name="T60" fmla="*/ 18 w 62"/>
                  <a:gd name="T61" fmla="*/ 31 h 385"/>
                  <a:gd name="T62" fmla="*/ 18 w 62"/>
                  <a:gd name="T63" fmla="*/ 21 h 385"/>
                  <a:gd name="T64" fmla="*/ 12 w 62"/>
                  <a:gd name="T65" fmla="*/ 11 h 385"/>
                  <a:gd name="T66" fmla="*/ 12 w 62"/>
                  <a:gd name="T67" fmla="*/ 2 h 385"/>
                  <a:gd name="T68" fmla="*/ 13 w 62"/>
                  <a:gd name="T69" fmla="*/ 0 h 38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2"/>
                  <a:gd name="T106" fmla="*/ 0 h 385"/>
                  <a:gd name="T107" fmla="*/ 62 w 62"/>
                  <a:gd name="T108" fmla="*/ 385 h 38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2" h="385">
                    <a:moveTo>
                      <a:pt x="62" y="385"/>
                    </a:moveTo>
                    <a:lnTo>
                      <a:pt x="57" y="374"/>
                    </a:lnTo>
                    <a:lnTo>
                      <a:pt x="47" y="361"/>
                    </a:lnTo>
                    <a:lnTo>
                      <a:pt x="37" y="344"/>
                    </a:lnTo>
                    <a:lnTo>
                      <a:pt x="35" y="338"/>
                    </a:lnTo>
                    <a:lnTo>
                      <a:pt x="31" y="328"/>
                    </a:lnTo>
                    <a:lnTo>
                      <a:pt x="13" y="290"/>
                    </a:lnTo>
                    <a:lnTo>
                      <a:pt x="9" y="275"/>
                    </a:lnTo>
                    <a:lnTo>
                      <a:pt x="8" y="273"/>
                    </a:lnTo>
                    <a:lnTo>
                      <a:pt x="8" y="269"/>
                    </a:lnTo>
                    <a:lnTo>
                      <a:pt x="5" y="260"/>
                    </a:lnTo>
                    <a:lnTo>
                      <a:pt x="5" y="240"/>
                    </a:lnTo>
                    <a:lnTo>
                      <a:pt x="8" y="223"/>
                    </a:lnTo>
                    <a:lnTo>
                      <a:pt x="11" y="216"/>
                    </a:lnTo>
                    <a:lnTo>
                      <a:pt x="11" y="203"/>
                    </a:lnTo>
                    <a:lnTo>
                      <a:pt x="2" y="191"/>
                    </a:lnTo>
                    <a:lnTo>
                      <a:pt x="0" y="185"/>
                    </a:lnTo>
                    <a:lnTo>
                      <a:pt x="2" y="175"/>
                    </a:lnTo>
                    <a:lnTo>
                      <a:pt x="9" y="165"/>
                    </a:lnTo>
                    <a:lnTo>
                      <a:pt x="13" y="154"/>
                    </a:lnTo>
                    <a:lnTo>
                      <a:pt x="15" y="142"/>
                    </a:lnTo>
                    <a:lnTo>
                      <a:pt x="13" y="129"/>
                    </a:lnTo>
                    <a:lnTo>
                      <a:pt x="12" y="126"/>
                    </a:lnTo>
                    <a:lnTo>
                      <a:pt x="11" y="118"/>
                    </a:lnTo>
                    <a:lnTo>
                      <a:pt x="19" y="73"/>
                    </a:lnTo>
                    <a:lnTo>
                      <a:pt x="19" y="67"/>
                    </a:lnTo>
                    <a:lnTo>
                      <a:pt x="16" y="63"/>
                    </a:lnTo>
                    <a:lnTo>
                      <a:pt x="18" y="57"/>
                    </a:lnTo>
                    <a:lnTo>
                      <a:pt x="19" y="54"/>
                    </a:lnTo>
                    <a:lnTo>
                      <a:pt x="19" y="40"/>
                    </a:lnTo>
                    <a:lnTo>
                      <a:pt x="18" y="31"/>
                    </a:lnTo>
                    <a:lnTo>
                      <a:pt x="18" y="21"/>
                    </a:lnTo>
                    <a:lnTo>
                      <a:pt x="12" y="11"/>
                    </a:lnTo>
                    <a:lnTo>
                      <a:pt x="12" y="2"/>
                    </a:lnTo>
                    <a:lnTo>
                      <a:pt x="13" y="0"/>
                    </a:lnTo>
                  </a:path>
                </a:pathLst>
              </a:custGeom>
              <a:noFill/>
              <a:ln w="6">
                <a:solidFill>
                  <a:srgbClr val="005CE6"/>
                </a:solidFill>
                <a:prstDash val="solid"/>
                <a:round/>
                <a:headEnd/>
                <a:tailEnd/>
              </a:ln>
            </p:spPr>
            <p:txBody>
              <a:bodyPr/>
              <a:lstStyle/>
              <a:p>
                <a:endParaRPr lang="en-US"/>
              </a:p>
            </p:txBody>
          </p:sp>
          <p:sp>
            <p:nvSpPr>
              <p:cNvPr id="27931" name="Freeform 119"/>
              <p:cNvSpPr>
                <a:spLocks/>
              </p:cNvSpPr>
              <p:nvPr/>
            </p:nvSpPr>
            <p:spPr bwMode="auto">
              <a:xfrm>
                <a:off x="4173" y="905"/>
                <a:ext cx="69" cy="375"/>
              </a:xfrm>
              <a:custGeom>
                <a:avLst/>
                <a:gdLst>
                  <a:gd name="T0" fmla="*/ 69 w 69"/>
                  <a:gd name="T1" fmla="*/ 375 h 375"/>
                  <a:gd name="T2" fmla="*/ 53 w 69"/>
                  <a:gd name="T3" fmla="*/ 365 h 375"/>
                  <a:gd name="T4" fmla="*/ 37 w 69"/>
                  <a:gd name="T5" fmla="*/ 355 h 375"/>
                  <a:gd name="T6" fmla="*/ 30 w 69"/>
                  <a:gd name="T7" fmla="*/ 347 h 375"/>
                  <a:gd name="T8" fmla="*/ 23 w 69"/>
                  <a:gd name="T9" fmla="*/ 336 h 375"/>
                  <a:gd name="T10" fmla="*/ 14 w 69"/>
                  <a:gd name="T11" fmla="*/ 330 h 375"/>
                  <a:gd name="T12" fmla="*/ 12 w 69"/>
                  <a:gd name="T13" fmla="*/ 316 h 375"/>
                  <a:gd name="T14" fmla="*/ 13 w 69"/>
                  <a:gd name="T15" fmla="*/ 290 h 375"/>
                  <a:gd name="T16" fmla="*/ 17 w 69"/>
                  <a:gd name="T17" fmla="*/ 281 h 375"/>
                  <a:gd name="T18" fmla="*/ 16 w 69"/>
                  <a:gd name="T19" fmla="*/ 273 h 375"/>
                  <a:gd name="T20" fmla="*/ 12 w 69"/>
                  <a:gd name="T21" fmla="*/ 258 h 375"/>
                  <a:gd name="T22" fmla="*/ 10 w 69"/>
                  <a:gd name="T23" fmla="*/ 251 h 375"/>
                  <a:gd name="T24" fmla="*/ 12 w 69"/>
                  <a:gd name="T25" fmla="*/ 228 h 375"/>
                  <a:gd name="T26" fmla="*/ 12 w 69"/>
                  <a:gd name="T27" fmla="*/ 212 h 375"/>
                  <a:gd name="T28" fmla="*/ 12 w 69"/>
                  <a:gd name="T29" fmla="*/ 205 h 375"/>
                  <a:gd name="T30" fmla="*/ 9 w 69"/>
                  <a:gd name="T31" fmla="*/ 198 h 375"/>
                  <a:gd name="T32" fmla="*/ 10 w 69"/>
                  <a:gd name="T33" fmla="*/ 190 h 375"/>
                  <a:gd name="T34" fmla="*/ 14 w 69"/>
                  <a:gd name="T35" fmla="*/ 182 h 375"/>
                  <a:gd name="T36" fmla="*/ 17 w 69"/>
                  <a:gd name="T37" fmla="*/ 170 h 375"/>
                  <a:gd name="T38" fmla="*/ 19 w 69"/>
                  <a:gd name="T39" fmla="*/ 154 h 375"/>
                  <a:gd name="T40" fmla="*/ 22 w 69"/>
                  <a:gd name="T41" fmla="*/ 144 h 375"/>
                  <a:gd name="T42" fmla="*/ 24 w 69"/>
                  <a:gd name="T43" fmla="*/ 140 h 375"/>
                  <a:gd name="T44" fmla="*/ 24 w 69"/>
                  <a:gd name="T45" fmla="*/ 130 h 375"/>
                  <a:gd name="T46" fmla="*/ 22 w 69"/>
                  <a:gd name="T47" fmla="*/ 113 h 375"/>
                  <a:gd name="T48" fmla="*/ 22 w 69"/>
                  <a:gd name="T49" fmla="*/ 100 h 375"/>
                  <a:gd name="T50" fmla="*/ 20 w 69"/>
                  <a:gd name="T51" fmla="*/ 97 h 375"/>
                  <a:gd name="T52" fmla="*/ 22 w 69"/>
                  <a:gd name="T53" fmla="*/ 87 h 375"/>
                  <a:gd name="T54" fmla="*/ 23 w 69"/>
                  <a:gd name="T55" fmla="*/ 84 h 375"/>
                  <a:gd name="T56" fmla="*/ 23 w 69"/>
                  <a:gd name="T57" fmla="*/ 80 h 375"/>
                  <a:gd name="T58" fmla="*/ 17 w 69"/>
                  <a:gd name="T59" fmla="*/ 78 h 375"/>
                  <a:gd name="T60" fmla="*/ 16 w 69"/>
                  <a:gd name="T61" fmla="*/ 75 h 375"/>
                  <a:gd name="T62" fmla="*/ 17 w 69"/>
                  <a:gd name="T63" fmla="*/ 61 h 375"/>
                  <a:gd name="T64" fmla="*/ 14 w 69"/>
                  <a:gd name="T65" fmla="*/ 52 h 375"/>
                  <a:gd name="T66" fmla="*/ 16 w 69"/>
                  <a:gd name="T67" fmla="*/ 39 h 375"/>
                  <a:gd name="T68" fmla="*/ 16 w 69"/>
                  <a:gd name="T69" fmla="*/ 38 h 375"/>
                  <a:gd name="T70" fmla="*/ 13 w 69"/>
                  <a:gd name="T71" fmla="*/ 29 h 375"/>
                  <a:gd name="T72" fmla="*/ 13 w 69"/>
                  <a:gd name="T73" fmla="*/ 19 h 375"/>
                  <a:gd name="T74" fmla="*/ 4 w 69"/>
                  <a:gd name="T75" fmla="*/ 3 h 375"/>
                  <a:gd name="T76" fmla="*/ 0 w 69"/>
                  <a:gd name="T77" fmla="*/ 0 h 37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9"/>
                  <a:gd name="T118" fmla="*/ 0 h 375"/>
                  <a:gd name="T119" fmla="*/ 69 w 69"/>
                  <a:gd name="T120" fmla="*/ 375 h 37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9" h="375">
                    <a:moveTo>
                      <a:pt x="69" y="375"/>
                    </a:moveTo>
                    <a:lnTo>
                      <a:pt x="53" y="365"/>
                    </a:lnTo>
                    <a:lnTo>
                      <a:pt x="37" y="355"/>
                    </a:lnTo>
                    <a:lnTo>
                      <a:pt x="30" y="347"/>
                    </a:lnTo>
                    <a:lnTo>
                      <a:pt x="23" y="336"/>
                    </a:lnTo>
                    <a:lnTo>
                      <a:pt x="14" y="330"/>
                    </a:lnTo>
                    <a:lnTo>
                      <a:pt x="12" y="316"/>
                    </a:lnTo>
                    <a:lnTo>
                      <a:pt x="13" y="290"/>
                    </a:lnTo>
                    <a:lnTo>
                      <a:pt x="17" y="281"/>
                    </a:lnTo>
                    <a:lnTo>
                      <a:pt x="16" y="273"/>
                    </a:lnTo>
                    <a:lnTo>
                      <a:pt x="12" y="258"/>
                    </a:lnTo>
                    <a:lnTo>
                      <a:pt x="10" y="251"/>
                    </a:lnTo>
                    <a:lnTo>
                      <a:pt x="12" y="228"/>
                    </a:lnTo>
                    <a:lnTo>
                      <a:pt x="12" y="212"/>
                    </a:lnTo>
                    <a:lnTo>
                      <a:pt x="12" y="205"/>
                    </a:lnTo>
                    <a:lnTo>
                      <a:pt x="9" y="198"/>
                    </a:lnTo>
                    <a:lnTo>
                      <a:pt x="10" y="190"/>
                    </a:lnTo>
                    <a:lnTo>
                      <a:pt x="14" y="182"/>
                    </a:lnTo>
                    <a:lnTo>
                      <a:pt x="17" y="170"/>
                    </a:lnTo>
                    <a:lnTo>
                      <a:pt x="19" y="154"/>
                    </a:lnTo>
                    <a:lnTo>
                      <a:pt x="22" y="144"/>
                    </a:lnTo>
                    <a:lnTo>
                      <a:pt x="24" y="140"/>
                    </a:lnTo>
                    <a:lnTo>
                      <a:pt x="24" y="130"/>
                    </a:lnTo>
                    <a:lnTo>
                      <a:pt x="22" y="113"/>
                    </a:lnTo>
                    <a:lnTo>
                      <a:pt x="22" y="100"/>
                    </a:lnTo>
                    <a:lnTo>
                      <a:pt x="20" y="97"/>
                    </a:lnTo>
                    <a:lnTo>
                      <a:pt x="22" y="87"/>
                    </a:lnTo>
                    <a:lnTo>
                      <a:pt x="23" y="84"/>
                    </a:lnTo>
                    <a:lnTo>
                      <a:pt x="23" y="80"/>
                    </a:lnTo>
                    <a:lnTo>
                      <a:pt x="17" y="78"/>
                    </a:lnTo>
                    <a:lnTo>
                      <a:pt x="16" y="75"/>
                    </a:lnTo>
                    <a:lnTo>
                      <a:pt x="17" y="61"/>
                    </a:lnTo>
                    <a:lnTo>
                      <a:pt x="14" y="52"/>
                    </a:lnTo>
                    <a:lnTo>
                      <a:pt x="16" y="39"/>
                    </a:lnTo>
                    <a:lnTo>
                      <a:pt x="16" y="38"/>
                    </a:lnTo>
                    <a:lnTo>
                      <a:pt x="13" y="29"/>
                    </a:lnTo>
                    <a:lnTo>
                      <a:pt x="13" y="19"/>
                    </a:lnTo>
                    <a:lnTo>
                      <a:pt x="4" y="3"/>
                    </a:lnTo>
                    <a:lnTo>
                      <a:pt x="0" y="0"/>
                    </a:lnTo>
                  </a:path>
                </a:pathLst>
              </a:custGeom>
              <a:noFill/>
              <a:ln w="6">
                <a:solidFill>
                  <a:srgbClr val="005CE6"/>
                </a:solidFill>
                <a:prstDash val="solid"/>
                <a:round/>
                <a:headEnd/>
                <a:tailEnd/>
              </a:ln>
            </p:spPr>
            <p:txBody>
              <a:bodyPr/>
              <a:lstStyle/>
              <a:p>
                <a:endParaRPr lang="en-US"/>
              </a:p>
            </p:txBody>
          </p:sp>
          <p:sp>
            <p:nvSpPr>
              <p:cNvPr id="27932" name="Freeform 120"/>
              <p:cNvSpPr>
                <a:spLocks/>
              </p:cNvSpPr>
              <p:nvPr/>
            </p:nvSpPr>
            <p:spPr bwMode="auto">
              <a:xfrm>
                <a:off x="1416" y="2653"/>
                <a:ext cx="30" cy="42"/>
              </a:xfrm>
              <a:custGeom>
                <a:avLst/>
                <a:gdLst>
                  <a:gd name="T0" fmla="*/ 0 w 30"/>
                  <a:gd name="T1" fmla="*/ 0 h 42"/>
                  <a:gd name="T2" fmla="*/ 1 w 30"/>
                  <a:gd name="T3" fmla="*/ 2 h 42"/>
                  <a:gd name="T4" fmla="*/ 11 w 30"/>
                  <a:gd name="T5" fmla="*/ 9 h 42"/>
                  <a:gd name="T6" fmla="*/ 30 w 30"/>
                  <a:gd name="T7" fmla="*/ 41 h 42"/>
                  <a:gd name="T8" fmla="*/ 30 w 30"/>
                  <a:gd name="T9" fmla="*/ 42 h 42"/>
                  <a:gd name="T10" fmla="*/ 0 60000 65536"/>
                  <a:gd name="T11" fmla="*/ 0 60000 65536"/>
                  <a:gd name="T12" fmla="*/ 0 60000 65536"/>
                  <a:gd name="T13" fmla="*/ 0 60000 65536"/>
                  <a:gd name="T14" fmla="*/ 0 60000 65536"/>
                  <a:gd name="T15" fmla="*/ 0 w 30"/>
                  <a:gd name="T16" fmla="*/ 0 h 42"/>
                  <a:gd name="T17" fmla="*/ 30 w 30"/>
                  <a:gd name="T18" fmla="*/ 42 h 42"/>
                </a:gdLst>
                <a:ahLst/>
                <a:cxnLst>
                  <a:cxn ang="T10">
                    <a:pos x="T0" y="T1"/>
                  </a:cxn>
                  <a:cxn ang="T11">
                    <a:pos x="T2" y="T3"/>
                  </a:cxn>
                  <a:cxn ang="T12">
                    <a:pos x="T4" y="T5"/>
                  </a:cxn>
                  <a:cxn ang="T13">
                    <a:pos x="T6" y="T7"/>
                  </a:cxn>
                  <a:cxn ang="T14">
                    <a:pos x="T8" y="T9"/>
                  </a:cxn>
                </a:cxnLst>
                <a:rect l="T15" t="T16" r="T17" b="T18"/>
                <a:pathLst>
                  <a:path w="30" h="42">
                    <a:moveTo>
                      <a:pt x="0" y="0"/>
                    </a:moveTo>
                    <a:lnTo>
                      <a:pt x="1" y="2"/>
                    </a:lnTo>
                    <a:lnTo>
                      <a:pt x="11" y="9"/>
                    </a:lnTo>
                    <a:lnTo>
                      <a:pt x="30" y="41"/>
                    </a:lnTo>
                    <a:lnTo>
                      <a:pt x="30" y="42"/>
                    </a:lnTo>
                  </a:path>
                </a:pathLst>
              </a:custGeom>
              <a:noFill/>
              <a:ln w="6">
                <a:solidFill>
                  <a:srgbClr val="005CE6"/>
                </a:solidFill>
                <a:prstDash val="solid"/>
                <a:round/>
                <a:headEnd/>
                <a:tailEnd/>
              </a:ln>
            </p:spPr>
            <p:txBody>
              <a:bodyPr/>
              <a:lstStyle/>
              <a:p>
                <a:endParaRPr lang="en-US"/>
              </a:p>
            </p:txBody>
          </p:sp>
          <p:sp>
            <p:nvSpPr>
              <p:cNvPr id="27933" name="Line 121"/>
              <p:cNvSpPr>
                <a:spLocks noChangeShapeType="1"/>
              </p:cNvSpPr>
              <p:nvPr/>
            </p:nvSpPr>
            <p:spPr bwMode="auto">
              <a:xfrm flipV="1">
                <a:off x="808" y="3470"/>
                <a:ext cx="1" cy="3"/>
              </a:xfrm>
              <a:prstGeom prst="line">
                <a:avLst/>
              </a:prstGeom>
              <a:noFill/>
              <a:ln w="6">
                <a:solidFill>
                  <a:srgbClr val="005CE6"/>
                </a:solidFill>
                <a:round/>
                <a:headEnd/>
                <a:tailEnd/>
              </a:ln>
            </p:spPr>
            <p:txBody>
              <a:bodyPr/>
              <a:lstStyle/>
              <a:p>
                <a:endParaRPr lang="en-US"/>
              </a:p>
            </p:txBody>
          </p:sp>
          <p:sp>
            <p:nvSpPr>
              <p:cNvPr id="27934" name="Freeform 122"/>
              <p:cNvSpPr>
                <a:spLocks/>
              </p:cNvSpPr>
              <p:nvPr/>
            </p:nvSpPr>
            <p:spPr bwMode="auto">
              <a:xfrm>
                <a:off x="3470" y="782"/>
                <a:ext cx="118" cy="38"/>
              </a:xfrm>
              <a:custGeom>
                <a:avLst/>
                <a:gdLst>
                  <a:gd name="T0" fmla="*/ 118 w 118"/>
                  <a:gd name="T1" fmla="*/ 0 h 38"/>
                  <a:gd name="T2" fmla="*/ 118 w 118"/>
                  <a:gd name="T3" fmla="*/ 5 h 38"/>
                  <a:gd name="T4" fmla="*/ 115 w 118"/>
                  <a:gd name="T5" fmla="*/ 11 h 38"/>
                  <a:gd name="T6" fmla="*/ 104 w 118"/>
                  <a:gd name="T7" fmla="*/ 23 h 38"/>
                  <a:gd name="T8" fmla="*/ 95 w 118"/>
                  <a:gd name="T9" fmla="*/ 37 h 38"/>
                  <a:gd name="T10" fmla="*/ 91 w 118"/>
                  <a:gd name="T11" fmla="*/ 38 h 38"/>
                  <a:gd name="T12" fmla="*/ 86 w 118"/>
                  <a:gd name="T13" fmla="*/ 37 h 38"/>
                  <a:gd name="T14" fmla="*/ 81 w 118"/>
                  <a:gd name="T15" fmla="*/ 31 h 38"/>
                  <a:gd name="T16" fmla="*/ 73 w 118"/>
                  <a:gd name="T17" fmla="*/ 27 h 38"/>
                  <a:gd name="T18" fmla="*/ 59 w 118"/>
                  <a:gd name="T19" fmla="*/ 25 h 38"/>
                  <a:gd name="T20" fmla="*/ 55 w 118"/>
                  <a:gd name="T21" fmla="*/ 24 h 38"/>
                  <a:gd name="T22" fmla="*/ 45 w 118"/>
                  <a:gd name="T23" fmla="*/ 13 h 38"/>
                  <a:gd name="T24" fmla="*/ 40 w 118"/>
                  <a:gd name="T25" fmla="*/ 13 h 38"/>
                  <a:gd name="T26" fmla="*/ 37 w 118"/>
                  <a:gd name="T27" fmla="*/ 14 h 38"/>
                  <a:gd name="T28" fmla="*/ 22 w 118"/>
                  <a:gd name="T29" fmla="*/ 33 h 38"/>
                  <a:gd name="T30" fmla="*/ 16 w 118"/>
                  <a:gd name="T31" fmla="*/ 36 h 38"/>
                  <a:gd name="T32" fmla="*/ 7 w 118"/>
                  <a:gd name="T33" fmla="*/ 37 h 38"/>
                  <a:gd name="T34" fmla="*/ 3 w 118"/>
                  <a:gd name="T35" fmla="*/ 36 h 38"/>
                  <a:gd name="T36" fmla="*/ 0 w 118"/>
                  <a:gd name="T37" fmla="*/ 30 h 38"/>
                  <a:gd name="T38" fmla="*/ 1 w 118"/>
                  <a:gd name="T39" fmla="*/ 23 h 38"/>
                  <a:gd name="T40" fmla="*/ 7 w 118"/>
                  <a:gd name="T41" fmla="*/ 13 h 38"/>
                  <a:gd name="T42" fmla="*/ 7 w 118"/>
                  <a:gd name="T43" fmla="*/ 8 h 3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8"/>
                  <a:gd name="T67" fmla="*/ 0 h 38"/>
                  <a:gd name="T68" fmla="*/ 118 w 118"/>
                  <a:gd name="T69" fmla="*/ 38 h 3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8" h="38">
                    <a:moveTo>
                      <a:pt x="118" y="0"/>
                    </a:moveTo>
                    <a:lnTo>
                      <a:pt x="118" y="5"/>
                    </a:lnTo>
                    <a:lnTo>
                      <a:pt x="115" y="11"/>
                    </a:lnTo>
                    <a:lnTo>
                      <a:pt x="104" y="23"/>
                    </a:lnTo>
                    <a:lnTo>
                      <a:pt x="95" y="37"/>
                    </a:lnTo>
                    <a:lnTo>
                      <a:pt x="91" y="38"/>
                    </a:lnTo>
                    <a:lnTo>
                      <a:pt x="86" y="37"/>
                    </a:lnTo>
                    <a:lnTo>
                      <a:pt x="81" y="31"/>
                    </a:lnTo>
                    <a:lnTo>
                      <a:pt x="73" y="27"/>
                    </a:lnTo>
                    <a:lnTo>
                      <a:pt x="59" y="25"/>
                    </a:lnTo>
                    <a:lnTo>
                      <a:pt x="55" y="24"/>
                    </a:lnTo>
                    <a:lnTo>
                      <a:pt x="45" y="13"/>
                    </a:lnTo>
                    <a:lnTo>
                      <a:pt x="40" y="13"/>
                    </a:lnTo>
                    <a:lnTo>
                      <a:pt x="37" y="14"/>
                    </a:lnTo>
                    <a:lnTo>
                      <a:pt x="22" y="33"/>
                    </a:lnTo>
                    <a:lnTo>
                      <a:pt x="16" y="36"/>
                    </a:lnTo>
                    <a:lnTo>
                      <a:pt x="7" y="37"/>
                    </a:lnTo>
                    <a:lnTo>
                      <a:pt x="3" y="36"/>
                    </a:lnTo>
                    <a:lnTo>
                      <a:pt x="0" y="30"/>
                    </a:lnTo>
                    <a:lnTo>
                      <a:pt x="1" y="23"/>
                    </a:lnTo>
                    <a:lnTo>
                      <a:pt x="7" y="13"/>
                    </a:lnTo>
                    <a:lnTo>
                      <a:pt x="7" y="8"/>
                    </a:lnTo>
                  </a:path>
                </a:pathLst>
              </a:custGeom>
              <a:noFill/>
              <a:ln w="6">
                <a:solidFill>
                  <a:srgbClr val="005CE6"/>
                </a:solidFill>
                <a:prstDash val="solid"/>
                <a:round/>
                <a:headEnd/>
                <a:tailEnd/>
              </a:ln>
            </p:spPr>
            <p:txBody>
              <a:bodyPr/>
              <a:lstStyle/>
              <a:p>
                <a:endParaRPr lang="en-US"/>
              </a:p>
            </p:txBody>
          </p:sp>
          <p:sp>
            <p:nvSpPr>
              <p:cNvPr id="27935" name="Freeform 123"/>
              <p:cNvSpPr>
                <a:spLocks/>
              </p:cNvSpPr>
              <p:nvPr/>
            </p:nvSpPr>
            <p:spPr bwMode="auto">
              <a:xfrm>
                <a:off x="2290" y="2586"/>
                <a:ext cx="45" cy="24"/>
              </a:xfrm>
              <a:custGeom>
                <a:avLst/>
                <a:gdLst>
                  <a:gd name="T0" fmla="*/ 0 w 45"/>
                  <a:gd name="T1" fmla="*/ 23 h 24"/>
                  <a:gd name="T2" fmla="*/ 22 w 45"/>
                  <a:gd name="T3" fmla="*/ 24 h 24"/>
                  <a:gd name="T4" fmla="*/ 38 w 45"/>
                  <a:gd name="T5" fmla="*/ 20 h 24"/>
                  <a:gd name="T6" fmla="*/ 41 w 45"/>
                  <a:gd name="T7" fmla="*/ 18 h 24"/>
                  <a:gd name="T8" fmla="*/ 43 w 45"/>
                  <a:gd name="T9" fmla="*/ 14 h 24"/>
                  <a:gd name="T10" fmla="*/ 45 w 45"/>
                  <a:gd name="T11" fmla="*/ 0 h 24"/>
                  <a:gd name="T12" fmla="*/ 0 60000 65536"/>
                  <a:gd name="T13" fmla="*/ 0 60000 65536"/>
                  <a:gd name="T14" fmla="*/ 0 60000 65536"/>
                  <a:gd name="T15" fmla="*/ 0 60000 65536"/>
                  <a:gd name="T16" fmla="*/ 0 60000 65536"/>
                  <a:gd name="T17" fmla="*/ 0 60000 65536"/>
                  <a:gd name="T18" fmla="*/ 0 w 45"/>
                  <a:gd name="T19" fmla="*/ 0 h 24"/>
                  <a:gd name="T20" fmla="*/ 45 w 45"/>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45" h="24">
                    <a:moveTo>
                      <a:pt x="0" y="23"/>
                    </a:moveTo>
                    <a:lnTo>
                      <a:pt x="22" y="24"/>
                    </a:lnTo>
                    <a:lnTo>
                      <a:pt x="38" y="20"/>
                    </a:lnTo>
                    <a:lnTo>
                      <a:pt x="41" y="18"/>
                    </a:lnTo>
                    <a:lnTo>
                      <a:pt x="43" y="14"/>
                    </a:lnTo>
                    <a:lnTo>
                      <a:pt x="45" y="0"/>
                    </a:lnTo>
                  </a:path>
                </a:pathLst>
              </a:custGeom>
              <a:noFill/>
              <a:ln w="6">
                <a:solidFill>
                  <a:srgbClr val="005CE6"/>
                </a:solidFill>
                <a:prstDash val="solid"/>
                <a:round/>
                <a:headEnd/>
                <a:tailEnd/>
              </a:ln>
            </p:spPr>
            <p:txBody>
              <a:bodyPr/>
              <a:lstStyle/>
              <a:p>
                <a:endParaRPr lang="en-US"/>
              </a:p>
            </p:txBody>
          </p:sp>
          <p:sp>
            <p:nvSpPr>
              <p:cNvPr id="27936" name="Freeform 124"/>
              <p:cNvSpPr>
                <a:spLocks/>
              </p:cNvSpPr>
              <p:nvPr/>
            </p:nvSpPr>
            <p:spPr bwMode="auto">
              <a:xfrm>
                <a:off x="2140" y="2587"/>
                <a:ext cx="120" cy="150"/>
              </a:xfrm>
              <a:custGeom>
                <a:avLst/>
                <a:gdLst>
                  <a:gd name="T0" fmla="*/ 0 w 120"/>
                  <a:gd name="T1" fmla="*/ 150 h 150"/>
                  <a:gd name="T2" fmla="*/ 18 w 120"/>
                  <a:gd name="T3" fmla="*/ 135 h 150"/>
                  <a:gd name="T4" fmla="*/ 31 w 120"/>
                  <a:gd name="T5" fmla="*/ 128 h 150"/>
                  <a:gd name="T6" fmla="*/ 48 w 120"/>
                  <a:gd name="T7" fmla="*/ 127 h 150"/>
                  <a:gd name="T8" fmla="*/ 82 w 120"/>
                  <a:gd name="T9" fmla="*/ 128 h 150"/>
                  <a:gd name="T10" fmla="*/ 88 w 120"/>
                  <a:gd name="T11" fmla="*/ 127 h 150"/>
                  <a:gd name="T12" fmla="*/ 97 w 120"/>
                  <a:gd name="T13" fmla="*/ 120 h 150"/>
                  <a:gd name="T14" fmla="*/ 100 w 120"/>
                  <a:gd name="T15" fmla="*/ 105 h 150"/>
                  <a:gd name="T16" fmla="*/ 106 w 120"/>
                  <a:gd name="T17" fmla="*/ 86 h 150"/>
                  <a:gd name="T18" fmla="*/ 106 w 120"/>
                  <a:gd name="T19" fmla="*/ 71 h 150"/>
                  <a:gd name="T20" fmla="*/ 103 w 120"/>
                  <a:gd name="T21" fmla="*/ 58 h 150"/>
                  <a:gd name="T22" fmla="*/ 98 w 120"/>
                  <a:gd name="T23" fmla="*/ 49 h 150"/>
                  <a:gd name="T24" fmla="*/ 81 w 120"/>
                  <a:gd name="T25" fmla="*/ 32 h 150"/>
                  <a:gd name="T26" fmla="*/ 72 w 120"/>
                  <a:gd name="T27" fmla="*/ 27 h 150"/>
                  <a:gd name="T28" fmla="*/ 49 w 120"/>
                  <a:gd name="T29" fmla="*/ 20 h 150"/>
                  <a:gd name="T30" fmla="*/ 45 w 120"/>
                  <a:gd name="T31" fmla="*/ 16 h 150"/>
                  <a:gd name="T32" fmla="*/ 48 w 120"/>
                  <a:gd name="T33" fmla="*/ 9 h 150"/>
                  <a:gd name="T34" fmla="*/ 55 w 120"/>
                  <a:gd name="T35" fmla="*/ 3 h 150"/>
                  <a:gd name="T36" fmla="*/ 67 w 120"/>
                  <a:gd name="T37" fmla="*/ 3 h 150"/>
                  <a:gd name="T38" fmla="*/ 98 w 120"/>
                  <a:gd name="T39" fmla="*/ 3 h 150"/>
                  <a:gd name="T40" fmla="*/ 116 w 120"/>
                  <a:gd name="T41" fmla="*/ 0 h 150"/>
                  <a:gd name="T42" fmla="*/ 120 w 120"/>
                  <a:gd name="T43" fmla="*/ 0 h 15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0"/>
                  <a:gd name="T67" fmla="*/ 0 h 150"/>
                  <a:gd name="T68" fmla="*/ 120 w 120"/>
                  <a:gd name="T69" fmla="*/ 150 h 15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0" h="150">
                    <a:moveTo>
                      <a:pt x="0" y="150"/>
                    </a:moveTo>
                    <a:lnTo>
                      <a:pt x="18" y="135"/>
                    </a:lnTo>
                    <a:lnTo>
                      <a:pt x="31" y="128"/>
                    </a:lnTo>
                    <a:lnTo>
                      <a:pt x="48" y="127"/>
                    </a:lnTo>
                    <a:lnTo>
                      <a:pt x="82" y="128"/>
                    </a:lnTo>
                    <a:lnTo>
                      <a:pt x="88" y="127"/>
                    </a:lnTo>
                    <a:lnTo>
                      <a:pt x="97" y="120"/>
                    </a:lnTo>
                    <a:lnTo>
                      <a:pt x="100" y="105"/>
                    </a:lnTo>
                    <a:lnTo>
                      <a:pt x="106" y="86"/>
                    </a:lnTo>
                    <a:lnTo>
                      <a:pt x="106" y="71"/>
                    </a:lnTo>
                    <a:lnTo>
                      <a:pt x="103" y="58"/>
                    </a:lnTo>
                    <a:lnTo>
                      <a:pt x="98" y="49"/>
                    </a:lnTo>
                    <a:lnTo>
                      <a:pt x="81" y="32"/>
                    </a:lnTo>
                    <a:lnTo>
                      <a:pt x="72" y="27"/>
                    </a:lnTo>
                    <a:lnTo>
                      <a:pt x="49" y="20"/>
                    </a:lnTo>
                    <a:lnTo>
                      <a:pt x="45" y="16"/>
                    </a:lnTo>
                    <a:lnTo>
                      <a:pt x="48" y="9"/>
                    </a:lnTo>
                    <a:lnTo>
                      <a:pt x="55" y="3"/>
                    </a:lnTo>
                    <a:lnTo>
                      <a:pt x="67" y="3"/>
                    </a:lnTo>
                    <a:lnTo>
                      <a:pt x="98" y="3"/>
                    </a:lnTo>
                    <a:lnTo>
                      <a:pt x="116" y="0"/>
                    </a:lnTo>
                    <a:lnTo>
                      <a:pt x="120" y="0"/>
                    </a:lnTo>
                  </a:path>
                </a:pathLst>
              </a:custGeom>
              <a:noFill/>
              <a:ln w="6">
                <a:solidFill>
                  <a:srgbClr val="005CE6"/>
                </a:solidFill>
                <a:prstDash val="solid"/>
                <a:round/>
                <a:headEnd/>
                <a:tailEnd/>
              </a:ln>
            </p:spPr>
            <p:txBody>
              <a:bodyPr/>
              <a:lstStyle/>
              <a:p>
                <a:endParaRPr lang="en-US"/>
              </a:p>
            </p:txBody>
          </p:sp>
          <p:sp>
            <p:nvSpPr>
              <p:cNvPr id="27937" name="Freeform 125"/>
              <p:cNvSpPr>
                <a:spLocks/>
              </p:cNvSpPr>
              <p:nvPr/>
            </p:nvSpPr>
            <p:spPr bwMode="auto">
              <a:xfrm>
                <a:off x="1319" y="1621"/>
                <a:ext cx="33" cy="299"/>
              </a:xfrm>
              <a:custGeom>
                <a:avLst/>
                <a:gdLst>
                  <a:gd name="T0" fmla="*/ 20 w 33"/>
                  <a:gd name="T1" fmla="*/ 299 h 299"/>
                  <a:gd name="T2" fmla="*/ 20 w 33"/>
                  <a:gd name="T3" fmla="*/ 286 h 299"/>
                  <a:gd name="T4" fmla="*/ 22 w 33"/>
                  <a:gd name="T5" fmla="*/ 278 h 299"/>
                  <a:gd name="T6" fmla="*/ 23 w 33"/>
                  <a:gd name="T7" fmla="*/ 252 h 299"/>
                  <a:gd name="T8" fmla="*/ 19 w 33"/>
                  <a:gd name="T9" fmla="*/ 210 h 299"/>
                  <a:gd name="T10" fmla="*/ 16 w 33"/>
                  <a:gd name="T11" fmla="*/ 197 h 299"/>
                  <a:gd name="T12" fmla="*/ 13 w 33"/>
                  <a:gd name="T13" fmla="*/ 190 h 299"/>
                  <a:gd name="T14" fmla="*/ 5 w 33"/>
                  <a:gd name="T15" fmla="*/ 177 h 299"/>
                  <a:gd name="T16" fmla="*/ 3 w 33"/>
                  <a:gd name="T17" fmla="*/ 147 h 299"/>
                  <a:gd name="T18" fmla="*/ 2 w 33"/>
                  <a:gd name="T19" fmla="*/ 138 h 299"/>
                  <a:gd name="T20" fmla="*/ 0 w 33"/>
                  <a:gd name="T21" fmla="*/ 121 h 299"/>
                  <a:gd name="T22" fmla="*/ 2 w 33"/>
                  <a:gd name="T23" fmla="*/ 98 h 299"/>
                  <a:gd name="T24" fmla="*/ 9 w 33"/>
                  <a:gd name="T25" fmla="*/ 79 h 299"/>
                  <a:gd name="T26" fmla="*/ 12 w 33"/>
                  <a:gd name="T27" fmla="*/ 60 h 299"/>
                  <a:gd name="T28" fmla="*/ 22 w 33"/>
                  <a:gd name="T29" fmla="*/ 29 h 299"/>
                  <a:gd name="T30" fmla="*/ 33 w 33"/>
                  <a:gd name="T31" fmla="*/ 3 h 299"/>
                  <a:gd name="T32" fmla="*/ 33 w 33"/>
                  <a:gd name="T33" fmla="*/ 0 h 29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3"/>
                  <a:gd name="T52" fmla="*/ 0 h 299"/>
                  <a:gd name="T53" fmla="*/ 33 w 33"/>
                  <a:gd name="T54" fmla="*/ 299 h 29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3" h="299">
                    <a:moveTo>
                      <a:pt x="20" y="299"/>
                    </a:moveTo>
                    <a:lnTo>
                      <a:pt x="20" y="286"/>
                    </a:lnTo>
                    <a:lnTo>
                      <a:pt x="22" y="278"/>
                    </a:lnTo>
                    <a:lnTo>
                      <a:pt x="23" y="252"/>
                    </a:lnTo>
                    <a:lnTo>
                      <a:pt x="19" y="210"/>
                    </a:lnTo>
                    <a:lnTo>
                      <a:pt x="16" y="197"/>
                    </a:lnTo>
                    <a:lnTo>
                      <a:pt x="13" y="190"/>
                    </a:lnTo>
                    <a:lnTo>
                      <a:pt x="5" y="177"/>
                    </a:lnTo>
                    <a:lnTo>
                      <a:pt x="3" y="147"/>
                    </a:lnTo>
                    <a:lnTo>
                      <a:pt x="2" y="138"/>
                    </a:lnTo>
                    <a:lnTo>
                      <a:pt x="0" y="121"/>
                    </a:lnTo>
                    <a:lnTo>
                      <a:pt x="2" y="98"/>
                    </a:lnTo>
                    <a:lnTo>
                      <a:pt x="9" y="79"/>
                    </a:lnTo>
                    <a:lnTo>
                      <a:pt x="12" y="60"/>
                    </a:lnTo>
                    <a:lnTo>
                      <a:pt x="22" y="29"/>
                    </a:lnTo>
                    <a:lnTo>
                      <a:pt x="33" y="3"/>
                    </a:lnTo>
                    <a:lnTo>
                      <a:pt x="33" y="0"/>
                    </a:lnTo>
                  </a:path>
                </a:pathLst>
              </a:custGeom>
              <a:noFill/>
              <a:ln w="6">
                <a:solidFill>
                  <a:srgbClr val="005CE6"/>
                </a:solidFill>
                <a:prstDash val="solid"/>
                <a:round/>
                <a:headEnd/>
                <a:tailEnd/>
              </a:ln>
            </p:spPr>
            <p:txBody>
              <a:bodyPr/>
              <a:lstStyle/>
              <a:p>
                <a:endParaRPr lang="en-US"/>
              </a:p>
            </p:txBody>
          </p:sp>
          <p:sp>
            <p:nvSpPr>
              <p:cNvPr id="27938" name="Freeform 126"/>
              <p:cNvSpPr>
                <a:spLocks/>
              </p:cNvSpPr>
              <p:nvPr/>
            </p:nvSpPr>
            <p:spPr bwMode="auto">
              <a:xfrm>
                <a:off x="1485" y="2481"/>
                <a:ext cx="68" cy="198"/>
              </a:xfrm>
              <a:custGeom>
                <a:avLst/>
                <a:gdLst>
                  <a:gd name="T0" fmla="*/ 0 w 68"/>
                  <a:gd name="T1" fmla="*/ 0 h 198"/>
                  <a:gd name="T2" fmla="*/ 4 w 68"/>
                  <a:gd name="T3" fmla="*/ 10 h 198"/>
                  <a:gd name="T4" fmla="*/ 4 w 68"/>
                  <a:gd name="T5" fmla="*/ 18 h 198"/>
                  <a:gd name="T6" fmla="*/ 11 w 68"/>
                  <a:gd name="T7" fmla="*/ 34 h 198"/>
                  <a:gd name="T8" fmla="*/ 13 w 68"/>
                  <a:gd name="T9" fmla="*/ 56 h 198"/>
                  <a:gd name="T10" fmla="*/ 27 w 68"/>
                  <a:gd name="T11" fmla="*/ 82 h 198"/>
                  <a:gd name="T12" fmla="*/ 33 w 68"/>
                  <a:gd name="T13" fmla="*/ 95 h 198"/>
                  <a:gd name="T14" fmla="*/ 45 w 68"/>
                  <a:gd name="T15" fmla="*/ 113 h 198"/>
                  <a:gd name="T16" fmla="*/ 52 w 68"/>
                  <a:gd name="T17" fmla="*/ 138 h 198"/>
                  <a:gd name="T18" fmla="*/ 53 w 68"/>
                  <a:gd name="T19" fmla="*/ 138 h 198"/>
                  <a:gd name="T20" fmla="*/ 55 w 68"/>
                  <a:gd name="T21" fmla="*/ 146 h 198"/>
                  <a:gd name="T22" fmla="*/ 66 w 68"/>
                  <a:gd name="T23" fmla="*/ 177 h 198"/>
                  <a:gd name="T24" fmla="*/ 68 w 68"/>
                  <a:gd name="T25" fmla="*/ 181 h 198"/>
                  <a:gd name="T26" fmla="*/ 65 w 68"/>
                  <a:gd name="T27" fmla="*/ 185 h 198"/>
                  <a:gd name="T28" fmla="*/ 65 w 68"/>
                  <a:gd name="T29" fmla="*/ 198 h 19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8"/>
                  <a:gd name="T46" fmla="*/ 0 h 198"/>
                  <a:gd name="T47" fmla="*/ 68 w 68"/>
                  <a:gd name="T48" fmla="*/ 198 h 19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8" h="198">
                    <a:moveTo>
                      <a:pt x="0" y="0"/>
                    </a:moveTo>
                    <a:lnTo>
                      <a:pt x="4" y="10"/>
                    </a:lnTo>
                    <a:lnTo>
                      <a:pt x="4" y="18"/>
                    </a:lnTo>
                    <a:lnTo>
                      <a:pt x="11" y="34"/>
                    </a:lnTo>
                    <a:lnTo>
                      <a:pt x="13" y="56"/>
                    </a:lnTo>
                    <a:lnTo>
                      <a:pt x="27" y="82"/>
                    </a:lnTo>
                    <a:lnTo>
                      <a:pt x="33" y="95"/>
                    </a:lnTo>
                    <a:lnTo>
                      <a:pt x="45" y="113"/>
                    </a:lnTo>
                    <a:lnTo>
                      <a:pt x="52" y="138"/>
                    </a:lnTo>
                    <a:lnTo>
                      <a:pt x="53" y="138"/>
                    </a:lnTo>
                    <a:lnTo>
                      <a:pt x="55" y="146"/>
                    </a:lnTo>
                    <a:lnTo>
                      <a:pt x="66" y="177"/>
                    </a:lnTo>
                    <a:lnTo>
                      <a:pt x="68" y="181"/>
                    </a:lnTo>
                    <a:lnTo>
                      <a:pt x="65" y="185"/>
                    </a:lnTo>
                    <a:lnTo>
                      <a:pt x="65" y="198"/>
                    </a:lnTo>
                  </a:path>
                </a:pathLst>
              </a:custGeom>
              <a:noFill/>
              <a:ln w="6">
                <a:solidFill>
                  <a:srgbClr val="005CE6"/>
                </a:solidFill>
                <a:prstDash val="solid"/>
                <a:round/>
                <a:headEnd/>
                <a:tailEnd/>
              </a:ln>
            </p:spPr>
            <p:txBody>
              <a:bodyPr/>
              <a:lstStyle/>
              <a:p>
                <a:endParaRPr lang="en-US"/>
              </a:p>
            </p:txBody>
          </p:sp>
          <p:sp>
            <p:nvSpPr>
              <p:cNvPr id="27939" name="Freeform 127"/>
              <p:cNvSpPr>
                <a:spLocks/>
              </p:cNvSpPr>
              <p:nvPr/>
            </p:nvSpPr>
            <p:spPr bwMode="auto">
              <a:xfrm>
                <a:off x="808" y="3596"/>
                <a:ext cx="4" cy="71"/>
              </a:xfrm>
              <a:custGeom>
                <a:avLst/>
                <a:gdLst>
                  <a:gd name="T0" fmla="*/ 0 w 4"/>
                  <a:gd name="T1" fmla="*/ 71 h 71"/>
                  <a:gd name="T2" fmla="*/ 3 w 4"/>
                  <a:gd name="T3" fmla="*/ 54 h 71"/>
                  <a:gd name="T4" fmla="*/ 4 w 4"/>
                  <a:gd name="T5" fmla="*/ 23 h 71"/>
                  <a:gd name="T6" fmla="*/ 1 w 4"/>
                  <a:gd name="T7" fmla="*/ 0 h 71"/>
                  <a:gd name="T8" fmla="*/ 0 60000 65536"/>
                  <a:gd name="T9" fmla="*/ 0 60000 65536"/>
                  <a:gd name="T10" fmla="*/ 0 60000 65536"/>
                  <a:gd name="T11" fmla="*/ 0 60000 65536"/>
                  <a:gd name="T12" fmla="*/ 0 w 4"/>
                  <a:gd name="T13" fmla="*/ 0 h 71"/>
                  <a:gd name="T14" fmla="*/ 4 w 4"/>
                  <a:gd name="T15" fmla="*/ 71 h 71"/>
                </a:gdLst>
                <a:ahLst/>
                <a:cxnLst>
                  <a:cxn ang="T8">
                    <a:pos x="T0" y="T1"/>
                  </a:cxn>
                  <a:cxn ang="T9">
                    <a:pos x="T2" y="T3"/>
                  </a:cxn>
                  <a:cxn ang="T10">
                    <a:pos x="T4" y="T5"/>
                  </a:cxn>
                  <a:cxn ang="T11">
                    <a:pos x="T6" y="T7"/>
                  </a:cxn>
                </a:cxnLst>
                <a:rect l="T12" t="T13" r="T14" b="T15"/>
                <a:pathLst>
                  <a:path w="4" h="71">
                    <a:moveTo>
                      <a:pt x="0" y="71"/>
                    </a:moveTo>
                    <a:lnTo>
                      <a:pt x="3" y="54"/>
                    </a:lnTo>
                    <a:lnTo>
                      <a:pt x="4" y="23"/>
                    </a:lnTo>
                    <a:lnTo>
                      <a:pt x="1" y="0"/>
                    </a:lnTo>
                  </a:path>
                </a:pathLst>
              </a:custGeom>
              <a:noFill/>
              <a:ln w="6">
                <a:solidFill>
                  <a:srgbClr val="005CE6"/>
                </a:solidFill>
                <a:prstDash val="solid"/>
                <a:round/>
                <a:headEnd/>
                <a:tailEnd/>
              </a:ln>
            </p:spPr>
            <p:txBody>
              <a:bodyPr/>
              <a:lstStyle/>
              <a:p>
                <a:endParaRPr lang="en-US"/>
              </a:p>
            </p:txBody>
          </p:sp>
          <p:sp>
            <p:nvSpPr>
              <p:cNvPr id="27940" name="Freeform 128"/>
              <p:cNvSpPr>
                <a:spLocks/>
              </p:cNvSpPr>
              <p:nvPr/>
            </p:nvSpPr>
            <p:spPr bwMode="auto">
              <a:xfrm>
                <a:off x="723" y="944"/>
                <a:ext cx="42" cy="252"/>
              </a:xfrm>
              <a:custGeom>
                <a:avLst/>
                <a:gdLst>
                  <a:gd name="T0" fmla="*/ 3 w 42"/>
                  <a:gd name="T1" fmla="*/ 0 h 252"/>
                  <a:gd name="T2" fmla="*/ 0 w 42"/>
                  <a:gd name="T3" fmla="*/ 9 h 252"/>
                  <a:gd name="T4" fmla="*/ 0 w 42"/>
                  <a:gd name="T5" fmla="*/ 23 h 252"/>
                  <a:gd name="T6" fmla="*/ 3 w 42"/>
                  <a:gd name="T7" fmla="*/ 28 h 252"/>
                  <a:gd name="T8" fmla="*/ 3 w 42"/>
                  <a:gd name="T9" fmla="*/ 42 h 252"/>
                  <a:gd name="T10" fmla="*/ 1 w 42"/>
                  <a:gd name="T11" fmla="*/ 48 h 252"/>
                  <a:gd name="T12" fmla="*/ 1 w 42"/>
                  <a:gd name="T13" fmla="*/ 62 h 252"/>
                  <a:gd name="T14" fmla="*/ 4 w 42"/>
                  <a:gd name="T15" fmla="*/ 81 h 252"/>
                  <a:gd name="T16" fmla="*/ 6 w 42"/>
                  <a:gd name="T17" fmla="*/ 90 h 252"/>
                  <a:gd name="T18" fmla="*/ 13 w 42"/>
                  <a:gd name="T19" fmla="*/ 105 h 252"/>
                  <a:gd name="T20" fmla="*/ 17 w 42"/>
                  <a:gd name="T21" fmla="*/ 120 h 252"/>
                  <a:gd name="T22" fmla="*/ 16 w 42"/>
                  <a:gd name="T23" fmla="*/ 141 h 252"/>
                  <a:gd name="T24" fmla="*/ 19 w 42"/>
                  <a:gd name="T25" fmla="*/ 159 h 252"/>
                  <a:gd name="T26" fmla="*/ 27 w 42"/>
                  <a:gd name="T27" fmla="*/ 167 h 252"/>
                  <a:gd name="T28" fmla="*/ 26 w 42"/>
                  <a:gd name="T29" fmla="*/ 180 h 252"/>
                  <a:gd name="T30" fmla="*/ 29 w 42"/>
                  <a:gd name="T31" fmla="*/ 186 h 252"/>
                  <a:gd name="T32" fmla="*/ 29 w 42"/>
                  <a:gd name="T33" fmla="*/ 189 h 252"/>
                  <a:gd name="T34" fmla="*/ 24 w 42"/>
                  <a:gd name="T35" fmla="*/ 195 h 252"/>
                  <a:gd name="T36" fmla="*/ 24 w 42"/>
                  <a:gd name="T37" fmla="*/ 209 h 252"/>
                  <a:gd name="T38" fmla="*/ 29 w 42"/>
                  <a:gd name="T39" fmla="*/ 215 h 252"/>
                  <a:gd name="T40" fmla="*/ 29 w 42"/>
                  <a:gd name="T41" fmla="*/ 223 h 252"/>
                  <a:gd name="T42" fmla="*/ 33 w 42"/>
                  <a:gd name="T43" fmla="*/ 228 h 252"/>
                  <a:gd name="T44" fmla="*/ 32 w 42"/>
                  <a:gd name="T45" fmla="*/ 234 h 252"/>
                  <a:gd name="T46" fmla="*/ 36 w 42"/>
                  <a:gd name="T47" fmla="*/ 236 h 252"/>
                  <a:gd name="T48" fmla="*/ 36 w 42"/>
                  <a:gd name="T49" fmla="*/ 244 h 252"/>
                  <a:gd name="T50" fmla="*/ 40 w 42"/>
                  <a:gd name="T51" fmla="*/ 249 h 252"/>
                  <a:gd name="T52" fmla="*/ 42 w 42"/>
                  <a:gd name="T53" fmla="*/ 252 h 25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2"/>
                  <a:gd name="T82" fmla="*/ 0 h 252"/>
                  <a:gd name="T83" fmla="*/ 42 w 42"/>
                  <a:gd name="T84" fmla="*/ 252 h 25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2" h="252">
                    <a:moveTo>
                      <a:pt x="3" y="0"/>
                    </a:moveTo>
                    <a:lnTo>
                      <a:pt x="0" y="9"/>
                    </a:lnTo>
                    <a:lnTo>
                      <a:pt x="0" y="23"/>
                    </a:lnTo>
                    <a:lnTo>
                      <a:pt x="3" y="28"/>
                    </a:lnTo>
                    <a:lnTo>
                      <a:pt x="3" y="42"/>
                    </a:lnTo>
                    <a:lnTo>
                      <a:pt x="1" y="48"/>
                    </a:lnTo>
                    <a:lnTo>
                      <a:pt x="1" y="62"/>
                    </a:lnTo>
                    <a:lnTo>
                      <a:pt x="4" y="81"/>
                    </a:lnTo>
                    <a:lnTo>
                      <a:pt x="6" y="90"/>
                    </a:lnTo>
                    <a:lnTo>
                      <a:pt x="13" y="105"/>
                    </a:lnTo>
                    <a:lnTo>
                      <a:pt x="17" y="120"/>
                    </a:lnTo>
                    <a:lnTo>
                      <a:pt x="16" y="141"/>
                    </a:lnTo>
                    <a:lnTo>
                      <a:pt x="19" y="159"/>
                    </a:lnTo>
                    <a:lnTo>
                      <a:pt x="27" y="167"/>
                    </a:lnTo>
                    <a:lnTo>
                      <a:pt x="26" y="180"/>
                    </a:lnTo>
                    <a:lnTo>
                      <a:pt x="29" y="186"/>
                    </a:lnTo>
                    <a:lnTo>
                      <a:pt x="29" y="189"/>
                    </a:lnTo>
                    <a:lnTo>
                      <a:pt x="24" y="195"/>
                    </a:lnTo>
                    <a:lnTo>
                      <a:pt x="24" y="209"/>
                    </a:lnTo>
                    <a:lnTo>
                      <a:pt x="29" y="215"/>
                    </a:lnTo>
                    <a:lnTo>
                      <a:pt x="29" y="223"/>
                    </a:lnTo>
                    <a:lnTo>
                      <a:pt x="33" y="228"/>
                    </a:lnTo>
                    <a:lnTo>
                      <a:pt x="32" y="234"/>
                    </a:lnTo>
                    <a:lnTo>
                      <a:pt x="36" y="236"/>
                    </a:lnTo>
                    <a:lnTo>
                      <a:pt x="36" y="244"/>
                    </a:lnTo>
                    <a:lnTo>
                      <a:pt x="40" y="249"/>
                    </a:lnTo>
                    <a:lnTo>
                      <a:pt x="42" y="252"/>
                    </a:lnTo>
                  </a:path>
                </a:pathLst>
              </a:custGeom>
              <a:noFill/>
              <a:ln w="6">
                <a:solidFill>
                  <a:srgbClr val="005CE6"/>
                </a:solidFill>
                <a:prstDash val="solid"/>
                <a:round/>
                <a:headEnd/>
                <a:tailEnd/>
              </a:ln>
            </p:spPr>
            <p:txBody>
              <a:bodyPr/>
              <a:lstStyle/>
              <a:p>
                <a:endParaRPr lang="en-US"/>
              </a:p>
            </p:txBody>
          </p:sp>
          <p:sp>
            <p:nvSpPr>
              <p:cNvPr id="27941" name="Freeform 129"/>
              <p:cNvSpPr>
                <a:spLocks/>
              </p:cNvSpPr>
              <p:nvPr/>
            </p:nvSpPr>
            <p:spPr bwMode="auto">
              <a:xfrm>
                <a:off x="3431" y="2584"/>
                <a:ext cx="401" cy="138"/>
              </a:xfrm>
              <a:custGeom>
                <a:avLst/>
                <a:gdLst>
                  <a:gd name="T0" fmla="*/ 395 w 401"/>
                  <a:gd name="T1" fmla="*/ 102 h 138"/>
                  <a:gd name="T2" fmla="*/ 386 w 401"/>
                  <a:gd name="T3" fmla="*/ 105 h 138"/>
                  <a:gd name="T4" fmla="*/ 386 w 401"/>
                  <a:gd name="T5" fmla="*/ 115 h 138"/>
                  <a:gd name="T6" fmla="*/ 396 w 401"/>
                  <a:gd name="T7" fmla="*/ 136 h 138"/>
                  <a:gd name="T8" fmla="*/ 383 w 401"/>
                  <a:gd name="T9" fmla="*/ 138 h 138"/>
                  <a:gd name="T10" fmla="*/ 369 w 401"/>
                  <a:gd name="T11" fmla="*/ 134 h 138"/>
                  <a:gd name="T12" fmla="*/ 372 w 401"/>
                  <a:gd name="T13" fmla="*/ 110 h 138"/>
                  <a:gd name="T14" fmla="*/ 369 w 401"/>
                  <a:gd name="T15" fmla="*/ 104 h 138"/>
                  <a:gd name="T16" fmla="*/ 359 w 401"/>
                  <a:gd name="T17" fmla="*/ 102 h 138"/>
                  <a:gd name="T18" fmla="*/ 359 w 401"/>
                  <a:gd name="T19" fmla="*/ 95 h 138"/>
                  <a:gd name="T20" fmla="*/ 362 w 401"/>
                  <a:gd name="T21" fmla="*/ 85 h 138"/>
                  <a:gd name="T22" fmla="*/ 354 w 401"/>
                  <a:gd name="T23" fmla="*/ 84 h 138"/>
                  <a:gd name="T24" fmla="*/ 343 w 401"/>
                  <a:gd name="T25" fmla="*/ 91 h 138"/>
                  <a:gd name="T26" fmla="*/ 320 w 401"/>
                  <a:gd name="T27" fmla="*/ 81 h 138"/>
                  <a:gd name="T28" fmla="*/ 304 w 401"/>
                  <a:gd name="T29" fmla="*/ 100 h 138"/>
                  <a:gd name="T30" fmla="*/ 295 w 401"/>
                  <a:gd name="T31" fmla="*/ 104 h 138"/>
                  <a:gd name="T32" fmla="*/ 277 w 401"/>
                  <a:gd name="T33" fmla="*/ 87 h 138"/>
                  <a:gd name="T34" fmla="*/ 264 w 401"/>
                  <a:gd name="T35" fmla="*/ 84 h 138"/>
                  <a:gd name="T36" fmla="*/ 245 w 401"/>
                  <a:gd name="T37" fmla="*/ 88 h 138"/>
                  <a:gd name="T38" fmla="*/ 219 w 401"/>
                  <a:gd name="T39" fmla="*/ 75 h 138"/>
                  <a:gd name="T40" fmla="*/ 205 w 401"/>
                  <a:gd name="T41" fmla="*/ 56 h 138"/>
                  <a:gd name="T42" fmla="*/ 179 w 401"/>
                  <a:gd name="T43" fmla="*/ 35 h 138"/>
                  <a:gd name="T44" fmla="*/ 166 w 401"/>
                  <a:gd name="T45" fmla="*/ 36 h 138"/>
                  <a:gd name="T46" fmla="*/ 157 w 401"/>
                  <a:gd name="T47" fmla="*/ 58 h 138"/>
                  <a:gd name="T48" fmla="*/ 151 w 401"/>
                  <a:gd name="T49" fmla="*/ 68 h 138"/>
                  <a:gd name="T50" fmla="*/ 124 w 401"/>
                  <a:gd name="T51" fmla="*/ 72 h 138"/>
                  <a:gd name="T52" fmla="*/ 123 w 401"/>
                  <a:gd name="T53" fmla="*/ 82 h 138"/>
                  <a:gd name="T54" fmla="*/ 110 w 401"/>
                  <a:gd name="T55" fmla="*/ 87 h 138"/>
                  <a:gd name="T56" fmla="*/ 100 w 401"/>
                  <a:gd name="T57" fmla="*/ 81 h 138"/>
                  <a:gd name="T58" fmla="*/ 87 w 401"/>
                  <a:gd name="T59" fmla="*/ 59 h 138"/>
                  <a:gd name="T60" fmla="*/ 84 w 401"/>
                  <a:gd name="T61" fmla="*/ 45 h 138"/>
                  <a:gd name="T62" fmla="*/ 72 w 401"/>
                  <a:gd name="T63" fmla="*/ 23 h 138"/>
                  <a:gd name="T64" fmla="*/ 58 w 401"/>
                  <a:gd name="T65" fmla="*/ 20 h 138"/>
                  <a:gd name="T66" fmla="*/ 36 w 401"/>
                  <a:gd name="T67" fmla="*/ 17 h 138"/>
                  <a:gd name="T68" fmla="*/ 10 w 401"/>
                  <a:gd name="T69" fmla="*/ 0 h 138"/>
                  <a:gd name="T70" fmla="*/ 0 w 401"/>
                  <a:gd name="T71" fmla="*/ 2 h 13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01"/>
                  <a:gd name="T109" fmla="*/ 0 h 138"/>
                  <a:gd name="T110" fmla="*/ 401 w 401"/>
                  <a:gd name="T111" fmla="*/ 138 h 13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01" h="138">
                    <a:moveTo>
                      <a:pt x="401" y="107"/>
                    </a:moveTo>
                    <a:lnTo>
                      <a:pt x="395" y="102"/>
                    </a:lnTo>
                    <a:lnTo>
                      <a:pt x="388" y="104"/>
                    </a:lnTo>
                    <a:lnTo>
                      <a:pt x="386" y="105"/>
                    </a:lnTo>
                    <a:lnTo>
                      <a:pt x="385" y="112"/>
                    </a:lnTo>
                    <a:lnTo>
                      <a:pt x="386" y="115"/>
                    </a:lnTo>
                    <a:lnTo>
                      <a:pt x="396" y="130"/>
                    </a:lnTo>
                    <a:lnTo>
                      <a:pt x="396" y="136"/>
                    </a:lnTo>
                    <a:lnTo>
                      <a:pt x="391" y="138"/>
                    </a:lnTo>
                    <a:lnTo>
                      <a:pt x="383" y="138"/>
                    </a:lnTo>
                    <a:lnTo>
                      <a:pt x="370" y="136"/>
                    </a:lnTo>
                    <a:lnTo>
                      <a:pt x="369" y="134"/>
                    </a:lnTo>
                    <a:lnTo>
                      <a:pt x="369" y="124"/>
                    </a:lnTo>
                    <a:lnTo>
                      <a:pt x="372" y="110"/>
                    </a:lnTo>
                    <a:lnTo>
                      <a:pt x="372" y="107"/>
                    </a:lnTo>
                    <a:lnTo>
                      <a:pt x="369" y="104"/>
                    </a:lnTo>
                    <a:lnTo>
                      <a:pt x="363" y="104"/>
                    </a:lnTo>
                    <a:lnTo>
                      <a:pt x="359" y="102"/>
                    </a:lnTo>
                    <a:lnTo>
                      <a:pt x="357" y="100"/>
                    </a:lnTo>
                    <a:lnTo>
                      <a:pt x="359" y="95"/>
                    </a:lnTo>
                    <a:lnTo>
                      <a:pt x="362" y="91"/>
                    </a:lnTo>
                    <a:lnTo>
                      <a:pt x="362" y="85"/>
                    </a:lnTo>
                    <a:lnTo>
                      <a:pt x="359" y="82"/>
                    </a:lnTo>
                    <a:lnTo>
                      <a:pt x="354" y="84"/>
                    </a:lnTo>
                    <a:lnTo>
                      <a:pt x="347" y="92"/>
                    </a:lnTo>
                    <a:lnTo>
                      <a:pt x="343" y="91"/>
                    </a:lnTo>
                    <a:lnTo>
                      <a:pt x="329" y="79"/>
                    </a:lnTo>
                    <a:lnTo>
                      <a:pt x="320" y="81"/>
                    </a:lnTo>
                    <a:lnTo>
                      <a:pt x="306" y="89"/>
                    </a:lnTo>
                    <a:lnTo>
                      <a:pt x="304" y="100"/>
                    </a:lnTo>
                    <a:lnTo>
                      <a:pt x="301" y="102"/>
                    </a:lnTo>
                    <a:lnTo>
                      <a:pt x="295" y="104"/>
                    </a:lnTo>
                    <a:lnTo>
                      <a:pt x="290" y="101"/>
                    </a:lnTo>
                    <a:lnTo>
                      <a:pt x="277" y="87"/>
                    </a:lnTo>
                    <a:lnTo>
                      <a:pt x="271" y="82"/>
                    </a:lnTo>
                    <a:lnTo>
                      <a:pt x="264" y="84"/>
                    </a:lnTo>
                    <a:lnTo>
                      <a:pt x="255" y="89"/>
                    </a:lnTo>
                    <a:lnTo>
                      <a:pt x="245" y="88"/>
                    </a:lnTo>
                    <a:lnTo>
                      <a:pt x="229" y="76"/>
                    </a:lnTo>
                    <a:lnTo>
                      <a:pt x="219" y="75"/>
                    </a:lnTo>
                    <a:lnTo>
                      <a:pt x="215" y="72"/>
                    </a:lnTo>
                    <a:lnTo>
                      <a:pt x="205" y="56"/>
                    </a:lnTo>
                    <a:lnTo>
                      <a:pt x="187" y="40"/>
                    </a:lnTo>
                    <a:lnTo>
                      <a:pt x="179" y="35"/>
                    </a:lnTo>
                    <a:lnTo>
                      <a:pt x="169" y="35"/>
                    </a:lnTo>
                    <a:lnTo>
                      <a:pt x="166" y="36"/>
                    </a:lnTo>
                    <a:lnTo>
                      <a:pt x="159" y="52"/>
                    </a:lnTo>
                    <a:lnTo>
                      <a:pt x="157" y="58"/>
                    </a:lnTo>
                    <a:lnTo>
                      <a:pt x="154" y="65"/>
                    </a:lnTo>
                    <a:lnTo>
                      <a:pt x="151" y="68"/>
                    </a:lnTo>
                    <a:lnTo>
                      <a:pt x="131" y="69"/>
                    </a:lnTo>
                    <a:lnTo>
                      <a:pt x="124" y="72"/>
                    </a:lnTo>
                    <a:lnTo>
                      <a:pt x="123" y="74"/>
                    </a:lnTo>
                    <a:lnTo>
                      <a:pt x="123" y="82"/>
                    </a:lnTo>
                    <a:lnTo>
                      <a:pt x="118" y="84"/>
                    </a:lnTo>
                    <a:lnTo>
                      <a:pt x="110" y="87"/>
                    </a:lnTo>
                    <a:lnTo>
                      <a:pt x="101" y="85"/>
                    </a:lnTo>
                    <a:lnTo>
                      <a:pt x="100" y="81"/>
                    </a:lnTo>
                    <a:lnTo>
                      <a:pt x="97" y="69"/>
                    </a:lnTo>
                    <a:lnTo>
                      <a:pt x="87" y="59"/>
                    </a:lnTo>
                    <a:lnTo>
                      <a:pt x="85" y="53"/>
                    </a:lnTo>
                    <a:lnTo>
                      <a:pt x="84" y="45"/>
                    </a:lnTo>
                    <a:lnTo>
                      <a:pt x="78" y="30"/>
                    </a:lnTo>
                    <a:lnTo>
                      <a:pt x="72" y="23"/>
                    </a:lnTo>
                    <a:lnTo>
                      <a:pt x="68" y="22"/>
                    </a:lnTo>
                    <a:lnTo>
                      <a:pt x="58" y="20"/>
                    </a:lnTo>
                    <a:lnTo>
                      <a:pt x="49" y="16"/>
                    </a:lnTo>
                    <a:lnTo>
                      <a:pt x="36" y="17"/>
                    </a:lnTo>
                    <a:lnTo>
                      <a:pt x="19" y="10"/>
                    </a:lnTo>
                    <a:lnTo>
                      <a:pt x="10" y="0"/>
                    </a:lnTo>
                    <a:lnTo>
                      <a:pt x="3" y="0"/>
                    </a:lnTo>
                    <a:lnTo>
                      <a:pt x="0" y="2"/>
                    </a:lnTo>
                  </a:path>
                </a:pathLst>
              </a:custGeom>
              <a:noFill/>
              <a:ln w="6">
                <a:solidFill>
                  <a:srgbClr val="005CE6"/>
                </a:solidFill>
                <a:prstDash val="solid"/>
                <a:round/>
                <a:headEnd/>
                <a:tailEnd/>
              </a:ln>
            </p:spPr>
            <p:txBody>
              <a:bodyPr/>
              <a:lstStyle/>
              <a:p>
                <a:endParaRPr lang="en-US"/>
              </a:p>
            </p:txBody>
          </p:sp>
          <p:sp>
            <p:nvSpPr>
              <p:cNvPr id="27942" name="Line 130"/>
              <p:cNvSpPr>
                <a:spLocks noChangeShapeType="1"/>
              </p:cNvSpPr>
              <p:nvPr/>
            </p:nvSpPr>
            <p:spPr bwMode="auto">
              <a:xfrm flipV="1">
                <a:off x="857" y="3356"/>
                <a:ext cx="1" cy="10"/>
              </a:xfrm>
              <a:prstGeom prst="line">
                <a:avLst/>
              </a:prstGeom>
              <a:noFill/>
              <a:ln w="6">
                <a:solidFill>
                  <a:srgbClr val="005CE6"/>
                </a:solidFill>
                <a:round/>
                <a:headEnd/>
                <a:tailEnd/>
              </a:ln>
            </p:spPr>
            <p:txBody>
              <a:bodyPr/>
              <a:lstStyle/>
              <a:p>
                <a:endParaRPr lang="en-US"/>
              </a:p>
            </p:txBody>
          </p:sp>
          <p:sp>
            <p:nvSpPr>
              <p:cNvPr id="27943" name="Line 131"/>
              <p:cNvSpPr>
                <a:spLocks noChangeShapeType="1"/>
              </p:cNvSpPr>
              <p:nvPr/>
            </p:nvSpPr>
            <p:spPr bwMode="auto">
              <a:xfrm flipV="1">
                <a:off x="789" y="3694"/>
                <a:ext cx="2" cy="5"/>
              </a:xfrm>
              <a:prstGeom prst="line">
                <a:avLst/>
              </a:prstGeom>
              <a:noFill/>
              <a:ln w="6">
                <a:solidFill>
                  <a:srgbClr val="005CE6"/>
                </a:solidFill>
                <a:round/>
                <a:headEnd/>
                <a:tailEnd/>
              </a:ln>
            </p:spPr>
            <p:txBody>
              <a:bodyPr/>
              <a:lstStyle/>
              <a:p>
                <a:endParaRPr lang="en-US"/>
              </a:p>
            </p:txBody>
          </p:sp>
          <p:sp>
            <p:nvSpPr>
              <p:cNvPr id="27944" name="Freeform 132"/>
              <p:cNvSpPr>
                <a:spLocks/>
              </p:cNvSpPr>
              <p:nvPr/>
            </p:nvSpPr>
            <p:spPr bwMode="auto">
              <a:xfrm>
                <a:off x="4509" y="1057"/>
                <a:ext cx="90" cy="53"/>
              </a:xfrm>
              <a:custGeom>
                <a:avLst/>
                <a:gdLst>
                  <a:gd name="T0" fmla="*/ 85 w 90"/>
                  <a:gd name="T1" fmla="*/ 8 h 53"/>
                  <a:gd name="T2" fmla="*/ 72 w 90"/>
                  <a:gd name="T3" fmla="*/ 5 h 53"/>
                  <a:gd name="T4" fmla="*/ 66 w 90"/>
                  <a:gd name="T5" fmla="*/ 7 h 53"/>
                  <a:gd name="T6" fmla="*/ 62 w 90"/>
                  <a:gd name="T7" fmla="*/ 10 h 53"/>
                  <a:gd name="T8" fmla="*/ 62 w 90"/>
                  <a:gd name="T9" fmla="*/ 15 h 53"/>
                  <a:gd name="T10" fmla="*/ 66 w 90"/>
                  <a:gd name="T11" fmla="*/ 21 h 53"/>
                  <a:gd name="T12" fmla="*/ 72 w 90"/>
                  <a:gd name="T13" fmla="*/ 27 h 53"/>
                  <a:gd name="T14" fmla="*/ 88 w 90"/>
                  <a:gd name="T15" fmla="*/ 36 h 53"/>
                  <a:gd name="T16" fmla="*/ 90 w 90"/>
                  <a:gd name="T17" fmla="*/ 40 h 53"/>
                  <a:gd name="T18" fmla="*/ 90 w 90"/>
                  <a:gd name="T19" fmla="*/ 47 h 53"/>
                  <a:gd name="T20" fmla="*/ 79 w 90"/>
                  <a:gd name="T21" fmla="*/ 53 h 53"/>
                  <a:gd name="T22" fmla="*/ 73 w 90"/>
                  <a:gd name="T23" fmla="*/ 53 h 53"/>
                  <a:gd name="T24" fmla="*/ 64 w 90"/>
                  <a:gd name="T25" fmla="*/ 49 h 53"/>
                  <a:gd name="T26" fmla="*/ 57 w 90"/>
                  <a:gd name="T27" fmla="*/ 41 h 53"/>
                  <a:gd name="T28" fmla="*/ 53 w 90"/>
                  <a:gd name="T29" fmla="*/ 30 h 53"/>
                  <a:gd name="T30" fmla="*/ 46 w 90"/>
                  <a:gd name="T31" fmla="*/ 24 h 53"/>
                  <a:gd name="T32" fmla="*/ 33 w 90"/>
                  <a:gd name="T33" fmla="*/ 15 h 53"/>
                  <a:gd name="T34" fmla="*/ 24 w 90"/>
                  <a:gd name="T35" fmla="*/ 5 h 53"/>
                  <a:gd name="T36" fmla="*/ 20 w 90"/>
                  <a:gd name="T37" fmla="*/ 1 h 53"/>
                  <a:gd name="T38" fmla="*/ 16 w 90"/>
                  <a:gd name="T39" fmla="*/ 0 h 53"/>
                  <a:gd name="T40" fmla="*/ 0 w 90"/>
                  <a:gd name="T41" fmla="*/ 2 h 5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0"/>
                  <a:gd name="T64" fmla="*/ 0 h 53"/>
                  <a:gd name="T65" fmla="*/ 90 w 90"/>
                  <a:gd name="T66" fmla="*/ 53 h 5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0" h="53">
                    <a:moveTo>
                      <a:pt x="85" y="8"/>
                    </a:moveTo>
                    <a:lnTo>
                      <a:pt x="72" y="5"/>
                    </a:lnTo>
                    <a:lnTo>
                      <a:pt x="66" y="7"/>
                    </a:lnTo>
                    <a:lnTo>
                      <a:pt x="62" y="10"/>
                    </a:lnTo>
                    <a:lnTo>
                      <a:pt x="62" y="15"/>
                    </a:lnTo>
                    <a:lnTo>
                      <a:pt x="66" y="21"/>
                    </a:lnTo>
                    <a:lnTo>
                      <a:pt x="72" y="27"/>
                    </a:lnTo>
                    <a:lnTo>
                      <a:pt x="88" y="36"/>
                    </a:lnTo>
                    <a:lnTo>
                      <a:pt x="90" y="40"/>
                    </a:lnTo>
                    <a:lnTo>
                      <a:pt x="90" y="47"/>
                    </a:lnTo>
                    <a:lnTo>
                      <a:pt x="79" y="53"/>
                    </a:lnTo>
                    <a:lnTo>
                      <a:pt x="73" y="53"/>
                    </a:lnTo>
                    <a:lnTo>
                      <a:pt x="64" y="49"/>
                    </a:lnTo>
                    <a:lnTo>
                      <a:pt x="57" y="41"/>
                    </a:lnTo>
                    <a:lnTo>
                      <a:pt x="53" y="30"/>
                    </a:lnTo>
                    <a:lnTo>
                      <a:pt x="46" y="24"/>
                    </a:lnTo>
                    <a:lnTo>
                      <a:pt x="33" y="15"/>
                    </a:lnTo>
                    <a:lnTo>
                      <a:pt x="24" y="5"/>
                    </a:lnTo>
                    <a:lnTo>
                      <a:pt x="20" y="1"/>
                    </a:lnTo>
                    <a:lnTo>
                      <a:pt x="16" y="0"/>
                    </a:lnTo>
                    <a:lnTo>
                      <a:pt x="0" y="2"/>
                    </a:lnTo>
                  </a:path>
                </a:pathLst>
              </a:custGeom>
              <a:noFill/>
              <a:ln w="6">
                <a:solidFill>
                  <a:srgbClr val="005CE6"/>
                </a:solidFill>
                <a:prstDash val="solid"/>
                <a:round/>
                <a:headEnd/>
                <a:tailEnd/>
              </a:ln>
            </p:spPr>
            <p:txBody>
              <a:bodyPr/>
              <a:lstStyle/>
              <a:p>
                <a:endParaRPr lang="en-US"/>
              </a:p>
            </p:txBody>
          </p:sp>
          <p:sp>
            <p:nvSpPr>
              <p:cNvPr id="27945" name="Freeform 133"/>
              <p:cNvSpPr>
                <a:spLocks/>
              </p:cNvSpPr>
              <p:nvPr/>
            </p:nvSpPr>
            <p:spPr bwMode="auto">
              <a:xfrm>
                <a:off x="796" y="3676"/>
                <a:ext cx="2" cy="1"/>
              </a:xfrm>
              <a:custGeom>
                <a:avLst/>
                <a:gdLst>
                  <a:gd name="T0" fmla="*/ 0 w 2"/>
                  <a:gd name="T1" fmla="*/ 0 h 1"/>
                  <a:gd name="T2" fmla="*/ 2 w 2"/>
                  <a:gd name="T3" fmla="*/ 0 h 1"/>
                  <a:gd name="T4" fmla="*/ 2 w 2"/>
                  <a:gd name="T5" fmla="*/ 0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0" y="0"/>
                    </a:moveTo>
                    <a:lnTo>
                      <a:pt x="2" y="0"/>
                    </a:lnTo>
                  </a:path>
                </a:pathLst>
              </a:custGeom>
              <a:noFill/>
              <a:ln w="6">
                <a:solidFill>
                  <a:srgbClr val="005CE6"/>
                </a:solidFill>
                <a:prstDash val="solid"/>
                <a:round/>
                <a:headEnd/>
                <a:tailEnd/>
              </a:ln>
            </p:spPr>
            <p:txBody>
              <a:bodyPr/>
              <a:lstStyle/>
              <a:p>
                <a:endParaRPr lang="en-US"/>
              </a:p>
            </p:txBody>
          </p:sp>
          <p:sp>
            <p:nvSpPr>
              <p:cNvPr id="27946" name="Freeform 134"/>
              <p:cNvSpPr>
                <a:spLocks/>
              </p:cNvSpPr>
              <p:nvPr/>
            </p:nvSpPr>
            <p:spPr bwMode="auto">
              <a:xfrm>
                <a:off x="863" y="3153"/>
                <a:ext cx="93" cy="196"/>
              </a:xfrm>
              <a:custGeom>
                <a:avLst/>
                <a:gdLst>
                  <a:gd name="T0" fmla="*/ 0 w 93"/>
                  <a:gd name="T1" fmla="*/ 196 h 196"/>
                  <a:gd name="T2" fmla="*/ 2 w 93"/>
                  <a:gd name="T3" fmla="*/ 189 h 196"/>
                  <a:gd name="T4" fmla="*/ 5 w 93"/>
                  <a:gd name="T5" fmla="*/ 177 h 196"/>
                  <a:gd name="T6" fmla="*/ 10 w 93"/>
                  <a:gd name="T7" fmla="*/ 168 h 196"/>
                  <a:gd name="T8" fmla="*/ 13 w 93"/>
                  <a:gd name="T9" fmla="*/ 160 h 196"/>
                  <a:gd name="T10" fmla="*/ 18 w 93"/>
                  <a:gd name="T11" fmla="*/ 145 h 196"/>
                  <a:gd name="T12" fmla="*/ 18 w 93"/>
                  <a:gd name="T13" fmla="*/ 131 h 196"/>
                  <a:gd name="T14" fmla="*/ 15 w 93"/>
                  <a:gd name="T15" fmla="*/ 128 h 196"/>
                  <a:gd name="T16" fmla="*/ 17 w 93"/>
                  <a:gd name="T17" fmla="*/ 122 h 196"/>
                  <a:gd name="T18" fmla="*/ 31 w 93"/>
                  <a:gd name="T19" fmla="*/ 105 h 196"/>
                  <a:gd name="T20" fmla="*/ 41 w 93"/>
                  <a:gd name="T21" fmla="*/ 83 h 196"/>
                  <a:gd name="T22" fmla="*/ 47 w 93"/>
                  <a:gd name="T23" fmla="*/ 76 h 196"/>
                  <a:gd name="T24" fmla="*/ 51 w 93"/>
                  <a:gd name="T25" fmla="*/ 66 h 196"/>
                  <a:gd name="T26" fmla="*/ 54 w 93"/>
                  <a:gd name="T27" fmla="*/ 63 h 196"/>
                  <a:gd name="T28" fmla="*/ 62 w 93"/>
                  <a:gd name="T29" fmla="*/ 59 h 196"/>
                  <a:gd name="T30" fmla="*/ 62 w 93"/>
                  <a:gd name="T31" fmla="*/ 53 h 196"/>
                  <a:gd name="T32" fmla="*/ 60 w 93"/>
                  <a:gd name="T33" fmla="*/ 53 h 196"/>
                  <a:gd name="T34" fmla="*/ 64 w 93"/>
                  <a:gd name="T35" fmla="*/ 45 h 196"/>
                  <a:gd name="T36" fmla="*/ 66 w 93"/>
                  <a:gd name="T37" fmla="*/ 42 h 196"/>
                  <a:gd name="T38" fmla="*/ 75 w 93"/>
                  <a:gd name="T39" fmla="*/ 45 h 196"/>
                  <a:gd name="T40" fmla="*/ 79 w 93"/>
                  <a:gd name="T41" fmla="*/ 45 h 196"/>
                  <a:gd name="T42" fmla="*/ 83 w 93"/>
                  <a:gd name="T43" fmla="*/ 40 h 196"/>
                  <a:gd name="T44" fmla="*/ 85 w 93"/>
                  <a:gd name="T45" fmla="*/ 32 h 196"/>
                  <a:gd name="T46" fmla="*/ 90 w 93"/>
                  <a:gd name="T47" fmla="*/ 27 h 196"/>
                  <a:gd name="T48" fmla="*/ 92 w 93"/>
                  <a:gd name="T49" fmla="*/ 23 h 196"/>
                  <a:gd name="T50" fmla="*/ 92 w 93"/>
                  <a:gd name="T51" fmla="*/ 10 h 196"/>
                  <a:gd name="T52" fmla="*/ 93 w 93"/>
                  <a:gd name="T53" fmla="*/ 6 h 196"/>
                  <a:gd name="T54" fmla="*/ 93 w 93"/>
                  <a:gd name="T55" fmla="*/ 1 h 196"/>
                  <a:gd name="T56" fmla="*/ 90 w 93"/>
                  <a:gd name="T57" fmla="*/ 0 h 196"/>
                  <a:gd name="T58" fmla="*/ 87 w 93"/>
                  <a:gd name="T59" fmla="*/ 0 h 19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93"/>
                  <a:gd name="T91" fmla="*/ 0 h 196"/>
                  <a:gd name="T92" fmla="*/ 93 w 93"/>
                  <a:gd name="T93" fmla="*/ 196 h 19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93" h="196">
                    <a:moveTo>
                      <a:pt x="0" y="196"/>
                    </a:moveTo>
                    <a:lnTo>
                      <a:pt x="2" y="189"/>
                    </a:lnTo>
                    <a:lnTo>
                      <a:pt x="5" y="177"/>
                    </a:lnTo>
                    <a:lnTo>
                      <a:pt x="10" y="168"/>
                    </a:lnTo>
                    <a:lnTo>
                      <a:pt x="13" y="160"/>
                    </a:lnTo>
                    <a:lnTo>
                      <a:pt x="18" y="145"/>
                    </a:lnTo>
                    <a:lnTo>
                      <a:pt x="18" y="131"/>
                    </a:lnTo>
                    <a:lnTo>
                      <a:pt x="15" y="128"/>
                    </a:lnTo>
                    <a:lnTo>
                      <a:pt x="17" y="122"/>
                    </a:lnTo>
                    <a:lnTo>
                      <a:pt x="31" y="105"/>
                    </a:lnTo>
                    <a:lnTo>
                      <a:pt x="41" y="83"/>
                    </a:lnTo>
                    <a:lnTo>
                      <a:pt x="47" y="76"/>
                    </a:lnTo>
                    <a:lnTo>
                      <a:pt x="51" y="66"/>
                    </a:lnTo>
                    <a:lnTo>
                      <a:pt x="54" y="63"/>
                    </a:lnTo>
                    <a:lnTo>
                      <a:pt x="62" y="59"/>
                    </a:lnTo>
                    <a:lnTo>
                      <a:pt x="62" y="53"/>
                    </a:lnTo>
                    <a:lnTo>
                      <a:pt x="60" y="53"/>
                    </a:lnTo>
                    <a:lnTo>
                      <a:pt x="64" y="45"/>
                    </a:lnTo>
                    <a:lnTo>
                      <a:pt x="66" y="42"/>
                    </a:lnTo>
                    <a:lnTo>
                      <a:pt x="75" y="45"/>
                    </a:lnTo>
                    <a:lnTo>
                      <a:pt x="79" y="45"/>
                    </a:lnTo>
                    <a:lnTo>
                      <a:pt x="83" y="40"/>
                    </a:lnTo>
                    <a:lnTo>
                      <a:pt x="85" y="32"/>
                    </a:lnTo>
                    <a:lnTo>
                      <a:pt x="90" y="27"/>
                    </a:lnTo>
                    <a:lnTo>
                      <a:pt x="92" y="23"/>
                    </a:lnTo>
                    <a:lnTo>
                      <a:pt x="92" y="10"/>
                    </a:lnTo>
                    <a:lnTo>
                      <a:pt x="93" y="6"/>
                    </a:lnTo>
                    <a:lnTo>
                      <a:pt x="93" y="1"/>
                    </a:lnTo>
                    <a:lnTo>
                      <a:pt x="90" y="0"/>
                    </a:lnTo>
                    <a:lnTo>
                      <a:pt x="87" y="0"/>
                    </a:lnTo>
                  </a:path>
                </a:pathLst>
              </a:custGeom>
              <a:noFill/>
              <a:ln w="6">
                <a:solidFill>
                  <a:srgbClr val="005CE6"/>
                </a:solidFill>
                <a:prstDash val="solid"/>
                <a:round/>
                <a:headEnd/>
                <a:tailEnd/>
              </a:ln>
            </p:spPr>
            <p:txBody>
              <a:bodyPr/>
              <a:lstStyle/>
              <a:p>
                <a:endParaRPr lang="en-US"/>
              </a:p>
            </p:txBody>
          </p:sp>
          <p:sp>
            <p:nvSpPr>
              <p:cNvPr id="27947" name="Line 135"/>
              <p:cNvSpPr>
                <a:spLocks noChangeShapeType="1"/>
              </p:cNvSpPr>
              <p:nvPr/>
            </p:nvSpPr>
            <p:spPr bwMode="auto">
              <a:xfrm flipV="1">
                <a:off x="811" y="3569"/>
                <a:ext cx="1" cy="4"/>
              </a:xfrm>
              <a:prstGeom prst="line">
                <a:avLst/>
              </a:prstGeom>
              <a:noFill/>
              <a:ln w="6">
                <a:solidFill>
                  <a:srgbClr val="005CE6"/>
                </a:solidFill>
                <a:round/>
                <a:headEnd/>
                <a:tailEnd/>
              </a:ln>
            </p:spPr>
            <p:txBody>
              <a:bodyPr/>
              <a:lstStyle/>
              <a:p>
                <a:endParaRPr lang="en-US"/>
              </a:p>
            </p:txBody>
          </p:sp>
          <p:sp>
            <p:nvSpPr>
              <p:cNvPr id="27948" name="Freeform 136"/>
              <p:cNvSpPr>
                <a:spLocks/>
              </p:cNvSpPr>
              <p:nvPr/>
            </p:nvSpPr>
            <p:spPr bwMode="auto">
              <a:xfrm>
                <a:off x="2404" y="1735"/>
                <a:ext cx="36" cy="14"/>
              </a:xfrm>
              <a:custGeom>
                <a:avLst/>
                <a:gdLst>
                  <a:gd name="T0" fmla="*/ 0 w 36"/>
                  <a:gd name="T1" fmla="*/ 14 h 14"/>
                  <a:gd name="T2" fmla="*/ 32 w 36"/>
                  <a:gd name="T3" fmla="*/ 0 h 14"/>
                  <a:gd name="T4" fmla="*/ 36 w 36"/>
                  <a:gd name="T5" fmla="*/ 0 h 14"/>
                  <a:gd name="T6" fmla="*/ 0 60000 65536"/>
                  <a:gd name="T7" fmla="*/ 0 60000 65536"/>
                  <a:gd name="T8" fmla="*/ 0 60000 65536"/>
                  <a:gd name="T9" fmla="*/ 0 w 36"/>
                  <a:gd name="T10" fmla="*/ 0 h 14"/>
                  <a:gd name="T11" fmla="*/ 36 w 36"/>
                  <a:gd name="T12" fmla="*/ 14 h 14"/>
                </a:gdLst>
                <a:ahLst/>
                <a:cxnLst>
                  <a:cxn ang="T6">
                    <a:pos x="T0" y="T1"/>
                  </a:cxn>
                  <a:cxn ang="T7">
                    <a:pos x="T2" y="T3"/>
                  </a:cxn>
                  <a:cxn ang="T8">
                    <a:pos x="T4" y="T5"/>
                  </a:cxn>
                </a:cxnLst>
                <a:rect l="T9" t="T10" r="T11" b="T12"/>
                <a:pathLst>
                  <a:path w="36" h="14">
                    <a:moveTo>
                      <a:pt x="0" y="14"/>
                    </a:moveTo>
                    <a:lnTo>
                      <a:pt x="32" y="0"/>
                    </a:lnTo>
                    <a:lnTo>
                      <a:pt x="36" y="0"/>
                    </a:lnTo>
                  </a:path>
                </a:pathLst>
              </a:custGeom>
              <a:noFill/>
              <a:ln w="6">
                <a:solidFill>
                  <a:srgbClr val="005CE6"/>
                </a:solidFill>
                <a:prstDash val="solid"/>
                <a:round/>
                <a:headEnd/>
                <a:tailEnd/>
              </a:ln>
            </p:spPr>
            <p:txBody>
              <a:bodyPr/>
              <a:lstStyle/>
              <a:p>
                <a:endParaRPr lang="en-US"/>
              </a:p>
            </p:txBody>
          </p:sp>
          <p:sp>
            <p:nvSpPr>
              <p:cNvPr id="27949" name="Freeform 137"/>
              <p:cNvSpPr>
                <a:spLocks/>
              </p:cNvSpPr>
              <p:nvPr/>
            </p:nvSpPr>
            <p:spPr bwMode="auto">
              <a:xfrm>
                <a:off x="3827" y="2075"/>
                <a:ext cx="97" cy="616"/>
              </a:xfrm>
              <a:custGeom>
                <a:avLst/>
                <a:gdLst>
                  <a:gd name="T0" fmla="*/ 69 w 97"/>
                  <a:gd name="T1" fmla="*/ 7 h 616"/>
                  <a:gd name="T2" fmla="*/ 71 w 97"/>
                  <a:gd name="T3" fmla="*/ 10 h 616"/>
                  <a:gd name="T4" fmla="*/ 80 w 97"/>
                  <a:gd name="T5" fmla="*/ 34 h 616"/>
                  <a:gd name="T6" fmla="*/ 88 w 97"/>
                  <a:gd name="T7" fmla="*/ 77 h 616"/>
                  <a:gd name="T8" fmla="*/ 82 w 97"/>
                  <a:gd name="T9" fmla="*/ 103 h 616"/>
                  <a:gd name="T10" fmla="*/ 82 w 97"/>
                  <a:gd name="T11" fmla="*/ 135 h 616"/>
                  <a:gd name="T12" fmla="*/ 90 w 97"/>
                  <a:gd name="T13" fmla="*/ 159 h 616"/>
                  <a:gd name="T14" fmla="*/ 97 w 97"/>
                  <a:gd name="T15" fmla="*/ 197 h 616"/>
                  <a:gd name="T16" fmla="*/ 94 w 97"/>
                  <a:gd name="T17" fmla="*/ 224 h 616"/>
                  <a:gd name="T18" fmla="*/ 95 w 97"/>
                  <a:gd name="T19" fmla="*/ 241 h 616"/>
                  <a:gd name="T20" fmla="*/ 94 w 97"/>
                  <a:gd name="T21" fmla="*/ 260 h 616"/>
                  <a:gd name="T22" fmla="*/ 87 w 97"/>
                  <a:gd name="T23" fmla="*/ 287 h 616"/>
                  <a:gd name="T24" fmla="*/ 84 w 97"/>
                  <a:gd name="T25" fmla="*/ 298 h 616"/>
                  <a:gd name="T26" fmla="*/ 94 w 97"/>
                  <a:gd name="T27" fmla="*/ 310 h 616"/>
                  <a:gd name="T28" fmla="*/ 80 w 97"/>
                  <a:gd name="T29" fmla="*/ 332 h 616"/>
                  <a:gd name="T30" fmla="*/ 74 w 97"/>
                  <a:gd name="T31" fmla="*/ 349 h 616"/>
                  <a:gd name="T32" fmla="*/ 72 w 97"/>
                  <a:gd name="T33" fmla="*/ 362 h 616"/>
                  <a:gd name="T34" fmla="*/ 75 w 97"/>
                  <a:gd name="T35" fmla="*/ 371 h 616"/>
                  <a:gd name="T36" fmla="*/ 64 w 97"/>
                  <a:gd name="T37" fmla="*/ 391 h 616"/>
                  <a:gd name="T38" fmla="*/ 52 w 97"/>
                  <a:gd name="T39" fmla="*/ 410 h 616"/>
                  <a:gd name="T40" fmla="*/ 41 w 97"/>
                  <a:gd name="T41" fmla="*/ 413 h 616"/>
                  <a:gd name="T42" fmla="*/ 41 w 97"/>
                  <a:gd name="T43" fmla="*/ 421 h 616"/>
                  <a:gd name="T44" fmla="*/ 41 w 97"/>
                  <a:gd name="T45" fmla="*/ 433 h 616"/>
                  <a:gd name="T46" fmla="*/ 41 w 97"/>
                  <a:gd name="T47" fmla="*/ 440 h 616"/>
                  <a:gd name="T48" fmla="*/ 45 w 97"/>
                  <a:gd name="T49" fmla="*/ 449 h 616"/>
                  <a:gd name="T50" fmla="*/ 39 w 97"/>
                  <a:gd name="T51" fmla="*/ 462 h 616"/>
                  <a:gd name="T52" fmla="*/ 33 w 97"/>
                  <a:gd name="T53" fmla="*/ 485 h 616"/>
                  <a:gd name="T54" fmla="*/ 28 w 97"/>
                  <a:gd name="T55" fmla="*/ 505 h 616"/>
                  <a:gd name="T56" fmla="*/ 28 w 97"/>
                  <a:gd name="T57" fmla="*/ 518 h 616"/>
                  <a:gd name="T58" fmla="*/ 10 w 97"/>
                  <a:gd name="T59" fmla="*/ 522 h 616"/>
                  <a:gd name="T60" fmla="*/ 19 w 97"/>
                  <a:gd name="T61" fmla="*/ 528 h 616"/>
                  <a:gd name="T62" fmla="*/ 25 w 97"/>
                  <a:gd name="T63" fmla="*/ 541 h 616"/>
                  <a:gd name="T64" fmla="*/ 10 w 97"/>
                  <a:gd name="T65" fmla="*/ 549 h 616"/>
                  <a:gd name="T66" fmla="*/ 16 w 97"/>
                  <a:gd name="T67" fmla="*/ 560 h 616"/>
                  <a:gd name="T68" fmla="*/ 9 w 97"/>
                  <a:gd name="T69" fmla="*/ 568 h 616"/>
                  <a:gd name="T70" fmla="*/ 6 w 97"/>
                  <a:gd name="T71" fmla="*/ 588 h 616"/>
                  <a:gd name="T72" fmla="*/ 7 w 97"/>
                  <a:gd name="T73" fmla="*/ 596 h 616"/>
                  <a:gd name="T74" fmla="*/ 0 w 97"/>
                  <a:gd name="T75" fmla="*/ 601 h 616"/>
                  <a:gd name="T76" fmla="*/ 10 w 97"/>
                  <a:gd name="T77" fmla="*/ 610 h 616"/>
                  <a:gd name="T78" fmla="*/ 5 w 97"/>
                  <a:gd name="T79" fmla="*/ 616 h 61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97"/>
                  <a:gd name="T121" fmla="*/ 0 h 616"/>
                  <a:gd name="T122" fmla="*/ 97 w 97"/>
                  <a:gd name="T123" fmla="*/ 616 h 61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97" h="616">
                    <a:moveTo>
                      <a:pt x="68" y="0"/>
                    </a:moveTo>
                    <a:lnTo>
                      <a:pt x="69" y="7"/>
                    </a:lnTo>
                    <a:lnTo>
                      <a:pt x="71" y="8"/>
                    </a:lnTo>
                    <a:lnTo>
                      <a:pt x="71" y="10"/>
                    </a:lnTo>
                    <a:lnTo>
                      <a:pt x="78" y="34"/>
                    </a:lnTo>
                    <a:lnTo>
                      <a:pt x="80" y="34"/>
                    </a:lnTo>
                    <a:lnTo>
                      <a:pt x="84" y="53"/>
                    </a:lnTo>
                    <a:lnTo>
                      <a:pt x="88" y="77"/>
                    </a:lnTo>
                    <a:lnTo>
                      <a:pt x="82" y="96"/>
                    </a:lnTo>
                    <a:lnTo>
                      <a:pt x="82" y="103"/>
                    </a:lnTo>
                    <a:lnTo>
                      <a:pt x="84" y="110"/>
                    </a:lnTo>
                    <a:lnTo>
                      <a:pt x="82" y="135"/>
                    </a:lnTo>
                    <a:lnTo>
                      <a:pt x="87" y="145"/>
                    </a:lnTo>
                    <a:lnTo>
                      <a:pt x="90" y="159"/>
                    </a:lnTo>
                    <a:lnTo>
                      <a:pt x="95" y="172"/>
                    </a:lnTo>
                    <a:lnTo>
                      <a:pt x="97" y="197"/>
                    </a:lnTo>
                    <a:lnTo>
                      <a:pt x="94" y="211"/>
                    </a:lnTo>
                    <a:lnTo>
                      <a:pt x="94" y="224"/>
                    </a:lnTo>
                    <a:lnTo>
                      <a:pt x="95" y="230"/>
                    </a:lnTo>
                    <a:lnTo>
                      <a:pt x="95" y="241"/>
                    </a:lnTo>
                    <a:lnTo>
                      <a:pt x="94" y="246"/>
                    </a:lnTo>
                    <a:lnTo>
                      <a:pt x="94" y="260"/>
                    </a:lnTo>
                    <a:lnTo>
                      <a:pt x="90" y="270"/>
                    </a:lnTo>
                    <a:lnTo>
                      <a:pt x="87" y="287"/>
                    </a:lnTo>
                    <a:lnTo>
                      <a:pt x="84" y="293"/>
                    </a:lnTo>
                    <a:lnTo>
                      <a:pt x="84" y="298"/>
                    </a:lnTo>
                    <a:lnTo>
                      <a:pt x="94" y="308"/>
                    </a:lnTo>
                    <a:lnTo>
                      <a:pt x="94" y="310"/>
                    </a:lnTo>
                    <a:lnTo>
                      <a:pt x="82" y="326"/>
                    </a:lnTo>
                    <a:lnTo>
                      <a:pt x="80" y="332"/>
                    </a:lnTo>
                    <a:lnTo>
                      <a:pt x="80" y="344"/>
                    </a:lnTo>
                    <a:lnTo>
                      <a:pt x="74" y="349"/>
                    </a:lnTo>
                    <a:lnTo>
                      <a:pt x="74" y="359"/>
                    </a:lnTo>
                    <a:lnTo>
                      <a:pt x="72" y="362"/>
                    </a:lnTo>
                    <a:lnTo>
                      <a:pt x="71" y="365"/>
                    </a:lnTo>
                    <a:lnTo>
                      <a:pt x="75" y="371"/>
                    </a:lnTo>
                    <a:lnTo>
                      <a:pt x="75" y="375"/>
                    </a:lnTo>
                    <a:lnTo>
                      <a:pt x="64" y="391"/>
                    </a:lnTo>
                    <a:lnTo>
                      <a:pt x="54" y="400"/>
                    </a:lnTo>
                    <a:lnTo>
                      <a:pt x="52" y="410"/>
                    </a:lnTo>
                    <a:lnTo>
                      <a:pt x="52" y="411"/>
                    </a:lnTo>
                    <a:lnTo>
                      <a:pt x="41" y="413"/>
                    </a:lnTo>
                    <a:lnTo>
                      <a:pt x="39" y="413"/>
                    </a:lnTo>
                    <a:lnTo>
                      <a:pt x="41" y="421"/>
                    </a:lnTo>
                    <a:lnTo>
                      <a:pt x="36" y="427"/>
                    </a:lnTo>
                    <a:lnTo>
                      <a:pt x="41" y="433"/>
                    </a:lnTo>
                    <a:lnTo>
                      <a:pt x="42" y="437"/>
                    </a:lnTo>
                    <a:lnTo>
                      <a:pt x="41" y="440"/>
                    </a:lnTo>
                    <a:lnTo>
                      <a:pt x="42" y="446"/>
                    </a:lnTo>
                    <a:lnTo>
                      <a:pt x="45" y="449"/>
                    </a:lnTo>
                    <a:lnTo>
                      <a:pt x="45" y="453"/>
                    </a:lnTo>
                    <a:lnTo>
                      <a:pt x="39" y="462"/>
                    </a:lnTo>
                    <a:lnTo>
                      <a:pt x="38" y="469"/>
                    </a:lnTo>
                    <a:lnTo>
                      <a:pt x="33" y="485"/>
                    </a:lnTo>
                    <a:lnTo>
                      <a:pt x="35" y="496"/>
                    </a:lnTo>
                    <a:lnTo>
                      <a:pt x="28" y="505"/>
                    </a:lnTo>
                    <a:lnTo>
                      <a:pt x="29" y="515"/>
                    </a:lnTo>
                    <a:lnTo>
                      <a:pt x="28" y="518"/>
                    </a:lnTo>
                    <a:lnTo>
                      <a:pt x="13" y="518"/>
                    </a:lnTo>
                    <a:lnTo>
                      <a:pt x="10" y="522"/>
                    </a:lnTo>
                    <a:lnTo>
                      <a:pt x="13" y="525"/>
                    </a:lnTo>
                    <a:lnTo>
                      <a:pt x="19" y="528"/>
                    </a:lnTo>
                    <a:lnTo>
                      <a:pt x="25" y="532"/>
                    </a:lnTo>
                    <a:lnTo>
                      <a:pt x="25" y="541"/>
                    </a:lnTo>
                    <a:lnTo>
                      <a:pt x="20" y="545"/>
                    </a:lnTo>
                    <a:lnTo>
                      <a:pt x="10" y="549"/>
                    </a:lnTo>
                    <a:lnTo>
                      <a:pt x="10" y="552"/>
                    </a:lnTo>
                    <a:lnTo>
                      <a:pt x="16" y="560"/>
                    </a:lnTo>
                    <a:lnTo>
                      <a:pt x="18" y="564"/>
                    </a:lnTo>
                    <a:lnTo>
                      <a:pt x="9" y="568"/>
                    </a:lnTo>
                    <a:lnTo>
                      <a:pt x="7" y="571"/>
                    </a:lnTo>
                    <a:lnTo>
                      <a:pt x="6" y="588"/>
                    </a:lnTo>
                    <a:lnTo>
                      <a:pt x="9" y="596"/>
                    </a:lnTo>
                    <a:lnTo>
                      <a:pt x="7" y="596"/>
                    </a:lnTo>
                    <a:lnTo>
                      <a:pt x="2" y="598"/>
                    </a:lnTo>
                    <a:lnTo>
                      <a:pt x="0" y="601"/>
                    </a:lnTo>
                    <a:lnTo>
                      <a:pt x="3" y="603"/>
                    </a:lnTo>
                    <a:lnTo>
                      <a:pt x="10" y="610"/>
                    </a:lnTo>
                    <a:lnTo>
                      <a:pt x="10" y="613"/>
                    </a:lnTo>
                    <a:lnTo>
                      <a:pt x="5" y="616"/>
                    </a:lnTo>
                  </a:path>
                </a:pathLst>
              </a:custGeom>
              <a:noFill/>
              <a:ln w="6">
                <a:solidFill>
                  <a:srgbClr val="005CE6"/>
                </a:solidFill>
                <a:prstDash val="solid"/>
                <a:round/>
                <a:headEnd/>
                <a:tailEnd/>
              </a:ln>
            </p:spPr>
            <p:txBody>
              <a:bodyPr/>
              <a:lstStyle/>
              <a:p>
                <a:endParaRPr lang="en-US"/>
              </a:p>
            </p:txBody>
          </p:sp>
          <p:sp>
            <p:nvSpPr>
              <p:cNvPr id="27950" name="Freeform 138"/>
              <p:cNvSpPr>
                <a:spLocks/>
              </p:cNvSpPr>
              <p:nvPr/>
            </p:nvSpPr>
            <p:spPr bwMode="auto">
              <a:xfrm>
                <a:off x="2099" y="3687"/>
                <a:ext cx="20" cy="39"/>
              </a:xfrm>
              <a:custGeom>
                <a:avLst/>
                <a:gdLst>
                  <a:gd name="T0" fmla="*/ 20 w 20"/>
                  <a:gd name="T1" fmla="*/ 39 h 39"/>
                  <a:gd name="T2" fmla="*/ 13 w 20"/>
                  <a:gd name="T3" fmla="*/ 35 h 39"/>
                  <a:gd name="T4" fmla="*/ 2 w 20"/>
                  <a:gd name="T5" fmla="*/ 22 h 39"/>
                  <a:gd name="T6" fmla="*/ 0 w 20"/>
                  <a:gd name="T7" fmla="*/ 17 h 39"/>
                  <a:gd name="T8" fmla="*/ 0 w 20"/>
                  <a:gd name="T9" fmla="*/ 0 h 39"/>
                  <a:gd name="T10" fmla="*/ 0 60000 65536"/>
                  <a:gd name="T11" fmla="*/ 0 60000 65536"/>
                  <a:gd name="T12" fmla="*/ 0 60000 65536"/>
                  <a:gd name="T13" fmla="*/ 0 60000 65536"/>
                  <a:gd name="T14" fmla="*/ 0 60000 65536"/>
                  <a:gd name="T15" fmla="*/ 0 w 20"/>
                  <a:gd name="T16" fmla="*/ 0 h 39"/>
                  <a:gd name="T17" fmla="*/ 20 w 20"/>
                  <a:gd name="T18" fmla="*/ 39 h 39"/>
                </a:gdLst>
                <a:ahLst/>
                <a:cxnLst>
                  <a:cxn ang="T10">
                    <a:pos x="T0" y="T1"/>
                  </a:cxn>
                  <a:cxn ang="T11">
                    <a:pos x="T2" y="T3"/>
                  </a:cxn>
                  <a:cxn ang="T12">
                    <a:pos x="T4" y="T5"/>
                  </a:cxn>
                  <a:cxn ang="T13">
                    <a:pos x="T6" y="T7"/>
                  </a:cxn>
                  <a:cxn ang="T14">
                    <a:pos x="T8" y="T9"/>
                  </a:cxn>
                </a:cxnLst>
                <a:rect l="T15" t="T16" r="T17" b="T18"/>
                <a:pathLst>
                  <a:path w="20" h="39">
                    <a:moveTo>
                      <a:pt x="20" y="39"/>
                    </a:moveTo>
                    <a:lnTo>
                      <a:pt x="13" y="35"/>
                    </a:lnTo>
                    <a:lnTo>
                      <a:pt x="2" y="22"/>
                    </a:lnTo>
                    <a:lnTo>
                      <a:pt x="0" y="17"/>
                    </a:lnTo>
                    <a:lnTo>
                      <a:pt x="0" y="0"/>
                    </a:lnTo>
                  </a:path>
                </a:pathLst>
              </a:custGeom>
              <a:noFill/>
              <a:ln w="6">
                <a:solidFill>
                  <a:srgbClr val="005CE6"/>
                </a:solidFill>
                <a:prstDash val="solid"/>
                <a:round/>
                <a:headEnd/>
                <a:tailEnd/>
              </a:ln>
            </p:spPr>
            <p:txBody>
              <a:bodyPr/>
              <a:lstStyle/>
              <a:p>
                <a:endParaRPr lang="en-US"/>
              </a:p>
            </p:txBody>
          </p:sp>
          <p:sp>
            <p:nvSpPr>
              <p:cNvPr id="27951" name="Freeform 139"/>
              <p:cNvSpPr>
                <a:spLocks/>
              </p:cNvSpPr>
              <p:nvPr/>
            </p:nvSpPr>
            <p:spPr bwMode="auto">
              <a:xfrm>
                <a:off x="2189" y="3742"/>
                <a:ext cx="41" cy="20"/>
              </a:xfrm>
              <a:custGeom>
                <a:avLst/>
                <a:gdLst>
                  <a:gd name="T0" fmla="*/ 41 w 41"/>
                  <a:gd name="T1" fmla="*/ 20 h 20"/>
                  <a:gd name="T2" fmla="*/ 25 w 41"/>
                  <a:gd name="T3" fmla="*/ 4 h 20"/>
                  <a:gd name="T4" fmla="*/ 15 w 41"/>
                  <a:gd name="T5" fmla="*/ 0 h 20"/>
                  <a:gd name="T6" fmla="*/ 0 w 41"/>
                  <a:gd name="T7" fmla="*/ 1 h 20"/>
                  <a:gd name="T8" fmla="*/ 0 60000 65536"/>
                  <a:gd name="T9" fmla="*/ 0 60000 65536"/>
                  <a:gd name="T10" fmla="*/ 0 60000 65536"/>
                  <a:gd name="T11" fmla="*/ 0 60000 65536"/>
                  <a:gd name="T12" fmla="*/ 0 w 41"/>
                  <a:gd name="T13" fmla="*/ 0 h 20"/>
                  <a:gd name="T14" fmla="*/ 41 w 41"/>
                  <a:gd name="T15" fmla="*/ 20 h 20"/>
                </a:gdLst>
                <a:ahLst/>
                <a:cxnLst>
                  <a:cxn ang="T8">
                    <a:pos x="T0" y="T1"/>
                  </a:cxn>
                  <a:cxn ang="T9">
                    <a:pos x="T2" y="T3"/>
                  </a:cxn>
                  <a:cxn ang="T10">
                    <a:pos x="T4" y="T5"/>
                  </a:cxn>
                  <a:cxn ang="T11">
                    <a:pos x="T6" y="T7"/>
                  </a:cxn>
                </a:cxnLst>
                <a:rect l="T12" t="T13" r="T14" b="T15"/>
                <a:pathLst>
                  <a:path w="41" h="20">
                    <a:moveTo>
                      <a:pt x="41" y="20"/>
                    </a:moveTo>
                    <a:lnTo>
                      <a:pt x="25" y="4"/>
                    </a:lnTo>
                    <a:lnTo>
                      <a:pt x="15" y="0"/>
                    </a:lnTo>
                    <a:lnTo>
                      <a:pt x="0" y="1"/>
                    </a:lnTo>
                  </a:path>
                </a:pathLst>
              </a:custGeom>
              <a:noFill/>
              <a:ln w="6">
                <a:solidFill>
                  <a:srgbClr val="005CE6"/>
                </a:solidFill>
                <a:prstDash val="solid"/>
                <a:round/>
                <a:headEnd/>
                <a:tailEnd/>
              </a:ln>
            </p:spPr>
            <p:txBody>
              <a:bodyPr/>
              <a:lstStyle/>
              <a:p>
                <a:endParaRPr lang="en-US"/>
              </a:p>
            </p:txBody>
          </p:sp>
          <p:sp>
            <p:nvSpPr>
              <p:cNvPr id="27952" name="Freeform 140"/>
              <p:cNvSpPr>
                <a:spLocks/>
              </p:cNvSpPr>
              <p:nvPr/>
            </p:nvSpPr>
            <p:spPr bwMode="auto">
              <a:xfrm>
                <a:off x="2345" y="3871"/>
                <a:ext cx="66" cy="110"/>
              </a:xfrm>
              <a:custGeom>
                <a:avLst/>
                <a:gdLst>
                  <a:gd name="T0" fmla="*/ 66 w 66"/>
                  <a:gd name="T1" fmla="*/ 110 h 110"/>
                  <a:gd name="T2" fmla="*/ 53 w 66"/>
                  <a:gd name="T3" fmla="*/ 78 h 110"/>
                  <a:gd name="T4" fmla="*/ 50 w 66"/>
                  <a:gd name="T5" fmla="*/ 56 h 110"/>
                  <a:gd name="T6" fmla="*/ 47 w 66"/>
                  <a:gd name="T7" fmla="*/ 48 h 110"/>
                  <a:gd name="T8" fmla="*/ 43 w 66"/>
                  <a:gd name="T9" fmla="*/ 42 h 110"/>
                  <a:gd name="T10" fmla="*/ 33 w 66"/>
                  <a:gd name="T11" fmla="*/ 35 h 110"/>
                  <a:gd name="T12" fmla="*/ 24 w 66"/>
                  <a:gd name="T13" fmla="*/ 25 h 110"/>
                  <a:gd name="T14" fmla="*/ 16 w 66"/>
                  <a:gd name="T15" fmla="*/ 12 h 110"/>
                  <a:gd name="T16" fmla="*/ 6 w 66"/>
                  <a:gd name="T17" fmla="*/ 0 h 110"/>
                  <a:gd name="T18" fmla="*/ 0 w 66"/>
                  <a:gd name="T19" fmla="*/ 0 h 1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6"/>
                  <a:gd name="T31" fmla="*/ 0 h 110"/>
                  <a:gd name="T32" fmla="*/ 66 w 66"/>
                  <a:gd name="T33" fmla="*/ 110 h 1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6" h="110">
                    <a:moveTo>
                      <a:pt x="66" y="110"/>
                    </a:moveTo>
                    <a:lnTo>
                      <a:pt x="53" y="78"/>
                    </a:lnTo>
                    <a:lnTo>
                      <a:pt x="50" y="56"/>
                    </a:lnTo>
                    <a:lnTo>
                      <a:pt x="47" y="48"/>
                    </a:lnTo>
                    <a:lnTo>
                      <a:pt x="43" y="42"/>
                    </a:lnTo>
                    <a:lnTo>
                      <a:pt x="33" y="35"/>
                    </a:lnTo>
                    <a:lnTo>
                      <a:pt x="24" y="25"/>
                    </a:lnTo>
                    <a:lnTo>
                      <a:pt x="16" y="12"/>
                    </a:lnTo>
                    <a:lnTo>
                      <a:pt x="6" y="0"/>
                    </a:lnTo>
                    <a:lnTo>
                      <a:pt x="0" y="0"/>
                    </a:lnTo>
                  </a:path>
                </a:pathLst>
              </a:custGeom>
              <a:noFill/>
              <a:ln w="6">
                <a:solidFill>
                  <a:srgbClr val="005CE6"/>
                </a:solidFill>
                <a:prstDash val="solid"/>
                <a:round/>
                <a:headEnd/>
                <a:tailEnd/>
              </a:ln>
            </p:spPr>
            <p:txBody>
              <a:bodyPr/>
              <a:lstStyle/>
              <a:p>
                <a:endParaRPr lang="en-US"/>
              </a:p>
            </p:txBody>
          </p:sp>
          <p:sp>
            <p:nvSpPr>
              <p:cNvPr id="27953" name="Freeform 141"/>
              <p:cNvSpPr>
                <a:spLocks/>
              </p:cNvSpPr>
              <p:nvPr/>
            </p:nvSpPr>
            <p:spPr bwMode="auto">
              <a:xfrm>
                <a:off x="4576" y="3347"/>
                <a:ext cx="23" cy="72"/>
              </a:xfrm>
              <a:custGeom>
                <a:avLst/>
                <a:gdLst>
                  <a:gd name="T0" fmla="*/ 22 w 23"/>
                  <a:gd name="T1" fmla="*/ 72 h 72"/>
                  <a:gd name="T2" fmla="*/ 23 w 23"/>
                  <a:gd name="T3" fmla="*/ 59 h 72"/>
                  <a:gd name="T4" fmla="*/ 23 w 23"/>
                  <a:gd name="T5" fmla="*/ 46 h 72"/>
                  <a:gd name="T6" fmla="*/ 23 w 23"/>
                  <a:gd name="T7" fmla="*/ 43 h 72"/>
                  <a:gd name="T8" fmla="*/ 19 w 23"/>
                  <a:gd name="T9" fmla="*/ 39 h 72"/>
                  <a:gd name="T10" fmla="*/ 10 w 23"/>
                  <a:gd name="T11" fmla="*/ 36 h 72"/>
                  <a:gd name="T12" fmla="*/ 6 w 23"/>
                  <a:gd name="T13" fmla="*/ 32 h 72"/>
                  <a:gd name="T14" fmla="*/ 3 w 23"/>
                  <a:gd name="T15" fmla="*/ 28 h 72"/>
                  <a:gd name="T16" fmla="*/ 2 w 23"/>
                  <a:gd name="T17" fmla="*/ 16 h 72"/>
                  <a:gd name="T18" fmla="*/ 0 w 23"/>
                  <a:gd name="T19" fmla="*/ 0 h 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
                  <a:gd name="T31" fmla="*/ 0 h 72"/>
                  <a:gd name="T32" fmla="*/ 23 w 23"/>
                  <a:gd name="T33" fmla="*/ 72 h 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 h="72">
                    <a:moveTo>
                      <a:pt x="22" y="72"/>
                    </a:moveTo>
                    <a:lnTo>
                      <a:pt x="23" y="59"/>
                    </a:lnTo>
                    <a:lnTo>
                      <a:pt x="23" y="46"/>
                    </a:lnTo>
                    <a:lnTo>
                      <a:pt x="23" y="43"/>
                    </a:lnTo>
                    <a:lnTo>
                      <a:pt x="19" y="39"/>
                    </a:lnTo>
                    <a:lnTo>
                      <a:pt x="10" y="36"/>
                    </a:lnTo>
                    <a:lnTo>
                      <a:pt x="6" y="32"/>
                    </a:lnTo>
                    <a:lnTo>
                      <a:pt x="3" y="28"/>
                    </a:lnTo>
                    <a:lnTo>
                      <a:pt x="2" y="16"/>
                    </a:lnTo>
                    <a:lnTo>
                      <a:pt x="0" y="0"/>
                    </a:lnTo>
                  </a:path>
                </a:pathLst>
              </a:custGeom>
              <a:noFill/>
              <a:ln w="6">
                <a:solidFill>
                  <a:srgbClr val="005CE6"/>
                </a:solidFill>
                <a:prstDash val="solid"/>
                <a:round/>
                <a:headEnd/>
                <a:tailEnd/>
              </a:ln>
            </p:spPr>
            <p:txBody>
              <a:bodyPr/>
              <a:lstStyle/>
              <a:p>
                <a:endParaRPr lang="en-US"/>
              </a:p>
            </p:txBody>
          </p:sp>
          <p:sp>
            <p:nvSpPr>
              <p:cNvPr id="27954" name="Freeform 142"/>
              <p:cNvSpPr>
                <a:spLocks/>
              </p:cNvSpPr>
              <p:nvPr/>
            </p:nvSpPr>
            <p:spPr bwMode="auto">
              <a:xfrm>
                <a:off x="1737" y="2737"/>
                <a:ext cx="367" cy="121"/>
              </a:xfrm>
              <a:custGeom>
                <a:avLst/>
                <a:gdLst>
                  <a:gd name="T0" fmla="*/ 0 w 367"/>
                  <a:gd name="T1" fmla="*/ 46 h 121"/>
                  <a:gd name="T2" fmla="*/ 10 w 367"/>
                  <a:gd name="T3" fmla="*/ 55 h 121"/>
                  <a:gd name="T4" fmla="*/ 17 w 367"/>
                  <a:gd name="T5" fmla="*/ 50 h 121"/>
                  <a:gd name="T6" fmla="*/ 32 w 367"/>
                  <a:gd name="T7" fmla="*/ 42 h 121"/>
                  <a:gd name="T8" fmla="*/ 42 w 367"/>
                  <a:gd name="T9" fmla="*/ 33 h 121"/>
                  <a:gd name="T10" fmla="*/ 58 w 367"/>
                  <a:gd name="T11" fmla="*/ 59 h 121"/>
                  <a:gd name="T12" fmla="*/ 61 w 367"/>
                  <a:gd name="T13" fmla="*/ 79 h 121"/>
                  <a:gd name="T14" fmla="*/ 66 w 367"/>
                  <a:gd name="T15" fmla="*/ 80 h 121"/>
                  <a:gd name="T16" fmla="*/ 72 w 367"/>
                  <a:gd name="T17" fmla="*/ 72 h 121"/>
                  <a:gd name="T18" fmla="*/ 86 w 367"/>
                  <a:gd name="T19" fmla="*/ 66 h 121"/>
                  <a:gd name="T20" fmla="*/ 111 w 367"/>
                  <a:gd name="T21" fmla="*/ 62 h 121"/>
                  <a:gd name="T22" fmla="*/ 127 w 367"/>
                  <a:gd name="T23" fmla="*/ 53 h 121"/>
                  <a:gd name="T24" fmla="*/ 140 w 367"/>
                  <a:gd name="T25" fmla="*/ 56 h 121"/>
                  <a:gd name="T26" fmla="*/ 147 w 367"/>
                  <a:gd name="T27" fmla="*/ 69 h 121"/>
                  <a:gd name="T28" fmla="*/ 157 w 367"/>
                  <a:gd name="T29" fmla="*/ 72 h 121"/>
                  <a:gd name="T30" fmla="*/ 140 w 367"/>
                  <a:gd name="T31" fmla="*/ 93 h 121"/>
                  <a:gd name="T32" fmla="*/ 141 w 367"/>
                  <a:gd name="T33" fmla="*/ 112 h 121"/>
                  <a:gd name="T34" fmla="*/ 151 w 367"/>
                  <a:gd name="T35" fmla="*/ 121 h 121"/>
                  <a:gd name="T36" fmla="*/ 163 w 367"/>
                  <a:gd name="T37" fmla="*/ 109 h 121"/>
                  <a:gd name="T38" fmla="*/ 174 w 367"/>
                  <a:gd name="T39" fmla="*/ 106 h 121"/>
                  <a:gd name="T40" fmla="*/ 209 w 367"/>
                  <a:gd name="T41" fmla="*/ 109 h 121"/>
                  <a:gd name="T42" fmla="*/ 228 w 367"/>
                  <a:gd name="T43" fmla="*/ 116 h 121"/>
                  <a:gd name="T44" fmla="*/ 236 w 367"/>
                  <a:gd name="T45" fmla="*/ 114 h 121"/>
                  <a:gd name="T46" fmla="*/ 248 w 367"/>
                  <a:gd name="T47" fmla="*/ 95 h 121"/>
                  <a:gd name="T48" fmla="*/ 262 w 367"/>
                  <a:gd name="T49" fmla="*/ 93 h 121"/>
                  <a:gd name="T50" fmla="*/ 267 w 367"/>
                  <a:gd name="T51" fmla="*/ 102 h 121"/>
                  <a:gd name="T52" fmla="*/ 264 w 367"/>
                  <a:gd name="T53" fmla="*/ 112 h 121"/>
                  <a:gd name="T54" fmla="*/ 274 w 367"/>
                  <a:gd name="T55" fmla="*/ 106 h 121"/>
                  <a:gd name="T56" fmla="*/ 282 w 367"/>
                  <a:gd name="T57" fmla="*/ 95 h 121"/>
                  <a:gd name="T58" fmla="*/ 295 w 367"/>
                  <a:gd name="T59" fmla="*/ 105 h 121"/>
                  <a:gd name="T60" fmla="*/ 305 w 367"/>
                  <a:gd name="T61" fmla="*/ 101 h 121"/>
                  <a:gd name="T62" fmla="*/ 323 w 367"/>
                  <a:gd name="T63" fmla="*/ 98 h 121"/>
                  <a:gd name="T64" fmla="*/ 326 w 367"/>
                  <a:gd name="T65" fmla="*/ 92 h 121"/>
                  <a:gd name="T66" fmla="*/ 311 w 367"/>
                  <a:gd name="T67" fmla="*/ 83 h 121"/>
                  <a:gd name="T68" fmla="*/ 318 w 367"/>
                  <a:gd name="T69" fmla="*/ 75 h 121"/>
                  <a:gd name="T70" fmla="*/ 324 w 367"/>
                  <a:gd name="T71" fmla="*/ 66 h 121"/>
                  <a:gd name="T72" fmla="*/ 341 w 367"/>
                  <a:gd name="T73" fmla="*/ 72 h 121"/>
                  <a:gd name="T74" fmla="*/ 346 w 367"/>
                  <a:gd name="T75" fmla="*/ 67 h 121"/>
                  <a:gd name="T76" fmla="*/ 340 w 367"/>
                  <a:gd name="T77" fmla="*/ 40 h 121"/>
                  <a:gd name="T78" fmla="*/ 334 w 367"/>
                  <a:gd name="T79" fmla="*/ 31 h 121"/>
                  <a:gd name="T80" fmla="*/ 347 w 367"/>
                  <a:gd name="T81" fmla="*/ 19 h 121"/>
                  <a:gd name="T82" fmla="*/ 353 w 367"/>
                  <a:gd name="T83" fmla="*/ 1 h 121"/>
                  <a:gd name="T84" fmla="*/ 360 w 367"/>
                  <a:gd name="T85" fmla="*/ 0 h 1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67"/>
                  <a:gd name="T130" fmla="*/ 0 h 121"/>
                  <a:gd name="T131" fmla="*/ 367 w 367"/>
                  <a:gd name="T132" fmla="*/ 121 h 12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67" h="121">
                    <a:moveTo>
                      <a:pt x="0" y="33"/>
                    </a:moveTo>
                    <a:lnTo>
                      <a:pt x="0" y="46"/>
                    </a:lnTo>
                    <a:lnTo>
                      <a:pt x="4" y="52"/>
                    </a:lnTo>
                    <a:lnTo>
                      <a:pt x="10" y="55"/>
                    </a:lnTo>
                    <a:lnTo>
                      <a:pt x="13" y="55"/>
                    </a:lnTo>
                    <a:lnTo>
                      <a:pt x="17" y="50"/>
                    </a:lnTo>
                    <a:lnTo>
                      <a:pt x="23" y="43"/>
                    </a:lnTo>
                    <a:lnTo>
                      <a:pt x="32" y="42"/>
                    </a:lnTo>
                    <a:lnTo>
                      <a:pt x="37" y="33"/>
                    </a:lnTo>
                    <a:lnTo>
                      <a:pt x="42" y="33"/>
                    </a:lnTo>
                    <a:lnTo>
                      <a:pt x="50" y="42"/>
                    </a:lnTo>
                    <a:lnTo>
                      <a:pt x="58" y="59"/>
                    </a:lnTo>
                    <a:lnTo>
                      <a:pt x="59" y="73"/>
                    </a:lnTo>
                    <a:lnTo>
                      <a:pt x="61" y="79"/>
                    </a:lnTo>
                    <a:lnTo>
                      <a:pt x="62" y="82"/>
                    </a:lnTo>
                    <a:lnTo>
                      <a:pt x="66" y="80"/>
                    </a:lnTo>
                    <a:lnTo>
                      <a:pt x="69" y="75"/>
                    </a:lnTo>
                    <a:lnTo>
                      <a:pt x="72" y="72"/>
                    </a:lnTo>
                    <a:lnTo>
                      <a:pt x="81" y="72"/>
                    </a:lnTo>
                    <a:lnTo>
                      <a:pt x="86" y="66"/>
                    </a:lnTo>
                    <a:lnTo>
                      <a:pt x="95" y="63"/>
                    </a:lnTo>
                    <a:lnTo>
                      <a:pt x="111" y="62"/>
                    </a:lnTo>
                    <a:lnTo>
                      <a:pt x="122" y="53"/>
                    </a:lnTo>
                    <a:lnTo>
                      <a:pt x="127" y="53"/>
                    </a:lnTo>
                    <a:lnTo>
                      <a:pt x="134" y="55"/>
                    </a:lnTo>
                    <a:lnTo>
                      <a:pt x="140" y="56"/>
                    </a:lnTo>
                    <a:lnTo>
                      <a:pt x="144" y="66"/>
                    </a:lnTo>
                    <a:lnTo>
                      <a:pt x="147" y="69"/>
                    </a:lnTo>
                    <a:lnTo>
                      <a:pt x="154" y="70"/>
                    </a:lnTo>
                    <a:lnTo>
                      <a:pt x="157" y="72"/>
                    </a:lnTo>
                    <a:lnTo>
                      <a:pt x="157" y="79"/>
                    </a:lnTo>
                    <a:lnTo>
                      <a:pt x="140" y="93"/>
                    </a:lnTo>
                    <a:lnTo>
                      <a:pt x="138" y="98"/>
                    </a:lnTo>
                    <a:lnTo>
                      <a:pt x="141" y="112"/>
                    </a:lnTo>
                    <a:lnTo>
                      <a:pt x="146" y="118"/>
                    </a:lnTo>
                    <a:lnTo>
                      <a:pt x="151" y="121"/>
                    </a:lnTo>
                    <a:lnTo>
                      <a:pt x="157" y="119"/>
                    </a:lnTo>
                    <a:lnTo>
                      <a:pt x="163" y="109"/>
                    </a:lnTo>
                    <a:lnTo>
                      <a:pt x="166" y="106"/>
                    </a:lnTo>
                    <a:lnTo>
                      <a:pt x="174" y="106"/>
                    </a:lnTo>
                    <a:lnTo>
                      <a:pt x="187" y="111"/>
                    </a:lnTo>
                    <a:lnTo>
                      <a:pt x="209" y="109"/>
                    </a:lnTo>
                    <a:lnTo>
                      <a:pt x="218" y="112"/>
                    </a:lnTo>
                    <a:lnTo>
                      <a:pt x="228" y="116"/>
                    </a:lnTo>
                    <a:lnTo>
                      <a:pt x="232" y="116"/>
                    </a:lnTo>
                    <a:lnTo>
                      <a:pt x="236" y="114"/>
                    </a:lnTo>
                    <a:lnTo>
                      <a:pt x="245" y="98"/>
                    </a:lnTo>
                    <a:lnTo>
                      <a:pt x="248" y="95"/>
                    </a:lnTo>
                    <a:lnTo>
                      <a:pt x="254" y="92"/>
                    </a:lnTo>
                    <a:lnTo>
                      <a:pt x="262" y="93"/>
                    </a:lnTo>
                    <a:lnTo>
                      <a:pt x="267" y="98"/>
                    </a:lnTo>
                    <a:lnTo>
                      <a:pt x="267" y="102"/>
                    </a:lnTo>
                    <a:lnTo>
                      <a:pt x="264" y="108"/>
                    </a:lnTo>
                    <a:lnTo>
                      <a:pt x="264" y="112"/>
                    </a:lnTo>
                    <a:lnTo>
                      <a:pt x="269" y="112"/>
                    </a:lnTo>
                    <a:lnTo>
                      <a:pt x="274" y="106"/>
                    </a:lnTo>
                    <a:lnTo>
                      <a:pt x="279" y="96"/>
                    </a:lnTo>
                    <a:lnTo>
                      <a:pt x="282" y="95"/>
                    </a:lnTo>
                    <a:lnTo>
                      <a:pt x="287" y="95"/>
                    </a:lnTo>
                    <a:lnTo>
                      <a:pt x="295" y="105"/>
                    </a:lnTo>
                    <a:lnTo>
                      <a:pt x="301" y="105"/>
                    </a:lnTo>
                    <a:lnTo>
                      <a:pt x="305" y="101"/>
                    </a:lnTo>
                    <a:lnTo>
                      <a:pt x="313" y="98"/>
                    </a:lnTo>
                    <a:lnTo>
                      <a:pt x="323" y="98"/>
                    </a:lnTo>
                    <a:lnTo>
                      <a:pt x="326" y="95"/>
                    </a:lnTo>
                    <a:lnTo>
                      <a:pt x="326" y="92"/>
                    </a:lnTo>
                    <a:lnTo>
                      <a:pt x="320" y="88"/>
                    </a:lnTo>
                    <a:lnTo>
                      <a:pt x="311" y="83"/>
                    </a:lnTo>
                    <a:lnTo>
                      <a:pt x="311" y="79"/>
                    </a:lnTo>
                    <a:lnTo>
                      <a:pt x="318" y="75"/>
                    </a:lnTo>
                    <a:lnTo>
                      <a:pt x="321" y="69"/>
                    </a:lnTo>
                    <a:lnTo>
                      <a:pt x="324" y="66"/>
                    </a:lnTo>
                    <a:lnTo>
                      <a:pt x="331" y="66"/>
                    </a:lnTo>
                    <a:lnTo>
                      <a:pt x="341" y="72"/>
                    </a:lnTo>
                    <a:lnTo>
                      <a:pt x="343" y="72"/>
                    </a:lnTo>
                    <a:lnTo>
                      <a:pt x="346" y="67"/>
                    </a:lnTo>
                    <a:lnTo>
                      <a:pt x="346" y="57"/>
                    </a:lnTo>
                    <a:lnTo>
                      <a:pt x="340" y="40"/>
                    </a:lnTo>
                    <a:lnTo>
                      <a:pt x="336" y="36"/>
                    </a:lnTo>
                    <a:lnTo>
                      <a:pt x="334" y="31"/>
                    </a:lnTo>
                    <a:lnTo>
                      <a:pt x="343" y="27"/>
                    </a:lnTo>
                    <a:lnTo>
                      <a:pt x="347" y="19"/>
                    </a:lnTo>
                    <a:lnTo>
                      <a:pt x="349" y="11"/>
                    </a:lnTo>
                    <a:lnTo>
                      <a:pt x="353" y="1"/>
                    </a:lnTo>
                    <a:lnTo>
                      <a:pt x="356" y="0"/>
                    </a:lnTo>
                    <a:lnTo>
                      <a:pt x="360" y="0"/>
                    </a:lnTo>
                    <a:lnTo>
                      <a:pt x="367" y="10"/>
                    </a:lnTo>
                  </a:path>
                </a:pathLst>
              </a:custGeom>
              <a:noFill/>
              <a:ln w="6">
                <a:solidFill>
                  <a:srgbClr val="005CE6"/>
                </a:solidFill>
                <a:prstDash val="solid"/>
                <a:round/>
                <a:headEnd/>
                <a:tailEnd/>
              </a:ln>
            </p:spPr>
            <p:txBody>
              <a:bodyPr/>
              <a:lstStyle/>
              <a:p>
                <a:endParaRPr lang="en-US"/>
              </a:p>
            </p:txBody>
          </p:sp>
          <p:sp>
            <p:nvSpPr>
              <p:cNvPr id="27955" name="Freeform 143"/>
              <p:cNvSpPr>
                <a:spLocks/>
              </p:cNvSpPr>
              <p:nvPr/>
            </p:nvSpPr>
            <p:spPr bwMode="auto">
              <a:xfrm>
                <a:off x="4164" y="1657"/>
                <a:ext cx="33" cy="75"/>
              </a:xfrm>
              <a:custGeom>
                <a:avLst/>
                <a:gdLst>
                  <a:gd name="T0" fmla="*/ 33 w 33"/>
                  <a:gd name="T1" fmla="*/ 75 h 75"/>
                  <a:gd name="T2" fmla="*/ 32 w 33"/>
                  <a:gd name="T3" fmla="*/ 75 h 75"/>
                  <a:gd name="T4" fmla="*/ 32 w 33"/>
                  <a:gd name="T5" fmla="*/ 71 h 75"/>
                  <a:gd name="T6" fmla="*/ 29 w 33"/>
                  <a:gd name="T7" fmla="*/ 68 h 75"/>
                  <a:gd name="T8" fmla="*/ 26 w 33"/>
                  <a:gd name="T9" fmla="*/ 56 h 75"/>
                  <a:gd name="T10" fmla="*/ 23 w 33"/>
                  <a:gd name="T11" fmla="*/ 53 h 75"/>
                  <a:gd name="T12" fmla="*/ 19 w 33"/>
                  <a:gd name="T13" fmla="*/ 36 h 75"/>
                  <a:gd name="T14" fmla="*/ 18 w 33"/>
                  <a:gd name="T15" fmla="*/ 35 h 75"/>
                  <a:gd name="T16" fmla="*/ 18 w 33"/>
                  <a:gd name="T17" fmla="*/ 29 h 75"/>
                  <a:gd name="T18" fmla="*/ 15 w 33"/>
                  <a:gd name="T19" fmla="*/ 22 h 75"/>
                  <a:gd name="T20" fmla="*/ 10 w 33"/>
                  <a:gd name="T21" fmla="*/ 16 h 75"/>
                  <a:gd name="T22" fmla="*/ 8 w 33"/>
                  <a:gd name="T23" fmla="*/ 6 h 75"/>
                  <a:gd name="T24" fmla="*/ 0 w 33"/>
                  <a:gd name="T25" fmla="*/ 0 h 7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3"/>
                  <a:gd name="T40" fmla="*/ 0 h 75"/>
                  <a:gd name="T41" fmla="*/ 33 w 33"/>
                  <a:gd name="T42" fmla="*/ 75 h 7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3" h="75">
                    <a:moveTo>
                      <a:pt x="33" y="75"/>
                    </a:moveTo>
                    <a:lnTo>
                      <a:pt x="32" y="75"/>
                    </a:lnTo>
                    <a:lnTo>
                      <a:pt x="32" y="71"/>
                    </a:lnTo>
                    <a:lnTo>
                      <a:pt x="29" y="68"/>
                    </a:lnTo>
                    <a:lnTo>
                      <a:pt x="26" y="56"/>
                    </a:lnTo>
                    <a:lnTo>
                      <a:pt x="23" y="53"/>
                    </a:lnTo>
                    <a:lnTo>
                      <a:pt x="19" y="36"/>
                    </a:lnTo>
                    <a:lnTo>
                      <a:pt x="18" y="35"/>
                    </a:lnTo>
                    <a:lnTo>
                      <a:pt x="18" y="29"/>
                    </a:lnTo>
                    <a:lnTo>
                      <a:pt x="15" y="22"/>
                    </a:lnTo>
                    <a:lnTo>
                      <a:pt x="10" y="16"/>
                    </a:lnTo>
                    <a:lnTo>
                      <a:pt x="8" y="6"/>
                    </a:lnTo>
                    <a:lnTo>
                      <a:pt x="0" y="0"/>
                    </a:lnTo>
                  </a:path>
                </a:pathLst>
              </a:custGeom>
              <a:noFill/>
              <a:ln w="6">
                <a:solidFill>
                  <a:srgbClr val="005CE6"/>
                </a:solidFill>
                <a:prstDash val="solid"/>
                <a:round/>
                <a:headEnd/>
                <a:tailEnd/>
              </a:ln>
            </p:spPr>
            <p:txBody>
              <a:bodyPr/>
              <a:lstStyle/>
              <a:p>
                <a:endParaRPr lang="en-US"/>
              </a:p>
            </p:txBody>
          </p:sp>
          <p:sp>
            <p:nvSpPr>
              <p:cNvPr id="27956" name="Freeform 144"/>
              <p:cNvSpPr>
                <a:spLocks/>
              </p:cNvSpPr>
              <p:nvPr/>
            </p:nvSpPr>
            <p:spPr bwMode="auto">
              <a:xfrm>
                <a:off x="2480" y="2237"/>
                <a:ext cx="32" cy="13"/>
              </a:xfrm>
              <a:custGeom>
                <a:avLst/>
                <a:gdLst>
                  <a:gd name="T0" fmla="*/ 32 w 32"/>
                  <a:gd name="T1" fmla="*/ 13 h 13"/>
                  <a:gd name="T2" fmla="*/ 31 w 32"/>
                  <a:gd name="T3" fmla="*/ 7 h 13"/>
                  <a:gd name="T4" fmla="*/ 19 w 32"/>
                  <a:gd name="T5" fmla="*/ 3 h 13"/>
                  <a:gd name="T6" fmla="*/ 0 w 32"/>
                  <a:gd name="T7" fmla="*/ 0 h 13"/>
                  <a:gd name="T8" fmla="*/ 0 60000 65536"/>
                  <a:gd name="T9" fmla="*/ 0 60000 65536"/>
                  <a:gd name="T10" fmla="*/ 0 60000 65536"/>
                  <a:gd name="T11" fmla="*/ 0 60000 65536"/>
                  <a:gd name="T12" fmla="*/ 0 w 32"/>
                  <a:gd name="T13" fmla="*/ 0 h 13"/>
                  <a:gd name="T14" fmla="*/ 32 w 32"/>
                  <a:gd name="T15" fmla="*/ 13 h 13"/>
                </a:gdLst>
                <a:ahLst/>
                <a:cxnLst>
                  <a:cxn ang="T8">
                    <a:pos x="T0" y="T1"/>
                  </a:cxn>
                  <a:cxn ang="T9">
                    <a:pos x="T2" y="T3"/>
                  </a:cxn>
                  <a:cxn ang="T10">
                    <a:pos x="T4" y="T5"/>
                  </a:cxn>
                  <a:cxn ang="T11">
                    <a:pos x="T6" y="T7"/>
                  </a:cxn>
                </a:cxnLst>
                <a:rect l="T12" t="T13" r="T14" b="T15"/>
                <a:pathLst>
                  <a:path w="32" h="13">
                    <a:moveTo>
                      <a:pt x="32" y="13"/>
                    </a:moveTo>
                    <a:lnTo>
                      <a:pt x="31" y="7"/>
                    </a:lnTo>
                    <a:lnTo>
                      <a:pt x="19" y="3"/>
                    </a:lnTo>
                    <a:lnTo>
                      <a:pt x="0" y="0"/>
                    </a:lnTo>
                  </a:path>
                </a:pathLst>
              </a:custGeom>
              <a:noFill/>
              <a:ln w="6">
                <a:solidFill>
                  <a:srgbClr val="005CE6"/>
                </a:solidFill>
                <a:prstDash val="solid"/>
                <a:round/>
                <a:headEnd/>
                <a:tailEnd/>
              </a:ln>
            </p:spPr>
            <p:txBody>
              <a:bodyPr/>
              <a:lstStyle/>
              <a:p>
                <a:endParaRPr lang="en-US"/>
              </a:p>
            </p:txBody>
          </p:sp>
          <p:sp>
            <p:nvSpPr>
              <p:cNvPr id="27957" name="Freeform 145"/>
              <p:cNvSpPr>
                <a:spLocks/>
              </p:cNvSpPr>
              <p:nvPr/>
            </p:nvSpPr>
            <p:spPr bwMode="auto">
              <a:xfrm>
                <a:off x="1950" y="3464"/>
                <a:ext cx="10" cy="76"/>
              </a:xfrm>
              <a:custGeom>
                <a:avLst/>
                <a:gdLst>
                  <a:gd name="T0" fmla="*/ 10 w 10"/>
                  <a:gd name="T1" fmla="*/ 76 h 76"/>
                  <a:gd name="T2" fmla="*/ 7 w 10"/>
                  <a:gd name="T3" fmla="*/ 62 h 76"/>
                  <a:gd name="T4" fmla="*/ 6 w 10"/>
                  <a:gd name="T5" fmla="*/ 60 h 76"/>
                  <a:gd name="T6" fmla="*/ 0 w 10"/>
                  <a:gd name="T7" fmla="*/ 34 h 76"/>
                  <a:gd name="T8" fmla="*/ 3 w 10"/>
                  <a:gd name="T9" fmla="*/ 0 h 76"/>
                  <a:gd name="T10" fmla="*/ 0 60000 65536"/>
                  <a:gd name="T11" fmla="*/ 0 60000 65536"/>
                  <a:gd name="T12" fmla="*/ 0 60000 65536"/>
                  <a:gd name="T13" fmla="*/ 0 60000 65536"/>
                  <a:gd name="T14" fmla="*/ 0 60000 65536"/>
                  <a:gd name="T15" fmla="*/ 0 w 10"/>
                  <a:gd name="T16" fmla="*/ 0 h 76"/>
                  <a:gd name="T17" fmla="*/ 10 w 10"/>
                  <a:gd name="T18" fmla="*/ 76 h 76"/>
                </a:gdLst>
                <a:ahLst/>
                <a:cxnLst>
                  <a:cxn ang="T10">
                    <a:pos x="T0" y="T1"/>
                  </a:cxn>
                  <a:cxn ang="T11">
                    <a:pos x="T2" y="T3"/>
                  </a:cxn>
                  <a:cxn ang="T12">
                    <a:pos x="T4" y="T5"/>
                  </a:cxn>
                  <a:cxn ang="T13">
                    <a:pos x="T6" y="T7"/>
                  </a:cxn>
                  <a:cxn ang="T14">
                    <a:pos x="T8" y="T9"/>
                  </a:cxn>
                </a:cxnLst>
                <a:rect l="T15" t="T16" r="T17" b="T18"/>
                <a:pathLst>
                  <a:path w="10" h="76">
                    <a:moveTo>
                      <a:pt x="10" y="76"/>
                    </a:moveTo>
                    <a:lnTo>
                      <a:pt x="7" y="62"/>
                    </a:lnTo>
                    <a:lnTo>
                      <a:pt x="6" y="60"/>
                    </a:lnTo>
                    <a:lnTo>
                      <a:pt x="0" y="34"/>
                    </a:lnTo>
                    <a:lnTo>
                      <a:pt x="3" y="0"/>
                    </a:lnTo>
                  </a:path>
                </a:pathLst>
              </a:custGeom>
              <a:noFill/>
              <a:ln w="6">
                <a:solidFill>
                  <a:srgbClr val="005CE6"/>
                </a:solidFill>
                <a:prstDash val="solid"/>
                <a:round/>
                <a:headEnd/>
                <a:tailEnd/>
              </a:ln>
            </p:spPr>
            <p:txBody>
              <a:bodyPr/>
              <a:lstStyle/>
              <a:p>
                <a:endParaRPr lang="en-US"/>
              </a:p>
            </p:txBody>
          </p:sp>
          <p:sp>
            <p:nvSpPr>
              <p:cNvPr id="27958" name="Line 146"/>
              <p:cNvSpPr>
                <a:spLocks noChangeShapeType="1"/>
              </p:cNvSpPr>
              <p:nvPr/>
            </p:nvSpPr>
            <p:spPr bwMode="auto">
              <a:xfrm flipV="1">
                <a:off x="4164" y="1647"/>
                <a:ext cx="1" cy="10"/>
              </a:xfrm>
              <a:prstGeom prst="line">
                <a:avLst/>
              </a:prstGeom>
              <a:noFill/>
              <a:ln w="6">
                <a:solidFill>
                  <a:srgbClr val="3A9E00"/>
                </a:solidFill>
                <a:round/>
                <a:headEnd/>
                <a:tailEnd/>
              </a:ln>
            </p:spPr>
            <p:txBody>
              <a:bodyPr/>
              <a:lstStyle/>
              <a:p>
                <a:endParaRPr lang="en-US"/>
              </a:p>
            </p:txBody>
          </p:sp>
          <p:sp>
            <p:nvSpPr>
              <p:cNvPr id="27959" name="Freeform 147"/>
              <p:cNvSpPr>
                <a:spLocks/>
              </p:cNvSpPr>
              <p:nvPr/>
            </p:nvSpPr>
            <p:spPr bwMode="auto">
              <a:xfrm>
                <a:off x="829" y="2275"/>
                <a:ext cx="5" cy="115"/>
              </a:xfrm>
              <a:custGeom>
                <a:avLst/>
                <a:gdLst>
                  <a:gd name="T0" fmla="*/ 3 w 5"/>
                  <a:gd name="T1" fmla="*/ 0 h 115"/>
                  <a:gd name="T2" fmla="*/ 5 w 5"/>
                  <a:gd name="T3" fmla="*/ 20 h 115"/>
                  <a:gd name="T4" fmla="*/ 5 w 5"/>
                  <a:gd name="T5" fmla="*/ 33 h 115"/>
                  <a:gd name="T6" fmla="*/ 0 w 5"/>
                  <a:gd name="T7" fmla="*/ 47 h 115"/>
                  <a:gd name="T8" fmla="*/ 0 w 5"/>
                  <a:gd name="T9" fmla="*/ 102 h 115"/>
                  <a:gd name="T10" fmla="*/ 2 w 5"/>
                  <a:gd name="T11" fmla="*/ 115 h 115"/>
                  <a:gd name="T12" fmla="*/ 0 60000 65536"/>
                  <a:gd name="T13" fmla="*/ 0 60000 65536"/>
                  <a:gd name="T14" fmla="*/ 0 60000 65536"/>
                  <a:gd name="T15" fmla="*/ 0 60000 65536"/>
                  <a:gd name="T16" fmla="*/ 0 60000 65536"/>
                  <a:gd name="T17" fmla="*/ 0 60000 65536"/>
                  <a:gd name="T18" fmla="*/ 0 w 5"/>
                  <a:gd name="T19" fmla="*/ 0 h 115"/>
                  <a:gd name="T20" fmla="*/ 5 w 5"/>
                  <a:gd name="T21" fmla="*/ 115 h 115"/>
                </a:gdLst>
                <a:ahLst/>
                <a:cxnLst>
                  <a:cxn ang="T12">
                    <a:pos x="T0" y="T1"/>
                  </a:cxn>
                  <a:cxn ang="T13">
                    <a:pos x="T2" y="T3"/>
                  </a:cxn>
                  <a:cxn ang="T14">
                    <a:pos x="T4" y="T5"/>
                  </a:cxn>
                  <a:cxn ang="T15">
                    <a:pos x="T6" y="T7"/>
                  </a:cxn>
                  <a:cxn ang="T16">
                    <a:pos x="T8" y="T9"/>
                  </a:cxn>
                  <a:cxn ang="T17">
                    <a:pos x="T10" y="T11"/>
                  </a:cxn>
                </a:cxnLst>
                <a:rect l="T18" t="T19" r="T20" b="T21"/>
                <a:pathLst>
                  <a:path w="5" h="115">
                    <a:moveTo>
                      <a:pt x="3" y="0"/>
                    </a:moveTo>
                    <a:lnTo>
                      <a:pt x="5" y="20"/>
                    </a:lnTo>
                    <a:lnTo>
                      <a:pt x="5" y="33"/>
                    </a:lnTo>
                    <a:lnTo>
                      <a:pt x="0" y="47"/>
                    </a:lnTo>
                    <a:lnTo>
                      <a:pt x="0" y="102"/>
                    </a:lnTo>
                    <a:lnTo>
                      <a:pt x="2" y="115"/>
                    </a:lnTo>
                  </a:path>
                </a:pathLst>
              </a:custGeom>
              <a:noFill/>
              <a:ln w="6">
                <a:solidFill>
                  <a:srgbClr val="005CE6"/>
                </a:solidFill>
                <a:prstDash val="solid"/>
                <a:round/>
                <a:headEnd/>
                <a:tailEnd/>
              </a:ln>
            </p:spPr>
            <p:txBody>
              <a:bodyPr/>
              <a:lstStyle/>
              <a:p>
                <a:endParaRPr lang="en-US"/>
              </a:p>
            </p:txBody>
          </p:sp>
          <p:sp>
            <p:nvSpPr>
              <p:cNvPr id="27960" name="Freeform 148"/>
              <p:cNvSpPr>
                <a:spLocks/>
              </p:cNvSpPr>
              <p:nvPr/>
            </p:nvSpPr>
            <p:spPr bwMode="auto">
              <a:xfrm>
                <a:off x="2096" y="3301"/>
                <a:ext cx="417" cy="282"/>
              </a:xfrm>
              <a:custGeom>
                <a:avLst/>
                <a:gdLst>
                  <a:gd name="T0" fmla="*/ 417 w 417"/>
                  <a:gd name="T1" fmla="*/ 282 h 282"/>
                  <a:gd name="T2" fmla="*/ 405 w 417"/>
                  <a:gd name="T3" fmla="*/ 275 h 282"/>
                  <a:gd name="T4" fmla="*/ 379 w 417"/>
                  <a:gd name="T5" fmla="*/ 252 h 282"/>
                  <a:gd name="T6" fmla="*/ 363 w 417"/>
                  <a:gd name="T7" fmla="*/ 244 h 282"/>
                  <a:gd name="T8" fmla="*/ 351 w 417"/>
                  <a:gd name="T9" fmla="*/ 226 h 282"/>
                  <a:gd name="T10" fmla="*/ 335 w 417"/>
                  <a:gd name="T11" fmla="*/ 215 h 282"/>
                  <a:gd name="T12" fmla="*/ 322 w 417"/>
                  <a:gd name="T13" fmla="*/ 200 h 282"/>
                  <a:gd name="T14" fmla="*/ 305 w 417"/>
                  <a:gd name="T15" fmla="*/ 190 h 282"/>
                  <a:gd name="T16" fmla="*/ 289 w 417"/>
                  <a:gd name="T17" fmla="*/ 183 h 282"/>
                  <a:gd name="T18" fmla="*/ 285 w 417"/>
                  <a:gd name="T19" fmla="*/ 177 h 282"/>
                  <a:gd name="T20" fmla="*/ 281 w 417"/>
                  <a:gd name="T21" fmla="*/ 166 h 282"/>
                  <a:gd name="T22" fmla="*/ 275 w 417"/>
                  <a:gd name="T23" fmla="*/ 154 h 282"/>
                  <a:gd name="T24" fmla="*/ 268 w 417"/>
                  <a:gd name="T25" fmla="*/ 141 h 282"/>
                  <a:gd name="T26" fmla="*/ 260 w 417"/>
                  <a:gd name="T27" fmla="*/ 134 h 282"/>
                  <a:gd name="T28" fmla="*/ 255 w 417"/>
                  <a:gd name="T29" fmla="*/ 128 h 282"/>
                  <a:gd name="T30" fmla="*/ 246 w 417"/>
                  <a:gd name="T31" fmla="*/ 107 h 282"/>
                  <a:gd name="T32" fmla="*/ 240 w 417"/>
                  <a:gd name="T33" fmla="*/ 100 h 282"/>
                  <a:gd name="T34" fmla="*/ 220 w 417"/>
                  <a:gd name="T35" fmla="*/ 82 h 282"/>
                  <a:gd name="T36" fmla="*/ 209 w 417"/>
                  <a:gd name="T37" fmla="*/ 68 h 282"/>
                  <a:gd name="T38" fmla="*/ 199 w 417"/>
                  <a:gd name="T39" fmla="*/ 61 h 282"/>
                  <a:gd name="T40" fmla="*/ 181 w 417"/>
                  <a:gd name="T41" fmla="*/ 42 h 282"/>
                  <a:gd name="T42" fmla="*/ 168 w 417"/>
                  <a:gd name="T43" fmla="*/ 35 h 282"/>
                  <a:gd name="T44" fmla="*/ 154 w 417"/>
                  <a:gd name="T45" fmla="*/ 28 h 282"/>
                  <a:gd name="T46" fmla="*/ 134 w 417"/>
                  <a:gd name="T47" fmla="*/ 25 h 282"/>
                  <a:gd name="T48" fmla="*/ 115 w 417"/>
                  <a:gd name="T49" fmla="*/ 19 h 282"/>
                  <a:gd name="T50" fmla="*/ 105 w 417"/>
                  <a:gd name="T51" fmla="*/ 17 h 282"/>
                  <a:gd name="T52" fmla="*/ 92 w 417"/>
                  <a:gd name="T53" fmla="*/ 19 h 282"/>
                  <a:gd name="T54" fmla="*/ 82 w 417"/>
                  <a:gd name="T55" fmla="*/ 17 h 282"/>
                  <a:gd name="T56" fmla="*/ 72 w 417"/>
                  <a:gd name="T57" fmla="*/ 15 h 282"/>
                  <a:gd name="T58" fmla="*/ 56 w 417"/>
                  <a:gd name="T59" fmla="*/ 2 h 282"/>
                  <a:gd name="T60" fmla="*/ 53 w 417"/>
                  <a:gd name="T61" fmla="*/ 0 h 282"/>
                  <a:gd name="T62" fmla="*/ 44 w 417"/>
                  <a:gd name="T63" fmla="*/ 2 h 282"/>
                  <a:gd name="T64" fmla="*/ 37 w 417"/>
                  <a:gd name="T65" fmla="*/ 5 h 282"/>
                  <a:gd name="T66" fmla="*/ 24 w 417"/>
                  <a:gd name="T67" fmla="*/ 15 h 282"/>
                  <a:gd name="T68" fmla="*/ 17 w 417"/>
                  <a:gd name="T69" fmla="*/ 25 h 282"/>
                  <a:gd name="T70" fmla="*/ 4 w 417"/>
                  <a:gd name="T71" fmla="*/ 39 h 282"/>
                  <a:gd name="T72" fmla="*/ 0 w 417"/>
                  <a:gd name="T73" fmla="*/ 41 h 28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17"/>
                  <a:gd name="T112" fmla="*/ 0 h 282"/>
                  <a:gd name="T113" fmla="*/ 417 w 417"/>
                  <a:gd name="T114" fmla="*/ 282 h 28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17" h="282">
                    <a:moveTo>
                      <a:pt x="417" y="282"/>
                    </a:moveTo>
                    <a:lnTo>
                      <a:pt x="405" y="275"/>
                    </a:lnTo>
                    <a:lnTo>
                      <a:pt x="379" y="252"/>
                    </a:lnTo>
                    <a:lnTo>
                      <a:pt x="363" y="244"/>
                    </a:lnTo>
                    <a:lnTo>
                      <a:pt x="351" y="226"/>
                    </a:lnTo>
                    <a:lnTo>
                      <a:pt x="335" y="215"/>
                    </a:lnTo>
                    <a:lnTo>
                      <a:pt x="322" y="200"/>
                    </a:lnTo>
                    <a:lnTo>
                      <a:pt x="305" y="190"/>
                    </a:lnTo>
                    <a:lnTo>
                      <a:pt x="289" y="183"/>
                    </a:lnTo>
                    <a:lnTo>
                      <a:pt x="285" y="177"/>
                    </a:lnTo>
                    <a:lnTo>
                      <a:pt x="281" y="166"/>
                    </a:lnTo>
                    <a:lnTo>
                      <a:pt x="275" y="154"/>
                    </a:lnTo>
                    <a:lnTo>
                      <a:pt x="268" y="141"/>
                    </a:lnTo>
                    <a:lnTo>
                      <a:pt x="260" y="134"/>
                    </a:lnTo>
                    <a:lnTo>
                      <a:pt x="255" y="128"/>
                    </a:lnTo>
                    <a:lnTo>
                      <a:pt x="246" y="107"/>
                    </a:lnTo>
                    <a:lnTo>
                      <a:pt x="240" y="100"/>
                    </a:lnTo>
                    <a:lnTo>
                      <a:pt x="220" y="82"/>
                    </a:lnTo>
                    <a:lnTo>
                      <a:pt x="209" y="68"/>
                    </a:lnTo>
                    <a:lnTo>
                      <a:pt x="199" y="61"/>
                    </a:lnTo>
                    <a:lnTo>
                      <a:pt x="181" y="42"/>
                    </a:lnTo>
                    <a:lnTo>
                      <a:pt x="168" y="35"/>
                    </a:lnTo>
                    <a:lnTo>
                      <a:pt x="154" y="28"/>
                    </a:lnTo>
                    <a:lnTo>
                      <a:pt x="134" y="25"/>
                    </a:lnTo>
                    <a:lnTo>
                      <a:pt x="115" y="19"/>
                    </a:lnTo>
                    <a:lnTo>
                      <a:pt x="105" y="17"/>
                    </a:lnTo>
                    <a:lnTo>
                      <a:pt x="92" y="19"/>
                    </a:lnTo>
                    <a:lnTo>
                      <a:pt x="82" y="17"/>
                    </a:lnTo>
                    <a:lnTo>
                      <a:pt x="72" y="15"/>
                    </a:lnTo>
                    <a:lnTo>
                      <a:pt x="56" y="2"/>
                    </a:lnTo>
                    <a:lnTo>
                      <a:pt x="53" y="0"/>
                    </a:lnTo>
                    <a:lnTo>
                      <a:pt x="44" y="2"/>
                    </a:lnTo>
                    <a:lnTo>
                      <a:pt x="37" y="5"/>
                    </a:lnTo>
                    <a:lnTo>
                      <a:pt x="24" y="15"/>
                    </a:lnTo>
                    <a:lnTo>
                      <a:pt x="17" y="25"/>
                    </a:lnTo>
                    <a:lnTo>
                      <a:pt x="4" y="39"/>
                    </a:lnTo>
                    <a:lnTo>
                      <a:pt x="0" y="41"/>
                    </a:lnTo>
                  </a:path>
                </a:pathLst>
              </a:custGeom>
              <a:noFill/>
              <a:ln w="6">
                <a:solidFill>
                  <a:srgbClr val="005CE6"/>
                </a:solidFill>
                <a:prstDash val="solid"/>
                <a:round/>
                <a:headEnd/>
                <a:tailEnd/>
              </a:ln>
            </p:spPr>
            <p:txBody>
              <a:bodyPr/>
              <a:lstStyle/>
              <a:p>
                <a:endParaRPr lang="en-US"/>
              </a:p>
            </p:txBody>
          </p:sp>
          <p:sp>
            <p:nvSpPr>
              <p:cNvPr id="27961" name="Freeform 149"/>
              <p:cNvSpPr>
                <a:spLocks/>
              </p:cNvSpPr>
              <p:nvPr/>
            </p:nvSpPr>
            <p:spPr bwMode="auto">
              <a:xfrm>
                <a:off x="4183" y="782"/>
                <a:ext cx="29" cy="97"/>
              </a:xfrm>
              <a:custGeom>
                <a:avLst/>
                <a:gdLst>
                  <a:gd name="T0" fmla="*/ 25 w 29"/>
                  <a:gd name="T1" fmla="*/ 0 h 97"/>
                  <a:gd name="T2" fmla="*/ 26 w 29"/>
                  <a:gd name="T3" fmla="*/ 2 h 97"/>
                  <a:gd name="T4" fmla="*/ 26 w 29"/>
                  <a:gd name="T5" fmla="*/ 14 h 97"/>
                  <a:gd name="T6" fmla="*/ 29 w 29"/>
                  <a:gd name="T7" fmla="*/ 20 h 97"/>
                  <a:gd name="T8" fmla="*/ 29 w 29"/>
                  <a:gd name="T9" fmla="*/ 28 h 97"/>
                  <a:gd name="T10" fmla="*/ 25 w 29"/>
                  <a:gd name="T11" fmla="*/ 34 h 97"/>
                  <a:gd name="T12" fmla="*/ 22 w 29"/>
                  <a:gd name="T13" fmla="*/ 41 h 97"/>
                  <a:gd name="T14" fmla="*/ 12 w 29"/>
                  <a:gd name="T15" fmla="*/ 49 h 97"/>
                  <a:gd name="T16" fmla="*/ 4 w 29"/>
                  <a:gd name="T17" fmla="*/ 60 h 97"/>
                  <a:gd name="T18" fmla="*/ 3 w 29"/>
                  <a:gd name="T19" fmla="*/ 67 h 97"/>
                  <a:gd name="T20" fmla="*/ 4 w 29"/>
                  <a:gd name="T21" fmla="*/ 70 h 97"/>
                  <a:gd name="T22" fmla="*/ 14 w 29"/>
                  <a:gd name="T23" fmla="*/ 79 h 97"/>
                  <a:gd name="T24" fmla="*/ 14 w 29"/>
                  <a:gd name="T25" fmla="*/ 87 h 97"/>
                  <a:gd name="T26" fmla="*/ 9 w 29"/>
                  <a:gd name="T27" fmla="*/ 93 h 97"/>
                  <a:gd name="T28" fmla="*/ 0 w 29"/>
                  <a:gd name="T29" fmla="*/ 97 h 9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9"/>
                  <a:gd name="T46" fmla="*/ 0 h 97"/>
                  <a:gd name="T47" fmla="*/ 29 w 29"/>
                  <a:gd name="T48" fmla="*/ 97 h 9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9" h="97">
                    <a:moveTo>
                      <a:pt x="25" y="0"/>
                    </a:moveTo>
                    <a:lnTo>
                      <a:pt x="26" y="2"/>
                    </a:lnTo>
                    <a:lnTo>
                      <a:pt x="26" y="14"/>
                    </a:lnTo>
                    <a:lnTo>
                      <a:pt x="29" y="20"/>
                    </a:lnTo>
                    <a:lnTo>
                      <a:pt x="29" y="28"/>
                    </a:lnTo>
                    <a:lnTo>
                      <a:pt x="25" y="34"/>
                    </a:lnTo>
                    <a:lnTo>
                      <a:pt x="22" y="41"/>
                    </a:lnTo>
                    <a:lnTo>
                      <a:pt x="12" y="49"/>
                    </a:lnTo>
                    <a:lnTo>
                      <a:pt x="4" y="60"/>
                    </a:lnTo>
                    <a:lnTo>
                      <a:pt x="3" y="67"/>
                    </a:lnTo>
                    <a:lnTo>
                      <a:pt x="4" y="70"/>
                    </a:lnTo>
                    <a:lnTo>
                      <a:pt x="14" y="79"/>
                    </a:lnTo>
                    <a:lnTo>
                      <a:pt x="14" y="87"/>
                    </a:lnTo>
                    <a:lnTo>
                      <a:pt x="9" y="93"/>
                    </a:lnTo>
                    <a:lnTo>
                      <a:pt x="0" y="97"/>
                    </a:lnTo>
                  </a:path>
                </a:pathLst>
              </a:custGeom>
              <a:noFill/>
              <a:ln w="6">
                <a:solidFill>
                  <a:srgbClr val="005CE6"/>
                </a:solidFill>
                <a:prstDash val="solid"/>
                <a:round/>
                <a:headEnd/>
                <a:tailEnd/>
              </a:ln>
            </p:spPr>
            <p:txBody>
              <a:bodyPr/>
              <a:lstStyle/>
              <a:p>
                <a:endParaRPr lang="en-US"/>
              </a:p>
            </p:txBody>
          </p:sp>
          <p:sp>
            <p:nvSpPr>
              <p:cNvPr id="27962" name="Freeform 150"/>
              <p:cNvSpPr>
                <a:spLocks/>
              </p:cNvSpPr>
              <p:nvPr/>
            </p:nvSpPr>
            <p:spPr bwMode="auto">
              <a:xfrm>
                <a:off x="4592" y="3023"/>
                <a:ext cx="301" cy="167"/>
              </a:xfrm>
              <a:custGeom>
                <a:avLst/>
                <a:gdLst>
                  <a:gd name="T0" fmla="*/ 290 w 301"/>
                  <a:gd name="T1" fmla="*/ 160 h 167"/>
                  <a:gd name="T2" fmla="*/ 268 w 301"/>
                  <a:gd name="T3" fmla="*/ 162 h 167"/>
                  <a:gd name="T4" fmla="*/ 262 w 301"/>
                  <a:gd name="T5" fmla="*/ 156 h 167"/>
                  <a:gd name="T6" fmla="*/ 268 w 301"/>
                  <a:gd name="T7" fmla="*/ 144 h 167"/>
                  <a:gd name="T8" fmla="*/ 264 w 301"/>
                  <a:gd name="T9" fmla="*/ 136 h 167"/>
                  <a:gd name="T10" fmla="*/ 270 w 301"/>
                  <a:gd name="T11" fmla="*/ 126 h 167"/>
                  <a:gd name="T12" fmla="*/ 261 w 301"/>
                  <a:gd name="T13" fmla="*/ 113 h 167"/>
                  <a:gd name="T14" fmla="*/ 245 w 301"/>
                  <a:gd name="T15" fmla="*/ 101 h 167"/>
                  <a:gd name="T16" fmla="*/ 236 w 301"/>
                  <a:gd name="T17" fmla="*/ 82 h 167"/>
                  <a:gd name="T18" fmla="*/ 222 w 301"/>
                  <a:gd name="T19" fmla="*/ 69 h 167"/>
                  <a:gd name="T20" fmla="*/ 219 w 301"/>
                  <a:gd name="T21" fmla="*/ 59 h 167"/>
                  <a:gd name="T22" fmla="*/ 203 w 301"/>
                  <a:gd name="T23" fmla="*/ 49 h 167"/>
                  <a:gd name="T24" fmla="*/ 180 w 301"/>
                  <a:gd name="T25" fmla="*/ 64 h 167"/>
                  <a:gd name="T26" fmla="*/ 175 w 301"/>
                  <a:gd name="T27" fmla="*/ 59 h 167"/>
                  <a:gd name="T28" fmla="*/ 170 w 301"/>
                  <a:gd name="T29" fmla="*/ 44 h 167"/>
                  <a:gd name="T30" fmla="*/ 156 w 301"/>
                  <a:gd name="T31" fmla="*/ 48 h 167"/>
                  <a:gd name="T32" fmla="*/ 149 w 301"/>
                  <a:gd name="T33" fmla="*/ 41 h 167"/>
                  <a:gd name="T34" fmla="*/ 134 w 301"/>
                  <a:gd name="T35" fmla="*/ 32 h 167"/>
                  <a:gd name="T36" fmla="*/ 139 w 301"/>
                  <a:gd name="T37" fmla="*/ 20 h 167"/>
                  <a:gd name="T38" fmla="*/ 131 w 301"/>
                  <a:gd name="T39" fmla="*/ 16 h 167"/>
                  <a:gd name="T40" fmla="*/ 123 w 301"/>
                  <a:gd name="T41" fmla="*/ 26 h 167"/>
                  <a:gd name="T42" fmla="*/ 115 w 301"/>
                  <a:gd name="T43" fmla="*/ 5 h 167"/>
                  <a:gd name="T44" fmla="*/ 107 w 301"/>
                  <a:gd name="T45" fmla="*/ 2 h 167"/>
                  <a:gd name="T46" fmla="*/ 101 w 301"/>
                  <a:gd name="T47" fmla="*/ 13 h 167"/>
                  <a:gd name="T48" fmla="*/ 87 w 301"/>
                  <a:gd name="T49" fmla="*/ 20 h 167"/>
                  <a:gd name="T50" fmla="*/ 81 w 301"/>
                  <a:gd name="T51" fmla="*/ 32 h 167"/>
                  <a:gd name="T52" fmla="*/ 66 w 301"/>
                  <a:gd name="T53" fmla="*/ 36 h 167"/>
                  <a:gd name="T54" fmla="*/ 62 w 301"/>
                  <a:gd name="T55" fmla="*/ 23 h 167"/>
                  <a:gd name="T56" fmla="*/ 52 w 301"/>
                  <a:gd name="T57" fmla="*/ 15 h 167"/>
                  <a:gd name="T58" fmla="*/ 43 w 301"/>
                  <a:gd name="T59" fmla="*/ 18 h 167"/>
                  <a:gd name="T60" fmla="*/ 35 w 301"/>
                  <a:gd name="T61" fmla="*/ 33 h 167"/>
                  <a:gd name="T62" fmla="*/ 0 w 301"/>
                  <a:gd name="T63" fmla="*/ 38 h 16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01"/>
                  <a:gd name="T97" fmla="*/ 0 h 167"/>
                  <a:gd name="T98" fmla="*/ 301 w 301"/>
                  <a:gd name="T99" fmla="*/ 167 h 16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01" h="167">
                    <a:moveTo>
                      <a:pt x="301" y="167"/>
                    </a:moveTo>
                    <a:lnTo>
                      <a:pt x="290" y="160"/>
                    </a:lnTo>
                    <a:lnTo>
                      <a:pt x="278" y="163"/>
                    </a:lnTo>
                    <a:lnTo>
                      <a:pt x="268" y="162"/>
                    </a:lnTo>
                    <a:lnTo>
                      <a:pt x="264" y="159"/>
                    </a:lnTo>
                    <a:lnTo>
                      <a:pt x="262" y="156"/>
                    </a:lnTo>
                    <a:lnTo>
                      <a:pt x="268" y="147"/>
                    </a:lnTo>
                    <a:lnTo>
                      <a:pt x="268" y="144"/>
                    </a:lnTo>
                    <a:lnTo>
                      <a:pt x="264" y="140"/>
                    </a:lnTo>
                    <a:lnTo>
                      <a:pt x="264" y="136"/>
                    </a:lnTo>
                    <a:lnTo>
                      <a:pt x="270" y="128"/>
                    </a:lnTo>
                    <a:lnTo>
                      <a:pt x="270" y="126"/>
                    </a:lnTo>
                    <a:lnTo>
                      <a:pt x="264" y="123"/>
                    </a:lnTo>
                    <a:lnTo>
                      <a:pt x="261" y="113"/>
                    </a:lnTo>
                    <a:lnTo>
                      <a:pt x="257" y="108"/>
                    </a:lnTo>
                    <a:lnTo>
                      <a:pt x="245" y="101"/>
                    </a:lnTo>
                    <a:lnTo>
                      <a:pt x="241" y="97"/>
                    </a:lnTo>
                    <a:lnTo>
                      <a:pt x="236" y="82"/>
                    </a:lnTo>
                    <a:lnTo>
                      <a:pt x="223" y="72"/>
                    </a:lnTo>
                    <a:lnTo>
                      <a:pt x="222" y="69"/>
                    </a:lnTo>
                    <a:lnTo>
                      <a:pt x="221" y="62"/>
                    </a:lnTo>
                    <a:lnTo>
                      <a:pt x="219" y="59"/>
                    </a:lnTo>
                    <a:lnTo>
                      <a:pt x="215" y="54"/>
                    </a:lnTo>
                    <a:lnTo>
                      <a:pt x="203" y="49"/>
                    </a:lnTo>
                    <a:lnTo>
                      <a:pt x="190" y="55"/>
                    </a:lnTo>
                    <a:lnTo>
                      <a:pt x="180" y="64"/>
                    </a:lnTo>
                    <a:lnTo>
                      <a:pt x="176" y="64"/>
                    </a:lnTo>
                    <a:lnTo>
                      <a:pt x="175" y="59"/>
                    </a:lnTo>
                    <a:lnTo>
                      <a:pt x="173" y="48"/>
                    </a:lnTo>
                    <a:lnTo>
                      <a:pt x="170" y="44"/>
                    </a:lnTo>
                    <a:lnTo>
                      <a:pt x="162" y="45"/>
                    </a:lnTo>
                    <a:lnTo>
                      <a:pt x="156" y="48"/>
                    </a:lnTo>
                    <a:lnTo>
                      <a:pt x="151" y="48"/>
                    </a:lnTo>
                    <a:lnTo>
                      <a:pt x="149" y="41"/>
                    </a:lnTo>
                    <a:lnTo>
                      <a:pt x="137" y="35"/>
                    </a:lnTo>
                    <a:lnTo>
                      <a:pt x="134" y="32"/>
                    </a:lnTo>
                    <a:lnTo>
                      <a:pt x="140" y="23"/>
                    </a:lnTo>
                    <a:lnTo>
                      <a:pt x="139" y="20"/>
                    </a:lnTo>
                    <a:lnTo>
                      <a:pt x="134" y="16"/>
                    </a:lnTo>
                    <a:lnTo>
                      <a:pt x="131" y="16"/>
                    </a:lnTo>
                    <a:lnTo>
                      <a:pt x="127" y="23"/>
                    </a:lnTo>
                    <a:lnTo>
                      <a:pt x="123" y="26"/>
                    </a:lnTo>
                    <a:lnTo>
                      <a:pt x="115" y="25"/>
                    </a:lnTo>
                    <a:lnTo>
                      <a:pt x="115" y="5"/>
                    </a:lnTo>
                    <a:lnTo>
                      <a:pt x="113" y="0"/>
                    </a:lnTo>
                    <a:lnTo>
                      <a:pt x="107" y="2"/>
                    </a:lnTo>
                    <a:lnTo>
                      <a:pt x="104" y="3"/>
                    </a:lnTo>
                    <a:lnTo>
                      <a:pt x="101" y="13"/>
                    </a:lnTo>
                    <a:lnTo>
                      <a:pt x="97" y="18"/>
                    </a:lnTo>
                    <a:lnTo>
                      <a:pt x="87" y="20"/>
                    </a:lnTo>
                    <a:lnTo>
                      <a:pt x="84" y="29"/>
                    </a:lnTo>
                    <a:lnTo>
                      <a:pt x="81" y="32"/>
                    </a:lnTo>
                    <a:lnTo>
                      <a:pt x="71" y="36"/>
                    </a:lnTo>
                    <a:lnTo>
                      <a:pt x="66" y="36"/>
                    </a:lnTo>
                    <a:lnTo>
                      <a:pt x="62" y="33"/>
                    </a:lnTo>
                    <a:lnTo>
                      <a:pt x="62" y="23"/>
                    </a:lnTo>
                    <a:lnTo>
                      <a:pt x="58" y="18"/>
                    </a:lnTo>
                    <a:lnTo>
                      <a:pt x="52" y="15"/>
                    </a:lnTo>
                    <a:lnTo>
                      <a:pt x="46" y="15"/>
                    </a:lnTo>
                    <a:lnTo>
                      <a:pt x="43" y="18"/>
                    </a:lnTo>
                    <a:lnTo>
                      <a:pt x="39" y="29"/>
                    </a:lnTo>
                    <a:lnTo>
                      <a:pt x="35" y="33"/>
                    </a:lnTo>
                    <a:lnTo>
                      <a:pt x="15" y="38"/>
                    </a:lnTo>
                    <a:lnTo>
                      <a:pt x="0" y="38"/>
                    </a:lnTo>
                  </a:path>
                </a:pathLst>
              </a:custGeom>
              <a:noFill/>
              <a:ln w="6">
                <a:solidFill>
                  <a:srgbClr val="005CE6"/>
                </a:solidFill>
                <a:prstDash val="solid"/>
                <a:round/>
                <a:headEnd/>
                <a:tailEnd/>
              </a:ln>
            </p:spPr>
            <p:txBody>
              <a:bodyPr/>
              <a:lstStyle/>
              <a:p>
                <a:endParaRPr lang="en-US"/>
              </a:p>
            </p:txBody>
          </p:sp>
          <p:sp>
            <p:nvSpPr>
              <p:cNvPr id="27963" name="Freeform 151"/>
              <p:cNvSpPr>
                <a:spLocks/>
              </p:cNvSpPr>
              <p:nvPr/>
            </p:nvSpPr>
            <p:spPr bwMode="auto">
              <a:xfrm>
                <a:off x="2407" y="2007"/>
                <a:ext cx="96" cy="199"/>
              </a:xfrm>
              <a:custGeom>
                <a:avLst/>
                <a:gdLst>
                  <a:gd name="T0" fmla="*/ 3 w 96"/>
                  <a:gd name="T1" fmla="*/ 199 h 199"/>
                  <a:gd name="T2" fmla="*/ 1 w 96"/>
                  <a:gd name="T3" fmla="*/ 193 h 199"/>
                  <a:gd name="T4" fmla="*/ 0 w 96"/>
                  <a:gd name="T5" fmla="*/ 183 h 199"/>
                  <a:gd name="T6" fmla="*/ 1 w 96"/>
                  <a:gd name="T7" fmla="*/ 173 h 199"/>
                  <a:gd name="T8" fmla="*/ 9 w 96"/>
                  <a:gd name="T9" fmla="*/ 152 h 199"/>
                  <a:gd name="T10" fmla="*/ 21 w 96"/>
                  <a:gd name="T11" fmla="*/ 131 h 199"/>
                  <a:gd name="T12" fmla="*/ 27 w 96"/>
                  <a:gd name="T13" fmla="*/ 124 h 199"/>
                  <a:gd name="T14" fmla="*/ 36 w 96"/>
                  <a:gd name="T15" fmla="*/ 118 h 199"/>
                  <a:gd name="T16" fmla="*/ 50 w 96"/>
                  <a:gd name="T17" fmla="*/ 115 h 199"/>
                  <a:gd name="T18" fmla="*/ 65 w 96"/>
                  <a:gd name="T19" fmla="*/ 114 h 199"/>
                  <a:gd name="T20" fmla="*/ 85 w 96"/>
                  <a:gd name="T21" fmla="*/ 116 h 199"/>
                  <a:gd name="T22" fmla="*/ 91 w 96"/>
                  <a:gd name="T23" fmla="*/ 115 h 199"/>
                  <a:gd name="T24" fmla="*/ 95 w 96"/>
                  <a:gd name="T25" fmla="*/ 112 h 199"/>
                  <a:gd name="T26" fmla="*/ 96 w 96"/>
                  <a:gd name="T27" fmla="*/ 108 h 199"/>
                  <a:gd name="T28" fmla="*/ 96 w 96"/>
                  <a:gd name="T29" fmla="*/ 46 h 199"/>
                  <a:gd name="T30" fmla="*/ 94 w 96"/>
                  <a:gd name="T31" fmla="*/ 36 h 199"/>
                  <a:gd name="T32" fmla="*/ 88 w 96"/>
                  <a:gd name="T33" fmla="*/ 26 h 199"/>
                  <a:gd name="T34" fmla="*/ 81 w 96"/>
                  <a:gd name="T35" fmla="*/ 14 h 199"/>
                  <a:gd name="T36" fmla="*/ 65 w 96"/>
                  <a:gd name="T37" fmla="*/ 0 h 19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6"/>
                  <a:gd name="T58" fmla="*/ 0 h 199"/>
                  <a:gd name="T59" fmla="*/ 96 w 96"/>
                  <a:gd name="T60" fmla="*/ 199 h 19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6" h="199">
                    <a:moveTo>
                      <a:pt x="3" y="199"/>
                    </a:moveTo>
                    <a:lnTo>
                      <a:pt x="1" y="193"/>
                    </a:lnTo>
                    <a:lnTo>
                      <a:pt x="0" y="183"/>
                    </a:lnTo>
                    <a:lnTo>
                      <a:pt x="1" y="173"/>
                    </a:lnTo>
                    <a:lnTo>
                      <a:pt x="9" y="152"/>
                    </a:lnTo>
                    <a:lnTo>
                      <a:pt x="21" y="131"/>
                    </a:lnTo>
                    <a:lnTo>
                      <a:pt x="27" y="124"/>
                    </a:lnTo>
                    <a:lnTo>
                      <a:pt x="36" y="118"/>
                    </a:lnTo>
                    <a:lnTo>
                      <a:pt x="50" y="115"/>
                    </a:lnTo>
                    <a:lnTo>
                      <a:pt x="65" y="114"/>
                    </a:lnTo>
                    <a:lnTo>
                      <a:pt x="85" y="116"/>
                    </a:lnTo>
                    <a:lnTo>
                      <a:pt x="91" y="115"/>
                    </a:lnTo>
                    <a:lnTo>
                      <a:pt x="95" y="112"/>
                    </a:lnTo>
                    <a:lnTo>
                      <a:pt x="96" y="108"/>
                    </a:lnTo>
                    <a:lnTo>
                      <a:pt x="96" y="46"/>
                    </a:lnTo>
                    <a:lnTo>
                      <a:pt x="94" y="36"/>
                    </a:lnTo>
                    <a:lnTo>
                      <a:pt x="88" y="26"/>
                    </a:lnTo>
                    <a:lnTo>
                      <a:pt x="81" y="14"/>
                    </a:lnTo>
                    <a:lnTo>
                      <a:pt x="65" y="0"/>
                    </a:lnTo>
                  </a:path>
                </a:pathLst>
              </a:custGeom>
              <a:noFill/>
              <a:ln w="6">
                <a:solidFill>
                  <a:srgbClr val="005CE6"/>
                </a:solidFill>
                <a:prstDash val="solid"/>
                <a:round/>
                <a:headEnd/>
                <a:tailEnd/>
              </a:ln>
            </p:spPr>
            <p:txBody>
              <a:bodyPr/>
              <a:lstStyle/>
              <a:p>
                <a:endParaRPr lang="en-US"/>
              </a:p>
            </p:txBody>
          </p:sp>
          <p:sp>
            <p:nvSpPr>
              <p:cNvPr id="27964" name="Freeform 152"/>
              <p:cNvSpPr>
                <a:spLocks/>
              </p:cNvSpPr>
              <p:nvPr/>
            </p:nvSpPr>
            <p:spPr bwMode="auto">
              <a:xfrm>
                <a:off x="2361" y="2328"/>
                <a:ext cx="39" cy="30"/>
              </a:xfrm>
              <a:custGeom>
                <a:avLst/>
                <a:gdLst>
                  <a:gd name="T0" fmla="*/ 0 w 39"/>
                  <a:gd name="T1" fmla="*/ 30 h 30"/>
                  <a:gd name="T2" fmla="*/ 1 w 39"/>
                  <a:gd name="T3" fmla="*/ 27 h 30"/>
                  <a:gd name="T4" fmla="*/ 16 w 39"/>
                  <a:gd name="T5" fmla="*/ 6 h 30"/>
                  <a:gd name="T6" fmla="*/ 21 w 39"/>
                  <a:gd name="T7" fmla="*/ 0 h 30"/>
                  <a:gd name="T8" fmla="*/ 27 w 39"/>
                  <a:gd name="T9" fmla="*/ 1 h 30"/>
                  <a:gd name="T10" fmla="*/ 31 w 39"/>
                  <a:gd name="T11" fmla="*/ 3 h 30"/>
                  <a:gd name="T12" fmla="*/ 39 w 39"/>
                  <a:gd name="T13" fmla="*/ 13 h 30"/>
                  <a:gd name="T14" fmla="*/ 39 w 39"/>
                  <a:gd name="T15" fmla="*/ 30 h 30"/>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30"/>
                  <a:gd name="T26" fmla="*/ 39 w 39"/>
                  <a:gd name="T27" fmla="*/ 30 h 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30">
                    <a:moveTo>
                      <a:pt x="0" y="30"/>
                    </a:moveTo>
                    <a:lnTo>
                      <a:pt x="1" y="27"/>
                    </a:lnTo>
                    <a:lnTo>
                      <a:pt x="16" y="6"/>
                    </a:lnTo>
                    <a:lnTo>
                      <a:pt x="21" y="0"/>
                    </a:lnTo>
                    <a:lnTo>
                      <a:pt x="27" y="1"/>
                    </a:lnTo>
                    <a:lnTo>
                      <a:pt x="31" y="3"/>
                    </a:lnTo>
                    <a:lnTo>
                      <a:pt x="39" y="13"/>
                    </a:lnTo>
                    <a:lnTo>
                      <a:pt x="39" y="30"/>
                    </a:lnTo>
                  </a:path>
                </a:pathLst>
              </a:custGeom>
              <a:noFill/>
              <a:ln w="6">
                <a:solidFill>
                  <a:srgbClr val="005CE6"/>
                </a:solidFill>
                <a:prstDash val="solid"/>
                <a:round/>
                <a:headEnd/>
                <a:tailEnd/>
              </a:ln>
            </p:spPr>
            <p:txBody>
              <a:bodyPr/>
              <a:lstStyle/>
              <a:p>
                <a:endParaRPr lang="en-US"/>
              </a:p>
            </p:txBody>
          </p:sp>
          <p:sp>
            <p:nvSpPr>
              <p:cNvPr id="27965" name="Freeform 153"/>
              <p:cNvSpPr>
                <a:spLocks/>
              </p:cNvSpPr>
              <p:nvPr/>
            </p:nvSpPr>
            <p:spPr bwMode="auto">
              <a:xfrm>
                <a:off x="2210" y="2947"/>
                <a:ext cx="7" cy="45"/>
              </a:xfrm>
              <a:custGeom>
                <a:avLst/>
                <a:gdLst>
                  <a:gd name="T0" fmla="*/ 7 w 7"/>
                  <a:gd name="T1" fmla="*/ 45 h 45"/>
                  <a:gd name="T2" fmla="*/ 2 w 7"/>
                  <a:gd name="T3" fmla="*/ 4 h 45"/>
                  <a:gd name="T4" fmla="*/ 0 w 7"/>
                  <a:gd name="T5" fmla="*/ 0 h 45"/>
                  <a:gd name="T6" fmla="*/ 0 60000 65536"/>
                  <a:gd name="T7" fmla="*/ 0 60000 65536"/>
                  <a:gd name="T8" fmla="*/ 0 60000 65536"/>
                  <a:gd name="T9" fmla="*/ 0 w 7"/>
                  <a:gd name="T10" fmla="*/ 0 h 45"/>
                  <a:gd name="T11" fmla="*/ 7 w 7"/>
                  <a:gd name="T12" fmla="*/ 45 h 45"/>
                </a:gdLst>
                <a:ahLst/>
                <a:cxnLst>
                  <a:cxn ang="T6">
                    <a:pos x="T0" y="T1"/>
                  </a:cxn>
                  <a:cxn ang="T7">
                    <a:pos x="T2" y="T3"/>
                  </a:cxn>
                  <a:cxn ang="T8">
                    <a:pos x="T4" y="T5"/>
                  </a:cxn>
                </a:cxnLst>
                <a:rect l="T9" t="T10" r="T11" b="T12"/>
                <a:pathLst>
                  <a:path w="7" h="45">
                    <a:moveTo>
                      <a:pt x="7" y="45"/>
                    </a:moveTo>
                    <a:lnTo>
                      <a:pt x="2" y="4"/>
                    </a:lnTo>
                    <a:lnTo>
                      <a:pt x="0" y="0"/>
                    </a:lnTo>
                  </a:path>
                </a:pathLst>
              </a:custGeom>
              <a:noFill/>
              <a:ln w="6">
                <a:solidFill>
                  <a:srgbClr val="005CE6"/>
                </a:solidFill>
                <a:prstDash val="solid"/>
                <a:round/>
                <a:headEnd/>
                <a:tailEnd/>
              </a:ln>
            </p:spPr>
            <p:txBody>
              <a:bodyPr/>
              <a:lstStyle/>
              <a:p>
                <a:endParaRPr lang="en-US"/>
              </a:p>
            </p:txBody>
          </p:sp>
          <p:sp>
            <p:nvSpPr>
              <p:cNvPr id="27966" name="Freeform 154"/>
              <p:cNvSpPr>
                <a:spLocks/>
              </p:cNvSpPr>
              <p:nvPr/>
            </p:nvSpPr>
            <p:spPr bwMode="auto">
              <a:xfrm>
                <a:off x="1965" y="3082"/>
                <a:ext cx="14" cy="80"/>
              </a:xfrm>
              <a:custGeom>
                <a:avLst/>
                <a:gdLst>
                  <a:gd name="T0" fmla="*/ 0 w 14"/>
                  <a:gd name="T1" fmla="*/ 80 h 80"/>
                  <a:gd name="T2" fmla="*/ 3 w 14"/>
                  <a:gd name="T3" fmla="*/ 78 h 80"/>
                  <a:gd name="T4" fmla="*/ 7 w 14"/>
                  <a:gd name="T5" fmla="*/ 68 h 80"/>
                  <a:gd name="T6" fmla="*/ 10 w 14"/>
                  <a:gd name="T7" fmla="*/ 51 h 80"/>
                  <a:gd name="T8" fmla="*/ 13 w 14"/>
                  <a:gd name="T9" fmla="*/ 41 h 80"/>
                  <a:gd name="T10" fmla="*/ 14 w 14"/>
                  <a:gd name="T11" fmla="*/ 28 h 80"/>
                  <a:gd name="T12" fmla="*/ 11 w 14"/>
                  <a:gd name="T13" fmla="*/ 2 h 80"/>
                  <a:gd name="T14" fmla="*/ 8 w 14"/>
                  <a:gd name="T15" fmla="*/ 0 h 80"/>
                  <a:gd name="T16" fmla="*/ 0 60000 65536"/>
                  <a:gd name="T17" fmla="*/ 0 60000 65536"/>
                  <a:gd name="T18" fmla="*/ 0 60000 65536"/>
                  <a:gd name="T19" fmla="*/ 0 60000 65536"/>
                  <a:gd name="T20" fmla="*/ 0 60000 65536"/>
                  <a:gd name="T21" fmla="*/ 0 60000 65536"/>
                  <a:gd name="T22" fmla="*/ 0 60000 65536"/>
                  <a:gd name="T23" fmla="*/ 0 60000 65536"/>
                  <a:gd name="T24" fmla="*/ 0 w 14"/>
                  <a:gd name="T25" fmla="*/ 0 h 80"/>
                  <a:gd name="T26" fmla="*/ 14 w 14"/>
                  <a:gd name="T27" fmla="*/ 80 h 8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 h="80">
                    <a:moveTo>
                      <a:pt x="0" y="80"/>
                    </a:moveTo>
                    <a:lnTo>
                      <a:pt x="3" y="78"/>
                    </a:lnTo>
                    <a:lnTo>
                      <a:pt x="7" y="68"/>
                    </a:lnTo>
                    <a:lnTo>
                      <a:pt x="10" y="51"/>
                    </a:lnTo>
                    <a:lnTo>
                      <a:pt x="13" y="41"/>
                    </a:lnTo>
                    <a:lnTo>
                      <a:pt x="14" y="28"/>
                    </a:lnTo>
                    <a:lnTo>
                      <a:pt x="11" y="2"/>
                    </a:lnTo>
                    <a:lnTo>
                      <a:pt x="8" y="0"/>
                    </a:lnTo>
                  </a:path>
                </a:pathLst>
              </a:custGeom>
              <a:noFill/>
              <a:ln w="6">
                <a:solidFill>
                  <a:srgbClr val="005CE6"/>
                </a:solidFill>
                <a:prstDash val="solid"/>
                <a:round/>
                <a:headEnd/>
                <a:tailEnd/>
              </a:ln>
            </p:spPr>
            <p:txBody>
              <a:bodyPr/>
              <a:lstStyle/>
              <a:p>
                <a:endParaRPr lang="en-US"/>
              </a:p>
            </p:txBody>
          </p:sp>
          <p:sp>
            <p:nvSpPr>
              <p:cNvPr id="27967" name="Freeform 155"/>
              <p:cNvSpPr>
                <a:spLocks/>
              </p:cNvSpPr>
              <p:nvPr/>
            </p:nvSpPr>
            <p:spPr bwMode="auto">
              <a:xfrm>
                <a:off x="4416" y="1055"/>
                <a:ext cx="134" cy="647"/>
              </a:xfrm>
              <a:custGeom>
                <a:avLst/>
                <a:gdLst>
                  <a:gd name="T0" fmla="*/ 15 w 134"/>
                  <a:gd name="T1" fmla="*/ 644 h 647"/>
                  <a:gd name="T2" fmla="*/ 24 w 134"/>
                  <a:gd name="T3" fmla="*/ 629 h 647"/>
                  <a:gd name="T4" fmla="*/ 26 w 134"/>
                  <a:gd name="T5" fmla="*/ 616 h 647"/>
                  <a:gd name="T6" fmla="*/ 38 w 134"/>
                  <a:gd name="T7" fmla="*/ 601 h 647"/>
                  <a:gd name="T8" fmla="*/ 47 w 134"/>
                  <a:gd name="T9" fmla="*/ 593 h 647"/>
                  <a:gd name="T10" fmla="*/ 52 w 134"/>
                  <a:gd name="T11" fmla="*/ 582 h 647"/>
                  <a:gd name="T12" fmla="*/ 72 w 134"/>
                  <a:gd name="T13" fmla="*/ 567 h 647"/>
                  <a:gd name="T14" fmla="*/ 98 w 134"/>
                  <a:gd name="T15" fmla="*/ 557 h 647"/>
                  <a:gd name="T16" fmla="*/ 109 w 134"/>
                  <a:gd name="T17" fmla="*/ 539 h 647"/>
                  <a:gd name="T18" fmla="*/ 111 w 134"/>
                  <a:gd name="T19" fmla="*/ 521 h 647"/>
                  <a:gd name="T20" fmla="*/ 114 w 134"/>
                  <a:gd name="T21" fmla="*/ 507 h 647"/>
                  <a:gd name="T22" fmla="*/ 110 w 134"/>
                  <a:gd name="T23" fmla="*/ 482 h 647"/>
                  <a:gd name="T24" fmla="*/ 100 w 134"/>
                  <a:gd name="T25" fmla="*/ 454 h 647"/>
                  <a:gd name="T26" fmla="*/ 106 w 134"/>
                  <a:gd name="T27" fmla="*/ 429 h 647"/>
                  <a:gd name="T28" fmla="*/ 120 w 134"/>
                  <a:gd name="T29" fmla="*/ 409 h 647"/>
                  <a:gd name="T30" fmla="*/ 127 w 134"/>
                  <a:gd name="T31" fmla="*/ 377 h 647"/>
                  <a:gd name="T32" fmla="*/ 134 w 134"/>
                  <a:gd name="T33" fmla="*/ 366 h 647"/>
                  <a:gd name="T34" fmla="*/ 132 w 134"/>
                  <a:gd name="T35" fmla="*/ 353 h 647"/>
                  <a:gd name="T36" fmla="*/ 126 w 134"/>
                  <a:gd name="T37" fmla="*/ 326 h 647"/>
                  <a:gd name="T38" fmla="*/ 113 w 134"/>
                  <a:gd name="T39" fmla="*/ 310 h 647"/>
                  <a:gd name="T40" fmla="*/ 110 w 134"/>
                  <a:gd name="T41" fmla="*/ 285 h 647"/>
                  <a:gd name="T42" fmla="*/ 100 w 134"/>
                  <a:gd name="T43" fmla="*/ 269 h 647"/>
                  <a:gd name="T44" fmla="*/ 97 w 134"/>
                  <a:gd name="T45" fmla="*/ 249 h 647"/>
                  <a:gd name="T46" fmla="*/ 81 w 134"/>
                  <a:gd name="T47" fmla="*/ 243 h 647"/>
                  <a:gd name="T48" fmla="*/ 78 w 134"/>
                  <a:gd name="T49" fmla="*/ 207 h 647"/>
                  <a:gd name="T50" fmla="*/ 77 w 134"/>
                  <a:gd name="T51" fmla="*/ 189 h 647"/>
                  <a:gd name="T52" fmla="*/ 93 w 134"/>
                  <a:gd name="T53" fmla="*/ 131 h 647"/>
                  <a:gd name="T54" fmla="*/ 103 w 134"/>
                  <a:gd name="T55" fmla="*/ 107 h 647"/>
                  <a:gd name="T56" fmla="*/ 111 w 134"/>
                  <a:gd name="T57" fmla="*/ 91 h 647"/>
                  <a:gd name="T58" fmla="*/ 119 w 134"/>
                  <a:gd name="T59" fmla="*/ 85 h 647"/>
                  <a:gd name="T60" fmla="*/ 100 w 134"/>
                  <a:gd name="T61" fmla="*/ 76 h 647"/>
                  <a:gd name="T62" fmla="*/ 83 w 134"/>
                  <a:gd name="T63" fmla="*/ 58 h 647"/>
                  <a:gd name="T64" fmla="*/ 72 w 134"/>
                  <a:gd name="T65" fmla="*/ 42 h 647"/>
                  <a:gd name="T66" fmla="*/ 62 w 134"/>
                  <a:gd name="T67" fmla="*/ 29 h 647"/>
                  <a:gd name="T68" fmla="*/ 55 w 134"/>
                  <a:gd name="T69" fmla="*/ 17 h 647"/>
                  <a:gd name="T70" fmla="*/ 52 w 134"/>
                  <a:gd name="T71" fmla="*/ 0 h 64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4"/>
                  <a:gd name="T109" fmla="*/ 0 h 647"/>
                  <a:gd name="T110" fmla="*/ 134 w 134"/>
                  <a:gd name="T111" fmla="*/ 647 h 64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4" h="647">
                    <a:moveTo>
                      <a:pt x="0" y="647"/>
                    </a:moveTo>
                    <a:lnTo>
                      <a:pt x="15" y="644"/>
                    </a:lnTo>
                    <a:lnTo>
                      <a:pt x="18" y="641"/>
                    </a:lnTo>
                    <a:lnTo>
                      <a:pt x="24" y="629"/>
                    </a:lnTo>
                    <a:lnTo>
                      <a:pt x="24" y="624"/>
                    </a:lnTo>
                    <a:lnTo>
                      <a:pt x="26" y="616"/>
                    </a:lnTo>
                    <a:lnTo>
                      <a:pt x="34" y="609"/>
                    </a:lnTo>
                    <a:lnTo>
                      <a:pt x="38" y="601"/>
                    </a:lnTo>
                    <a:lnTo>
                      <a:pt x="41" y="596"/>
                    </a:lnTo>
                    <a:lnTo>
                      <a:pt x="47" y="593"/>
                    </a:lnTo>
                    <a:lnTo>
                      <a:pt x="49" y="586"/>
                    </a:lnTo>
                    <a:lnTo>
                      <a:pt x="52" y="582"/>
                    </a:lnTo>
                    <a:lnTo>
                      <a:pt x="64" y="576"/>
                    </a:lnTo>
                    <a:lnTo>
                      <a:pt x="72" y="567"/>
                    </a:lnTo>
                    <a:lnTo>
                      <a:pt x="84" y="566"/>
                    </a:lnTo>
                    <a:lnTo>
                      <a:pt x="98" y="557"/>
                    </a:lnTo>
                    <a:lnTo>
                      <a:pt x="107" y="553"/>
                    </a:lnTo>
                    <a:lnTo>
                      <a:pt x="109" y="539"/>
                    </a:lnTo>
                    <a:lnTo>
                      <a:pt x="111" y="536"/>
                    </a:lnTo>
                    <a:lnTo>
                      <a:pt x="111" y="521"/>
                    </a:lnTo>
                    <a:lnTo>
                      <a:pt x="114" y="516"/>
                    </a:lnTo>
                    <a:lnTo>
                      <a:pt x="114" y="507"/>
                    </a:lnTo>
                    <a:lnTo>
                      <a:pt x="110" y="491"/>
                    </a:lnTo>
                    <a:lnTo>
                      <a:pt x="110" y="482"/>
                    </a:lnTo>
                    <a:lnTo>
                      <a:pt x="101" y="464"/>
                    </a:lnTo>
                    <a:lnTo>
                      <a:pt x="100" y="454"/>
                    </a:lnTo>
                    <a:lnTo>
                      <a:pt x="100" y="442"/>
                    </a:lnTo>
                    <a:lnTo>
                      <a:pt x="106" y="429"/>
                    </a:lnTo>
                    <a:lnTo>
                      <a:pt x="117" y="419"/>
                    </a:lnTo>
                    <a:lnTo>
                      <a:pt x="120" y="409"/>
                    </a:lnTo>
                    <a:lnTo>
                      <a:pt x="127" y="399"/>
                    </a:lnTo>
                    <a:lnTo>
                      <a:pt x="127" y="377"/>
                    </a:lnTo>
                    <a:lnTo>
                      <a:pt x="130" y="370"/>
                    </a:lnTo>
                    <a:lnTo>
                      <a:pt x="134" y="366"/>
                    </a:lnTo>
                    <a:lnTo>
                      <a:pt x="134" y="359"/>
                    </a:lnTo>
                    <a:lnTo>
                      <a:pt x="132" y="353"/>
                    </a:lnTo>
                    <a:lnTo>
                      <a:pt x="130" y="338"/>
                    </a:lnTo>
                    <a:lnTo>
                      <a:pt x="126" y="326"/>
                    </a:lnTo>
                    <a:lnTo>
                      <a:pt x="116" y="317"/>
                    </a:lnTo>
                    <a:lnTo>
                      <a:pt x="113" y="310"/>
                    </a:lnTo>
                    <a:lnTo>
                      <a:pt x="114" y="292"/>
                    </a:lnTo>
                    <a:lnTo>
                      <a:pt x="110" y="285"/>
                    </a:lnTo>
                    <a:lnTo>
                      <a:pt x="103" y="278"/>
                    </a:lnTo>
                    <a:lnTo>
                      <a:pt x="100" y="269"/>
                    </a:lnTo>
                    <a:lnTo>
                      <a:pt x="100" y="254"/>
                    </a:lnTo>
                    <a:lnTo>
                      <a:pt x="97" y="249"/>
                    </a:lnTo>
                    <a:lnTo>
                      <a:pt x="85" y="248"/>
                    </a:lnTo>
                    <a:lnTo>
                      <a:pt x="81" y="243"/>
                    </a:lnTo>
                    <a:lnTo>
                      <a:pt x="78" y="236"/>
                    </a:lnTo>
                    <a:lnTo>
                      <a:pt x="78" y="207"/>
                    </a:lnTo>
                    <a:lnTo>
                      <a:pt x="77" y="202"/>
                    </a:lnTo>
                    <a:lnTo>
                      <a:pt x="77" y="189"/>
                    </a:lnTo>
                    <a:lnTo>
                      <a:pt x="93" y="167"/>
                    </a:lnTo>
                    <a:lnTo>
                      <a:pt x="93" y="131"/>
                    </a:lnTo>
                    <a:lnTo>
                      <a:pt x="96" y="118"/>
                    </a:lnTo>
                    <a:lnTo>
                      <a:pt x="103" y="107"/>
                    </a:lnTo>
                    <a:lnTo>
                      <a:pt x="106" y="95"/>
                    </a:lnTo>
                    <a:lnTo>
                      <a:pt x="111" y="91"/>
                    </a:lnTo>
                    <a:lnTo>
                      <a:pt x="119" y="89"/>
                    </a:lnTo>
                    <a:lnTo>
                      <a:pt x="119" y="85"/>
                    </a:lnTo>
                    <a:lnTo>
                      <a:pt x="116" y="82"/>
                    </a:lnTo>
                    <a:lnTo>
                      <a:pt x="100" y="76"/>
                    </a:lnTo>
                    <a:lnTo>
                      <a:pt x="93" y="72"/>
                    </a:lnTo>
                    <a:lnTo>
                      <a:pt x="83" y="58"/>
                    </a:lnTo>
                    <a:lnTo>
                      <a:pt x="75" y="52"/>
                    </a:lnTo>
                    <a:lnTo>
                      <a:pt x="72" y="42"/>
                    </a:lnTo>
                    <a:lnTo>
                      <a:pt x="65" y="35"/>
                    </a:lnTo>
                    <a:lnTo>
                      <a:pt x="62" y="29"/>
                    </a:lnTo>
                    <a:lnTo>
                      <a:pt x="61" y="25"/>
                    </a:lnTo>
                    <a:lnTo>
                      <a:pt x="55" y="17"/>
                    </a:lnTo>
                    <a:lnTo>
                      <a:pt x="52" y="12"/>
                    </a:lnTo>
                    <a:lnTo>
                      <a:pt x="52" y="0"/>
                    </a:lnTo>
                  </a:path>
                </a:pathLst>
              </a:custGeom>
              <a:noFill/>
              <a:ln w="6">
                <a:solidFill>
                  <a:srgbClr val="005CE6"/>
                </a:solidFill>
                <a:prstDash val="solid"/>
                <a:round/>
                <a:headEnd/>
                <a:tailEnd/>
              </a:ln>
            </p:spPr>
            <p:txBody>
              <a:bodyPr/>
              <a:lstStyle/>
              <a:p>
                <a:endParaRPr lang="en-US"/>
              </a:p>
            </p:txBody>
          </p:sp>
          <p:sp>
            <p:nvSpPr>
              <p:cNvPr id="27968" name="Freeform 156"/>
              <p:cNvSpPr>
                <a:spLocks/>
              </p:cNvSpPr>
              <p:nvPr/>
            </p:nvSpPr>
            <p:spPr bwMode="auto">
              <a:xfrm>
                <a:off x="805" y="3573"/>
                <a:ext cx="6" cy="23"/>
              </a:xfrm>
              <a:custGeom>
                <a:avLst/>
                <a:gdLst>
                  <a:gd name="T0" fmla="*/ 4 w 6"/>
                  <a:gd name="T1" fmla="*/ 23 h 23"/>
                  <a:gd name="T2" fmla="*/ 3 w 6"/>
                  <a:gd name="T3" fmla="*/ 22 h 23"/>
                  <a:gd name="T4" fmla="*/ 3 w 6"/>
                  <a:gd name="T5" fmla="*/ 20 h 23"/>
                  <a:gd name="T6" fmla="*/ 0 w 6"/>
                  <a:gd name="T7" fmla="*/ 13 h 23"/>
                  <a:gd name="T8" fmla="*/ 6 w 6"/>
                  <a:gd name="T9" fmla="*/ 2 h 23"/>
                  <a:gd name="T10" fmla="*/ 6 w 6"/>
                  <a:gd name="T11" fmla="*/ 0 h 23"/>
                  <a:gd name="T12" fmla="*/ 6 w 6"/>
                  <a:gd name="T13" fmla="*/ 0 h 23"/>
                  <a:gd name="T14" fmla="*/ 0 60000 65536"/>
                  <a:gd name="T15" fmla="*/ 0 60000 65536"/>
                  <a:gd name="T16" fmla="*/ 0 60000 65536"/>
                  <a:gd name="T17" fmla="*/ 0 60000 65536"/>
                  <a:gd name="T18" fmla="*/ 0 60000 65536"/>
                  <a:gd name="T19" fmla="*/ 0 60000 65536"/>
                  <a:gd name="T20" fmla="*/ 0 60000 65536"/>
                  <a:gd name="T21" fmla="*/ 0 w 6"/>
                  <a:gd name="T22" fmla="*/ 0 h 23"/>
                  <a:gd name="T23" fmla="*/ 6 w 6"/>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23">
                    <a:moveTo>
                      <a:pt x="4" y="23"/>
                    </a:moveTo>
                    <a:lnTo>
                      <a:pt x="3" y="22"/>
                    </a:lnTo>
                    <a:lnTo>
                      <a:pt x="3" y="20"/>
                    </a:lnTo>
                    <a:lnTo>
                      <a:pt x="0" y="13"/>
                    </a:lnTo>
                    <a:lnTo>
                      <a:pt x="6" y="2"/>
                    </a:lnTo>
                    <a:lnTo>
                      <a:pt x="6" y="0"/>
                    </a:lnTo>
                  </a:path>
                </a:pathLst>
              </a:custGeom>
              <a:noFill/>
              <a:ln w="6">
                <a:solidFill>
                  <a:srgbClr val="005CE6"/>
                </a:solidFill>
                <a:prstDash val="solid"/>
                <a:round/>
                <a:headEnd/>
                <a:tailEnd/>
              </a:ln>
            </p:spPr>
            <p:txBody>
              <a:bodyPr/>
              <a:lstStyle/>
              <a:p>
                <a:endParaRPr lang="en-US"/>
              </a:p>
            </p:txBody>
          </p:sp>
          <p:sp>
            <p:nvSpPr>
              <p:cNvPr id="27969" name="Line 157"/>
              <p:cNvSpPr>
                <a:spLocks noChangeShapeType="1"/>
              </p:cNvSpPr>
              <p:nvPr/>
            </p:nvSpPr>
            <p:spPr bwMode="auto">
              <a:xfrm flipV="1">
                <a:off x="791" y="3681"/>
                <a:ext cx="4" cy="13"/>
              </a:xfrm>
              <a:prstGeom prst="line">
                <a:avLst/>
              </a:prstGeom>
              <a:noFill/>
              <a:ln w="6">
                <a:solidFill>
                  <a:srgbClr val="005CE6"/>
                </a:solidFill>
                <a:round/>
                <a:headEnd/>
                <a:tailEnd/>
              </a:ln>
            </p:spPr>
            <p:txBody>
              <a:bodyPr/>
              <a:lstStyle/>
              <a:p>
                <a:endParaRPr lang="en-US"/>
              </a:p>
            </p:txBody>
          </p:sp>
          <p:sp>
            <p:nvSpPr>
              <p:cNvPr id="27970" name="Freeform 158"/>
              <p:cNvSpPr>
                <a:spLocks/>
              </p:cNvSpPr>
              <p:nvPr/>
            </p:nvSpPr>
            <p:spPr bwMode="auto">
              <a:xfrm>
                <a:off x="1380" y="2152"/>
                <a:ext cx="83" cy="265"/>
              </a:xfrm>
              <a:custGeom>
                <a:avLst/>
                <a:gdLst>
                  <a:gd name="T0" fmla="*/ 0 w 83"/>
                  <a:gd name="T1" fmla="*/ 0 h 265"/>
                  <a:gd name="T2" fmla="*/ 17 w 83"/>
                  <a:gd name="T3" fmla="*/ 23 h 265"/>
                  <a:gd name="T4" fmla="*/ 23 w 83"/>
                  <a:gd name="T5" fmla="*/ 33 h 265"/>
                  <a:gd name="T6" fmla="*/ 31 w 83"/>
                  <a:gd name="T7" fmla="*/ 52 h 265"/>
                  <a:gd name="T8" fmla="*/ 31 w 83"/>
                  <a:gd name="T9" fmla="*/ 56 h 265"/>
                  <a:gd name="T10" fmla="*/ 40 w 83"/>
                  <a:gd name="T11" fmla="*/ 82 h 265"/>
                  <a:gd name="T12" fmla="*/ 47 w 83"/>
                  <a:gd name="T13" fmla="*/ 100 h 265"/>
                  <a:gd name="T14" fmla="*/ 56 w 83"/>
                  <a:gd name="T15" fmla="*/ 143 h 265"/>
                  <a:gd name="T16" fmla="*/ 57 w 83"/>
                  <a:gd name="T17" fmla="*/ 164 h 265"/>
                  <a:gd name="T18" fmla="*/ 66 w 83"/>
                  <a:gd name="T19" fmla="*/ 196 h 265"/>
                  <a:gd name="T20" fmla="*/ 69 w 83"/>
                  <a:gd name="T21" fmla="*/ 199 h 265"/>
                  <a:gd name="T22" fmla="*/ 67 w 83"/>
                  <a:gd name="T23" fmla="*/ 213 h 265"/>
                  <a:gd name="T24" fmla="*/ 75 w 83"/>
                  <a:gd name="T25" fmla="*/ 225 h 265"/>
                  <a:gd name="T26" fmla="*/ 76 w 83"/>
                  <a:gd name="T27" fmla="*/ 229 h 265"/>
                  <a:gd name="T28" fmla="*/ 75 w 83"/>
                  <a:gd name="T29" fmla="*/ 236 h 265"/>
                  <a:gd name="T30" fmla="*/ 73 w 83"/>
                  <a:gd name="T31" fmla="*/ 238 h 265"/>
                  <a:gd name="T32" fmla="*/ 73 w 83"/>
                  <a:gd name="T33" fmla="*/ 248 h 265"/>
                  <a:gd name="T34" fmla="*/ 75 w 83"/>
                  <a:gd name="T35" fmla="*/ 252 h 265"/>
                  <a:gd name="T36" fmla="*/ 82 w 83"/>
                  <a:gd name="T37" fmla="*/ 261 h 265"/>
                  <a:gd name="T38" fmla="*/ 83 w 83"/>
                  <a:gd name="T39" fmla="*/ 265 h 26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3"/>
                  <a:gd name="T61" fmla="*/ 0 h 265"/>
                  <a:gd name="T62" fmla="*/ 83 w 83"/>
                  <a:gd name="T63" fmla="*/ 265 h 26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3" h="265">
                    <a:moveTo>
                      <a:pt x="0" y="0"/>
                    </a:moveTo>
                    <a:lnTo>
                      <a:pt x="17" y="23"/>
                    </a:lnTo>
                    <a:lnTo>
                      <a:pt x="23" y="33"/>
                    </a:lnTo>
                    <a:lnTo>
                      <a:pt x="31" y="52"/>
                    </a:lnTo>
                    <a:lnTo>
                      <a:pt x="31" y="56"/>
                    </a:lnTo>
                    <a:lnTo>
                      <a:pt x="40" y="82"/>
                    </a:lnTo>
                    <a:lnTo>
                      <a:pt x="47" y="100"/>
                    </a:lnTo>
                    <a:lnTo>
                      <a:pt x="56" y="143"/>
                    </a:lnTo>
                    <a:lnTo>
                      <a:pt x="57" y="164"/>
                    </a:lnTo>
                    <a:lnTo>
                      <a:pt x="66" y="196"/>
                    </a:lnTo>
                    <a:lnTo>
                      <a:pt x="69" y="199"/>
                    </a:lnTo>
                    <a:lnTo>
                      <a:pt x="67" y="213"/>
                    </a:lnTo>
                    <a:lnTo>
                      <a:pt x="75" y="225"/>
                    </a:lnTo>
                    <a:lnTo>
                      <a:pt x="76" y="229"/>
                    </a:lnTo>
                    <a:lnTo>
                      <a:pt x="75" y="236"/>
                    </a:lnTo>
                    <a:lnTo>
                      <a:pt x="73" y="238"/>
                    </a:lnTo>
                    <a:lnTo>
                      <a:pt x="73" y="248"/>
                    </a:lnTo>
                    <a:lnTo>
                      <a:pt x="75" y="252"/>
                    </a:lnTo>
                    <a:lnTo>
                      <a:pt x="82" y="261"/>
                    </a:lnTo>
                    <a:lnTo>
                      <a:pt x="83" y="265"/>
                    </a:lnTo>
                  </a:path>
                </a:pathLst>
              </a:custGeom>
              <a:noFill/>
              <a:ln w="6">
                <a:solidFill>
                  <a:srgbClr val="005CE6"/>
                </a:solidFill>
                <a:prstDash val="solid"/>
                <a:round/>
                <a:headEnd/>
                <a:tailEnd/>
              </a:ln>
            </p:spPr>
            <p:txBody>
              <a:bodyPr/>
              <a:lstStyle/>
              <a:p>
                <a:endParaRPr lang="en-US"/>
              </a:p>
            </p:txBody>
          </p:sp>
          <p:sp>
            <p:nvSpPr>
              <p:cNvPr id="27971" name="Freeform 159"/>
              <p:cNvSpPr>
                <a:spLocks/>
              </p:cNvSpPr>
              <p:nvPr/>
            </p:nvSpPr>
            <p:spPr bwMode="auto">
              <a:xfrm>
                <a:off x="2411" y="2383"/>
                <a:ext cx="12" cy="8"/>
              </a:xfrm>
              <a:custGeom>
                <a:avLst/>
                <a:gdLst>
                  <a:gd name="T0" fmla="*/ 0 w 12"/>
                  <a:gd name="T1" fmla="*/ 8 h 8"/>
                  <a:gd name="T2" fmla="*/ 0 w 12"/>
                  <a:gd name="T3" fmla="*/ 7 h 8"/>
                  <a:gd name="T4" fmla="*/ 10 w 12"/>
                  <a:gd name="T5" fmla="*/ 1 h 8"/>
                  <a:gd name="T6" fmla="*/ 12 w 12"/>
                  <a:gd name="T7" fmla="*/ 0 h 8"/>
                  <a:gd name="T8" fmla="*/ 0 60000 65536"/>
                  <a:gd name="T9" fmla="*/ 0 60000 65536"/>
                  <a:gd name="T10" fmla="*/ 0 60000 65536"/>
                  <a:gd name="T11" fmla="*/ 0 60000 65536"/>
                  <a:gd name="T12" fmla="*/ 0 w 12"/>
                  <a:gd name="T13" fmla="*/ 0 h 8"/>
                  <a:gd name="T14" fmla="*/ 12 w 12"/>
                  <a:gd name="T15" fmla="*/ 8 h 8"/>
                </a:gdLst>
                <a:ahLst/>
                <a:cxnLst>
                  <a:cxn ang="T8">
                    <a:pos x="T0" y="T1"/>
                  </a:cxn>
                  <a:cxn ang="T9">
                    <a:pos x="T2" y="T3"/>
                  </a:cxn>
                  <a:cxn ang="T10">
                    <a:pos x="T4" y="T5"/>
                  </a:cxn>
                  <a:cxn ang="T11">
                    <a:pos x="T6" y="T7"/>
                  </a:cxn>
                </a:cxnLst>
                <a:rect l="T12" t="T13" r="T14" b="T15"/>
                <a:pathLst>
                  <a:path w="12" h="8">
                    <a:moveTo>
                      <a:pt x="0" y="8"/>
                    </a:moveTo>
                    <a:lnTo>
                      <a:pt x="0" y="7"/>
                    </a:lnTo>
                    <a:lnTo>
                      <a:pt x="10" y="1"/>
                    </a:lnTo>
                    <a:lnTo>
                      <a:pt x="12" y="0"/>
                    </a:lnTo>
                  </a:path>
                </a:pathLst>
              </a:custGeom>
              <a:noFill/>
              <a:ln w="6">
                <a:solidFill>
                  <a:srgbClr val="005CE6"/>
                </a:solidFill>
                <a:prstDash val="solid"/>
                <a:round/>
                <a:headEnd/>
                <a:tailEnd/>
              </a:ln>
            </p:spPr>
            <p:txBody>
              <a:bodyPr/>
              <a:lstStyle/>
              <a:p>
                <a:endParaRPr lang="en-US"/>
              </a:p>
            </p:txBody>
          </p:sp>
          <p:sp>
            <p:nvSpPr>
              <p:cNvPr id="27972" name="Freeform 160"/>
              <p:cNvSpPr>
                <a:spLocks/>
              </p:cNvSpPr>
              <p:nvPr/>
            </p:nvSpPr>
            <p:spPr bwMode="auto">
              <a:xfrm>
                <a:off x="634" y="1121"/>
                <a:ext cx="131" cy="75"/>
              </a:xfrm>
              <a:custGeom>
                <a:avLst/>
                <a:gdLst>
                  <a:gd name="T0" fmla="*/ 0 w 131"/>
                  <a:gd name="T1" fmla="*/ 8 h 75"/>
                  <a:gd name="T2" fmla="*/ 2 w 131"/>
                  <a:gd name="T3" fmla="*/ 8 h 75"/>
                  <a:gd name="T4" fmla="*/ 17 w 131"/>
                  <a:gd name="T5" fmla="*/ 2 h 75"/>
                  <a:gd name="T6" fmla="*/ 28 w 131"/>
                  <a:gd name="T7" fmla="*/ 0 h 75"/>
                  <a:gd name="T8" fmla="*/ 30 w 131"/>
                  <a:gd name="T9" fmla="*/ 2 h 75"/>
                  <a:gd name="T10" fmla="*/ 27 w 131"/>
                  <a:gd name="T11" fmla="*/ 9 h 75"/>
                  <a:gd name="T12" fmla="*/ 25 w 131"/>
                  <a:gd name="T13" fmla="*/ 15 h 75"/>
                  <a:gd name="T14" fmla="*/ 27 w 131"/>
                  <a:gd name="T15" fmla="*/ 18 h 75"/>
                  <a:gd name="T16" fmla="*/ 30 w 131"/>
                  <a:gd name="T17" fmla="*/ 19 h 75"/>
                  <a:gd name="T18" fmla="*/ 40 w 131"/>
                  <a:gd name="T19" fmla="*/ 16 h 75"/>
                  <a:gd name="T20" fmla="*/ 43 w 131"/>
                  <a:gd name="T21" fmla="*/ 21 h 75"/>
                  <a:gd name="T22" fmla="*/ 44 w 131"/>
                  <a:gd name="T23" fmla="*/ 22 h 75"/>
                  <a:gd name="T24" fmla="*/ 51 w 131"/>
                  <a:gd name="T25" fmla="*/ 22 h 75"/>
                  <a:gd name="T26" fmla="*/ 59 w 131"/>
                  <a:gd name="T27" fmla="*/ 28 h 75"/>
                  <a:gd name="T28" fmla="*/ 70 w 131"/>
                  <a:gd name="T29" fmla="*/ 26 h 75"/>
                  <a:gd name="T30" fmla="*/ 73 w 131"/>
                  <a:gd name="T31" fmla="*/ 32 h 75"/>
                  <a:gd name="T32" fmla="*/ 67 w 131"/>
                  <a:gd name="T33" fmla="*/ 39 h 75"/>
                  <a:gd name="T34" fmla="*/ 67 w 131"/>
                  <a:gd name="T35" fmla="*/ 44 h 75"/>
                  <a:gd name="T36" fmla="*/ 77 w 131"/>
                  <a:gd name="T37" fmla="*/ 42 h 75"/>
                  <a:gd name="T38" fmla="*/ 77 w 131"/>
                  <a:gd name="T39" fmla="*/ 52 h 75"/>
                  <a:gd name="T40" fmla="*/ 79 w 131"/>
                  <a:gd name="T41" fmla="*/ 55 h 75"/>
                  <a:gd name="T42" fmla="*/ 83 w 131"/>
                  <a:gd name="T43" fmla="*/ 57 h 75"/>
                  <a:gd name="T44" fmla="*/ 96 w 131"/>
                  <a:gd name="T45" fmla="*/ 57 h 75"/>
                  <a:gd name="T46" fmla="*/ 99 w 131"/>
                  <a:gd name="T47" fmla="*/ 48 h 75"/>
                  <a:gd name="T48" fmla="*/ 102 w 131"/>
                  <a:gd name="T49" fmla="*/ 48 h 75"/>
                  <a:gd name="T50" fmla="*/ 106 w 131"/>
                  <a:gd name="T51" fmla="*/ 49 h 75"/>
                  <a:gd name="T52" fmla="*/ 112 w 131"/>
                  <a:gd name="T53" fmla="*/ 55 h 75"/>
                  <a:gd name="T54" fmla="*/ 119 w 131"/>
                  <a:gd name="T55" fmla="*/ 68 h 75"/>
                  <a:gd name="T56" fmla="*/ 126 w 131"/>
                  <a:gd name="T57" fmla="*/ 74 h 75"/>
                  <a:gd name="T58" fmla="*/ 131 w 131"/>
                  <a:gd name="T59" fmla="*/ 75 h 7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31"/>
                  <a:gd name="T91" fmla="*/ 0 h 75"/>
                  <a:gd name="T92" fmla="*/ 131 w 131"/>
                  <a:gd name="T93" fmla="*/ 75 h 7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31" h="75">
                    <a:moveTo>
                      <a:pt x="0" y="8"/>
                    </a:moveTo>
                    <a:lnTo>
                      <a:pt x="2" y="8"/>
                    </a:lnTo>
                    <a:lnTo>
                      <a:pt x="17" y="2"/>
                    </a:lnTo>
                    <a:lnTo>
                      <a:pt x="28" y="0"/>
                    </a:lnTo>
                    <a:lnTo>
                      <a:pt x="30" y="2"/>
                    </a:lnTo>
                    <a:lnTo>
                      <a:pt x="27" y="9"/>
                    </a:lnTo>
                    <a:lnTo>
                      <a:pt x="25" y="15"/>
                    </a:lnTo>
                    <a:lnTo>
                      <a:pt x="27" y="18"/>
                    </a:lnTo>
                    <a:lnTo>
                      <a:pt x="30" y="19"/>
                    </a:lnTo>
                    <a:lnTo>
                      <a:pt x="40" y="16"/>
                    </a:lnTo>
                    <a:lnTo>
                      <a:pt x="43" y="21"/>
                    </a:lnTo>
                    <a:lnTo>
                      <a:pt x="44" y="22"/>
                    </a:lnTo>
                    <a:lnTo>
                      <a:pt x="51" y="22"/>
                    </a:lnTo>
                    <a:lnTo>
                      <a:pt x="59" y="28"/>
                    </a:lnTo>
                    <a:lnTo>
                      <a:pt x="70" y="26"/>
                    </a:lnTo>
                    <a:lnTo>
                      <a:pt x="73" y="32"/>
                    </a:lnTo>
                    <a:lnTo>
                      <a:pt x="67" y="39"/>
                    </a:lnTo>
                    <a:lnTo>
                      <a:pt x="67" y="44"/>
                    </a:lnTo>
                    <a:lnTo>
                      <a:pt x="77" y="42"/>
                    </a:lnTo>
                    <a:lnTo>
                      <a:pt x="77" y="52"/>
                    </a:lnTo>
                    <a:lnTo>
                      <a:pt x="79" y="55"/>
                    </a:lnTo>
                    <a:lnTo>
                      <a:pt x="83" y="57"/>
                    </a:lnTo>
                    <a:lnTo>
                      <a:pt x="96" y="57"/>
                    </a:lnTo>
                    <a:lnTo>
                      <a:pt x="99" y="48"/>
                    </a:lnTo>
                    <a:lnTo>
                      <a:pt x="102" y="48"/>
                    </a:lnTo>
                    <a:lnTo>
                      <a:pt x="106" y="49"/>
                    </a:lnTo>
                    <a:lnTo>
                      <a:pt x="112" y="55"/>
                    </a:lnTo>
                    <a:lnTo>
                      <a:pt x="119" y="68"/>
                    </a:lnTo>
                    <a:lnTo>
                      <a:pt x="126" y="74"/>
                    </a:lnTo>
                    <a:lnTo>
                      <a:pt x="131" y="75"/>
                    </a:lnTo>
                  </a:path>
                </a:pathLst>
              </a:custGeom>
              <a:noFill/>
              <a:ln w="6">
                <a:solidFill>
                  <a:srgbClr val="005CE6"/>
                </a:solidFill>
                <a:prstDash val="solid"/>
                <a:round/>
                <a:headEnd/>
                <a:tailEnd/>
              </a:ln>
            </p:spPr>
            <p:txBody>
              <a:bodyPr/>
              <a:lstStyle/>
              <a:p>
                <a:endParaRPr lang="en-US"/>
              </a:p>
            </p:txBody>
          </p:sp>
          <p:sp>
            <p:nvSpPr>
              <p:cNvPr id="27973" name="Freeform 161"/>
              <p:cNvSpPr>
                <a:spLocks/>
              </p:cNvSpPr>
              <p:nvPr/>
            </p:nvSpPr>
            <p:spPr bwMode="auto">
              <a:xfrm>
                <a:off x="2476" y="1843"/>
                <a:ext cx="63" cy="112"/>
              </a:xfrm>
              <a:custGeom>
                <a:avLst/>
                <a:gdLst>
                  <a:gd name="T0" fmla="*/ 0 w 63"/>
                  <a:gd name="T1" fmla="*/ 112 h 112"/>
                  <a:gd name="T2" fmla="*/ 49 w 63"/>
                  <a:gd name="T3" fmla="*/ 82 h 112"/>
                  <a:gd name="T4" fmla="*/ 61 w 63"/>
                  <a:gd name="T5" fmla="*/ 70 h 112"/>
                  <a:gd name="T6" fmla="*/ 63 w 63"/>
                  <a:gd name="T7" fmla="*/ 66 h 112"/>
                  <a:gd name="T8" fmla="*/ 63 w 63"/>
                  <a:gd name="T9" fmla="*/ 59 h 112"/>
                  <a:gd name="T10" fmla="*/ 40 w 63"/>
                  <a:gd name="T11" fmla="*/ 23 h 112"/>
                  <a:gd name="T12" fmla="*/ 30 w 63"/>
                  <a:gd name="T13" fmla="*/ 8 h 112"/>
                  <a:gd name="T14" fmla="*/ 23 w 63"/>
                  <a:gd name="T15" fmla="*/ 3 h 112"/>
                  <a:gd name="T16" fmla="*/ 17 w 63"/>
                  <a:gd name="T17" fmla="*/ 0 h 1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3"/>
                  <a:gd name="T28" fmla="*/ 0 h 112"/>
                  <a:gd name="T29" fmla="*/ 63 w 63"/>
                  <a:gd name="T30" fmla="*/ 112 h 1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3" h="112">
                    <a:moveTo>
                      <a:pt x="0" y="112"/>
                    </a:moveTo>
                    <a:lnTo>
                      <a:pt x="49" y="82"/>
                    </a:lnTo>
                    <a:lnTo>
                      <a:pt x="61" y="70"/>
                    </a:lnTo>
                    <a:lnTo>
                      <a:pt x="63" y="66"/>
                    </a:lnTo>
                    <a:lnTo>
                      <a:pt x="63" y="59"/>
                    </a:lnTo>
                    <a:lnTo>
                      <a:pt x="40" y="23"/>
                    </a:lnTo>
                    <a:lnTo>
                      <a:pt x="30" y="8"/>
                    </a:lnTo>
                    <a:lnTo>
                      <a:pt x="23" y="3"/>
                    </a:lnTo>
                    <a:lnTo>
                      <a:pt x="17" y="0"/>
                    </a:lnTo>
                  </a:path>
                </a:pathLst>
              </a:custGeom>
              <a:noFill/>
              <a:ln w="6">
                <a:solidFill>
                  <a:srgbClr val="005CE6"/>
                </a:solidFill>
                <a:prstDash val="solid"/>
                <a:round/>
                <a:headEnd/>
                <a:tailEnd/>
              </a:ln>
            </p:spPr>
            <p:txBody>
              <a:bodyPr/>
              <a:lstStyle/>
              <a:p>
                <a:endParaRPr lang="en-US"/>
              </a:p>
            </p:txBody>
          </p:sp>
          <p:sp>
            <p:nvSpPr>
              <p:cNvPr id="27974" name="Freeform 162"/>
              <p:cNvSpPr>
                <a:spLocks/>
              </p:cNvSpPr>
              <p:nvPr/>
            </p:nvSpPr>
            <p:spPr bwMode="auto">
              <a:xfrm>
                <a:off x="2441" y="2233"/>
                <a:ext cx="29" cy="10"/>
              </a:xfrm>
              <a:custGeom>
                <a:avLst/>
                <a:gdLst>
                  <a:gd name="T0" fmla="*/ 29 w 29"/>
                  <a:gd name="T1" fmla="*/ 10 h 10"/>
                  <a:gd name="T2" fmla="*/ 12 w 29"/>
                  <a:gd name="T3" fmla="*/ 7 h 10"/>
                  <a:gd name="T4" fmla="*/ 2 w 29"/>
                  <a:gd name="T5" fmla="*/ 3 h 10"/>
                  <a:gd name="T6" fmla="*/ 0 w 29"/>
                  <a:gd name="T7" fmla="*/ 0 h 10"/>
                  <a:gd name="T8" fmla="*/ 0 60000 65536"/>
                  <a:gd name="T9" fmla="*/ 0 60000 65536"/>
                  <a:gd name="T10" fmla="*/ 0 60000 65536"/>
                  <a:gd name="T11" fmla="*/ 0 60000 65536"/>
                  <a:gd name="T12" fmla="*/ 0 w 29"/>
                  <a:gd name="T13" fmla="*/ 0 h 10"/>
                  <a:gd name="T14" fmla="*/ 29 w 29"/>
                  <a:gd name="T15" fmla="*/ 10 h 10"/>
                </a:gdLst>
                <a:ahLst/>
                <a:cxnLst>
                  <a:cxn ang="T8">
                    <a:pos x="T0" y="T1"/>
                  </a:cxn>
                  <a:cxn ang="T9">
                    <a:pos x="T2" y="T3"/>
                  </a:cxn>
                  <a:cxn ang="T10">
                    <a:pos x="T4" y="T5"/>
                  </a:cxn>
                  <a:cxn ang="T11">
                    <a:pos x="T6" y="T7"/>
                  </a:cxn>
                </a:cxnLst>
                <a:rect l="T12" t="T13" r="T14" b="T15"/>
                <a:pathLst>
                  <a:path w="29" h="10">
                    <a:moveTo>
                      <a:pt x="29" y="10"/>
                    </a:moveTo>
                    <a:lnTo>
                      <a:pt x="12" y="7"/>
                    </a:lnTo>
                    <a:lnTo>
                      <a:pt x="2" y="3"/>
                    </a:lnTo>
                    <a:lnTo>
                      <a:pt x="0" y="0"/>
                    </a:lnTo>
                  </a:path>
                </a:pathLst>
              </a:custGeom>
              <a:noFill/>
              <a:ln w="6">
                <a:solidFill>
                  <a:srgbClr val="005CE6"/>
                </a:solidFill>
                <a:prstDash val="solid"/>
                <a:round/>
                <a:headEnd/>
                <a:tailEnd/>
              </a:ln>
            </p:spPr>
            <p:txBody>
              <a:bodyPr/>
              <a:lstStyle/>
              <a:p>
                <a:endParaRPr lang="en-US"/>
              </a:p>
            </p:txBody>
          </p:sp>
          <p:sp>
            <p:nvSpPr>
              <p:cNvPr id="27975" name="Line 163"/>
              <p:cNvSpPr>
                <a:spLocks noChangeShapeType="1"/>
              </p:cNvSpPr>
              <p:nvPr/>
            </p:nvSpPr>
            <p:spPr bwMode="auto">
              <a:xfrm flipV="1">
                <a:off x="795" y="3676"/>
                <a:ext cx="1" cy="5"/>
              </a:xfrm>
              <a:prstGeom prst="line">
                <a:avLst/>
              </a:prstGeom>
              <a:noFill/>
              <a:ln w="6">
                <a:solidFill>
                  <a:srgbClr val="005CE6"/>
                </a:solidFill>
                <a:round/>
                <a:headEnd/>
                <a:tailEnd/>
              </a:ln>
            </p:spPr>
            <p:txBody>
              <a:bodyPr/>
              <a:lstStyle/>
              <a:p>
                <a:endParaRPr lang="en-US"/>
              </a:p>
            </p:txBody>
          </p:sp>
          <p:sp>
            <p:nvSpPr>
              <p:cNvPr id="27976" name="Freeform 164"/>
              <p:cNvSpPr>
                <a:spLocks/>
              </p:cNvSpPr>
              <p:nvPr/>
            </p:nvSpPr>
            <p:spPr bwMode="auto">
              <a:xfrm>
                <a:off x="2600" y="1022"/>
                <a:ext cx="96" cy="50"/>
              </a:xfrm>
              <a:custGeom>
                <a:avLst/>
                <a:gdLst>
                  <a:gd name="T0" fmla="*/ 0 w 96"/>
                  <a:gd name="T1" fmla="*/ 48 h 50"/>
                  <a:gd name="T2" fmla="*/ 1 w 96"/>
                  <a:gd name="T3" fmla="*/ 50 h 50"/>
                  <a:gd name="T4" fmla="*/ 42 w 96"/>
                  <a:gd name="T5" fmla="*/ 49 h 50"/>
                  <a:gd name="T6" fmla="*/ 62 w 96"/>
                  <a:gd name="T7" fmla="*/ 46 h 50"/>
                  <a:gd name="T8" fmla="*/ 75 w 96"/>
                  <a:gd name="T9" fmla="*/ 42 h 50"/>
                  <a:gd name="T10" fmla="*/ 85 w 96"/>
                  <a:gd name="T11" fmla="*/ 37 h 50"/>
                  <a:gd name="T12" fmla="*/ 94 w 96"/>
                  <a:gd name="T13" fmla="*/ 29 h 50"/>
                  <a:gd name="T14" fmla="*/ 96 w 96"/>
                  <a:gd name="T15" fmla="*/ 23 h 50"/>
                  <a:gd name="T16" fmla="*/ 96 w 96"/>
                  <a:gd name="T17" fmla="*/ 12 h 50"/>
                  <a:gd name="T18" fmla="*/ 95 w 96"/>
                  <a:gd name="T19" fmla="*/ 4 h 50"/>
                  <a:gd name="T20" fmla="*/ 91 w 96"/>
                  <a:gd name="T21" fmla="*/ 0 h 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6"/>
                  <a:gd name="T34" fmla="*/ 0 h 50"/>
                  <a:gd name="T35" fmla="*/ 96 w 96"/>
                  <a:gd name="T36" fmla="*/ 50 h 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6" h="50">
                    <a:moveTo>
                      <a:pt x="0" y="48"/>
                    </a:moveTo>
                    <a:lnTo>
                      <a:pt x="1" y="50"/>
                    </a:lnTo>
                    <a:lnTo>
                      <a:pt x="42" y="49"/>
                    </a:lnTo>
                    <a:lnTo>
                      <a:pt x="62" y="46"/>
                    </a:lnTo>
                    <a:lnTo>
                      <a:pt x="75" y="42"/>
                    </a:lnTo>
                    <a:lnTo>
                      <a:pt x="85" y="37"/>
                    </a:lnTo>
                    <a:lnTo>
                      <a:pt x="94" y="29"/>
                    </a:lnTo>
                    <a:lnTo>
                      <a:pt x="96" y="23"/>
                    </a:lnTo>
                    <a:lnTo>
                      <a:pt x="96" y="12"/>
                    </a:lnTo>
                    <a:lnTo>
                      <a:pt x="95" y="4"/>
                    </a:lnTo>
                    <a:lnTo>
                      <a:pt x="91" y="0"/>
                    </a:lnTo>
                  </a:path>
                </a:pathLst>
              </a:custGeom>
              <a:noFill/>
              <a:ln w="6">
                <a:solidFill>
                  <a:srgbClr val="005CE6"/>
                </a:solidFill>
                <a:prstDash val="solid"/>
                <a:round/>
                <a:headEnd/>
                <a:tailEnd/>
              </a:ln>
            </p:spPr>
            <p:txBody>
              <a:bodyPr/>
              <a:lstStyle/>
              <a:p>
                <a:endParaRPr lang="en-US"/>
              </a:p>
            </p:txBody>
          </p:sp>
          <p:sp>
            <p:nvSpPr>
              <p:cNvPr id="27977" name="Freeform 165"/>
              <p:cNvSpPr>
                <a:spLocks/>
              </p:cNvSpPr>
              <p:nvPr/>
            </p:nvSpPr>
            <p:spPr bwMode="auto">
              <a:xfrm>
                <a:off x="989" y="1906"/>
                <a:ext cx="427" cy="747"/>
              </a:xfrm>
              <a:custGeom>
                <a:avLst/>
                <a:gdLst>
                  <a:gd name="T0" fmla="*/ 0 w 427"/>
                  <a:gd name="T1" fmla="*/ 0 h 747"/>
                  <a:gd name="T2" fmla="*/ 21 w 427"/>
                  <a:gd name="T3" fmla="*/ 27 h 747"/>
                  <a:gd name="T4" fmla="*/ 26 w 427"/>
                  <a:gd name="T5" fmla="*/ 40 h 747"/>
                  <a:gd name="T6" fmla="*/ 36 w 427"/>
                  <a:gd name="T7" fmla="*/ 56 h 747"/>
                  <a:gd name="T8" fmla="*/ 45 w 427"/>
                  <a:gd name="T9" fmla="*/ 78 h 747"/>
                  <a:gd name="T10" fmla="*/ 54 w 427"/>
                  <a:gd name="T11" fmla="*/ 92 h 747"/>
                  <a:gd name="T12" fmla="*/ 93 w 427"/>
                  <a:gd name="T13" fmla="*/ 131 h 747"/>
                  <a:gd name="T14" fmla="*/ 111 w 427"/>
                  <a:gd name="T15" fmla="*/ 157 h 747"/>
                  <a:gd name="T16" fmla="*/ 114 w 427"/>
                  <a:gd name="T17" fmla="*/ 161 h 747"/>
                  <a:gd name="T18" fmla="*/ 116 w 427"/>
                  <a:gd name="T19" fmla="*/ 164 h 747"/>
                  <a:gd name="T20" fmla="*/ 123 w 427"/>
                  <a:gd name="T21" fmla="*/ 173 h 747"/>
                  <a:gd name="T22" fmla="*/ 123 w 427"/>
                  <a:gd name="T23" fmla="*/ 186 h 747"/>
                  <a:gd name="T24" fmla="*/ 137 w 427"/>
                  <a:gd name="T25" fmla="*/ 212 h 747"/>
                  <a:gd name="T26" fmla="*/ 147 w 427"/>
                  <a:gd name="T27" fmla="*/ 226 h 747"/>
                  <a:gd name="T28" fmla="*/ 152 w 427"/>
                  <a:gd name="T29" fmla="*/ 236 h 747"/>
                  <a:gd name="T30" fmla="*/ 153 w 427"/>
                  <a:gd name="T31" fmla="*/ 242 h 747"/>
                  <a:gd name="T32" fmla="*/ 160 w 427"/>
                  <a:gd name="T33" fmla="*/ 256 h 747"/>
                  <a:gd name="T34" fmla="*/ 165 w 427"/>
                  <a:gd name="T35" fmla="*/ 262 h 747"/>
                  <a:gd name="T36" fmla="*/ 172 w 427"/>
                  <a:gd name="T37" fmla="*/ 276 h 747"/>
                  <a:gd name="T38" fmla="*/ 185 w 427"/>
                  <a:gd name="T39" fmla="*/ 300 h 747"/>
                  <a:gd name="T40" fmla="*/ 192 w 427"/>
                  <a:gd name="T41" fmla="*/ 320 h 747"/>
                  <a:gd name="T42" fmla="*/ 195 w 427"/>
                  <a:gd name="T43" fmla="*/ 334 h 747"/>
                  <a:gd name="T44" fmla="*/ 201 w 427"/>
                  <a:gd name="T45" fmla="*/ 343 h 747"/>
                  <a:gd name="T46" fmla="*/ 201 w 427"/>
                  <a:gd name="T47" fmla="*/ 351 h 747"/>
                  <a:gd name="T48" fmla="*/ 203 w 427"/>
                  <a:gd name="T49" fmla="*/ 359 h 747"/>
                  <a:gd name="T50" fmla="*/ 202 w 427"/>
                  <a:gd name="T51" fmla="*/ 376 h 747"/>
                  <a:gd name="T52" fmla="*/ 206 w 427"/>
                  <a:gd name="T53" fmla="*/ 400 h 747"/>
                  <a:gd name="T54" fmla="*/ 209 w 427"/>
                  <a:gd name="T55" fmla="*/ 418 h 747"/>
                  <a:gd name="T56" fmla="*/ 216 w 427"/>
                  <a:gd name="T57" fmla="*/ 431 h 747"/>
                  <a:gd name="T58" fmla="*/ 229 w 427"/>
                  <a:gd name="T59" fmla="*/ 448 h 747"/>
                  <a:gd name="T60" fmla="*/ 232 w 427"/>
                  <a:gd name="T61" fmla="*/ 449 h 747"/>
                  <a:gd name="T62" fmla="*/ 234 w 427"/>
                  <a:gd name="T63" fmla="*/ 464 h 747"/>
                  <a:gd name="T64" fmla="*/ 235 w 427"/>
                  <a:gd name="T65" fmla="*/ 482 h 747"/>
                  <a:gd name="T66" fmla="*/ 237 w 427"/>
                  <a:gd name="T67" fmla="*/ 485 h 747"/>
                  <a:gd name="T68" fmla="*/ 248 w 427"/>
                  <a:gd name="T69" fmla="*/ 498 h 747"/>
                  <a:gd name="T70" fmla="*/ 267 w 427"/>
                  <a:gd name="T71" fmla="*/ 537 h 747"/>
                  <a:gd name="T72" fmla="*/ 273 w 427"/>
                  <a:gd name="T73" fmla="*/ 563 h 747"/>
                  <a:gd name="T74" fmla="*/ 276 w 427"/>
                  <a:gd name="T75" fmla="*/ 567 h 747"/>
                  <a:gd name="T76" fmla="*/ 294 w 427"/>
                  <a:gd name="T77" fmla="*/ 577 h 747"/>
                  <a:gd name="T78" fmla="*/ 303 w 427"/>
                  <a:gd name="T79" fmla="*/ 586 h 747"/>
                  <a:gd name="T80" fmla="*/ 310 w 427"/>
                  <a:gd name="T81" fmla="*/ 599 h 747"/>
                  <a:gd name="T82" fmla="*/ 314 w 427"/>
                  <a:gd name="T83" fmla="*/ 611 h 747"/>
                  <a:gd name="T84" fmla="*/ 339 w 427"/>
                  <a:gd name="T85" fmla="*/ 639 h 747"/>
                  <a:gd name="T86" fmla="*/ 337 w 427"/>
                  <a:gd name="T87" fmla="*/ 647 h 747"/>
                  <a:gd name="T88" fmla="*/ 339 w 427"/>
                  <a:gd name="T89" fmla="*/ 649 h 747"/>
                  <a:gd name="T90" fmla="*/ 345 w 427"/>
                  <a:gd name="T91" fmla="*/ 655 h 747"/>
                  <a:gd name="T92" fmla="*/ 350 w 427"/>
                  <a:gd name="T93" fmla="*/ 659 h 747"/>
                  <a:gd name="T94" fmla="*/ 363 w 427"/>
                  <a:gd name="T95" fmla="*/ 662 h 747"/>
                  <a:gd name="T96" fmla="*/ 368 w 427"/>
                  <a:gd name="T97" fmla="*/ 668 h 747"/>
                  <a:gd name="T98" fmla="*/ 369 w 427"/>
                  <a:gd name="T99" fmla="*/ 681 h 747"/>
                  <a:gd name="T100" fmla="*/ 372 w 427"/>
                  <a:gd name="T101" fmla="*/ 687 h 747"/>
                  <a:gd name="T102" fmla="*/ 379 w 427"/>
                  <a:gd name="T103" fmla="*/ 695 h 747"/>
                  <a:gd name="T104" fmla="*/ 389 w 427"/>
                  <a:gd name="T105" fmla="*/ 701 h 747"/>
                  <a:gd name="T106" fmla="*/ 394 w 427"/>
                  <a:gd name="T107" fmla="*/ 706 h 747"/>
                  <a:gd name="T108" fmla="*/ 404 w 427"/>
                  <a:gd name="T109" fmla="*/ 718 h 747"/>
                  <a:gd name="T110" fmla="*/ 411 w 427"/>
                  <a:gd name="T111" fmla="*/ 723 h 747"/>
                  <a:gd name="T112" fmla="*/ 415 w 427"/>
                  <a:gd name="T113" fmla="*/ 733 h 747"/>
                  <a:gd name="T114" fmla="*/ 427 w 427"/>
                  <a:gd name="T115" fmla="*/ 747 h 74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27"/>
                  <a:gd name="T175" fmla="*/ 0 h 747"/>
                  <a:gd name="T176" fmla="*/ 427 w 427"/>
                  <a:gd name="T177" fmla="*/ 747 h 74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27" h="747">
                    <a:moveTo>
                      <a:pt x="0" y="0"/>
                    </a:moveTo>
                    <a:lnTo>
                      <a:pt x="21" y="27"/>
                    </a:lnTo>
                    <a:lnTo>
                      <a:pt x="26" y="40"/>
                    </a:lnTo>
                    <a:lnTo>
                      <a:pt x="36" y="56"/>
                    </a:lnTo>
                    <a:lnTo>
                      <a:pt x="45" y="78"/>
                    </a:lnTo>
                    <a:lnTo>
                      <a:pt x="54" y="92"/>
                    </a:lnTo>
                    <a:lnTo>
                      <a:pt x="93" y="131"/>
                    </a:lnTo>
                    <a:lnTo>
                      <a:pt x="111" y="157"/>
                    </a:lnTo>
                    <a:lnTo>
                      <a:pt x="114" y="161"/>
                    </a:lnTo>
                    <a:lnTo>
                      <a:pt x="116" y="164"/>
                    </a:lnTo>
                    <a:lnTo>
                      <a:pt x="123" y="173"/>
                    </a:lnTo>
                    <a:lnTo>
                      <a:pt x="123" y="186"/>
                    </a:lnTo>
                    <a:lnTo>
                      <a:pt x="137" y="212"/>
                    </a:lnTo>
                    <a:lnTo>
                      <a:pt x="147" y="226"/>
                    </a:lnTo>
                    <a:lnTo>
                      <a:pt x="152" y="236"/>
                    </a:lnTo>
                    <a:lnTo>
                      <a:pt x="153" y="242"/>
                    </a:lnTo>
                    <a:lnTo>
                      <a:pt x="160" y="256"/>
                    </a:lnTo>
                    <a:lnTo>
                      <a:pt x="165" y="262"/>
                    </a:lnTo>
                    <a:lnTo>
                      <a:pt x="172" y="276"/>
                    </a:lnTo>
                    <a:lnTo>
                      <a:pt x="185" y="300"/>
                    </a:lnTo>
                    <a:lnTo>
                      <a:pt x="192" y="320"/>
                    </a:lnTo>
                    <a:lnTo>
                      <a:pt x="195" y="334"/>
                    </a:lnTo>
                    <a:lnTo>
                      <a:pt x="201" y="343"/>
                    </a:lnTo>
                    <a:lnTo>
                      <a:pt x="201" y="351"/>
                    </a:lnTo>
                    <a:lnTo>
                      <a:pt x="203" y="359"/>
                    </a:lnTo>
                    <a:lnTo>
                      <a:pt x="202" y="376"/>
                    </a:lnTo>
                    <a:lnTo>
                      <a:pt x="206" y="400"/>
                    </a:lnTo>
                    <a:lnTo>
                      <a:pt x="209" y="418"/>
                    </a:lnTo>
                    <a:lnTo>
                      <a:pt x="216" y="431"/>
                    </a:lnTo>
                    <a:lnTo>
                      <a:pt x="229" y="448"/>
                    </a:lnTo>
                    <a:lnTo>
                      <a:pt x="232" y="449"/>
                    </a:lnTo>
                    <a:lnTo>
                      <a:pt x="234" y="464"/>
                    </a:lnTo>
                    <a:lnTo>
                      <a:pt x="235" y="482"/>
                    </a:lnTo>
                    <a:lnTo>
                      <a:pt x="237" y="485"/>
                    </a:lnTo>
                    <a:lnTo>
                      <a:pt x="248" y="498"/>
                    </a:lnTo>
                    <a:lnTo>
                      <a:pt x="267" y="537"/>
                    </a:lnTo>
                    <a:lnTo>
                      <a:pt x="273" y="563"/>
                    </a:lnTo>
                    <a:lnTo>
                      <a:pt x="276" y="567"/>
                    </a:lnTo>
                    <a:lnTo>
                      <a:pt x="294" y="577"/>
                    </a:lnTo>
                    <a:lnTo>
                      <a:pt x="303" y="586"/>
                    </a:lnTo>
                    <a:lnTo>
                      <a:pt x="310" y="599"/>
                    </a:lnTo>
                    <a:lnTo>
                      <a:pt x="314" y="611"/>
                    </a:lnTo>
                    <a:lnTo>
                      <a:pt x="339" y="639"/>
                    </a:lnTo>
                    <a:lnTo>
                      <a:pt x="337" y="647"/>
                    </a:lnTo>
                    <a:lnTo>
                      <a:pt x="339" y="649"/>
                    </a:lnTo>
                    <a:lnTo>
                      <a:pt x="345" y="655"/>
                    </a:lnTo>
                    <a:lnTo>
                      <a:pt x="350" y="659"/>
                    </a:lnTo>
                    <a:lnTo>
                      <a:pt x="363" y="662"/>
                    </a:lnTo>
                    <a:lnTo>
                      <a:pt x="368" y="668"/>
                    </a:lnTo>
                    <a:lnTo>
                      <a:pt x="369" y="681"/>
                    </a:lnTo>
                    <a:lnTo>
                      <a:pt x="372" y="687"/>
                    </a:lnTo>
                    <a:lnTo>
                      <a:pt x="379" y="695"/>
                    </a:lnTo>
                    <a:lnTo>
                      <a:pt x="389" y="701"/>
                    </a:lnTo>
                    <a:lnTo>
                      <a:pt x="394" y="706"/>
                    </a:lnTo>
                    <a:lnTo>
                      <a:pt x="404" y="718"/>
                    </a:lnTo>
                    <a:lnTo>
                      <a:pt x="411" y="723"/>
                    </a:lnTo>
                    <a:lnTo>
                      <a:pt x="415" y="733"/>
                    </a:lnTo>
                    <a:lnTo>
                      <a:pt x="427" y="747"/>
                    </a:lnTo>
                  </a:path>
                </a:pathLst>
              </a:custGeom>
              <a:noFill/>
              <a:ln w="6">
                <a:solidFill>
                  <a:srgbClr val="005CE6"/>
                </a:solidFill>
                <a:prstDash val="solid"/>
                <a:round/>
                <a:headEnd/>
                <a:tailEnd/>
              </a:ln>
            </p:spPr>
            <p:txBody>
              <a:bodyPr/>
              <a:lstStyle/>
              <a:p>
                <a:endParaRPr lang="en-US"/>
              </a:p>
            </p:txBody>
          </p:sp>
          <p:sp>
            <p:nvSpPr>
              <p:cNvPr id="27978" name="Freeform 166"/>
              <p:cNvSpPr>
                <a:spLocks/>
              </p:cNvSpPr>
              <p:nvPr/>
            </p:nvSpPr>
            <p:spPr bwMode="auto">
              <a:xfrm>
                <a:off x="2192" y="782"/>
                <a:ext cx="163" cy="25"/>
              </a:xfrm>
              <a:custGeom>
                <a:avLst/>
                <a:gdLst>
                  <a:gd name="T0" fmla="*/ 0 w 163"/>
                  <a:gd name="T1" fmla="*/ 0 h 25"/>
                  <a:gd name="T2" fmla="*/ 9 w 163"/>
                  <a:gd name="T3" fmla="*/ 5 h 25"/>
                  <a:gd name="T4" fmla="*/ 23 w 163"/>
                  <a:gd name="T5" fmla="*/ 10 h 25"/>
                  <a:gd name="T6" fmla="*/ 33 w 163"/>
                  <a:gd name="T7" fmla="*/ 17 h 25"/>
                  <a:gd name="T8" fmla="*/ 42 w 163"/>
                  <a:gd name="T9" fmla="*/ 20 h 25"/>
                  <a:gd name="T10" fmla="*/ 54 w 163"/>
                  <a:gd name="T11" fmla="*/ 20 h 25"/>
                  <a:gd name="T12" fmla="*/ 59 w 163"/>
                  <a:gd name="T13" fmla="*/ 18 h 25"/>
                  <a:gd name="T14" fmla="*/ 68 w 163"/>
                  <a:gd name="T15" fmla="*/ 15 h 25"/>
                  <a:gd name="T16" fmla="*/ 75 w 163"/>
                  <a:gd name="T17" fmla="*/ 14 h 25"/>
                  <a:gd name="T18" fmla="*/ 81 w 163"/>
                  <a:gd name="T19" fmla="*/ 17 h 25"/>
                  <a:gd name="T20" fmla="*/ 92 w 163"/>
                  <a:gd name="T21" fmla="*/ 25 h 25"/>
                  <a:gd name="T22" fmla="*/ 97 w 163"/>
                  <a:gd name="T23" fmla="*/ 25 h 25"/>
                  <a:gd name="T24" fmla="*/ 107 w 163"/>
                  <a:gd name="T25" fmla="*/ 21 h 25"/>
                  <a:gd name="T26" fmla="*/ 117 w 163"/>
                  <a:gd name="T27" fmla="*/ 21 h 25"/>
                  <a:gd name="T28" fmla="*/ 137 w 163"/>
                  <a:gd name="T29" fmla="*/ 10 h 25"/>
                  <a:gd name="T30" fmla="*/ 150 w 163"/>
                  <a:gd name="T31" fmla="*/ 5 h 25"/>
                  <a:gd name="T32" fmla="*/ 163 w 163"/>
                  <a:gd name="T33" fmla="*/ 0 h 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3"/>
                  <a:gd name="T52" fmla="*/ 0 h 25"/>
                  <a:gd name="T53" fmla="*/ 163 w 163"/>
                  <a:gd name="T54" fmla="*/ 25 h 2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3" h="25">
                    <a:moveTo>
                      <a:pt x="0" y="0"/>
                    </a:moveTo>
                    <a:lnTo>
                      <a:pt x="9" y="5"/>
                    </a:lnTo>
                    <a:lnTo>
                      <a:pt x="23" y="10"/>
                    </a:lnTo>
                    <a:lnTo>
                      <a:pt x="33" y="17"/>
                    </a:lnTo>
                    <a:lnTo>
                      <a:pt x="42" y="20"/>
                    </a:lnTo>
                    <a:lnTo>
                      <a:pt x="54" y="20"/>
                    </a:lnTo>
                    <a:lnTo>
                      <a:pt x="59" y="18"/>
                    </a:lnTo>
                    <a:lnTo>
                      <a:pt x="68" y="15"/>
                    </a:lnTo>
                    <a:lnTo>
                      <a:pt x="75" y="14"/>
                    </a:lnTo>
                    <a:lnTo>
                      <a:pt x="81" y="17"/>
                    </a:lnTo>
                    <a:lnTo>
                      <a:pt x="92" y="25"/>
                    </a:lnTo>
                    <a:lnTo>
                      <a:pt x="97" y="25"/>
                    </a:lnTo>
                    <a:lnTo>
                      <a:pt x="107" y="21"/>
                    </a:lnTo>
                    <a:lnTo>
                      <a:pt x="117" y="21"/>
                    </a:lnTo>
                    <a:lnTo>
                      <a:pt x="137" y="10"/>
                    </a:lnTo>
                    <a:lnTo>
                      <a:pt x="150" y="5"/>
                    </a:lnTo>
                    <a:lnTo>
                      <a:pt x="163" y="0"/>
                    </a:lnTo>
                  </a:path>
                </a:pathLst>
              </a:custGeom>
              <a:noFill/>
              <a:ln w="6">
                <a:solidFill>
                  <a:srgbClr val="005CE6"/>
                </a:solidFill>
                <a:prstDash val="solid"/>
                <a:round/>
                <a:headEnd/>
                <a:tailEnd/>
              </a:ln>
            </p:spPr>
            <p:txBody>
              <a:bodyPr/>
              <a:lstStyle/>
              <a:p>
                <a:endParaRPr lang="en-US"/>
              </a:p>
            </p:txBody>
          </p:sp>
          <p:sp>
            <p:nvSpPr>
              <p:cNvPr id="27979" name="Freeform 167"/>
              <p:cNvSpPr>
                <a:spLocks/>
              </p:cNvSpPr>
              <p:nvPr/>
            </p:nvSpPr>
            <p:spPr bwMode="auto">
              <a:xfrm>
                <a:off x="4010" y="796"/>
                <a:ext cx="164" cy="99"/>
              </a:xfrm>
              <a:custGeom>
                <a:avLst/>
                <a:gdLst>
                  <a:gd name="T0" fmla="*/ 164 w 164"/>
                  <a:gd name="T1" fmla="*/ 83 h 99"/>
                  <a:gd name="T2" fmla="*/ 160 w 164"/>
                  <a:gd name="T3" fmla="*/ 86 h 99"/>
                  <a:gd name="T4" fmla="*/ 159 w 164"/>
                  <a:gd name="T5" fmla="*/ 95 h 99"/>
                  <a:gd name="T6" fmla="*/ 157 w 164"/>
                  <a:gd name="T7" fmla="*/ 98 h 99"/>
                  <a:gd name="T8" fmla="*/ 154 w 164"/>
                  <a:gd name="T9" fmla="*/ 99 h 99"/>
                  <a:gd name="T10" fmla="*/ 120 w 164"/>
                  <a:gd name="T11" fmla="*/ 85 h 99"/>
                  <a:gd name="T12" fmla="*/ 117 w 164"/>
                  <a:gd name="T13" fmla="*/ 82 h 99"/>
                  <a:gd name="T14" fmla="*/ 117 w 164"/>
                  <a:gd name="T15" fmla="*/ 78 h 99"/>
                  <a:gd name="T16" fmla="*/ 115 w 164"/>
                  <a:gd name="T17" fmla="*/ 76 h 99"/>
                  <a:gd name="T18" fmla="*/ 103 w 164"/>
                  <a:gd name="T19" fmla="*/ 76 h 99"/>
                  <a:gd name="T20" fmla="*/ 94 w 164"/>
                  <a:gd name="T21" fmla="*/ 72 h 99"/>
                  <a:gd name="T22" fmla="*/ 85 w 164"/>
                  <a:gd name="T23" fmla="*/ 73 h 99"/>
                  <a:gd name="T24" fmla="*/ 84 w 164"/>
                  <a:gd name="T25" fmla="*/ 81 h 99"/>
                  <a:gd name="T26" fmla="*/ 90 w 164"/>
                  <a:gd name="T27" fmla="*/ 88 h 99"/>
                  <a:gd name="T28" fmla="*/ 90 w 164"/>
                  <a:gd name="T29" fmla="*/ 91 h 99"/>
                  <a:gd name="T30" fmla="*/ 85 w 164"/>
                  <a:gd name="T31" fmla="*/ 92 h 99"/>
                  <a:gd name="T32" fmla="*/ 77 w 164"/>
                  <a:gd name="T33" fmla="*/ 89 h 99"/>
                  <a:gd name="T34" fmla="*/ 68 w 164"/>
                  <a:gd name="T35" fmla="*/ 81 h 99"/>
                  <a:gd name="T36" fmla="*/ 66 w 164"/>
                  <a:gd name="T37" fmla="*/ 76 h 99"/>
                  <a:gd name="T38" fmla="*/ 68 w 164"/>
                  <a:gd name="T39" fmla="*/ 75 h 99"/>
                  <a:gd name="T40" fmla="*/ 82 w 164"/>
                  <a:gd name="T41" fmla="*/ 71 h 99"/>
                  <a:gd name="T42" fmla="*/ 87 w 164"/>
                  <a:gd name="T43" fmla="*/ 65 h 99"/>
                  <a:gd name="T44" fmla="*/ 87 w 164"/>
                  <a:gd name="T45" fmla="*/ 58 h 99"/>
                  <a:gd name="T46" fmla="*/ 82 w 164"/>
                  <a:gd name="T47" fmla="*/ 53 h 99"/>
                  <a:gd name="T48" fmla="*/ 77 w 164"/>
                  <a:gd name="T49" fmla="*/ 52 h 99"/>
                  <a:gd name="T50" fmla="*/ 71 w 164"/>
                  <a:gd name="T51" fmla="*/ 46 h 99"/>
                  <a:gd name="T52" fmla="*/ 51 w 164"/>
                  <a:gd name="T53" fmla="*/ 35 h 99"/>
                  <a:gd name="T54" fmla="*/ 51 w 164"/>
                  <a:gd name="T55" fmla="*/ 32 h 99"/>
                  <a:gd name="T56" fmla="*/ 56 w 164"/>
                  <a:gd name="T57" fmla="*/ 22 h 99"/>
                  <a:gd name="T58" fmla="*/ 56 w 164"/>
                  <a:gd name="T59" fmla="*/ 16 h 99"/>
                  <a:gd name="T60" fmla="*/ 54 w 164"/>
                  <a:gd name="T61" fmla="*/ 13 h 99"/>
                  <a:gd name="T62" fmla="*/ 35 w 164"/>
                  <a:gd name="T63" fmla="*/ 13 h 99"/>
                  <a:gd name="T64" fmla="*/ 30 w 164"/>
                  <a:gd name="T65" fmla="*/ 10 h 99"/>
                  <a:gd name="T66" fmla="*/ 28 w 164"/>
                  <a:gd name="T67" fmla="*/ 3 h 99"/>
                  <a:gd name="T68" fmla="*/ 23 w 164"/>
                  <a:gd name="T69" fmla="*/ 0 h 99"/>
                  <a:gd name="T70" fmla="*/ 10 w 164"/>
                  <a:gd name="T71" fmla="*/ 0 h 99"/>
                  <a:gd name="T72" fmla="*/ 5 w 164"/>
                  <a:gd name="T73" fmla="*/ 3 h 99"/>
                  <a:gd name="T74" fmla="*/ 0 w 164"/>
                  <a:gd name="T75" fmla="*/ 6 h 99"/>
                  <a:gd name="T76" fmla="*/ 0 w 164"/>
                  <a:gd name="T77" fmla="*/ 10 h 9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64"/>
                  <a:gd name="T118" fmla="*/ 0 h 99"/>
                  <a:gd name="T119" fmla="*/ 164 w 164"/>
                  <a:gd name="T120" fmla="*/ 99 h 9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64" h="99">
                    <a:moveTo>
                      <a:pt x="164" y="83"/>
                    </a:moveTo>
                    <a:lnTo>
                      <a:pt x="160" y="86"/>
                    </a:lnTo>
                    <a:lnTo>
                      <a:pt x="159" y="95"/>
                    </a:lnTo>
                    <a:lnTo>
                      <a:pt x="157" y="98"/>
                    </a:lnTo>
                    <a:lnTo>
                      <a:pt x="154" y="99"/>
                    </a:lnTo>
                    <a:lnTo>
                      <a:pt x="120" y="85"/>
                    </a:lnTo>
                    <a:lnTo>
                      <a:pt x="117" y="82"/>
                    </a:lnTo>
                    <a:lnTo>
                      <a:pt x="117" y="78"/>
                    </a:lnTo>
                    <a:lnTo>
                      <a:pt x="115" y="76"/>
                    </a:lnTo>
                    <a:lnTo>
                      <a:pt x="103" y="76"/>
                    </a:lnTo>
                    <a:lnTo>
                      <a:pt x="94" y="72"/>
                    </a:lnTo>
                    <a:lnTo>
                      <a:pt x="85" y="73"/>
                    </a:lnTo>
                    <a:lnTo>
                      <a:pt x="84" y="81"/>
                    </a:lnTo>
                    <a:lnTo>
                      <a:pt x="90" y="88"/>
                    </a:lnTo>
                    <a:lnTo>
                      <a:pt x="90" y="91"/>
                    </a:lnTo>
                    <a:lnTo>
                      <a:pt x="85" y="92"/>
                    </a:lnTo>
                    <a:lnTo>
                      <a:pt x="77" y="89"/>
                    </a:lnTo>
                    <a:lnTo>
                      <a:pt x="68" y="81"/>
                    </a:lnTo>
                    <a:lnTo>
                      <a:pt x="66" y="76"/>
                    </a:lnTo>
                    <a:lnTo>
                      <a:pt x="68" y="75"/>
                    </a:lnTo>
                    <a:lnTo>
                      <a:pt x="82" y="71"/>
                    </a:lnTo>
                    <a:lnTo>
                      <a:pt x="87" y="65"/>
                    </a:lnTo>
                    <a:lnTo>
                      <a:pt x="87" y="58"/>
                    </a:lnTo>
                    <a:lnTo>
                      <a:pt x="82" y="53"/>
                    </a:lnTo>
                    <a:lnTo>
                      <a:pt x="77" y="52"/>
                    </a:lnTo>
                    <a:lnTo>
                      <a:pt x="71" y="46"/>
                    </a:lnTo>
                    <a:lnTo>
                      <a:pt x="51" y="35"/>
                    </a:lnTo>
                    <a:lnTo>
                      <a:pt x="51" y="32"/>
                    </a:lnTo>
                    <a:lnTo>
                      <a:pt x="56" y="22"/>
                    </a:lnTo>
                    <a:lnTo>
                      <a:pt x="56" y="16"/>
                    </a:lnTo>
                    <a:lnTo>
                      <a:pt x="54" y="13"/>
                    </a:lnTo>
                    <a:lnTo>
                      <a:pt x="35" y="13"/>
                    </a:lnTo>
                    <a:lnTo>
                      <a:pt x="30" y="10"/>
                    </a:lnTo>
                    <a:lnTo>
                      <a:pt x="28" y="3"/>
                    </a:lnTo>
                    <a:lnTo>
                      <a:pt x="23" y="0"/>
                    </a:lnTo>
                    <a:lnTo>
                      <a:pt x="10" y="0"/>
                    </a:lnTo>
                    <a:lnTo>
                      <a:pt x="5" y="3"/>
                    </a:lnTo>
                    <a:lnTo>
                      <a:pt x="0" y="6"/>
                    </a:lnTo>
                    <a:lnTo>
                      <a:pt x="0" y="10"/>
                    </a:lnTo>
                  </a:path>
                </a:pathLst>
              </a:custGeom>
              <a:noFill/>
              <a:ln w="6">
                <a:solidFill>
                  <a:srgbClr val="005CE6"/>
                </a:solidFill>
                <a:prstDash val="solid"/>
                <a:round/>
                <a:headEnd/>
                <a:tailEnd/>
              </a:ln>
            </p:spPr>
            <p:txBody>
              <a:bodyPr/>
              <a:lstStyle/>
              <a:p>
                <a:endParaRPr lang="en-US"/>
              </a:p>
            </p:txBody>
          </p:sp>
          <p:sp>
            <p:nvSpPr>
              <p:cNvPr id="27980" name="Freeform 168"/>
              <p:cNvSpPr>
                <a:spLocks/>
              </p:cNvSpPr>
              <p:nvPr/>
            </p:nvSpPr>
            <p:spPr bwMode="auto">
              <a:xfrm>
                <a:off x="458" y="2707"/>
                <a:ext cx="59" cy="276"/>
              </a:xfrm>
              <a:custGeom>
                <a:avLst/>
                <a:gdLst>
                  <a:gd name="T0" fmla="*/ 59 w 59"/>
                  <a:gd name="T1" fmla="*/ 276 h 276"/>
                  <a:gd name="T2" fmla="*/ 49 w 59"/>
                  <a:gd name="T3" fmla="*/ 239 h 276"/>
                  <a:gd name="T4" fmla="*/ 47 w 59"/>
                  <a:gd name="T5" fmla="*/ 236 h 276"/>
                  <a:gd name="T6" fmla="*/ 39 w 59"/>
                  <a:gd name="T7" fmla="*/ 216 h 276"/>
                  <a:gd name="T8" fmla="*/ 26 w 59"/>
                  <a:gd name="T9" fmla="*/ 191 h 276"/>
                  <a:gd name="T10" fmla="*/ 16 w 59"/>
                  <a:gd name="T11" fmla="*/ 171 h 276"/>
                  <a:gd name="T12" fmla="*/ 11 w 59"/>
                  <a:gd name="T13" fmla="*/ 158 h 276"/>
                  <a:gd name="T14" fmla="*/ 11 w 59"/>
                  <a:gd name="T15" fmla="*/ 149 h 276"/>
                  <a:gd name="T16" fmla="*/ 8 w 59"/>
                  <a:gd name="T17" fmla="*/ 131 h 276"/>
                  <a:gd name="T18" fmla="*/ 7 w 59"/>
                  <a:gd name="T19" fmla="*/ 100 h 276"/>
                  <a:gd name="T20" fmla="*/ 0 w 59"/>
                  <a:gd name="T21" fmla="*/ 64 h 276"/>
                  <a:gd name="T22" fmla="*/ 0 w 59"/>
                  <a:gd name="T23" fmla="*/ 49 h 276"/>
                  <a:gd name="T24" fmla="*/ 6 w 59"/>
                  <a:gd name="T25" fmla="*/ 31 h 276"/>
                  <a:gd name="T26" fmla="*/ 14 w 59"/>
                  <a:gd name="T27" fmla="*/ 18 h 276"/>
                  <a:gd name="T28" fmla="*/ 26 w 59"/>
                  <a:gd name="T29" fmla="*/ 5 h 276"/>
                  <a:gd name="T30" fmla="*/ 37 w 59"/>
                  <a:gd name="T31" fmla="*/ 1 h 276"/>
                  <a:gd name="T32" fmla="*/ 43 w 59"/>
                  <a:gd name="T33" fmla="*/ 0 h 2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9"/>
                  <a:gd name="T52" fmla="*/ 0 h 276"/>
                  <a:gd name="T53" fmla="*/ 59 w 59"/>
                  <a:gd name="T54" fmla="*/ 276 h 27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9" h="276">
                    <a:moveTo>
                      <a:pt x="59" y="276"/>
                    </a:moveTo>
                    <a:lnTo>
                      <a:pt x="49" y="239"/>
                    </a:lnTo>
                    <a:lnTo>
                      <a:pt x="47" y="236"/>
                    </a:lnTo>
                    <a:lnTo>
                      <a:pt x="39" y="216"/>
                    </a:lnTo>
                    <a:lnTo>
                      <a:pt x="26" y="191"/>
                    </a:lnTo>
                    <a:lnTo>
                      <a:pt x="16" y="171"/>
                    </a:lnTo>
                    <a:lnTo>
                      <a:pt x="11" y="158"/>
                    </a:lnTo>
                    <a:lnTo>
                      <a:pt x="11" y="149"/>
                    </a:lnTo>
                    <a:lnTo>
                      <a:pt x="8" y="131"/>
                    </a:lnTo>
                    <a:lnTo>
                      <a:pt x="7" y="100"/>
                    </a:lnTo>
                    <a:lnTo>
                      <a:pt x="0" y="64"/>
                    </a:lnTo>
                    <a:lnTo>
                      <a:pt x="0" y="49"/>
                    </a:lnTo>
                    <a:lnTo>
                      <a:pt x="6" y="31"/>
                    </a:lnTo>
                    <a:lnTo>
                      <a:pt x="14" y="18"/>
                    </a:lnTo>
                    <a:lnTo>
                      <a:pt x="26" y="5"/>
                    </a:lnTo>
                    <a:lnTo>
                      <a:pt x="37" y="1"/>
                    </a:lnTo>
                    <a:lnTo>
                      <a:pt x="43" y="0"/>
                    </a:lnTo>
                  </a:path>
                </a:pathLst>
              </a:custGeom>
              <a:noFill/>
              <a:ln w="6">
                <a:solidFill>
                  <a:srgbClr val="005CE6"/>
                </a:solidFill>
                <a:prstDash val="solid"/>
                <a:round/>
                <a:headEnd/>
                <a:tailEnd/>
              </a:ln>
            </p:spPr>
            <p:txBody>
              <a:bodyPr/>
              <a:lstStyle/>
              <a:p>
                <a:endParaRPr lang="en-US"/>
              </a:p>
            </p:txBody>
          </p:sp>
          <p:sp>
            <p:nvSpPr>
              <p:cNvPr id="27981" name="Freeform 169"/>
              <p:cNvSpPr>
                <a:spLocks/>
              </p:cNvSpPr>
              <p:nvPr/>
            </p:nvSpPr>
            <p:spPr bwMode="auto">
              <a:xfrm>
                <a:off x="1983" y="3118"/>
                <a:ext cx="67" cy="67"/>
              </a:xfrm>
              <a:custGeom>
                <a:avLst/>
                <a:gdLst>
                  <a:gd name="T0" fmla="*/ 67 w 67"/>
                  <a:gd name="T1" fmla="*/ 2 h 67"/>
                  <a:gd name="T2" fmla="*/ 65 w 67"/>
                  <a:gd name="T3" fmla="*/ 0 h 67"/>
                  <a:gd name="T4" fmla="*/ 59 w 67"/>
                  <a:gd name="T5" fmla="*/ 0 h 67"/>
                  <a:gd name="T6" fmla="*/ 51 w 67"/>
                  <a:gd name="T7" fmla="*/ 3 h 67"/>
                  <a:gd name="T8" fmla="*/ 39 w 67"/>
                  <a:gd name="T9" fmla="*/ 10 h 67"/>
                  <a:gd name="T10" fmla="*/ 23 w 67"/>
                  <a:gd name="T11" fmla="*/ 22 h 67"/>
                  <a:gd name="T12" fmla="*/ 10 w 67"/>
                  <a:gd name="T13" fmla="*/ 35 h 67"/>
                  <a:gd name="T14" fmla="*/ 0 w 67"/>
                  <a:gd name="T15" fmla="*/ 52 h 67"/>
                  <a:gd name="T16" fmla="*/ 0 w 67"/>
                  <a:gd name="T17" fmla="*/ 62 h 67"/>
                  <a:gd name="T18" fmla="*/ 6 w 67"/>
                  <a:gd name="T19" fmla="*/ 67 h 6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7"/>
                  <a:gd name="T31" fmla="*/ 0 h 67"/>
                  <a:gd name="T32" fmla="*/ 67 w 67"/>
                  <a:gd name="T33" fmla="*/ 67 h 6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7" h="67">
                    <a:moveTo>
                      <a:pt x="67" y="2"/>
                    </a:moveTo>
                    <a:lnTo>
                      <a:pt x="65" y="0"/>
                    </a:lnTo>
                    <a:lnTo>
                      <a:pt x="59" y="0"/>
                    </a:lnTo>
                    <a:lnTo>
                      <a:pt x="51" y="3"/>
                    </a:lnTo>
                    <a:lnTo>
                      <a:pt x="39" y="10"/>
                    </a:lnTo>
                    <a:lnTo>
                      <a:pt x="23" y="22"/>
                    </a:lnTo>
                    <a:lnTo>
                      <a:pt x="10" y="35"/>
                    </a:lnTo>
                    <a:lnTo>
                      <a:pt x="0" y="52"/>
                    </a:lnTo>
                    <a:lnTo>
                      <a:pt x="0" y="62"/>
                    </a:lnTo>
                    <a:lnTo>
                      <a:pt x="6" y="67"/>
                    </a:lnTo>
                  </a:path>
                </a:pathLst>
              </a:custGeom>
              <a:noFill/>
              <a:ln w="6">
                <a:solidFill>
                  <a:srgbClr val="005CE6"/>
                </a:solidFill>
                <a:prstDash val="solid"/>
                <a:round/>
                <a:headEnd/>
                <a:tailEnd/>
              </a:ln>
            </p:spPr>
            <p:txBody>
              <a:bodyPr/>
              <a:lstStyle/>
              <a:p>
                <a:endParaRPr lang="en-US"/>
              </a:p>
            </p:txBody>
          </p:sp>
          <p:sp>
            <p:nvSpPr>
              <p:cNvPr id="27982" name="Freeform 170"/>
              <p:cNvSpPr>
                <a:spLocks/>
              </p:cNvSpPr>
              <p:nvPr/>
            </p:nvSpPr>
            <p:spPr bwMode="auto">
              <a:xfrm>
                <a:off x="2290" y="2609"/>
                <a:ext cx="877" cy="649"/>
              </a:xfrm>
              <a:custGeom>
                <a:avLst/>
                <a:gdLst>
                  <a:gd name="T0" fmla="*/ 865 w 877"/>
                  <a:gd name="T1" fmla="*/ 626 h 649"/>
                  <a:gd name="T2" fmla="*/ 831 w 877"/>
                  <a:gd name="T3" fmla="*/ 646 h 649"/>
                  <a:gd name="T4" fmla="*/ 808 w 877"/>
                  <a:gd name="T5" fmla="*/ 649 h 649"/>
                  <a:gd name="T6" fmla="*/ 791 w 877"/>
                  <a:gd name="T7" fmla="*/ 645 h 649"/>
                  <a:gd name="T8" fmla="*/ 780 w 877"/>
                  <a:gd name="T9" fmla="*/ 632 h 649"/>
                  <a:gd name="T10" fmla="*/ 745 w 877"/>
                  <a:gd name="T11" fmla="*/ 601 h 649"/>
                  <a:gd name="T12" fmla="*/ 692 w 877"/>
                  <a:gd name="T13" fmla="*/ 565 h 649"/>
                  <a:gd name="T14" fmla="*/ 657 w 877"/>
                  <a:gd name="T15" fmla="*/ 551 h 649"/>
                  <a:gd name="T16" fmla="*/ 630 w 877"/>
                  <a:gd name="T17" fmla="*/ 540 h 649"/>
                  <a:gd name="T18" fmla="*/ 610 w 877"/>
                  <a:gd name="T19" fmla="*/ 553 h 649"/>
                  <a:gd name="T20" fmla="*/ 597 w 877"/>
                  <a:gd name="T21" fmla="*/ 551 h 649"/>
                  <a:gd name="T22" fmla="*/ 585 w 877"/>
                  <a:gd name="T23" fmla="*/ 535 h 649"/>
                  <a:gd name="T24" fmla="*/ 578 w 877"/>
                  <a:gd name="T25" fmla="*/ 519 h 649"/>
                  <a:gd name="T26" fmla="*/ 569 w 877"/>
                  <a:gd name="T27" fmla="*/ 494 h 649"/>
                  <a:gd name="T28" fmla="*/ 556 w 877"/>
                  <a:gd name="T29" fmla="*/ 482 h 649"/>
                  <a:gd name="T30" fmla="*/ 532 w 877"/>
                  <a:gd name="T31" fmla="*/ 479 h 649"/>
                  <a:gd name="T32" fmla="*/ 504 w 877"/>
                  <a:gd name="T33" fmla="*/ 473 h 649"/>
                  <a:gd name="T34" fmla="*/ 487 w 877"/>
                  <a:gd name="T35" fmla="*/ 469 h 649"/>
                  <a:gd name="T36" fmla="*/ 463 w 877"/>
                  <a:gd name="T37" fmla="*/ 465 h 649"/>
                  <a:gd name="T38" fmla="*/ 440 w 877"/>
                  <a:gd name="T39" fmla="*/ 460 h 649"/>
                  <a:gd name="T40" fmla="*/ 412 w 877"/>
                  <a:gd name="T41" fmla="*/ 440 h 649"/>
                  <a:gd name="T42" fmla="*/ 396 w 877"/>
                  <a:gd name="T43" fmla="*/ 424 h 649"/>
                  <a:gd name="T44" fmla="*/ 389 w 877"/>
                  <a:gd name="T45" fmla="*/ 406 h 649"/>
                  <a:gd name="T46" fmla="*/ 370 w 877"/>
                  <a:gd name="T47" fmla="*/ 391 h 649"/>
                  <a:gd name="T48" fmla="*/ 360 w 877"/>
                  <a:gd name="T49" fmla="*/ 388 h 649"/>
                  <a:gd name="T50" fmla="*/ 352 w 877"/>
                  <a:gd name="T51" fmla="*/ 388 h 649"/>
                  <a:gd name="T52" fmla="*/ 313 w 877"/>
                  <a:gd name="T53" fmla="*/ 357 h 649"/>
                  <a:gd name="T54" fmla="*/ 298 w 877"/>
                  <a:gd name="T55" fmla="*/ 335 h 649"/>
                  <a:gd name="T56" fmla="*/ 277 w 877"/>
                  <a:gd name="T57" fmla="*/ 329 h 649"/>
                  <a:gd name="T58" fmla="*/ 259 w 877"/>
                  <a:gd name="T59" fmla="*/ 318 h 649"/>
                  <a:gd name="T60" fmla="*/ 232 w 877"/>
                  <a:gd name="T61" fmla="*/ 292 h 649"/>
                  <a:gd name="T62" fmla="*/ 208 w 877"/>
                  <a:gd name="T63" fmla="*/ 280 h 649"/>
                  <a:gd name="T64" fmla="*/ 192 w 877"/>
                  <a:gd name="T65" fmla="*/ 263 h 649"/>
                  <a:gd name="T66" fmla="*/ 167 w 877"/>
                  <a:gd name="T67" fmla="*/ 247 h 649"/>
                  <a:gd name="T68" fmla="*/ 134 w 877"/>
                  <a:gd name="T69" fmla="*/ 207 h 649"/>
                  <a:gd name="T70" fmla="*/ 121 w 877"/>
                  <a:gd name="T71" fmla="*/ 190 h 649"/>
                  <a:gd name="T72" fmla="*/ 113 w 877"/>
                  <a:gd name="T73" fmla="*/ 171 h 649"/>
                  <a:gd name="T74" fmla="*/ 81 w 877"/>
                  <a:gd name="T75" fmla="*/ 144 h 649"/>
                  <a:gd name="T76" fmla="*/ 66 w 877"/>
                  <a:gd name="T77" fmla="*/ 135 h 649"/>
                  <a:gd name="T78" fmla="*/ 75 w 877"/>
                  <a:gd name="T79" fmla="*/ 122 h 649"/>
                  <a:gd name="T80" fmla="*/ 77 w 877"/>
                  <a:gd name="T81" fmla="*/ 108 h 649"/>
                  <a:gd name="T82" fmla="*/ 71 w 877"/>
                  <a:gd name="T83" fmla="*/ 96 h 649"/>
                  <a:gd name="T84" fmla="*/ 53 w 877"/>
                  <a:gd name="T85" fmla="*/ 62 h 649"/>
                  <a:gd name="T86" fmla="*/ 26 w 877"/>
                  <a:gd name="T87" fmla="*/ 39 h 649"/>
                  <a:gd name="T88" fmla="*/ 6 w 877"/>
                  <a:gd name="T89" fmla="*/ 14 h 649"/>
                  <a:gd name="T90" fmla="*/ 0 w 877"/>
                  <a:gd name="T91" fmla="*/ 0 h 64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77"/>
                  <a:gd name="T139" fmla="*/ 0 h 649"/>
                  <a:gd name="T140" fmla="*/ 877 w 877"/>
                  <a:gd name="T141" fmla="*/ 649 h 64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77" h="649">
                    <a:moveTo>
                      <a:pt x="877" y="620"/>
                    </a:moveTo>
                    <a:lnTo>
                      <a:pt x="865" y="626"/>
                    </a:lnTo>
                    <a:lnTo>
                      <a:pt x="846" y="642"/>
                    </a:lnTo>
                    <a:lnTo>
                      <a:pt x="831" y="646"/>
                    </a:lnTo>
                    <a:lnTo>
                      <a:pt x="820" y="645"/>
                    </a:lnTo>
                    <a:lnTo>
                      <a:pt x="808" y="649"/>
                    </a:lnTo>
                    <a:lnTo>
                      <a:pt x="801" y="649"/>
                    </a:lnTo>
                    <a:lnTo>
                      <a:pt x="791" y="645"/>
                    </a:lnTo>
                    <a:lnTo>
                      <a:pt x="785" y="640"/>
                    </a:lnTo>
                    <a:lnTo>
                      <a:pt x="780" y="632"/>
                    </a:lnTo>
                    <a:lnTo>
                      <a:pt x="759" y="613"/>
                    </a:lnTo>
                    <a:lnTo>
                      <a:pt x="745" y="601"/>
                    </a:lnTo>
                    <a:lnTo>
                      <a:pt x="715" y="586"/>
                    </a:lnTo>
                    <a:lnTo>
                      <a:pt x="692" y="565"/>
                    </a:lnTo>
                    <a:lnTo>
                      <a:pt x="680" y="560"/>
                    </a:lnTo>
                    <a:lnTo>
                      <a:pt x="657" y="551"/>
                    </a:lnTo>
                    <a:lnTo>
                      <a:pt x="637" y="538"/>
                    </a:lnTo>
                    <a:lnTo>
                      <a:pt x="630" y="540"/>
                    </a:lnTo>
                    <a:lnTo>
                      <a:pt x="617" y="545"/>
                    </a:lnTo>
                    <a:lnTo>
                      <a:pt x="610" y="553"/>
                    </a:lnTo>
                    <a:lnTo>
                      <a:pt x="607" y="554"/>
                    </a:lnTo>
                    <a:lnTo>
                      <a:pt x="597" y="551"/>
                    </a:lnTo>
                    <a:lnTo>
                      <a:pt x="591" y="548"/>
                    </a:lnTo>
                    <a:lnTo>
                      <a:pt x="585" y="535"/>
                    </a:lnTo>
                    <a:lnTo>
                      <a:pt x="578" y="529"/>
                    </a:lnTo>
                    <a:lnTo>
                      <a:pt x="578" y="519"/>
                    </a:lnTo>
                    <a:lnTo>
                      <a:pt x="572" y="506"/>
                    </a:lnTo>
                    <a:lnTo>
                      <a:pt x="569" y="494"/>
                    </a:lnTo>
                    <a:lnTo>
                      <a:pt x="563" y="485"/>
                    </a:lnTo>
                    <a:lnTo>
                      <a:pt x="556" y="482"/>
                    </a:lnTo>
                    <a:lnTo>
                      <a:pt x="546" y="482"/>
                    </a:lnTo>
                    <a:lnTo>
                      <a:pt x="532" y="479"/>
                    </a:lnTo>
                    <a:lnTo>
                      <a:pt x="514" y="478"/>
                    </a:lnTo>
                    <a:lnTo>
                      <a:pt x="504" y="473"/>
                    </a:lnTo>
                    <a:lnTo>
                      <a:pt x="494" y="475"/>
                    </a:lnTo>
                    <a:lnTo>
                      <a:pt x="487" y="469"/>
                    </a:lnTo>
                    <a:lnTo>
                      <a:pt x="473" y="470"/>
                    </a:lnTo>
                    <a:lnTo>
                      <a:pt x="463" y="465"/>
                    </a:lnTo>
                    <a:lnTo>
                      <a:pt x="448" y="463"/>
                    </a:lnTo>
                    <a:lnTo>
                      <a:pt x="440" y="460"/>
                    </a:lnTo>
                    <a:lnTo>
                      <a:pt x="424" y="450"/>
                    </a:lnTo>
                    <a:lnTo>
                      <a:pt x="412" y="440"/>
                    </a:lnTo>
                    <a:lnTo>
                      <a:pt x="402" y="427"/>
                    </a:lnTo>
                    <a:lnTo>
                      <a:pt x="396" y="424"/>
                    </a:lnTo>
                    <a:lnTo>
                      <a:pt x="393" y="410"/>
                    </a:lnTo>
                    <a:lnTo>
                      <a:pt x="389" y="406"/>
                    </a:lnTo>
                    <a:lnTo>
                      <a:pt x="376" y="401"/>
                    </a:lnTo>
                    <a:lnTo>
                      <a:pt x="370" y="391"/>
                    </a:lnTo>
                    <a:lnTo>
                      <a:pt x="366" y="387"/>
                    </a:lnTo>
                    <a:lnTo>
                      <a:pt x="360" y="388"/>
                    </a:lnTo>
                    <a:lnTo>
                      <a:pt x="357" y="391"/>
                    </a:lnTo>
                    <a:lnTo>
                      <a:pt x="352" y="388"/>
                    </a:lnTo>
                    <a:lnTo>
                      <a:pt x="333" y="367"/>
                    </a:lnTo>
                    <a:lnTo>
                      <a:pt x="313" y="357"/>
                    </a:lnTo>
                    <a:lnTo>
                      <a:pt x="310" y="348"/>
                    </a:lnTo>
                    <a:lnTo>
                      <a:pt x="298" y="335"/>
                    </a:lnTo>
                    <a:lnTo>
                      <a:pt x="293" y="332"/>
                    </a:lnTo>
                    <a:lnTo>
                      <a:pt x="277" y="329"/>
                    </a:lnTo>
                    <a:lnTo>
                      <a:pt x="268" y="325"/>
                    </a:lnTo>
                    <a:lnTo>
                      <a:pt x="259" y="318"/>
                    </a:lnTo>
                    <a:lnTo>
                      <a:pt x="248" y="303"/>
                    </a:lnTo>
                    <a:lnTo>
                      <a:pt x="232" y="292"/>
                    </a:lnTo>
                    <a:lnTo>
                      <a:pt x="216" y="286"/>
                    </a:lnTo>
                    <a:lnTo>
                      <a:pt x="208" y="280"/>
                    </a:lnTo>
                    <a:lnTo>
                      <a:pt x="200" y="275"/>
                    </a:lnTo>
                    <a:lnTo>
                      <a:pt x="192" y="263"/>
                    </a:lnTo>
                    <a:lnTo>
                      <a:pt x="175" y="254"/>
                    </a:lnTo>
                    <a:lnTo>
                      <a:pt x="167" y="247"/>
                    </a:lnTo>
                    <a:lnTo>
                      <a:pt x="162" y="239"/>
                    </a:lnTo>
                    <a:lnTo>
                      <a:pt x="134" y="207"/>
                    </a:lnTo>
                    <a:lnTo>
                      <a:pt x="128" y="195"/>
                    </a:lnTo>
                    <a:lnTo>
                      <a:pt x="121" y="190"/>
                    </a:lnTo>
                    <a:lnTo>
                      <a:pt x="118" y="178"/>
                    </a:lnTo>
                    <a:lnTo>
                      <a:pt x="113" y="171"/>
                    </a:lnTo>
                    <a:lnTo>
                      <a:pt x="101" y="165"/>
                    </a:lnTo>
                    <a:lnTo>
                      <a:pt x="81" y="144"/>
                    </a:lnTo>
                    <a:lnTo>
                      <a:pt x="69" y="138"/>
                    </a:lnTo>
                    <a:lnTo>
                      <a:pt x="66" y="135"/>
                    </a:lnTo>
                    <a:lnTo>
                      <a:pt x="68" y="132"/>
                    </a:lnTo>
                    <a:lnTo>
                      <a:pt x="75" y="122"/>
                    </a:lnTo>
                    <a:lnTo>
                      <a:pt x="77" y="119"/>
                    </a:lnTo>
                    <a:lnTo>
                      <a:pt x="77" y="108"/>
                    </a:lnTo>
                    <a:lnTo>
                      <a:pt x="75" y="103"/>
                    </a:lnTo>
                    <a:lnTo>
                      <a:pt x="71" y="96"/>
                    </a:lnTo>
                    <a:lnTo>
                      <a:pt x="64" y="77"/>
                    </a:lnTo>
                    <a:lnTo>
                      <a:pt x="53" y="62"/>
                    </a:lnTo>
                    <a:lnTo>
                      <a:pt x="39" y="46"/>
                    </a:lnTo>
                    <a:lnTo>
                      <a:pt x="26" y="39"/>
                    </a:lnTo>
                    <a:lnTo>
                      <a:pt x="17" y="27"/>
                    </a:lnTo>
                    <a:lnTo>
                      <a:pt x="6" y="14"/>
                    </a:lnTo>
                    <a:lnTo>
                      <a:pt x="0" y="4"/>
                    </a:lnTo>
                    <a:lnTo>
                      <a:pt x="0" y="0"/>
                    </a:lnTo>
                  </a:path>
                </a:pathLst>
              </a:custGeom>
              <a:noFill/>
              <a:ln w="6">
                <a:solidFill>
                  <a:srgbClr val="005CE6"/>
                </a:solidFill>
                <a:prstDash val="solid"/>
                <a:round/>
                <a:headEnd/>
                <a:tailEnd/>
              </a:ln>
            </p:spPr>
            <p:txBody>
              <a:bodyPr/>
              <a:lstStyle/>
              <a:p>
                <a:endParaRPr lang="en-US"/>
              </a:p>
            </p:txBody>
          </p:sp>
          <p:sp>
            <p:nvSpPr>
              <p:cNvPr id="27983" name="Freeform 171"/>
              <p:cNvSpPr>
                <a:spLocks/>
              </p:cNvSpPr>
              <p:nvPr/>
            </p:nvSpPr>
            <p:spPr bwMode="auto">
              <a:xfrm>
                <a:off x="1610" y="3717"/>
                <a:ext cx="499" cy="107"/>
              </a:xfrm>
              <a:custGeom>
                <a:avLst/>
                <a:gdLst>
                  <a:gd name="T0" fmla="*/ 7 w 499"/>
                  <a:gd name="T1" fmla="*/ 38 h 107"/>
                  <a:gd name="T2" fmla="*/ 19 w 499"/>
                  <a:gd name="T3" fmla="*/ 33 h 107"/>
                  <a:gd name="T4" fmla="*/ 26 w 499"/>
                  <a:gd name="T5" fmla="*/ 19 h 107"/>
                  <a:gd name="T6" fmla="*/ 48 w 499"/>
                  <a:gd name="T7" fmla="*/ 25 h 107"/>
                  <a:gd name="T8" fmla="*/ 61 w 499"/>
                  <a:gd name="T9" fmla="*/ 35 h 107"/>
                  <a:gd name="T10" fmla="*/ 87 w 499"/>
                  <a:gd name="T11" fmla="*/ 33 h 107"/>
                  <a:gd name="T12" fmla="*/ 94 w 499"/>
                  <a:gd name="T13" fmla="*/ 29 h 107"/>
                  <a:gd name="T14" fmla="*/ 108 w 499"/>
                  <a:gd name="T15" fmla="*/ 13 h 107"/>
                  <a:gd name="T16" fmla="*/ 123 w 499"/>
                  <a:gd name="T17" fmla="*/ 13 h 107"/>
                  <a:gd name="T18" fmla="*/ 137 w 499"/>
                  <a:gd name="T19" fmla="*/ 19 h 107"/>
                  <a:gd name="T20" fmla="*/ 154 w 499"/>
                  <a:gd name="T21" fmla="*/ 6 h 107"/>
                  <a:gd name="T22" fmla="*/ 177 w 499"/>
                  <a:gd name="T23" fmla="*/ 0 h 107"/>
                  <a:gd name="T24" fmla="*/ 212 w 499"/>
                  <a:gd name="T25" fmla="*/ 9 h 107"/>
                  <a:gd name="T26" fmla="*/ 241 w 499"/>
                  <a:gd name="T27" fmla="*/ 22 h 107"/>
                  <a:gd name="T28" fmla="*/ 245 w 499"/>
                  <a:gd name="T29" fmla="*/ 36 h 107"/>
                  <a:gd name="T30" fmla="*/ 258 w 499"/>
                  <a:gd name="T31" fmla="*/ 41 h 107"/>
                  <a:gd name="T32" fmla="*/ 271 w 499"/>
                  <a:gd name="T33" fmla="*/ 18 h 107"/>
                  <a:gd name="T34" fmla="*/ 281 w 499"/>
                  <a:gd name="T35" fmla="*/ 16 h 107"/>
                  <a:gd name="T36" fmla="*/ 291 w 499"/>
                  <a:gd name="T37" fmla="*/ 28 h 107"/>
                  <a:gd name="T38" fmla="*/ 294 w 499"/>
                  <a:gd name="T39" fmla="*/ 46 h 107"/>
                  <a:gd name="T40" fmla="*/ 303 w 499"/>
                  <a:gd name="T41" fmla="*/ 41 h 107"/>
                  <a:gd name="T42" fmla="*/ 310 w 499"/>
                  <a:gd name="T43" fmla="*/ 35 h 107"/>
                  <a:gd name="T44" fmla="*/ 311 w 499"/>
                  <a:gd name="T45" fmla="*/ 48 h 107"/>
                  <a:gd name="T46" fmla="*/ 320 w 499"/>
                  <a:gd name="T47" fmla="*/ 58 h 107"/>
                  <a:gd name="T48" fmla="*/ 321 w 499"/>
                  <a:gd name="T49" fmla="*/ 77 h 107"/>
                  <a:gd name="T50" fmla="*/ 332 w 499"/>
                  <a:gd name="T51" fmla="*/ 77 h 107"/>
                  <a:gd name="T52" fmla="*/ 349 w 499"/>
                  <a:gd name="T53" fmla="*/ 87 h 107"/>
                  <a:gd name="T54" fmla="*/ 356 w 499"/>
                  <a:gd name="T55" fmla="*/ 97 h 107"/>
                  <a:gd name="T56" fmla="*/ 376 w 499"/>
                  <a:gd name="T57" fmla="*/ 100 h 107"/>
                  <a:gd name="T58" fmla="*/ 412 w 499"/>
                  <a:gd name="T59" fmla="*/ 101 h 107"/>
                  <a:gd name="T60" fmla="*/ 438 w 499"/>
                  <a:gd name="T61" fmla="*/ 94 h 107"/>
                  <a:gd name="T62" fmla="*/ 441 w 499"/>
                  <a:gd name="T63" fmla="*/ 85 h 107"/>
                  <a:gd name="T64" fmla="*/ 453 w 499"/>
                  <a:gd name="T65" fmla="*/ 79 h 107"/>
                  <a:gd name="T66" fmla="*/ 455 w 499"/>
                  <a:gd name="T67" fmla="*/ 67 h 107"/>
                  <a:gd name="T68" fmla="*/ 467 w 499"/>
                  <a:gd name="T69" fmla="*/ 62 h 107"/>
                  <a:gd name="T70" fmla="*/ 499 w 499"/>
                  <a:gd name="T71" fmla="*/ 95 h 10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99"/>
                  <a:gd name="T109" fmla="*/ 0 h 107"/>
                  <a:gd name="T110" fmla="*/ 499 w 499"/>
                  <a:gd name="T111" fmla="*/ 107 h 10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99" h="107">
                    <a:moveTo>
                      <a:pt x="0" y="42"/>
                    </a:moveTo>
                    <a:lnTo>
                      <a:pt x="7" y="38"/>
                    </a:lnTo>
                    <a:lnTo>
                      <a:pt x="16" y="35"/>
                    </a:lnTo>
                    <a:lnTo>
                      <a:pt x="19" y="33"/>
                    </a:lnTo>
                    <a:lnTo>
                      <a:pt x="22" y="22"/>
                    </a:lnTo>
                    <a:lnTo>
                      <a:pt x="26" y="19"/>
                    </a:lnTo>
                    <a:lnTo>
                      <a:pt x="33" y="18"/>
                    </a:lnTo>
                    <a:lnTo>
                      <a:pt x="48" y="25"/>
                    </a:lnTo>
                    <a:lnTo>
                      <a:pt x="55" y="32"/>
                    </a:lnTo>
                    <a:lnTo>
                      <a:pt x="61" y="35"/>
                    </a:lnTo>
                    <a:lnTo>
                      <a:pt x="79" y="32"/>
                    </a:lnTo>
                    <a:lnTo>
                      <a:pt x="87" y="33"/>
                    </a:lnTo>
                    <a:lnTo>
                      <a:pt x="90" y="33"/>
                    </a:lnTo>
                    <a:lnTo>
                      <a:pt x="94" y="29"/>
                    </a:lnTo>
                    <a:lnTo>
                      <a:pt x="98" y="19"/>
                    </a:lnTo>
                    <a:lnTo>
                      <a:pt x="108" y="13"/>
                    </a:lnTo>
                    <a:lnTo>
                      <a:pt x="115" y="12"/>
                    </a:lnTo>
                    <a:lnTo>
                      <a:pt x="123" y="13"/>
                    </a:lnTo>
                    <a:lnTo>
                      <a:pt x="133" y="19"/>
                    </a:lnTo>
                    <a:lnTo>
                      <a:pt x="137" y="19"/>
                    </a:lnTo>
                    <a:lnTo>
                      <a:pt x="140" y="18"/>
                    </a:lnTo>
                    <a:lnTo>
                      <a:pt x="154" y="6"/>
                    </a:lnTo>
                    <a:lnTo>
                      <a:pt x="169" y="0"/>
                    </a:lnTo>
                    <a:lnTo>
                      <a:pt x="177" y="0"/>
                    </a:lnTo>
                    <a:lnTo>
                      <a:pt x="183" y="3"/>
                    </a:lnTo>
                    <a:lnTo>
                      <a:pt x="212" y="9"/>
                    </a:lnTo>
                    <a:lnTo>
                      <a:pt x="235" y="18"/>
                    </a:lnTo>
                    <a:lnTo>
                      <a:pt x="241" y="22"/>
                    </a:lnTo>
                    <a:lnTo>
                      <a:pt x="242" y="33"/>
                    </a:lnTo>
                    <a:lnTo>
                      <a:pt x="245" y="36"/>
                    </a:lnTo>
                    <a:lnTo>
                      <a:pt x="252" y="39"/>
                    </a:lnTo>
                    <a:lnTo>
                      <a:pt x="258" y="41"/>
                    </a:lnTo>
                    <a:lnTo>
                      <a:pt x="260" y="39"/>
                    </a:lnTo>
                    <a:lnTo>
                      <a:pt x="271" y="18"/>
                    </a:lnTo>
                    <a:lnTo>
                      <a:pt x="277" y="15"/>
                    </a:lnTo>
                    <a:lnTo>
                      <a:pt x="281" y="16"/>
                    </a:lnTo>
                    <a:lnTo>
                      <a:pt x="287" y="22"/>
                    </a:lnTo>
                    <a:lnTo>
                      <a:pt x="291" y="28"/>
                    </a:lnTo>
                    <a:lnTo>
                      <a:pt x="291" y="45"/>
                    </a:lnTo>
                    <a:lnTo>
                      <a:pt x="294" y="46"/>
                    </a:lnTo>
                    <a:lnTo>
                      <a:pt x="300" y="45"/>
                    </a:lnTo>
                    <a:lnTo>
                      <a:pt x="303" y="41"/>
                    </a:lnTo>
                    <a:lnTo>
                      <a:pt x="306" y="36"/>
                    </a:lnTo>
                    <a:lnTo>
                      <a:pt x="310" y="35"/>
                    </a:lnTo>
                    <a:lnTo>
                      <a:pt x="311" y="38"/>
                    </a:lnTo>
                    <a:lnTo>
                      <a:pt x="311" y="48"/>
                    </a:lnTo>
                    <a:lnTo>
                      <a:pt x="313" y="52"/>
                    </a:lnTo>
                    <a:lnTo>
                      <a:pt x="320" y="58"/>
                    </a:lnTo>
                    <a:lnTo>
                      <a:pt x="323" y="64"/>
                    </a:lnTo>
                    <a:lnTo>
                      <a:pt x="321" y="77"/>
                    </a:lnTo>
                    <a:lnTo>
                      <a:pt x="323" y="77"/>
                    </a:lnTo>
                    <a:lnTo>
                      <a:pt x="332" y="77"/>
                    </a:lnTo>
                    <a:lnTo>
                      <a:pt x="337" y="82"/>
                    </a:lnTo>
                    <a:lnTo>
                      <a:pt x="349" y="87"/>
                    </a:lnTo>
                    <a:lnTo>
                      <a:pt x="352" y="90"/>
                    </a:lnTo>
                    <a:lnTo>
                      <a:pt x="356" y="97"/>
                    </a:lnTo>
                    <a:lnTo>
                      <a:pt x="362" y="101"/>
                    </a:lnTo>
                    <a:lnTo>
                      <a:pt x="376" y="100"/>
                    </a:lnTo>
                    <a:lnTo>
                      <a:pt x="399" y="107"/>
                    </a:lnTo>
                    <a:lnTo>
                      <a:pt x="412" y="101"/>
                    </a:lnTo>
                    <a:lnTo>
                      <a:pt x="431" y="97"/>
                    </a:lnTo>
                    <a:lnTo>
                      <a:pt x="438" y="94"/>
                    </a:lnTo>
                    <a:lnTo>
                      <a:pt x="441" y="92"/>
                    </a:lnTo>
                    <a:lnTo>
                      <a:pt x="441" y="85"/>
                    </a:lnTo>
                    <a:lnTo>
                      <a:pt x="440" y="81"/>
                    </a:lnTo>
                    <a:lnTo>
                      <a:pt x="453" y="79"/>
                    </a:lnTo>
                    <a:lnTo>
                      <a:pt x="457" y="77"/>
                    </a:lnTo>
                    <a:lnTo>
                      <a:pt x="455" y="67"/>
                    </a:lnTo>
                    <a:lnTo>
                      <a:pt x="464" y="61"/>
                    </a:lnTo>
                    <a:lnTo>
                      <a:pt x="467" y="62"/>
                    </a:lnTo>
                    <a:lnTo>
                      <a:pt x="497" y="92"/>
                    </a:lnTo>
                    <a:lnTo>
                      <a:pt x="499" y="95"/>
                    </a:lnTo>
                  </a:path>
                </a:pathLst>
              </a:custGeom>
              <a:noFill/>
              <a:ln w="6">
                <a:solidFill>
                  <a:srgbClr val="005CE6"/>
                </a:solidFill>
                <a:prstDash val="solid"/>
                <a:round/>
                <a:headEnd/>
                <a:tailEnd/>
              </a:ln>
            </p:spPr>
            <p:txBody>
              <a:bodyPr/>
              <a:lstStyle/>
              <a:p>
                <a:endParaRPr lang="en-US"/>
              </a:p>
            </p:txBody>
          </p:sp>
          <p:sp>
            <p:nvSpPr>
              <p:cNvPr id="27984" name="Freeform 172"/>
              <p:cNvSpPr>
                <a:spLocks/>
              </p:cNvSpPr>
              <p:nvPr/>
            </p:nvSpPr>
            <p:spPr bwMode="auto">
              <a:xfrm>
                <a:off x="4183" y="879"/>
                <a:ext cx="285" cy="185"/>
              </a:xfrm>
              <a:custGeom>
                <a:avLst/>
                <a:gdLst>
                  <a:gd name="T0" fmla="*/ 277 w 285"/>
                  <a:gd name="T1" fmla="*/ 179 h 185"/>
                  <a:gd name="T2" fmla="*/ 262 w 285"/>
                  <a:gd name="T3" fmla="*/ 185 h 185"/>
                  <a:gd name="T4" fmla="*/ 255 w 285"/>
                  <a:gd name="T5" fmla="*/ 178 h 185"/>
                  <a:gd name="T6" fmla="*/ 251 w 285"/>
                  <a:gd name="T7" fmla="*/ 168 h 185"/>
                  <a:gd name="T8" fmla="*/ 231 w 285"/>
                  <a:gd name="T9" fmla="*/ 179 h 185"/>
                  <a:gd name="T10" fmla="*/ 222 w 285"/>
                  <a:gd name="T11" fmla="*/ 178 h 185"/>
                  <a:gd name="T12" fmla="*/ 213 w 285"/>
                  <a:gd name="T13" fmla="*/ 165 h 185"/>
                  <a:gd name="T14" fmla="*/ 225 w 285"/>
                  <a:gd name="T15" fmla="*/ 143 h 185"/>
                  <a:gd name="T16" fmla="*/ 222 w 285"/>
                  <a:gd name="T17" fmla="*/ 129 h 185"/>
                  <a:gd name="T18" fmla="*/ 208 w 285"/>
                  <a:gd name="T19" fmla="*/ 127 h 185"/>
                  <a:gd name="T20" fmla="*/ 193 w 285"/>
                  <a:gd name="T21" fmla="*/ 139 h 185"/>
                  <a:gd name="T22" fmla="*/ 189 w 285"/>
                  <a:gd name="T23" fmla="*/ 121 h 185"/>
                  <a:gd name="T24" fmla="*/ 195 w 285"/>
                  <a:gd name="T25" fmla="*/ 104 h 185"/>
                  <a:gd name="T26" fmla="*/ 177 w 285"/>
                  <a:gd name="T27" fmla="*/ 111 h 185"/>
                  <a:gd name="T28" fmla="*/ 169 w 285"/>
                  <a:gd name="T29" fmla="*/ 107 h 185"/>
                  <a:gd name="T30" fmla="*/ 160 w 285"/>
                  <a:gd name="T31" fmla="*/ 93 h 185"/>
                  <a:gd name="T32" fmla="*/ 147 w 285"/>
                  <a:gd name="T33" fmla="*/ 87 h 185"/>
                  <a:gd name="T34" fmla="*/ 144 w 285"/>
                  <a:gd name="T35" fmla="*/ 74 h 185"/>
                  <a:gd name="T36" fmla="*/ 124 w 285"/>
                  <a:gd name="T37" fmla="*/ 71 h 185"/>
                  <a:gd name="T38" fmla="*/ 117 w 285"/>
                  <a:gd name="T39" fmla="*/ 78 h 185"/>
                  <a:gd name="T40" fmla="*/ 107 w 285"/>
                  <a:gd name="T41" fmla="*/ 75 h 185"/>
                  <a:gd name="T42" fmla="*/ 110 w 285"/>
                  <a:gd name="T43" fmla="*/ 61 h 185"/>
                  <a:gd name="T44" fmla="*/ 105 w 285"/>
                  <a:gd name="T45" fmla="*/ 48 h 185"/>
                  <a:gd name="T46" fmla="*/ 97 w 285"/>
                  <a:gd name="T47" fmla="*/ 58 h 185"/>
                  <a:gd name="T48" fmla="*/ 85 w 285"/>
                  <a:gd name="T49" fmla="*/ 61 h 185"/>
                  <a:gd name="T50" fmla="*/ 82 w 285"/>
                  <a:gd name="T51" fmla="*/ 51 h 185"/>
                  <a:gd name="T52" fmla="*/ 91 w 285"/>
                  <a:gd name="T53" fmla="*/ 32 h 185"/>
                  <a:gd name="T54" fmla="*/ 87 w 285"/>
                  <a:gd name="T55" fmla="*/ 22 h 185"/>
                  <a:gd name="T56" fmla="*/ 76 w 285"/>
                  <a:gd name="T57" fmla="*/ 24 h 185"/>
                  <a:gd name="T58" fmla="*/ 66 w 285"/>
                  <a:gd name="T59" fmla="*/ 42 h 185"/>
                  <a:gd name="T60" fmla="*/ 58 w 285"/>
                  <a:gd name="T61" fmla="*/ 47 h 185"/>
                  <a:gd name="T62" fmla="*/ 49 w 285"/>
                  <a:gd name="T63" fmla="*/ 35 h 185"/>
                  <a:gd name="T64" fmla="*/ 35 w 285"/>
                  <a:gd name="T65" fmla="*/ 34 h 185"/>
                  <a:gd name="T66" fmla="*/ 22 w 285"/>
                  <a:gd name="T67" fmla="*/ 36 h 185"/>
                  <a:gd name="T68" fmla="*/ 20 w 285"/>
                  <a:gd name="T69" fmla="*/ 28 h 185"/>
                  <a:gd name="T70" fmla="*/ 36 w 285"/>
                  <a:gd name="T71" fmla="*/ 18 h 185"/>
                  <a:gd name="T72" fmla="*/ 39 w 285"/>
                  <a:gd name="T73" fmla="*/ 13 h 185"/>
                  <a:gd name="T74" fmla="*/ 20 w 285"/>
                  <a:gd name="T75" fmla="*/ 21 h 185"/>
                  <a:gd name="T76" fmla="*/ 3 w 285"/>
                  <a:gd name="T77" fmla="*/ 16 h 185"/>
                  <a:gd name="T78" fmla="*/ 0 w 285"/>
                  <a:gd name="T79" fmla="*/ 0 h 18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85"/>
                  <a:gd name="T121" fmla="*/ 0 h 185"/>
                  <a:gd name="T122" fmla="*/ 285 w 285"/>
                  <a:gd name="T123" fmla="*/ 185 h 18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85" h="185">
                    <a:moveTo>
                      <a:pt x="285" y="176"/>
                    </a:moveTo>
                    <a:lnTo>
                      <a:pt x="277" y="179"/>
                    </a:lnTo>
                    <a:lnTo>
                      <a:pt x="267" y="185"/>
                    </a:lnTo>
                    <a:lnTo>
                      <a:pt x="262" y="185"/>
                    </a:lnTo>
                    <a:lnTo>
                      <a:pt x="259" y="182"/>
                    </a:lnTo>
                    <a:lnTo>
                      <a:pt x="255" y="178"/>
                    </a:lnTo>
                    <a:lnTo>
                      <a:pt x="254" y="169"/>
                    </a:lnTo>
                    <a:lnTo>
                      <a:pt x="251" y="168"/>
                    </a:lnTo>
                    <a:lnTo>
                      <a:pt x="241" y="170"/>
                    </a:lnTo>
                    <a:lnTo>
                      <a:pt x="231" y="179"/>
                    </a:lnTo>
                    <a:lnTo>
                      <a:pt x="223" y="179"/>
                    </a:lnTo>
                    <a:lnTo>
                      <a:pt x="222" y="178"/>
                    </a:lnTo>
                    <a:lnTo>
                      <a:pt x="216" y="172"/>
                    </a:lnTo>
                    <a:lnTo>
                      <a:pt x="213" y="165"/>
                    </a:lnTo>
                    <a:lnTo>
                      <a:pt x="212" y="159"/>
                    </a:lnTo>
                    <a:lnTo>
                      <a:pt x="225" y="143"/>
                    </a:lnTo>
                    <a:lnTo>
                      <a:pt x="226" y="134"/>
                    </a:lnTo>
                    <a:lnTo>
                      <a:pt x="222" y="129"/>
                    </a:lnTo>
                    <a:lnTo>
                      <a:pt x="212" y="124"/>
                    </a:lnTo>
                    <a:lnTo>
                      <a:pt x="208" y="127"/>
                    </a:lnTo>
                    <a:lnTo>
                      <a:pt x="197" y="139"/>
                    </a:lnTo>
                    <a:lnTo>
                      <a:pt x="193" y="139"/>
                    </a:lnTo>
                    <a:lnTo>
                      <a:pt x="189" y="132"/>
                    </a:lnTo>
                    <a:lnTo>
                      <a:pt x="189" y="121"/>
                    </a:lnTo>
                    <a:lnTo>
                      <a:pt x="195" y="108"/>
                    </a:lnTo>
                    <a:lnTo>
                      <a:pt x="195" y="104"/>
                    </a:lnTo>
                    <a:lnTo>
                      <a:pt x="190" y="106"/>
                    </a:lnTo>
                    <a:lnTo>
                      <a:pt x="177" y="111"/>
                    </a:lnTo>
                    <a:lnTo>
                      <a:pt x="172" y="110"/>
                    </a:lnTo>
                    <a:lnTo>
                      <a:pt x="169" y="107"/>
                    </a:lnTo>
                    <a:lnTo>
                      <a:pt x="166" y="97"/>
                    </a:lnTo>
                    <a:lnTo>
                      <a:pt x="160" y="93"/>
                    </a:lnTo>
                    <a:lnTo>
                      <a:pt x="150" y="90"/>
                    </a:lnTo>
                    <a:lnTo>
                      <a:pt x="147" y="87"/>
                    </a:lnTo>
                    <a:lnTo>
                      <a:pt x="146" y="77"/>
                    </a:lnTo>
                    <a:lnTo>
                      <a:pt x="144" y="74"/>
                    </a:lnTo>
                    <a:lnTo>
                      <a:pt x="130" y="70"/>
                    </a:lnTo>
                    <a:lnTo>
                      <a:pt x="124" y="71"/>
                    </a:lnTo>
                    <a:lnTo>
                      <a:pt x="121" y="77"/>
                    </a:lnTo>
                    <a:lnTo>
                      <a:pt x="117" y="78"/>
                    </a:lnTo>
                    <a:lnTo>
                      <a:pt x="110" y="78"/>
                    </a:lnTo>
                    <a:lnTo>
                      <a:pt x="107" y="75"/>
                    </a:lnTo>
                    <a:lnTo>
                      <a:pt x="107" y="67"/>
                    </a:lnTo>
                    <a:lnTo>
                      <a:pt x="110" y="61"/>
                    </a:lnTo>
                    <a:lnTo>
                      <a:pt x="110" y="51"/>
                    </a:lnTo>
                    <a:lnTo>
                      <a:pt x="105" y="48"/>
                    </a:lnTo>
                    <a:lnTo>
                      <a:pt x="99" y="51"/>
                    </a:lnTo>
                    <a:lnTo>
                      <a:pt x="97" y="58"/>
                    </a:lnTo>
                    <a:lnTo>
                      <a:pt x="92" y="62"/>
                    </a:lnTo>
                    <a:lnTo>
                      <a:pt x="85" y="61"/>
                    </a:lnTo>
                    <a:lnTo>
                      <a:pt x="82" y="55"/>
                    </a:lnTo>
                    <a:lnTo>
                      <a:pt x="82" y="51"/>
                    </a:lnTo>
                    <a:lnTo>
                      <a:pt x="88" y="41"/>
                    </a:lnTo>
                    <a:lnTo>
                      <a:pt x="91" y="32"/>
                    </a:lnTo>
                    <a:lnTo>
                      <a:pt x="91" y="25"/>
                    </a:lnTo>
                    <a:lnTo>
                      <a:pt x="87" y="22"/>
                    </a:lnTo>
                    <a:lnTo>
                      <a:pt x="81" y="22"/>
                    </a:lnTo>
                    <a:lnTo>
                      <a:pt x="76" y="24"/>
                    </a:lnTo>
                    <a:lnTo>
                      <a:pt x="72" y="28"/>
                    </a:lnTo>
                    <a:lnTo>
                      <a:pt x="66" y="42"/>
                    </a:lnTo>
                    <a:lnTo>
                      <a:pt x="62" y="48"/>
                    </a:lnTo>
                    <a:lnTo>
                      <a:pt x="58" y="47"/>
                    </a:lnTo>
                    <a:lnTo>
                      <a:pt x="53" y="44"/>
                    </a:lnTo>
                    <a:lnTo>
                      <a:pt x="49" y="35"/>
                    </a:lnTo>
                    <a:lnTo>
                      <a:pt x="42" y="32"/>
                    </a:lnTo>
                    <a:lnTo>
                      <a:pt x="35" y="34"/>
                    </a:lnTo>
                    <a:lnTo>
                      <a:pt x="27" y="36"/>
                    </a:lnTo>
                    <a:lnTo>
                      <a:pt x="22" y="36"/>
                    </a:lnTo>
                    <a:lnTo>
                      <a:pt x="19" y="32"/>
                    </a:lnTo>
                    <a:lnTo>
                      <a:pt x="20" y="28"/>
                    </a:lnTo>
                    <a:lnTo>
                      <a:pt x="25" y="24"/>
                    </a:lnTo>
                    <a:lnTo>
                      <a:pt x="36" y="18"/>
                    </a:lnTo>
                    <a:lnTo>
                      <a:pt x="40" y="15"/>
                    </a:lnTo>
                    <a:lnTo>
                      <a:pt x="39" y="13"/>
                    </a:lnTo>
                    <a:lnTo>
                      <a:pt x="35" y="13"/>
                    </a:lnTo>
                    <a:lnTo>
                      <a:pt x="20" y="21"/>
                    </a:lnTo>
                    <a:lnTo>
                      <a:pt x="10" y="19"/>
                    </a:lnTo>
                    <a:lnTo>
                      <a:pt x="3" y="16"/>
                    </a:lnTo>
                    <a:lnTo>
                      <a:pt x="0" y="13"/>
                    </a:lnTo>
                    <a:lnTo>
                      <a:pt x="0" y="0"/>
                    </a:lnTo>
                  </a:path>
                </a:pathLst>
              </a:custGeom>
              <a:noFill/>
              <a:ln w="6">
                <a:solidFill>
                  <a:srgbClr val="005CE6"/>
                </a:solidFill>
                <a:prstDash val="solid"/>
                <a:round/>
                <a:headEnd/>
                <a:tailEnd/>
              </a:ln>
            </p:spPr>
            <p:txBody>
              <a:bodyPr/>
              <a:lstStyle/>
              <a:p>
                <a:endParaRPr lang="en-US"/>
              </a:p>
            </p:txBody>
          </p:sp>
          <p:sp>
            <p:nvSpPr>
              <p:cNvPr id="27985" name="Freeform 173"/>
              <p:cNvSpPr>
                <a:spLocks/>
              </p:cNvSpPr>
              <p:nvPr/>
            </p:nvSpPr>
            <p:spPr bwMode="auto">
              <a:xfrm>
                <a:off x="1463" y="2417"/>
                <a:ext cx="22" cy="64"/>
              </a:xfrm>
              <a:custGeom>
                <a:avLst/>
                <a:gdLst>
                  <a:gd name="T0" fmla="*/ 0 w 22"/>
                  <a:gd name="T1" fmla="*/ 0 h 64"/>
                  <a:gd name="T2" fmla="*/ 0 w 22"/>
                  <a:gd name="T3" fmla="*/ 2 h 64"/>
                  <a:gd name="T4" fmla="*/ 6 w 22"/>
                  <a:gd name="T5" fmla="*/ 10 h 64"/>
                  <a:gd name="T6" fmla="*/ 9 w 22"/>
                  <a:gd name="T7" fmla="*/ 43 h 64"/>
                  <a:gd name="T8" fmla="*/ 20 w 22"/>
                  <a:gd name="T9" fmla="*/ 59 h 64"/>
                  <a:gd name="T10" fmla="*/ 22 w 22"/>
                  <a:gd name="T11" fmla="*/ 64 h 64"/>
                  <a:gd name="T12" fmla="*/ 22 w 22"/>
                  <a:gd name="T13" fmla="*/ 64 h 64"/>
                  <a:gd name="T14" fmla="*/ 0 60000 65536"/>
                  <a:gd name="T15" fmla="*/ 0 60000 65536"/>
                  <a:gd name="T16" fmla="*/ 0 60000 65536"/>
                  <a:gd name="T17" fmla="*/ 0 60000 65536"/>
                  <a:gd name="T18" fmla="*/ 0 60000 65536"/>
                  <a:gd name="T19" fmla="*/ 0 60000 65536"/>
                  <a:gd name="T20" fmla="*/ 0 60000 65536"/>
                  <a:gd name="T21" fmla="*/ 0 w 22"/>
                  <a:gd name="T22" fmla="*/ 0 h 64"/>
                  <a:gd name="T23" fmla="*/ 22 w 22"/>
                  <a:gd name="T24" fmla="*/ 64 h 6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64">
                    <a:moveTo>
                      <a:pt x="0" y="0"/>
                    </a:moveTo>
                    <a:lnTo>
                      <a:pt x="0" y="2"/>
                    </a:lnTo>
                    <a:lnTo>
                      <a:pt x="6" y="10"/>
                    </a:lnTo>
                    <a:lnTo>
                      <a:pt x="9" y="43"/>
                    </a:lnTo>
                    <a:lnTo>
                      <a:pt x="20" y="59"/>
                    </a:lnTo>
                    <a:lnTo>
                      <a:pt x="22" y="64"/>
                    </a:lnTo>
                  </a:path>
                </a:pathLst>
              </a:custGeom>
              <a:noFill/>
              <a:ln w="6">
                <a:solidFill>
                  <a:srgbClr val="005CE6"/>
                </a:solidFill>
                <a:prstDash val="solid"/>
                <a:round/>
                <a:headEnd/>
                <a:tailEnd/>
              </a:ln>
            </p:spPr>
            <p:txBody>
              <a:bodyPr/>
              <a:lstStyle/>
              <a:p>
                <a:endParaRPr lang="en-US"/>
              </a:p>
            </p:txBody>
          </p:sp>
          <p:sp>
            <p:nvSpPr>
              <p:cNvPr id="27986" name="Freeform 174"/>
              <p:cNvSpPr>
                <a:spLocks/>
              </p:cNvSpPr>
              <p:nvPr/>
            </p:nvSpPr>
            <p:spPr bwMode="auto">
              <a:xfrm>
                <a:off x="491" y="833"/>
                <a:ext cx="23" cy="178"/>
              </a:xfrm>
              <a:custGeom>
                <a:avLst/>
                <a:gdLst>
                  <a:gd name="T0" fmla="*/ 0 w 23"/>
                  <a:gd name="T1" fmla="*/ 0 h 178"/>
                  <a:gd name="T2" fmla="*/ 1 w 23"/>
                  <a:gd name="T3" fmla="*/ 16 h 178"/>
                  <a:gd name="T4" fmla="*/ 9 w 23"/>
                  <a:gd name="T5" fmla="*/ 28 h 178"/>
                  <a:gd name="T6" fmla="*/ 13 w 23"/>
                  <a:gd name="T7" fmla="*/ 36 h 178"/>
                  <a:gd name="T8" fmla="*/ 14 w 23"/>
                  <a:gd name="T9" fmla="*/ 46 h 178"/>
                  <a:gd name="T10" fmla="*/ 14 w 23"/>
                  <a:gd name="T11" fmla="*/ 48 h 178"/>
                  <a:gd name="T12" fmla="*/ 16 w 23"/>
                  <a:gd name="T13" fmla="*/ 67 h 178"/>
                  <a:gd name="T14" fmla="*/ 16 w 23"/>
                  <a:gd name="T15" fmla="*/ 70 h 178"/>
                  <a:gd name="T16" fmla="*/ 16 w 23"/>
                  <a:gd name="T17" fmla="*/ 80 h 178"/>
                  <a:gd name="T18" fmla="*/ 16 w 23"/>
                  <a:gd name="T19" fmla="*/ 80 h 178"/>
                  <a:gd name="T20" fmla="*/ 17 w 23"/>
                  <a:gd name="T21" fmla="*/ 107 h 178"/>
                  <a:gd name="T22" fmla="*/ 19 w 23"/>
                  <a:gd name="T23" fmla="*/ 111 h 178"/>
                  <a:gd name="T24" fmla="*/ 17 w 23"/>
                  <a:gd name="T25" fmla="*/ 131 h 178"/>
                  <a:gd name="T26" fmla="*/ 20 w 23"/>
                  <a:gd name="T27" fmla="*/ 149 h 178"/>
                  <a:gd name="T28" fmla="*/ 20 w 23"/>
                  <a:gd name="T29" fmla="*/ 163 h 178"/>
                  <a:gd name="T30" fmla="*/ 23 w 23"/>
                  <a:gd name="T31" fmla="*/ 167 h 178"/>
                  <a:gd name="T32" fmla="*/ 23 w 23"/>
                  <a:gd name="T33" fmla="*/ 173 h 178"/>
                  <a:gd name="T34" fmla="*/ 20 w 23"/>
                  <a:gd name="T35" fmla="*/ 178 h 17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
                  <a:gd name="T55" fmla="*/ 0 h 178"/>
                  <a:gd name="T56" fmla="*/ 23 w 23"/>
                  <a:gd name="T57" fmla="*/ 178 h 17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 h="178">
                    <a:moveTo>
                      <a:pt x="0" y="0"/>
                    </a:moveTo>
                    <a:lnTo>
                      <a:pt x="1" y="16"/>
                    </a:lnTo>
                    <a:lnTo>
                      <a:pt x="9" y="28"/>
                    </a:lnTo>
                    <a:lnTo>
                      <a:pt x="13" y="36"/>
                    </a:lnTo>
                    <a:lnTo>
                      <a:pt x="14" y="46"/>
                    </a:lnTo>
                    <a:lnTo>
                      <a:pt x="14" y="48"/>
                    </a:lnTo>
                    <a:lnTo>
                      <a:pt x="16" y="67"/>
                    </a:lnTo>
                    <a:lnTo>
                      <a:pt x="16" y="70"/>
                    </a:lnTo>
                    <a:lnTo>
                      <a:pt x="16" y="80"/>
                    </a:lnTo>
                    <a:lnTo>
                      <a:pt x="17" y="107"/>
                    </a:lnTo>
                    <a:lnTo>
                      <a:pt x="19" y="111"/>
                    </a:lnTo>
                    <a:lnTo>
                      <a:pt x="17" y="131"/>
                    </a:lnTo>
                    <a:lnTo>
                      <a:pt x="20" y="149"/>
                    </a:lnTo>
                    <a:lnTo>
                      <a:pt x="20" y="163"/>
                    </a:lnTo>
                    <a:lnTo>
                      <a:pt x="23" y="167"/>
                    </a:lnTo>
                    <a:lnTo>
                      <a:pt x="23" y="173"/>
                    </a:lnTo>
                    <a:lnTo>
                      <a:pt x="20" y="178"/>
                    </a:lnTo>
                  </a:path>
                </a:pathLst>
              </a:custGeom>
              <a:noFill/>
              <a:ln w="6">
                <a:solidFill>
                  <a:srgbClr val="005CE6"/>
                </a:solidFill>
                <a:prstDash val="solid"/>
                <a:round/>
                <a:headEnd/>
                <a:tailEnd/>
              </a:ln>
            </p:spPr>
            <p:txBody>
              <a:bodyPr/>
              <a:lstStyle/>
              <a:p>
                <a:endParaRPr lang="en-US"/>
              </a:p>
            </p:txBody>
          </p:sp>
          <p:sp>
            <p:nvSpPr>
              <p:cNvPr id="27987" name="Freeform 175"/>
              <p:cNvSpPr>
                <a:spLocks/>
              </p:cNvSpPr>
              <p:nvPr/>
            </p:nvSpPr>
            <p:spPr bwMode="auto">
              <a:xfrm>
                <a:off x="394" y="2692"/>
                <a:ext cx="107" cy="29"/>
              </a:xfrm>
              <a:custGeom>
                <a:avLst/>
                <a:gdLst>
                  <a:gd name="T0" fmla="*/ 0 w 107"/>
                  <a:gd name="T1" fmla="*/ 13 h 29"/>
                  <a:gd name="T2" fmla="*/ 12 w 107"/>
                  <a:gd name="T3" fmla="*/ 19 h 29"/>
                  <a:gd name="T4" fmla="*/ 22 w 107"/>
                  <a:gd name="T5" fmla="*/ 17 h 29"/>
                  <a:gd name="T6" fmla="*/ 26 w 107"/>
                  <a:gd name="T7" fmla="*/ 19 h 29"/>
                  <a:gd name="T8" fmla="*/ 34 w 107"/>
                  <a:gd name="T9" fmla="*/ 17 h 29"/>
                  <a:gd name="T10" fmla="*/ 42 w 107"/>
                  <a:gd name="T11" fmla="*/ 23 h 29"/>
                  <a:gd name="T12" fmla="*/ 55 w 107"/>
                  <a:gd name="T13" fmla="*/ 28 h 29"/>
                  <a:gd name="T14" fmla="*/ 65 w 107"/>
                  <a:gd name="T15" fmla="*/ 29 h 29"/>
                  <a:gd name="T16" fmla="*/ 67 w 107"/>
                  <a:gd name="T17" fmla="*/ 26 h 29"/>
                  <a:gd name="T18" fmla="*/ 68 w 107"/>
                  <a:gd name="T19" fmla="*/ 22 h 29"/>
                  <a:gd name="T20" fmla="*/ 67 w 107"/>
                  <a:gd name="T21" fmla="*/ 9 h 29"/>
                  <a:gd name="T22" fmla="*/ 68 w 107"/>
                  <a:gd name="T23" fmla="*/ 2 h 29"/>
                  <a:gd name="T24" fmla="*/ 84 w 107"/>
                  <a:gd name="T25" fmla="*/ 3 h 29"/>
                  <a:gd name="T26" fmla="*/ 101 w 107"/>
                  <a:gd name="T27" fmla="*/ 0 h 29"/>
                  <a:gd name="T28" fmla="*/ 106 w 107"/>
                  <a:gd name="T29" fmla="*/ 3 h 29"/>
                  <a:gd name="T30" fmla="*/ 107 w 107"/>
                  <a:gd name="T31" fmla="*/ 7 h 29"/>
                  <a:gd name="T32" fmla="*/ 107 w 107"/>
                  <a:gd name="T33" fmla="*/ 15 h 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7"/>
                  <a:gd name="T52" fmla="*/ 0 h 29"/>
                  <a:gd name="T53" fmla="*/ 107 w 107"/>
                  <a:gd name="T54" fmla="*/ 29 h 2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7" h="29">
                    <a:moveTo>
                      <a:pt x="0" y="13"/>
                    </a:moveTo>
                    <a:lnTo>
                      <a:pt x="12" y="19"/>
                    </a:lnTo>
                    <a:lnTo>
                      <a:pt x="22" y="17"/>
                    </a:lnTo>
                    <a:lnTo>
                      <a:pt x="26" y="19"/>
                    </a:lnTo>
                    <a:lnTo>
                      <a:pt x="34" y="17"/>
                    </a:lnTo>
                    <a:lnTo>
                      <a:pt x="42" y="23"/>
                    </a:lnTo>
                    <a:lnTo>
                      <a:pt x="55" y="28"/>
                    </a:lnTo>
                    <a:lnTo>
                      <a:pt x="65" y="29"/>
                    </a:lnTo>
                    <a:lnTo>
                      <a:pt x="67" y="26"/>
                    </a:lnTo>
                    <a:lnTo>
                      <a:pt x="68" y="22"/>
                    </a:lnTo>
                    <a:lnTo>
                      <a:pt x="67" y="9"/>
                    </a:lnTo>
                    <a:lnTo>
                      <a:pt x="68" y="2"/>
                    </a:lnTo>
                    <a:lnTo>
                      <a:pt x="84" y="3"/>
                    </a:lnTo>
                    <a:lnTo>
                      <a:pt x="101" y="0"/>
                    </a:lnTo>
                    <a:lnTo>
                      <a:pt x="106" y="3"/>
                    </a:lnTo>
                    <a:lnTo>
                      <a:pt x="107" y="7"/>
                    </a:lnTo>
                    <a:lnTo>
                      <a:pt x="107" y="15"/>
                    </a:lnTo>
                  </a:path>
                </a:pathLst>
              </a:custGeom>
              <a:noFill/>
              <a:ln w="6">
                <a:solidFill>
                  <a:srgbClr val="005CE6"/>
                </a:solidFill>
                <a:prstDash val="solid"/>
                <a:round/>
                <a:headEnd/>
                <a:tailEnd/>
              </a:ln>
            </p:spPr>
            <p:txBody>
              <a:bodyPr/>
              <a:lstStyle/>
              <a:p>
                <a:endParaRPr lang="en-US"/>
              </a:p>
            </p:txBody>
          </p:sp>
          <p:sp>
            <p:nvSpPr>
              <p:cNvPr id="27988" name="Line 176"/>
              <p:cNvSpPr>
                <a:spLocks noChangeShapeType="1"/>
              </p:cNvSpPr>
              <p:nvPr/>
            </p:nvSpPr>
            <p:spPr bwMode="auto">
              <a:xfrm flipV="1">
                <a:off x="778" y="3737"/>
                <a:ext cx="1" cy="3"/>
              </a:xfrm>
              <a:prstGeom prst="line">
                <a:avLst/>
              </a:prstGeom>
              <a:noFill/>
              <a:ln w="6">
                <a:solidFill>
                  <a:srgbClr val="005CE6"/>
                </a:solidFill>
                <a:round/>
                <a:headEnd/>
                <a:tailEnd/>
              </a:ln>
            </p:spPr>
            <p:txBody>
              <a:bodyPr/>
              <a:lstStyle/>
              <a:p>
                <a:endParaRPr lang="en-US"/>
              </a:p>
            </p:txBody>
          </p:sp>
          <p:sp>
            <p:nvSpPr>
              <p:cNvPr id="27989" name="Freeform 177"/>
              <p:cNvSpPr>
                <a:spLocks/>
              </p:cNvSpPr>
              <p:nvPr/>
            </p:nvSpPr>
            <p:spPr bwMode="auto">
              <a:xfrm>
                <a:off x="4270" y="2923"/>
                <a:ext cx="36" cy="152"/>
              </a:xfrm>
              <a:custGeom>
                <a:avLst/>
                <a:gdLst>
                  <a:gd name="T0" fmla="*/ 0 w 36"/>
                  <a:gd name="T1" fmla="*/ 152 h 152"/>
                  <a:gd name="T2" fmla="*/ 4 w 36"/>
                  <a:gd name="T3" fmla="*/ 136 h 152"/>
                  <a:gd name="T4" fmla="*/ 7 w 36"/>
                  <a:gd name="T5" fmla="*/ 125 h 152"/>
                  <a:gd name="T6" fmla="*/ 1 w 36"/>
                  <a:gd name="T7" fmla="*/ 102 h 152"/>
                  <a:gd name="T8" fmla="*/ 1 w 36"/>
                  <a:gd name="T9" fmla="*/ 96 h 152"/>
                  <a:gd name="T10" fmla="*/ 4 w 36"/>
                  <a:gd name="T11" fmla="*/ 86 h 152"/>
                  <a:gd name="T12" fmla="*/ 5 w 36"/>
                  <a:gd name="T13" fmla="*/ 73 h 152"/>
                  <a:gd name="T14" fmla="*/ 12 w 36"/>
                  <a:gd name="T15" fmla="*/ 56 h 152"/>
                  <a:gd name="T16" fmla="*/ 15 w 36"/>
                  <a:gd name="T17" fmla="*/ 37 h 152"/>
                  <a:gd name="T18" fmla="*/ 23 w 36"/>
                  <a:gd name="T19" fmla="*/ 28 h 152"/>
                  <a:gd name="T20" fmla="*/ 24 w 36"/>
                  <a:gd name="T21" fmla="*/ 20 h 152"/>
                  <a:gd name="T22" fmla="*/ 25 w 36"/>
                  <a:gd name="T23" fmla="*/ 17 h 152"/>
                  <a:gd name="T24" fmla="*/ 34 w 36"/>
                  <a:gd name="T25" fmla="*/ 14 h 152"/>
                  <a:gd name="T26" fmla="*/ 36 w 36"/>
                  <a:gd name="T27" fmla="*/ 11 h 152"/>
                  <a:gd name="T28" fmla="*/ 36 w 36"/>
                  <a:gd name="T29" fmla="*/ 7 h 152"/>
                  <a:gd name="T30" fmla="*/ 33 w 36"/>
                  <a:gd name="T31" fmla="*/ 2 h 152"/>
                  <a:gd name="T32" fmla="*/ 33 w 36"/>
                  <a:gd name="T33" fmla="*/ 0 h 15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6"/>
                  <a:gd name="T52" fmla="*/ 0 h 152"/>
                  <a:gd name="T53" fmla="*/ 36 w 36"/>
                  <a:gd name="T54" fmla="*/ 152 h 15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6" h="152">
                    <a:moveTo>
                      <a:pt x="0" y="152"/>
                    </a:moveTo>
                    <a:lnTo>
                      <a:pt x="4" y="136"/>
                    </a:lnTo>
                    <a:lnTo>
                      <a:pt x="7" y="125"/>
                    </a:lnTo>
                    <a:lnTo>
                      <a:pt x="1" y="102"/>
                    </a:lnTo>
                    <a:lnTo>
                      <a:pt x="1" y="96"/>
                    </a:lnTo>
                    <a:lnTo>
                      <a:pt x="4" y="86"/>
                    </a:lnTo>
                    <a:lnTo>
                      <a:pt x="5" y="73"/>
                    </a:lnTo>
                    <a:lnTo>
                      <a:pt x="12" y="56"/>
                    </a:lnTo>
                    <a:lnTo>
                      <a:pt x="15" y="37"/>
                    </a:lnTo>
                    <a:lnTo>
                      <a:pt x="23" y="28"/>
                    </a:lnTo>
                    <a:lnTo>
                      <a:pt x="24" y="20"/>
                    </a:lnTo>
                    <a:lnTo>
                      <a:pt x="25" y="17"/>
                    </a:lnTo>
                    <a:lnTo>
                      <a:pt x="34" y="14"/>
                    </a:lnTo>
                    <a:lnTo>
                      <a:pt x="36" y="11"/>
                    </a:lnTo>
                    <a:lnTo>
                      <a:pt x="36" y="7"/>
                    </a:lnTo>
                    <a:lnTo>
                      <a:pt x="33" y="2"/>
                    </a:lnTo>
                    <a:lnTo>
                      <a:pt x="33" y="0"/>
                    </a:lnTo>
                  </a:path>
                </a:pathLst>
              </a:custGeom>
              <a:noFill/>
              <a:ln w="6">
                <a:solidFill>
                  <a:srgbClr val="005CE6"/>
                </a:solidFill>
                <a:prstDash val="solid"/>
                <a:round/>
                <a:headEnd/>
                <a:tailEnd/>
              </a:ln>
            </p:spPr>
            <p:txBody>
              <a:bodyPr/>
              <a:lstStyle/>
              <a:p>
                <a:endParaRPr lang="en-US"/>
              </a:p>
            </p:txBody>
          </p:sp>
          <p:sp>
            <p:nvSpPr>
              <p:cNvPr id="27990" name="Freeform 178"/>
              <p:cNvSpPr>
                <a:spLocks noEditPoints="1"/>
              </p:cNvSpPr>
              <p:nvPr/>
            </p:nvSpPr>
            <p:spPr bwMode="auto">
              <a:xfrm>
                <a:off x="340" y="3494"/>
                <a:ext cx="69" cy="150"/>
              </a:xfrm>
              <a:custGeom>
                <a:avLst/>
                <a:gdLst>
                  <a:gd name="T0" fmla="*/ 14 w 69"/>
                  <a:gd name="T1" fmla="*/ 150 h 150"/>
                  <a:gd name="T2" fmla="*/ 16 w 69"/>
                  <a:gd name="T3" fmla="*/ 140 h 150"/>
                  <a:gd name="T4" fmla="*/ 21 w 69"/>
                  <a:gd name="T5" fmla="*/ 121 h 150"/>
                  <a:gd name="T6" fmla="*/ 11 w 69"/>
                  <a:gd name="T7" fmla="*/ 102 h 150"/>
                  <a:gd name="T8" fmla="*/ 0 w 69"/>
                  <a:gd name="T9" fmla="*/ 94 h 150"/>
                  <a:gd name="T10" fmla="*/ 0 w 69"/>
                  <a:gd name="T11" fmla="*/ 81 h 150"/>
                  <a:gd name="T12" fmla="*/ 20 w 69"/>
                  <a:gd name="T13" fmla="*/ 69 h 150"/>
                  <a:gd name="T14" fmla="*/ 23 w 69"/>
                  <a:gd name="T15" fmla="*/ 65 h 150"/>
                  <a:gd name="T16" fmla="*/ 24 w 69"/>
                  <a:gd name="T17" fmla="*/ 53 h 150"/>
                  <a:gd name="T18" fmla="*/ 40 w 69"/>
                  <a:gd name="T19" fmla="*/ 43 h 150"/>
                  <a:gd name="T20" fmla="*/ 43 w 69"/>
                  <a:gd name="T21" fmla="*/ 39 h 150"/>
                  <a:gd name="T22" fmla="*/ 41 w 69"/>
                  <a:gd name="T23" fmla="*/ 33 h 150"/>
                  <a:gd name="T24" fmla="*/ 39 w 69"/>
                  <a:gd name="T25" fmla="*/ 25 h 150"/>
                  <a:gd name="T26" fmla="*/ 39 w 69"/>
                  <a:gd name="T27" fmla="*/ 22 h 150"/>
                  <a:gd name="T28" fmla="*/ 43 w 69"/>
                  <a:gd name="T29" fmla="*/ 19 h 150"/>
                  <a:gd name="T30" fmla="*/ 65 w 69"/>
                  <a:gd name="T31" fmla="*/ 13 h 150"/>
                  <a:gd name="T32" fmla="*/ 67 w 69"/>
                  <a:gd name="T33" fmla="*/ 9 h 150"/>
                  <a:gd name="T34" fmla="*/ 69 w 69"/>
                  <a:gd name="T35" fmla="*/ 0 h 15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9"/>
                  <a:gd name="T55" fmla="*/ 0 h 150"/>
                  <a:gd name="T56" fmla="*/ 69 w 69"/>
                  <a:gd name="T57" fmla="*/ 150 h 15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9" h="150">
                    <a:moveTo>
                      <a:pt x="14" y="150"/>
                    </a:moveTo>
                    <a:lnTo>
                      <a:pt x="16" y="140"/>
                    </a:lnTo>
                    <a:lnTo>
                      <a:pt x="21" y="121"/>
                    </a:lnTo>
                    <a:lnTo>
                      <a:pt x="11" y="102"/>
                    </a:lnTo>
                    <a:lnTo>
                      <a:pt x="0" y="94"/>
                    </a:lnTo>
                    <a:moveTo>
                      <a:pt x="0" y="81"/>
                    </a:moveTo>
                    <a:lnTo>
                      <a:pt x="20" y="69"/>
                    </a:lnTo>
                    <a:lnTo>
                      <a:pt x="23" y="65"/>
                    </a:lnTo>
                    <a:lnTo>
                      <a:pt x="24" y="53"/>
                    </a:lnTo>
                    <a:lnTo>
                      <a:pt x="40" y="43"/>
                    </a:lnTo>
                    <a:lnTo>
                      <a:pt x="43" y="39"/>
                    </a:lnTo>
                    <a:lnTo>
                      <a:pt x="41" y="33"/>
                    </a:lnTo>
                    <a:lnTo>
                      <a:pt x="39" y="25"/>
                    </a:lnTo>
                    <a:lnTo>
                      <a:pt x="39" y="22"/>
                    </a:lnTo>
                    <a:lnTo>
                      <a:pt x="43" y="19"/>
                    </a:lnTo>
                    <a:lnTo>
                      <a:pt x="65" y="13"/>
                    </a:lnTo>
                    <a:lnTo>
                      <a:pt x="67" y="9"/>
                    </a:lnTo>
                    <a:lnTo>
                      <a:pt x="69" y="0"/>
                    </a:lnTo>
                  </a:path>
                </a:pathLst>
              </a:custGeom>
              <a:noFill/>
              <a:ln w="6">
                <a:solidFill>
                  <a:srgbClr val="005CE6"/>
                </a:solidFill>
                <a:prstDash val="solid"/>
                <a:round/>
                <a:headEnd/>
                <a:tailEnd/>
              </a:ln>
            </p:spPr>
            <p:txBody>
              <a:bodyPr/>
              <a:lstStyle/>
              <a:p>
                <a:endParaRPr lang="en-US"/>
              </a:p>
            </p:txBody>
          </p:sp>
          <p:sp>
            <p:nvSpPr>
              <p:cNvPr id="27991" name="Freeform 179"/>
              <p:cNvSpPr>
                <a:spLocks/>
              </p:cNvSpPr>
              <p:nvPr/>
            </p:nvSpPr>
            <p:spPr bwMode="auto">
              <a:xfrm>
                <a:off x="2099" y="3642"/>
                <a:ext cx="10" cy="45"/>
              </a:xfrm>
              <a:custGeom>
                <a:avLst/>
                <a:gdLst>
                  <a:gd name="T0" fmla="*/ 0 w 10"/>
                  <a:gd name="T1" fmla="*/ 45 h 45"/>
                  <a:gd name="T2" fmla="*/ 4 w 10"/>
                  <a:gd name="T3" fmla="*/ 42 h 45"/>
                  <a:gd name="T4" fmla="*/ 8 w 10"/>
                  <a:gd name="T5" fmla="*/ 31 h 45"/>
                  <a:gd name="T6" fmla="*/ 10 w 10"/>
                  <a:gd name="T7" fmla="*/ 19 h 45"/>
                  <a:gd name="T8" fmla="*/ 10 w 10"/>
                  <a:gd name="T9" fmla="*/ 0 h 45"/>
                  <a:gd name="T10" fmla="*/ 10 w 10"/>
                  <a:gd name="T11" fmla="*/ 0 h 45"/>
                  <a:gd name="T12" fmla="*/ 0 60000 65536"/>
                  <a:gd name="T13" fmla="*/ 0 60000 65536"/>
                  <a:gd name="T14" fmla="*/ 0 60000 65536"/>
                  <a:gd name="T15" fmla="*/ 0 60000 65536"/>
                  <a:gd name="T16" fmla="*/ 0 60000 65536"/>
                  <a:gd name="T17" fmla="*/ 0 60000 65536"/>
                  <a:gd name="T18" fmla="*/ 0 w 10"/>
                  <a:gd name="T19" fmla="*/ 0 h 45"/>
                  <a:gd name="T20" fmla="*/ 10 w 10"/>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10" h="45">
                    <a:moveTo>
                      <a:pt x="0" y="45"/>
                    </a:moveTo>
                    <a:lnTo>
                      <a:pt x="4" y="42"/>
                    </a:lnTo>
                    <a:lnTo>
                      <a:pt x="8" y="31"/>
                    </a:lnTo>
                    <a:lnTo>
                      <a:pt x="10" y="19"/>
                    </a:lnTo>
                    <a:lnTo>
                      <a:pt x="10" y="0"/>
                    </a:lnTo>
                  </a:path>
                </a:pathLst>
              </a:custGeom>
              <a:noFill/>
              <a:ln w="6">
                <a:solidFill>
                  <a:srgbClr val="005CE6"/>
                </a:solidFill>
                <a:prstDash val="solid"/>
                <a:round/>
                <a:headEnd/>
                <a:tailEnd/>
              </a:ln>
            </p:spPr>
            <p:txBody>
              <a:bodyPr/>
              <a:lstStyle/>
              <a:p>
                <a:endParaRPr lang="en-US"/>
              </a:p>
            </p:txBody>
          </p:sp>
          <p:sp>
            <p:nvSpPr>
              <p:cNvPr id="27992" name="Freeform 180"/>
              <p:cNvSpPr>
                <a:spLocks/>
              </p:cNvSpPr>
              <p:nvPr/>
            </p:nvSpPr>
            <p:spPr bwMode="auto">
              <a:xfrm>
                <a:off x="1550" y="2679"/>
                <a:ext cx="4" cy="25"/>
              </a:xfrm>
              <a:custGeom>
                <a:avLst/>
                <a:gdLst>
                  <a:gd name="T0" fmla="*/ 0 w 4"/>
                  <a:gd name="T1" fmla="*/ 0 h 25"/>
                  <a:gd name="T2" fmla="*/ 1 w 4"/>
                  <a:gd name="T3" fmla="*/ 2 h 25"/>
                  <a:gd name="T4" fmla="*/ 4 w 4"/>
                  <a:gd name="T5" fmla="*/ 9 h 25"/>
                  <a:gd name="T6" fmla="*/ 3 w 4"/>
                  <a:gd name="T7" fmla="*/ 22 h 25"/>
                  <a:gd name="T8" fmla="*/ 3 w 4"/>
                  <a:gd name="T9" fmla="*/ 25 h 25"/>
                  <a:gd name="T10" fmla="*/ 0 60000 65536"/>
                  <a:gd name="T11" fmla="*/ 0 60000 65536"/>
                  <a:gd name="T12" fmla="*/ 0 60000 65536"/>
                  <a:gd name="T13" fmla="*/ 0 60000 65536"/>
                  <a:gd name="T14" fmla="*/ 0 60000 65536"/>
                  <a:gd name="T15" fmla="*/ 0 w 4"/>
                  <a:gd name="T16" fmla="*/ 0 h 25"/>
                  <a:gd name="T17" fmla="*/ 4 w 4"/>
                  <a:gd name="T18" fmla="*/ 25 h 25"/>
                </a:gdLst>
                <a:ahLst/>
                <a:cxnLst>
                  <a:cxn ang="T10">
                    <a:pos x="T0" y="T1"/>
                  </a:cxn>
                  <a:cxn ang="T11">
                    <a:pos x="T2" y="T3"/>
                  </a:cxn>
                  <a:cxn ang="T12">
                    <a:pos x="T4" y="T5"/>
                  </a:cxn>
                  <a:cxn ang="T13">
                    <a:pos x="T6" y="T7"/>
                  </a:cxn>
                  <a:cxn ang="T14">
                    <a:pos x="T8" y="T9"/>
                  </a:cxn>
                </a:cxnLst>
                <a:rect l="T15" t="T16" r="T17" b="T18"/>
                <a:pathLst>
                  <a:path w="4" h="25">
                    <a:moveTo>
                      <a:pt x="0" y="0"/>
                    </a:moveTo>
                    <a:lnTo>
                      <a:pt x="1" y="2"/>
                    </a:lnTo>
                    <a:lnTo>
                      <a:pt x="4" y="9"/>
                    </a:lnTo>
                    <a:lnTo>
                      <a:pt x="3" y="22"/>
                    </a:lnTo>
                    <a:lnTo>
                      <a:pt x="3" y="25"/>
                    </a:lnTo>
                  </a:path>
                </a:pathLst>
              </a:custGeom>
              <a:noFill/>
              <a:ln w="6">
                <a:solidFill>
                  <a:srgbClr val="005CE6"/>
                </a:solidFill>
                <a:prstDash val="solid"/>
                <a:round/>
                <a:headEnd/>
                <a:tailEnd/>
              </a:ln>
            </p:spPr>
            <p:txBody>
              <a:bodyPr/>
              <a:lstStyle/>
              <a:p>
                <a:endParaRPr lang="en-US"/>
              </a:p>
            </p:txBody>
          </p:sp>
          <p:sp>
            <p:nvSpPr>
              <p:cNvPr id="27993" name="Freeform 181"/>
              <p:cNvSpPr>
                <a:spLocks/>
              </p:cNvSpPr>
              <p:nvPr/>
            </p:nvSpPr>
            <p:spPr bwMode="auto">
              <a:xfrm>
                <a:off x="809" y="3458"/>
                <a:ext cx="9" cy="12"/>
              </a:xfrm>
              <a:custGeom>
                <a:avLst/>
                <a:gdLst>
                  <a:gd name="T0" fmla="*/ 0 w 9"/>
                  <a:gd name="T1" fmla="*/ 12 h 12"/>
                  <a:gd name="T2" fmla="*/ 0 w 9"/>
                  <a:gd name="T3" fmla="*/ 12 h 12"/>
                  <a:gd name="T4" fmla="*/ 9 w 9"/>
                  <a:gd name="T5" fmla="*/ 3 h 12"/>
                  <a:gd name="T6" fmla="*/ 9 w 9"/>
                  <a:gd name="T7" fmla="*/ 0 h 12"/>
                  <a:gd name="T8" fmla="*/ 0 60000 65536"/>
                  <a:gd name="T9" fmla="*/ 0 60000 65536"/>
                  <a:gd name="T10" fmla="*/ 0 60000 65536"/>
                  <a:gd name="T11" fmla="*/ 0 60000 65536"/>
                  <a:gd name="T12" fmla="*/ 0 w 9"/>
                  <a:gd name="T13" fmla="*/ 0 h 12"/>
                  <a:gd name="T14" fmla="*/ 9 w 9"/>
                  <a:gd name="T15" fmla="*/ 12 h 12"/>
                </a:gdLst>
                <a:ahLst/>
                <a:cxnLst>
                  <a:cxn ang="T8">
                    <a:pos x="T0" y="T1"/>
                  </a:cxn>
                  <a:cxn ang="T9">
                    <a:pos x="T2" y="T3"/>
                  </a:cxn>
                  <a:cxn ang="T10">
                    <a:pos x="T4" y="T5"/>
                  </a:cxn>
                  <a:cxn ang="T11">
                    <a:pos x="T6" y="T7"/>
                  </a:cxn>
                </a:cxnLst>
                <a:rect l="T12" t="T13" r="T14" b="T15"/>
                <a:pathLst>
                  <a:path w="9" h="12">
                    <a:moveTo>
                      <a:pt x="0" y="12"/>
                    </a:moveTo>
                    <a:lnTo>
                      <a:pt x="0" y="12"/>
                    </a:lnTo>
                    <a:lnTo>
                      <a:pt x="9" y="3"/>
                    </a:lnTo>
                    <a:lnTo>
                      <a:pt x="9" y="0"/>
                    </a:lnTo>
                  </a:path>
                </a:pathLst>
              </a:custGeom>
              <a:noFill/>
              <a:ln w="6">
                <a:solidFill>
                  <a:srgbClr val="005CE6"/>
                </a:solidFill>
                <a:prstDash val="solid"/>
                <a:round/>
                <a:headEnd/>
                <a:tailEnd/>
              </a:ln>
            </p:spPr>
            <p:txBody>
              <a:bodyPr/>
              <a:lstStyle/>
              <a:p>
                <a:endParaRPr lang="en-US"/>
              </a:p>
            </p:txBody>
          </p:sp>
          <p:sp>
            <p:nvSpPr>
              <p:cNvPr id="27994" name="Freeform 182"/>
              <p:cNvSpPr>
                <a:spLocks/>
              </p:cNvSpPr>
              <p:nvPr/>
            </p:nvSpPr>
            <p:spPr bwMode="auto">
              <a:xfrm>
                <a:off x="2384" y="782"/>
                <a:ext cx="39" cy="74"/>
              </a:xfrm>
              <a:custGeom>
                <a:avLst/>
                <a:gdLst>
                  <a:gd name="T0" fmla="*/ 0 w 39"/>
                  <a:gd name="T1" fmla="*/ 74 h 74"/>
                  <a:gd name="T2" fmla="*/ 11 w 39"/>
                  <a:gd name="T3" fmla="*/ 51 h 74"/>
                  <a:gd name="T4" fmla="*/ 37 w 39"/>
                  <a:gd name="T5" fmla="*/ 13 h 74"/>
                  <a:gd name="T6" fmla="*/ 39 w 39"/>
                  <a:gd name="T7" fmla="*/ 7 h 74"/>
                  <a:gd name="T8" fmla="*/ 37 w 39"/>
                  <a:gd name="T9" fmla="*/ 0 h 74"/>
                  <a:gd name="T10" fmla="*/ 0 60000 65536"/>
                  <a:gd name="T11" fmla="*/ 0 60000 65536"/>
                  <a:gd name="T12" fmla="*/ 0 60000 65536"/>
                  <a:gd name="T13" fmla="*/ 0 60000 65536"/>
                  <a:gd name="T14" fmla="*/ 0 60000 65536"/>
                  <a:gd name="T15" fmla="*/ 0 w 39"/>
                  <a:gd name="T16" fmla="*/ 0 h 74"/>
                  <a:gd name="T17" fmla="*/ 39 w 39"/>
                  <a:gd name="T18" fmla="*/ 74 h 74"/>
                </a:gdLst>
                <a:ahLst/>
                <a:cxnLst>
                  <a:cxn ang="T10">
                    <a:pos x="T0" y="T1"/>
                  </a:cxn>
                  <a:cxn ang="T11">
                    <a:pos x="T2" y="T3"/>
                  </a:cxn>
                  <a:cxn ang="T12">
                    <a:pos x="T4" y="T5"/>
                  </a:cxn>
                  <a:cxn ang="T13">
                    <a:pos x="T6" y="T7"/>
                  </a:cxn>
                  <a:cxn ang="T14">
                    <a:pos x="T8" y="T9"/>
                  </a:cxn>
                </a:cxnLst>
                <a:rect l="T15" t="T16" r="T17" b="T18"/>
                <a:pathLst>
                  <a:path w="39" h="74">
                    <a:moveTo>
                      <a:pt x="0" y="74"/>
                    </a:moveTo>
                    <a:lnTo>
                      <a:pt x="11" y="51"/>
                    </a:lnTo>
                    <a:lnTo>
                      <a:pt x="37" y="13"/>
                    </a:lnTo>
                    <a:lnTo>
                      <a:pt x="39" y="7"/>
                    </a:lnTo>
                    <a:lnTo>
                      <a:pt x="37" y="0"/>
                    </a:lnTo>
                  </a:path>
                </a:pathLst>
              </a:custGeom>
              <a:noFill/>
              <a:ln w="6">
                <a:solidFill>
                  <a:srgbClr val="005CE6"/>
                </a:solidFill>
                <a:prstDash val="solid"/>
                <a:round/>
                <a:headEnd/>
                <a:tailEnd/>
              </a:ln>
            </p:spPr>
            <p:txBody>
              <a:bodyPr/>
              <a:lstStyle/>
              <a:p>
                <a:endParaRPr lang="en-US"/>
              </a:p>
            </p:txBody>
          </p:sp>
          <p:sp>
            <p:nvSpPr>
              <p:cNvPr id="27995" name="Freeform 183"/>
              <p:cNvSpPr>
                <a:spLocks/>
              </p:cNvSpPr>
              <p:nvPr/>
            </p:nvSpPr>
            <p:spPr bwMode="auto">
              <a:xfrm>
                <a:off x="511" y="1011"/>
                <a:ext cx="123" cy="118"/>
              </a:xfrm>
              <a:custGeom>
                <a:avLst/>
                <a:gdLst>
                  <a:gd name="T0" fmla="*/ 0 w 123"/>
                  <a:gd name="T1" fmla="*/ 0 h 118"/>
                  <a:gd name="T2" fmla="*/ 0 w 123"/>
                  <a:gd name="T3" fmla="*/ 2 h 118"/>
                  <a:gd name="T4" fmla="*/ 15 w 123"/>
                  <a:gd name="T5" fmla="*/ 20 h 118"/>
                  <a:gd name="T6" fmla="*/ 42 w 123"/>
                  <a:gd name="T7" fmla="*/ 57 h 118"/>
                  <a:gd name="T8" fmla="*/ 49 w 123"/>
                  <a:gd name="T9" fmla="*/ 69 h 118"/>
                  <a:gd name="T10" fmla="*/ 68 w 123"/>
                  <a:gd name="T11" fmla="*/ 92 h 118"/>
                  <a:gd name="T12" fmla="*/ 82 w 123"/>
                  <a:gd name="T13" fmla="*/ 102 h 118"/>
                  <a:gd name="T14" fmla="*/ 92 w 123"/>
                  <a:gd name="T15" fmla="*/ 106 h 118"/>
                  <a:gd name="T16" fmla="*/ 98 w 123"/>
                  <a:gd name="T17" fmla="*/ 106 h 118"/>
                  <a:gd name="T18" fmla="*/ 108 w 123"/>
                  <a:gd name="T19" fmla="*/ 105 h 118"/>
                  <a:gd name="T20" fmla="*/ 114 w 123"/>
                  <a:gd name="T21" fmla="*/ 107 h 118"/>
                  <a:gd name="T22" fmla="*/ 121 w 123"/>
                  <a:gd name="T23" fmla="*/ 116 h 118"/>
                  <a:gd name="T24" fmla="*/ 123 w 123"/>
                  <a:gd name="T25" fmla="*/ 118 h 1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3"/>
                  <a:gd name="T40" fmla="*/ 0 h 118"/>
                  <a:gd name="T41" fmla="*/ 123 w 123"/>
                  <a:gd name="T42" fmla="*/ 118 h 1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3" h="118">
                    <a:moveTo>
                      <a:pt x="0" y="0"/>
                    </a:moveTo>
                    <a:lnTo>
                      <a:pt x="0" y="2"/>
                    </a:lnTo>
                    <a:lnTo>
                      <a:pt x="15" y="20"/>
                    </a:lnTo>
                    <a:lnTo>
                      <a:pt x="42" y="57"/>
                    </a:lnTo>
                    <a:lnTo>
                      <a:pt x="49" y="69"/>
                    </a:lnTo>
                    <a:lnTo>
                      <a:pt x="68" y="92"/>
                    </a:lnTo>
                    <a:lnTo>
                      <a:pt x="82" y="102"/>
                    </a:lnTo>
                    <a:lnTo>
                      <a:pt x="92" y="106"/>
                    </a:lnTo>
                    <a:lnTo>
                      <a:pt x="98" y="106"/>
                    </a:lnTo>
                    <a:lnTo>
                      <a:pt x="108" y="105"/>
                    </a:lnTo>
                    <a:lnTo>
                      <a:pt x="114" y="107"/>
                    </a:lnTo>
                    <a:lnTo>
                      <a:pt x="121" y="116"/>
                    </a:lnTo>
                    <a:lnTo>
                      <a:pt x="123" y="118"/>
                    </a:lnTo>
                  </a:path>
                </a:pathLst>
              </a:custGeom>
              <a:noFill/>
              <a:ln w="6">
                <a:solidFill>
                  <a:srgbClr val="005CE6"/>
                </a:solidFill>
                <a:prstDash val="solid"/>
                <a:round/>
                <a:headEnd/>
                <a:tailEnd/>
              </a:ln>
            </p:spPr>
            <p:txBody>
              <a:bodyPr/>
              <a:lstStyle/>
              <a:p>
                <a:endParaRPr lang="en-US"/>
              </a:p>
            </p:txBody>
          </p:sp>
          <p:sp>
            <p:nvSpPr>
              <p:cNvPr id="27996" name="Freeform 184"/>
              <p:cNvSpPr>
                <a:spLocks/>
              </p:cNvSpPr>
              <p:nvPr/>
            </p:nvSpPr>
            <p:spPr bwMode="auto">
              <a:xfrm>
                <a:off x="2305" y="1638"/>
                <a:ext cx="26" cy="58"/>
              </a:xfrm>
              <a:custGeom>
                <a:avLst/>
                <a:gdLst>
                  <a:gd name="T0" fmla="*/ 26 w 26"/>
                  <a:gd name="T1" fmla="*/ 58 h 58"/>
                  <a:gd name="T2" fmla="*/ 20 w 26"/>
                  <a:gd name="T3" fmla="*/ 56 h 58"/>
                  <a:gd name="T4" fmla="*/ 11 w 26"/>
                  <a:gd name="T5" fmla="*/ 51 h 58"/>
                  <a:gd name="T6" fmla="*/ 1 w 26"/>
                  <a:gd name="T7" fmla="*/ 39 h 58"/>
                  <a:gd name="T8" fmla="*/ 0 w 26"/>
                  <a:gd name="T9" fmla="*/ 29 h 58"/>
                  <a:gd name="T10" fmla="*/ 0 w 26"/>
                  <a:gd name="T11" fmla="*/ 16 h 58"/>
                  <a:gd name="T12" fmla="*/ 4 w 26"/>
                  <a:gd name="T13" fmla="*/ 6 h 58"/>
                  <a:gd name="T14" fmla="*/ 13 w 26"/>
                  <a:gd name="T15" fmla="*/ 0 h 58"/>
                  <a:gd name="T16" fmla="*/ 23 w 26"/>
                  <a:gd name="T17" fmla="*/ 0 h 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
                  <a:gd name="T28" fmla="*/ 0 h 58"/>
                  <a:gd name="T29" fmla="*/ 26 w 26"/>
                  <a:gd name="T30" fmla="*/ 58 h 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 h="58">
                    <a:moveTo>
                      <a:pt x="26" y="58"/>
                    </a:moveTo>
                    <a:lnTo>
                      <a:pt x="20" y="56"/>
                    </a:lnTo>
                    <a:lnTo>
                      <a:pt x="11" y="51"/>
                    </a:lnTo>
                    <a:lnTo>
                      <a:pt x="1" y="39"/>
                    </a:lnTo>
                    <a:lnTo>
                      <a:pt x="0" y="29"/>
                    </a:lnTo>
                    <a:lnTo>
                      <a:pt x="0" y="16"/>
                    </a:lnTo>
                    <a:lnTo>
                      <a:pt x="4" y="6"/>
                    </a:lnTo>
                    <a:lnTo>
                      <a:pt x="13" y="0"/>
                    </a:lnTo>
                    <a:lnTo>
                      <a:pt x="23" y="0"/>
                    </a:lnTo>
                  </a:path>
                </a:pathLst>
              </a:custGeom>
              <a:noFill/>
              <a:ln w="6">
                <a:solidFill>
                  <a:srgbClr val="005CE6"/>
                </a:solidFill>
                <a:prstDash val="solid"/>
                <a:round/>
                <a:headEnd/>
                <a:tailEnd/>
              </a:ln>
            </p:spPr>
            <p:txBody>
              <a:bodyPr/>
              <a:lstStyle/>
              <a:p>
                <a:endParaRPr lang="en-US"/>
              </a:p>
            </p:txBody>
          </p:sp>
          <p:sp>
            <p:nvSpPr>
              <p:cNvPr id="27997" name="Freeform 185"/>
              <p:cNvSpPr>
                <a:spLocks/>
              </p:cNvSpPr>
              <p:nvPr/>
            </p:nvSpPr>
            <p:spPr bwMode="auto">
              <a:xfrm>
                <a:off x="2450" y="1959"/>
                <a:ext cx="17" cy="31"/>
              </a:xfrm>
              <a:custGeom>
                <a:avLst/>
                <a:gdLst>
                  <a:gd name="T0" fmla="*/ 4 w 17"/>
                  <a:gd name="T1" fmla="*/ 31 h 31"/>
                  <a:gd name="T2" fmla="*/ 2 w 17"/>
                  <a:gd name="T3" fmla="*/ 26 h 31"/>
                  <a:gd name="T4" fmla="*/ 0 w 17"/>
                  <a:gd name="T5" fmla="*/ 20 h 31"/>
                  <a:gd name="T6" fmla="*/ 0 w 17"/>
                  <a:gd name="T7" fmla="*/ 13 h 31"/>
                  <a:gd name="T8" fmla="*/ 9 w 17"/>
                  <a:gd name="T9" fmla="*/ 3 h 31"/>
                  <a:gd name="T10" fmla="*/ 17 w 17"/>
                  <a:gd name="T11" fmla="*/ 0 h 31"/>
                  <a:gd name="T12" fmla="*/ 0 60000 65536"/>
                  <a:gd name="T13" fmla="*/ 0 60000 65536"/>
                  <a:gd name="T14" fmla="*/ 0 60000 65536"/>
                  <a:gd name="T15" fmla="*/ 0 60000 65536"/>
                  <a:gd name="T16" fmla="*/ 0 60000 65536"/>
                  <a:gd name="T17" fmla="*/ 0 60000 65536"/>
                  <a:gd name="T18" fmla="*/ 0 w 17"/>
                  <a:gd name="T19" fmla="*/ 0 h 31"/>
                  <a:gd name="T20" fmla="*/ 17 w 17"/>
                  <a:gd name="T21" fmla="*/ 31 h 31"/>
                </a:gdLst>
                <a:ahLst/>
                <a:cxnLst>
                  <a:cxn ang="T12">
                    <a:pos x="T0" y="T1"/>
                  </a:cxn>
                  <a:cxn ang="T13">
                    <a:pos x="T2" y="T3"/>
                  </a:cxn>
                  <a:cxn ang="T14">
                    <a:pos x="T4" y="T5"/>
                  </a:cxn>
                  <a:cxn ang="T15">
                    <a:pos x="T6" y="T7"/>
                  </a:cxn>
                  <a:cxn ang="T16">
                    <a:pos x="T8" y="T9"/>
                  </a:cxn>
                  <a:cxn ang="T17">
                    <a:pos x="T10" y="T11"/>
                  </a:cxn>
                </a:cxnLst>
                <a:rect l="T18" t="T19" r="T20" b="T21"/>
                <a:pathLst>
                  <a:path w="17" h="31">
                    <a:moveTo>
                      <a:pt x="4" y="31"/>
                    </a:moveTo>
                    <a:lnTo>
                      <a:pt x="2" y="26"/>
                    </a:lnTo>
                    <a:lnTo>
                      <a:pt x="0" y="20"/>
                    </a:lnTo>
                    <a:lnTo>
                      <a:pt x="0" y="13"/>
                    </a:lnTo>
                    <a:lnTo>
                      <a:pt x="9" y="3"/>
                    </a:lnTo>
                    <a:lnTo>
                      <a:pt x="17" y="0"/>
                    </a:lnTo>
                  </a:path>
                </a:pathLst>
              </a:custGeom>
              <a:noFill/>
              <a:ln w="6">
                <a:solidFill>
                  <a:srgbClr val="005CE6"/>
                </a:solidFill>
                <a:prstDash val="solid"/>
                <a:round/>
                <a:headEnd/>
                <a:tailEnd/>
              </a:ln>
            </p:spPr>
            <p:txBody>
              <a:bodyPr/>
              <a:lstStyle/>
              <a:p>
                <a:endParaRPr lang="en-US"/>
              </a:p>
            </p:txBody>
          </p:sp>
          <p:sp>
            <p:nvSpPr>
              <p:cNvPr id="27998" name="Freeform 186"/>
              <p:cNvSpPr>
                <a:spLocks/>
              </p:cNvSpPr>
              <p:nvPr/>
            </p:nvSpPr>
            <p:spPr bwMode="auto">
              <a:xfrm>
                <a:off x="1545" y="2704"/>
                <a:ext cx="8" cy="24"/>
              </a:xfrm>
              <a:custGeom>
                <a:avLst/>
                <a:gdLst>
                  <a:gd name="T0" fmla="*/ 8 w 8"/>
                  <a:gd name="T1" fmla="*/ 0 h 24"/>
                  <a:gd name="T2" fmla="*/ 6 w 8"/>
                  <a:gd name="T3" fmla="*/ 4 h 24"/>
                  <a:gd name="T4" fmla="*/ 0 w 8"/>
                  <a:gd name="T5" fmla="*/ 13 h 24"/>
                  <a:gd name="T6" fmla="*/ 0 w 8"/>
                  <a:gd name="T7" fmla="*/ 24 h 24"/>
                  <a:gd name="T8" fmla="*/ 0 60000 65536"/>
                  <a:gd name="T9" fmla="*/ 0 60000 65536"/>
                  <a:gd name="T10" fmla="*/ 0 60000 65536"/>
                  <a:gd name="T11" fmla="*/ 0 60000 65536"/>
                  <a:gd name="T12" fmla="*/ 0 w 8"/>
                  <a:gd name="T13" fmla="*/ 0 h 24"/>
                  <a:gd name="T14" fmla="*/ 8 w 8"/>
                  <a:gd name="T15" fmla="*/ 24 h 24"/>
                </a:gdLst>
                <a:ahLst/>
                <a:cxnLst>
                  <a:cxn ang="T8">
                    <a:pos x="T0" y="T1"/>
                  </a:cxn>
                  <a:cxn ang="T9">
                    <a:pos x="T2" y="T3"/>
                  </a:cxn>
                  <a:cxn ang="T10">
                    <a:pos x="T4" y="T5"/>
                  </a:cxn>
                  <a:cxn ang="T11">
                    <a:pos x="T6" y="T7"/>
                  </a:cxn>
                </a:cxnLst>
                <a:rect l="T12" t="T13" r="T14" b="T15"/>
                <a:pathLst>
                  <a:path w="8" h="24">
                    <a:moveTo>
                      <a:pt x="8" y="0"/>
                    </a:moveTo>
                    <a:lnTo>
                      <a:pt x="6" y="4"/>
                    </a:lnTo>
                    <a:lnTo>
                      <a:pt x="0" y="13"/>
                    </a:lnTo>
                    <a:lnTo>
                      <a:pt x="0" y="24"/>
                    </a:lnTo>
                  </a:path>
                </a:pathLst>
              </a:custGeom>
              <a:noFill/>
              <a:ln w="6">
                <a:solidFill>
                  <a:srgbClr val="005CE6"/>
                </a:solidFill>
                <a:prstDash val="solid"/>
                <a:round/>
                <a:headEnd/>
                <a:tailEnd/>
              </a:ln>
            </p:spPr>
            <p:txBody>
              <a:bodyPr/>
              <a:lstStyle/>
              <a:p>
                <a:endParaRPr lang="en-US"/>
              </a:p>
            </p:txBody>
          </p:sp>
          <p:sp>
            <p:nvSpPr>
              <p:cNvPr id="27999" name="Freeform 187"/>
              <p:cNvSpPr>
                <a:spLocks/>
              </p:cNvSpPr>
              <p:nvPr/>
            </p:nvSpPr>
            <p:spPr bwMode="auto">
              <a:xfrm>
                <a:off x="2892" y="3517"/>
                <a:ext cx="106" cy="383"/>
              </a:xfrm>
              <a:custGeom>
                <a:avLst/>
                <a:gdLst>
                  <a:gd name="T0" fmla="*/ 106 w 106"/>
                  <a:gd name="T1" fmla="*/ 0 h 383"/>
                  <a:gd name="T2" fmla="*/ 91 w 106"/>
                  <a:gd name="T3" fmla="*/ 43 h 383"/>
                  <a:gd name="T4" fmla="*/ 74 w 106"/>
                  <a:gd name="T5" fmla="*/ 79 h 383"/>
                  <a:gd name="T6" fmla="*/ 67 w 106"/>
                  <a:gd name="T7" fmla="*/ 91 h 383"/>
                  <a:gd name="T8" fmla="*/ 48 w 106"/>
                  <a:gd name="T9" fmla="*/ 147 h 383"/>
                  <a:gd name="T10" fmla="*/ 48 w 106"/>
                  <a:gd name="T11" fmla="*/ 153 h 383"/>
                  <a:gd name="T12" fmla="*/ 51 w 106"/>
                  <a:gd name="T13" fmla="*/ 161 h 383"/>
                  <a:gd name="T14" fmla="*/ 54 w 106"/>
                  <a:gd name="T15" fmla="*/ 179 h 383"/>
                  <a:gd name="T16" fmla="*/ 59 w 106"/>
                  <a:gd name="T17" fmla="*/ 190 h 383"/>
                  <a:gd name="T18" fmla="*/ 62 w 106"/>
                  <a:gd name="T19" fmla="*/ 200 h 383"/>
                  <a:gd name="T20" fmla="*/ 65 w 106"/>
                  <a:gd name="T21" fmla="*/ 231 h 383"/>
                  <a:gd name="T22" fmla="*/ 71 w 106"/>
                  <a:gd name="T23" fmla="*/ 254 h 383"/>
                  <a:gd name="T24" fmla="*/ 71 w 106"/>
                  <a:gd name="T25" fmla="*/ 264 h 383"/>
                  <a:gd name="T26" fmla="*/ 69 w 106"/>
                  <a:gd name="T27" fmla="*/ 267 h 383"/>
                  <a:gd name="T28" fmla="*/ 69 w 106"/>
                  <a:gd name="T29" fmla="*/ 277 h 383"/>
                  <a:gd name="T30" fmla="*/ 72 w 106"/>
                  <a:gd name="T31" fmla="*/ 282 h 383"/>
                  <a:gd name="T32" fmla="*/ 72 w 106"/>
                  <a:gd name="T33" fmla="*/ 292 h 383"/>
                  <a:gd name="T34" fmla="*/ 69 w 106"/>
                  <a:gd name="T35" fmla="*/ 297 h 383"/>
                  <a:gd name="T36" fmla="*/ 69 w 106"/>
                  <a:gd name="T37" fmla="*/ 303 h 383"/>
                  <a:gd name="T38" fmla="*/ 72 w 106"/>
                  <a:gd name="T39" fmla="*/ 305 h 383"/>
                  <a:gd name="T40" fmla="*/ 72 w 106"/>
                  <a:gd name="T41" fmla="*/ 311 h 383"/>
                  <a:gd name="T42" fmla="*/ 71 w 106"/>
                  <a:gd name="T43" fmla="*/ 315 h 383"/>
                  <a:gd name="T44" fmla="*/ 59 w 106"/>
                  <a:gd name="T45" fmla="*/ 331 h 383"/>
                  <a:gd name="T46" fmla="*/ 51 w 106"/>
                  <a:gd name="T47" fmla="*/ 351 h 383"/>
                  <a:gd name="T48" fmla="*/ 48 w 106"/>
                  <a:gd name="T49" fmla="*/ 354 h 383"/>
                  <a:gd name="T50" fmla="*/ 42 w 106"/>
                  <a:gd name="T51" fmla="*/ 356 h 383"/>
                  <a:gd name="T52" fmla="*/ 35 w 106"/>
                  <a:gd name="T53" fmla="*/ 349 h 383"/>
                  <a:gd name="T54" fmla="*/ 32 w 106"/>
                  <a:gd name="T55" fmla="*/ 349 h 383"/>
                  <a:gd name="T56" fmla="*/ 25 w 106"/>
                  <a:gd name="T57" fmla="*/ 363 h 383"/>
                  <a:gd name="T58" fmla="*/ 13 w 106"/>
                  <a:gd name="T59" fmla="*/ 372 h 383"/>
                  <a:gd name="T60" fmla="*/ 8 w 106"/>
                  <a:gd name="T61" fmla="*/ 380 h 383"/>
                  <a:gd name="T62" fmla="*/ 0 w 106"/>
                  <a:gd name="T63" fmla="*/ 383 h 38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6"/>
                  <a:gd name="T97" fmla="*/ 0 h 383"/>
                  <a:gd name="T98" fmla="*/ 106 w 106"/>
                  <a:gd name="T99" fmla="*/ 383 h 38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6" h="383">
                    <a:moveTo>
                      <a:pt x="106" y="0"/>
                    </a:moveTo>
                    <a:lnTo>
                      <a:pt x="91" y="43"/>
                    </a:lnTo>
                    <a:lnTo>
                      <a:pt x="74" y="79"/>
                    </a:lnTo>
                    <a:lnTo>
                      <a:pt x="67" y="91"/>
                    </a:lnTo>
                    <a:lnTo>
                      <a:pt x="48" y="147"/>
                    </a:lnTo>
                    <a:lnTo>
                      <a:pt x="48" y="153"/>
                    </a:lnTo>
                    <a:lnTo>
                      <a:pt x="51" y="161"/>
                    </a:lnTo>
                    <a:lnTo>
                      <a:pt x="54" y="179"/>
                    </a:lnTo>
                    <a:lnTo>
                      <a:pt x="59" y="190"/>
                    </a:lnTo>
                    <a:lnTo>
                      <a:pt x="62" y="200"/>
                    </a:lnTo>
                    <a:lnTo>
                      <a:pt x="65" y="231"/>
                    </a:lnTo>
                    <a:lnTo>
                      <a:pt x="71" y="254"/>
                    </a:lnTo>
                    <a:lnTo>
                      <a:pt x="71" y="264"/>
                    </a:lnTo>
                    <a:lnTo>
                      <a:pt x="69" y="267"/>
                    </a:lnTo>
                    <a:lnTo>
                      <a:pt x="69" y="277"/>
                    </a:lnTo>
                    <a:lnTo>
                      <a:pt x="72" y="282"/>
                    </a:lnTo>
                    <a:lnTo>
                      <a:pt x="72" y="292"/>
                    </a:lnTo>
                    <a:lnTo>
                      <a:pt x="69" y="297"/>
                    </a:lnTo>
                    <a:lnTo>
                      <a:pt x="69" y="303"/>
                    </a:lnTo>
                    <a:lnTo>
                      <a:pt x="72" y="305"/>
                    </a:lnTo>
                    <a:lnTo>
                      <a:pt x="72" y="311"/>
                    </a:lnTo>
                    <a:lnTo>
                      <a:pt x="71" y="315"/>
                    </a:lnTo>
                    <a:lnTo>
                      <a:pt x="59" y="331"/>
                    </a:lnTo>
                    <a:lnTo>
                      <a:pt x="51" y="351"/>
                    </a:lnTo>
                    <a:lnTo>
                      <a:pt x="48" y="354"/>
                    </a:lnTo>
                    <a:lnTo>
                      <a:pt x="42" y="356"/>
                    </a:lnTo>
                    <a:lnTo>
                      <a:pt x="35" y="349"/>
                    </a:lnTo>
                    <a:lnTo>
                      <a:pt x="32" y="349"/>
                    </a:lnTo>
                    <a:lnTo>
                      <a:pt x="25" y="363"/>
                    </a:lnTo>
                    <a:lnTo>
                      <a:pt x="13" y="372"/>
                    </a:lnTo>
                    <a:lnTo>
                      <a:pt x="8" y="380"/>
                    </a:lnTo>
                    <a:lnTo>
                      <a:pt x="0" y="383"/>
                    </a:lnTo>
                  </a:path>
                </a:pathLst>
              </a:custGeom>
              <a:noFill/>
              <a:ln w="6">
                <a:solidFill>
                  <a:srgbClr val="005CE6"/>
                </a:solidFill>
                <a:prstDash val="solid"/>
                <a:round/>
                <a:headEnd/>
                <a:tailEnd/>
              </a:ln>
            </p:spPr>
            <p:txBody>
              <a:bodyPr/>
              <a:lstStyle/>
              <a:p>
                <a:endParaRPr lang="en-US"/>
              </a:p>
            </p:txBody>
          </p:sp>
          <p:sp>
            <p:nvSpPr>
              <p:cNvPr id="28000" name="Line 188"/>
              <p:cNvSpPr>
                <a:spLocks noChangeShapeType="1"/>
              </p:cNvSpPr>
              <p:nvPr/>
            </p:nvSpPr>
            <p:spPr bwMode="auto">
              <a:xfrm flipH="1">
                <a:off x="4174" y="879"/>
                <a:ext cx="9" cy="1"/>
              </a:xfrm>
              <a:prstGeom prst="line">
                <a:avLst/>
              </a:prstGeom>
              <a:noFill/>
              <a:ln w="6">
                <a:solidFill>
                  <a:srgbClr val="005CE6"/>
                </a:solidFill>
                <a:round/>
                <a:headEnd/>
                <a:tailEnd/>
              </a:ln>
            </p:spPr>
            <p:txBody>
              <a:bodyPr/>
              <a:lstStyle/>
              <a:p>
                <a:endParaRPr lang="en-US"/>
              </a:p>
            </p:txBody>
          </p:sp>
          <p:sp>
            <p:nvSpPr>
              <p:cNvPr id="28001" name="Freeform 189"/>
              <p:cNvSpPr>
                <a:spLocks/>
              </p:cNvSpPr>
              <p:nvPr/>
            </p:nvSpPr>
            <p:spPr bwMode="auto">
              <a:xfrm>
                <a:off x="4147" y="3128"/>
                <a:ext cx="55" cy="22"/>
              </a:xfrm>
              <a:custGeom>
                <a:avLst/>
                <a:gdLst>
                  <a:gd name="T0" fmla="*/ 0 w 55"/>
                  <a:gd name="T1" fmla="*/ 22 h 22"/>
                  <a:gd name="T2" fmla="*/ 25 w 55"/>
                  <a:gd name="T3" fmla="*/ 22 h 22"/>
                  <a:gd name="T4" fmla="*/ 39 w 55"/>
                  <a:gd name="T5" fmla="*/ 18 h 22"/>
                  <a:gd name="T6" fmla="*/ 43 w 55"/>
                  <a:gd name="T7" fmla="*/ 12 h 22"/>
                  <a:gd name="T8" fmla="*/ 49 w 55"/>
                  <a:gd name="T9" fmla="*/ 2 h 22"/>
                  <a:gd name="T10" fmla="*/ 55 w 55"/>
                  <a:gd name="T11" fmla="*/ 0 h 22"/>
                  <a:gd name="T12" fmla="*/ 0 60000 65536"/>
                  <a:gd name="T13" fmla="*/ 0 60000 65536"/>
                  <a:gd name="T14" fmla="*/ 0 60000 65536"/>
                  <a:gd name="T15" fmla="*/ 0 60000 65536"/>
                  <a:gd name="T16" fmla="*/ 0 60000 65536"/>
                  <a:gd name="T17" fmla="*/ 0 60000 65536"/>
                  <a:gd name="T18" fmla="*/ 0 w 55"/>
                  <a:gd name="T19" fmla="*/ 0 h 22"/>
                  <a:gd name="T20" fmla="*/ 55 w 55"/>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55" h="22">
                    <a:moveTo>
                      <a:pt x="0" y="22"/>
                    </a:moveTo>
                    <a:lnTo>
                      <a:pt x="25" y="22"/>
                    </a:lnTo>
                    <a:lnTo>
                      <a:pt x="39" y="18"/>
                    </a:lnTo>
                    <a:lnTo>
                      <a:pt x="43" y="12"/>
                    </a:lnTo>
                    <a:lnTo>
                      <a:pt x="49" y="2"/>
                    </a:lnTo>
                    <a:lnTo>
                      <a:pt x="55" y="0"/>
                    </a:lnTo>
                  </a:path>
                </a:pathLst>
              </a:custGeom>
              <a:noFill/>
              <a:ln w="6">
                <a:solidFill>
                  <a:srgbClr val="005CE6"/>
                </a:solidFill>
                <a:prstDash val="solid"/>
                <a:round/>
                <a:headEnd/>
                <a:tailEnd/>
              </a:ln>
            </p:spPr>
            <p:txBody>
              <a:bodyPr/>
              <a:lstStyle/>
              <a:p>
                <a:endParaRPr lang="en-US"/>
              </a:p>
            </p:txBody>
          </p:sp>
          <p:sp>
            <p:nvSpPr>
              <p:cNvPr id="28002" name="Freeform 190"/>
              <p:cNvSpPr>
                <a:spLocks/>
              </p:cNvSpPr>
              <p:nvPr/>
            </p:nvSpPr>
            <p:spPr bwMode="auto">
              <a:xfrm>
                <a:off x="376" y="2691"/>
                <a:ext cx="14" cy="11"/>
              </a:xfrm>
              <a:custGeom>
                <a:avLst/>
                <a:gdLst>
                  <a:gd name="T0" fmla="*/ 0 w 14"/>
                  <a:gd name="T1" fmla="*/ 0 h 11"/>
                  <a:gd name="T2" fmla="*/ 1 w 14"/>
                  <a:gd name="T3" fmla="*/ 1 h 11"/>
                  <a:gd name="T4" fmla="*/ 14 w 14"/>
                  <a:gd name="T5" fmla="*/ 11 h 11"/>
                  <a:gd name="T6" fmla="*/ 0 60000 65536"/>
                  <a:gd name="T7" fmla="*/ 0 60000 65536"/>
                  <a:gd name="T8" fmla="*/ 0 60000 65536"/>
                  <a:gd name="T9" fmla="*/ 0 w 14"/>
                  <a:gd name="T10" fmla="*/ 0 h 11"/>
                  <a:gd name="T11" fmla="*/ 14 w 14"/>
                  <a:gd name="T12" fmla="*/ 11 h 11"/>
                </a:gdLst>
                <a:ahLst/>
                <a:cxnLst>
                  <a:cxn ang="T6">
                    <a:pos x="T0" y="T1"/>
                  </a:cxn>
                  <a:cxn ang="T7">
                    <a:pos x="T2" y="T3"/>
                  </a:cxn>
                  <a:cxn ang="T8">
                    <a:pos x="T4" y="T5"/>
                  </a:cxn>
                </a:cxnLst>
                <a:rect l="T9" t="T10" r="T11" b="T12"/>
                <a:pathLst>
                  <a:path w="14" h="11">
                    <a:moveTo>
                      <a:pt x="0" y="0"/>
                    </a:moveTo>
                    <a:lnTo>
                      <a:pt x="1" y="1"/>
                    </a:lnTo>
                    <a:lnTo>
                      <a:pt x="14" y="11"/>
                    </a:lnTo>
                  </a:path>
                </a:pathLst>
              </a:custGeom>
              <a:noFill/>
              <a:ln w="6">
                <a:solidFill>
                  <a:srgbClr val="005CE6"/>
                </a:solidFill>
                <a:prstDash val="solid"/>
                <a:round/>
                <a:headEnd/>
                <a:tailEnd/>
              </a:ln>
            </p:spPr>
            <p:txBody>
              <a:bodyPr/>
              <a:lstStyle/>
              <a:p>
                <a:endParaRPr lang="en-US"/>
              </a:p>
            </p:txBody>
          </p:sp>
          <p:sp>
            <p:nvSpPr>
              <p:cNvPr id="28003" name="Freeform 191"/>
              <p:cNvSpPr>
                <a:spLocks/>
              </p:cNvSpPr>
              <p:nvPr/>
            </p:nvSpPr>
            <p:spPr bwMode="auto">
              <a:xfrm>
                <a:off x="1996" y="1402"/>
                <a:ext cx="72" cy="30"/>
              </a:xfrm>
              <a:custGeom>
                <a:avLst/>
                <a:gdLst>
                  <a:gd name="T0" fmla="*/ 0 w 72"/>
                  <a:gd name="T1" fmla="*/ 30 h 30"/>
                  <a:gd name="T2" fmla="*/ 20 w 72"/>
                  <a:gd name="T3" fmla="*/ 29 h 30"/>
                  <a:gd name="T4" fmla="*/ 22 w 72"/>
                  <a:gd name="T5" fmla="*/ 27 h 30"/>
                  <a:gd name="T6" fmla="*/ 20 w 72"/>
                  <a:gd name="T7" fmla="*/ 20 h 30"/>
                  <a:gd name="T8" fmla="*/ 23 w 72"/>
                  <a:gd name="T9" fmla="*/ 13 h 30"/>
                  <a:gd name="T10" fmla="*/ 28 w 72"/>
                  <a:gd name="T11" fmla="*/ 10 h 30"/>
                  <a:gd name="T12" fmla="*/ 28 w 72"/>
                  <a:gd name="T13" fmla="*/ 7 h 30"/>
                  <a:gd name="T14" fmla="*/ 25 w 72"/>
                  <a:gd name="T15" fmla="*/ 4 h 30"/>
                  <a:gd name="T16" fmla="*/ 25 w 72"/>
                  <a:gd name="T17" fmla="*/ 0 h 30"/>
                  <a:gd name="T18" fmla="*/ 29 w 72"/>
                  <a:gd name="T19" fmla="*/ 0 h 30"/>
                  <a:gd name="T20" fmla="*/ 44 w 72"/>
                  <a:gd name="T21" fmla="*/ 6 h 30"/>
                  <a:gd name="T22" fmla="*/ 54 w 72"/>
                  <a:gd name="T23" fmla="*/ 13 h 30"/>
                  <a:gd name="T24" fmla="*/ 72 w 72"/>
                  <a:gd name="T25" fmla="*/ 15 h 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2"/>
                  <a:gd name="T40" fmla="*/ 0 h 30"/>
                  <a:gd name="T41" fmla="*/ 72 w 72"/>
                  <a:gd name="T42" fmla="*/ 30 h 3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2" h="30">
                    <a:moveTo>
                      <a:pt x="0" y="30"/>
                    </a:moveTo>
                    <a:lnTo>
                      <a:pt x="20" y="29"/>
                    </a:lnTo>
                    <a:lnTo>
                      <a:pt x="22" y="27"/>
                    </a:lnTo>
                    <a:lnTo>
                      <a:pt x="20" y="20"/>
                    </a:lnTo>
                    <a:lnTo>
                      <a:pt x="23" y="13"/>
                    </a:lnTo>
                    <a:lnTo>
                      <a:pt x="28" y="10"/>
                    </a:lnTo>
                    <a:lnTo>
                      <a:pt x="28" y="7"/>
                    </a:lnTo>
                    <a:lnTo>
                      <a:pt x="25" y="4"/>
                    </a:lnTo>
                    <a:lnTo>
                      <a:pt x="25" y="0"/>
                    </a:lnTo>
                    <a:lnTo>
                      <a:pt x="29" y="0"/>
                    </a:lnTo>
                    <a:lnTo>
                      <a:pt x="44" y="6"/>
                    </a:lnTo>
                    <a:lnTo>
                      <a:pt x="54" y="13"/>
                    </a:lnTo>
                    <a:lnTo>
                      <a:pt x="72" y="15"/>
                    </a:lnTo>
                  </a:path>
                </a:pathLst>
              </a:custGeom>
              <a:noFill/>
              <a:ln w="6">
                <a:solidFill>
                  <a:srgbClr val="005CE6"/>
                </a:solidFill>
                <a:prstDash val="solid"/>
                <a:round/>
                <a:headEnd/>
                <a:tailEnd/>
              </a:ln>
            </p:spPr>
            <p:txBody>
              <a:bodyPr/>
              <a:lstStyle/>
              <a:p>
                <a:endParaRPr lang="en-US"/>
              </a:p>
            </p:txBody>
          </p:sp>
          <p:sp>
            <p:nvSpPr>
              <p:cNvPr id="28004" name="Freeform 192"/>
              <p:cNvSpPr>
                <a:spLocks/>
              </p:cNvSpPr>
              <p:nvPr/>
            </p:nvSpPr>
            <p:spPr bwMode="auto">
              <a:xfrm>
                <a:off x="2112" y="2311"/>
                <a:ext cx="67" cy="112"/>
              </a:xfrm>
              <a:custGeom>
                <a:avLst/>
                <a:gdLst>
                  <a:gd name="T0" fmla="*/ 67 w 67"/>
                  <a:gd name="T1" fmla="*/ 112 h 112"/>
                  <a:gd name="T2" fmla="*/ 44 w 67"/>
                  <a:gd name="T3" fmla="*/ 95 h 112"/>
                  <a:gd name="T4" fmla="*/ 36 w 67"/>
                  <a:gd name="T5" fmla="*/ 85 h 112"/>
                  <a:gd name="T6" fmla="*/ 27 w 67"/>
                  <a:gd name="T7" fmla="*/ 74 h 112"/>
                  <a:gd name="T8" fmla="*/ 10 w 67"/>
                  <a:gd name="T9" fmla="*/ 66 h 112"/>
                  <a:gd name="T10" fmla="*/ 1 w 67"/>
                  <a:gd name="T11" fmla="*/ 59 h 112"/>
                  <a:gd name="T12" fmla="*/ 0 w 67"/>
                  <a:gd name="T13" fmla="*/ 56 h 112"/>
                  <a:gd name="T14" fmla="*/ 0 w 67"/>
                  <a:gd name="T15" fmla="*/ 49 h 112"/>
                  <a:gd name="T16" fmla="*/ 2 w 67"/>
                  <a:gd name="T17" fmla="*/ 43 h 112"/>
                  <a:gd name="T18" fmla="*/ 24 w 67"/>
                  <a:gd name="T19" fmla="*/ 15 h 112"/>
                  <a:gd name="T20" fmla="*/ 38 w 67"/>
                  <a:gd name="T21" fmla="*/ 3 h 112"/>
                  <a:gd name="T22" fmla="*/ 49 w 67"/>
                  <a:gd name="T23" fmla="*/ 0 h 1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7"/>
                  <a:gd name="T37" fmla="*/ 0 h 112"/>
                  <a:gd name="T38" fmla="*/ 67 w 67"/>
                  <a:gd name="T39" fmla="*/ 112 h 1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7" h="112">
                    <a:moveTo>
                      <a:pt x="67" y="112"/>
                    </a:moveTo>
                    <a:lnTo>
                      <a:pt x="44" y="95"/>
                    </a:lnTo>
                    <a:lnTo>
                      <a:pt x="36" y="85"/>
                    </a:lnTo>
                    <a:lnTo>
                      <a:pt x="27" y="74"/>
                    </a:lnTo>
                    <a:lnTo>
                      <a:pt x="10" y="66"/>
                    </a:lnTo>
                    <a:lnTo>
                      <a:pt x="1" y="59"/>
                    </a:lnTo>
                    <a:lnTo>
                      <a:pt x="0" y="56"/>
                    </a:lnTo>
                    <a:lnTo>
                      <a:pt x="0" y="49"/>
                    </a:lnTo>
                    <a:lnTo>
                      <a:pt x="2" y="43"/>
                    </a:lnTo>
                    <a:lnTo>
                      <a:pt x="24" y="15"/>
                    </a:lnTo>
                    <a:lnTo>
                      <a:pt x="38" y="3"/>
                    </a:lnTo>
                    <a:lnTo>
                      <a:pt x="49" y="0"/>
                    </a:lnTo>
                  </a:path>
                </a:pathLst>
              </a:custGeom>
              <a:noFill/>
              <a:ln w="6">
                <a:solidFill>
                  <a:srgbClr val="005CE6"/>
                </a:solidFill>
                <a:prstDash val="solid"/>
                <a:round/>
                <a:headEnd/>
                <a:tailEnd/>
              </a:ln>
            </p:spPr>
            <p:txBody>
              <a:bodyPr/>
              <a:lstStyle/>
              <a:p>
                <a:endParaRPr lang="en-US"/>
              </a:p>
            </p:txBody>
          </p:sp>
          <p:sp>
            <p:nvSpPr>
              <p:cNvPr id="28005" name="Freeform 193"/>
              <p:cNvSpPr>
                <a:spLocks/>
              </p:cNvSpPr>
              <p:nvPr/>
            </p:nvSpPr>
            <p:spPr bwMode="auto">
              <a:xfrm>
                <a:off x="1692" y="782"/>
                <a:ext cx="22" cy="49"/>
              </a:xfrm>
              <a:custGeom>
                <a:avLst/>
                <a:gdLst>
                  <a:gd name="T0" fmla="*/ 22 w 22"/>
                  <a:gd name="T1" fmla="*/ 49 h 49"/>
                  <a:gd name="T2" fmla="*/ 15 w 22"/>
                  <a:gd name="T3" fmla="*/ 43 h 49"/>
                  <a:gd name="T4" fmla="*/ 3 w 22"/>
                  <a:gd name="T5" fmla="*/ 28 h 49"/>
                  <a:gd name="T6" fmla="*/ 0 w 22"/>
                  <a:gd name="T7" fmla="*/ 5 h 49"/>
                  <a:gd name="T8" fmla="*/ 0 w 22"/>
                  <a:gd name="T9" fmla="*/ 0 h 49"/>
                  <a:gd name="T10" fmla="*/ 0 60000 65536"/>
                  <a:gd name="T11" fmla="*/ 0 60000 65536"/>
                  <a:gd name="T12" fmla="*/ 0 60000 65536"/>
                  <a:gd name="T13" fmla="*/ 0 60000 65536"/>
                  <a:gd name="T14" fmla="*/ 0 60000 65536"/>
                  <a:gd name="T15" fmla="*/ 0 w 22"/>
                  <a:gd name="T16" fmla="*/ 0 h 49"/>
                  <a:gd name="T17" fmla="*/ 22 w 22"/>
                  <a:gd name="T18" fmla="*/ 49 h 49"/>
                </a:gdLst>
                <a:ahLst/>
                <a:cxnLst>
                  <a:cxn ang="T10">
                    <a:pos x="T0" y="T1"/>
                  </a:cxn>
                  <a:cxn ang="T11">
                    <a:pos x="T2" y="T3"/>
                  </a:cxn>
                  <a:cxn ang="T12">
                    <a:pos x="T4" y="T5"/>
                  </a:cxn>
                  <a:cxn ang="T13">
                    <a:pos x="T6" y="T7"/>
                  </a:cxn>
                  <a:cxn ang="T14">
                    <a:pos x="T8" y="T9"/>
                  </a:cxn>
                </a:cxnLst>
                <a:rect l="T15" t="T16" r="T17" b="T18"/>
                <a:pathLst>
                  <a:path w="22" h="49">
                    <a:moveTo>
                      <a:pt x="22" y="49"/>
                    </a:moveTo>
                    <a:lnTo>
                      <a:pt x="15" y="43"/>
                    </a:lnTo>
                    <a:lnTo>
                      <a:pt x="3" y="28"/>
                    </a:lnTo>
                    <a:lnTo>
                      <a:pt x="0" y="5"/>
                    </a:lnTo>
                    <a:lnTo>
                      <a:pt x="0" y="0"/>
                    </a:lnTo>
                  </a:path>
                </a:pathLst>
              </a:custGeom>
              <a:noFill/>
              <a:ln w="6">
                <a:solidFill>
                  <a:srgbClr val="005CE6"/>
                </a:solidFill>
                <a:prstDash val="solid"/>
                <a:round/>
                <a:headEnd/>
                <a:tailEnd/>
              </a:ln>
            </p:spPr>
            <p:txBody>
              <a:bodyPr/>
              <a:lstStyle/>
              <a:p>
                <a:endParaRPr lang="en-US"/>
              </a:p>
            </p:txBody>
          </p:sp>
          <p:sp>
            <p:nvSpPr>
              <p:cNvPr id="28006" name="Freeform 194"/>
              <p:cNvSpPr>
                <a:spLocks/>
              </p:cNvSpPr>
              <p:nvPr/>
            </p:nvSpPr>
            <p:spPr bwMode="auto">
              <a:xfrm>
                <a:off x="2260" y="2587"/>
                <a:ext cx="30" cy="22"/>
              </a:xfrm>
              <a:custGeom>
                <a:avLst/>
                <a:gdLst>
                  <a:gd name="T0" fmla="*/ 30 w 30"/>
                  <a:gd name="T1" fmla="*/ 22 h 22"/>
                  <a:gd name="T2" fmla="*/ 0 w 30"/>
                  <a:gd name="T3" fmla="*/ 3 h 22"/>
                  <a:gd name="T4" fmla="*/ 0 w 30"/>
                  <a:gd name="T5" fmla="*/ 0 h 22"/>
                  <a:gd name="T6" fmla="*/ 0 60000 65536"/>
                  <a:gd name="T7" fmla="*/ 0 60000 65536"/>
                  <a:gd name="T8" fmla="*/ 0 60000 65536"/>
                  <a:gd name="T9" fmla="*/ 0 w 30"/>
                  <a:gd name="T10" fmla="*/ 0 h 22"/>
                  <a:gd name="T11" fmla="*/ 30 w 30"/>
                  <a:gd name="T12" fmla="*/ 22 h 22"/>
                </a:gdLst>
                <a:ahLst/>
                <a:cxnLst>
                  <a:cxn ang="T6">
                    <a:pos x="T0" y="T1"/>
                  </a:cxn>
                  <a:cxn ang="T7">
                    <a:pos x="T2" y="T3"/>
                  </a:cxn>
                  <a:cxn ang="T8">
                    <a:pos x="T4" y="T5"/>
                  </a:cxn>
                </a:cxnLst>
                <a:rect l="T9" t="T10" r="T11" b="T12"/>
                <a:pathLst>
                  <a:path w="30" h="22">
                    <a:moveTo>
                      <a:pt x="30" y="22"/>
                    </a:moveTo>
                    <a:lnTo>
                      <a:pt x="0" y="3"/>
                    </a:lnTo>
                    <a:lnTo>
                      <a:pt x="0" y="0"/>
                    </a:lnTo>
                  </a:path>
                </a:pathLst>
              </a:custGeom>
              <a:noFill/>
              <a:ln w="6">
                <a:solidFill>
                  <a:srgbClr val="005CE6"/>
                </a:solidFill>
                <a:prstDash val="solid"/>
                <a:round/>
                <a:headEnd/>
                <a:tailEnd/>
              </a:ln>
            </p:spPr>
            <p:txBody>
              <a:bodyPr/>
              <a:lstStyle/>
              <a:p>
                <a:endParaRPr lang="en-US"/>
              </a:p>
            </p:txBody>
          </p:sp>
          <p:sp>
            <p:nvSpPr>
              <p:cNvPr id="28007" name="Freeform 195"/>
              <p:cNvSpPr>
                <a:spLocks/>
              </p:cNvSpPr>
              <p:nvPr/>
            </p:nvSpPr>
            <p:spPr bwMode="auto">
              <a:xfrm>
                <a:off x="3904" y="3064"/>
                <a:ext cx="28" cy="67"/>
              </a:xfrm>
              <a:custGeom>
                <a:avLst/>
                <a:gdLst>
                  <a:gd name="T0" fmla="*/ 28 w 28"/>
                  <a:gd name="T1" fmla="*/ 67 h 67"/>
                  <a:gd name="T2" fmla="*/ 24 w 28"/>
                  <a:gd name="T3" fmla="*/ 60 h 67"/>
                  <a:gd name="T4" fmla="*/ 15 w 28"/>
                  <a:gd name="T5" fmla="*/ 30 h 67"/>
                  <a:gd name="T6" fmla="*/ 7 w 28"/>
                  <a:gd name="T7" fmla="*/ 18 h 67"/>
                  <a:gd name="T8" fmla="*/ 10 w 28"/>
                  <a:gd name="T9" fmla="*/ 5 h 67"/>
                  <a:gd name="T10" fmla="*/ 8 w 28"/>
                  <a:gd name="T11" fmla="*/ 4 h 67"/>
                  <a:gd name="T12" fmla="*/ 4 w 28"/>
                  <a:gd name="T13" fmla="*/ 4 h 67"/>
                  <a:gd name="T14" fmla="*/ 0 w 28"/>
                  <a:gd name="T15" fmla="*/ 0 h 67"/>
                  <a:gd name="T16" fmla="*/ 0 60000 65536"/>
                  <a:gd name="T17" fmla="*/ 0 60000 65536"/>
                  <a:gd name="T18" fmla="*/ 0 60000 65536"/>
                  <a:gd name="T19" fmla="*/ 0 60000 65536"/>
                  <a:gd name="T20" fmla="*/ 0 60000 65536"/>
                  <a:gd name="T21" fmla="*/ 0 60000 65536"/>
                  <a:gd name="T22" fmla="*/ 0 60000 65536"/>
                  <a:gd name="T23" fmla="*/ 0 60000 65536"/>
                  <a:gd name="T24" fmla="*/ 0 w 28"/>
                  <a:gd name="T25" fmla="*/ 0 h 67"/>
                  <a:gd name="T26" fmla="*/ 28 w 28"/>
                  <a:gd name="T27" fmla="*/ 67 h 6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 h="67">
                    <a:moveTo>
                      <a:pt x="28" y="67"/>
                    </a:moveTo>
                    <a:lnTo>
                      <a:pt x="24" y="60"/>
                    </a:lnTo>
                    <a:lnTo>
                      <a:pt x="15" y="30"/>
                    </a:lnTo>
                    <a:lnTo>
                      <a:pt x="7" y="18"/>
                    </a:lnTo>
                    <a:lnTo>
                      <a:pt x="10" y="5"/>
                    </a:lnTo>
                    <a:lnTo>
                      <a:pt x="8" y="4"/>
                    </a:lnTo>
                    <a:lnTo>
                      <a:pt x="4" y="4"/>
                    </a:lnTo>
                    <a:lnTo>
                      <a:pt x="0" y="0"/>
                    </a:lnTo>
                  </a:path>
                </a:pathLst>
              </a:custGeom>
              <a:noFill/>
              <a:ln w="6">
                <a:solidFill>
                  <a:srgbClr val="005CE6"/>
                </a:solidFill>
                <a:prstDash val="solid"/>
                <a:round/>
                <a:headEnd/>
                <a:tailEnd/>
              </a:ln>
            </p:spPr>
            <p:txBody>
              <a:bodyPr/>
              <a:lstStyle/>
              <a:p>
                <a:endParaRPr lang="en-US"/>
              </a:p>
            </p:txBody>
          </p:sp>
          <p:sp>
            <p:nvSpPr>
              <p:cNvPr id="28008" name="Freeform 196"/>
              <p:cNvSpPr>
                <a:spLocks/>
              </p:cNvSpPr>
              <p:nvPr/>
            </p:nvSpPr>
            <p:spPr bwMode="auto">
              <a:xfrm>
                <a:off x="948" y="2889"/>
                <a:ext cx="177" cy="264"/>
              </a:xfrm>
              <a:custGeom>
                <a:avLst/>
                <a:gdLst>
                  <a:gd name="T0" fmla="*/ 0 w 177"/>
                  <a:gd name="T1" fmla="*/ 261 h 264"/>
                  <a:gd name="T2" fmla="*/ 7 w 177"/>
                  <a:gd name="T3" fmla="*/ 252 h 264"/>
                  <a:gd name="T4" fmla="*/ 28 w 177"/>
                  <a:gd name="T5" fmla="*/ 244 h 264"/>
                  <a:gd name="T6" fmla="*/ 28 w 177"/>
                  <a:gd name="T7" fmla="*/ 229 h 264"/>
                  <a:gd name="T8" fmla="*/ 31 w 177"/>
                  <a:gd name="T9" fmla="*/ 221 h 264"/>
                  <a:gd name="T10" fmla="*/ 54 w 177"/>
                  <a:gd name="T11" fmla="*/ 232 h 264"/>
                  <a:gd name="T12" fmla="*/ 77 w 177"/>
                  <a:gd name="T13" fmla="*/ 224 h 264"/>
                  <a:gd name="T14" fmla="*/ 82 w 177"/>
                  <a:gd name="T15" fmla="*/ 214 h 264"/>
                  <a:gd name="T16" fmla="*/ 89 w 177"/>
                  <a:gd name="T17" fmla="*/ 211 h 264"/>
                  <a:gd name="T18" fmla="*/ 108 w 177"/>
                  <a:gd name="T19" fmla="*/ 221 h 264"/>
                  <a:gd name="T20" fmla="*/ 111 w 177"/>
                  <a:gd name="T21" fmla="*/ 212 h 264"/>
                  <a:gd name="T22" fmla="*/ 109 w 177"/>
                  <a:gd name="T23" fmla="*/ 205 h 264"/>
                  <a:gd name="T24" fmla="*/ 119 w 177"/>
                  <a:gd name="T25" fmla="*/ 192 h 264"/>
                  <a:gd name="T26" fmla="*/ 142 w 177"/>
                  <a:gd name="T27" fmla="*/ 165 h 264"/>
                  <a:gd name="T28" fmla="*/ 151 w 177"/>
                  <a:gd name="T29" fmla="*/ 154 h 264"/>
                  <a:gd name="T30" fmla="*/ 148 w 177"/>
                  <a:gd name="T31" fmla="*/ 146 h 264"/>
                  <a:gd name="T32" fmla="*/ 126 w 177"/>
                  <a:gd name="T33" fmla="*/ 159 h 264"/>
                  <a:gd name="T34" fmla="*/ 115 w 177"/>
                  <a:gd name="T35" fmla="*/ 157 h 264"/>
                  <a:gd name="T36" fmla="*/ 122 w 177"/>
                  <a:gd name="T37" fmla="*/ 136 h 264"/>
                  <a:gd name="T38" fmla="*/ 132 w 177"/>
                  <a:gd name="T39" fmla="*/ 129 h 264"/>
                  <a:gd name="T40" fmla="*/ 138 w 177"/>
                  <a:gd name="T41" fmla="*/ 118 h 264"/>
                  <a:gd name="T42" fmla="*/ 159 w 177"/>
                  <a:gd name="T43" fmla="*/ 127 h 264"/>
                  <a:gd name="T44" fmla="*/ 175 w 177"/>
                  <a:gd name="T45" fmla="*/ 118 h 264"/>
                  <a:gd name="T46" fmla="*/ 177 w 177"/>
                  <a:gd name="T47" fmla="*/ 107 h 264"/>
                  <a:gd name="T48" fmla="*/ 162 w 177"/>
                  <a:gd name="T49" fmla="*/ 104 h 264"/>
                  <a:gd name="T50" fmla="*/ 142 w 177"/>
                  <a:gd name="T51" fmla="*/ 106 h 264"/>
                  <a:gd name="T52" fmla="*/ 141 w 177"/>
                  <a:gd name="T53" fmla="*/ 94 h 264"/>
                  <a:gd name="T54" fmla="*/ 148 w 177"/>
                  <a:gd name="T55" fmla="*/ 78 h 264"/>
                  <a:gd name="T56" fmla="*/ 138 w 177"/>
                  <a:gd name="T57" fmla="*/ 72 h 264"/>
                  <a:gd name="T58" fmla="*/ 136 w 177"/>
                  <a:gd name="T59" fmla="*/ 65 h 264"/>
                  <a:gd name="T60" fmla="*/ 144 w 177"/>
                  <a:gd name="T61" fmla="*/ 51 h 264"/>
                  <a:gd name="T62" fmla="*/ 136 w 177"/>
                  <a:gd name="T63" fmla="*/ 39 h 264"/>
                  <a:gd name="T64" fmla="*/ 125 w 177"/>
                  <a:gd name="T65" fmla="*/ 34 h 264"/>
                  <a:gd name="T66" fmla="*/ 123 w 177"/>
                  <a:gd name="T67" fmla="*/ 25 h 264"/>
                  <a:gd name="T68" fmla="*/ 141 w 177"/>
                  <a:gd name="T69" fmla="*/ 18 h 264"/>
                  <a:gd name="T70" fmla="*/ 159 w 177"/>
                  <a:gd name="T71" fmla="*/ 0 h 26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77"/>
                  <a:gd name="T109" fmla="*/ 0 h 264"/>
                  <a:gd name="T110" fmla="*/ 177 w 177"/>
                  <a:gd name="T111" fmla="*/ 264 h 26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77" h="264">
                    <a:moveTo>
                      <a:pt x="2" y="264"/>
                    </a:moveTo>
                    <a:lnTo>
                      <a:pt x="0" y="261"/>
                    </a:lnTo>
                    <a:lnTo>
                      <a:pt x="0" y="258"/>
                    </a:lnTo>
                    <a:lnTo>
                      <a:pt x="7" y="252"/>
                    </a:lnTo>
                    <a:lnTo>
                      <a:pt x="26" y="247"/>
                    </a:lnTo>
                    <a:lnTo>
                      <a:pt x="28" y="244"/>
                    </a:lnTo>
                    <a:lnTo>
                      <a:pt x="28" y="234"/>
                    </a:lnTo>
                    <a:lnTo>
                      <a:pt x="28" y="229"/>
                    </a:lnTo>
                    <a:lnTo>
                      <a:pt x="28" y="225"/>
                    </a:lnTo>
                    <a:lnTo>
                      <a:pt x="31" y="221"/>
                    </a:lnTo>
                    <a:lnTo>
                      <a:pt x="40" y="221"/>
                    </a:lnTo>
                    <a:lnTo>
                      <a:pt x="54" y="232"/>
                    </a:lnTo>
                    <a:lnTo>
                      <a:pt x="70" y="221"/>
                    </a:lnTo>
                    <a:lnTo>
                      <a:pt x="77" y="224"/>
                    </a:lnTo>
                    <a:lnTo>
                      <a:pt x="80" y="224"/>
                    </a:lnTo>
                    <a:lnTo>
                      <a:pt x="82" y="214"/>
                    </a:lnTo>
                    <a:lnTo>
                      <a:pt x="85" y="209"/>
                    </a:lnTo>
                    <a:lnTo>
                      <a:pt x="89" y="211"/>
                    </a:lnTo>
                    <a:lnTo>
                      <a:pt x="105" y="221"/>
                    </a:lnTo>
                    <a:lnTo>
                      <a:pt x="108" y="221"/>
                    </a:lnTo>
                    <a:lnTo>
                      <a:pt x="111" y="218"/>
                    </a:lnTo>
                    <a:lnTo>
                      <a:pt x="111" y="212"/>
                    </a:lnTo>
                    <a:lnTo>
                      <a:pt x="108" y="206"/>
                    </a:lnTo>
                    <a:lnTo>
                      <a:pt x="109" y="205"/>
                    </a:lnTo>
                    <a:lnTo>
                      <a:pt x="118" y="196"/>
                    </a:lnTo>
                    <a:lnTo>
                      <a:pt x="119" y="192"/>
                    </a:lnTo>
                    <a:lnTo>
                      <a:pt x="132" y="179"/>
                    </a:lnTo>
                    <a:lnTo>
                      <a:pt x="142" y="165"/>
                    </a:lnTo>
                    <a:lnTo>
                      <a:pt x="149" y="157"/>
                    </a:lnTo>
                    <a:lnTo>
                      <a:pt x="151" y="154"/>
                    </a:lnTo>
                    <a:lnTo>
                      <a:pt x="151" y="149"/>
                    </a:lnTo>
                    <a:lnTo>
                      <a:pt x="148" y="146"/>
                    </a:lnTo>
                    <a:lnTo>
                      <a:pt x="144" y="146"/>
                    </a:lnTo>
                    <a:lnTo>
                      <a:pt x="126" y="159"/>
                    </a:lnTo>
                    <a:lnTo>
                      <a:pt x="118" y="160"/>
                    </a:lnTo>
                    <a:lnTo>
                      <a:pt x="115" y="157"/>
                    </a:lnTo>
                    <a:lnTo>
                      <a:pt x="115" y="154"/>
                    </a:lnTo>
                    <a:lnTo>
                      <a:pt x="122" y="136"/>
                    </a:lnTo>
                    <a:lnTo>
                      <a:pt x="131" y="131"/>
                    </a:lnTo>
                    <a:lnTo>
                      <a:pt x="132" y="129"/>
                    </a:lnTo>
                    <a:lnTo>
                      <a:pt x="135" y="121"/>
                    </a:lnTo>
                    <a:lnTo>
                      <a:pt x="138" y="118"/>
                    </a:lnTo>
                    <a:lnTo>
                      <a:pt x="144" y="118"/>
                    </a:lnTo>
                    <a:lnTo>
                      <a:pt x="159" y="127"/>
                    </a:lnTo>
                    <a:lnTo>
                      <a:pt x="167" y="126"/>
                    </a:lnTo>
                    <a:lnTo>
                      <a:pt x="175" y="118"/>
                    </a:lnTo>
                    <a:lnTo>
                      <a:pt x="177" y="114"/>
                    </a:lnTo>
                    <a:lnTo>
                      <a:pt x="177" y="107"/>
                    </a:lnTo>
                    <a:lnTo>
                      <a:pt x="172" y="104"/>
                    </a:lnTo>
                    <a:lnTo>
                      <a:pt x="162" y="104"/>
                    </a:lnTo>
                    <a:lnTo>
                      <a:pt x="151" y="108"/>
                    </a:lnTo>
                    <a:lnTo>
                      <a:pt x="142" y="106"/>
                    </a:lnTo>
                    <a:lnTo>
                      <a:pt x="141" y="104"/>
                    </a:lnTo>
                    <a:lnTo>
                      <a:pt x="141" y="94"/>
                    </a:lnTo>
                    <a:lnTo>
                      <a:pt x="148" y="81"/>
                    </a:lnTo>
                    <a:lnTo>
                      <a:pt x="148" y="78"/>
                    </a:lnTo>
                    <a:lnTo>
                      <a:pt x="145" y="74"/>
                    </a:lnTo>
                    <a:lnTo>
                      <a:pt x="138" y="72"/>
                    </a:lnTo>
                    <a:lnTo>
                      <a:pt x="136" y="71"/>
                    </a:lnTo>
                    <a:lnTo>
                      <a:pt x="136" y="65"/>
                    </a:lnTo>
                    <a:lnTo>
                      <a:pt x="144" y="57"/>
                    </a:lnTo>
                    <a:lnTo>
                      <a:pt x="144" y="51"/>
                    </a:lnTo>
                    <a:lnTo>
                      <a:pt x="136" y="44"/>
                    </a:lnTo>
                    <a:lnTo>
                      <a:pt x="136" y="39"/>
                    </a:lnTo>
                    <a:lnTo>
                      <a:pt x="132" y="36"/>
                    </a:lnTo>
                    <a:lnTo>
                      <a:pt x="125" y="34"/>
                    </a:lnTo>
                    <a:lnTo>
                      <a:pt x="121" y="31"/>
                    </a:lnTo>
                    <a:lnTo>
                      <a:pt x="123" y="25"/>
                    </a:lnTo>
                    <a:lnTo>
                      <a:pt x="135" y="22"/>
                    </a:lnTo>
                    <a:lnTo>
                      <a:pt x="141" y="18"/>
                    </a:lnTo>
                    <a:lnTo>
                      <a:pt x="151" y="3"/>
                    </a:lnTo>
                    <a:lnTo>
                      <a:pt x="159" y="0"/>
                    </a:lnTo>
                    <a:lnTo>
                      <a:pt x="164" y="0"/>
                    </a:lnTo>
                  </a:path>
                </a:pathLst>
              </a:custGeom>
              <a:noFill/>
              <a:ln w="6">
                <a:solidFill>
                  <a:srgbClr val="005CE6"/>
                </a:solidFill>
                <a:prstDash val="solid"/>
                <a:round/>
                <a:headEnd/>
                <a:tailEnd/>
              </a:ln>
            </p:spPr>
            <p:txBody>
              <a:bodyPr/>
              <a:lstStyle/>
              <a:p>
                <a:endParaRPr lang="en-US"/>
              </a:p>
            </p:txBody>
          </p:sp>
          <p:sp>
            <p:nvSpPr>
              <p:cNvPr id="28009" name="Line 197"/>
              <p:cNvSpPr>
                <a:spLocks noChangeShapeType="1"/>
              </p:cNvSpPr>
              <p:nvPr/>
            </p:nvSpPr>
            <p:spPr bwMode="auto">
              <a:xfrm flipH="1" flipV="1">
                <a:off x="808" y="3473"/>
                <a:ext cx="6" cy="24"/>
              </a:xfrm>
              <a:prstGeom prst="line">
                <a:avLst/>
              </a:prstGeom>
              <a:noFill/>
              <a:ln w="6">
                <a:solidFill>
                  <a:srgbClr val="005CE6"/>
                </a:solidFill>
                <a:round/>
                <a:headEnd/>
                <a:tailEnd/>
              </a:ln>
            </p:spPr>
            <p:txBody>
              <a:bodyPr/>
              <a:lstStyle/>
              <a:p>
                <a:endParaRPr lang="en-US"/>
              </a:p>
            </p:txBody>
          </p:sp>
          <p:sp>
            <p:nvSpPr>
              <p:cNvPr id="28010" name="Freeform 198"/>
              <p:cNvSpPr>
                <a:spLocks/>
              </p:cNvSpPr>
              <p:nvPr/>
            </p:nvSpPr>
            <p:spPr bwMode="auto">
              <a:xfrm>
                <a:off x="390" y="2702"/>
                <a:ext cx="4" cy="3"/>
              </a:xfrm>
              <a:custGeom>
                <a:avLst/>
                <a:gdLst>
                  <a:gd name="T0" fmla="*/ 0 w 4"/>
                  <a:gd name="T1" fmla="*/ 0 h 3"/>
                  <a:gd name="T2" fmla="*/ 2 w 4"/>
                  <a:gd name="T3" fmla="*/ 2 h 3"/>
                  <a:gd name="T4" fmla="*/ 3 w 4"/>
                  <a:gd name="T5" fmla="*/ 3 h 3"/>
                  <a:gd name="T6" fmla="*/ 4 w 4"/>
                  <a:gd name="T7" fmla="*/ 3 h 3"/>
                  <a:gd name="T8" fmla="*/ 0 60000 65536"/>
                  <a:gd name="T9" fmla="*/ 0 60000 65536"/>
                  <a:gd name="T10" fmla="*/ 0 60000 65536"/>
                  <a:gd name="T11" fmla="*/ 0 60000 65536"/>
                  <a:gd name="T12" fmla="*/ 0 w 4"/>
                  <a:gd name="T13" fmla="*/ 0 h 3"/>
                  <a:gd name="T14" fmla="*/ 4 w 4"/>
                  <a:gd name="T15" fmla="*/ 3 h 3"/>
                </a:gdLst>
                <a:ahLst/>
                <a:cxnLst>
                  <a:cxn ang="T8">
                    <a:pos x="T0" y="T1"/>
                  </a:cxn>
                  <a:cxn ang="T9">
                    <a:pos x="T2" y="T3"/>
                  </a:cxn>
                  <a:cxn ang="T10">
                    <a:pos x="T4" y="T5"/>
                  </a:cxn>
                  <a:cxn ang="T11">
                    <a:pos x="T6" y="T7"/>
                  </a:cxn>
                </a:cxnLst>
                <a:rect l="T12" t="T13" r="T14" b="T15"/>
                <a:pathLst>
                  <a:path w="4" h="3">
                    <a:moveTo>
                      <a:pt x="0" y="0"/>
                    </a:moveTo>
                    <a:lnTo>
                      <a:pt x="2" y="2"/>
                    </a:lnTo>
                    <a:lnTo>
                      <a:pt x="3" y="3"/>
                    </a:lnTo>
                    <a:lnTo>
                      <a:pt x="4" y="3"/>
                    </a:lnTo>
                  </a:path>
                </a:pathLst>
              </a:custGeom>
              <a:noFill/>
              <a:ln w="6">
                <a:solidFill>
                  <a:srgbClr val="005CE6"/>
                </a:solidFill>
                <a:prstDash val="solid"/>
                <a:round/>
                <a:headEnd/>
                <a:tailEnd/>
              </a:ln>
            </p:spPr>
            <p:txBody>
              <a:bodyPr/>
              <a:lstStyle/>
              <a:p>
                <a:endParaRPr lang="en-US"/>
              </a:p>
            </p:txBody>
          </p:sp>
          <p:sp>
            <p:nvSpPr>
              <p:cNvPr id="28011" name="Freeform 199"/>
              <p:cNvSpPr>
                <a:spLocks noEditPoints="1"/>
              </p:cNvSpPr>
              <p:nvPr/>
            </p:nvSpPr>
            <p:spPr bwMode="auto">
              <a:xfrm>
                <a:off x="2345" y="3765"/>
                <a:ext cx="565" cy="216"/>
              </a:xfrm>
              <a:custGeom>
                <a:avLst/>
                <a:gdLst>
                  <a:gd name="T0" fmla="*/ 546 w 565"/>
                  <a:gd name="T1" fmla="*/ 135 h 216"/>
                  <a:gd name="T2" fmla="*/ 527 w 565"/>
                  <a:gd name="T3" fmla="*/ 126 h 216"/>
                  <a:gd name="T4" fmla="*/ 521 w 565"/>
                  <a:gd name="T5" fmla="*/ 135 h 216"/>
                  <a:gd name="T6" fmla="*/ 530 w 565"/>
                  <a:gd name="T7" fmla="*/ 150 h 216"/>
                  <a:gd name="T8" fmla="*/ 543 w 565"/>
                  <a:gd name="T9" fmla="*/ 151 h 216"/>
                  <a:gd name="T10" fmla="*/ 552 w 565"/>
                  <a:gd name="T11" fmla="*/ 161 h 216"/>
                  <a:gd name="T12" fmla="*/ 550 w 565"/>
                  <a:gd name="T13" fmla="*/ 181 h 216"/>
                  <a:gd name="T14" fmla="*/ 553 w 565"/>
                  <a:gd name="T15" fmla="*/ 193 h 216"/>
                  <a:gd name="T16" fmla="*/ 563 w 565"/>
                  <a:gd name="T17" fmla="*/ 210 h 216"/>
                  <a:gd name="T18" fmla="*/ 557 w 565"/>
                  <a:gd name="T19" fmla="*/ 216 h 216"/>
                  <a:gd name="T20" fmla="*/ 506 w 565"/>
                  <a:gd name="T21" fmla="*/ 211 h 216"/>
                  <a:gd name="T22" fmla="*/ 520 w 565"/>
                  <a:gd name="T23" fmla="*/ 193 h 216"/>
                  <a:gd name="T24" fmla="*/ 516 w 565"/>
                  <a:gd name="T25" fmla="*/ 187 h 216"/>
                  <a:gd name="T26" fmla="*/ 500 w 565"/>
                  <a:gd name="T27" fmla="*/ 194 h 216"/>
                  <a:gd name="T28" fmla="*/ 490 w 565"/>
                  <a:gd name="T29" fmla="*/ 186 h 216"/>
                  <a:gd name="T30" fmla="*/ 488 w 565"/>
                  <a:gd name="T31" fmla="*/ 174 h 216"/>
                  <a:gd name="T32" fmla="*/ 478 w 565"/>
                  <a:gd name="T33" fmla="*/ 171 h 216"/>
                  <a:gd name="T34" fmla="*/ 472 w 565"/>
                  <a:gd name="T35" fmla="*/ 183 h 216"/>
                  <a:gd name="T36" fmla="*/ 483 w 565"/>
                  <a:gd name="T37" fmla="*/ 203 h 216"/>
                  <a:gd name="T38" fmla="*/ 475 w 565"/>
                  <a:gd name="T39" fmla="*/ 213 h 216"/>
                  <a:gd name="T40" fmla="*/ 438 w 565"/>
                  <a:gd name="T41" fmla="*/ 216 h 216"/>
                  <a:gd name="T42" fmla="*/ 410 w 565"/>
                  <a:gd name="T43" fmla="*/ 213 h 216"/>
                  <a:gd name="T44" fmla="*/ 398 w 565"/>
                  <a:gd name="T45" fmla="*/ 201 h 216"/>
                  <a:gd name="T46" fmla="*/ 390 w 565"/>
                  <a:gd name="T47" fmla="*/ 180 h 216"/>
                  <a:gd name="T48" fmla="*/ 395 w 565"/>
                  <a:gd name="T49" fmla="*/ 168 h 216"/>
                  <a:gd name="T50" fmla="*/ 382 w 565"/>
                  <a:gd name="T51" fmla="*/ 150 h 216"/>
                  <a:gd name="T52" fmla="*/ 363 w 565"/>
                  <a:gd name="T53" fmla="*/ 142 h 216"/>
                  <a:gd name="T54" fmla="*/ 334 w 565"/>
                  <a:gd name="T55" fmla="*/ 147 h 216"/>
                  <a:gd name="T56" fmla="*/ 310 w 565"/>
                  <a:gd name="T57" fmla="*/ 148 h 216"/>
                  <a:gd name="T58" fmla="*/ 281 w 565"/>
                  <a:gd name="T59" fmla="*/ 165 h 216"/>
                  <a:gd name="T60" fmla="*/ 243 w 565"/>
                  <a:gd name="T61" fmla="*/ 154 h 216"/>
                  <a:gd name="T62" fmla="*/ 204 w 565"/>
                  <a:gd name="T63" fmla="*/ 171 h 216"/>
                  <a:gd name="T64" fmla="*/ 193 w 565"/>
                  <a:gd name="T65" fmla="*/ 164 h 216"/>
                  <a:gd name="T66" fmla="*/ 192 w 565"/>
                  <a:gd name="T67" fmla="*/ 150 h 216"/>
                  <a:gd name="T68" fmla="*/ 183 w 565"/>
                  <a:gd name="T69" fmla="*/ 119 h 216"/>
                  <a:gd name="T70" fmla="*/ 193 w 565"/>
                  <a:gd name="T71" fmla="*/ 89 h 216"/>
                  <a:gd name="T72" fmla="*/ 177 w 565"/>
                  <a:gd name="T73" fmla="*/ 65 h 216"/>
                  <a:gd name="T74" fmla="*/ 151 w 565"/>
                  <a:gd name="T75" fmla="*/ 50 h 216"/>
                  <a:gd name="T76" fmla="*/ 147 w 565"/>
                  <a:gd name="T77" fmla="*/ 29 h 216"/>
                  <a:gd name="T78" fmla="*/ 153 w 565"/>
                  <a:gd name="T79" fmla="*/ 7 h 216"/>
                  <a:gd name="T80" fmla="*/ 128 w 565"/>
                  <a:gd name="T81" fmla="*/ 1 h 216"/>
                  <a:gd name="T82" fmla="*/ 118 w 565"/>
                  <a:gd name="T83" fmla="*/ 19 h 216"/>
                  <a:gd name="T84" fmla="*/ 92 w 565"/>
                  <a:gd name="T85" fmla="*/ 47 h 216"/>
                  <a:gd name="T86" fmla="*/ 71 w 565"/>
                  <a:gd name="T87" fmla="*/ 65 h 216"/>
                  <a:gd name="T88" fmla="*/ 82 w 565"/>
                  <a:gd name="T89" fmla="*/ 73 h 216"/>
                  <a:gd name="T90" fmla="*/ 117 w 565"/>
                  <a:gd name="T91" fmla="*/ 73 h 216"/>
                  <a:gd name="T92" fmla="*/ 117 w 565"/>
                  <a:gd name="T93" fmla="*/ 82 h 216"/>
                  <a:gd name="T94" fmla="*/ 114 w 565"/>
                  <a:gd name="T95" fmla="*/ 99 h 216"/>
                  <a:gd name="T96" fmla="*/ 115 w 565"/>
                  <a:gd name="T97" fmla="*/ 111 h 216"/>
                  <a:gd name="T98" fmla="*/ 108 w 565"/>
                  <a:gd name="T99" fmla="*/ 115 h 216"/>
                  <a:gd name="T100" fmla="*/ 88 w 565"/>
                  <a:gd name="T101" fmla="*/ 99 h 216"/>
                  <a:gd name="T102" fmla="*/ 73 w 565"/>
                  <a:gd name="T103" fmla="*/ 96 h 216"/>
                  <a:gd name="T104" fmla="*/ 53 w 565"/>
                  <a:gd name="T105" fmla="*/ 101 h 216"/>
                  <a:gd name="T106" fmla="*/ 47 w 565"/>
                  <a:gd name="T107" fmla="*/ 89 h 216"/>
                  <a:gd name="T108" fmla="*/ 50 w 565"/>
                  <a:gd name="T109" fmla="*/ 75 h 216"/>
                  <a:gd name="T110" fmla="*/ 39 w 565"/>
                  <a:gd name="T111" fmla="*/ 69 h 216"/>
                  <a:gd name="T112" fmla="*/ 29 w 565"/>
                  <a:gd name="T113" fmla="*/ 73 h 216"/>
                  <a:gd name="T114" fmla="*/ 23 w 565"/>
                  <a:gd name="T115" fmla="*/ 88 h 216"/>
                  <a:gd name="T116" fmla="*/ 6 w 565"/>
                  <a:gd name="T117" fmla="*/ 93 h 216"/>
                  <a:gd name="T118" fmla="*/ 0 w 565"/>
                  <a:gd name="T119" fmla="*/ 106 h 21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565"/>
                  <a:gd name="T181" fmla="*/ 0 h 216"/>
                  <a:gd name="T182" fmla="*/ 565 w 565"/>
                  <a:gd name="T183" fmla="*/ 216 h 21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565" h="216">
                    <a:moveTo>
                      <a:pt x="547" y="135"/>
                    </a:moveTo>
                    <a:lnTo>
                      <a:pt x="546" y="135"/>
                    </a:lnTo>
                    <a:lnTo>
                      <a:pt x="536" y="126"/>
                    </a:lnTo>
                    <a:lnTo>
                      <a:pt x="527" y="126"/>
                    </a:lnTo>
                    <a:lnTo>
                      <a:pt x="521" y="132"/>
                    </a:lnTo>
                    <a:lnTo>
                      <a:pt x="521" y="135"/>
                    </a:lnTo>
                    <a:lnTo>
                      <a:pt x="526" y="147"/>
                    </a:lnTo>
                    <a:lnTo>
                      <a:pt x="530" y="150"/>
                    </a:lnTo>
                    <a:lnTo>
                      <a:pt x="539" y="148"/>
                    </a:lnTo>
                    <a:lnTo>
                      <a:pt x="543" y="151"/>
                    </a:lnTo>
                    <a:lnTo>
                      <a:pt x="549" y="154"/>
                    </a:lnTo>
                    <a:lnTo>
                      <a:pt x="552" y="161"/>
                    </a:lnTo>
                    <a:lnTo>
                      <a:pt x="553" y="165"/>
                    </a:lnTo>
                    <a:lnTo>
                      <a:pt x="550" y="181"/>
                    </a:lnTo>
                    <a:lnTo>
                      <a:pt x="550" y="188"/>
                    </a:lnTo>
                    <a:lnTo>
                      <a:pt x="553" y="193"/>
                    </a:lnTo>
                    <a:lnTo>
                      <a:pt x="565" y="204"/>
                    </a:lnTo>
                    <a:lnTo>
                      <a:pt x="563" y="210"/>
                    </a:lnTo>
                    <a:lnTo>
                      <a:pt x="557" y="216"/>
                    </a:lnTo>
                    <a:moveTo>
                      <a:pt x="506" y="216"/>
                    </a:moveTo>
                    <a:lnTo>
                      <a:pt x="506" y="211"/>
                    </a:lnTo>
                    <a:lnTo>
                      <a:pt x="519" y="198"/>
                    </a:lnTo>
                    <a:lnTo>
                      <a:pt x="520" y="193"/>
                    </a:lnTo>
                    <a:lnTo>
                      <a:pt x="519" y="188"/>
                    </a:lnTo>
                    <a:lnTo>
                      <a:pt x="516" y="187"/>
                    </a:lnTo>
                    <a:lnTo>
                      <a:pt x="510" y="187"/>
                    </a:lnTo>
                    <a:lnTo>
                      <a:pt x="500" y="194"/>
                    </a:lnTo>
                    <a:lnTo>
                      <a:pt x="494" y="194"/>
                    </a:lnTo>
                    <a:lnTo>
                      <a:pt x="490" y="186"/>
                    </a:lnTo>
                    <a:lnTo>
                      <a:pt x="490" y="178"/>
                    </a:lnTo>
                    <a:lnTo>
                      <a:pt x="488" y="174"/>
                    </a:lnTo>
                    <a:lnTo>
                      <a:pt x="485" y="171"/>
                    </a:lnTo>
                    <a:lnTo>
                      <a:pt x="478" y="171"/>
                    </a:lnTo>
                    <a:lnTo>
                      <a:pt x="472" y="178"/>
                    </a:lnTo>
                    <a:lnTo>
                      <a:pt x="472" y="183"/>
                    </a:lnTo>
                    <a:lnTo>
                      <a:pt x="481" y="191"/>
                    </a:lnTo>
                    <a:lnTo>
                      <a:pt x="483" y="203"/>
                    </a:lnTo>
                    <a:lnTo>
                      <a:pt x="480" y="209"/>
                    </a:lnTo>
                    <a:lnTo>
                      <a:pt x="475" y="213"/>
                    </a:lnTo>
                    <a:lnTo>
                      <a:pt x="470" y="216"/>
                    </a:lnTo>
                    <a:moveTo>
                      <a:pt x="438" y="216"/>
                    </a:moveTo>
                    <a:lnTo>
                      <a:pt x="431" y="211"/>
                    </a:lnTo>
                    <a:lnTo>
                      <a:pt x="410" y="213"/>
                    </a:lnTo>
                    <a:lnTo>
                      <a:pt x="402" y="209"/>
                    </a:lnTo>
                    <a:lnTo>
                      <a:pt x="398" y="201"/>
                    </a:lnTo>
                    <a:lnTo>
                      <a:pt x="390" y="186"/>
                    </a:lnTo>
                    <a:lnTo>
                      <a:pt x="390" y="180"/>
                    </a:lnTo>
                    <a:lnTo>
                      <a:pt x="392" y="175"/>
                    </a:lnTo>
                    <a:lnTo>
                      <a:pt x="395" y="168"/>
                    </a:lnTo>
                    <a:lnTo>
                      <a:pt x="393" y="162"/>
                    </a:lnTo>
                    <a:lnTo>
                      <a:pt x="382" y="150"/>
                    </a:lnTo>
                    <a:lnTo>
                      <a:pt x="374" y="145"/>
                    </a:lnTo>
                    <a:lnTo>
                      <a:pt x="363" y="142"/>
                    </a:lnTo>
                    <a:lnTo>
                      <a:pt x="354" y="141"/>
                    </a:lnTo>
                    <a:lnTo>
                      <a:pt x="334" y="147"/>
                    </a:lnTo>
                    <a:lnTo>
                      <a:pt x="321" y="147"/>
                    </a:lnTo>
                    <a:lnTo>
                      <a:pt x="310" y="148"/>
                    </a:lnTo>
                    <a:lnTo>
                      <a:pt x="298" y="152"/>
                    </a:lnTo>
                    <a:lnTo>
                      <a:pt x="281" y="165"/>
                    </a:lnTo>
                    <a:lnTo>
                      <a:pt x="272" y="170"/>
                    </a:lnTo>
                    <a:lnTo>
                      <a:pt x="243" y="154"/>
                    </a:lnTo>
                    <a:lnTo>
                      <a:pt x="235" y="155"/>
                    </a:lnTo>
                    <a:lnTo>
                      <a:pt x="204" y="171"/>
                    </a:lnTo>
                    <a:lnTo>
                      <a:pt x="196" y="168"/>
                    </a:lnTo>
                    <a:lnTo>
                      <a:pt x="193" y="164"/>
                    </a:lnTo>
                    <a:lnTo>
                      <a:pt x="192" y="157"/>
                    </a:lnTo>
                    <a:lnTo>
                      <a:pt x="192" y="150"/>
                    </a:lnTo>
                    <a:lnTo>
                      <a:pt x="184" y="132"/>
                    </a:lnTo>
                    <a:lnTo>
                      <a:pt x="183" y="119"/>
                    </a:lnTo>
                    <a:lnTo>
                      <a:pt x="189" y="99"/>
                    </a:lnTo>
                    <a:lnTo>
                      <a:pt x="193" y="89"/>
                    </a:lnTo>
                    <a:lnTo>
                      <a:pt x="193" y="79"/>
                    </a:lnTo>
                    <a:lnTo>
                      <a:pt x="177" y="65"/>
                    </a:lnTo>
                    <a:lnTo>
                      <a:pt x="160" y="56"/>
                    </a:lnTo>
                    <a:lnTo>
                      <a:pt x="151" y="50"/>
                    </a:lnTo>
                    <a:lnTo>
                      <a:pt x="147" y="40"/>
                    </a:lnTo>
                    <a:lnTo>
                      <a:pt x="147" y="29"/>
                    </a:lnTo>
                    <a:lnTo>
                      <a:pt x="153" y="16"/>
                    </a:lnTo>
                    <a:lnTo>
                      <a:pt x="153" y="7"/>
                    </a:lnTo>
                    <a:lnTo>
                      <a:pt x="143" y="0"/>
                    </a:lnTo>
                    <a:lnTo>
                      <a:pt x="128" y="1"/>
                    </a:lnTo>
                    <a:lnTo>
                      <a:pt x="124" y="7"/>
                    </a:lnTo>
                    <a:lnTo>
                      <a:pt x="118" y="19"/>
                    </a:lnTo>
                    <a:lnTo>
                      <a:pt x="112" y="26"/>
                    </a:lnTo>
                    <a:lnTo>
                      <a:pt x="92" y="47"/>
                    </a:lnTo>
                    <a:lnTo>
                      <a:pt x="73" y="60"/>
                    </a:lnTo>
                    <a:lnTo>
                      <a:pt x="71" y="65"/>
                    </a:lnTo>
                    <a:lnTo>
                      <a:pt x="75" y="70"/>
                    </a:lnTo>
                    <a:lnTo>
                      <a:pt x="82" y="73"/>
                    </a:lnTo>
                    <a:lnTo>
                      <a:pt x="104" y="72"/>
                    </a:lnTo>
                    <a:lnTo>
                      <a:pt x="117" y="73"/>
                    </a:lnTo>
                    <a:lnTo>
                      <a:pt x="117" y="75"/>
                    </a:lnTo>
                    <a:lnTo>
                      <a:pt x="117" y="82"/>
                    </a:lnTo>
                    <a:lnTo>
                      <a:pt x="112" y="89"/>
                    </a:lnTo>
                    <a:lnTo>
                      <a:pt x="114" y="99"/>
                    </a:lnTo>
                    <a:lnTo>
                      <a:pt x="115" y="106"/>
                    </a:lnTo>
                    <a:lnTo>
                      <a:pt x="115" y="111"/>
                    </a:lnTo>
                    <a:lnTo>
                      <a:pt x="111" y="115"/>
                    </a:lnTo>
                    <a:lnTo>
                      <a:pt x="108" y="115"/>
                    </a:lnTo>
                    <a:lnTo>
                      <a:pt x="104" y="114"/>
                    </a:lnTo>
                    <a:lnTo>
                      <a:pt x="88" y="99"/>
                    </a:lnTo>
                    <a:lnTo>
                      <a:pt x="82" y="96"/>
                    </a:lnTo>
                    <a:lnTo>
                      <a:pt x="73" y="96"/>
                    </a:lnTo>
                    <a:lnTo>
                      <a:pt x="58" y="101"/>
                    </a:lnTo>
                    <a:lnTo>
                      <a:pt x="53" y="101"/>
                    </a:lnTo>
                    <a:lnTo>
                      <a:pt x="50" y="96"/>
                    </a:lnTo>
                    <a:lnTo>
                      <a:pt x="47" y="89"/>
                    </a:lnTo>
                    <a:lnTo>
                      <a:pt x="47" y="83"/>
                    </a:lnTo>
                    <a:lnTo>
                      <a:pt x="50" y="75"/>
                    </a:lnTo>
                    <a:lnTo>
                      <a:pt x="45" y="72"/>
                    </a:lnTo>
                    <a:lnTo>
                      <a:pt x="39" y="69"/>
                    </a:lnTo>
                    <a:lnTo>
                      <a:pt x="32" y="70"/>
                    </a:lnTo>
                    <a:lnTo>
                      <a:pt x="29" y="73"/>
                    </a:lnTo>
                    <a:lnTo>
                      <a:pt x="24" y="86"/>
                    </a:lnTo>
                    <a:lnTo>
                      <a:pt x="23" y="88"/>
                    </a:lnTo>
                    <a:lnTo>
                      <a:pt x="14" y="89"/>
                    </a:lnTo>
                    <a:lnTo>
                      <a:pt x="6" y="93"/>
                    </a:lnTo>
                    <a:lnTo>
                      <a:pt x="3" y="98"/>
                    </a:lnTo>
                    <a:lnTo>
                      <a:pt x="0" y="106"/>
                    </a:lnTo>
                  </a:path>
                </a:pathLst>
              </a:custGeom>
              <a:noFill/>
              <a:ln w="6">
                <a:solidFill>
                  <a:srgbClr val="005CE6"/>
                </a:solidFill>
                <a:prstDash val="solid"/>
                <a:round/>
                <a:headEnd/>
                <a:tailEnd/>
              </a:ln>
            </p:spPr>
            <p:txBody>
              <a:bodyPr/>
              <a:lstStyle/>
              <a:p>
                <a:endParaRPr lang="en-US"/>
              </a:p>
            </p:txBody>
          </p:sp>
          <p:sp>
            <p:nvSpPr>
              <p:cNvPr id="28012" name="Freeform 200"/>
              <p:cNvSpPr>
                <a:spLocks/>
              </p:cNvSpPr>
              <p:nvPr/>
            </p:nvSpPr>
            <p:spPr bwMode="auto">
              <a:xfrm>
                <a:off x="4841" y="1429"/>
                <a:ext cx="100" cy="130"/>
              </a:xfrm>
              <a:custGeom>
                <a:avLst/>
                <a:gdLst>
                  <a:gd name="T0" fmla="*/ 0 w 100"/>
                  <a:gd name="T1" fmla="*/ 130 h 130"/>
                  <a:gd name="T2" fmla="*/ 5 w 100"/>
                  <a:gd name="T3" fmla="*/ 124 h 130"/>
                  <a:gd name="T4" fmla="*/ 13 w 100"/>
                  <a:gd name="T5" fmla="*/ 121 h 130"/>
                  <a:gd name="T6" fmla="*/ 22 w 100"/>
                  <a:gd name="T7" fmla="*/ 113 h 130"/>
                  <a:gd name="T8" fmla="*/ 32 w 100"/>
                  <a:gd name="T9" fmla="*/ 108 h 130"/>
                  <a:gd name="T10" fmla="*/ 47 w 100"/>
                  <a:gd name="T11" fmla="*/ 93 h 130"/>
                  <a:gd name="T12" fmla="*/ 55 w 100"/>
                  <a:gd name="T13" fmla="*/ 75 h 130"/>
                  <a:gd name="T14" fmla="*/ 70 w 100"/>
                  <a:gd name="T15" fmla="*/ 49 h 130"/>
                  <a:gd name="T16" fmla="*/ 74 w 100"/>
                  <a:gd name="T17" fmla="*/ 39 h 130"/>
                  <a:gd name="T18" fmla="*/ 77 w 100"/>
                  <a:gd name="T19" fmla="*/ 24 h 130"/>
                  <a:gd name="T20" fmla="*/ 81 w 100"/>
                  <a:gd name="T21" fmla="*/ 12 h 130"/>
                  <a:gd name="T22" fmla="*/ 85 w 100"/>
                  <a:gd name="T23" fmla="*/ 8 h 130"/>
                  <a:gd name="T24" fmla="*/ 96 w 100"/>
                  <a:gd name="T25" fmla="*/ 0 h 130"/>
                  <a:gd name="T26" fmla="*/ 100 w 100"/>
                  <a:gd name="T27" fmla="*/ 0 h 13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0"/>
                  <a:gd name="T43" fmla="*/ 0 h 130"/>
                  <a:gd name="T44" fmla="*/ 100 w 100"/>
                  <a:gd name="T45" fmla="*/ 130 h 13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0" h="130">
                    <a:moveTo>
                      <a:pt x="0" y="130"/>
                    </a:moveTo>
                    <a:lnTo>
                      <a:pt x="5" y="124"/>
                    </a:lnTo>
                    <a:lnTo>
                      <a:pt x="13" y="121"/>
                    </a:lnTo>
                    <a:lnTo>
                      <a:pt x="22" y="113"/>
                    </a:lnTo>
                    <a:lnTo>
                      <a:pt x="32" y="108"/>
                    </a:lnTo>
                    <a:lnTo>
                      <a:pt x="47" y="93"/>
                    </a:lnTo>
                    <a:lnTo>
                      <a:pt x="55" y="75"/>
                    </a:lnTo>
                    <a:lnTo>
                      <a:pt x="70" y="49"/>
                    </a:lnTo>
                    <a:lnTo>
                      <a:pt x="74" y="39"/>
                    </a:lnTo>
                    <a:lnTo>
                      <a:pt x="77" y="24"/>
                    </a:lnTo>
                    <a:lnTo>
                      <a:pt x="81" y="12"/>
                    </a:lnTo>
                    <a:lnTo>
                      <a:pt x="85" y="8"/>
                    </a:lnTo>
                    <a:lnTo>
                      <a:pt x="96" y="0"/>
                    </a:lnTo>
                    <a:lnTo>
                      <a:pt x="100" y="0"/>
                    </a:lnTo>
                  </a:path>
                </a:pathLst>
              </a:custGeom>
              <a:noFill/>
              <a:ln w="6">
                <a:solidFill>
                  <a:srgbClr val="005CE6"/>
                </a:solidFill>
                <a:prstDash val="solid"/>
                <a:round/>
                <a:headEnd/>
                <a:tailEnd/>
              </a:ln>
            </p:spPr>
            <p:txBody>
              <a:bodyPr/>
              <a:lstStyle/>
              <a:p>
                <a:endParaRPr lang="en-US"/>
              </a:p>
            </p:txBody>
          </p:sp>
          <p:sp>
            <p:nvSpPr>
              <p:cNvPr id="28013" name="Freeform 201"/>
              <p:cNvSpPr>
                <a:spLocks/>
              </p:cNvSpPr>
              <p:nvPr/>
            </p:nvSpPr>
            <p:spPr bwMode="auto">
              <a:xfrm>
                <a:off x="821" y="3431"/>
                <a:ext cx="6" cy="7"/>
              </a:xfrm>
              <a:custGeom>
                <a:avLst/>
                <a:gdLst>
                  <a:gd name="T0" fmla="*/ 0 w 6"/>
                  <a:gd name="T1" fmla="*/ 7 h 7"/>
                  <a:gd name="T2" fmla="*/ 0 w 6"/>
                  <a:gd name="T3" fmla="*/ 6 h 7"/>
                  <a:gd name="T4" fmla="*/ 1 w 6"/>
                  <a:gd name="T5" fmla="*/ 4 h 7"/>
                  <a:gd name="T6" fmla="*/ 3 w 6"/>
                  <a:gd name="T7" fmla="*/ 4 h 7"/>
                  <a:gd name="T8" fmla="*/ 6 w 6"/>
                  <a:gd name="T9" fmla="*/ 0 h 7"/>
                  <a:gd name="T10" fmla="*/ 0 60000 65536"/>
                  <a:gd name="T11" fmla="*/ 0 60000 65536"/>
                  <a:gd name="T12" fmla="*/ 0 60000 65536"/>
                  <a:gd name="T13" fmla="*/ 0 60000 65536"/>
                  <a:gd name="T14" fmla="*/ 0 60000 65536"/>
                  <a:gd name="T15" fmla="*/ 0 w 6"/>
                  <a:gd name="T16" fmla="*/ 0 h 7"/>
                  <a:gd name="T17" fmla="*/ 6 w 6"/>
                  <a:gd name="T18" fmla="*/ 7 h 7"/>
                </a:gdLst>
                <a:ahLst/>
                <a:cxnLst>
                  <a:cxn ang="T10">
                    <a:pos x="T0" y="T1"/>
                  </a:cxn>
                  <a:cxn ang="T11">
                    <a:pos x="T2" y="T3"/>
                  </a:cxn>
                  <a:cxn ang="T12">
                    <a:pos x="T4" y="T5"/>
                  </a:cxn>
                  <a:cxn ang="T13">
                    <a:pos x="T6" y="T7"/>
                  </a:cxn>
                  <a:cxn ang="T14">
                    <a:pos x="T8" y="T9"/>
                  </a:cxn>
                </a:cxnLst>
                <a:rect l="T15" t="T16" r="T17" b="T18"/>
                <a:pathLst>
                  <a:path w="6" h="7">
                    <a:moveTo>
                      <a:pt x="0" y="7"/>
                    </a:moveTo>
                    <a:lnTo>
                      <a:pt x="0" y="6"/>
                    </a:lnTo>
                    <a:lnTo>
                      <a:pt x="1" y="4"/>
                    </a:lnTo>
                    <a:lnTo>
                      <a:pt x="3" y="4"/>
                    </a:lnTo>
                    <a:lnTo>
                      <a:pt x="6" y="0"/>
                    </a:lnTo>
                  </a:path>
                </a:pathLst>
              </a:custGeom>
              <a:noFill/>
              <a:ln w="6">
                <a:solidFill>
                  <a:srgbClr val="005CE6"/>
                </a:solidFill>
                <a:prstDash val="solid"/>
                <a:round/>
                <a:headEnd/>
                <a:tailEnd/>
              </a:ln>
            </p:spPr>
            <p:txBody>
              <a:bodyPr/>
              <a:lstStyle/>
              <a:p>
                <a:endParaRPr lang="en-US"/>
              </a:p>
            </p:txBody>
          </p:sp>
          <p:sp>
            <p:nvSpPr>
              <p:cNvPr id="28014" name="Freeform 202"/>
              <p:cNvSpPr>
                <a:spLocks/>
              </p:cNvSpPr>
              <p:nvPr/>
            </p:nvSpPr>
            <p:spPr bwMode="auto">
              <a:xfrm>
                <a:off x="1973" y="2979"/>
                <a:ext cx="234" cy="103"/>
              </a:xfrm>
              <a:custGeom>
                <a:avLst/>
                <a:gdLst>
                  <a:gd name="T0" fmla="*/ 0 w 234"/>
                  <a:gd name="T1" fmla="*/ 103 h 103"/>
                  <a:gd name="T2" fmla="*/ 2 w 234"/>
                  <a:gd name="T3" fmla="*/ 96 h 103"/>
                  <a:gd name="T4" fmla="*/ 15 w 234"/>
                  <a:gd name="T5" fmla="*/ 82 h 103"/>
                  <a:gd name="T6" fmla="*/ 32 w 234"/>
                  <a:gd name="T7" fmla="*/ 64 h 103"/>
                  <a:gd name="T8" fmla="*/ 39 w 234"/>
                  <a:gd name="T9" fmla="*/ 56 h 103"/>
                  <a:gd name="T10" fmla="*/ 48 w 234"/>
                  <a:gd name="T11" fmla="*/ 52 h 103"/>
                  <a:gd name="T12" fmla="*/ 61 w 234"/>
                  <a:gd name="T13" fmla="*/ 47 h 103"/>
                  <a:gd name="T14" fmla="*/ 67 w 234"/>
                  <a:gd name="T15" fmla="*/ 43 h 103"/>
                  <a:gd name="T16" fmla="*/ 71 w 234"/>
                  <a:gd name="T17" fmla="*/ 37 h 103"/>
                  <a:gd name="T18" fmla="*/ 85 w 234"/>
                  <a:gd name="T19" fmla="*/ 16 h 103"/>
                  <a:gd name="T20" fmla="*/ 105 w 234"/>
                  <a:gd name="T21" fmla="*/ 4 h 103"/>
                  <a:gd name="T22" fmla="*/ 117 w 234"/>
                  <a:gd name="T23" fmla="*/ 0 h 103"/>
                  <a:gd name="T24" fmla="*/ 133 w 234"/>
                  <a:gd name="T25" fmla="*/ 0 h 103"/>
                  <a:gd name="T26" fmla="*/ 143 w 234"/>
                  <a:gd name="T27" fmla="*/ 3 h 103"/>
                  <a:gd name="T28" fmla="*/ 149 w 234"/>
                  <a:gd name="T29" fmla="*/ 5 h 103"/>
                  <a:gd name="T30" fmla="*/ 157 w 234"/>
                  <a:gd name="T31" fmla="*/ 20 h 103"/>
                  <a:gd name="T32" fmla="*/ 164 w 234"/>
                  <a:gd name="T33" fmla="*/ 28 h 103"/>
                  <a:gd name="T34" fmla="*/ 182 w 234"/>
                  <a:gd name="T35" fmla="*/ 47 h 103"/>
                  <a:gd name="T36" fmla="*/ 190 w 234"/>
                  <a:gd name="T37" fmla="*/ 50 h 103"/>
                  <a:gd name="T38" fmla="*/ 206 w 234"/>
                  <a:gd name="T39" fmla="*/ 50 h 103"/>
                  <a:gd name="T40" fmla="*/ 215 w 234"/>
                  <a:gd name="T41" fmla="*/ 46 h 103"/>
                  <a:gd name="T42" fmla="*/ 224 w 234"/>
                  <a:gd name="T43" fmla="*/ 40 h 103"/>
                  <a:gd name="T44" fmla="*/ 231 w 234"/>
                  <a:gd name="T45" fmla="*/ 34 h 103"/>
                  <a:gd name="T46" fmla="*/ 234 w 234"/>
                  <a:gd name="T47" fmla="*/ 26 h 10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34"/>
                  <a:gd name="T73" fmla="*/ 0 h 103"/>
                  <a:gd name="T74" fmla="*/ 234 w 234"/>
                  <a:gd name="T75" fmla="*/ 103 h 10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34" h="103">
                    <a:moveTo>
                      <a:pt x="0" y="103"/>
                    </a:moveTo>
                    <a:lnTo>
                      <a:pt x="2" y="96"/>
                    </a:lnTo>
                    <a:lnTo>
                      <a:pt x="15" y="82"/>
                    </a:lnTo>
                    <a:lnTo>
                      <a:pt x="32" y="64"/>
                    </a:lnTo>
                    <a:lnTo>
                      <a:pt x="39" y="56"/>
                    </a:lnTo>
                    <a:lnTo>
                      <a:pt x="48" y="52"/>
                    </a:lnTo>
                    <a:lnTo>
                      <a:pt x="61" y="47"/>
                    </a:lnTo>
                    <a:lnTo>
                      <a:pt x="67" y="43"/>
                    </a:lnTo>
                    <a:lnTo>
                      <a:pt x="71" y="37"/>
                    </a:lnTo>
                    <a:lnTo>
                      <a:pt x="85" y="16"/>
                    </a:lnTo>
                    <a:lnTo>
                      <a:pt x="105" y="4"/>
                    </a:lnTo>
                    <a:lnTo>
                      <a:pt x="117" y="0"/>
                    </a:lnTo>
                    <a:lnTo>
                      <a:pt x="133" y="0"/>
                    </a:lnTo>
                    <a:lnTo>
                      <a:pt x="143" y="3"/>
                    </a:lnTo>
                    <a:lnTo>
                      <a:pt x="149" y="5"/>
                    </a:lnTo>
                    <a:lnTo>
                      <a:pt x="157" y="20"/>
                    </a:lnTo>
                    <a:lnTo>
                      <a:pt x="164" y="28"/>
                    </a:lnTo>
                    <a:lnTo>
                      <a:pt x="182" y="47"/>
                    </a:lnTo>
                    <a:lnTo>
                      <a:pt x="190" y="50"/>
                    </a:lnTo>
                    <a:lnTo>
                      <a:pt x="206" y="50"/>
                    </a:lnTo>
                    <a:lnTo>
                      <a:pt x="215" y="46"/>
                    </a:lnTo>
                    <a:lnTo>
                      <a:pt x="224" y="40"/>
                    </a:lnTo>
                    <a:lnTo>
                      <a:pt x="231" y="34"/>
                    </a:lnTo>
                    <a:lnTo>
                      <a:pt x="234" y="26"/>
                    </a:lnTo>
                  </a:path>
                </a:pathLst>
              </a:custGeom>
              <a:noFill/>
              <a:ln w="6">
                <a:solidFill>
                  <a:srgbClr val="005CE6"/>
                </a:solidFill>
                <a:prstDash val="solid"/>
                <a:round/>
                <a:headEnd/>
                <a:tailEnd/>
              </a:ln>
            </p:spPr>
            <p:txBody>
              <a:bodyPr/>
              <a:lstStyle/>
              <a:p>
                <a:endParaRPr lang="en-US"/>
              </a:p>
            </p:txBody>
          </p:sp>
          <p:sp>
            <p:nvSpPr>
              <p:cNvPr id="28015" name="Freeform 203"/>
              <p:cNvSpPr>
                <a:spLocks/>
              </p:cNvSpPr>
              <p:nvPr/>
            </p:nvSpPr>
            <p:spPr bwMode="auto">
              <a:xfrm>
                <a:off x="2119" y="3726"/>
                <a:ext cx="70" cy="26"/>
              </a:xfrm>
              <a:custGeom>
                <a:avLst/>
                <a:gdLst>
                  <a:gd name="T0" fmla="*/ 70 w 70"/>
                  <a:gd name="T1" fmla="*/ 17 h 26"/>
                  <a:gd name="T2" fmla="*/ 69 w 70"/>
                  <a:gd name="T3" fmla="*/ 19 h 26"/>
                  <a:gd name="T4" fmla="*/ 52 w 70"/>
                  <a:gd name="T5" fmla="*/ 26 h 26"/>
                  <a:gd name="T6" fmla="*/ 37 w 70"/>
                  <a:gd name="T7" fmla="*/ 26 h 26"/>
                  <a:gd name="T8" fmla="*/ 31 w 70"/>
                  <a:gd name="T9" fmla="*/ 24 h 26"/>
                  <a:gd name="T10" fmla="*/ 7 w 70"/>
                  <a:gd name="T11" fmla="*/ 9 h 26"/>
                  <a:gd name="T12" fmla="*/ 1 w 70"/>
                  <a:gd name="T13" fmla="*/ 3 h 26"/>
                  <a:gd name="T14" fmla="*/ 0 w 70"/>
                  <a:gd name="T15" fmla="*/ 0 h 26"/>
                  <a:gd name="T16" fmla="*/ 0 60000 65536"/>
                  <a:gd name="T17" fmla="*/ 0 60000 65536"/>
                  <a:gd name="T18" fmla="*/ 0 60000 65536"/>
                  <a:gd name="T19" fmla="*/ 0 60000 65536"/>
                  <a:gd name="T20" fmla="*/ 0 60000 65536"/>
                  <a:gd name="T21" fmla="*/ 0 60000 65536"/>
                  <a:gd name="T22" fmla="*/ 0 60000 65536"/>
                  <a:gd name="T23" fmla="*/ 0 60000 65536"/>
                  <a:gd name="T24" fmla="*/ 0 w 70"/>
                  <a:gd name="T25" fmla="*/ 0 h 26"/>
                  <a:gd name="T26" fmla="*/ 70 w 70"/>
                  <a:gd name="T27" fmla="*/ 26 h 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0" h="26">
                    <a:moveTo>
                      <a:pt x="70" y="17"/>
                    </a:moveTo>
                    <a:lnTo>
                      <a:pt x="69" y="19"/>
                    </a:lnTo>
                    <a:lnTo>
                      <a:pt x="52" y="26"/>
                    </a:lnTo>
                    <a:lnTo>
                      <a:pt x="37" y="26"/>
                    </a:lnTo>
                    <a:lnTo>
                      <a:pt x="31" y="24"/>
                    </a:lnTo>
                    <a:lnTo>
                      <a:pt x="7" y="9"/>
                    </a:lnTo>
                    <a:lnTo>
                      <a:pt x="1" y="3"/>
                    </a:lnTo>
                    <a:lnTo>
                      <a:pt x="0" y="0"/>
                    </a:lnTo>
                  </a:path>
                </a:pathLst>
              </a:custGeom>
              <a:noFill/>
              <a:ln w="6">
                <a:solidFill>
                  <a:srgbClr val="005CE6"/>
                </a:solidFill>
                <a:prstDash val="solid"/>
                <a:round/>
                <a:headEnd/>
                <a:tailEnd/>
              </a:ln>
            </p:spPr>
            <p:txBody>
              <a:bodyPr/>
              <a:lstStyle/>
              <a:p>
                <a:endParaRPr lang="en-US"/>
              </a:p>
            </p:txBody>
          </p:sp>
          <p:sp>
            <p:nvSpPr>
              <p:cNvPr id="28016" name="Freeform 204"/>
              <p:cNvSpPr>
                <a:spLocks/>
              </p:cNvSpPr>
              <p:nvPr/>
            </p:nvSpPr>
            <p:spPr bwMode="auto">
              <a:xfrm>
                <a:off x="4202" y="3075"/>
                <a:ext cx="68" cy="53"/>
              </a:xfrm>
              <a:custGeom>
                <a:avLst/>
                <a:gdLst>
                  <a:gd name="T0" fmla="*/ 0 w 68"/>
                  <a:gd name="T1" fmla="*/ 53 h 53"/>
                  <a:gd name="T2" fmla="*/ 0 w 68"/>
                  <a:gd name="T3" fmla="*/ 51 h 53"/>
                  <a:gd name="T4" fmla="*/ 6 w 68"/>
                  <a:gd name="T5" fmla="*/ 46 h 53"/>
                  <a:gd name="T6" fmla="*/ 19 w 68"/>
                  <a:gd name="T7" fmla="*/ 40 h 53"/>
                  <a:gd name="T8" fmla="*/ 27 w 68"/>
                  <a:gd name="T9" fmla="*/ 32 h 53"/>
                  <a:gd name="T10" fmla="*/ 44 w 68"/>
                  <a:gd name="T11" fmla="*/ 20 h 53"/>
                  <a:gd name="T12" fmla="*/ 55 w 68"/>
                  <a:gd name="T13" fmla="*/ 9 h 53"/>
                  <a:gd name="T14" fmla="*/ 68 w 68"/>
                  <a:gd name="T15" fmla="*/ 0 h 53"/>
                  <a:gd name="T16" fmla="*/ 0 60000 65536"/>
                  <a:gd name="T17" fmla="*/ 0 60000 65536"/>
                  <a:gd name="T18" fmla="*/ 0 60000 65536"/>
                  <a:gd name="T19" fmla="*/ 0 60000 65536"/>
                  <a:gd name="T20" fmla="*/ 0 60000 65536"/>
                  <a:gd name="T21" fmla="*/ 0 60000 65536"/>
                  <a:gd name="T22" fmla="*/ 0 60000 65536"/>
                  <a:gd name="T23" fmla="*/ 0 60000 65536"/>
                  <a:gd name="T24" fmla="*/ 0 w 68"/>
                  <a:gd name="T25" fmla="*/ 0 h 53"/>
                  <a:gd name="T26" fmla="*/ 68 w 68"/>
                  <a:gd name="T27" fmla="*/ 53 h 5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8" h="53">
                    <a:moveTo>
                      <a:pt x="0" y="53"/>
                    </a:moveTo>
                    <a:lnTo>
                      <a:pt x="0" y="51"/>
                    </a:lnTo>
                    <a:lnTo>
                      <a:pt x="6" y="46"/>
                    </a:lnTo>
                    <a:lnTo>
                      <a:pt x="19" y="40"/>
                    </a:lnTo>
                    <a:lnTo>
                      <a:pt x="27" y="32"/>
                    </a:lnTo>
                    <a:lnTo>
                      <a:pt x="44" y="20"/>
                    </a:lnTo>
                    <a:lnTo>
                      <a:pt x="55" y="9"/>
                    </a:lnTo>
                    <a:lnTo>
                      <a:pt x="68" y="0"/>
                    </a:lnTo>
                  </a:path>
                </a:pathLst>
              </a:custGeom>
              <a:noFill/>
              <a:ln w="6">
                <a:solidFill>
                  <a:srgbClr val="005CE6"/>
                </a:solidFill>
                <a:prstDash val="solid"/>
                <a:round/>
                <a:headEnd/>
                <a:tailEnd/>
              </a:ln>
            </p:spPr>
            <p:txBody>
              <a:bodyPr/>
              <a:lstStyle/>
              <a:p>
                <a:endParaRPr lang="en-US"/>
              </a:p>
            </p:txBody>
          </p:sp>
        </p:grpSp>
        <p:sp>
          <p:nvSpPr>
            <p:cNvPr id="27654" name="Freeform 206"/>
            <p:cNvSpPr>
              <a:spLocks/>
            </p:cNvSpPr>
            <p:nvPr/>
          </p:nvSpPr>
          <p:spPr bwMode="auto">
            <a:xfrm>
              <a:off x="6599238" y="4965700"/>
              <a:ext cx="107950" cy="950912"/>
            </a:xfrm>
            <a:custGeom>
              <a:avLst/>
              <a:gdLst>
                <a:gd name="T0" fmla="*/ 66 w 68"/>
                <a:gd name="T1" fmla="*/ 584 h 599"/>
                <a:gd name="T2" fmla="*/ 65 w 68"/>
                <a:gd name="T3" fmla="*/ 566 h 599"/>
                <a:gd name="T4" fmla="*/ 59 w 68"/>
                <a:gd name="T5" fmla="*/ 537 h 599"/>
                <a:gd name="T6" fmla="*/ 49 w 68"/>
                <a:gd name="T7" fmla="*/ 509 h 599"/>
                <a:gd name="T8" fmla="*/ 43 w 68"/>
                <a:gd name="T9" fmla="*/ 491 h 599"/>
                <a:gd name="T10" fmla="*/ 19 w 68"/>
                <a:gd name="T11" fmla="*/ 444 h 599"/>
                <a:gd name="T12" fmla="*/ 13 w 68"/>
                <a:gd name="T13" fmla="*/ 406 h 599"/>
                <a:gd name="T14" fmla="*/ 15 w 68"/>
                <a:gd name="T15" fmla="*/ 392 h 599"/>
                <a:gd name="T16" fmla="*/ 16 w 68"/>
                <a:gd name="T17" fmla="*/ 381 h 599"/>
                <a:gd name="T18" fmla="*/ 13 w 68"/>
                <a:gd name="T19" fmla="*/ 359 h 599"/>
                <a:gd name="T20" fmla="*/ 9 w 68"/>
                <a:gd name="T21" fmla="*/ 333 h 599"/>
                <a:gd name="T22" fmla="*/ 9 w 68"/>
                <a:gd name="T23" fmla="*/ 316 h 599"/>
                <a:gd name="T24" fmla="*/ 0 w 68"/>
                <a:gd name="T25" fmla="*/ 303 h 599"/>
                <a:gd name="T26" fmla="*/ 3 w 68"/>
                <a:gd name="T27" fmla="*/ 288 h 599"/>
                <a:gd name="T28" fmla="*/ 6 w 68"/>
                <a:gd name="T29" fmla="*/ 280 h 599"/>
                <a:gd name="T30" fmla="*/ 9 w 68"/>
                <a:gd name="T31" fmla="*/ 271 h 599"/>
                <a:gd name="T32" fmla="*/ 12 w 68"/>
                <a:gd name="T33" fmla="*/ 252 h 599"/>
                <a:gd name="T34" fmla="*/ 10 w 68"/>
                <a:gd name="T35" fmla="*/ 238 h 599"/>
                <a:gd name="T36" fmla="*/ 15 w 68"/>
                <a:gd name="T37" fmla="*/ 228 h 599"/>
                <a:gd name="T38" fmla="*/ 15 w 68"/>
                <a:gd name="T39" fmla="*/ 216 h 599"/>
                <a:gd name="T40" fmla="*/ 16 w 68"/>
                <a:gd name="T41" fmla="*/ 206 h 599"/>
                <a:gd name="T42" fmla="*/ 17 w 68"/>
                <a:gd name="T43" fmla="*/ 195 h 599"/>
                <a:gd name="T44" fmla="*/ 22 w 68"/>
                <a:gd name="T45" fmla="*/ 180 h 599"/>
                <a:gd name="T46" fmla="*/ 20 w 68"/>
                <a:gd name="T47" fmla="*/ 162 h 599"/>
                <a:gd name="T48" fmla="*/ 19 w 68"/>
                <a:gd name="T49" fmla="*/ 156 h 599"/>
                <a:gd name="T50" fmla="*/ 22 w 68"/>
                <a:gd name="T51" fmla="*/ 133 h 599"/>
                <a:gd name="T52" fmla="*/ 30 w 68"/>
                <a:gd name="T53" fmla="*/ 110 h 599"/>
                <a:gd name="T54" fmla="*/ 35 w 68"/>
                <a:gd name="T55" fmla="*/ 95 h 599"/>
                <a:gd name="T56" fmla="*/ 29 w 68"/>
                <a:gd name="T57" fmla="*/ 88 h 599"/>
                <a:gd name="T58" fmla="*/ 35 w 68"/>
                <a:gd name="T59" fmla="*/ 68 h 599"/>
                <a:gd name="T60" fmla="*/ 39 w 68"/>
                <a:gd name="T61" fmla="*/ 49 h 599"/>
                <a:gd name="T62" fmla="*/ 48 w 68"/>
                <a:gd name="T63" fmla="*/ 39 h 599"/>
                <a:gd name="T64" fmla="*/ 52 w 68"/>
                <a:gd name="T65" fmla="*/ 25 h 599"/>
                <a:gd name="T66" fmla="*/ 53 w 68"/>
                <a:gd name="T67" fmla="*/ 13 h 59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8"/>
                <a:gd name="T103" fmla="*/ 0 h 599"/>
                <a:gd name="T104" fmla="*/ 68 w 68"/>
                <a:gd name="T105" fmla="*/ 599 h 59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8" h="599">
                  <a:moveTo>
                    <a:pt x="68" y="599"/>
                  </a:moveTo>
                  <a:lnTo>
                    <a:pt x="66" y="584"/>
                  </a:lnTo>
                  <a:lnTo>
                    <a:pt x="65" y="578"/>
                  </a:lnTo>
                  <a:lnTo>
                    <a:pt x="65" y="566"/>
                  </a:lnTo>
                  <a:lnTo>
                    <a:pt x="62" y="560"/>
                  </a:lnTo>
                  <a:lnTo>
                    <a:pt x="59" y="537"/>
                  </a:lnTo>
                  <a:lnTo>
                    <a:pt x="55" y="524"/>
                  </a:lnTo>
                  <a:lnTo>
                    <a:pt x="49" y="509"/>
                  </a:lnTo>
                  <a:lnTo>
                    <a:pt x="43" y="499"/>
                  </a:lnTo>
                  <a:lnTo>
                    <a:pt x="43" y="491"/>
                  </a:lnTo>
                  <a:lnTo>
                    <a:pt x="33" y="478"/>
                  </a:lnTo>
                  <a:lnTo>
                    <a:pt x="19" y="444"/>
                  </a:lnTo>
                  <a:lnTo>
                    <a:pt x="13" y="414"/>
                  </a:lnTo>
                  <a:lnTo>
                    <a:pt x="13" y="406"/>
                  </a:lnTo>
                  <a:lnTo>
                    <a:pt x="15" y="402"/>
                  </a:lnTo>
                  <a:lnTo>
                    <a:pt x="15" y="392"/>
                  </a:lnTo>
                  <a:lnTo>
                    <a:pt x="16" y="386"/>
                  </a:lnTo>
                  <a:lnTo>
                    <a:pt x="16" y="381"/>
                  </a:lnTo>
                  <a:lnTo>
                    <a:pt x="15" y="368"/>
                  </a:lnTo>
                  <a:lnTo>
                    <a:pt x="13" y="359"/>
                  </a:lnTo>
                  <a:lnTo>
                    <a:pt x="10" y="349"/>
                  </a:lnTo>
                  <a:lnTo>
                    <a:pt x="9" y="333"/>
                  </a:lnTo>
                  <a:lnTo>
                    <a:pt x="6" y="326"/>
                  </a:lnTo>
                  <a:lnTo>
                    <a:pt x="9" y="316"/>
                  </a:lnTo>
                  <a:lnTo>
                    <a:pt x="9" y="313"/>
                  </a:lnTo>
                  <a:lnTo>
                    <a:pt x="0" y="303"/>
                  </a:lnTo>
                  <a:lnTo>
                    <a:pt x="3" y="297"/>
                  </a:lnTo>
                  <a:lnTo>
                    <a:pt x="3" y="288"/>
                  </a:lnTo>
                  <a:lnTo>
                    <a:pt x="6" y="285"/>
                  </a:lnTo>
                  <a:lnTo>
                    <a:pt x="6" y="280"/>
                  </a:lnTo>
                  <a:lnTo>
                    <a:pt x="6" y="278"/>
                  </a:lnTo>
                  <a:lnTo>
                    <a:pt x="9" y="271"/>
                  </a:lnTo>
                  <a:lnTo>
                    <a:pt x="7" y="262"/>
                  </a:lnTo>
                  <a:lnTo>
                    <a:pt x="12" y="252"/>
                  </a:lnTo>
                  <a:lnTo>
                    <a:pt x="9" y="241"/>
                  </a:lnTo>
                  <a:lnTo>
                    <a:pt x="10" y="238"/>
                  </a:lnTo>
                  <a:lnTo>
                    <a:pt x="15" y="234"/>
                  </a:lnTo>
                  <a:lnTo>
                    <a:pt x="15" y="228"/>
                  </a:lnTo>
                  <a:lnTo>
                    <a:pt x="15" y="224"/>
                  </a:lnTo>
                  <a:lnTo>
                    <a:pt x="15" y="216"/>
                  </a:lnTo>
                  <a:lnTo>
                    <a:pt x="16" y="212"/>
                  </a:lnTo>
                  <a:lnTo>
                    <a:pt x="16" y="206"/>
                  </a:lnTo>
                  <a:lnTo>
                    <a:pt x="15" y="201"/>
                  </a:lnTo>
                  <a:lnTo>
                    <a:pt x="17" y="195"/>
                  </a:lnTo>
                  <a:lnTo>
                    <a:pt x="22" y="189"/>
                  </a:lnTo>
                  <a:lnTo>
                    <a:pt x="22" y="180"/>
                  </a:lnTo>
                  <a:lnTo>
                    <a:pt x="19" y="175"/>
                  </a:lnTo>
                  <a:lnTo>
                    <a:pt x="20" y="162"/>
                  </a:lnTo>
                  <a:lnTo>
                    <a:pt x="19" y="160"/>
                  </a:lnTo>
                  <a:lnTo>
                    <a:pt x="19" y="156"/>
                  </a:lnTo>
                  <a:lnTo>
                    <a:pt x="23" y="149"/>
                  </a:lnTo>
                  <a:lnTo>
                    <a:pt x="22" y="133"/>
                  </a:lnTo>
                  <a:lnTo>
                    <a:pt x="30" y="124"/>
                  </a:lnTo>
                  <a:lnTo>
                    <a:pt x="30" y="110"/>
                  </a:lnTo>
                  <a:lnTo>
                    <a:pt x="35" y="101"/>
                  </a:lnTo>
                  <a:lnTo>
                    <a:pt x="35" y="95"/>
                  </a:lnTo>
                  <a:lnTo>
                    <a:pt x="29" y="93"/>
                  </a:lnTo>
                  <a:lnTo>
                    <a:pt x="29" y="88"/>
                  </a:lnTo>
                  <a:lnTo>
                    <a:pt x="33" y="84"/>
                  </a:lnTo>
                  <a:lnTo>
                    <a:pt x="35" y="68"/>
                  </a:lnTo>
                  <a:lnTo>
                    <a:pt x="33" y="55"/>
                  </a:lnTo>
                  <a:lnTo>
                    <a:pt x="39" y="49"/>
                  </a:lnTo>
                  <a:lnTo>
                    <a:pt x="46" y="44"/>
                  </a:lnTo>
                  <a:lnTo>
                    <a:pt x="48" y="39"/>
                  </a:lnTo>
                  <a:lnTo>
                    <a:pt x="48" y="31"/>
                  </a:lnTo>
                  <a:lnTo>
                    <a:pt x="52" y="25"/>
                  </a:lnTo>
                  <a:lnTo>
                    <a:pt x="53" y="21"/>
                  </a:lnTo>
                  <a:lnTo>
                    <a:pt x="53" y="13"/>
                  </a:lnTo>
                  <a:lnTo>
                    <a:pt x="45" y="0"/>
                  </a:lnTo>
                </a:path>
              </a:pathLst>
            </a:custGeom>
            <a:noFill/>
            <a:ln w="6">
              <a:solidFill>
                <a:srgbClr val="005CE6"/>
              </a:solidFill>
              <a:prstDash val="solid"/>
              <a:round/>
              <a:headEnd/>
              <a:tailEnd/>
            </a:ln>
          </p:spPr>
          <p:txBody>
            <a:bodyPr/>
            <a:lstStyle/>
            <a:p>
              <a:endParaRPr lang="en-US"/>
            </a:p>
          </p:txBody>
        </p:sp>
        <p:sp>
          <p:nvSpPr>
            <p:cNvPr id="27655" name="Freeform 207"/>
            <p:cNvSpPr>
              <a:spLocks/>
            </p:cNvSpPr>
            <p:nvPr/>
          </p:nvSpPr>
          <p:spPr bwMode="auto">
            <a:xfrm>
              <a:off x="561975" y="5784850"/>
              <a:ext cx="3175" cy="6350"/>
            </a:xfrm>
            <a:custGeom>
              <a:avLst/>
              <a:gdLst>
                <a:gd name="T0" fmla="*/ 0 w 2"/>
                <a:gd name="T1" fmla="*/ 4 h 4"/>
                <a:gd name="T2" fmla="*/ 2 w 2"/>
                <a:gd name="T3" fmla="*/ 3 h 4"/>
                <a:gd name="T4" fmla="*/ 0 w 2"/>
                <a:gd name="T5" fmla="*/ 0 h 4"/>
                <a:gd name="T6" fmla="*/ 0 60000 65536"/>
                <a:gd name="T7" fmla="*/ 0 60000 65536"/>
                <a:gd name="T8" fmla="*/ 0 60000 65536"/>
                <a:gd name="T9" fmla="*/ 0 w 2"/>
                <a:gd name="T10" fmla="*/ 0 h 4"/>
                <a:gd name="T11" fmla="*/ 2 w 2"/>
                <a:gd name="T12" fmla="*/ 4 h 4"/>
              </a:gdLst>
              <a:ahLst/>
              <a:cxnLst>
                <a:cxn ang="T6">
                  <a:pos x="T0" y="T1"/>
                </a:cxn>
                <a:cxn ang="T7">
                  <a:pos x="T2" y="T3"/>
                </a:cxn>
                <a:cxn ang="T8">
                  <a:pos x="T4" y="T5"/>
                </a:cxn>
              </a:cxnLst>
              <a:rect l="T9" t="T10" r="T11" b="T12"/>
              <a:pathLst>
                <a:path w="2" h="4">
                  <a:moveTo>
                    <a:pt x="0" y="4"/>
                  </a:moveTo>
                  <a:lnTo>
                    <a:pt x="2" y="3"/>
                  </a:lnTo>
                  <a:lnTo>
                    <a:pt x="0" y="0"/>
                  </a:lnTo>
                </a:path>
              </a:pathLst>
            </a:custGeom>
            <a:noFill/>
            <a:ln w="6">
              <a:solidFill>
                <a:srgbClr val="005CE6"/>
              </a:solidFill>
              <a:prstDash val="solid"/>
              <a:round/>
              <a:headEnd/>
              <a:tailEnd/>
            </a:ln>
          </p:spPr>
          <p:txBody>
            <a:bodyPr/>
            <a:lstStyle/>
            <a:p>
              <a:endParaRPr lang="en-US"/>
            </a:p>
          </p:txBody>
        </p:sp>
        <p:sp>
          <p:nvSpPr>
            <p:cNvPr id="27656" name="Line 208"/>
            <p:cNvSpPr>
              <a:spLocks noChangeShapeType="1"/>
            </p:cNvSpPr>
            <p:nvPr/>
          </p:nvSpPr>
          <p:spPr bwMode="auto">
            <a:xfrm flipV="1">
              <a:off x="539750" y="5791200"/>
              <a:ext cx="22225" cy="6350"/>
            </a:xfrm>
            <a:prstGeom prst="line">
              <a:avLst/>
            </a:prstGeom>
            <a:noFill/>
            <a:ln w="6">
              <a:solidFill>
                <a:srgbClr val="005CE6"/>
              </a:solidFill>
              <a:round/>
              <a:headEnd/>
              <a:tailEnd/>
            </a:ln>
          </p:spPr>
          <p:txBody>
            <a:bodyPr/>
            <a:lstStyle/>
            <a:p>
              <a:endParaRPr lang="en-US"/>
            </a:p>
          </p:txBody>
        </p:sp>
        <p:sp>
          <p:nvSpPr>
            <p:cNvPr id="27657" name="Freeform 209"/>
            <p:cNvSpPr>
              <a:spLocks/>
            </p:cNvSpPr>
            <p:nvPr/>
          </p:nvSpPr>
          <p:spPr bwMode="auto">
            <a:xfrm>
              <a:off x="3768725" y="2779713"/>
              <a:ext cx="46038" cy="11112"/>
            </a:xfrm>
            <a:custGeom>
              <a:avLst/>
              <a:gdLst>
                <a:gd name="T0" fmla="*/ 0 w 29"/>
                <a:gd name="T1" fmla="*/ 0 h 7"/>
                <a:gd name="T2" fmla="*/ 1 w 29"/>
                <a:gd name="T3" fmla="*/ 2 h 7"/>
                <a:gd name="T4" fmla="*/ 4 w 29"/>
                <a:gd name="T5" fmla="*/ 5 h 7"/>
                <a:gd name="T6" fmla="*/ 24 w 29"/>
                <a:gd name="T7" fmla="*/ 7 h 7"/>
                <a:gd name="T8" fmla="*/ 29 w 29"/>
                <a:gd name="T9" fmla="*/ 5 h 7"/>
                <a:gd name="T10" fmla="*/ 0 60000 65536"/>
                <a:gd name="T11" fmla="*/ 0 60000 65536"/>
                <a:gd name="T12" fmla="*/ 0 60000 65536"/>
                <a:gd name="T13" fmla="*/ 0 60000 65536"/>
                <a:gd name="T14" fmla="*/ 0 60000 65536"/>
                <a:gd name="T15" fmla="*/ 0 w 29"/>
                <a:gd name="T16" fmla="*/ 0 h 7"/>
                <a:gd name="T17" fmla="*/ 29 w 29"/>
                <a:gd name="T18" fmla="*/ 7 h 7"/>
              </a:gdLst>
              <a:ahLst/>
              <a:cxnLst>
                <a:cxn ang="T10">
                  <a:pos x="T0" y="T1"/>
                </a:cxn>
                <a:cxn ang="T11">
                  <a:pos x="T2" y="T3"/>
                </a:cxn>
                <a:cxn ang="T12">
                  <a:pos x="T4" y="T5"/>
                </a:cxn>
                <a:cxn ang="T13">
                  <a:pos x="T6" y="T7"/>
                </a:cxn>
                <a:cxn ang="T14">
                  <a:pos x="T8" y="T9"/>
                </a:cxn>
              </a:cxnLst>
              <a:rect l="T15" t="T16" r="T17" b="T18"/>
              <a:pathLst>
                <a:path w="29" h="7">
                  <a:moveTo>
                    <a:pt x="0" y="0"/>
                  </a:moveTo>
                  <a:lnTo>
                    <a:pt x="1" y="2"/>
                  </a:lnTo>
                  <a:lnTo>
                    <a:pt x="4" y="5"/>
                  </a:lnTo>
                  <a:lnTo>
                    <a:pt x="24" y="7"/>
                  </a:lnTo>
                  <a:lnTo>
                    <a:pt x="29" y="5"/>
                  </a:lnTo>
                </a:path>
              </a:pathLst>
            </a:custGeom>
            <a:noFill/>
            <a:ln w="6">
              <a:solidFill>
                <a:srgbClr val="005CE6"/>
              </a:solidFill>
              <a:prstDash val="solid"/>
              <a:round/>
              <a:headEnd/>
              <a:tailEnd/>
            </a:ln>
          </p:spPr>
          <p:txBody>
            <a:bodyPr/>
            <a:lstStyle/>
            <a:p>
              <a:endParaRPr lang="en-US"/>
            </a:p>
          </p:txBody>
        </p:sp>
        <p:sp>
          <p:nvSpPr>
            <p:cNvPr id="27658" name="Freeform 210"/>
            <p:cNvSpPr>
              <a:spLocks/>
            </p:cNvSpPr>
            <p:nvPr/>
          </p:nvSpPr>
          <p:spPr bwMode="auto">
            <a:xfrm>
              <a:off x="3867150" y="3514725"/>
              <a:ext cx="69850" cy="36512"/>
            </a:xfrm>
            <a:custGeom>
              <a:avLst/>
              <a:gdLst>
                <a:gd name="T0" fmla="*/ 44 w 44"/>
                <a:gd name="T1" fmla="*/ 23 h 23"/>
                <a:gd name="T2" fmla="*/ 44 w 44"/>
                <a:gd name="T3" fmla="*/ 20 h 23"/>
                <a:gd name="T4" fmla="*/ 31 w 44"/>
                <a:gd name="T5" fmla="*/ 7 h 23"/>
                <a:gd name="T6" fmla="*/ 23 w 44"/>
                <a:gd name="T7" fmla="*/ 4 h 23"/>
                <a:gd name="T8" fmla="*/ 5 w 44"/>
                <a:gd name="T9" fmla="*/ 0 h 23"/>
                <a:gd name="T10" fmla="*/ 0 w 44"/>
                <a:gd name="T11" fmla="*/ 0 h 23"/>
                <a:gd name="T12" fmla="*/ 0 60000 65536"/>
                <a:gd name="T13" fmla="*/ 0 60000 65536"/>
                <a:gd name="T14" fmla="*/ 0 60000 65536"/>
                <a:gd name="T15" fmla="*/ 0 60000 65536"/>
                <a:gd name="T16" fmla="*/ 0 60000 65536"/>
                <a:gd name="T17" fmla="*/ 0 60000 65536"/>
                <a:gd name="T18" fmla="*/ 0 w 44"/>
                <a:gd name="T19" fmla="*/ 0 h 23"/>
                <a:gd name="T20" fmla="*/ 44 w 44"/>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44" h="23">
                  <a:moveTo>
                    <a:pt x="44" y="23"/>
                  </a:moveTo>
                  <a:lnTo>
                    <a:pt x="44" y="20"/>
                  </a:lnTo>
                  <a:lnTo>
                    <a:pt x="31" y="7"/>
                  </a:lnTo>
                  <a:lnTo>
                    <a:pt x="23" y="4"/>
                  </a:lnTo>
                  <a:lnTo>
                    <a:pt x="5" y="0"/>
                  </a:lnTo>
                  <a:lnTo>
                    <a:pt x="0" y="0"/>
                  </a:lnTo>
                </a:path>
              </a:pathLst>
            </a:custGeom>
            <a:noFill/>
            <a:ln w="6">
              <a:solidFill>
                <a:srgbClr val="005CE6"/>
              </a:solidFill>
              <a:prstDash val="solid"/>
              <a:round/>
              <a:headEnd/>
              <a:tailEnd/>
            </a:ln>
          </p:spPr>
          <p:txBody>
            <a:bodyPr/>
            <a:lstStyle/>
            <a:p>
              <a:endParaRPr lang="en-US"/>
            </a:p>
          </p:txBody>
        </p:sp>
        <p:sp>
          <p:nvSpPr>
            <p:cNvPr id="27659" name="Freeform 211"/>
            <p:cNvSpPr>
              <a:spLocks/>
            </p:cNvSpPr>
            <p:nvPr/>
          </p:nvSpPr>
          <p:spPr bwMode="auto">
            <a:xfrm>
              <a:off x="3557588" y="3684588"/>
              <a:ext cx="190500" cy="73025"/>
            </a:xfrm>
            <a:custGeom>
              <a:avLst/>
              <a:gdLst>
                <a:gd name="T0" fmla="*/ 0 w 120"/>
                <a:gd name="T1" fmla="*/ 0 h 46"/>
                <a:gd name="T2" fmla="*/ 5 w 120"/>
                <a:gd name="T3" fmla="*/ 3 h 46"/>
                <a:gd name="T4" fmla="*/ 26 w 120"/>
                <a:gd name="T5" fmla="*/ 21 h 46"/>
                <a:gd name="T6" fmla="*/ 54 w 120"/>
                <a:gd name="T7" fmla="*/ 39 h 46"/>
                <a:gd name="T8" fmla="*/ 64 w 120"/>
                <a:gd name="T9" fmla="*/ 43 h 46"/>
                <a:gd name="T10" fmla="*/ 72 w 120"/>
                <a:gd name="T11" fmla="*/ 44 h 46"/>
                <a:gd name="T12" fmla="*/ 91 w 120"/>
                <a:gd name="T13" fmla="*/ 46 h 46"/>
                <a:gd name="T14" fmla="*/ 107 w 120"/>
                <a:gd name="T15" fmla="*/ 43 h 46"/>
                <a:gd name="T16" fmla="*/ 120 w 120"/>
                <a:gd name="T17" fmla="*/ 37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0"/>
                <a:gd name="T28" fmla="*/ 0 h 46"/>
                <a:gd name="T29" fmla="*/ 120 w 120"/>
                <a:gd name="T30" fmla="*/ 46 h 4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0" h="46">
                  <a:moveTo>
                    <a:pt x="0" y="0"/>
                  </a:moveTo>
                  <a:lnTo>
                    <a:pt x="5" y="3"/>
                  </a:lnTo>
                  <a:lnTo>
                    <a:pt x="26" y="21"/>
                  </a:lnTo>
                  <a:lnTo>
                    <a:pt x="54" y="39"/>
                  </a:lnTo>
                  <a:lnTo>
                    <a:pt x="64" y="43"/>
                  </a:lnTo>
                  <a:lnTo>
                    <a:pt x="72" y="44"/>
                  </a:lnTo>
                  <a:lnTo>
                    <a:pt x="91" y="46"/>
                  </a:lnTo>
                  <a:lnTo>
                    <a:pt x="107" y="43"/>
                  </a:lnTo>
                  <a:lnTo>
                    <a:pt x="120" y="37"/>
                  </a:lnTo>
                </a:path>
              </a:pathLst>
            </a:custGeom>
            <a:noFill/>
            <a:ln w="6">
              <a:solidFill>
                <a:srgbClr val="005CE6"/>
              </a:solidFill>
              <a:prstDash val="solid"/>
              <a:round/>
              <a:headEnd/>
              <a:tailEnd/>
            </a:ln>
          </p:spPr>
          <p:txBody>
            <a:bodyPr/>
            <a:lstStyle/>
            <a:p>
              <a:endParaRPr lang="en-US"/>
            </a:p>
          </p:txBody>
        </p:sp>
        <p:sp>
          <p:nvSpPr>
            <p:cNvPr id="27660" name="Line 212"/>
            <p:cNvSpPr>
              <a:spLocks noChangeShapeType="1"/>
            </p:cNvSpPr>
            <p:nvPr/>
          </p:nvSpPr>
          <p:spPr bwMode="auto">
            <a:xfrm flipV="1">
              <a:off x="1292225" y="5599113"/>
              <a:ext cx="1588" cy="7937"/>
            </a:xfrm>
            <a:prstGeom prst="line">
              <a:avLst/>
            </a:prstGeom>
            <a:noFill/>
            <a:ln w="6">
              <a:solidFill>
                <a:srgbClr val="005CE6"/>
              </a:solidFill>
              <a:round/>
              <a:headEnd/>
              <a:tailEnd/>
            </a:ln>
          </p:spPr>
          <p:txBody>
            <a:bodyPr/>
            <a:lstStyle/>
            <a:p>
              <a:endParaRPr lang="en-US"/>
            </a:p>
          </p:txBody>
        </p:sp>
        <p:sp>
          <p:nvSpPr>
            <p:cNvPr id="27661" name="Freeform 213"/>
            <p:cNvSpPr>
              <a:spLocks/>
            </p:cNvSpPr>
            <p:nvPr/>
          </p:nvSpPr>
          <p:spPr bwMode="auto">
            <a:xfrm>
              <a:off x="7620000" y="3244850"/>
              <a:ext cx="338138" cy="207962"/>
            </a:xfrm>
            <a:custGeom>
              <a:avLst/>
              <a:gdLst>
                <a:gd name="T0" fmla="*/ 0 w 213"/>
                <a:gd name="T1" fmla="*/ 131 h 131"/>
                <a:gd name="T2" fmla="*/ 5 w 213"/>
                <a:gd name="T3" fmla="*/ 113 h 131"/>
                <a:gd name="T4" fmla="*/ 8 w 213"/>
                <a:gd name="T5" fmla="*/ 98 h 131"/>
                <a:gd name="T6" fmla="*/ 18 w 213"/>
                <a:gd name="T7" fmla="*/ 65 h 131"/>
                <a:gd name="T8" fmla="*/ 27 w 213"/>
                <a:gd name="T9" fmla="*/ 56 h 131"/>
                <a:gd name="T10" fmla="*/ 54 w 213"/>
                <a:gd name="T11" fmla="*/ 49 h 131"/>
                <a:gd name="T12" fmla="*/ 76 w 213"/>
                <a:gd name="T13" fmla="*/ 39 h 131"/>
                <a:gd name="T14" fmla="*/ 96 w 213"/>
                <a:gd name="T15" fmla="*/ 36 h 131"/>
                <a:gd name="T16" fmla="*/ 116 w 213"/>
                <a:gd name="T17" fmla="*/ 28 h 131"/>
                <a:gd name="T18" fmla="*/ 122 w 213"/>
                <a:gd name="T19" fmla="*/ 22 h 131"/>
                <a:gd name="T20" fmla="*/ 128 w 213"/>
                <a:gd name="T21" fmla="*/ 19 h 131"/>
                <a:gd name="T22" fmla="*/ 148 w 213"/>
                <a:gd name="T23" fmla="*/ 18 h 131"/>
                <a:gd name="T24" fmla="*/ 167 w 213"/>
                <a:gd name="T25" fmla="*/ 7 h 131"/>
                <a:gd name="T26" fmla="*/ 180 w 213"/>
                <a:gd name="T27" fmla="*/ 10 h 131"/>
                <a:gd name="T28" fmla="*/ 183 w 213"/>
                <a:gd name="T29" fmla="*/ 9 h 131"/>
                <a:gd name="T30" fmla="*/ 188 w 213"/>
                <a:gd name="T31" fmla="*/ 5 h 131"/>
                <a:gd name="T32" fmla="*/ 197 w 213"/>
                <a:gd name="T33" fmla="*/ 0 h 131"/>
                <a:gd name="T34" fmla="*/ 206 w 213"/>
                <a:gd name="T35" fmla="*/ 0 h 131"/>
                <a:gd name="T36" fmla="*/ 213 w 213"/>
                <a:gd name="T37" fmla="*/ 2 h 13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3"/>
                <a:gd name="T58" fmla="*/ 0 h 131"/>
                <a:gd name="T59" fmla="*/ 213 w 213"/>
                <a:gd name="T60" fmla="*/ 131 h 13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3" h="131">
                  <a:moveTo>
                    <a:pt x="0" y="131"/>
                  </a:moveTo>
                  <a:lnTo>
                    <a:pt x="5" y="113"/>
                  </a:lnTo>
                  <a:lnTo>
                    <a:pt x="8" y="98"/>
                  </a:lnTo>
                  <a:lnTo>
                    <a:pt x="18" y="65"/>
                  </a:lnTo>
                  <a:lnTo>
                    <a:pt x="27" y="56"/>
                  </a:lnTo>
                  <a:lnTo>
                    <a:pt x="54" y="49"/>
                  </a:lnTo>
                  <a:lnTo>
                    <a:pt x="76" y="39"/>
                  </a:lnTo>
                  <a:lnTo>
                    <a:pt x="96" y="36"/>
                  </a:lnTo>
                  <a:lnTo>
                    <a:pt x="116" y="28"/>
                  </a:lnTo>
                  <a:lnTo>
                    <a:pt x="122" y="22"/>
                  </a:lnTo>
                  <a:lnTo>
                    <a:pt x="128" y="19"/>
                  </a:lnTo>
                  <a:lnTo>
                    <a:pt x="148" y="18"/>
                  </a:lnTo>
                  <a:lnTo>
                    <a:pt x="167" y="7"/>
                  </a:lnTo>
                  <a:lnTo>
                    <a:pt x="180" y="10"/>
                  </a:lnTo>
                  <a:lnTo>
                    <a:pt x="183" y="9"/>
                  </a:lnTo>
                  <a:lnTo>
                    <a:pt x="188" y="5"/>
                  </a:lnTo>
                  <a:lnTo>
                    <a:pt x="197" y="0"/>
                  </a:lnTo>
                  <a:lnTo>
                    <a:pt x="206" y="0"/>
                  </a:lnTo>
                  <a:lnTo>
                    <a:pt x="213" y="2"/>
                  </a:lnTo>
                </a:path>
              </a:pathLst>
            </a:custGeom>
            <a:noFill/>
            <a:ln w="6">
              <a:solidFill>
                <a:srgbClr val="005CE6"/>
              </a:solidFill>
              <a:prstDash val="solid"/>
              <a:round/>
              <a:headEnd/>
              <a:tailEnd/>
            </a:ln>
          </p:spPr>
          <p:txBody>
            <a:bodyPr/>
            <a:lstStyle/>
            <a:p>
              <a:endParaRPr lang="en-US"/>
            </a:p>
          </p:txBody>
        </p:sp>
        <p:sp>
          <p:nvSpPr>
            <p:cNvPr id="27662" name="Freeform 214"/>
            <p:cNvSpPr>
              <a:spLocks/>
            </p:cNvSpPr>
            <p:nvPr/>
          </p:nvSpPr>
          <p:spPr bwMode="auto">
            <a:xfrm>
              <a:off x="7767638" y="4975225"/>
              <a:ext cx="190500" cy="88900"/>
            </a:xfrm>
            <a:custGeom>
              <a:avLst/>
              <a:gdLst>
                <a:gd name="T0" fmla="*/ 120 w 120"/>
                <a:gd name="T1" fmla="*/ 0 h 56"/>
                <a:gd name="T2" fmla="*/ 118 w 120"/>
                <a:gd name="T3" fmla="*/ 0 h 56"/>
                <a:gd name="T4" fmla="*/ 114 w 120"/>
                <a:gd name="T5" fmla="*/ 2 h 56"/>
                <a:gd name="T6" fmla="*/ 101 w 120"/>
                <a:gd name="T7" fmla="*/ 13 h 56"/>
                <a:gd name="T8" fmla="*/ 97 w 120"/>
                <a:gd name="T9" fmla="*/ 13 h 56"/>
                <a:gd name="T10" fmla="*/ 92 w 120"/>
                <a:gd name="T11" fmla="*/ 9 h 56"/>
                <a:gd name="T12" fmla="*/ 91 w 120"/>
                <a:gd name="T13" fmla="*/ 9 h 56"/>
                <a:gd name="T14" fmla="*/ 88 w 120"/>
                <a:gd name="T15" fmla="*/ 12 h 56"/>
                <a:gd name="T16" fmla="*/ 85 w 120"/>
                <a:gd name="T17" fmla="*/ 16 h 56"/>
                <a:gd name="T18" fmla="*/ 85 w 120"/>
                <a:gd name="T19" fmla="*/ 22 h 56"/>
                <a:gd name="T20" fmla="*/ 87 w 120"/>
                <a:gd name="T21" fmla="*/ 23 h 56"/>
                <a:gd name="T22" fmla="*/ 92 w 120"/>
                <a:gd name="T23" fmla="*/ 26 h 56"/>
                <a:gd name="T24" fmla="*/ 97 w 120"/>
                <a:gd name="T25" fmla="*/ 29 h 56"/>
                <a:gd name="T26" fmla="*/ 97 w 120"/>
                <a:gd name="T27" fmla="*/ 32 h 56"/>
                <a:gd name="T28" fmla="*/ 95 w 120"/>
                <a:gd name="T29" fmla="*/ 33 h 56"/>
                <a:gd name="T30" fmla="*/ 90 w 120"/>
                <a:gd name="T31" fmla="*/ 35 h 56"/>
                <a:gd name="T32" fmla="*/ 80 w 120"/>
                <a:gd name="T33" fmla="*/ 33 h 56"/>
                <a:gd name="T34" fmla="*/ 74 w 120"/>
                <a:gd name="T35" fmla="*/ 30 h 56"/>
                <a:gd name="T36" fmla="*/ 68 w 120"/>
                <a:gd name="T37" fmla="*/ 25 h 56"/>
                <a:gd name="T38" fmla="*/ 64 w 120"/>
                <a:gd name="T39" fmla="*/ 16 h 56"/>
                <a:gd name="T40" fmla="*/ 59 w 120"/>
                <a:gd name="T41" fmla="*/ 13 h 56"/>
                <a:gd name="T42" fmla="*/ 56 w 120"/>
                <a:gd name="T43" fmla="*/ 12 h 56"/>
                <a:gd name="T44" fmla="*/ 54 w 120"/>
                <a:gd name="T45" fmla="*/ 13 h 56"/>
                <a:gd name="T46" fmla="*/ 44 w 120"/>
                <a:gd name="T47" fmla="*/ 23 h 56"/>
                <a:gd name="T48" fmla="*/ 38 w 120"/>
                <a:gd name="T49" fmla="*/ 23 h 56"/>
                <a:gd name="T50" fmla="*/ 35 w 120"/>
                <a:gd name="T51" fmla="*/ 22 h 56"/>
                <a:gd name="T52" fmla="*/ 32 w 120"/>
                <a:gd name="T53" fmla="*/ 22 h 56"/>
                <a:gd name="T54" fmla="*/ 28 w 120"/>
                <a:gd name="T55" fmla="*/ 25 h 56"/>
                <a:gd name="T56" fmla="*/ 23 w 120"/>
                <a:gd name="T57" fmla="*/ 25 h 56"/>
                <a:gd name="T58" fmla="*/ 18 w 120"/>
                <a:gd name="T59" fmla="*/ 20 h 56"/>
                <a:gd name="T60" fmla="*/ 13 w 120"/>
                <a:gd name="T61" fmla="*/ 20 h 56"/>
                <a:gd name="T62" fmla="*/ 10 w 120"/>
                <a:gd name="T63" fmla="*/ 22 h 56"/>
                <a:gd name="T64" fmla="*/ 5 w 120"/>
                <a:gd name="T65" fmla="*/ 33 h 56"/>
                <a:gd name="T66" fmla="*/ 5 w 120"/>
                <a:gd name="T67" fmla="*/ 52 h 56"/>
                <a:gd name="T68" fmla="*/ 3 w 120"/>
                <a:gd name="T69" fmla="*/ 55 h 56"/>
                <a:gd name="T70" fmla="*/ 0 w 120"/>
                <a:gd name="T71" fmla="*/ 56 h 5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20"/>
                <a:gd name="T109" fmla="*/ 0 h 56"/>
                <a:gd name="T110" fmla="*/ 120 w 120"/>
                <a:gd name="T111" fmla="*/ 56 h 5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20" h="56">
                  <a:moveTo>
                    <a:pt x="120" y="0"/>
                  </a:moveTo>
                  <a:lnTo>
                    <a:pt x="118" y="0"/>
                  </a:lnTo>
                  <a:lnTo>
                    <a:pt x="114" y="2"/>
                  </a:lnTo>
                  <a:lnTo>
                    <a:pt x="101" y="13"/>
                  </a:lnTo>
                  <a:lnTo>
                    <a:pt x="97" y="13"/>
                  </a:lnTo>
                  <a:lnTo>
                    <a:pt x="92" y="9"/>
                  </a:lnTo>
                  <a:lnTo>
                    <a:pt x="91" y="9"/>
                  </a:lnTo>
                  <a:lnTo>
                    <a:pt x="88" y="12"/>
                  </a:lnTo>
                  <a:lnTo>
                    <a:pt x="85" y="16"/>
                  </a:lnTo>
                  <a:lnTo>
                    <a:pt x="85" y="22"/>
                  </a:lnTo>
                  <a:lnTo>
                    <a:pt x="87" y="23"/>
                  </a:lnTo>
                  <a:lnTo>
                    <a:pt x="92" y="26"/>
                  </a:lnTo>
                  <a:lnTo>
                    <a:pt x="97" y="29"/>
                  </a:lnTo>
                  <a:lnTo>
                    <a:pt x="97" y="32"/>
                  </a:lnTo>
                  <a:lnTo>
                    <a:pt x="95" y="33"/>
                  </a:lnTo>
                  <a:lnTo>
                    <a:pt x="90" y="35"/>
                  </a:lnTo>
                  <a:lnTo>
                    <a:pt x="80" y="33"/>
                  </a:lnTo>
                  <a:lnTo>
                    <a:pt x="74" y="30"/>
                  </a:lnTo>
                  <a:lnTo>
                    <a:pt x="68" y="25"/>
                  </a:lnTo>
                  <a:lnTo>
                    <a:pt x="64" y="16"/>
                  </a:lnTo>
                  <a:lnTo>
                    <a:pt x="59" y="13"/>
                  </a:lnTo>
                  <a:lnTo>
                    <a:pt x="56" y="12"/>
                  </a:lnTo>
                  <a:lnTo>
                    <a:pt x="54" y="13"/>
                  </a:lnTo>
                  <a:lnTo>
                    <a:pt x="44" y="23"/>
                  </a:lnTo>
                  <a:lnTo>
                    <a:pt x="38" y="23"/>
                  </a:lnTo>
                  <a:lnTo>
                    <a:pt x="35" y="22"/>
                  </a:lnTo>
                  <a:lnTo>
                    <a:pt x="32" y="22"/>
                  </a:lnTo>
                  <a:lnTo>
                    <a:pt x="28" y="25"/>
                  </a:lnTo>
                  <a:lnTo>
                    <a:pt x="23" y="25"/>
                  </a:lnTo>
                  <a:lnTo>
                    <a:pt x="18" y="20"/>
                  </a:lnTo>
                  <a:lnTo>
                    <a:pt x="13" y="20"/>
                  </a:lnTo>
                  <a:lnTo>
                    <a:pt x="10" y="22"/>
                  </a:lnTo>
                  <a:lnTo>
                    <a:pt x="5" y="33"/>
                  </a:lnTo>
                  <a:lnTo>
                    <a:pt x="5" y="52"/>
                  </a:lnTo>
                  <a:lnTo>
                    <a:pt x="3" y="55"/>
                  </a:lnTo>
                  <a:lnTo>
                    <a:pt x="0" y="56"/>
                  </a:lnTo>
                </a:path>
              </a:pathLst>
            </a:custGeom>
            <a:noFill/>
            <a:ln w="6">
              <a:solidFill>
                <a:srgbClr val="005CE6"/>
              </a:solidFill>
              <a:prstDash val="solid"/>
              <a:round/>
              <a:headEnd/>
              <a:tailEnd/>
            </a:ln>
          </p:spPr>
          <p:txBody>
            <a:bodyPr/>
            <a:lstStyle/>
            <a:p>
              <a:endParaRPr lang="en-US"/>
            </a:p>
          </p:txBody>
        </p:sp>
        <p:sp>
          <p:nvSpPr>
            <p:cNvPr id="27663" name="Freeform 215"/>
            <p:cNvSpPr>
              <a:spLocks/>
            </p:cNvSpPr>
            <p:nvPr/>
          </p:nvSpPr>
          <p:spPr bwMode="auto">
            <a:xfrm>
              <a:off x="1330325" y="5343525"/>
              <a:ext cx="30163" cy="34925"/>
            </a:xfrm>
            <a:custGeom>
              <a:avLst/>
              <a:gdLst>
                <a:gd name="T0" fmla="*/ 0 w 19"/>
                <a:gd name="T1" fmla="*/ 22 h 22"/>
                <a:gd name="T2" fmla="*/ 0 w 19"/>
                <a:gd name="T3" fmla="*/ 22 h 22"/>
                <a:gd name="T4" fmla="*/ 0 w 19"/>
                <a:gd name="T5" fmla="*/ 19 h 22"/>
                <a:gd name="T6" fmla="*/ 0 w 19"/>
                <a:gd name="T7" fmla="*/ 16 h 22"/>
                <a:gd name="T8" fmla="*/ 10 w 19"/>
                <a:gd name="T9" fmla="*/ 4 h 22"/>
                <a:gd name="T10" fmla="*/ 16 w 19"/>
                <a:gd name="T11" fmla="*/ 4 h 22"/>
                <a:gd name="T12" fmla="*/ 17 w 19"/>
                <a:gd name="T13" fmla="*/ 1 h 22"/>
                <a:gd name="T14" fmla="*/ 17 w 19"/>
                <a:gd name="T15" fmla="*/ 0 h 22"/>
                <a:gd name="T16" fmla="*/ 19 w 19"/>
                <a:gd name="T17" fmla="*/ 0 h 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
                <a:gd name="T28" fmla="*/ 0 h 22"/>
                <a:gd name="T29" fmla="*/ 19 w 19"/>
                <a:gd name="T30" fmla="*/ 22 h 2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 h="22">
                  <a:moveTo>
                    <a:pt x="0" y="22"/>
                  </a:moveTo>
                  <a:lnTo>
                    <a:pt x="0" y="22"/>
                  </a:lnTo>
                  <a:lnTo>
                    <a:pt x="0" y="19"/>
                  </a:lnTo>
                  <a:lnTo>
                    <a:pt x="0" y="16"/>
                  </a:lnTo>
                  <a:lnTo>
                    <a:pt x="10" y="4"/>
                  </a:lnTo>
                  <a:lnTo>
                    <a:pt x="16" y="4"/>
                  </a:lnTo>
                  <a:lnTo>
                    <a:pt x="17" y="1"/>
                  </a:lnTo>
                  <a:lnTo>
                    <a:pt x="17" y="0"/>
                  </a:lnTo>
                  <a:lnTo>
                    <a:pt x="19" y="0"/>
                  </a:lnTo>
                </a:path>
              </a:pathLst>
            </a:custGeom>
            <a:noFill/>
            <a:ln w="6">
              <a:solidFill>
                <a:srgbClr val="005CE6"/>
              </a:solidFill>
              <a:prstDash val="solid"/>
              <a:round/>
              <a:headEnd/>
              <a:tailEnd/>
            </a:ln>
          </p:spPr>
          <p:txBody>
            <a:bodyPr/>
            <a:lstStyle/>
            <a:p>
              <a:endParaRPr lang="en-US"/>
            </a:p>
          </p:txBody>
        </p:sp>
        <p:sp>
          <p:nvSpPr>
            <p:cNvPr id="27664" name="Freeform 216"/>
            <p:cNvSpPr>
              <a:spLocks/>
            </p:cNvSpPr>
            <p:nvPr/>
          </p:nvSpPr>
          <p:spPr bwMode="auto">
            <a:xfrm>
              <a:off x="3748088" y="3743325"/>
              <a:ext cx="414338" cy="623887"/>
            </a:xfrm>
            <a:custGeom>
              <a:avLst/>
              <a:gdLst>
                <a:gd name="T0" fmla="*/ 261 w 261"/>
                <a:gd name="T1" fmla="*/ 393 h 393"/>
                <a:gd name="T2" fmla="*/ 248 w 261"/>
                <a:gd name="T3" fmla="*/ 366 h 393"/>
                <a:gd name="T4" fmla="*/ 233 w 261"/>
                <a:gd name="T5" fmla="*/ 331 h 393"/>
                <a:gd name="T6" fmla="*/ 207 w 261"/>
                <a:gd name="T7" fmla="*/ 278 h 393"/>
                <a:gd name="T8" fmla="*/ 204 w 261"/>
                <a:gd name="T9" fmla="*/ 268 h 393"/>
                <a:gd name="T10" fmla="*/ 186 w 261"/>
                <a:gd name="T11" fmla="*/ 233 h 393"/>
                <a:gd name="T12" fmla="*/ 176 w 261"/>
                <a:gd name="T13" fmla="*/ 219 h 393"/>
                <a:gd name="T14" fmla="*/ 161 w 261"/>
                <a:gd name="T15" fmla="*/ 203 h 393"/>
                <a:gd name="T16" fmla="*/ 131 w 261"/>
                <a:gd name="T17" fmla="*/ 180 h 393"/>
                <a:gd name="T18" fmla="*/ 122 w 261"/>
                <a:gd name="T19" fmla="*/ 173 h 393"/>
                <a:gd name="T20" fmla="*/ 115 w 261"/>
                <a:gd name="T21" fmla="*/ 164 h 393"/>
                <a:gd name="T22" fmla="*/ 111 w 261"/>
                <a:gd name="T23" fmla="*/ 156 h 393"/>
                <a:gd name="T24" fmla="*/ 108 w 261"/>
                <a:gd name="T25" fmla="*/ 148 h 393"/>
                <a:gd name="T26" fmla="*/ 102 w 261"/>
                <a:gd name="T27" fmla="*/ 112 h 393"/>
                <a:gd name="T28" fmla="*/ 96 w 261"/>
                <a:gd name="T29" fmla="*/ 101 h 393"/>
                <a:gd name="T30" fmla="*/ 88 w 261"/>
                <a:gd name="T31" fmla="*/ 87 h 393"/>
                <a:gd name="T32" fmla="*/ 78 w 261"/>
                <a:gd name="T33" fmla="*/ 69 h 393"/>
                <a:gd name="T34" fmla="*/ 70 w 261"/>
                <a:gd name="T35" fmla="*/ 58 h 393"/>
                <a:gd name="T36" fmla="*/ 66 w 261"/>
                <a:gd name="T37" fmla="*/ 55 h 393"/>
                <a:gd name="T38" fmla="*/ 30 w 261"/>
                <a:gd name="T39" fmla="*/ 45 h 393"/>
                <a:gd name="T40" fmla="*/ 21 w 261"/>
                <a:gd name="T41" fmla="*/ 40 h 393"/>
                <a:gd name="T42" fmla="*/ 11 w 261"/>
                <a:gd name="T43" fmla="*/ 26 h 393"/>
                <a:gd name="T44" fmla="*/ 7 w 261"/>
                <a:gd name="T45" fmla="*/ 19 h 393"/>
                <a:gd name="T46" fmla="*/ 6 w 261"/>
                <a:gd name="T47" fmla="*/ 10 h 393"/>
                <a:gd name="T48" fmla="*/ 0 w 261"/>
                <a:gd name="T49" fmla="*/ 0 h 39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1"/>
                <a:gd name="T76" fmla="*/ 0 h 393"/>
                <a:gd name="T77" fmla="*/ 261 w 261"/>
                <a:gd name="T78" fmla="*/ 393 h 39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1" h="393">
                  <a:moveTo>
                    <a:pt x="261" y="393"/>
                  </a:moveTo>
                  <a:lnTo>
                    <a:pt x="248" y="366"/>
                  </a:lnTo>
                  <a:lnTo>
                    <a:pt x="233" y="331"/>
                  </a:lnTo>
                  <a:lnTo>
                    <a:pt x="207" y="278"/>
                  </a:lnTo>
                  <a:lnTo>
                    <a:pt x="204" y="268"/>
                  </a:lnTo>
                  <a:lnTo>
                    <a:pt x="186" y="233"/>
                  </a:lnTo>
                  <a:lnTo>
                    <a:pt x="176" y="219"/>
                  </a:lnTo>
                  <a:lnTo>
                    <a:pt x="161" y="203"/>
                  </a:lnTo>
                  <a:lnTo>
                    <a:pt x="131" y="180"/>
                  </a:lnTo>
                  <a:lnTo>
                    <a:pt x="122" y="173"/>
                  </a:lnTo>
                  <a:lnTo>
                    <a:pt x="115" y="164"/>
                  </a:lnTo>
                  <a:lnTo>
                    <a:pt x="111" y="156"/>
                  </a:lnTo>
                  <a:lnTo>
                    <a:pt x="108" y="148"/>
                  </a:lnTo>
                  <a:lnTo>
                    <a:pt x="102" y="112"/>
                  </a:lnTo>
                  <a:lnTo>
                    <a:pt x="96" y="101"/>
                  </a:lnTo>
                  <a:lnTo>
                    <a:pt x="88" y="87"/>
                  </a:lnTo>
                  <a:lnTo>
                    <a:pt x="78" y="69"/>
                  </a:lnTo>
                  <a:lnTo>
                    <a:pt x="70" y="58"/>
                  </a:lnTo>
                  <a:lnTo>
                    <a:pt x="66" y="55"/>
                  </a:lnTo>
                  <a:lnTo>
                    <a:pt x="30" y="45"/>
                  </a:lnTo>
                  <a:lnTo>
                    <a:pt x="21" y="40"/>
                  </a:lnTo>
                  <a:lnTo>
                    <a:pt x="11" y="26"/>
                  </a:lnTo>
                  <a:lnTo>
                    <a:pt x="7" y="19"/>
                  </a:lnTo>
                  <a:lnTo>
                    <a:pt x="6" y="10"/>
                  </a:lnTo>
                  <a:lnTo>
                    <a:pt x="0" y="0"/>
                  </a:lnTo>
                </a:path>
              </a:pathLst>
            </a:custGeom>
            <a:noFill/>
            <a:ln w="6">
              <a:solidFill>
                <a:srgbClr val="005CE6"/>
              </a:solidFill>
              <a:prstDash val="solid"/>
              <a:round/>
              <a:headEnd/>
              <a:tailEnd/>
            </a:ln>
          </p:spPr>
          <p:txBody>
            <a:bodyPr/>
            <a:lstStyle/>
            <a:p>
              <a:endParaRPr lang="en-US"/>
            </a:p>
          </p:txBody>
        </p:sp>
        <p:sp>
          <p:nvSpPr>
            <p:cNvPr id="27665" name="Line 217"/>
            <p:cNvSpPr>
              <a:spLocks noChangeShapeType="1"/>
            </p:cNvSpPr>
            <p:nvPr/>
          </p:nvSpPr>
          <p:spPr bwMode="auto">
            <a:xfrm flipV="1">
              <a:off x="1298575" y="5457825"/>
              <a:ext cx="4763" cy="31750"/>
            </a:xfrm>
            <a:prstGeom prst="line">
              <a:avLst/>
            </a:prstGeom>
            <a:noFill/>
            <a:ln w="6">
              <a:solidFill>
                <a:srgbClr val="005CE6"/>
              </a:solidFill>
              <a:round/>
              <a:headEnd/>
              <a:tailEnd/>
            </a:ln>
          </p:spPr>
          <p:txBody>
            <a:bodyPr/>
            <a:lstStyle/>
            <a:p>
              <a:endParaRPr lang="en-US"/>
            </a:p>
          </p:txBody>
        </p:sp>
        <p:sp>
          <p:nvSpPr>
            <p:cNvPr id="27666" name="Freeform 218"/>
            <p:cNvSpPr>
              <a:spLocks/>
            </p:cNvSpPr>
            <p:nvPr/>
          </p:nvSpPr>
          <p:spPr bwMode="auto">
            <a:xfrm>
              <a:off x="1300163" y="3565525"/>
              <a:ext cx="20638" cy="46037"/>
            </a:xfrm>
            <a:custGeom>
              <a:avLst/>
              <a:gdLst>
                <a:gd name="T0" fmla="*/ 0 w 13"/>
                <a:gd name="T1" fmla="*/ 0 h 29"/>
                <a:gd name="T2" fmla="*/ 2 w 13"/>
                <a:gd name="T3" fmla="*/ 3 h 29"/>
                <a:gd name="T4" fmla="*/ 3 w 13"/>
                <a:gd name="T5" fmla="*/ 13 h 29"/>
                <a:gd name="T6" fmla="*/ 12 w 13"/>
                <a:gd name="T7" fmla="*/ 24 h 29"/>
                <a:gd name="T8" fmla="*/ 13 w 13"/>
                <a:gd name="T9" fmla="*/ 29 h 29"/>
                <a:gd name="T10" fmla="*/ 13 w 13"/>
                <a:gd name="T11" fmla="*/ 29 h 29"/>
                <a:gd name="T12" fmla="*/ 0 60000 65536"/>
                <a:gd name="T13" fmla="*/ 0 60000 65536"/>
                <a:gd name="T14" fmla="*/ 0 60000 65536"/>
                <a:gd name="T15" fmla="*/ 0 60000 65536"/>
                <a:gd name="T16" fmla="*/ 0 60000 65536"/>
                <a:gd name="T17" fmla="*/ 0 60000 65536"/>
                <a:gd name="T18" fmla="*/ 0 w 13"/>
                <a:gd name="T19" fmla="*/ 0 h 29"/>
                <a:gd name="T20" fmla="*/ 13 w 13"/>
                <a:gd name="T21" fmla="*/ 29 h 29"/>
              </a:gdLst>
              <a:ahLst/>
              <a:cxnLst>
                <a:cxn ang="T12">
                  <a:pos x="T0" y="T1"/>
                </a:cxn>
                <a:cxn ang="T13">
                  <a:pos x="T2" y="T3"/>
                </a:cxn>
                <a:cxn ang="T14">
                  <a:pos x="T4" y="T5"/>
                </a:cxn>
                <a:cxn ang="T15">
                  <a:pos x="T6" y="T7"/>
                </a:cxn>
                <a:cxn ang="T16">
                  <a:pos x="T8" y="T9"/>
                </a:cxn>
                <a:cxn ang="T17">
                  <a:pos x="T10" y="T11"/>
                </a:cxn>
              </a:cxnLst>
              <a:rect l="T18" t="T19" r="T20" b="T21"/>
              <a:pathLst>
                <a:path w="13" h="29">
                  <a:moveTo>
                    <a:pt x="0" y="0"/>
                  </a:moveTo>
                  <a:lnTo>
                    <a:pt x="2" y="3"/>
                  </a:lnTo>
                  <a:lnTo>
                    <a:pt x="3" y="13"/>
                  </a:lnTo>
                  <a:lnTo>
                    <a:pt x="12" y="24"/>
                  </a:lnTo>
                  <a:lnTo>
                    <a:pt x="13" y="29"/>
                  </a:lnTo>
                </a:path>
              </a:pathLst>
            </a:custGeom>
            <a:noFill/>
            <a:ln w="6">
              <a:solidFill>
                <a:srgbClr val="005CE6"/>
              </a:solidFill>
              <a:prstDash val="solid"/>
              <a:round/>
              <a:headEnd/>
              <a:tailEnd/>
            </a:ln>
          </p:spPr>
          <p:txBody>
            <a:bodyPr/>
            <a:lstStyle/>
            <a:p>
              <a:endParaRPr lang="en-US"/>
            </a:p>
          </p:txBody>
        </p:sp>
        <p:sp>
          <p:nvSpPr>
            <p:cNvPr id="27667" name="Freeform 219"/>
            <p:cNvSpPr>
              <a:spLocks/>
            </p:cNvSpPr>
            <p:nvPr/>
          </p:nvSpPr>
          <p:spPr bwMode="auto">
            <a:xfrm>
              <a:off x="6537325" y="2106613"/>
              <a:ext cx="80963" cy="36512"/>
            </a:xfrm>
            <a:custGeom>
              <a:avLst/>
              <a:gdLst>
                <a:gd name="T0" fmla="*/ 51 w 51"/>
                <a:gd name="T1" fmla="*/ 23 h 23"/>
                <a:gd name="T2" fmla="*/ 43 w 51"/>
                <a:gd name="T3" fmla="*/ 20 h 23"/>
                <a:gd name="T4" fmla="*/ 33 w 51"/>
                <a:gd name="T5" fmla="*/ 10 h 23"/>
                <a:gd name="T6" fmla="*/ 18 w 51"/>
                <a:gd name="T7" fmla="*/ 0 h 23"/>
                <a:gd name="T8" fmla="*/ 6 w 51"/>
                <a:gd name="T9" fmla="*/ 2 h 23"/>
                <a:gd name="T10" fmla="*/ 0 w 51"/>
                <a:gd name="T11" fmla="*/ 3 h 23"/>
                <a:gd name="T12" fmla="*/ 0 60000 65536"/>
                <a:gd name="T13" fmla="*/ 0 60000 65536"/>
                <a:gd name="T14" fmla="*/ 0 60000 65536"/>
                <a:gd name="T15" fmla="*/ 0 60000 65536"/>
                <a:gd name="T16" fmla="*/ 0 60000 65536"/>
                <a:gd name="T17" fmla="*/ 0 60000 65536"/>
                <a:gd name="T18" fmla="*/ 0 w 51"/>
                <a:gd name="T19" fmla="*/ 0 h 23"/>
                <a:gd name="T20" fmla="*/ 51 w 51"/>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51" h="23">
                  <a:moveTo>
                    <a:pt x="51" y="23"/>
                  </a:moveTo>
                  <a:lnTo>
                    <a:pt x="43" y="20"/>
                  </a:lnTo>
                  <a:lnTo>
                    <a:pt x="33" y="10"/>
                  </a:lnTo>
                  <a:lnTo>
                    <a:pt x="18" y="0"/>
                  </a:lnTo>
                  <a:lnTo>
                    <a:pt x="6" y="2"/>
                  </a:lnTo>
                  <a:lnTo>
                    <a:pt x="0" y="3"/>
                  </a:lnTo>
                </a:path>
              </a:pathLst>
            </a:custGeom>
            <a:noFill/>
            <a:ln w="6">
              <a:solidFill>
                <a:srgbClr val="005CE6"/>
              </a:solidFill>
              <a:prstDash val="solid"/>
              <a:round/>
              <a:headEnd/>
              <a:tailEnd/>
            </a:ln>
          </p:spPr>
          <p:txBody>
            <a:bodyPr/>
            <a:lstStyle/>
            <a:p>
              <a:endParaRPr lang="en-US"/>
            </a:p>
          </p:txBody>
        </p:sp>
        <p:sp>
          <p:nvSpPr>
            <p:cNvPr id="27668" name="Freeform 220"/>
            <p:cNvSpPr>
              <a:spLocks/>
            </p:cNvSpPr>
            <p:nvPr/>
          </p:nvSpPr>
          <p:spPr bwMode="auto">
            <a:xfrm>
              <a:off x="3895725" y="3109913"/>
              <a:ext cx="20638" cy="49212"/>
            </a:xfrm>
            <a:custGeom>
              <a:avLst/>
              <a:gdLst>
                <a:gd name="T0" fmla="*/ 0 w 13"/>
                <a:gd name="T1" fmla="*/ 31 h 31"/>
                <a:gd name="T2" fmla="*/ 2 w 13"/>
                <a:gd name="T3" fmla="*/ 25 h 31"/>
                <a:gd name="T4" fmla="*/ 8 w 13"/>
                <a:gd name="T5" fmla="*/ 18 h 31"/>
                <a:gd name="T6" fmla="*/ 9 w 13"/>
                <a:gd name="T7" fmla="*/ 9 h 31"/>
                <a:gd name="T8" fmla="*/ 13 w 13"/>
                <a:gd name="T9" fmla="*/ 0 h 31"/>
                <a:gd name="T10" fmla="*/ 0 60000 65536"/>
                <a:gd name="T11" fmla="*/ 0 60000 65536"/>
                <a:gd name="T12" fmla="*/ 0 60000 65536"/>
                <a:gd name="T13" fmla="*/ 0 60000 65536"/>
                <a:gd name="T14" fmla="*/ 0 60000 65536"/>
                <a:gd name="T15" fmla="*/ 0 w 13"/>
                <a:gd name="T16" fmla="*/ 0 h 31"/>
                <a:gd name="T17" fmla="*/ 13 w 13"/>
                <a:gd name="T18" fmla="*/ 31 h 31"/>
              </a:gdLst>
              <a:ahLst/>
              <a:cxnLst>
                <a:cxn ang="T10">
                  <a:pos x="T0" y="T1"/>
                </a:cxn>
                <a:cxn ang="T11">
                  <a:pos x="T2" y="T3"/>
                </a:cxn>
                <a:cxn ang="T12">
                  <a:pos x="T4" y="T5"/>
                </a:cxn>
                <a:cxn ang="T13">
                  <a:pos x="T6" y="T7"/>
                </a:cxn>
                <a:cxn ang="T14">
                  <a:pos x="T8" y="T9"/>
                </a:cxn>
              </a:cxnLst>
              <a:rect l="T15" t="T16" r="T17" b="T18"/>
              <a:pathLst>
                <a:path w="13" h="31">
                  <a:moveTo>
                    <a:pt x="0" y="31"/>
                  </a:moveTo>
                  <a:lnTo>
                    <a:pt x="2" y="25"/>
                  </a:lnTo>
                  <a:lnTo>
                    <a:pt x="8" y="18"/>
                  </a:lnTo>
                  <a:lnTo>
                    <a:pt x="9" y="9"/>
                  </a:lnTo>
                  <a:lnTo>
                    <a:pt x="13" y="0"/>
                  </a:lnTo>
                </a:path>
              </a:pathLst>
            </a:custGeom>
            <a:noFill/>
            <a:ln w="6">
              <a:solidFill>
                <a:srgbClr val="005CE6"/>
              </a:solidFill>
              <a:prstDash val="solid"/>
              <a:round/>
              <a:headEnd/>
              <a:tailEnd/>
            </a:ln>
          </p:spPr>
          <p:txBody>
            <a:bodyPr/>
            <a:lstStyle/>
            <a:p>
              <a:endParaRPr lang="en-US"/>
            </a:p>
          </p:txBody>
        </p:sp>
        <p:sp>
          <p:nvSpPr>
            <p:cNvPr id="27669" name="Freeform 221"/>
            <p:cNvSpPr>
              <a:spLocks/>
            </p:cNvSpPr>
            <p:nvPr/>
          </p:nvSpPr>
          <p:spPr bwMode="auto">
            <a:xfrm>
              <a:off x="2854325" y="2400300"/>
              <a:ext cx="125413" cy="842962"/>
            </a:xfrm>
            <a:custGeom>
              <a:avLst/>
              <a:gdLst>
                <a:gd name="T0" fmla="*/ 79 w 79"/>
                <a:gd name="T1" fmla="*/ 531 h 531"/>
                <a:gd name="T2" fmla="*/ 76 w 79"/>
                <a:gd name="T3" fmla="*/ 524 h 531"/>
                <a:gd name="T4" fmla="*/ 76 w 79"/>
                <a:gd name="T5" fmla="*/ 495 h 531"/>
                <a:gd name="T6" fmla="*/ 72 w 79"/>
                <a:gd name="T7" fmla="*/ 485 h 531"/>
                <a:gd name="T8" fmla="*/ 56 w 79"/>
                <a:gd name="T9" fmla="*/ 465 h 531"/>
                <a:gd name="T10" fmla="*/ 53 w 79"/>
                <a:gd name="T11" fmla="*/ 459 h 531"/>
                <a:gd name="T12" fmla="*/ 53 w 79"/>
                <a:gd name="T13" fmla="*/ 440 h 531"/>
                <a:gd name="T14" fmla="*/ 44 w 79"/>
                <a:gd name="T15" fmla="*/ 426 h 531"/>
                <a:gd name="T16" fmla="*/ 43 w 79"/>
                <a:gd name="T17" fmla="*/ 416 h 531"/>
                <a:gd name="T18" fmla="*/ 40 w 79"/>
                <a:gd name="T19" fmla="*/ 400 h 531"/>
                <a:gd name="T20" fmla="*/ 38 w 79"/>
                <a:gd name="T21" fmla="*/ 395 h 531"/>
                <a:gd name="T22" fmla="*/ 31 w 79"/>
                <a:gd name="T23" fmla="*/ 375 h 531"/>
                <a:gd name="T24" fmla="*/ 30 w 79"/>
                <a:gd name="T25" fmla="*/ 375 h 531"/>
                <a:gd name="T26" fmla="*/ 28 w 79"/>
                <a:gd name="T27" fmla="*/ 362 h 531"/>
                <a:gd name="T28" fmla="*/ 25 w 79"/>
                <a:gd name="T29" fmla="*/ 335 h 531"/>
                <a:gd name="T30" fmla="*/ 25 w 79"/>
                <a:gd name="T31" fmla="*/ 319 h 531"/>
                <a:gd name="T32" fmla="*/ 27 w 79"/>
                <a:gd name="T33" fmla="*/ 312 h 531"/>
                <a:gd name="T34" fmla="*/ 28 w 79"/>
                <a:gd name="T35" fmla="*/ 303 h 531"/>
                <a:gd name="T36" fmla="*/ 30 w 79"/>
                <a:gd name="T37" fmla="*/ 300 h 531"/>
                <a:gd name="T38" fmla="*/ 36 w 79"/>
                <a:gd name="T39" fmla="*/ 296 h 531"/>
                <a:gd name="T40" fmla="*/ 34 w 79"/>
                <a:gd name="T41" fmla="*/ 290 h 531"/>
                <a:gd name="T42" fmla="*/ 33 w 79"/>
                <a:gd name="T43" fmla="*/ 286 h 531"/>
                <a:gd name="T44" fmla="*/ 33 w 79"/>
                <a:gd name="T45" fmla="*/ 280 h 531"/>
                <a:gd name="T46" fmla="*/ 41 w 79"/>
                <a:gd name="T47" fmla="*/ 272 h 531"/>
                <a:gd name="T48" fmla="*/ 43 w 79"/>
                <a:gd name="T49" fmla="*/ 262 h 531"/>
                <a:gd name="T50" fmla="*/ 47 w 79"/>
                <a:gd name="T51" fmla="*/ 252 h 531"/>
                <a:gd name="T52" fmla="*/ 47 w 79"/>
                <a:gd name="T53" fmla="*/ 236 h 531"/>
                <a:gd name="T54" fmla="*/ 37 w 79"/>
                <a:gd name="T55" fmla="*/ 230 h 531"/>
                <a:gd name="T56" fmla="*/ 37 w 79"/>
                <a:gd name="T57" fmla="*/ 226 h 531"/>
                <a:gd name="T58" fmla="*/ 43 w 79"/>
                <a:gd name="T59" fmla="*/ 220 h 531"/>
                <a:gd name="T60" fmla="*/ 43 w 79"/>
                <a:gd name="T61" fmla="*/ 213 h 531"/>
                <a:gd name="T62" fmla="*/ 40 w 79"/>
                <a:gd name="T63" fmla="*/ 210 h 531"/>
                <a:gd name="T64" fmla="*/ 34 w 79"/>
                <a:gd name="T65" fmla="*/ 205 h 531"/>
                <a:gd name="T66" fmla="*/ 36 w 79"/>
                <a:gd name="T67" fmla="*/ 201 h 531"/>
                <a:gd name="T68" fmla="*/ 36 w 79"/>
                <a:gd name="T69" fmla="*/ 197 h 531"/>
                <a:gd name="T70" fmla="*/ 27 w 79"/>
                <a:gd name="T71" fmla="*/ 185 h 531"/>
                <a:gd name="T72" fmla="*/ 28 w 79"/>
                <a:gd name="T73" fmla="*/ 172 h 531"/>
                <a:gd name="T74" fmla="*/ 20 w 79"/>
                <a:gd name="T75" fmla="*/ 167 h 531"/>
                <a:gd name="T76" fmla="*/ 17 w 79"/>
                <a:gd name="T77" fmla="*/ 165 h 531"/>
                <a:gd name="T78" fmla="*/ 17 w 79"/>
                <a:gd name="T79" fmla="*/ 158 h 531"/>
                <a:gd name="T80" fmla="*/ 20 w 79"/>
                <a:gd name="T81" fmla="*/ 152 h 531"/>
                <a:gd name="T82" fmla="*/ 21 w 79"/>
                <a:gd name="T83" fmla="*/ 146 h 531"/>
                <a:gd name="T84" fmla="*/ 12 w 79"/>
                <a:gd name="T85" fmla="*/ 139 h 531"/>
                <a:gd name="T86" fmla="*/ 14 w 79"/>
                <a:gd name="T87" fmla="*/ 135 h 531"/>
                <a:gd name="T88" fmla="*/ 14 w 79"/>
                <a:gd name="T89" fmla="*/ 131 h 531"/>
                <a:gd name="T90" fmla="*/ 12 w 79"/>
                <a:gd name="T91" fmla="*/ 128 h 531"/>
                <a:gd name="T92" fmla="*/ 15 w 79"/>
                <a:gd name="T93" fmla="*/ 113 h 531"/>
                <a:gd name="T94" fmla="*/ 15 w 79"/>
                <a:gd name="T95" fmla="*/ 108 h 531"/>
                <a:gd name="T96" fmla="*/ 7 w 79"/>
                <a:gd name="T97" fmla="*/ 99 h 531"/>
                <a:gd name="T98" fmla="*/ 5 w 79"/>
                <a:gd name="T99" fmla="*/ 92 h 531"/>
                <a:gd name="T100" fmla="*/ 7 w 79"/>
                <a:gd name="T101" fmla="*/ 79 h 531"/>
                <a:gd name="T102" fmla="*/ 4 w 79"/>
                <a:gd name="T103" fmla="*/ 70 h 531"/>
                <a:gd name="T104" fmla="*/ 4 w 79"/>
                <a:gd name="T105" fmla="*/ 64 h 531"/>
                <a:gd name="T106" fmla="*/ 5 w 79"/>
                <a:gd name="T107" fmla="*/ 49 h 531"/>
                <a:gd name="T108" fmla="*/ 2 w 79"/>
                <a:gd name="T109" fmla="*/ 46 h 531"/>
                <a:gd name="T110" fmla="*/ 2 w 79"/>
                <a:gd name="T111" fmla="*/ 38 h 531"/>
                <a:gd name="T112" fmla="*/ 0 w 79"/>
                <a:gd name="T113" fmla="*/ 33 h 531"/>
                <a:gd name="T114" fmla="*/ 0 w 79"/>
                <a:gd name="T115" fmla="*/ 18 h 531"/>
                <a:gd name="T116" fmla="*/ 2 w 79"/>
                <a:gd name="T117" fmla="*/ 14 h 531"/>
                <a:gd name="T118" fmla="*/ 14 w 79"/>
                <a:gd name="T119" fmla="*/ 1 h 531"/>
                <a:gd name="T120" fmla="*/ 17 w 79"/>
                <a:gd name="T121" fmla="*/ 0 h 53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79"/>
                <a:gd name="T184" fmla="*/ 0 h 531"/>
                <a:gd name="T185" fmla="*/ 79 w 79"/>
                <a:gd name="T186" fmla="*/ 531 h 53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79" h="531">
                  <a:moveTo>
                    <a:pt x="79" y="531"/>
                  </a:moveTo>
                  <a:lnTo>
                    <a:pt x="76" y="524"/>
                  </a:lnTo>
                  <a:lnTo>
                    <a:pt x="76" y="495"/>
                  </a:lnTo>
                  <a:lnTo>
                    <a:pt x="72" y="485"/>
                  </a:lnTo>
                  <a:lnTo>
                    <a:pt x="56" y="465"/>
                  </a:lnTo>
                  <a:lnTo>
                    <a:pt x="53" y="459"/>
                  </a:lnTo>
                  <a:lnTo>
                    <a:pt x="53" y="440"/>
                  </a:lnTo>
                  <a:lnTo>
                    <a:pt x="44" y="426"/>
                  </a:lnTo>
                  <a:lnTo>
                    <a:pt x="43" y="416"/>
                  </a:lnTo>
                  <a:lnTo>
                    <a:pt x="40" y="400"/>
                  </a:lnTo>
                  <a:lnTo>
                    <a:pt x="38" y="395"/>
                  </a:lnTo>
                  <a:lnTo>
                    <a:pt x="31" y="375"/>
                  </a:lnTo>
                  <a:lnTo>
                    <a:pt x="30" y="375"/>
                  </a:lnTo>
                  <a:lnTo>
                    <a:pt x="28" y="362"/>
                  </a:lnTo>
                  <a:lnTo>
                    <a:pt x="25" y="335"/>
                  </a:lnTo>
                  <a:lnTo>
                    <a:pt x="25" y="319"/>
                  </a:lnTo>
                  <a:lnTo>
                    <a:pt x="27" y="312"/>
                  </a:lnTo>
                  <a:lnTo>
                    <a:pt x="28" y="303"/>
                  </a:lnTo>
                  <a:lnTo>
                    <a:pt x="30" y="300"/>
                  </a:lnTo>
                  <a:lnTo>
                    <a:pt x="36" y="296"/>
                  </a:lnTo>
                  <a:lnTo>
                    <a:pt x="34" y="290"/>
                  </a:lnTo>
                  <a:lnTo>
                    <a:pt x="33" y="286"/>
                  </a:lnTo>
                  <a:lnTo>
                    <a:pt x="33" y="280"/>
                  </a:lnTo>
                  <a:lnTo>
                    <a:pt x="41" y="272"/>
                  </a:lnTo>
                  <a:lnTo>
                    <a:pt x="43" y="262"/>
                  </a:lnTo>
                  <a:lnTo>
                    <a:pt x="47" y="252"/>
                  </a:lnTo>
                  <a:lnTo>
                    <a:pt x="47" y="236"/>
                  </a:lnTo>
                  <a:lnTo>
                    <a:pt x="37" y="230"/>
                  </a:lnTo>
                  <a:lnTo>
                    <a:pt x="37" y="226"/>
                  </a:lnTo>
                  <a:lnTo>
                    <a:pt x="43" y="220"/>
                  </a:lnTo>
                  <a:lnTo>
                    <a:pt x="43" y="213"/>
                  </a:lnTo>
                  <a:lnTo>
                    <a:pt x="40" y="210"/>
                  </a:lnTo>
                  <a:lnTo>
                    <a:pt x="34" y="205"/>
                  </a:lnTo>
                  <a:lnTo>
                    <a:pt x="36" y="201"/>
                  </a:lnTo>
                  <a:lnTo>
                    <a:pt x="36" y="197"/>
                  </a:lnTo>
                  <a:lnTo>
                    <a:pt x="27" y="185"/>
                  </a:lnTo>
                  <a:lnTo>
                    <a:pt x="28" y="172"/>
                  </a:lnTo>
                  <a:lnTo>
                    <a:pt x="20" y="167"/>
                  </a:lnTo>
                  <a:lnTo>
                    <a:pt x="17" y="165"/>
                  </a:lnTo>
                  <a:lnTo>
                    <a:pt x="17" y="158"/>
                  </a:lnTo>
                  <a:lnTo>
                    <a:pt x="20" y="152"/>
                  </a:lnTo>
                  <a:lnTo>
                    <a:pt x="21" y="146"/>
                  </a:lnTo>
                  <a:lnTo>
                    <a:pt x="12" y="139"/>
                  </a:lnTo>
                  <a:lnTo>
                    <a:pt x="14" y="135"/>
                  </a:lnTo>
                  <a:lnTo>
                    <a:pt x="14" y="131"/>
                  </a:lnTo>
                  <a:lnTo>
                    <a:pt x="12" y="128"/>
                  </a:lnTo>
                  <a:lnTo>
                    <a:pt x="15" y="113"/>
                  </a:lnTo>
                  <a:lnTo>
                    <a:pt x="15" y="108"/>
                  </a:lnTo>
                  <a:lnTo>
                    <a:pt x="7" y="99"/>
                  </a:lnTo>
                  <a:lnTo>
                    <a:pt x="5" y="92"/>
                  </a:lnTo>
                  <a:lnTo>
                    <a:pt x="7" y="79"/>
                  </a:lnTo>
                  <a:lnTo>
                    <a:pt x="4" y="70"/>
                  </a:lnTo>
                  <a:lnTo>
                    <a:pt x="4" y="64"/>
                  </a:lnTo>
                  <a:lnTo>
                    <a:pt x="5" y="49"/>
                  </a:lnTo>
                  <a:lnTo>
                    <a:pt x="2" y="46"/>
                  </a:lnTo>
                  <a:lnTo>
                    <a:pt x="2" y="38"/>
                  </a:lnTo>
                  <a:lnTo>
                    <a:pt x="0" y="33"/>
                  </a:lnTo>
                  <a:lnTo>
                    <a:pt x="0" y="18"/>
                  </a:lnTo>
                  <a:lnTo>
                    <a:pt x="2" y="14"/>
                  </a:lnTo>
                  <a:lnTo>
                    <a:pt x="14" y="1"/>
                  </a:lnTo>
                  <a:lnTo>
                    <a:pt x="17" y="0"/>
                  </a:lnTo>
                </a:path>
              </a:pathLst>
            </a:custGeom>
            <a:noFill/>
            <a:ln w="6">
              <a:solidFill>
                <a:srgbClr val="005CE6"/>
              </a:solidFill>
              <a:prstDash val="solid"/>
              <a:round/>
              <a:headEnd/>
              <a:tailEnd/>
            </a:ln>
          </p:spPr>
          <p:txBody>
            <a:bodyPr/>
            <a:lstStyle/>
            <a:p>
              <a:endParaRPr lang="en-US"/>
            </a:p>
          </p:txBody>
        </p:sp>
        <p:sp>
          <p:nvSpPr>
            <p:cNvPr id="27670" name="Freeform 222"/>
            <p:cNvSpPr>
              <a:spLocks/>
            </p:cNvSpPr>
            <p:nvPr/>
          </p:nvSpPr>
          <p:spPr bwMode="auto">
            <a:xfrm>
              <a:off x="539750" y="5416550"/>
              <a:ext cx="109538" cy="130175"/>
            </a:xfrm>
            <a:custGeom>
              <a:avLst/>
              <a:gdLst>
                <a:gd name="T0" fmla="*/ 0 w 69"/>
                <a:gd name="T1" fmla="*/ 0 h 82"/>
                <a:gd name="T2" fmla="*/ 27 w 69"/>
                <a:gd name="T3" fmla="*/ 40 h 82"/>
                <a:gd name="T4" fmla="*/ 40 w 69"/>
                <a:gd name="T5" fmla="*/ 53 h 82"/>
                <a:gd name="T6" fmla="*/ 57 w 69"/>
                <a:gd name="T7" fmla="*/ 76 h 82"/>
                <a:gd name="T8" fmla="*/ 69 w 69"/>
                <a:gd name="T9" fmla="*/ 82 h 82"/>
                <a:gd name="T10" fmla="*/ 0 60000 65536"/>
                <a:gd name="T11" fmla="*/ 0 60000 65536"/>
                <a:gd name="T12" fmla="*/ 0 60000 65536"/>
                <a:gd name="T13" fmla="*/ 0 60000 65536"/>
                <a:gd name="T14" fmla="*/ 0 60000 65536"/>
                <a:gd name="T15" fmla="*/ 0 w 69"/>
                <a:gd name="T16" fmla="*/ 0 h 82"/>
                <a:gd name="T17" fmla="*/ 69 w 69"/>
                <a:gd name="T18" fmla="*/ 82 h 82"/>
              </a:gdLst>
              <a:ahLst/>
              <a:cxnLst>
                <a:cxn ang="T10">
                  <a:pos x="T0" y="T1"/>
                </a:cxn>
                <a:cxn ang="T11">
                  <a:pos x="T2" y="T3"/>
                </a:cxn>
                <a:cxn ang="T12">
                  <a:pos x="T4" y="T5"/>
                </a:cxn>
                <a:cxn ang="T13">
                  <a:pos x="T6" y="T7"/>
                </a:cxn>
                <a:cxn ang="T14">
                  <a:pos x="T8" y="T9"/>
                </a:cxn>
              </a:cxnLst>
              <a:rect l="T15" t="T16" r="T17" b="T18"/>
              <a:pathLst>
                <a:path w="69" h="82">
                  <a:moveTo>
                    <a:pt x="0" y="0"/>
                  </a:moveTo>
                  <a:lnTo>
                    <a:pt x="27" y="40"/>
                  </a:lnTo>
                  <a:lnTo>
                    <a:pt x="40" y="53"/>
                  </a:lnTo>
                  <a:lnTo>
                    <a:pt x="57" y="76"/>
                  </a:lnTo>
                  <a:lnTo>
                    <a:pt x="69" y="82"/>
                  </a:lnTo>
                </a:path>
              </a:pathLst>
            </a:custGeom>
            <a:noFill/>
            <a:ln w="6">
              <a:solidFill>
                <a:srgbClr val="005CE6"/>
              </a:solidFill>
              <a:prstDash val="solid"/>
              <a:round/>
              <a:headEnd/>
              <a:tailEnd/>
            </a:ln>
          </p:spPr>
          <p:txBody>
            <a:bodyPr/>
            <a:lstStyle/>
            <a:p>
              <a:endParaRPr lang="en-US"/>
            </a:p>
          </p:txBody>
        </p:sp>
        <p:sp>
          <p:nvSpPr>
            <p:cNvPr id="27671" name="Freeform 223"/>
            <p:cNvSpPr>
              <a:spLocks/>
            </p:cNvSpPr>
            <p:nvPr/>
          </p:nvSpPr>
          <p:spPr bwMode="auto">
            <a:xfrm>
              <a:off x="1484313" y="2171700"/>
              <a:ext cx="661988" cy="403225"/>
            </a:xfrm>
            <a:custGeom>
              <a:avLst/>
              <a:gdLst>
                <a:gd name="T0" fmla="*/ 1 w 417"/>
                <a:gd name="T1" fmla="*/ 20 h 254"/>
                <a:gd name="T2" fmla="*/ 7 w 417"/>
                <a:gd name="T3" fmla="*/ 23 h 254"/>
                <a:gd name="T4" fmla="*/ 15 w 417"/>
                <a:gd name="T5" fmla="*/ 34 h 254"/>
                <a:gd name="T6" fmla="*/ 17 w 417"/>
                <a:gd name="T7" fmla="*/ 51 h 254"/>
                <a:gd name="T8" fmla="*/ 13 w 417"/>
                <a:gd name="T9" fmla="*/ 56 h 254"/>
                <a:gd name="T10" fmla="*/ 0 w 417"/>
                <a:gd name="T11" fmla="*/ 53 h 254"/>
                <a:gd name="T12" fmla="*/ 4 w 417"/>
                <a:gd name="T13" fmla="*/ 61 h 254"/>
                <a:gd name="T14" fmla="*/ 28 w 417"/>
                <a:gd name="T15" fmla="*/ 73 h 254"/>
                <a:gd name="T16" fmla="*/ 31 w 417"/>
                <a:gd name="T17" fmla="*/ 89 h 254"/>
                <a:gd name="T18" fmla="*/ 51 w 417"/>
                <a:gd name="T19" fmla="*/ 96 h 254"/>
                <a:gd name="T20" fmla="*/ 73 w 417"/>
                <a:gd name="T21" fmla="*/ 97 h 254"/>
                <a:gd name="T22" fmla="*/ 95 w 417"/>
                <a:gd name="T23" fmla="*/ 118 h 254"/>
                <a:gd name="T24" fmla="*/ 103 w 417"/>
                <a:gd name="T25" fmla="*/ 131 h 254"/>
                <a:gd name="T26" fmla="*/ 102 w 417"/>
                <a:gd name="T27" fmla="*/ 142 h 254"/>
                <a:gd name="T28" fmla="*/ 108 w 417"/>
                <a:gd name="T29" fmla="*/ 151 h 254"/>
                <a:gd name="T30" fmla="*/ 122 w 417"/>
                <a:gd name="T31" fmla="*/ 146 h 254"/>
                <a:gd name="T32" fmla="*/ 136 w 417"/>
                <a:gd name="T33" fmla="*/ 154 h 254"/>
                <a:gd name="T34" fmla="*/ 141 w 417"/>
                <a:gd name="T35" fmla="*/ 162 h 254"/>
                <a:gd name="T36" fmla="*/ 151 w 417"/>
                <a:gd name="T37" fmla="*/ 167 h 254"/>
                <a:gd name="T38" fmla="*/ 157 w 417"/>
                <a:gd name="T39" fmla="*/ 154 h 254"/>
                <a:gd name="T40" fmla="*/ 168 w 417"/>
                <a:gd name="T41" fmla="*/ 149 h 254"/>
                <a:gd name="T42" fmla="*/ 183 w 417"/>
                <a:gd name="T43" fmla="*/ 158 h 254"/>
                <a:gd name="T44" fmla="*/ 194 w 417"/>
                <a:gd name="T45" fmla="*/ 152 h 254"/>
                <a:gd name="T46" fmla="*/ 219 w 417"/>
                <a:gd name="T47" fmla="*/ 152 h 254"/>
                <a:gd name="T48" fmla="*/ 226 w 417"/>
                <a:gd name="T49" fmla="*/ 159 h 254"/>
                <a:gd name="T50" fmla="*/ 236 w 417"/>
                <a:gd name="T51" fmla="*/ 169 h 254"/>
                <a:gd name="T52" fmla="*/ 247 w 417"/>
                <a:gd name="T53" fmla="*/ 158 h 254"/>
                <a:gd name="T54" fmla="*/ 259 w 417"/>
                <a:gd name="T55" fmla="*/ 158 h 254"/>
                <a:gd name="T56" fmla="*/ 263 w 417"/>
                <a:gd name="T57" fmla="*/ 169 h 254"/>
                <a:gd name="T58" fmla="*/ 276 w 417"/>
                <a:gd name="T59" fmla="*/ 172 h 254"/>
                <a:gd name="T60" fmla="*/ 296 w 417"/>
                <a:gd name="T61" fmla="*/ 180 h 254"/>
                <a:gd name="T62" fmla="*/ 301 w 417"/>
                <a:gd name="T63" fmla="*/ 185 h 254"/>
                <a:gd name="T64" fmla="*/ 314 w 417"/>
                <a:gd name="T65" fmla="*/ 193 h 254"/>
                <a:gd name="T66" fmla="*/ 332 w 417"/>
                <a:gd name="T67" fmla="*/ 182 h 254"/>
                <a:gd name="T68" fmla="*/ 344 w 417"/>
                <a:gd name="T69" fmla="*/ 193 h 254"/>
                <a:gd name="T70" fmla="*/ 357 w 417"/>
                <a:gd name="T71" fmla="*/ 193 h 254"/>
                <a:gd name="T72" fmla="*/ 357 w 417"/>
                <a:gd name="T73" fmla="*/ 208 h 254"/>
                <a:gd name="T74" fmla="*/ 381 w 417"/>
                <a:gd name="T75" fmla="*/ 216 h 254"/>
                <a:gd name="T76" fmla="*/ 403 w 417"/>
                <a:gd name="T77" fmla="*/ 237 h 254"/>
                <a:gd name="T78" fmla="*/ 404 w 417"/>
                <a:gd name="T79" fmla="*/ 250 h 254"/>
                <a:gd name="T80" fmla="*/ 412 w 417"/>
                <a:gd name="T81" fmla="*/ 254 h 2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7"/>
                <a:gd name="T124" fmla="*/ 0 h 254"/>
                <a:gd name="T125" fmla="*/ 417 w 417"/>
                <a:gd name="T126" fmla="*/ 254 h 2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7" h="254">
                  <a:moveTo>
                    <a:pt x="3" y="0"/>
                  </a:moveTo>
                  <a:lnTo>
                    <a:pt x="1" y="20"/>
                  </a:lnTo>
                  <a:lnTo>
                    <a:pt x="3" y="21"/>
                  </a:lnTo>
                  <a:lnTo>
                    <a:pt x="7" y="23"/>
                  </a:lnTo>
                  <a:lnTo>
                    <a:pt x="10" y="25"/>
                  </a:lnTo>
                  <a:lnTo>
                    <a:pt x="15" y="34"/>
                  </a:lnTo>
                  <a:lnTo>
                    <a:pt x="14" y="46"/>
                  </a:lnTo>
                  <a:lnTo>
                    <a:pt x="17" y="51"/>
                  </a:lnTo>
                  <a:lnTo>
                    <a:pt x="17" y="54"/>
                  </a:lnTo>
                  <a:lnTo>
                    <a:pt x="13" y="56"/>
                  </a:lnTo>
                  <a:lnTo>
                    <a:pt x="5" y="53"/>
                  </a:lnTo>
                  <a:lnTo>
                    <a:pt x="0" y="53"/>
                  </a:lnTo>
                  <a:lnTo>
                    <a:pt x="0" y="57"/>
                  </a:lnTo>
                  <a:lnTo>
                    <a:pt x="4" y="61"/>
                  </a:lnTo>
                  <a:lnTo>
                    <a:pt x="14" y="67"/>
                  </a:lnTo>
                  <a:lnTo>
                    <a:pt x="28" y="73"/>
                  </a:lnTo>
                  <a:lnTo>
                    <a:pt x="33" y="77"/>
                  </a:lnTo>
                  <a:lnTo>
                    <a:pt x="31" y="89"/>
                  </a:lnTo>
                  <a:lnTo>
                    <a:pt x="36" y="92"/>
                  </a:lnTo>
                  <a:lnTo>
                    <a:pt x="51" y="96"/>
                  </a:lnTo>
                  <a:lnTo>
                    <a:pt x="62" y="93"/>
                  </a:lnTo>
                  <a:lnTo>
                    <a:pt x="73" y="97"/>
                  </a:lnTo>
                  <a:lnTo>
                    <a:pt x="79" y="100"/>
                  </a:lnTo>
                  <a:lnTo>
                    <a:pt x="95" y="118"/>
                  </a:lnTo>
                  <a:lnTo>
                    <a:pt x="98" y="125"/>
                  </a:lnTo>
                  <a:lnTo>
                    <a:pt x="103" y="131"/>
                  </a:lnTo>
                  <a:lnTo>
                    <a:pt x="103" y="138"/>
                  </a:lnTo>
                  <a:lnTo>
                    <a:pt x="102" y="142"/>
                  </a:lnTo>
                  <a:lnTo>
                    <a:pt x="102" y="148"/>
                  </a:lnTo>
                  <a:lnTo>
                    <a:pt x="108" y="151"/>
                  </a:lnTo>
                  <a:lnTo>
                    <a:pt x="116" y="146"/>
                  </a:lnTo>
                  <a:lnTo>
                    <a:pt x="122" y="146"/>
                  </a:lnTo>
                  <a:lnTo>
                    <a:pt x="129" y="154"/>
                  </a:lnTo>
                  <a:lnTo>
                    <a:pt x="136" y="154"/>
                  </a:lnTo>
                  <a:lnTo>
                    <a:pt x="139" y="157"/>
                  </a:lnTo>
                  <a:lnTo>
                    <a:pt x="141" y="162"/>
                  </a:lnTo>
                  <a:lnTo>
                    <a:pt x="144" y="164"/>
                  </a:lnTo>
                  <a:lnTo>
                    <a:pt x="151" y="167"/>
                  </a:lnTo>
                  <a:lnTo>
                    <a:pt x="155" y="162"/>
                  </a:lnTo>
                  <a:lnTo>
                    <a:pt x="157" y="154"/>
                  </a:lnTo>
                  <a:lnTo>
                    <a:pt x="161" y="149"/>
                  </a:lnTo>
                  <a:lnTo>
                    <a:pt x="168" y="149"/>
                  </a:lnTo>
                  <a:lnTo>
                    <a:pt x="175" y="155"/>
                  </a:lnTo>
                  <a:lnTo>
                    <a:pt x="183" y="158"/>
                  </a:lnTo>
                  <a:lnTo>
                    <a:pt x="190" y="157"/>
                  </a:lnTo>
                  <a:lnTo>
                    <a:pt x="194" y="152"/>
                  </a:lnTo>
                  <a:lnTo>
                    <a:pt x="198" y="151"/>
                  </a:lnTo>
                  <a:lnTo>
                    <a:pt x="219" y="152"/>
                  </a:lnTo>
                  <a:lnTo>
                    <a:pt x="224" y="157"/>
                  </a:lnTo>
                  <a:lnTo>
                    <a:pt x="226" y="159"/>
                  </a:lnTo>
                  <a:lnTo>
                    <a:pt x="227" y="165"/>
                  </a:lnTo>
                  <a:lnTo>
                    <a:pt x="236" y="169"/>
                  </a:lnTo>
                  <a:lnTo>
                    <a:pt x="240" y="168"/>
                  </a:lnTo>
                  <a:lnTo>
                    <a:pt x="247" y="158"/>
                  </a:lnTo>
                  <a:lnTo>
                    <a:pt x="255" y="157"/>
                  </a:lnTo>
                  <a:lnTo>
                    <a:pt x="259" y="158"/>
                  </a:lnTo>
                  <a:lnTo>
                    <a:pt x="265" y="162"/>
                  </a:lnTo>
                  <a:lnTo>
                    <a:pt x="263" y="169"/>
                  </a:lnTo>
                  <a:lnTo>
                    <a:pt x="265" y="171"/>
                  </a:lnTo>
                  <a:lnTo>
                    <a:pt x="276" y="172"/>
                  </a:lnTo>
                  <a:lnTo>
                    <a:pt x="288" y="172"/>
                  </a:lnTo>
                  <a:lnTo>
                    <a:pt x="296" y="180"/>
                  </a:lnTo>
                  <a:lnTo>
                    <a:pt x="299" y="181"/>
                  </a:lnTo>
                  <a:lnTo>
                    <a:pt x="301" y="185"/>
                  </a:lnTo>
                  <a:lnTo>
                    <a:pt x="305" y="190"/>
                  </a:lnTo>
                  <a:lnTo>
                    <a:pt x="314" y="193"/>
                  </a:lnTo>
                  <a:lnTo>
                    <a:pt x="325" y="182"/>
                  </a:lnTo>
                  <a:lnTo>
                    <a:pt x="332" y="182"/>
                  </a:lnTo>
                  <a:lnTo>
                    <a:pt x="338" y="184"/>
                  </a:lnTo>
                  <a:lnTo>
                    <a:pt x="344" y="193"/>
                  </a:lnTo>
                  <a:lnTo>
                    <a:pt x="354" y="191"/>
                  </a:lnTo>
                  <a:lnTo>
                    <a:pt x="357" y="193"/>
                  </a:lnTo>
                  <a:lnTo>
                    <a:pt x="358" y="197"/>
                  </a:lnTo>
                  <a:lnTo>
                    <a:pt x="357" y="208"/>
                  </a:lnTo>
                  <a:lnTo>
                    <a:pt x="360" y="210"/>
                  </a:lnTo>
                  <a:lnTo>
                    <a:pt x="381" y="216"/>
                  </a:lnTo>
                  <a:lnTo>
                    <a:pt x="386" y="218"/>
                  </a:lnTo>
                  <a:lnTo>
                    <a:pt x="403" y="237"/>
                  </a:lnTo>
                  <a:lnTo>
                    <a:pt x="406" y="243"/>
                  </a:lnTo>
                  <a:lnTo>
                    <a:pt x="404" y="250"/>
                  </a:lnTo>
                  <a:lnTo>
                    <a:pt x="404" y="252"/>
                  </a:lnTo>
                  <a:lnTo>
                    <a:pt x="412" y="254"/>
                  </a:lnTo>
                  <a:lnTo>
                    <a:pt x="417" y="253"/>
                  </a:lnTo>
                </a:path>
              </a:pathLst>
            </a:custGeom>
            <a:noFill/>
            <a:ln w="6">
              <a:solidFill>
                <a:srgbClr val="005CE6"/>
              </a:solidFill>
              <a:prstDash val="solid"/>
              <a:round/>
              <a:headEnd/>
              <a:tailEnd/>
            </a:ln>
          </p:spPr>
          <p:txBody>
            <a:bodyPr/>
            <a:lstStyle/>
            <a:p>
              <a:endParaRPr lang="en-US"/>
            </a:p>
          </p:txBody>
        </p:sp>
        <p:sp>
          <p:nvSpPr>
            <p:cNvPr id="27672" name="Freeform 224"/>
            <p:cNvSpPr>
              <a:spLocks/>
            </p:cNvSpPr>
            <p:nvPr/>
          </p:nvSpPr>
          <p:spPr bwMode="auto">
            <a:xfrm>
              <a:off x="539750" y="1373188"/>
              <a:ext cx="271463" cy="231775"/>
            </a:xfrm>
            <a:custGeom>
              <a:avLst/>
              <a:gdLst>
                <a:gd name="T0" fmla="*/ 0 w 171"/>
                <a:gd name="T1" fmla="*/ 0 h 146"/>
                <a:gd name="T2" fmla="*/ 10 w 171"/>
                <a:gd name="T3" fmla="*/ 4 h 146"/>
                <a:gd name="T4" fmla="*/ 27 w 171"/>
                <a:gd name="T5" fmla="*/ 26 h 146"/>
                <a:gd name="T6" fmla="*/ 31 w 171"/>
                <a:gd name="T7" fmla="*/ 33 h 146"/>
                <a:gd name="T8" fmla="*/ 46 w 171"/>
                <a:gd name="T9" fmla="*/ 48 h 146"/>
                <a:gd name="T10" fmla="*/ 57 w 171"/>
                <a:gd name="T11" fmla="*/ 56 h 146"/>
                <a:gd name="T12" fmla="*/ 70 w 171"/>
                <a:gd name="T13" fmla="*/ 71 h 146"/>
                <a:gd name="T14" fmla="*/ 88 w 171"/>
                <a:gd name="T15" fmla="*/ 81 h 146"/>
                <a:gd name="T16" fmla="*/ 96 w 171"/>
                <a:gd name="T17" fmla="*/ 88 h 146"/>
                <a:gd name="T18" fmla="*/ 105 w 171"/>
                <a:gd name="T19" fmla="*/ 92 h 146"/>
                <a:gd name="T20" fmla="*/ 105 w 171"/>
                <a:gd name="T21" fmla="*/ 97 h 146"/>
                <a:gd name="T22" fmla="*/ 106 w 171"/>
                <a:gd name="T23" fmla="*/ 101 h 146"/>
                <a:gd name="T24" fmla="*/ 113 w 171"/>
                <a:gd name="T25" fmla="*/ 107 h 146"/>
                <a:gd name="T26" fmla="*/ 122 w 171"/>
                <a:gd name="T27" fmla="*/ 107 h 146"/>
                <a:gd name="T28" fmla="*/ 135 w 171"/>
                <a:gd name="T29" fmla="*/ 125 h 146"/>
                <a:gd name="T30" fmla="*/ 145 w 171"/>
                <a:gd name="T31" fmla="*/ 131 h 146"/>
                <a:gd name="T32" fmla="*/ 155 w 171"/>
                <a:gd name="T33" fmla="*/ 134 h 146"/>
                <a:gd name="T34" fmla="*/ 167 w 171"/>
                <a:gd name="T35" fmla="*/ 144 h 146"/>
                <a:gd name="T36" fmla="*/ 171 w 171"/>
                <a:gd name="T37" fmla="*/ 146 h 1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1"/>
                <a:gd name="T58" fmla="*/ 0 h 146"/>
                <a:gd name="T59" fmla="*/ 171 w 171"/>
                <a:gd name="T60" fmla="*/ 146 h 1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1" h="146">
                  <a:moveTo>
                    <a:pt x="0" y="0"/>
                  </a:moveTo>
                  <a:lnTo>
                    <a:pt x="10" y="4"/>
                  </a:lnTo>
                  <a:lnTo>
                    <a:pt x="27" y="26"/>
                  </a:lnTo>
                  <a:lnTo>
                    <a:pt x="31" y="33"/>
                  </a:lnTo>
                  <a:lnTo>
                    <a:pt x="46" y="48"/>
                  </a:lnTo>
                  <a:lnTo>
                    <a:pt x="57" y="56"/>
                  </a:lnTo>
                  <a:lnTo>
                    <a:pt x="70" y="71"/>
                  </a:lnTo>
                  <a:lnTo>
                    <a:pt x="88" y="81"/>
                  </a:lnTo>
                  <a:lnTo>
                    <a:pt x="96" y="88"/>
                  </a:lnTo>
                  <a:lnTo>
                    <a:pt x="105" y="92"/>
                  </a:lnTo>
                  <a:lnTo>
                    <a:pt x="105" y="97"/>
                  </a:lnTo>
                  <a:lnTo>
                    <a:pt x="106" y="101"/>
                  </a:lnTo>
                  <a:lnTo>
                    <a:pt x="113" y="107"/>
                  </a:lnTo>
                  <a:lnTo>
                    <a:pt x="122" y="107"/>
                  </a:lnTo>
                  <a:lnTo>
                    <a:pt x="135" y="125"/>
                  </a:lnTo>
                  <a:lnTo>
                    <a:pt x="145" y="131"/>
                  </a:lnTo>
                  <a:lnTo>
                    <a:pt x="155" y="134"/>
                  </a:lnTo>
                  <a:lnTo>
                    <a:pt x="167" y="144"/>
                  </a:lnTo>
                  <a:lnTo>
                    <a:pt x="171" y="146"/>
                  </a:lnTo>
                </a:path>
              </a:pathLst>
            </a:custGeom>
            <a:noFill/>
            <a:ln w="6">
              <a:solidFill>
                <a:srgbClr val="005CE6"/>
              </a:solidFill>
              <a:prstDash val="solid"/>
              <a:round/>
              <a:headEnd/>
              <a:tailEnd/>
            </a:ln>
          </p:spPr>
          <p:txBody>
            <a:bodyPr/>
            <a:lstStyle/>
            <a:p>
              <a:endParaRPr lang="en-US"/>
            </a:p>
          </p:txBody>
        </p:sp>
        <p:sp>
          <p:nvSpPr>
            <p:cNvPr id="27673" name="Freeform 225"/>
            <p:cNvSpPr>
              <a:spLocks/>
            </p:cNvSpPr>
            <p:nvPr/>
          </p:nvSpPr>
          <p:spPr bwMode="auto">
            <a:xfrm>
              <a:off x="3768725" y="2776538"/>
              <a:ext cx="47625" cy="3175"/>
            </a:xfrm>
            <a:custGeom>
              <a:avLst/>
              <a:gdLst>
                <a:gd name="T0" fmla="*/ 0 w 30"/>
                <a:gd name="T1" fmla="*/ 2 h 2"/>
                <a:gd name="T2" fmla="*/ 3 w 30"/>
                <a:gd name="T3" fmla="*/ 2 h 2"/>
                <a:gd name="T4" fmla="*/ 30 w 30"/>
                <a:gd name="T5" fmla="*/ 0 h 2"/>
                <a:gd name="T6" fmla="*/ 0 60000 65536"/>
                <a:gd name="T7" fmla="*/ 0 60000 65536"/>
                <a:gd name="T8" fmla="*/ 0 60000 65536"/>
                <a:gd name="T9" fmla="*/ 0 w 30"/>
                <a:gd name="T10" fmla="*/ 0 h 2"/>
                <a:gd name="T11" fmla="*/ 30 w 30"/>
                <a:gd name="T12" fmla="*/ 2 h 2"/>
              </a:gdLst>
              <a:ahLst/>
              <a:cxnLst>
                <a:cxn ang="T6">
                  <a:pos x="T0" y="T1"/>
                </a:cxn>
                <a:cxn ang="T7">
                  <a:pos x="T2" y="T3"/>
                </a:cxn>
                <a:cxn ang="T8">
                  <a:pos x="T4" y="T5"/>
                </a:cxn>
              </a:cxnLst>
              <a:rect l="T9" t="T10" r="T11" b="T12"/>
              <a:pathLst>
                <a:path w="30" h="2">
                  <a:moveTo>
                    <a:pt x="0" y="2"/>
                  </a:moveTo>
                  <a:lnTo>
                    <a:pt x="3" y="2"/>
                  </a:lnTo>
                  <a:lnTo>
                    <a:pt x="30" y="0"/>
                  </a:lnTo>
                </a:path>
              </a:pathLst>
            </a:custGeom>
            <a:noFill/>
            <a:ln w="6">
              <a:solidFill>
                <a:srgbClr val="005CE6"/>
              </a:solidFill>
              <a:prstDash val="solid"/>
              <a:round/>
              <a:headEnd/>
              <a:tailEnd/>
            </a:ln>
          </p:spPr>
          <p:txBody>
            <a:bodyPr/>
            <a:lstStyle/>
            <a:p>
              <a:endParaRPr lang="en-US"/>
            </a:p>
          </p:txBody>
        </p:sp>
        <p:sp>
          <p:nvSpPr>
            <p:cNvPr id="27674" name="Freeform 226"/>
            <p:cNvSpPr>
              <a:spLocks/>
            </p:cNvSpPr>
            <p:nvPr/>
          </p:nvSpPr>
          <p:spPr bwMode="auto">
            <a:xfrm>
              <a:off x="2359025" y="5259388"/>
              <a:ext cx="917575" cy="192087"/>
            </a:xfrm>
            <a:custGeom>
              <a:avLst/>
              <a:gdLst>
                <a:gd name="T0" fmla="*/ 0 w 578"/>
                <a:gd name="T1" fmla="*/ 56 h 121"/>
                <a:gd name="T2" fmla="*/ 6 w 578"/>
                <a:gd name="T3" fmla="*/ 43 h 121"/>
                <a:gd name="T4" fmla="*/ 13 w 578"/>
                <a:gd name="T5" fmla="*/ 24 h 121"/>
                <a:gd name="T6" fmla="*/ 16 w 578"/>
                <a:gd name="T7" fmla="*/ 21 h 121"/>
                <a:gd name="T8" fmla="*/ 22 w 578"/>
                <a:gd name="T9" fmla="*/ 20 h 121"/>
                <a:gd name="T10" fmla="*/ 31 w 578"/>
                <a:gd name="T11" fmla="*/ 20 h 121"/>
                <a:gd name="T12" fmla="*/ 59 w 578"/>
                <a:gd name="T13" fmla="*/ 21 h 121"/>
                <a:gd name="T14" fmla="*/ 74 w 578"/>
                <a:gd name="T15" fmla="*/ 37 h 121"/>
                <a:gd name="T16" fmla="*/ 81 w 578"/>
                <a:gd name="T17" fmla="*/ 40 h 121"/>
                <a:gd name="T18" fmla="*/ 93 w 578"/>
                <a:gd name="T19" fmla="*/ 46 h 121"/>
                <a:gd name="T20" fmla="*/ 98 w 578"/>
                <a:gd name="T21" fmla="*/ 52 h 121"/>
                <a:gd name="T22" fmla="*/ 108 w 578"/>
                <a:gd name="T23" fmla="*/ 50 h 121"/>
                <a:gd name="T24" fmla="*/ 117 w 578"/>
                <a:gd name="T25" fmla="*/ 59 h 121"/>
                <a:gd name="T26" fmla="*/ 123 w 578"/>
                <a:gd name="T27" fmla="*/ 54 h 121"/>
                <a:gd name="T28" fmla="*/ 136 w 578"/>
                <a:gd name="T29" fmla="*/ 57 h 121"/>
                <a:gd name="T30" fmla="*/ 149 w 578"/>
                <a:gd name="T31" fmla="*/ 56 h 121"/>
                <a:gd name="T32" fmla="*/ 156 w 578"/>
                <a:gd name="T33" fmla="*/ 53 h 121"/>
                <a:gd name="T34" fmla="*/ 162 w 578"/>
                <a:gd name="T35" fmla="*/ 47 h 121"/>
                <a:gd name="T36" fmla="*/ 178 w 578"/>
                <a:gd name="T37" fmla="*/ 29 h 121"/>
                <a:gd name="T38" fmla="*/ 185 w 578"/>
                <a:gd name="T39" fmla="*/ 23 h 121"/>
                <a:gd name="T40" fmla="*/ 193 w 578"/>
                <a:gd name="T41" fmla="*/ 18 h 121"/>
                <a:gd name="T42" fmla="*/ 206 w 578"/>
                <a:gd name="T43" fmla="*/ 14 h 121"/>
                <a:gd name="T44" fmla="*/ 222 w 578"/>
                <a:gd name="T45" fmla="*/ 7 h 121"/>
                <a:gd name="T46" fmla="*/ 237 w 578"/>
                <a:gd name="T47" fmla="*/ 5 h 121"/>
                <a:gd name="T48" fmla="*/ 239 w 578"/>
                <a:gd name="T49" fmla="*/ 3 h 121"/>
                <a:gd name="T50" fmla="*/ 251 w 578"/>
                <a:gd name="T51" fmla="*/ 0 h 121"/>
                <a:gd name="T52" fmla="*/ 261 w 578"/>
                <a:gd name="T53" fmla="*/ 4 h 121"/>
                <a:gd name="T54" fmla="*/ 274 w 578"/>
                <a:gd name="T55" fmla="*/ 13 h 121"/>
                <a:gd name="T56" fmla="*/ 278 w 578"/>
                <a:gd name="T57" fmla="*/ 13 h 121"/>
                <a:gd name="T58" fmla="*/ 280 w 578"/>
                <a:gd name="T59" fmla="*/ 5 h 121"/>
                <a:gd name="T60" fmla="*/ 281 w 578"/>
                <a:gd name="T61" fmla="*/ 4 h 121"/>
                <a:gd name="T62" fmla="*/ 291 w 578"/>
                <a:gd name="T63" fmla="*/ 8 h 121"/>
                <a:gd name="T64" fmla="*/ 300 w 578"/>
                <a:gd name="T65" fmla="*/ 5 h 121"/>
                <a:gd name="T66" fmla="*/ 310 w 578"/>
                <a:gd name="T67" fmla="*/ 10 h 121"/>
                <a:gd name="T68" fmla="*/ 337 w 578"/>
                <a:gd name="T69" fmla="*/ 4 h 121"/>
                <a:gd name="T70" fmla="*/ 348 w 578"/>
                <a:gd name="T71" fmla="*/ 10 h 121"/>
                <a:gd name="T72" fmla="*/ 350 w 578"/>
                <a:gd name="T73" fmla="*/ 10 h 121"/>
                <a:gd name="T74" fmla="*/ 355 w 578"/>
                <a:gd name="T75" fmla="*/ 5 h 121"/>
                <a:gd name="T76" fmla="*/ 361 w 578"/>
                <a:gd name="T77" fmla="*/ 5 h 121"/>
                <a:gd name="T78" fmla="*/ 362 w 578"/>
                <a:gd name="T79" fmla="*/ 7 h 121"/>
                <a:gd name="T80" fmla="*/ 363 w 578"/>
                <a:gd name="T81" fmla="*/ 10 h 121"/>
                <a:gd name="T82" fmla="*/ 373 w 578"/>
                <a:gd name="T83" fmla="*/ 21 h 121"/>
                <a:gd name="T84" fmla="*/ 381 w 578"/>
                <a:gd name="T85" fmla="*/ 26 h 121"/>
                <a:gd name="T86" fmla="*/ 398 w 578"/>
                <a:gd name="T87" fmla="*/ 31 h 121"/>
                <a:gd name="T88" fmla="*/ 405 w 578"/>
                <a:gd name="T89" fmla="*/ 36 h 121"/>
                <a:gd name="T90" fmla="*/ 417 w 578"/>
                <a:gd name="T91" fmla="*/ 41 h 121"/>
                <a:gd name="T92" fmla="*/ 424 w 578"/>
                <a:gd name="T93" fmla="*/ 49 h 121"/>
                <a:gd name="T94" fmla="*/ 433 w 578"/>
                <a:gd name="T95" fmla="*/ 53 h 121"/>
                <a:gd name="T96" fmla="*/ 466 w 578"/>
                <a:gd name="T97" fmla="*/ 73 h 121"/>
                <a:gd name="T98" fmla="*/ 476 w 578"/>
                <a:gd name="T99" fmla="*/ 83 h 121"/>
                <a:gd name="T100" fmla="*/ 487 w 578"/>
                <a:gd name="T101" fmla="*/ 88 h 121"/>
                <a:gd name="T102" fmla="*/ 496 w 578"/>
                <a:gd name="T103" fmla="*/ 98 h 121"/>
                <a:gd name="T104" fmla="*/ 505 w 578"/>
                <a:gd name="T105" fmla="*/ 100 h 121"/>
                <a:gd name="T106" fmla="*/ 512 w 578"/>
                <a:gd name="T107" fmla="*/ 100 h 121"/>
                <a:gd name="T108" fmla="*/ 518 w 578"/>
                <a:gd name="T109" fmla="*/ 99 h 121"/>
                <a:gd name="T110" fmla="*/ 529 w 578"/>
                <a:gd name="T111" fmla="*/ 98 h 121"/>
                <a:gd name="T112" fmla="*/ 546 w 578"/>
                <a:gd name="T113" fmla="*/ 99 h 121"/>
                <a:gd name="T114" fmla="*/ 561 w 578"/>
                <a:gd name="T115" fmla="*/ 105 h 121"/>
                <a:gd name="T116" fmla="*/ 575 w 578"/>
                <a:gd name="T117" fmla="*/ 115 h 121"/>
                <a:gd name="T118" fmla="*/ 578 w 578"/>
                <a:gd name="T119" fmla="*/ 121 h 1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578"/>
                <a:gd name="T181" fmla="*/ 0 h 121"/>
                <a:gd name="T182" fmla="*/ 578 w 578"/>
                <a:gd name="T183" fmla="*/ 121 h 1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578" h="121">
                  <a:moveTo>
                    <a:pt x="0" y="56"/>
                  </a:moveTo>
                  <a:lnTo>
                    <a:pt x="6" y="43"/>
                  </a:lnTo>
                  <a:lnTo>
                    <a:pt x="13" y="24"/>
                  </a:lnTo>
                  <a:lnTo>
                    <a:pt x="16" y="21"/>
                  </a:lnTo>
                  <a:lnTo>
                    <a:pt x="22" y="20"/>
                  </a:lnTo>
                  <a:lnTo>
                    <a:pt x="31" y="20"/>
                  </a:lnTo>
                  <a:lnTo>
                    <a:pt x="59" y="21"/>
                  </a:lnTo>
                  <a:lnTo>
                    <a:pt x="74" y="37"/>
                  </a:lnTo>
                  <a:lnTo>
                    <a:pt x="81" y="40"/>
                  </a:lnTo>
                  <a:lnTo>
                    <a:pt x="93" y="46"/>
                  </a:lnTo>
                  <a:lnTo>
                    <a:pt x="98" y="52"/>
                  </a:lnTo>
                  <a:lnTo>
                    <a:pt x="108" y="50"/>
                  </a:lnTo>
                  <a:lnTo>
                    <a:pt x="117" y="59"/>
                  </a:lnTo>
                  <a:lnTo>
                    <a:pt x="123" y="54"/>
                  </a:lnTo>
                  <a:lnTo>
                    <a:pt x="136" y="57"/>
                  </a:lnTo>
                  <a:lnTo>
                    <a:pt x="149" y="56"/>
                  </a:lnTo>
                  <a:lnTo>
                    <a:pt x="156" y="53"/>
                  </a:lnTo>
                  <a:lnTo>
                    <a:pt x="162" y="47"/>
                  </a:lnTo>
                  <a:lnTo>
                    <a:pt x="178" y="29"/>
                  </a:lnTo>
                  <a:lnTo>
                    <a:pt x="185" y="23"/>
                  </a:lnTo>
                  <a:lnTo>
                    <a:pt x="193" y="18"/>
                  </a:lnTo>
                  <a:lnTo>
                    <a:pt x="206" y="14"/>
                  </a:lnTo>
                  <a:lnTo>
                    <a:pt x="222" y="7"/>
                  </a:lnTo>
                  <a:lnTo>
                    <a:pt x="237" y="5"/>
                  </a:lnTo>
                  <a:lnTo>
                    <a:pt x="239" y="3"/>
                  </a:lnTo>
                  <a:lnTo>
                    <a:pt x="251" y="0"/>
                  </a:lnTo>
                  <a:lnTo>
                    <a:pt x="261" y="4"/>
                  </a:lnTo>
                  <a:lnTo>
                    <a:pt x="274" y="13"/>
                  </a:lnTo>
                  <a:lnTo>
                    <a:pt x="278" y="13"/>
                  </a:lnTo>
                  <a:lnTo>
                    <a:pt x="280" y="5"/>
                  </a:lnTo>
                  <a:lnTo>
                    <a:pt x="281" y="4"/>
                  </a:lnTo>
                  <a:lnTo>
                    <a:pt x="291" y="8"/>
                  </a:lnTo>
                  <a:lnTo>
                    <a:pt x="300" y="5"/>
                  </a:lnTo>
                  <a:lnTo>
                    <a:pt x="310" y="10"/>
                  </a:lnTo>
                  <a:lnTo>
                    <a:pt x="337" y="4"/>
                  </a:lnTo>
                  <a:lnTo>
                    <a:pt x="348" y="10"/>
                  </a:lnTo>
                  <a:lnTo>
                    <a:pt x="350" y="10"/>
                  </a:lnTo>
                  <a:lnTo>
                    <a:pt x="355" y="5"/>
                  </a:lnTo>
                  <a:lnTo>
                    <a:pt x="361" y="5"/>
                  </a:lnTo>
                  <a:lnTo>
                    <a:pt x="362" y="7"/>
                  </a:lnTo>
                  <a:lnTo>
                    <a:pt x="363" y="10"/>
                  </a:lnTo>
                  <a:lnTo>
                    <a:pt x="373" y="21"/>
                  </a:lnTo>
                  <a:lnTo>
                    <a:pt x="381" y="26"/>
                  </a:lnTo>
                  <a:lnTo>
                    <a:pt x="398" y="31"/>
                  </a:lnTo>
                  <a:lnTo>
                    <a:pt x="405" y="36"/>
                  </a:lnTo>
                  <a:lnTo>
                    <a:pt x="417" y="41"/>
                  </a:lnTo>
                  <a:lnTo>
                    <a:pt x="424" y="49"/>
                  </a:lnTo>
                  <a:lnTo>
                    <a:pt x="433" y="53"/>
                  </a:lnTo>
                  <a:lnTo>
                    <a:pt x="466" y="73"/>
                  </a:lnTo>
                  <a:lnTo>
                    <a:pt x="476" y="83"/>
                  </a:lnTo>
                  <a:lnTo>
                    <a:pt x="487" y="88"/>
                  </a:lnTo>
                  <a:lnTo>
                    <a:pt x="496" y="98"/>
                  </a:lnTo>
                  <a:lnTo>
                    <a:pt x="505" y="100"/>
                  </a:lnTo>
                  <a:lnTo>
                    <a:pt x="512" y="100"/>
                  </a:lnTo>
                  <a:lnTo>
                    <a:pt x="518" y="99"/>
                  </a:lnTo>
                  <a:lnTo>
                    <a:pt x="529" y="98"/>
                  </a:lnTo>
                  <a:lnTo>
                    <a:pt x="546" y="99"/>
                  </a:lnTo>
                  <a:lnTo>
                    <a:pt x="561" y="105"/>
                  </a:lnTo>
                  <a:lnTo>
                    <a:pt x="575" y="115"/>
                  </a:lnTo>
                  <a:lnTo>
                    <a:pt x="578" y="121"/>
                  </a:lnTo>
                </a:path>
              </a:pathLst>
            </a:custGeom>
            <a:noFill/>
            <a:ln w="6">
              <a:solidFill>
                <a:srgbClr val="005CE6"/>
              </a:solidFill>
              <a:prstDash val="solid"/>
              <a:round/>
              <a:headEnd/>
              <a:tailEnd/>
            </a:ln>
          </p:spPr>
          <p:txBody>
            <a:bodyPr/>
            <a:lstStyle/>
            <a:p>
              <a:endParaRPr lang="en-US"/>
            </a:p>
          </p:txBody>
        </p:sp>
        <p:sp>
          <p:nvSpPr>
            <p:cNvPr id="27675" name="Freeform 227"/>
            <p:cNvSpPr>
              <a:spLocks/>
            </p:cNvSpPr>
            <p:nvPr/>
          </p:nvSpPr>
          <p:spPr bwMode="auto">
            <a:xfrm>
              <a:off x="7158038" y="1681163"/>
              <a:ext cx="150813" cy="512762"/>
            </a:xfrm>
            <a:custGeom>
              <a:avLst/>
              <a:gdLst>
                <a:gd name="T0" fmla="*/ 95 w 95"/>
                <a:gd name="T1" fmla="*/ 323 h 323"/>
                <a:gd name="T2" fmla="*/ 90 w 95"/>
                <a:gd name="T3" fmla="*/ 314 h 323"/>
                <a:gd name="T4" fmla="*/ 86 w 95"/>
                <a:gd name="T5" fmla="*/ 293 h 323"/>
                <a:gd name="T6" fmla="*/ 75 w 95"/>
                <a:gd name="T7" fmla="*/ 280 h 323"/>
                <a:gd name="T8" fmla="*/ 67 w 95"/>
                <a:gd name="T9" fmla="*/ 271 h 323"/>
                <a:gd name="T10" fmla="*/ 50 w 95"/>
                <a:gd name="T11" fmla="*/ 245 h 323"/>
                <a:gd name="T12" fmla="*/ 37 w 95"/>
                <a:gd name="T13" fmla="*/ 221 h 323"/>
                <a:gd name="T14" fmla="*/ 28 w 95"/>
                <a:gd name="T15" fmla="*/ 208 h 323"/>
                <a:gd name="T16" fmla="*/ 26 w 95"/>
                <a:gd name="T17" fmla="*/ 193 h 323"/>
                <a:gd name="T18" fmla="*/ 20 w 95"/>
                <a:gd name="T19" fmla="*/ 175 h 323"/>
                <a:gd name="T20" fmla="*/ 17 w 95"/>
                <a:gd name="T21" fmla="*/ 155 h 323"/>
                <a:gd name="T22" fmla="*/ 18 w 95"/>
                <a:gd name="T23" fmla="*/ 142 h 323"/>
                <a:gd name="T24" fmla="*/ 23 w 95"/>
                <a:gd name="T25" fmla="*/ 119 h 323"/>
                <a:gd name="T26" fmla="*/ 27 w 95"/>
                <a:gd name="T27" fmla="*/ 114 h 323"/>
                <a:gd name="T28" fmla="*/ 39 w 95"/>
                <a:gd name="T29" fmla="*/ 107 h 323"/>
                <a:gd name="T30" fmla="*/ 44 w 95"/>
                <a:gd name="T31" fmla="*/ 100 h 323"/>
                <a:gd name="T32" fmla="*/ 44 w 95"/>
                <a:gd name="T33" fmla="*/ 85 h 323"/>
                <a:gd name="T34" fmla="*/ 33 w 95"/>
                <a:gd name="T35" fmla="*/ 42 h 323"/>
                <a:gd name="T36" fmla="*/ 28 w 95"/>
                <a:gd name="T37" fmla="*/ 36 h 323"/>
                <a:gd name="T38" fmla="*/ 10 w 95"/>
                <a:gd name="T39" fmla="*/ 22 h 323"/>
                <a:gd name="T40" fmla="*/ 4 w 95"/>
                <a:gd name="T41" fmla="*/ 15 h 323"/>
                <a:gd name="T42" fmla="*/ 0 w 95"/>
                <a:gd name="T43" fmla="*/ 0 h 32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5"/>
                <a:gd name="T67" fmla="*/ 0 h 323"/>
                <a:gd name="T68" fmla="*/ 95 w 95"/>
                <a:gd name="T69" fmla="*/ 323 h 32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5" h="323">
                  <a:moveTo>
                    <a:pt x="95" y="323"/>
                  </a:moveTo>
                  <a:lnTo>
                    <a:pt x="90" y="314"/>
                  </a:lnTo>
                  <a:lnTo>
                    <a:pt x="86" y="293"/>
                  </a:lnTo>
                  <a:lnTo>
                    <a:pt x="75" y="280"/>
                  </a:lnTo>
                  <a:lnTo>
                    <a:pt x="67" y="271"/>
                  </a:lnTo>
                  <a:lnTo>
                    <a:pt x="50" y="245"/>
                  </a:lnTo>
                  <a:lnTo>
                    <a:pt x="37" y="221"/>
                  </a:lnTo>
                  <a:lnTo>
                    <a:pt x="28" y="208"/>
                  </a:lnTo>
                  <a:lnTo>
                    <a:pt x="26" y="193"/>
                  </a:lnTo>
                  <a:lnTo>
                    <a:pt x="20" y="175"/>
                  </a:lnTo>
                  <a:lnTo>
                    <a:pt x="17" y="155"/>
                  </a:lnTo>
                  <a:lnTo>
                    <a:pt x="18" y="142"/>
                  </a:lnTo>
                  <a:lnTo>
                    <a:pt x="23" y="119"/>
                  </a:lnTo>
                  <a:lnTo>
                    <a:pt x="27" y="114"/>
                  </a:lnTo>
                  <a:lnTo>
                    <a:pt x="39" y="107"/>
                  </a:lnTo>
                  <a:lnTo>
                    <a:pt x="44" y="100"/>
                  </a:lnTo>
                  <a:lnTo>
                    <a:pt x="44" y="85"/>
                  </a:lnTo>
                  <a:lnTo>
                    <a:pt x="33" y="42"/>
                  </a:lnTo>
                  <a:lnTo>
                    <a:pt x="28" y="36"/>
                  </a:lnTo>
                  <a:lnTo>
                    <a:pt x="10" y="22"/>
                  </a:lnTo>
                  <a:lnTo>
                    <a:pt x="4" y="15"/>
                  </a:lnTo>
                  <a:lnTo>
                    <a:pt x="0" y="0"/>
                  </a:lnTo>
                </a:path>
              </a:pathLst>
            </a:custGeom>
            <a:noFill/>
            <a:ln w="6">
              <a:solidFill>
                <a:srgbClr val="005CE6"/>
              </a:solidFill>
              <a:prstDash val="solid"/>
              <a:round/>
              <a:headEnd/>
              <a:tailEnd/>
            </a:ln>
          </p:spPr>
          <p:txBody>
            <a:bodyPr/>
            <a:lstStyle/>
            <a:p>
              <a:endParaRPr lang="en-US"/>
            </a:p>
          </p:txBody>
        </p:sp>
        <p:sp>
          <p:nvSpPr>
            <p:cNvPr id="27676" name="Freeform 228"/>
            <p:cNvSpPr>
              <a:spLocks/>
            </p:cNvSpPr>
            <p:nvPr/>
          </p:nvSpPr>
          <p:spPr bwMode="auto">
            <a:xfrm>
              <a:off x="3690938" y="2600325"/>
              <a:ext cx="9525" cy="92075"/>
            </a:xfrm>
            <a:custGeom>
              <a:avLst/>
              <a:gdLst>
                <a:gd name="T0" fmla="*/ 6 w 6"/>
                <a:gd name="T1" fmla="*/ 58 h 58"/>
                <a:gd name="T2" fmla="*/ 0 w 6"/>
                <a:gd name="T3" fmla="*/ 38 h 58"/>
                <a:gd name="T4" fmla="*/ 1 w 6"/>
                <a:gd name="T5" fmla="*/ 6 h 58"/>
                <a:gd name="T6" fmla="*/ 3 w 6"/>
                <a:gd name="T7" fmla="*/ 0 h 58"/>
                <a:gd name="T8" fmla="*/ 0 60000 65536"/>
                <a:gd name="T9" fmla="*/ 0 60000 65536"/>
                <a:gd name="T10" fmla="*/ 0 60000 65536"/>
                <a:gd name="T11" fmla="*/ 0 60000 65536"/>
                <a:gd name="T12" fmla="*/ 0 w 6"/>
                <a:gd name="T13" fmla="*/ 0 h 58"/>
                <a:gd name="T14" fmla="*/ 6 w 6"/>
                <a:gd name="T15" fmla="*/ 58 h 58"/>
              </a:gdLst>
              <a:ahLst/>
              <a:cxnLst>
                <a:cxn ang="T8">
                  <a:pos x="T0" y="T1"/>
                </a:cxn>
                <a:cxn ang="T9">
                  <a:pos x="T2" y="T3"/>
                </a:cxn>
                <a:cxn ang="T10">
                  <a:pos x="T4" y="T5"/>
                </a:cxn>
                <a:cxn ang="T11">
                  <a:pos x="T6" y="T7"/>
                </a:cxn>
              </a:cxnLst>
              <a:rect l="T12" t="T13" r="T14" b="T15"/>
              <a:pathLst>
                <a:path w="6" h="58">
                  <a:moveTo>
                    <a:pt x="6" y="58"/>
                  </a:moveTo>
                  <a:lnTo>
                    <a:pt x="0" y="38"/>
                  </a:lnTo>
                  <a:lnTo>
                    <a:pt x="1" y="6"/>
                  </a:lnTo>
                  <a:lnTo>
                    <a:pt x="3" y="0"/>
                  </a:lnTo>
                </a:path>
              </a:pathLst>
            </a:custGeom>
            <a:noFill/>
            <a:ln w="6">
              <a:solidFill>
                <a:srgbClr val="005CE6"/>
              </a:solidFill>
              <a:prstDash val="solid"/>
              <a:round/>
              <a:headEnd/>
              <a:tailEnd/>
            </a:ln>
          </p:spPr>
          <p:txBody>
            <a:bodyPr/>
            <a:lstStyle/>
            <a:p>
              <a:endParaRPr lang="en-US"/>
            </a:p>
          </p:txBody>
        </p:sp>
        <p:sp>
          <p:nvSpPr>
            <p:cNvPr id="27677" name="Freeform 229"/>
            <p:cNvSpPr>
              <a:spLocks/>
            </p:cNvSpPr>
            <p:nvPr/>
          </p:nvSpPr>
          <p:spPr bwMode="auto">
            <a:xfrm>
              <a:off x="3430588" y="3668713"/>
              <a:ext cx="127000" cy="20637"/>
            </a:xfrm>
            <a:custGeom>
              <a:avLst/>
              <a:gdLst>
                <a:gd name="T0" fmla="*/ 0 w 80"/>
                <a:gd name="T1" fmla="*/ 0 h 13"/>
                <a:gd name="T2" fmla="*/ 1 w 80"/>
                <a:gd name="T3" fmla="*/ 1 h 13"/>
                <a:gd name="T4" fmla="*/ 61 w 80"/>
                <a:gd name="T5" fmla="*/ 8 h 13"/>
                <a:gd name="T6" fmla="*/ 77 w 80"/>
                <a:gd name="T7" fmla="*/ 13 h 13"/>
                <a:gd name="T8" fmla="*/ 80 w 80"/>
                <a:gd name="T9" fmla="*/ 10 h 13"/>
                <a:gd name="T10" fmla="*/ 0 60000 65536"/>
                <a:gd name="T11" fmla="*/ 0 60000 65536"/>
                <a:gd name="T12" fmla="*/ 0 60000 65536"/>
                <a:gd name="T13" fmla="*/ 0 60000 65536"/>
                <a:gd name="T14" fmla="*/ 0 60000 65536"/>
                <a:gd name="T15" fmla="*/ 0 w 80"/>
                <a:gd name="T16" fmla="*/ 0 h 13"/>
                <a:gd name="T17" fmla="*/ 80 w 80"/>
                <a:gd name="T18" fmla="*/ 13 h 13"/>
              </a:gdLst>
              <a:ahLst/>
              <a:cxnLst>
                <a:cxn ang="T10">
                  <a:pos x="T0" y="T1"/>
                </a:cxn>
                <a:cxn ang="T11">
                  <a:pos x="T2" y="T3"/>
                </a:cxn>
                <a:cxn ang="T12">
                  <a:pos x="T4" y="T5"/>
                </a:cxn>
                <a:cxn ang="T13">
                  <a:pos x="T6" y="T7"/>
                </a:cxn>
                <a:cxn ang="T14">
                  <a:pos x="T8" y="T9"/>
                </a:cxn>
              </a:cxnLst>
              <a:rect l="T15" t="T16" r="T17" b="T18"/>
              <a:pathLst>
                <a:path w="80" h="13">
                  <a:moveTo>
                    <a:pt x="0" y="0"/>
                  </a:moveTo>
                  <a:lnTo>
                    <a:pt x="1" y="1"/>
                  </a:lnTo>
                  <a:lnTo>
                    <a:pt x="61" y="8"/>
                  </a:lnTo>
                  <a:lnTo>
                    <a:pt x="77" y="13"/>
                  </a:lnTo>
                  <a:lnTo>
                    <a:pt x="80" y="10"/>
                  </a:lnTo>
                </a:path>
              </a:pathLst>
            </a:custGeom>
            <a:noFill/>
            <a:ln w="6">
              <a:solidFill>
                <a:srgbClr val="005CE6"/>
              </a:solidFill>
              <a:prstDash val="solid"/>
              <a:round/>
              <a:headEnd/>
              <a:tailEnd/>
            </a:ln>
          </p:spPr>
          <p:txBody>
            <a:bodyPr/>
            <a:lstStyle/>
            <a:p>
              <a:endParaRPr lang="en-US"/>
            </a:p>
          </p:txBody>
        </p:sp>
        <p:sp>
          <p:nvSpPr>
            <p:cNvPr id="27678" name="Freeform 230"/>
            <p:cNvSpPr>
              <a:spLocks/>
            </p:cNvSpPr>
            <p:nvPr/>
          </p:nvSpPr>
          <p:spPr bwMode="auto">
            <a:xfrm>
              <a:off x="3348038" y="5972175"/>
              <a:ext cx="192088" cy="79375"/>
            </a:xfrm>
            <a:custGeom>
              <a:avLst/>
              <a:gdLst>
                <a:gd name="T0" fmla="*/ 0 w 121"/>
                <a:gd name="T1" fmla="*/ 50 h 50"/>
                <a:gd name="T2" fmla="*/ 7 w 121"/>
                <a:gd name="T3" fmla="*/ 49 h 50"/>
                <a:gd name="T4" fmla="*/ 41 w 121"/>
                <a:gd name="T5" fmla="*/ 36 h 50"/>
                <a:gd name="T6" fmla="*/ 66 w 121"/>
                <a:gd name="T7" fmla="*/ 22 h 50"/>
                <a:gd name="T8" fmla="*/ 80 w 121"/>
                <a:gd name="T9" fmla="*/ 19 h 50"/>
                <a:gd name="T10" fmla="*/ 109 w 121"/>
                <a:gd name="T11" fmla="*/ 19 h 50"/>
                <a:gd name="T12" fmla="*/ 116 w 121"/>
                <a:gd name="T13" fmla="*/ 16 h 50"/>
                <a:gd name="T14" fmla="*/ 119 w 121"/>
                <a:gd name="T15" fmla="*/ 13 h 50"/>
                <a:gd name="T16" fmla="*/ 121 w 121"/>
                <a:gd name="T17" fmla="*/ 0 h 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1"/>
                <a:gd name="T28" fmla="*/ 0 h 50"/>
                <a:gd name="T29" fmla="*/ 121 w 121"/>
                <a:gd name="T30" fmla="*/ 50 h 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1" h="50">
                  <a:moveTo>
                    <a:pt x="0" y="50"/>
                  </a:moveTo>
                  <a:lnTo>
                    <a:pt x="7" y="49"/>
                  </a:lnTo>
                  <a:lnTo>
                    <a:pt x="41" y="36"/>
                  </a:lnTo>
                  <a:lnTo>
                    <a:pt x="66" y="22"/>
                  </a:lnTo>
                  <a:lnTo>
                    <a:pt x="80" y="19"/>
                  </a:lnTo>
                  <a:lnTo>
                    <a:pt x="109" y="19"/>
                  </a:lnTo>
                  <a:lnTo>
                    <a:pt x="116" y="16"/>
                  </a:lnTo>
                  <a:lnTo>
                    <a:pt x="119" y="13"/>
                  </a:lnTo>
                  <a:lnTo>
                    <a:pt x="121" y="0"/>
                  </a:lnTo>
                </a:path>
              </a:pathLst>
            </a:custGeom>
            <a:noFill/>
            <a:ln w="6">
              <a:solidFill>
                <a:srgbClr val="005CE6"/>
              </a:solidFill>
              <a:prstDash val="solid"/>
              <a:round/>
              <a:headEnd/>
              <a:tailEnd/>
            </a:ln>
          </p:spPr>
          <p:txBody>
            <a:bodyPr/>
            <a:lstStyle/>
            <a:p>
              <a:endParaRPr lang="en-US"/>
            </a:p>
          </p:txBody>
        </p:sp>
        <p:sp>
          <p:nvSpPr>
            <p:cNvPr id="27679" name="Freeform 231"/>
            <p:cNvSpPr>
              <a:spLocks/>
            </p:cNvSpPr>
            <p:nvPr/>
          </p:nvSpPr>
          <p:spPr bwMode="auto">
            <a:xfrm>
              <a:off x="7292975" y="1684338"/>
              <a:ext cx="312738" cy="214312"/>
            </a:xfrm>
            <a:custGeom>
              <a:avLst/>
              <a:gdLst>
                <a:gd name="T0" fmla="*/ 197 w 197"/>
                <a:gd name="T1" fmla="*/ 135 h 135"/>
                <a:gd name="T2" fmla="*/ 191 w 197"/>
                <a:gd name="T3" fmla="*/ 129 h 135"/>
                <a:gd name="T4" fmla="*/ 173 w 197"/>
                <a:gd name="T5" fmla="*/ 132 h 135"/>
                <a:gd name="T6" fmla="*/ 164 w 197"/>
                <a:gd name="T7" fmla="*/ 128 h 135"/>
                <a:gd name="T8" fmla="*/ 160 w 197"/>
                <a:gd name="T9" fmla="*/ 124 h 135"/>
                <a:gd name="T10" fmla="*/ 160 w 197"/>
                <a:gd name="T11" fmla="*/ 119 h 135"/>
                <a:gd name="T12" fmla="*/ 162 w 197"/>
                <a:gd name="T13" fmla="*/ 114 h 135"/>
                <a:gd name="T14" fmla="*/ 164 w 197"/>
                <a:gd name="T15" fmla="*/ 105 h 135"/>
                <a:gd name="T16" fmla="*/ 160 w 197"/>
                <a:gd name="T17" fmla="*/ 91 h 135"/>
                <a:gd name="T18" fmla="*/ 151 w 197"/>
                <a:gd name="T19" fmla="*/ 76 h 135"/>
                <a:gd name="T20" fmla="*/ 144 w 197"/>
                <a:gd name="T21" fmla="*/ 72 h 135"/>
                <a:gd name="T22" fmla="*/ 131 w 197"/>
                <a:gd name="T23" fmla="*/ 75 h 135"/>
                <a:gd name="T24" fmla="*/ 121 w 197"/>
                <a:gd name="T25" fmla="*/ 81 h 135"/>
                <a:gd name="T26" fmla="*/ 103 w 197"/>
                <a:gd name="T27" fmla="*/ 102 h 135"/>
                <a:gd name="T28" fmla="*/ 96 w 197"/>
                <a:gd name="T29" fmla="*/ 101 h 135"/>
                <a:gd name="T30" fmla="*/ 85 w 197"/>
                <a:gd name="T31" fmla="*/ 93 h 135"/>
                <a:gd name="T32" fmla="*/ 77 w 197"/>
                <a:gd name="T33" fmla="*/ 85 h 135"/>
                <a:gd name="T34" fmla="*/ 79 w 197"/>
                <a:gd name="T35" fmla="*/ 69 h 135"/>
                <a:gd name="T36" fmla="*/ 75 w 197"/>
                <a:gd name="T37" fmla="*/ 66 h 135"/>
                <a:gd name="T38" fmla="*/ 69 w 197"/>
                <a:gd name="T39" fmla="*/ 66 h 135"/>
                <a:gd name="T40" fmla="*/ 54 w 197"/>
                <a:gd name="T41" fmla="*/ 73 h 135"/>
                <a:gd name="T42" fmla="*/ 53 w 197"/>
                <a:gd name="T43" fmla="*/ 70 h 135"/>
                <a:gd name="T44" fmla="*/ 52 w 197"/>
                <a:gd name="T45" fmla="*/ 65 h 135"/>
                <a:gd name="T46" fmla="*/ 52 w 197"/>
                <a:gd name="T47" fmla="*/ 55 h 135"/>
                <a:gd name="T48" fmla="*/ 54 w 197"/>
                <a:gd name="T49" fmla="*/ 52 h 135"/>
                <a:gd name="T50" fmla="*/ 59 w 197"/>
                <a:gd name="T51" fmla="*/ 47 h 135"/>
                <a:gd name="T52" fmla="*/ 75 w 197"/>
                <a:gd name="T53" fmla="*/ 42 h 135"/>
                <a:gd name="T54" fmla="*/ 75 w 197"/>
                <a:gd name="T55" fmla="*/ 36 h 135"/>
                <a:gd name="T56" fmla="*/ 62 w 197"/>
                <a:gd name="T57" fmla="*/ 32 h 135"/>
                <a:gd name="T58" fmla="*/ 57 w 197"/>
                <a:gd name="T59" fmla="*/ 26 h 135"/>
                <a:gd name="T60" fmla="*/ 53 w 197"/>
                <a:gd name="T61" fmla="*/ 26 h 135"/>
                <a:gd name="T62" fmla="*/ 52 w 197"/>
                <a:gd name="T63" fmla="*/ 27 h 135"/>
                <a:gd name="T64" fmla="*/ 50 w 197"/>
                <a:gd name="T65" fmla="*/ 33 h 135"/>
                <a:gd name="T66" fmla="*/ 46 w 197"/>
                <a:gd name="T67" fmla="*/ 36 h 135"/>
                <a:gd name="T68" fmla="*/ 41 w 197"/>
                <a:gd name="T69" fmla="*/ 36 h 135"/>
                <a:gd name="T70" fmla="*/ 37 w 197"/>
                <a:gd name="T71" fmla="*/ 33 h 135"/>
                <a:gd name="T72" fmla="*/ 34 w 197"/>
                <a:gd name="T73" fmla="*/ 29 h 135"/>
                <a:gd name="T74" fmla="*/ 36 w 197"/>
                <a:gd name="T75" fmla="*/ 24 h 135"/>
                <a:gd name="T76" fmla="*/ 46 w 197"/>
                <a:gd name="T77" fmla="*/ 6 h 135"/>
                <a:gd name="T78" fmla="*/ 46 w 197"/>
                <a:gd name="T79" fmla="*/ 3 h 135"/>
                <a:gd name="T80" fmla="*/ 44 w 197"/>
                <a:gd name="T81" fmla="*/ 1 h 135"/>
                <a:gd name="T82" fmla="*/ 39 w 197"/>
                <a:gd name="T83" fmla="*/ 0 h 135"/>
                <a:gd name="T84" fmla="*/ 30 w 197"/>
                <a:gd name="T85" fmla="*/ 1 h 135"/>
                <a:gd name="T86" fmla="*/ 23 w 197"/>
                <a:gd name="T87" fmla="*/ 4 h 135"/>
                <a:gd name="T88" fmla="*/ 20 w 197"/>
                <a:gd name="T89" fmla="*/ 9 h 135"/>
                <a:gd name="T90" fmla="*/ 17 w 197"/>
                <a:gd name="T91" fmla="*/ 14 h 135"/>
                <a:gd name="T92" fmla="*/ 15 w 197"/>
                <a:gd name="T93" fmla="*/ 16 h 135"/>
                <a:gd name="T94" fmla="*/ 13 w 197"/>
                <a:gd name="T95" fmla="*/ 14 h 135"/>
                <a:gd name="T96" fmla="*/ 4 w 197"/>
                <a:gd name="T97" fmla="*/ 7 h 135"/>
                <a:gd name="T98" fmla="*/ 0 w 197"/>
                <a:gd name="T99" fmla="*/ 4 h 13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97"/>
                <a:gd name="T151" fmla="*/ 0 h 135"/>
                <a:gd name="T152" fmla="*/ 197 w 197"/>
                <a:gd name="T153" fmla="*/ 135 h 13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97" h="135">
                  <a:moveTo>
                    <a:pt x="197" y="135"/>
                  </a:moveTo>
                  <a:lnTo>
                    <a:pt x="191" y="129"/>
                  </a:lnTo>
                  <a:lnTo>
                    <a:pt x="173" y="132"/>
                  </a:lnTo>
                  <a:lnTo>
                    <a:pt x="164" y="128"/>
                  </a:lnTo>
                  <a:lnTo>
                    <a:pt x="160" y="124"/>
                  </a:lnTo>
                  <a:lnTo>
                    <a:pt x="160" y="119"/>
                  </a:lnTo>
                  <a:lnTo>
                    <a:pt x="162" y="114"/>
                  </a:lnTo>
                  <a:lnTo>
                    <a:pt x="164" y="105"/>
                  </a:lnTo>
                  <a:lnTo>
                    <a:pt x="160" y="91"/>
                  </a:lnTo>
                  <a:lnTo>
                    <a:pt x="151" y="76"/>
                  </a:lnTo>
                  <a:lnTo>
                    <a:pt x="144" y="72"/>
                  </a:lnTo>
                  <a:lnTo>
                    <a:pt x="131" y="75"/>
                  </a:lnTo>
                  <a:lnTo>
                    <a:pt x="121" y="81"/>
                  </a:lnTo>
                  <a:lnTo>
                    <a:pt x="103" y="102"/>
                  </a:lnTo>
                  <a:lnTo>
                    <a:pt x="96" y="101"/>
                  </a:lnTo>
                  <a:lnTo>
                    <a:pt x="85" y="93"/>
                  </a:lnTo>
                  <a:lnTo>
                    <a:pt x="77" y="85"/>
                  </a:lnTo>
                  <a:lnTo>
                    <a:pt x="79" y="69"/>
                  </a:lnTo>
                  <a:lnTo>
                    <a:pt x="75" y="66"/>
                  </a:lnTo>
                  <a:lnTo>
                    <a:pt x="69" y="66"/>
                  </a:lnTo>
                  <a:lnTo>
                    <a:pt x="54" y="73"/>
                  </a:lnTo>
                  <a:lnTo>
                    <a:pt x="53" y="70"/>
                  </a:lnTo>
                  <a:lnTo>
                    <a:pt x="52" y="65"/>
                  </a:lnTo>
                  <a:lnTo>
                    <a:pt x="52" y="55"/>
                  </a:lnTo>
                  <a:lnTo>
                    <a:pt x="54" y="52"/>
                  </a:lnTo>
                  <a:lnTo>
                    <a:pt x="59" y="47"/>
                  </a:lnTo>
                  <a:lnTo>
                    <a:pt x="75" y="42"/>
                  </a:lnTo>
                  <a:lnTo>
                    <a:pt x="75" y="36"/>
                  </a:lnTo>
                  <a:lnTo>
                    <a:pt x="62" y="32"/>
                  </a:lnTo>
                  <a:lnTo>
                    <a:pt x="57" y="26"/>
                  </a:lnTo>
                  <a:lnTo>
                    <a:pt x="53" y="26"/>
                  </a:lnTo>
                  <a:lnTo>
                    <a:pt x="52" y="27"/>
                  </a:lnTo>
                  <a:lnTo>
                    <a:pt x="50" y="33"/>
                  </a:lnTo>
                  <a:lnTo>
                    <a:pt x="46" y="36"/>
                  </a:lnTo>
                  <a:lnTo>
                    <a:pt x="41" y="36"/>
                  </a:lnTo>
                  <a:lnTo>
                    <a:pt x="37" y="33"/>
                  </a:lnTo>
                  <a:lnTo>
                    <a:pt x="34" y="29"/>
                  </a:lnTo>
                  <a:lnTo>
                    <a:pt x="36" y="24"/>
                  </a:lnTo>
                  <a:lnTo>
                    <a:pt x="46" y="6"/>
                  </a:lnTo>
                  <a:lnTo>
                    <a:pt x="46" y="3"/>
                  </a:lnTo>
                  <a:lnTo>
                    <a:pt x="44" y="1"/>
                  </a:lnTo>
                  <a:lnTo>
                    <a:pt x="39" y="0"/>
                  </a:lnTo>
                  <a:lnTo>
                    <a:pt x="30" y="1"/>
                  </a:lnTo>
                  <a:lnTo>
                    <a:pt x="23" y="4"/>
                  </a:lnTo>
                  <a:lnTo>
                    <a:pt x="20" y="9"/>
                  </a:lnTo>
                  <a:lnTo>
                    <a:pt x="17" y="14"/>
                  </a:lnTo>
                  <a:lnTo>
                    <a:pt x="15" y="16"/>
                  </a:lnTo>
                  <a:lnTo>
                    <a:pt x="13" y="14"/>
                  </a:lnTo>
                  <a:lnTo>
                    <a:pt x="4" y="7"/>
                  </a:lnTo>
                  <a:lnTo>
                    <a:pt x="0" y="4"/>
                  </a:lnTo>
                </a:path>
              </a:pathLst>
            </a:custGeom>
            <a:noFill/>
            <a:ln w="6">
              <a:solidFill>
                <a:srgbClr val="005CE6"/>
              </a:solidFill>
              <a:prstDash val="solid"/>
              <a:round/>
              <a:headEnd/>
              <a:tailEnd/>
            </a:ln>
          </p:spPr>
          <p:txBody>
            <a:bodyPr/>
            <a:lstStyle/>
            <a:p>
              <a:endParaRPr lang="en-US"/>
            </a:p>
          </p:txBody>
        </p:sp>
        <p:sp>
          <p:nvSpPr>
            <p:cNvPr id="27680" name="Freeform 232"/>
            <p:cNvSpPr>
              <a:spLocks/>
            </p:cNvSpPr>
            <p:nvPr/>
          </p:nvSpPr>
          <p:spPr bwMode="auto">
            <a:xfrm>
              <a:off x="6797675" y="6218237"/>
              <a:ext cx="17463" cy="101600"/>
            </a:xfrm>
            <a:custGeom>
              <a:avLst/>
              <a:gdLst>
                <a:gd name="T0" fmla="*/ 11 w 11"/>
                <a:gd name="T1" fmla="*/ 0 h 64"/>
                <a:gd name="T2" fmla="*/ 11 w 11"/>
                <a:gd name="T3" fmla="*/ 13 h 64"/>
                <a:gd name="T4" fmla="*/ 6 w 11"/>
                <a:gd name="T5" fmla="*/ 31 h 64"/>
                <a:gd name="T6" fmla="*/ 0 w 11"/>
                <a:gd name="T7" fmla="*/ 38 h 64"/>
                <a:gd name="T8" fmla="*/ 2 w 11"/>
                <a:gd name="T9" fmla="*/ 48 h 64"/>
                <a:gd name="T10" fmla="*/ 3 w 11"/>
                <a:gd name="T11" fmla="*/ 58 h 64"/>
                <a:gd name="T12" fmla="*/ 3 w 11"/>
                <a:gd name="T13" fmla="*/ 64 h 64"/>
                <a:gd name="T14" fmla="*/ 0 60000 65536"/>
                <a:gd name="T15" fmla="*/ 0 60000 65536"/>
                <a:gd name="T16" fmla="*/ 0 60000 65536"/>
                <a:gd name="T17" fmla="*/ 0 60000 65536"/>
                <a:gd name="T18" fmla="*/ 0 60000 65536"/>
                <a:gd name="T19" fmla="*/ 0 60000 65536"/>
                <a:gd name="T20" fmla="*/ 0 60000 65536"/>
                <a:gd name="T21" fmla="*/ 0 w 11"/>
                <a:gd name="T22" fmla="*/ 0 h 64"/>
                <a:gd name="T23" fmla="*/ 11 w 11"/>
                <a:gd name="T24" fmla="*/ 64 h 6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 h="64">
                  <a:moveTo>
                    <a:pt x="11" y="0"/>
                  </a:moveTo>
                  <a:lnTo>
                    <a:pt x="11" y="13"/>
                  </a:lnTo>
                  <a:lnTo>
                    <a:pt x="6" y="31"/>
                  </a:lnTo>
                  <a:lnTo>
                    <a:pt x="0" y="38"/>
                  </a:lnTo>
                  <a:lnTo>
                    <a:pt x="2" y="48"/>
                  </a:lnTo>
                  <a:lnTo>
                    <a:pt x="3" y="58"/>
                  </a:lnTo>
                  <a:lnTo>
                    <a:pt x="3" y="64"/>
                  </a:lnTo>
                </a:path>
              </a:pathLst>
            </a:custGeom>
            <a:noFill/>
            <a:ln w="6">
              <a:solidFill>
                <a:srgbClr val="005CE6"/>
              </a:solidFill>
              <a:prstDash val="solid"/>
              <a:round/>
              <a:headEnd/>
              <a:tailEnd/>
            </a:ln>
          </p:spPr>
          <p:txBody>
            <a:bodyPr/>
            <a:lstStyle/>
            <a:p>
              <a:endParaRPr lang="en-US"/>
            </a:p>
          </p:txBody>
        </p:sp>
        <p:sp>
          <p:nvSpPr>
            <p:cNvPr id="27681" name="Freeform 233"/>
            <p:cNvSpPr>
              <a:spLocks/>
            </p:cNvSpPr>
            <p:nvPr/>
          </p:nvSpPr>
          <p:spPr bwMode="auto">
            <a:xfrm>
              <a:off x="1765300" y="4419600"/>
              <a:ext cx="168275" cy="176212"/>
            </a:xfrm>
            <a:custGeom>
              <a:avLst/>
              <a:gdLst>
                <a:gd name="T0" fmla="*/ 0 w 106"/>
                <a:gd name="T1" fmla="*/ 105 h 111"/>
                <a:gd name="T2" fmla="*/ 4 w 106"/>
                <a:gd name="T3" fmla="*/ 111 h 111"/>
                <a:gd name="T4" fmla="*/ 13 w 106"/>
                <a:gd name="T5" fmla="*/ 111 h 111"/>
                <a:gd name="T6" fmla="*/ 20 w 106"/>
                <a:gd name="T7" fmla="*/ 107 h 111"/>
                <a:gd name="T8" fmla="*/ 27 w 106"/>
                <a:gd name="T9" fmla="*/ 100 h 111"/>
                <a:gd name="T10" fmla="*/ 26 w 106"/>
                <a:gd name="T11" fmla="*/ 95 h 111"/>
                <a:gd name="T12" fmla="*/ 26 w 106"/>
                <a:gd name="T13" fmla="*/ 94 h 111"/>
                <a:gd name="T14" fmla="*/ 26 w 106"/>
                <a:gd name="T15" fmla="*/ 85 h 111"/>
                <a:gd name="T16" fmla="*/ 27 w 106"/>
                <a:gd name="T17" fmla="*/ 74 h 111"/>
                <a:gd name="T18" fmla="*/ 24 w 106"/>
                <a:gd name="T19" fmla="*/ 65 h 111"/>
                <a:gd name="T20" fmla="*/ 26 w 106"/>
                <a:gd name="T21" fmla="*/ 61 h 111"/>
                <a:gd name="T22" fmla="*/ 27 w 106"/>
                <a:gd name="T23" fmla="*/ 58 h 111"/>
                <a:gd name="T24" fmla="*/ 32 w 106"/>
                <a:gd name="T25" fmla="*/ 58 h 111"/>
                <a:gd name="T26" fmla="*/ 40 w 106"/>
                <a:gd name="T27" fmla="*/ 67 h 111"/>
                <a:gd name="T28" fmla="*/ 46 w 106"/>
                <a:gd name="T29" fmla="*/ 67 h 111"/>
                <a:gd name="T30" fmla="*/ 50 w 106"/>
                <a:gd name="T31" fmla="*/ 62 h 111"/>
                <a:gd name="T32" fmla="*/ 50 w 106"/>
                <a:gd name="T33" fmla="*/ 59 h 111"/>
                <a:gd name="T34" fmla="*/ 44 w 106"/>
                <a:gd name="T35" fmla="*/ 52 h 111"/>
                <a:gd name="T36" fmla="*/ 44 w 106"/>
                <a:gd name="T37" fmla="*/ 44 h 111"/>
                <a:gd name="T38" fmla="*/ 50 w 106"/>
                <a:gd name="T39" fmla="*/ 39 h 111"/>
                <a:gd name="T40" fmla="*/ 57 w 106"/>
                <a:gd name="T41" fmla="*/ 39 h 111"/>
                <a:gd name="T42" fmla="*/ 62 w 106"/>
                <a:gd name="T43" fmla="*/ 42 h 111"/>
                <a:gd name="T44" fmla="*/ 69 w 106"/>
                <a:gd name="T45" fmla="*/ 46 h 111"/>
                <a:gd name="T46" fmla="*/ 76 w 106"/>
                <a:gd name="T47" fmla="*/ 49 h 111"/>
                <a:gd name="T48" fmla="*/ 85 w 106"/>
                <a:gd name="T49" fmla="*/ 48 h 111"/>
                <a:gd name="T50" fmla="*/ 99 w 106"/>
                <a:gd name="T51" fmla="*/ 38 h 111"/>
                <a:gd name="T52" fmla="*/ 105 w 106"/>
                <a:gd name="T53" fmla="*/ 33 h 111"/>
                <a:gd name="T54" fmla="*/ 106 w 106"/>
                <a:gd name="T55" fmla="*/ 25 h 111"/>
                <a:gd name="T56" fmla="*/ 101 w 106"/>
                <a:gd name="T57" fmla="*/ 18 h 111"/>
                <a:gd name="T58" fmla="*/ 95 w 106"/>
                <a:gd name="T59" fmla="*/ 15 h 111"/>
                <a:gd name="T60" fmla="*/ 69 w 106"/>
                <a:gd name="T61" fmla="*/ 16 h 111"/>
                <a:gd name="T62" fmla="*/ 62 w 106"/>
                <a:gd name="T63" fmla="*/ 12 h 111"/>
                <a:gd name="T64" fmla="*/ 60 w 106"/>
                <a:gd name="T65" fmla="*/ 6 h 111"/>
                <a:gd name="T66" fmla="*/ 63 w 106"/>
                <a:gd name="T67" fmla="*/ 0 h 1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06"/>
                <a:gd name="T103" fmla="*/ 0 h 111"/>
                <a:gd name="T104" fmla="*/ 106 w 106"/>
                <a:gd name="T105" fmla="*/ 111 h 1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06" h="111">
                  <a:moveTo>
                    <a:pt x="0" y="105"/>
                  </a:moveTo>
                  <a:lnTo>
                    <a:pt x="4" y="111"/>
                  </a:lnTo>
                  <a:lnTo>
                    <a:pt x="13" y="111"/>
                  </a:lnTo>
                  <a:lnTo>
                    <a:pt x="20" y="107"/>
                  </a:lnTo>
                  <a:lnTo>
                    <a:pt x="27" y="100"/>
                  </a:lnTo>
                  <a:lnTo>
                    <a:pt x="26" y="95"/>
                  </a:lnTo>
                  <a:lnTo>
                    <a:pt x="26" y="94"/>
                  </a:lnTo>
                  <a:lnTo>
                    <a:pt x="26" y="85"/>
                  </a:lnTo>
                  <a:lnTo>
                    <a:pt x="27" y="74"/>
                  </a:lnTo>
                  <a:lnTo>
                    <a:pt x="24" y="65"/>
                  </a:lnTo>
                  <a:lnTo>
                    <a:pt x="26" y="61"/>
                  </a:lnTo>
                  <a:lnTo>
                    <a:pt x="27" y="58"/>
                  </a:lnTo>
                  <a:lnTo>
                    <a:pt x="32" y="58"/>
                  </a:lnTo>
                  <a:lnTo>
                    <a:pt x="40" y="67"/>
                  </a:lnTo>
                  <a:lnTo>
                    <a:pt x="46" y="67"/>
                  </a:lnTo>
                  <a:lnTo>
                    <a:pt x="50" y="62"/>
                  </a:lnTo>
                  <a:lnTo>
                    <a:pt x="50" y="59"/>
                  </a:lnTo>
                  <a:lnTo>
                    <a:pt x="44" y="52"/>
                  </a:lnTo>
                  <a:lnTo>
                    <a:pt x="44" y="44"/>
                  </a:lnTo>
                  <a:lnTo>
                    <a:pt x="50" y="39"/>
                  </a:lnTo>
                  <a:lnTo>
                    <a:pt x="57" y="39"/>
                  </a:lnTo>
                  <a:lnTo>
                    <a:pt x="62" y="42"/>
                  </a:lnTo>
                  <a:lnTo>
                    <a:pt x="69" y="46"/>
                  </a:lnTo>
                  <a:lnTo>
                    <a:pt x="76" y="49"/>
                  </a:lnTo>
                  <a:lnTo>
                    <a:pt x="85" y="48"/>
                  </a:lnTo>
                  <a:lnTo>
                    <a:pt x="99" y="38"/>
                  </a:lnTo>
                  <a:lnTo>
                    <a:pt x="105" y="33"/>
                  </a:lnTo>
                  <a:lnTo>
                    <a:pt x="106" y="25"/>
                  </a:lnTo>
                  <a:lnTo>
                    <a:pt x="101" y="18"/>
                  </a:lnTo>
                  <a:lnTo>
                    <a:pt x="95" y="15"/>
                  </a:lnTo>
                  <a:lnTo>
                    <a:pt x="69" y="16"/>
                  </a:lnTo>
                  <a:lnTo>
                    <a:pt x="62" y="12"/>
                  </a:lnTo>
                  <a:lnTo>
                    <a:pt x="60" y="6"/>
                  </a:lnTo>
                  <a:lnTo>
                    <a:pt x="63" y="0"/>
                  </a:lnTo>
                </a:path>
              </a:pathLst>
            </a:custGeom>
            <a:noFill/>
            <a:ln w="6">
              <a:solidFill>
                <a:srgbClr val="005CE6"/>
              </a:solidFill>
              <a:prstDash val="solid"/>
              <a:round/>
              <a:headEnd/>
              <a:tailEnd/>
            </a:ln>
          </p:spPr>
          <p:txBody>
            <a:bodyPr/>
            <a:lstStyle/>
            <a:p>
              <a:endParaRPr lang="en-US"/>
            </a:p>
          </p:txBody>
        </p:sp>
        <p:sp>
          <p:nvSpPr>
            <p:cNvPr id="27682" name="Freeform 234"/>
            <p:cNvSpPr>
              <a:spLocks/>
            </p:cNvSpPr>
            <p:nvPr/>
          </p:nvSpPr>
          <p:spPr bwMode="auto">
            <a:xfrm>
              <a:off x="5487988" y="1268413"/>
              <a:ext cx="388938" cy="1025525"/>
            </a:xfrm>
            <a:custGeom>
              <a:avLst/>
              <a:gdLst>
                <a:gd name="T0" fmla="*/ 233 w 245"/>
                <a:gd name="T1" fmla="*/ 629 h 646"/>
                <a:gd name="T2" fmla="*/ 236 w 245"/>
                <a:gd name="T3" fmla="*/ 605 h 646"/>
                <a:gd name="T4" fmla="*/ 231 w 245"/>
                <a:gd name="T5" fmla="*/ 584 h 646"/>
                <a:gd name="T6" fmla="*/ 223 w 245"/>
                <a:gd name="T7" fmla="*/ 566 h 646"/>
                <a:gd name="T8" fmla="*/ 213 w 245"/>
                <a:gd name="T9" fmla="*/ 544 h 646"/>
                <a:gd name="T10" fmla="*/ 200 w 245"/>
                <a:gd name="T11" fmla="*/ 524 h 646"/>
                <a:gd name="T12" fmla="*/ 182 w 245"/>
                <a:gd name="T13" fmla="*/ 476 h 646"/>
                <a:gd name="T14" fmla="*/ 174 w 245"/>
                <a:gd name="T15" fmla="*/ 458 h 646"/>
                <a:gd name="T16" fmla="*/ 166 w 245"/>
                <a:gd name="T17" fmla="*/ 445 h 646"/>
                <a:gd name="T18" fmla="*/ 164 w 245"/>
                <a:gd name="T19" fmla="*/ 433 h 646"/>
                <a:gd name="T20" fmla="*/ 146 w 245"/>
                <a:gd name="T21" fmla="*/ 410 h 646"/>
                <a:gd name="T22" fmla="*/ 146 w 245"/>
                <a:gd name="T23" fmla="*/ 397 h 646"/>
                <a:gd name="T24" fmla="*/ 127 w 245"/>
                <a:gd name="T25" fmla="*/ 354 h 646"/>
                <a:gd name="T26" fmla="*/ 115 w 245"/>
                <a:gd name="T27" fmla="*/ 344 h 646"/>
                <a:gd name="T28" fmla="*/ 112 w 245"/>
                <a:gd name="T29" fmla="*/ 335 h 646"/>
                <a:gd name="T30" fmla="*/ 115 w 245"/>
                <a:gd name="T31" fmla="*/ 321 h 646"/>
                <a:gd name="T32" fmla="*/ 120 w 245"/>
                <a:gd name="T33" fmla="*/ 298 h 646"/>
                <a:gd name="T34" fmla="*/ 115 w 245"/>
                <a:gd name="T35" fmla="*/ 258 h 646"/>
                <a:gd name="T36" fmla="*/ 112 w 245"/>
                <a:gd name="T37" fmla="*/ 232 h 646"/>
                <a:gd name="T38" fmla="*/ 115 w 245"/>
                <a:gd name="T39" fmla="*/ 206 h 646"/>
                <a:gd name="T40" fmla="*/ 101 w 245"/>
                <a:gd name="T41" fmla="*/ 180 h 646"/>
                <a:gd name="T42" fmla="*/ 94 w 245"/>
                <a:gd name="T43" fmla="*/ 167 h 646"/>
                <a:gd name="T44" fmla="*/ 88 w 245"/>
                <a:gd name="T45" fmla="*/ 157 h 646"/>
                <a:gd name="T46" fmla="*/ 85 w 245"/>
                <a:gd name="T47" fmla="*/ 148 h 646"/>
                <a:gd name="T48" fmla="*/ 78 w 245"/>
                <a:gd name="T49" fmla="*/ 138 h 646"/>
                <a:gd name="T50" fmla="*/ 63 w 245"/>
                <a:gd name="T51" fmla="*/ 125 h 646"/>
                <a:gd name="T52" fmla="*/ 62 w 245"/>
                <a:gd name="T53" fmla="*/ 109 h 646"/>
                <a:gd name="T54" fmla="*/ 53 w 245"/>
                <a:gd name="T55" fmla="*/ 105 h 646"/>
                <a:gd name="T56" fmla="*/ 50 w 245"/>
                <a:gd name="T57" fmla="*/ 92 h 646"/>
                <a:gd name="T58" fmla="*/ 39 w 245"/>
                <a:gd name="T59" fmla="*/ 85 h 646"/>
                <a:gd name="T60" fmla="*/ 43 w 245"/>
                <a:gd name="T61" fmla="*/ 76 h 646"/>
                <a:gd name="T62" fmla="*/ 42 w 245"/>
                <a:gd name="T63" fmla="*/ 72 h 646"/>
                <a:gd name="T64" fmla="*/ 32 w 245"/>
                <a:gd name="T65" fmla="*/ 73 h 646"/>
                <a:gd name="T66" fmla="*/ 35 w 245"/>
                <a:gd name="T67" fmla="*/ 66 h 646"/>
                <a:gd name="T68" fmla="*/ 17 w 245"/>
                <a:gd name="T69" fmla="*/ 50 h 646"/>
                <a:gd name="T70" fmla="*/ 12 w 245"/>
                <a:gd name="T71" fmla="*/ 39 h 646"/>
                <a:gd name="T72" fmla="*/ 6 w 245"/>
                <a:gd name="T73" fmla="*/ 20 h 646"/>
                <a:gd name="T74" fmla="*/ 0 w 245"/>
                <a:gd name="T75" fmla="*/ 0 h 64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45"/>
                <a:gd name="T115" fmla="*/ 0 h 646"/>
                <a:gd name="T116" fmla="*/ 245 w 245"/>
                <a:gd name="T117" fmla="*/ 646 h 64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45" h="646">
                  <a:moveTo>
                    <a:pt x="245" y="646"/>
                  </a:moveTo>
                  <a:lnTo>
                    <a:pt x="233" y="629"/>
                  </a:lnTo>
                  <a:lnTo>
                    <a:pt x="233" y="620"/>
                  </a:lnTo>
                  <a:lnTo>
                    <a:pt x="236" y="605"/>
                  </a:lnTo>
                  <a:lnTo>
                    <a:pt x="233" y="587"/>
                  </a:lnTo>
                  <a:lnTo>
                    <a:pt x="231" y="584"/>
                  </a:lnTo>
                  <a:lnTo>
                    <a:pt x="231" y="583"/>
                  </a:lnTo>
                  <a:lnTo>
                    <a:pt x="223" y="566"/>
                  </a:lnTo>
                  <a:lnTo>
                    <a:pt x="218" y="553"/>
                  </a:lnTo>
                  <a:lnTo>
                    <a:pt x="213" y="544"/>
                  </a:lnTo>
                  <a:lnTo>
                    <a:pt x="203" y="534"/>
                  </a:lnTo>
                  <a:lnTo>
                    <a:pt x="200" y="524"/>
                  </a:lnTo>
                  <a:lnTo>
                    <a:pt x="202" y="507"/>
                  </a:lnTo>
                  <a:lnTo>
                    <a:pt x="182" y="476"/>
                  </a:lnTo>
                  <a:lnTo>
                    <a:pt x="180" y="471"/>
                  </a:lnTo>
                  <a:lnTo>
                    <a:pt x="174" y="458"/>
                  </a:lnTo>
                  <a:lnTo>
                    <a:pt x="173" y="455"/>
                  </a:lnTo>
                  <a:lnTo>
                    <a:pt x="166" y="445"/>
                  </a:lnTo>
                  <a:lnTo>
                    <a:pt x="164" y="439"/>
                  </a:lnTo>
                  <a:lnTo>
                    <a:pt x="164" y="433"/>
                  </a:lnTo>
                  <a:lnTo>
                    <a:pt x="154" y="420"/>
                  </a:lnTo>
                  <a:lnTo>
                    <a:pt x="146" y="410"/>
                  </a:lnTo>
                  <a:lnTo>
                    <a:pt x="146" y="399"/>
                  </a:lnTo>
                  <a:lnTo>
                    <a:pt x="146" y="397"/>
                  </a:lnTo>
                  <a:lnTo>
                    <a:pt x="138" y="374"/>
                  </a:lnTo>
                  <a:lnTo>
                    <a:pt x="127" y="354"/>
                  </a:lnTo>
                  <a:lnTo>
                    <a:pt x="121" y="348"/>
                  </a:lnTo>
                  <a:lnTo>
                    <a:pt x="115" y="344"/>
                  </a:lnTo>
                  <a:lnTo>
                    <a:pt x="112" y="341"/>
                  </a:lnTo>
                  <a:lnTo>
                    <a:pt x="112" y="335"/>
                  </a:lnTo>
                  <a:lnTo>
                    <a:pt x="115" y="330"/>
                  </a:lnTo>
                  <a:lnTo>
                    <a:pt x="115" y="321"/>
                  </a:lnTo>
                  <a:lnTo>
                    <a:pt x="114" y="314"/>
                  </a:lnTo>
                  <a:lnTo>
                    <a:pt x="120" y="298"/>
                  </a:lnTo>
                  <a:lnTo>
                    <a:pt x="120" y="286"/>
                  </a:lnTo>
                  <a:lnTo>
                    <a:pt x="115" y="258"/>
                  </a:lnTo>
                  <a:lnTo>
                    <a:pt x="111" y="243"/>
                  </a:lnTo>
                  <a:lnTo>
                    <a:pt x="112" y="232"/>
                  </a:lnTo>
                  <a:lnTo>
                    <a:pt x="115" y="217"/>
                  </a:lnTo>
                  <a:lnTo>
                    <a:pt x="115" y="206"/>
                  </a:lnTo>
                  <a:lnTo>
                    <a:pt x="110" y="188"/>
                  </a:lnTo>
                  <a:lnTo>
                    <a:pt x="101" y="180"/>
                  </a:lnTo>
                  <a:lnTo>
                    <a:pt x="101" y="177"/>
                  </a:lnTo>
                  <a:lnTo>
                    <a:pt x="94" y="167"/>
                  </a:lnTo>
                  <a:lnTo>
                    <a:pt x="91" y="160"/>
                  </a:lnTo>
                  <a:lnTo>
                    <a:pt x="88" y="157"/>
                  </a:lnTo>
                  <a:lnTo>
                    <a:pt x="88" y="150"/>
                  </a:lnTo>
                  <a:lnTo>
                    <a:pt x="85" y="148"/>
                  </a:lnTo>
                  <a:lnTo>
                    <a:pt x="78" y="147"/>
                  </a:lnTo>
                  <a:lnTo>
                    <a:pt x="78" y="138"/>
                  </a:lnTo>
                  <a:lnTo>
                    <a:pt x="71" y="128"/>
                  </a:lnTo>
                  <a:lnTo>
                    <a:pt x="63" y="125"/>
                  </a:lnTo>
                  <a:lnTo>
                    <a:pt x="65" y="115"/>
                  </a:lnTo>
                  <a:lnTo>
                    <a:pt x="62" y="109"/>
                  </a:lnTo>
                  <a:lnTo>
                    <a:pt x="58" y="106"/>
                  </a:lnTo>
                  <a:lnTo>
                    <a:pt x="53" y="105"/>
                  </a:lnTo>
                  <a:lnTo>
                    <a:pt x="56" y="98"/>
                  </a:lnTo>
                  <a:lnTo>
                    <a:pt x="50" y="92"/>
                  </a:lnTo>
                  <a:lnTo>
                    <a:pt x="48" y="86"/>
                  </a:lnTo>
                  <a:lnTo>
                    <a:pt x="39" y="85"/>
                  </a:lnTo>
                  <a:lnTo>
                    <a:pt x="39" y="82"/>
                  </a:lnTo>
                  <a:lnTo>
                    <a:pt x="43" y="76"/>
                  </a:lnTo>
                  <a:lnTo>
                    <a:pt x="45" y="73"/>
                  </a:lnTo>
                  <a:lnTo>
                    <a:pt x="42" y="72"/>
                  </a:lnTo>
                  <a:lnTo>
                    <a:pt x="35" y="75"/>
                  </a:lnTo>
                  <a:lnTo>
                    <a:pt x="32" y="73"/>
                  </a:lnTo>
                  <a:lnTo>
                    <a:pt x="32" y="70"/>
                  </a:lnTo>
                  <a:lnTo>
                    <a:pt x="35" y="66"/>
                  </a:lnTo>
                  <a:lnTo>
                    <a:pt x="35" y="62"/>
                  </a:lnTo>
                  <a:lnTo>
                    <a:pt x="17" y="50"/>
                  </a:lnTo>
                  <a:lnTo>
                    <a:pt x="13" y="47"/>
                  </a:lnTo>
                  <a:lnTo>
                    <a:pt x="12" y="39"/>
                  </a:lnTo>
                  <a:lnTo>
                    <a:pt x="7" y="34"/>
                  </a:lnTo>
                  <a:lnTo>
                    <a:pt x="6" y="20"/>
                  </a:lnTo>
                  <a:lnTo>
                    <a:pt x="3" y="16"/>
                  </a:lnTo>
                  <a:lnTo>
                    <a:pt x="0" y="0"/>
                  </a:lnTo>
                </a:path>
              </a:pathLst>
            </a:custGeom>
            <a:noFill/>
            <a:ln w="6">
              <a:solidFill>
                <a:srgbClr val="005CE6"/>
              </a:solidFill>
              <a:prstDash val="solid"/>
              <a:round/>
              <a:headEnd/>
              <a:tailEnd/>
            </a:ln>
          </p:spPr>
          <p:txBody>
            <a:bodyPr/>
            <a:lstStyle/>
            <a:p>
              <a:endParaRPr lang="en-US"/>
            </a:p>
          </p:txBody>
        </p:sp>
        <p:sp>
          <p:nvSpPr>
            <p:cNvPr id="27683" name="Freeform 235"/>
            <p:cNvSpPr>
              <a:spLocks/>
            </p:cNvSpPr>
            <p:nvPr/>
          </p:nvSpPr>
          <p:spPr bwMode="auto">
            <a:xfrm>
              <a:off x="3921125" y="3551238"/>
              <a:ext cx="15875" cy="9525"/>
            </a:xfrm>
            <a:custGeom>
              <a:avLst/>
              <a:gdLst>
                <a:gd name="T0" fmla="*/ 10 w 10"/>
                <a:gd name="T1" fmla="*/ 0 h 6"/>
                <a:gd name="T2" fmla="*/ 3 w 10"/>
                <a:gd name="T3" fmla="*/ 3 h 6"/>
                <a:gd name="T4" fmla="*/ 0 w 10"/>
                <a:gd name="T5" fmla="*/ 6 h 6"/>
                <a:gd name="T6" fmla="*/ 0 60000 65536"/>
                <a:gd name="T7" fmla="*/ 0 60000 65536"/>
                <a:gd name="T8" fmla="*/ 0 60000 65536"/>
                <a:gd name="T9" fmla="*/ 0 w 10"/>
                <a:gd name="T10" fmla="*/ 0 h 6"/>
                <a:gd name="T11" fmla="*/ 10 w 10"/>
                <a:gd name="T12" fmla="*/ 6 h 6"/>
              </a:gdLst>
              <a:ahLst/>
              <a:cxnLst>
                <a:cxn ang="T6">
                  <a:pos x="T0" y="T1"/>
                </a:cxn>
                <a:cxn ang="T7">
                  <a:pos x="T2" y="T3"/>
                </a:cxn>
                <a:cxn ang="T8">
                  <a:pos x="T4" y="T5"/>
                </a:cxn>
              </a:cxnLst>
              <a:rect l="T9" t="T10" r="T11" b="T12"/>
              <a:pathLst>
                <a:path w="10" h="6">
                  <a:moveTo>
                    <a:pt x="10" y="0"/>
                  </a:moveTo>
                  <a:lnTo>
                    <a:pt x="3" y="3"/>
                  </a:lnTo>
                  <a:lnTo>
                    <a:pt x="0" y="6"/>
                  </a:lnTo>
                </a:path>
              </a:pathLst>
            </a:custGeom>
            <a:noFill/>
            <a:ln w="6">
              <a:solidFill>
                <a:srgbClr val="005CE6"/>
              </a:solidFill>
              <a:prstDash val="solid"/>
              <a:round/>
              <a:headEnd/>
              <a:tailEnd/>
            </a:ln>
          </p:spPr>
          <p:txBody>
            <a:bodyPr/>
            <a:lstStyle/>
            <a:p>
              <a:endParaRPr lang="en-US"/>
            </a:p>
          </p:txBody>
        </p:sp>
        <p:sp>
          <p:nvSpPr>
            <p:cNvPr id="27684" name="Freeform 236"/>
            <p:cNvSpPr>
              <a:spLocks/>
            </p:cNvSpPr>
            <p:nvPr/>
          </p:nvSpPr>
          <p:spPr bwMode="auto">
            <a:xfrm>
              <a:off x="3921125" y="3560763"/>
              <a:ext cx="66675" cy="11112"/>
            </a:xfrm>
            <a:custGeom>
              <a:avLst/>
              <a:gdLst>
                <a:gd name="T0" fmla="*/ 42 w 42"/>
                <a:gd name="T1" fmla="*/ 7 h 7"/>
                <a:gd name="T2" fmla="*/ 41 w 42"/>
                <a:gd name="T3" fmla="*/ 7 h 7"/>
                <a:gd name="T4" fmla="*/ 3 w 42"/>
                <a:gd name="T5" fmla="*/ 1 h 7"/>
                <a:gd name="T6" fmla="*/ 0 w 42"/>
                <a:gd name="T7" fmla="*/ 0 h 7"/>
                <a:gd name="T8" fmla="*/ 0 60000 65536"/>
                <a:gd name="T9" fmla="*/ 0 60000 65536"/>
                <a:gd name="T10" fmla="*/ 0 60000 65536"/>
                <a:gd name="T11" fmla="*/ 0 60000 65536"/>
                <a:gd name="T12" fmla="*/ 0 w 42"/>
                <a:gd name="T13" fmla="*/ 0 h 7"/>
                <a:gd name="T14" fmla="*/ 42 w 42"/>
                <a:gd name="T15" fmla="*/ 7 h 7"/>
              </a:gdLst>
              <a:ahLst/>
              <a:cxnLst>
                <a:cxn ang="T8">
                  <a:pos x="T0" y="T1"/>
                </a:cxn>
                <a:cxn ang="T9">
                  <a:pos x="T2" y="T3"/>
                </a:cxn>
                <a:cxn ang="T10">
                  <a:pos x="T4" y="T5"/>
                </a:cxn>
                <a:cxn ang="T11">
                  <a:pos x="T6" y="T7"/>
                </a:cxn>
              </a:cxnLst>
              <a:rect l="T12" t="T13" r="T14" b="T15"/>
              <a:pathLst>
                <a:path w="42" h="7">
                  <a:moveTo>
                    <a:pt x="42" y="7"/>
                  </a:moveTo>
                  <a:lnTo>
                    <a:pt x="41" y="7"/>
                  </a:lnTo>
                  <a:lnTo>
                    <a:pt x="3" y="1"/>
                  </a:lnTo>
                  <a:lnTo>
                    <a:pt x="0" y="0"/>
                  </a:lnTo>
                </a:path>
              </a:pathLst>
            </a:custGeom>
            <a:noFill/>
            <a:ln w="6">
              <a:solidFill>
                <a:srgbClr val="005CE6"/>
              </a:solidFill>
              <a:prstDash val="solid"/>
              <a:round/>
              <a:headEnd/>
              <a:tailEnd/>
            </a:ln>
          </p:spPr>
          <p:txBody>
            <a:bodyPr/>
            <a:lstStyle/>
            <a:p>
              <a:endParaRPr lang="en-US"/>
            </a:p>
          </p:txBody>
        </p:sp>
        <p:sp>
          <p:nvSpPr>
            <p:cNvPr id="27685" name="Freeform 237"/>
            <p:cNvSpPr>
              <a:spLocks/>
            </p:cNvSpPr>
            <p:nvPr/>
          </p:nvSpPr>
          <p:spPr bwMode="auto">
            <a:xfrm>
              <a:off x="3430588" y="3638550"/>
              <a:ext cx="127000" cy="46037"/>
            </a:xfrm>
            <a:custGeom>
              <a:avLst/>
              <a:gdLst>
                <a:gd name="T0" fmla="*/ 0 w 80"/>
                <a:gd name="T1" fmla="*/ 19 h 29"/>
                <a:gd name="T2" fmla="*/ 0 w 80"/>
                <a:gd name="T3" fmla="*/ 16 h 29"/>
                <a:gd name="T4" fmla="*/ 24 w 80"/>
                <a:gd name="T5" fmla="*/ 4 h 29"/>
                <a:gd name="T6" fmla="*/ 38 w 80"/>
                <a:gd name="T7" fmla="*/ 1 h 29"/>
                <a:gd name="T8" fmla="*/ 49 w 80"/>
                <a:gd name="T9" fmla="*/ 0 h 29"/>
                <a:gd name="T10" fmla="*/ 53 w 80"/>
                <a:gd name="T11" fmla="*/ 1 h 29"/>
                <a:gd name="T12" fmla="*/ 66 w 80"/>
                <a:gd name="T13" fmla="*/ 9 h 29"/>
                <a:gd name="T14" fmla="*/ 79 w 80"/>
                <a:gd name="T15" fmla="*/ 24 h 29"/>
                <a:gd name="T16" fmla="*/ 80 w 80"/>
                <a:gd name="T17" fmla="*/ 29 h 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0"/>
                <a:gd name="T28" fmla="*/ 0 h 29"/>
                <a:gd name="T29" fmla="*/ 80 w 80"/>
                <a:gd name="T30" fmla="*/ 29 h 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0" h="29">
                  <a:moveTo>
                    <a:pt x="0" y="19"/>
                  </a:moveTo>
                  <a:lnTo>
                    <a:pt x="0" y="16"/>
                  </a:lnTo>
                  <a:lnTo>
                    <a:pt x="24" y="4"/>
                  </a:lnTo>
                  <a:lnTo>
                    <a:pt x="38" y="1"/>
                  </a:lnTo>
                  <a:lnTo>
                    <a:pt x="49" y="0"/>
                  </a:lnTo>
                  <a:lnTo>
                    <a:pt x="53" y="1"/>
                  </a:lnTo>
                  <a:lnTo>
                    <a:pt x="66" y="9"/>
                  </a:lnTo>
                  <a:lnTo>
                    <a:pt x="79" y="24"/>
                  </a:lnTo>
                  <a:lnTo>
                    <a:pt x="80" y="29"/>
                  </a:lnTo>
                </a:path>
              </a:pathLst>
            </a:custGeom>
            <a:noFill/>
            <a:ln w="6">
              <a:solidFill>
                <a:srgbClr val="005CE6"/>
              </a:solidFill>
              <a:prstDash val="solid"/>
              <a:round/>
              <a:headEnd/>
              <a:tailEnd/>
            </a:ln>
          </p:spPr>
          <p:txBody>
            <a:bodyPr/>
            <a:lstStyle/>
            <a:p>
              <a:endParaRPr lang="en-US"/>
            </a:p>
          </p:txBody>
        </p:sp>
        <p:sp>
          <p:nvSpPr>
            <p:cNvPr id="27686" name="Freeform 238"/>
            <p:cNvSpPr>
              <a:spLocks/>
            </p:cNvSpPr>
            <p:nvPr/>
          </p:nvSpPr>
          <p:spPr bwMode="auto">
            <a:xfrm>
              <a:off x="7720013" y="5986463"/>
              <a:ext cx="238125" cy="333375"/>
            </a:xfrm>
            <a:custGeom>
              <a:avLst/>
              <a:gdLst>
                <a:gd name="T0" fmla="*/ 7 w 150"/>
                <a:gd name="T1" fmla="*/ 210 h 210"/>
                <a:gd name="T2" fmla="*/ 7 w 150"/>
                <a:gd name="T3" fmla="*/ 210 h 210"/>
                <a:gd name="T4" fmla="*/ 0 w 150"/>
                <a:gd name="T5" fmla="*/ 181 h 210"/>
                <a:gd name="T6" fmla="*/ 0 w 150"/>
                <a:gd name="T7" fmla="*/ 165 h 210"/>
                <a:gd name="T8" fmla="*/ 3 w 150"/>
                <a:gd name="T9" fmla="*/ 158 h 210"/>
                <a:gd name="T10" fmla="*/ 3 w 150"/>
                <a:gd name="T11" fmla="*/ 149 h 210"/>
                <a:gd name="T12" fmla="*/ 6 w 150"/>
                <a:gd name="T13" fmla="*/ 142 h 210"/>
                <a:gd name="T14" fmla="*/ 16 w 150"/>
                <a:gd name="T15" fmla="*/ 129 h 210"/>
                <a:gd name="T16" fmla="*/ 40 w 150"/>
                <a:gd name="T17" fmla="*/ 113 h 210"/>
                <a:gd name="T18" fmla="*/ 50 w 150"/>
                <a:gd name="T19" fmla="*/ 109 h 210"/>
                <a:gd name="T20" fmla="*/ 61 w 150"/>
                <a:gd name="T21" fmla="*/ 109 h 210"/>
                <a:gd name="T22" fmla="*/ 68 w 150"/>
                <a:gd name="T23" fmla="*/ 112 h 210"/>
                <a:gd name="T24" fmla="*/ 75 w 150"/>
                <a:gd name="T25" fmla="*/ 110 h 210"/>
                <a:gd name="T26" fmla="*/ 79 w 150"/>
                <a:gd name="T27" fmla="*/ 106 h 210"/>
                <a:gd name="T28" fmla="*/ 82 w 150"/>
                <a:gd name="T29" fmla="*/ 100 h 210"/>
                <a:gd name="T30" fmla="*/ 85 w 150"/>
                <a:gd name="T31" fmla="*/ 89 h 210"/>
                <a:gd name="T32" fmla="*/ 98 w 150"/>
                <a:gd name="T33" fmla="*/ 73 h 210"/>
                <a:gd name="T34" fmla="*/ 101 w 150"/>
                <a:gd name="T35" fmla="*/ 70 h 210"/>
                <a:gd name="T36" fmla="*/ 117 w 150"/>
                <a:gd name="T37" fmla="*/ 61 h 210"/>
                <a:gd name="T38" fmla="*/ 128 w 150"/>
                <a:gd name="T39" fmla="*/ 36 h 210"/>
                <a:gd name="T40" fmla="*/ 134 w 150"/>
                <a:gd name="T41" fmla="*/ 31 h 210"/>
                <a:gd name="T42" fmla="*/ 143 w 150"/>
                <a:gd name="T43" fmla="*/ 21 h 210"/>
                <a:gd name="T44" fmla="*/ 144 w 150"/>
                <a:gd name="T45" fmla="*/ 5 h 210"/>
                <a:gd name="T46" fmla="*/ 148 w 150"/>
                <a:gd name="T47" fmla="*/ 0 h 210"/>
                <a:gd name="T48" fmla="*/ 150 w 150"/>
                <a:gd name="T49" fmla="*/ 0 h 21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50"/>
                <a:gd name="T76" fmla="*/ 0 h 210"/>
                <a:gd name="T77" fmla="*/ 150 w 150"/>
                <a:gd name="T78" fmla="*/ 210 h 21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50" h="210">
                  <a:moveTo>
                    <a:pt x="7" y="210"/>
                  </a:moveTo>
                  <a:lnTo>
                    <a:pt x="7" y="210"/>
                  </a:lnTo>
                  <a:lnTo>
                    <a:pt x="0" y="181"/>
                  </a:lnTo>
                  <a:lnTo>
                    <a:pt x="0" y="165"/>
                  </a:lnTo>
                  <a:lnTo>
                    <a:pt x="3" y="158"/>
                  </a:lnTo>
                  <a:lnTo>
                    <a:pt x="3" y="149"/>
                  </a:lnTo>
                  <a:lnTo>
                    <a:pt x="6" y="142"/>
                  </a:lnTo>
                  <a:lnTo>
                    <a:pt x="16" y="129"/>
                  </a:lnTo>
                  <a:lnTo>
                    <a:pt x="40" y="113"/>
                  </a:lnTo>
                  <a:lnTo>
                    <a:pt x="50" y="109"/>
                  </a:lnTo>
                  <a:lnTo>
                    <a:pt x="61" y="109"/>
                  </a:lnTo>
                  <a:lnTo>
                    <a:pt x="68" y="112"/>
                  </a:lnTo>
                  <a:lnTo>
                    <a:pt x="75" y="110"/>
                  </a:lnTo>
                  <a:lnTo>
                    <a:pt x="79" y="106"/>
                  </a:lnTo>
                  <a:lnTo>
                    <a:pt x="82" y="100"/>
                  </a:lnTo>
                  <a:lnTo>
                    <a:pt x="85" y="89"/>
                  </a:lnTo>
                  <a:lnTo>
                    <a:pt x="98" y="73"/>
                  </a:lnTo>
                  <a:lnTo>
                    <a:pt x="101" y="70"/>
                  </a:lnTo>
                  <a:lnTo>
                    <a:pt x="117" y="61"/>
                  </a:lnTo>
                  <a:lnTo>
                    <a:pt x="128" y="36"/>
                  </a:lnTo>
                  <a:lnTo>
                    <a:pt x="134" y="31"/>
                  </a:lnTo>
                  <a:lnTo>
                    <a:pt x="143" y="21"/>
                  </a:lnTo>
                  <a:lnTo>
                    <a:pt x="144" y="5"/>
                  </a:lnTo>
                  <a:lnTo>
                    <a:pt x="148" y="0"/>
                  </a:lnTo>
                  <a:lnTo>
                    <a:pt x="150" y="0"/>
                  </a:lnTo>
                </a:path>
              </a:pathLst>
            </a:custGeom>
            <a:noFill/>
            <a:ln w="6">
              <a:solidFill>
                <a:srgbClr val="005CE6"/>
              </a:solidFill>
              <a:prstDash val="solid"/>
              <a:round/>
              <a:headEnd/>
              <a:tailEnd/>
            </a:ln>
          </p:spPr>
          <p:txBody>
            <a:bodyPr/>
            <a:lstStyle/>
            <a:p>
              <a:endParaRPr lang="en-US"/>
            </a:p>
          </p:txBody>
        </p:sp>
        <p:sp>
          <p:nvSpPr>
            <p:cNvPr id="27687" name="Freeform 239"/>
            <p:cNvSpPr>
              <a:spLocks/>
            </p:cNvSpPr>
            <p:nvPr/>
          </p:nvSpPr>
          <p:spPr bwMode="auto">
            <a:xfrm>
              <a:off x="4246563" y="1584325"/>
              <a:ext cx="25400" cy="38100"/>
            </a:xfrm>
            <a:custGeom>
              <a:avLst/>
              <a:gdLst>
                <a:gd name="T0" fmla="*/ 16 w 16"/>
                <a:gd name="T1" fmla="*/ 24 h 24"/>
                <a:gd name="T2" fmla="*/ 14 w 16"/>
                <a:gd name="T3" fmla="*/ 18 h 24"/>
                <a:gd name="T4" fmla="*/ 10 w 16"/>
                <a:gd name="T5" fmla="*/ 8 h 24"/>
                <a:gd name="T6" fmla="*/ 4 w 16"/>
                <a:gd name="T7" fmla="*/ 1 h 24"/>
                <a:gd name="T8" fmla="*/ 0 w 16"/>
                <a:gd name="T9" fmla="*/ 0 h 24"/>
                <a:gd name="T10" fmla="*/ 0 60000 65536"/>
                <a:gd name="T11" fmla="*/ 0 60000 65536"/>
                <a:gd name="T12" fmla="*/ 0 60000 65536"/>
                <a:gd name="T13" fmla="*/ 0 60000 65536"/>
                <a:gd name="T14" fmla="*/ 0 60000 65536"/>
                <a:gd name="T15" fmla="*/ 0 w 16"/>
                <a:gd name="T16" fmla="*/ 0 h 24"/>
                <a:gd name="T17" fmla="*/ 16 w 16"/>
                <a:gd name="T18" fmla="*/ 24 h 24"/>
              </a:gdLst>
              <a:ahLst/>
              <a:cxnLst>
                <a:cxn ang="T10">
                  <a:pos x="T0" y="T1"/>
                </a:cxn>
                <a:cxn ang="T11">
                  <a:pos x="T2" y="T3"/>
                </a:cxn>
                <a:cxn ang="T12">
                  <a:pos x="T4" y="T5"/>
                </a:cxn>
                <a:cxn ang="T13">
                  <a:pos x="T6" y="T7"/>
                </a:cxn>
                <a:cxn ang="T14">
                  <a:pos x="T8" y="T9"/>
                </a:cxn>
              </a:cxnLst>
              <a:rect l="T15" t="T16" r="T17" b="T18"/>
              <a:pathLst>
                <a:path w="16" h="24">
                  <a:moveTo>
                    <a:pt x="16" y="24"/>
                  </a:moveTo>
                  <a:lnTo>
                    <a:pt x="14" y="18"/>
                  </a:lnTo>
                  <a:lnTo>
                    <a:pt x="10" y="8"/>
                  </a:lnTo>
                  <a:lnTo>
                    <a:pt x="4" y="1"/>
                  </a:lnTo>
                  <a:lnTo>
                    <a:pt x="0" y="0"/>
                  </a:lnTo>
                </a:path>
              </a:pathLst>
            </a:custGeom>
            <a:noFill/>
            <a:ln w="6">
              <a:solidFill>
                <a:srgbClr val="005CE6"/>
              </a:solidFill>
              <a:prstDash val="solid"/>
              <a:round/>
              <a:headEnd/>
              <a:tailEnd/>
            </a:ln>
          </p:spPr>
          <p:txBody>
            <a:bodyPr/>
            <a:lstStyle/>
            <a:p>
              <a:endParaRPr lang="en-US"/>
            </a:p>
          </p:txBody>
        </p:sp>
        <p:sp>
          <p:nvSpPr>
            <p:cNvPr id="27688" name="Freeform 240"/>
            <p:cNvSpPr>
              <a:spLocks/>
            </p:cNvSpPr>
            <p:nvPr/>
          </p:nvSpPr>
          <p:spPr bwMode="auto">
            <a:xfrm>
              <a:off x="2439988" y="2406650"/>
              <a:ext cx="230188" cy="120650"/>
            </a:xfrm>
            <a:custGeom>
              <a:avLst/>
              <a:gdLst>
                <a:gd name="T0" fmla="*/ 0 w 145"/>
                <a:gd name="T1" fmla="*/ 76 h 76"/>
                <a:gd name="T2" fmla="*/ 3 w 145"/>
                <a:gd name="T3" fmla="*/ 59 h 76"/>
                <a:gd name="T4" fmla="*/ 4 w 145"/>
                <a:gd name="T5" fmla="*/ 43 h 76"/>
                <a:gd name="T6" fmla="*/ 7 w 145"/>
                <a:gd name="T7" fmla="*/ 36 h 76"/>
                <a:gd name="T8" fmla="*/ 11 w 145"/>
                <a:gd name="T9" fmla="*/ 32 h 76"/>
                <a:gd name="T10" fmla="*/ 31 w 145"/>
                <a:gd name="T11" fmla="*/ 30 h 76"/>
                <a:gd name="T12" fmla="*/ 52 w 145"/>
                <a:gd name="T13" fmla="*/ 39 h 76"/>
                <a:gd name="T14" fmla="*/ 60 w 145"/>
                <a:gd name="T15" fmla="*/ 37 h 76"/>
                <a:gd name="T16" fmla="*/ 69 w 145"/>
                <a:gd name="T17" fmla="*/ 34 h 76"/>
                <a:gd name="T18" fmla="*/ 78 w 145"/>
                <a:gd name="T19" fmla="*/ 27 h 76"/>
                <a:gd name="T20" fmla="*/ 88 w 145"/>
                <a:gd name="T21" fmla="*/ 20 h 76"/>
                <a:gd name="T22" fmla="*/ 93 w 145"/>
                <a:gd name="T23" fmla="*/ 11 h 76"/>
                <a:gd name="T24" fmla="*/ 102 w 145"/>
                <a:gd name="T25" fmla="*/ 4 h 76"/>
                <a:gd name="T26" fmla="*/ 106 w 145"/>
                <a:gd name="T27" fmla="*/ 4 h 76"/>
                <a:gd name="T28" fmla="*/ 121 w 145"/>
                <a:gd name="T29" fmla="*/ 16 h 76"/>
                <a:gd name="T30" fmla="*/ 125 w 145"/>
                <a:gd name="T31" fmla="*/ 14 h 76"/>
                <a:gd name="T32" fmla="*/ 131 w 145"/>
                <a:gd name="T33" fmla="*/ 7 h 76"/>
                <a:gd name="T34" fmla="*/ 137 w 145"/>
                <a:gd name="T35" fmla="*/ 6 h 76"/>
                <a:gd name="T36" fmla="*/ 142 w 145"/>
                <a:gd name="T37" fmla="*/ 4 h 76"/>
                <a:gd name="T38" fmla="*/ 145 w 145"/>
                <a:gd name="T39" fmla="*/ 3 h 76"/>
                <a:gd name="T40" fmla="*/ 145 w 145"/>
                <a:gd name="T41" fmla="*/ 0 h 7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5"/>
                <a:gd name="T64" fmla="*/ 0 h 76"/>
                <a:gd name="T65" fmla="*/ 145 w 145"/>
                <a:gd name="T66" fmla="*/ 76 h 7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5" h="76">
                  <a:moveTo>
                    <a:pt x="0" y="76"/>
                  </a:moveTo>
                  <a:lnTo>
                    <a:pt x="3" y="59"/>
                  </a:lnTo>
                  <a:lnTo>
                    <a:pt x="4" y="43"/>
                  </a:lnTo>
                  <a:lnTo>
                    <a:pt x="7" y="36"/>
                  </a:lnTo>
                  <a:lnTo>
                    <a:pt x="11" y="32"/>
                  </a:lnTo>
                  <a:lnTo>
                    <a:pt x="31" y="30"/>
                  </a:lnTo>
                  <a:lnTo>
                    <a:pt x="52" y="39"/>
                  </a:lnTo>
                  <a:lnTo>
                    <a:pt x="60" y="37"/>
                  </a:lnTo>
                  <a:lnTo>
                    <a:pt x="69" y="34"/>
                  </a:lnTo>
                  <a:lnTo>
                    <a:pt x="78" y="27"/>
                  </a:lnTo>
                  <a:lnTo>
                    <a:pt x="88" y="20"/>
                  </a:lnTo>
                  <a:lnTo>
                    <a:pt x="93" y="11"/>
                  </a:lnTo>
                  <a:lnTo>
                    <a:pt x="102" y="4"/>
                  </a:lnTo>
                  <a:lnTo>
                    <a:pt x="106" y="4"/>
                  </a:lnTo>
                  <a:lnTo>
                    <a:pt x="121" y="16"/>
                  </a:lnTo>
                  <a:lnTo>
                    <a:pt x="125" y="14"/>
                  </a:lnTo>
                  <a:lnTo>
                    <a:pt x="131" y="7"/>
                  </a:lnTo>
                  <a:lnTo>
                    <a:pt x="137" y="6"/>
                  </a:lnTo>
                  <a:lnTo>
                    <a:pt x="142" y="4"/>
                  </a:lnTo>
                  <a:lnTo>
                    <a:pt x="145" y="3"/>
                  </a:lnTo>
                  <a:lnTo>
                    <a:pt x="145" y="0"/>
                  </a:lnTo>
                </a:path>
              </a:pathLst>
            </a:custGeom>
            <a:noFill/>
            <a:ln w="6">
              <a:solidFill>
                <a:srgbClr val="005CE6"/>
              </a:solidFill>
              <a:prstDash val="solid"/>
              <a:round/>
              <a:headEnd/>
              <a:tailEnd/>
            </a:ln>
          </p:spPr>
          <p:txBody>
            <a:bodyPr/>
            <a:lstStyle/>
            <a:p>
              <a:endParaRPr lang="en-US"/>
            </a:p>
          </p:txBody>
        </p:sp>
        <p:sp>
          <p:nvSpPr>
            <p:cNvPr id="27689" name="Freeform 241"/>
            <p:cNvSpPr>
              <a:spLocks/>
            </p:cNvSpPr>
            <p:nvPr/>
          </p:nvSpPr>
          <p:spPr bwMode="auto">
            <a:xfrm>
              <a:off x="3925888" y="3571875"/>
              <a:ext cx="130175" cy="119062"/>
            </a:xfrm>
            <a:custGeom>
              <a:avLst/>
              <a:gdLst>
                <a:gd name="T0" fmla="*/ 0 w 82"/>
                <a:gd name="T1" fmla="*/ 75 h 75"/>
                <a:gd name="T2" fmla="*/ 12 w 82"/>
                <a:gd name="T3" fmla="*/ 68 h 75"/>
                <a:gd name="T4" fmla="*/ 22 w 82"/>
                <a:gd name="T5" fmla="*/ 64 h 75"/>
                <a:gd name="T6" fmla="*/ 58 w 82"/>
                <a:gd name="T7" fmla="*/ 55 h 75"/>
                <a:gd name="T8" fmla="*/ 71 w 82"/>
                <a:gd name="T9" fmla="*/ 48 h 75"/>
                <a:gd name="T10" fmla="*/ 79 w 82"/>
                <a:gd name="T11" fmla="*/ 42 h 75"/>
                <a:gd name="T12" fmla="*/ 82 w 82"/>
                <a:gd name="T13" fmla="*/ 35 h 75"/>
                <a:gd name="T14" fmla="*/ 82 w 82"/>
                <a:gd name="T15" fmla="*/ 28 h 75"/>
                <a:gd name="T16" fmla="*/ 76 w 82"/>
                <a:gd name="T17" fmla="*/ 15 h 75"/>
                <a:gd name="T18" fmla="*/ 71 w 82"/>
                <a:gd name="T19" fmla="*/ 10 h 75"/>
                <a:gd name="T20" fmla="*/ 65 w 82"/>
                <a:gd name="T21" fmla="*/ 6 h 75"/>
                <a:gd name="T22" fmla="*/ 39 w 82"/>
                <a:gd name="T23" fmla="*/ 0 h 7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2"/>
                <a:gd name="T37" fmla="*/ 0 h 75"/>
                <a:gd name="T38" fmla="*/ 82 w 82"/>
                <a:gd name="T39" fmla="*/ 75 h 7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2" h="75">
                  <a:moveTo>
                    <a:pt x="0" y="75"/>
                  </a:moveTo>
                  <a:lnTo>
                    <a:pt x="12" y="68"/>
                  </a:lnTo>
                  <a:lnTo>
                    <a:pt x="22" y="64"/>
                  </a:lnTo>
                  <a:lnTo>
                    <a:pt x="58" y="55"/>
                  </a:lnTo>
                  <a:lnTo>
                    <a:pt x="71" y="48"/>
                  </a:lnTo>
                  <a:lnTo>
                    <a:pt x="79" y="42"/>
                  </a:lnTo>
                  <a:lnTo>
                    <a:pt x="82" y="35"/>
                  </a:lnTo>
                  <a:lnTo>
                    <a:pt x="82" y="28"/>
                  </a:lnTo>
                  <a:lnTo>
                    <a:pt x="76" y="15"/>
                  </a:lnTo>
                  <a:lnTo>
                    <a:pt x="71" y="10"/>
                  </a:lnTo>
                  <a:lnTo>
                    <a:pt x="65" y="6"/>
                  </a:lnTo>
                  <a:lnTo>
                    <a:pt x="39" y="0"/>
                  </a:lnTo>
                </a:path>
              </a:pathLst>
            </a:custGeom>
            <a:noFill/>
            <a:ln w="6">
              <a:solidFill>
                <a:srgbClr val="005CE6"/>
              </a:solidFill>
              <a:prstDash val="solid"/>
              <a:round/>
              <a:headEnd/>
              <a:tailEnd/>
            </a:ln>
          </p:spPr>
          <p:txBody>
            <a:bodyPr/>
            <a:lstStyle/>
            <a:p>
              <a:endParaRPr lang="en-US"/>
            </a:p>
          </p:txBody>
        </p:sp>
        <p:sp>
          <p:nvSpPr>
            <p:cNvPr id="27690" name="Freeform 242"/>
            <p:cNvSpPr>
              <a:spLocks/>
            </p:cNvSpPr>
            <p:nvPr/>
          </p:nvSpPr>
          <p:spPr bwMode="auto">
            <a:xfrm>
              <a:off x="3587750" y="4105275"/>
              <a:ext cx="119063" cy="7937"/>
            </a:xfrm>
            <a:custGeom>
              <a:avLst/>
              <a:gdLst>
                <a:gd name="T0" fmla="*/ 0 w 75"/>
                <a:gd name="T1" fmla="*/ 1 h 5"/>
                <a:gd name="T2" fmla="*/ 0 w 75"/>
                <a:gd name="T3" fmla="*/ 0 h 5"/>
                <a:gd name="T4" fmla="*/ 10 w 75"/>
                <a:gd name="T5" fmla="*/ 0 h 5"/>
                <a:gd name="T6" fmla="*/ 36 w 75"/>
                <a:gd name="T7" fmla="*/ 5 h 5"/>
                <a:gd name="T8" fmla="*/ 55 w 75"/>
                <a:gd name="T9" fmla="*/ 5 h 5"/>
                <a:gd name="T10" fmla="*/ 75 w 75"/>
                <a:gd name="T11" fmla="*/ 0 h 5"/>
                <a:gd name="T12" fmla="*/ 0 60000 65536"/>
                <a:gd name="T13" fmla="*/ 0 60000 65536"/>
                <a:gd name="T14" fmla="*/ 0 60000 65536"/>
                <a:gd name="T15" fmla="*/ 0 60000 65536"/>
                <a:gd name="T16" fmla="*/ 0 60000 65536"/>
                <a:gd name="T17" fmla="*/ 0 60000 65536"/>
                <a:gd name="T18" fmla="*/ 0 w 75"/>
                <a:gd name="T19" fmla="*/ 0 h 5"/>
                <a:gd name="T20" fmla="*/ 75 w 75"/>
                <a:gd name="T21" fmla="*/ 5 h 5"/>
              </a:gdLst>
              <a:ahLst/>
              <a:cxnLst>
                <a:cxn ang="T12">
                  <a:pos x="T0" y="T1"/>
                </a:cxn>
                <a:cxn ang="T13">
                  <a:pos x="T2" y="T3"/>
                </a:cxn>
                <a:cxn ang="T14">
                  <a:pos x="T4" y="T5"/>
                </a:cxn>
                <a:cxn ang="T15">
                  <a:pos x="T6" y="T7"/>
                </a:cxn>
                <a:cxn ang="T16">
                  <a:pos x="T8" y="T9"/>
                </a:cxn>
                <a:cxn ang="T17">
                  <a:pos x="T10" y="T11"/>
                </a:cxn>
              </a:cxnLst>
              <a:rect l="T18" t="T19" r="T20" b="T21"/>
              <a:pathLst>
                <a:path w="75" h="5">
                  <a:moveTo>
                    <a:pt x="0" y="1"/>
                  </a:moveTo>
                  <a:lnTo>
                    <a:pt x="0" y="0"/>
                  </a:lnTo>
                  <a:lnTo>
                    <a:pt x="10" y="0"/>
                  </a:lnTo>
                  <a:lnTo>
                    <a:pt x="36" y="5"/>
                  </a:lnTo>
                  <a:lnTo>
                    <a:pt x="55" y="5"/>
                  </a:lnTo>
                  <a:lnTo>
                    <a:pt x="75" y="0"/>
                  </a:lnTo>
                </a:path>
              </a:pathLst>
            </a:custGeom>
            <a:noFill/>
            <a:ln w="6">
              <a:solidFill>
                <a:srgbClr val="005CE6"/>
              </a:solidFill>
              <a:prstDash val="solid"/>
              <a:round/>
              <a:headEnd/>
              <a:tailEnd/>
            </a:ln>
          </p:spPr>
          <p:txBody>
            <a:bodyPr/>
            <a:lstStyle/>
            <a:p>
              <a:endParaRPr lang="en-US"/>
            </a:p>
          </p:txBody>
        </p:sp>
        <p:sp>
          <p:nvSpPr>
            <p:cNvPr id="27691" name="Freeform 243"/>
            <p:cNvSpPr>
              <a:spLocks/>
            </p:cNvSpPr>
            <p:nvPr/>
          </p:nvSpPr>
          <p:spPr bwMode="auto">
            <a:xfrm>
              <a:off x="3871913" y="3690938"/>
              <a:ext cx="53975" cy="92075"/>
            </a:xfrm>
            <a:custGeom>
              <a:avLst/>
              <a:gdLst>
                <a:gd name="T0" fmla="*/ 10 w 34"/>
                <a:gd name="T1" fmla="*/ 58 h 58"/>
                <a:gd name="T2" fmla="*/ 10 w 34"/>
                <a:gd name="T3" fmla="*/ 56 h 58"/>
                <a:gd name="T4" fmla="*/ 11 w 34"/>
                <a:gd name="T5" fmla="*/ 45 h 58"/>
                <a:gd name="T6" fmla="*/ 8 w 34"/>
                <a:gd name="T7" fmla="*/ 27 h 58"/>
                <a:gd name="T8" fmla="*/ 4 w 34"/>
                <a:gd name="T9" fmla="*/ 20 h 58"/>
                <a:gd name="T10" fmla="*/ 0 w 34"/>
                <a:gd name="T11" fmla="*/ 13 h 58"/>
                <a:gd name="T12" fmla="*/ 0 w 34"/>
                <a:gd name="T13" fmla="*/ 3 h 58"/>
                <a:gd name="T14" fmla="*/ 4 w 34"/>
                <a:gd name="T15" fmla="*/ 0 h 58"/>
                <a:gd name="T16" fmla="*/ 34 w 34"/>
                <a:gd name="T17" fmla="*/ 0 h 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
                <a:gd name="T28" fmla="*/ 0 h 58"/>
                <a:gd name="T29" fmla="*/ 34 w 34"/>
                <a:gd name="T30" fmla="*/ 58 h 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 h="58">
                  <a:moveTo>
                    <a:pt x="10" y="58"/>
                  </a:moveTo>
                  <a:lnTo>
                    <a:pt x="10" y="56"/>
                  </a:lnTo>
                  <a:lnTo>
                    <a:pt x="11" y="45"/>
                  </a:lnTo>
                  <a:lnTo>
                    <a:pt x="8" y="27"/>
                  </a:lnTo>
                  <a:lnTo>
                    <a:pt x="4" y="20"/>
                  </a:lnTo>
                  <a:lnTo>
                    <a:pt x="0" y="13"/>
                  </a:lnTo>
                  <a:lnTo>
                    <a:pt x="0" y="3"/>
                  </a:lnTo>
                  <a:lnTo>
                    <a:pt x="4" y="0"/>
                  </a:lnTo>
                  <a:lnTo>
                    <a:pt x="34" y="0"/>
                  </a:lnTo>
                </a:path>
              </a:pathLst>
            </a:custGeom>
            <a:noFill/>
            <a:ln w="6">
              <a:solidFill>
                <a:srgbClr val="005CE6"/>
              </a:solidFill>
              <a:prstDash val="solid"/>
              <a:round/>
              <a:headEnd/>
              <a:tailEnd/>
            </a:ln>
          </p:spPr>
          <p:txBody>
            <a:bodyPr/>
            <a:lstStyle/>
            <a:p>
              <a:endParaRPr lang="en-US"/>
            </a:p>
          </p:txBody>
        </p:sp>
        <p:sp>
          <p:nvSpPr>
            <p:cNvPr id="27692" name="Freeform 244"/>
            <p:cNvSpPr>
              <a:spLocks/>
            </p:cNvSpPr>
            <p:nvPr/>
          </p:nvSpPr>
          <p:spPr bwMode="auto">
            <a:xfrm>
              <a:off x="3254375" y="4948238"/>
              <a:ext cx="73025" cy="357187"/>
            </a:xfrm>
            <a:custGeom>
              <a:avLst/>
              <a:gdLst>
                <a:gd name="T0" fmla="*/ 46 w 46"/>
                <a:gd name="T1" fmla="*/ 225 h 225"/>
                <a:gd name="T2" fmla="*/ 43 w 46"/>
                <a:gd name="T3" fmla="*/ 220 h 225"/>
                <a:gd name="T4" fmla="*/ 39 w 46"/>
                <a:gd name="T5" fmla="*/ 210 h 225"/>
                <a:gd name="T6" fmla="*/ 33 w 46"/>
                <a:gd name="T7" fmla="*/ 203 h 225"/>
                <a:gd name="T8" fmla="*/ 18 w 46"/>
                <a:gd name="T9" fmla="*/ 194 h 225"/>
                <a:gd name="T10" fmla="*/ 10 w 46"/>
                <a:gd name="T11" fmla="*/ 184 h 225"/>
                <a:gd name="T12" fmla="*/ 10 w 46"/>
                <a:gd name="T13" fmla="*/ 174 h 225"/>
                <a:gd name="T14" fmla="*/ 21 w 46"/>
                <a:gd name="T15" fmla="*/ 137 h 225"/>
                <a:gd name="T16" fmla="*/ 26 w 46"/>
                <a:gd name="T17" fmla="*/ 118 h 225"/>
                <a:gd name="T18" fmla="*/ 27 w 46"/>
                <a:gd name="T19" fmla="*/ 78 h 225"/>
                <a:gd name="T20" fmla="*/ 30 w 46"/>
                <a:gd name="T21" fmla="*/ 68 h 225"/>
                <a:gd name="T22" fmla="*/ 39 w 46"/>
                <a:gd name="T23" fmla="*/ 39 h 225"/>
                <a:gd name="T24" fmla="*/ 40 w 46"/>
                <a:gd name="T25" fmla="*/ 27 h 225"/>
                <a:gd name="T26" fmla="*/ 39 w 46"/>
                <a:gd name="T27" fmla="*/ 11 h 225"/>
                <a:gd name="T28" fmla="*/ 37 w 46"/>
                <a:gd name="T29" fmla="*/ 7 h 225"/>
                <a:gd name="T30" fmla="*/ 34 w 46"/>
                <a:gd name="T31" fmla="*/ 3 h 225"/>
                <a:gd name="T32" fmla="*/ 27 w 46"/>
                <a:gd name="T33" fmla="*/ 0 h 225"/>
                <a:gd name="T34" fmla="*/ 13 w 46"/>
                <a:gd name="T35" fmla="*/ 1 h 225"/>
                <a:gd name="T36" fmla="*/ 0 w 46"/>
                <a:gd name="T37" fmla="*/ 3 h 2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6"/>
                <a:gd name="T58" fmla="*/ 0 h 225"/>
                <a:gd name="T59" fmla="*/ 46 w 46"/>
                <a:gd name="T60" fmla="*/ 225 h 22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6" h="225">
                  <a:moveTo>
                    <a:pt x="46" y="225"/>
                  </a:moveTo>
                  <a:lnTo>
                    <a:pt x="43" y="220"/>
                  </a:lnTo>
                  <a:lnTo>
                    <a:pt x="39" y="210"/>
                  </a:lnTo>
                  <a:lnTo>
                    <a:pt x="33" y="203"/>
                  </a:lnTo>
                  <a:lnTo>
                    <a:pt x="18" y="194"/>
                  </a:lnTo>
                  <a:lnTo>
                    <a:pt x="10" y="184"/>
                  </a:lnTo>
                  <a:lnTo>
                    <a:pt x="10" y="174"/>
                  </a:lnTo>
                  <a:lnTo>
                    <a:pt x="21" y="137"/>
                  </a:lnTo>
                  <a:lnTo>
                    <a:pt x="26" y="118"/>
                  </a:lnTo>
                  <a:lnTo>
                    <a:pt x="27" y="78"/>
                  </a:lnTo>
                  <a:lnTo>
                    <a:pt x="30" y="68"/>
                  </a:lnTo>
                  <a:lnTo>
                    <a:pt x="39" y="39"/>
                  </a:lnTo>
                  <a:lnTo>
                    <a:pt x="40" y="27"/>
                  </a:lnTo>
                  <a:lnTo>
                    <a:pt x="39" y="11"/>
                  </a:lnTo>
                  <a:lnTo>
                    <a:pt x="37" y="7"/>
                  </a:lnTo>
                  <a:lnTo>
                    <a:pt x="34" y="3"/>
                  </a:lnTo>
                  <a:lnTo>
                    <a:pt x="27" y="0"/>
                  </a:lnTo>
                  <a:lnTo>
                    <a:pt x="13" y="1"/>
                  </a:lnTo>
                  <a:lnTo>
                    <a:pt x="0" y="3"/>
                  </a:lnTo>
                </a:path>
              </a:pathLst>
            </a:custGeom>
            <a:noFill/>
            <a:ln w="6">
              <a:solidFill>
                <a:srgbClr val="005CE6"/>
              </a:solidFill>
              <a:prstDash val="solid"/>
              <a:round/>
              <a:headEnd/>
              <a:tailEnd/>
            </a:ln>
          </p:spPr>
          <p:txBody>
            <a:bodyPr/>
            <a:lstStyle/>
            <a:p>
              <a:endParaRPr lang="en-US"/>
            </a:p>
          </p:txBody>
        </p:sp>
        <p:sp>
          <p:nvSpPr>
            <p:cNvPr id="27693" name="Freeform 245"/>
            <p:cNvSpPr>
              <a:spLocks/>
            </p:cNvSpPr>
            <p:nvPr/>
          </p:nvSpPr>
          <p:spPr bwMode="auto">
            <a:xfrm>
              <a:off x="7292975" y="1241426"/>
              <a:ext cx="33338" cy="449262"/>
            </a:xfrm>
            <a:custGeom>
              <a:avLst/>
              <a:gdLst>
                <a:gd name="T0" fmla="*/ 17 w 21"/>
                <a:gd name="T1" fmla="*/ 0 h 283"/>
                <a:gd name="T2" fmla="*/ 17 w 21"/>
                <a:gd name="T3" fmla="*/ 0 h 283"/>
                <a:gd name="T4" fmla="*/ 21 w 21"/>
                <a:gd name="T5" fmla="*/ 4 h 283"/>
                <a:gd name="T6" fmla="*/ 21 w 21"/>
                <a:gd name="T7" fmla="*/ 10 h 283"/>
                <a:gd name="T8" fmla="*/ 14 w 21"/>
                <a:gd name="T9" fmla="*/ 18 h 283"/>
                <a:gd name="T10" fmla="*/ 11 w 21"/>
                <a:gd name="T11" fmla="*/ 30 h 283"/>
                <a:gd name="T12" fmla="*/ 14 w 21"/>
                <a:gd name="T13" fmla="*/ 34 h 283"/>
                <a:gd name="T14" fmla="*/ 14 w 21"/>
                <a:gd name="T15" fmla="*/ 37 h 283"/>
                <a:gd name="T16" fmla="*/ 13 w 21"/>
                <a:gd name="T17" fmla="*/ 41 h 283"/>
                <a:gd name="T18" fmla="*/ 13 w 21"/>
                <a:gd name="T19" fmla="*/ 44 h 283"/>
                <a:gd name="T20" fmla="*/ 17 w 21"/>
                <a:gd name="T21" fmla="*/ 54 h 283"/>
                <a:gd name="T22" fmla="*/ 17 w 21"/>
                <a:gd name="T23" fmla="*/ 63 h 283"/>
                <a:gd name="T24" fmla="*/ 11 w 21"/>
                <a:gd name="T25" fmla="*/ 70 h 283"/>
                <a:gd name="T26" fmla="*/ 11 w 21"/>
                <a:gd name="T27" fmla="*/ 73 h 283"/>
                <a:gd name="T28" fmla="*/ 13 w 21"/>
                <a:gd name="T29" fmla="*/ 79 h 283"/>
                <a:gd name="T30" fmla="*/ 8 w 21"/>
                <a:gd name="T31" fmla="*/ 92 h 283"/>
                <a:gd name="T32" fmla="*/ 11 w 21"/>
                <a:gd name="T33" fmla="*/ 96 h 283"/>
                <a:gd name="T34" fmla="*/ 11 w 21"/>
                <a:gd name="T35" fmla="*/ 106 h 283"/>
                <a:gd name="T36" fmla="*/ 8 w 21"/>
                <a:gd name="T37" fmla="*/ 113 h 283"/>
                <a:gd name="T38" fmla="*/ 8 w 21"/>
                <a:gd name="T39" fmla="*/ 121 h 283"/>
                <a:gd name="T40" fmla="*/ 10 w 21"/>
                <a:gd name="T41" fmla="*/ 123 h 283"/>
                <a:gd name="T42" fmla="*/ 10 w 21"/>
                <a:gd name="T43" fmla="*/ 131 h 283"/>
                <a:gd name="T44" fmla="*/ 8 w 21"/>
                <a:gd name="T45" fmla="*/ 135 h 283"/>
                <a:gd name="T46" fmla="*/ 8 w 21"/>
                <a:gd name="T47" fmla="*/ 145 h 283"/>
                <a:gd name="T48" fmla="*/ 11 w 21"/>
                <a:gd name="T49" fmla="*/ 148 h 283"/>
                <a:gd name="T50" fmla="*/ 13 w 21"/>
                <a:gd name="T51" fmla="*/ 161 h 283"/>
                <a:gd name="T52" fmla="*/ 15 w 21"/>
                <a:gd name="T53" fmla="*/ 165 h 283"/>
                <a:gd name="T54" fmla="*/ 14 w 21"/>
                <a:gd name="T55" fmla="*/ 175 h 283"/>
                <a:gd name="T56" fmla="*/ 11 w 21"/>
                <a:gd name="T57" fmla="*/ 182 h 283"/>
                <a:gd name="T58" fmla="*/ 11 w 21"/>
                <a:gd name="T59" fmla="*/ 188 h 283"/>
                <a:gd name="T60" fmla="*/ 13 w 21"/>
                <a:gd name="T61" fmla="*/ 193 h 283"/>
                <a:gd name="T62" fmla="*/ 13 w 21"/>
                <a:gd name="T63" fmla="*/ 198 h 283"/>
                <a:gd name="T64" fmla="*/ 7 w 21"/>
                <a:gd name="T65" fmla="*/ 205 h 283"/>
                <a:gd name="T66" fmla="*/ 5 w 21"/>
                <a:gd name="T67" fmla="*/ 213 h 283"/>
                <a:gd name="T68" fmla="*/ 10 w 21"/>
                <a:gd name="T69" fmla="*/ 217 h 283"/>
                <a:gd name="T70" fmla="*/ 11 w 21"/>
                <a:gd name="T71" fmla="*/ 224 h 283"/>
                <a:gd name="T72" fmla="*/ 8 w 21"/>
                <a:gd name="T73" fmla="*/ 230 h 283"/>
                <a:gd name="T74" fmla="*/ 8 w 21"/>
                <a:gd name="T75" fmla="*/ 241 h 283"/>
                <a:gd name="T76" fmla="*/ 7 w 21"/>
                <a:gd name="T77" fmla="*/ 247 h 283"/>
                <a:gd name="T78" fmla="*/ 4 w 21"/>
                <a:gd name="T79" fmla="*/ 272 h 283"/>
                <a:gd name="T80" fmla="*/ 0 w 21"/>
                <a:gd name="T81" fmla="*/ 283 h 28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1"/>
                <a:gd name="T124" fmla="*/ 0 h 283"/>
                <a:gd name="T125" fmla="*/ 21 w 21"/>
                <a:gd name="T126" fmla="*/ 283 h 28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1" h="283">
                  <a:moveTo>
                    <a:pt x="17" y="0"/>
                  </a:moveTo>
                  <a:lnTo>
                    <a:pt x="17" y="0"/>
                  </a:lnTo>
                  <a:lnTo>
                    <a:pt x="21" y="4"/>
                  </a:lnTo>
                  <a:lnTo>
                    <a:pt x="21" y="10"/>
                  </a:lnTo>
                  <a:lnTo>
                    <a:pt x="14" y="18"/>
                  </a:lnTo>
                  <a:lnTo>
                    <a:pt x="11" y="30"/>
                  </a:lnTo>
                  <a:lnTo>
                    <a:pt x="14" y="34"/>
                  </a:lnTo>
                  <a:lnTo>
                    <a:pt x="14" y="37"/>
                  </a:lnTo>
                  <a:lnTo>
                    <a:pt x="13" y="41"/>
                  </a:lnTo>
                  <a:lnTo>
                    <a:pt x="13" y="44"/>
                  </a:lnTo>
                  <a:lnTo>
                    <a:pt x="17" y="54"/>
                  </a:lnTo>
                  <a:lnTo>
                    <a:pt x="17" y="63"/>
                  </a:lnTo>
                  <a:lnTo>
                    <a:pt x="11" y="70"/>
                  </a:lnTo>
                  <a:lnTo>
                    <a:pt x="11" y="73"/>
                  </a:lnTo>
                  <a:lnTo>
                    <a:pt x="13" y="79"/>
                  </a:lnTo>
                  <a:lnTo>
                    <a:pt x="8" y="92"/>
                  </a:lnTo>
                  <a:lnTo>
                    <a:pt x="11" y="96"/>
                  </a:lnTo>
                  <a:lnTo>
                    <a:pt x="11" y="106"/>
                  </a:lnTo>
                  <a:lnTo>
                    <a:pt x="8" y="113"/>
                  </a:lnTo>
                  <a:lnTo>
                    <a:pt x="8" y="121"/>
                  </a:lnTo>
                  <a:lnTo>
                    <a:pt x="10" y="123"/>
                  </a:lnTo>
                  <a:lnTo>
                    <a:pt x="10" y="131"/>
                  </a:lnTo>
                  <a:lnTo>
                    <a:pt x="8" y="135"/>
                  </a:lnTo>
                  <a:lnTo>
                    <a:pt x="8" y="145"/>
                  </a:lnTo>
                  <a:lnTo>
                    <a:pt x="11" y="148"/>
                  </a:lnTo>
                  <a:lnTo>
                    <a:pt x="13" y="161"/>
                  </a:lnTo>
                  <a:lnTo>
                    <a:pt x="15" y="165"/>
                  </a:lnTo>
                  <a:lnTo>
                    <a:pt x="14" y="175"/>
                  </a:lnTo>
                  <a:lnTo>
                    <a:pt x="11" y="182"/>
                  </a:lnTo>
                  <a:lnTo>
                    <a:pt x="11" y="188"/>
                  </a:lnTo>
                  <a:lnTo>
                    <a:pt x="13" y="193"/>
                  </a:lnTo>
                  <a:lnTo>
                    <a:pt x="13" y="198"/>
                  </a:lnTo>
                  <a:lnTo>
                    <a:pt x="7" y="205"/>
                  </a:lnTo>
                  <a:lnTo>
                    <a:pt x="5" y="213"/>
                  </a:lnTo>
                  <a:lnTo>
                    <a:pt x="10" y="217"/>
                  </a:lnTo>
                  <a:lnTo>
                    <a:pt x="11" y="224"/>
                  </a:lnTo>
                  <a:lnTo>
                    <a:pt x="8" y="230"/>
                  </a:lnTo>
                  <a:lnTo>
                    <a:pt x="8" y="241"/>
                  </a:lnTo>
                  <a:lnTo>
                    <a:pt x="7" y="247"/>
                  </a:lnTo>
                  <a:lnTo>
                    <a:pt x="4" y="272"/>
                  </a:lnTo>
                  <a:lnTo>
                    <a:pt x="0" y="283"/>
                  </a:lnTo>
                </a:path>
              </a:pathLst>
            </a:custGeom>
            <a:noFill/>
            <a:ln w="6">
              <a:solidFill>
                <a:srgbClr val="005CE6"/>
              </a:solidFill>
              <a:prstDash val="solid"/>
              <a:round/>
              <a:headEnd/>
              <a:tailEnd/>
            </a:ln>
          </p:spPr>
          <p:txBody>
            <a:bodyPr/>
            <a:lstStyle/>
            <a:p>
              <a:endParaRPr lang="en-US"/>
            </a:p>
          </p:txBody>
        </p:sp>
        <p:sp>
          <p:nvSpPr>
            <p:cNvPr id="27694" name="Freeform 246"/>
            <p:cNvSpPr>
              <a:spLocks/>
            </p:cNvSpPr>
            <p:nvPr/>
          </p:nvSpPr>
          <p:spPr bwMode="auto">
            <a:xfrm>
              <a:off x="6618288" y="2143125"/>
              <a:ext cx="150813" cy="123825"/>
            </a:xfrm>
            <a:custGeom>
              <a:avLst/>
              <a:gdLst>
                <a:gd name="T0" fmla="*/ 95 w 95"/>
                <a:gd name="T1" fmla="*/ 78 h 78"/>
                <a:gd name="T2" fmla="*/ 75 w 95"/>
                <a:gd name="T3" fmla="*/ 51 h 78"/>
                <a:gd name="T4" fmla="*/ 73 w 95"/>
                <a:gd name="T5" fmla="*/ 46 h 78"/>
                <a:gd name="T6" fmla="*/ 69 w 95"/>
                <a:gd name="T7" fmla="*/ 41 h 78"/>
                <a:gd name="T8" fmla="*/ 57 w 95"/>
                <a:gd name="T9" fmla="*/ 31 h 78"/>
                <a:gd name="T10" fmla="*/ 46 w 95"/>
                <a:gd name="T11" fmla="*/ 19 h 78"/>
                <a:gd name="T12" fmla="*/ 34 w 95"/>
                <a:gd name="T13" fmla="*/ 10 h 78"/>
                <a:gd name="T14" fmla="*/ 14 w 95"/>
                <a:gd name="T15" fmla="*/ 9 h 78"/>
                <a:gd name="T16" fmla="*/ 0 w 95"/>
                <a:gd name="T17" fmla="*/ 0 h 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5"/>
                <a:gd name="T28" fmla="*/ 0 h 78"/>
                <a:gd name="T29" fmla="*/ 95 w 95"/>
                <a:gd name="T30" fmla="*/ 78 h 7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5" h="78">
                  <a:moveTo>
                    <a:pt x="95" y="78"/>
                  </a:moveTo>
                  <a:lnTo>
                    <a:pt x="75" y="51"/>
                  </a:lnTo>
                  <a:lnTo>
                    <a:pt x="73" y="46"/>
                  </a:lnTo>
                  <a:lnTo>
                    <a:pt x="69" y="41"/>
                  </a:lnTo>
                  <a:lnTo>
                    <a:pt x="57" y="31"/>
                  </a:lnTo>
                  <a:lnTo>
                    <a:pt x="46" y="19"/>
                  </a:lnTo>
                  <a:lnTo>
                    <a:pt x="34" y="10"/>
                  </a:lnTo>
                  <a:lnTo>
                    <a:pt x="14" y="9"/>
                  </a:lnTo>
                  <a:lnTo>
                    <a:pt x="0" y="0"/>
                  </a:lnTo>
                </a:path>
              </a:pathLst>
            </a:custGeom>
            <a:noFill/>
            <a:ln w="6">
              <a:solidFill>
                <a:srgbClr val="005CE6"/>
              </a:solidFill>
              <a:prstDash val="solid"/>
              <a:round/>
              <a:headEnd/>
              <a:tailEnd/>
            </a:ln>
          </p:spPr>
          <p:txBody>
            <a:bodyPr/>
            <a:lstStyle/>
            <a:p>
              <a:endParaRPr lang="en-US"/>
            </a:p>
          </p:txBody>
        </p:sp>
        <p:sp>
          <p:nvSpPr>
            <p:cNvPr id="27695" name="Freeform 247"/>
            <p:cNvSpPr>
              <a:spLocks/>
            </p:cNvSpPr>
            <p:nvPr/>
          </p:nvSpPr>
          <p:spPr bwMode="auto">
            <a:xfrm>
              <a:off x="7543800" y="4121150"/>
              <a:ext cx="414338" cy="136525"/>
            </a:xfrm>
            <a:custGeom>
              <a:avLst/>
              <a:gdLst>
                <a:gd name="T0" fmla="*/ 261 w 261"/>
                <a:gd name="T1" fmla="*/ 14 h 86"/>
                <a:gd name="T2" fmla="*/ 248 w 261"/>
                <a:gd name="T3" fmla="*/ 10 h 86"/>
                <a:gd name="T4" fmla="*/ 239 w 261"/>
                <a:gd name="T5" fmla="*/ 11 h 86"/>
                <a:gd name="T6" fmla="*/ 225 w 261"/>
                <a:gd name="T7" fmla="*/ 16 h 86"/>
                <a:gd name="T8" fmla="*/ 209 w 261"/>
                <a:gd name="T9" fmla="*/ 11 h 86"/>
                <a:gd name="T10" fmla="*/ 195 w 261"/>
                <a:gd name="T11" fmla="*/ 5 h 86"/>
                <a:gd name="T12" fmla="*/ 180 w 261"/>
                <a:gd name="T13" fmla="*/ 7 h 86"/>
                <a:gd name="T14" fmla="*/ 161 w 261"/>
                <a:gd name="T15" fmla="*/ 0 h 86"/>
                <a:gd name="T16" fmla="*/ 154 w 261"/>
                <a:gd name="T17" fmla="*/ 0 h 86"/>
                <a:gd name="T18" fmla="*/ 141 w 261"/>
                <a:gd name="T19" fmla="*/ 3 h 86"/>
                <a:gd name="T20" fmla="*/ 134 w 261"/>
                <a:gd name="T21" fmla="*/ 7 h 86"/>
                <a:gd name="T22" fmla="*/ 121 w 261"/>
                <a:gd name="T23" fmla="*/ 7 h 86"/>
                <a:gd name="T24" fmla="*/ 114 w 261"/>
                <a:gd name="T25" fmla="*/ 10 h 86"/>
                <a:gd name="T26" fmla="*/ 81 w 261"/>
                <a:gd name="T27" fmla="*/ 10 h 86"/>
                <a:gd name="T28" fmla="*/ 74 w 261"/>
                <a:gd name="T29" fmla="*/ 13 h 86"/>
                <a:gd name="T30" fmla="*/ 65 w 261"/>
                <a:gd name="T31" fmla="*/ 17 h 86"/>
                <a:gd name="T32" fmla="*/ 46 w 261"/>
                <a:gd name="T33" fmla="*/ 33 h 86"/>
                <a:gd name="T34" fmla="*/ 38 w 261"/>
                <a:gd name="T35" fmla="*/ 39 h 86"/>
                <a:gd name="T36" fmla="*/ 27 w 261"/>
                <a:gd name="T37" fmla="*/ 49 h 86"/>
                <a:gd name="T38" fmla="*/ 13 w 261"/>
                <a:gd name="T39" fmla="*/ 75 h 86"/>
                <a:gd name="T40" fmla="*/ 3 w 261"/>
                <a:gd name="T41" fmla="*/ 85 h 86"/>
                <a:gd name="T42" fmla="*/ 0 w 261"/>
                <a:gd name="T43" fmla="*/ 86 h 8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61"/>
                <a:gd name="T67" fmla="*/ 0 h 86"/>
                <a:gd name="T68" fmla="*/ 261 w 261"/>
                <a:gd name="T69" fmla="*/ 86 h 8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61" h="86">
                  <a:moveTo>
                    <a:pt x="261" y="14"/>
                  </a:moveTo>
                  <a:lnTo>
                    <a:pt x="248" y="10"/>
                  </a:lnTo>
                  <a:lnTo>
                    <a:pt x="239" y="11"/>
                  </a:lnTo>
                  <a:lnTo>
                    <a:pt x="225" y="16"/>
                  </a:lnTo>
                  <a:lnTo>
                    <a:pt x="209" y="11"/>
                  </a:lnTo>
                  <a:lnTo>
                    <a:pt x="195" y="5"/>
                  </a:lnTo>
                  <a:lnTo>
                    <a:pt x="180" y="7"/>
                  </a:lnTo>
                  <a:lnTo>
                    <a:pt x="161" y="0"/>
                  </a:lnTo>
                  <a:lnTo>
                    <a:pt x="154" y="0"/>
                  </a:lnTo>
                  <a:lnTo>
                    <a:pt x="141" y="3"/>
                  </a:lnTo>
                  <a:lnTo>
                    <a:pt x="134" y="7"/>
                  </a:lnTo>
                  <a:lnTo>
                    <a:pt x="121" y="7"/>
                  </a:lnTo>
                  <a:lnTo>
                    <a:pt x="114" y="10"/>
                  </a:lnTo>
                  <a:lnTo>
                    <a:pt x="81" y="10"/>
                  </a:lnTo>
                  <a:lnTo>
                    <a:pt x="74" y="13"/>
                  </a:lnTo>
                  <a:lnTo>
                    <a:pt x="65" y="17"/>
                  </a:lnTo>
                  <a:lnTo>
                    <a:pt x="46" y="33"/>
                  </a:lnTo>
                  <a:lnTo>
                    <a:pt x="38" y="39"/>
                  </a:lnTo>
                  <a:lnTo>
                    <a:pt x="27" y="49"/>
                  </a:lnTo>
                  <a:lnTo>
                    <a:pt x="13" y="75"/>
                  </a:lnTo>
                  <a:lnTo>
                    <a:pt x="3" y="85"/>
                  </a:lnTo>
                  <a:lnTo>
                    <a:pt x="0" y="86"/>
                  </a:lnTo>
                </a:path>
              </a:pathLst>
            </a:custGeom>
            <a:noFill/>
            <a:ln w="6">
              <a:solidFill>
                <a:srgbClr val="005CE6"/>
              </a:solidFill>
              <a:prstDash val="solid"/>
              <a:round/>
              <a:headEnd/>
              <a:tailEnd/>
            </a:ln>
          </p:spPr>
          <p:txBody>
            <a:bodyPr/>
            <a:lstStyle/>
            <a:p>
              <a:endParaRPr lang="en-US"/>
            </a:p>
          </p:txBody>
        </p:sp>
        <p:sp>
          <p:nvSpPr>
            <p:cNvPr id="27696" name="Freeform 248"/>
            <p:cNvSpPr>
              <a:spLocks/>
            </p:cNvSpPr>
            <p:nvPr/>
          </p:nvSpPr>
          <p:spPr bwMode="auto">
            <a:xfrm>
              <a:off x="1865313" y="4324350"/>
              <a:ext cx="446088" cy="123825"/>
            </a:xfrm>
            <a:custGeom>
              <a:avLst/>
              <a:gdLst>
                <a:gd name="T0" fmla="*/ 0 w 281"/>
                <a:gd name="T1" fmla="*/ 60 h 78"/>
                <a:gd name="T2" fmla="*/ 13 w 281"/>
                <a:gd name="T3" fmla="*/ 59 h 78"/>
                <a:gd name="T4" fmla="*/ 25 w 281"/>
                <a:gd name="T5" fmla="*/ 52 h 78"/>
                <a:gd name="T6" fmla="*/ 29 w 281"/>
                <a:gd name="T7" fmla="*/ 52 h 78"/>
                <a:gd name="T8" fmla="*/ 38 w 281"/>
                <a:gd name="T9" fmla="*/ 57 h 78"/>
                <a:gd name="T10" fmla="*/ 42 w 281"/>
                <a:gd name="T11" fmla="*/ 59 h 78"/>
                <a:gd name="T12" fmla="*/ 48 w 281"/>
                <a:gd name="T13" fmla="*/ 57 h 78"/>
                <a:gd name="T14" fmla="*/ 51 w 281"/>
                <a:gd name="T15" fmla="*/ 56 h 78"/>
                <a:gd name="T16" fmla="*/ 72 w 281"/>
                <a:gd name="T17" fmla="*/ 59 h 78"/>
                <a:gd name="T18" fmla="*/ 79 w 281"/>
                <a:gd name="T19" fmla="*/ 66 h 78"/>
                <a:gd name="T20" fmla="*/ 85 w 281"/>
                <a:gd name="T21" fmla="*/ 68 h 78"/>
                <a:gd name="T22" fmla="*/ 98 w 281"/>
                <a:gd name="T23" fmla="*/ 66 h 78"/>
                <a:gd name="T24" fmla="*/ 107 w 281"/>
                <a:gd name="T25" fmla="*/ 63 h 78"/>
                <a:gd name="T26" fmla="*/ 107 w 281"/>
                <a:gd name="T27" fmla="*/ 59 h 78"/>
                <a:gd name="T28" fmla="*/ 101 w 281"/>
                <a:gd name="T29" fmla="*/ 50 h 78"/>
                <a:gd name="T30" fmla="*/ 101 w 281"/>
                <a:gd name="T31" fmla="*/ 47 h 78"/>
                <a:gd name="T32" fmla="*/ 104 w 281"/>
                <a:gd name="T33" fmla="*/ 42 h 78"/>
                <a:gd name="T34" fmla="*/ 108 w 281"/>
                <a:gd name="T35" fmla="*/ 42 h 78"/>
                <a:gd name="T36" fmla="*/ 133 w 281"/>
                <a:gd name="T37" fmla="*/ 56 h 78"/>
                <a:gd name="T38" fmla="*/ 156 w 281"/>
                <a:gd name="T39" fmla="*/ 76 h 78"/>
                <a:gd name="T40" fmla="*/ 162 w 281"/>
                <a:gd name="T41" fmla="*/ 76 h 78"/>
                <a:gd name="T42" fmla="*/ 179 w 281"/>
                <a:gd name="T43" fmla="*/ 70 h 78"/>
                <a:gd name="T44" fmla="*/ 183 w 281"/>
                <a:gd name="T45" fmla="*/ 70 h 78"/>
                <a:gd name="T46" fmla="*/ 198 w 281"/>
                <a:gd name="T47" fmla="*/ 76 h 78"/>
                <a:gd name="T48" fmla="*/ 205 w 281"/>
                <a:gd name="T49" fmla="*/ 75 h 78"/>
                <a:gd name="T50" fmla="*/ 222 w 281"/>
                <a:gd name="T51" fmla="*/ 68 h 78"/>
                <a:gd name="T52" fmla="*/ 226 w 281"/>
                <a:gd name="T53" fmla="*/ 66 h 78"/>
                <a:gd name="T54" fmla="*/ 231 w 281"/>
                <a:gd name="T55" fmla="*/ 70 h 78"/>
                <a:gd name="T56" fmla="*/ 244 w 281"/>
                <a:gd name="T57" fmla="*/ 78 h 78"/>
                <a:gd name="T58" fmla="*/ 248 w 281"/>
                <a:gd name="T59" fmla="*/ 76 h 78"/>
                <a:gd name="T60" fmla="*/ 249 w 281"/>
                <a:gd name="T61" fmla="*/ 73 h 78"/>
                <a:gd name="T62" fmla="*/ 249 w 281"/>
                <a:gd name="T63" fmla="*/ 70 h 78"/>
                <a:gd name="T64" fmla="*/ 244 w 281"/>
                <a:gd name="T65" fmla="*/ 63 h 78"/>
                <a:gd name="T66" fmla="*/ 232 w 281"/>
                <a:gd name="T67" fmla="*/ 55 h 78"/>
                <a:gd name="T68" fmla="*/ 226 w 281"/>
                <a:gd name="T69" fmla="*/ 53 h 78"/>
                <a:gd name="T70" fmla="*/ 215 w 281"/>
                <a:gd name="T71" fmla="*/ 53 h 78"/>
                <a:gd name="T72" fmla="*/ 206 w 281"/>
                <a:gd name="T73" fmla="*/ 57 h 78"/>
                <a:gd name="T74" fmla="*/ 200 w 281"/>
                <a:gd name="T75" fmla="*/ 55 h 78"/>
                <a:gd name="T76" fmla="*/ 198 w 281"/>
                <a:gd name="T77" fmla="*/ 52 h 78"/>
                <a:gd name="T78" fmla="*/ 196 w 281"/>
                <a:gd name="T79" fmla="*/ 44 h 78"/>
                <a:gd name="T80" fmla="*/ 200 w 281"/>
                <a:gd name="T81" fmla="*/ 30 h 78"/>
                <a:gd name="T82" fmla="*/ 203 w 281"/>
                <a:gd name="T83" fmla="*/ 26 h 78"/>
                <a:gd name="T84" fmla="*/ 212 w 281"/>
                <a:gd name="T85" fmla="*/ 20 h 78"/>
                <a:gd name="T86" fmla="*/ 219 w 281"/>
                <a:gd name="T87" fmla="*/ 20 h 78"/>
                <a:gd name="T88" fmla="*/ 225 w 281"/>
                <a:gd name="T89" fmla="*/ 24 h 78"/>
                <a:gd name="T90" fmla="*/ 225 w 281"/>
                <a:gd name="T91" fmla="*/ 36 h 78"/>
                <a:gd name="T92" fmla="*/ 229 w 281"/>
                <a:gd name="T93" fmla="*/ 39 h 78"/>
                <a:gd name="T94" fmla="*/ 234 w 281"/>
                <a:gd name="T95" fmla="*/ 40 h 78"/>
                <a:gd name="T96" fmla="*/ 255 w 281"/>
                <a:gd name="T97" fmla="*/ 32 h 78"/>
                <a:gd name="T98" fmla="*/ 257 w 281"/>
                <a:gd name="T99" fmla="*/ 29 h 78"/>
                <a:gd name="T100" fmla="*/ 258 w 281"/>
                <a:gd name="T101" fmla="*/ 23 h 78"/>
                <a:gd name="T102" fmla="*/ 260 w 281"/>
                <a:gd name="T103" fmla="*/ 13 h 78"/>
                <a:gd name="T104" fmla="*/ 262 w 281"/>
                <a:gd name="T105" fmla="*/ 7 h 78"/>
                <a:gd name="T106" fmla="*/ 267 w 281"/>
                <a:gd name="T107" fmla="*/ 3 h 78"/>
                <a:gd name="T108" fmla="*/ 275 w 281"/>
                <a:gd name="T109" fmla="*/ 4 h 78"/>
                <a:gd name="T110" fmla="*/ 281 w 281"/>
                <a:gd name="T111" fmla="*/ 0 h 7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81"/>
                <a:gd name="T169" fmla="*/ 0 h 78"/>
                <a:gd name="T170" fmla="*/ 281 w 281"/>
                <a:gd name="T171" fmla="*/ 78 h 7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81" h="78">
                  <a:moveTo>
                    <a:pt x="0" y="60"/>
                  </a:moveTo>
                  <a:lnTo>
                    <a:pt x="13" y="59"/>
                  </a:lnTo>
                  <a:lnTo>
                    <a:pt x="25" y="52"/>
                  </a:lnTo>
                  <a:lnTo>
                    <a:pt x="29" y="52"/>
                  </a:lnTo>
                  <a:lnTo>
                    <a:pt x="38" y="57"/>
                  </a:lnTo>
                  <a:lnTo>
                    <a:pt x="42" y="59"/>
                  </a:lnTo>
                  <a:lnTo>
                    <a:pt x="48" y="57"/>
                  </a:lnTo>
                  <a:lnTo>
                    <a:pt x="51" y="56"/>
                  </a:lnTo>
                  <a:lnTo>
                    <a:pt x="72" y="59"/>
                  </a:lnTo>
                  <a:lnTo>
                    <a:pt x="79" y="66"/>
                  </a:lnTo>
                  <a:lnTo>
                    <a:pt x="85" y="68"/>
                  </a:lnTo>
                  <a:lnTo>
                    <a:pt x="98" y="66"/>
                  </a:lnTo>
                  <a:lnTo>
                    <a:pt x="107" y="63"/>
                  </a:lnTo>
                  <a:lnTo>
                    <a:pt x="107" y="59"/>
                  </a:lnTo>
                  <a:lnTo>
                    <a:pt x="101" y="50"/>
                  </a:lnTo>
                  <a:lnTo>
                    <a:pt x="101" y="47"/>
                  </a:lnTo>
                  <a:lnTo>
                    <a:pt x="104" y="42"/>
                  </a:lnTo>
                  <a:lnTo>
                    <a:pt x="108" y="42"/>
                  </a:lnTo>
                  <a:lnTo>
                    <a:pt x="133" y="56"/>
                  </a:lnTo>
                  <a:lnTo>
                    <a:pt x="156" y="76"/>
                  </a:lnTo>
                  <a:lnTo>
                    <a:pt x="162" y="76"/>
                  </a:lnTo>
                  <a:lnTo>
                    <a:pt x="179" y="70"/>
                  </a:lnTo>
                  <a:lnTo>
                    <a:pt x="183" y="70"/>
                  </a:lnTo>
                  <a:lnTo>
                    <a:pt x="198" y="76"/>
                  </a:lnTo>
                  <a:lnTo>
                    <a:pt x="205" y="75"/>
                  </a:lnTo>
                  <a:lnTo>
                    <a:pt x="222" y="68"/>
                  </a:lnTo>
                  <a:lnTo>
                    <a:pt x="226" y="66"/>
                  </a:lnTo>
                  <a:lnTo>
                    <a:pt x="231" y="70"/>
                  </a:lnTo>
                  <a:lnTo>
                    <a:pt x="244" y="78"/>
                  </a:lnTo>
                  <a:lnTo>
                    <a:pt x="248" y="76"/>
                  </a:lnTo>
                  <a:lnTo>
                    <a:pt x="249" y="73"/>
                  </a:lnTo>
                  <a:lnTo>
                    <a:pt x="249" y="70"/>
                  </a:lnTo>
                  <a:lnTo>
                    <a:pt x="244" y="63"/>
                  </a:lnTo>
                  <a:lnTo>
                    <a:pt x="232" y="55"/>
                  </a:lnTo>
                  <a:lnTo>
                    <a:pt x="226" y="53"/>
                  </a:lnTo>
                  <a:lnTo>
                    <a:pt x="215" y="53"/>
                  </a:lnTo>
                  <a:lnTo>
                    <a:pt x="206" y="57"/>
                  </a:lnTo>
                  <a:lnTo>
                    <a:pt x="200" y="55"/>
                  </a:lnTo>
                  <a:lnTo>
                    <a:pt x="198" y="52"/>
                  </a:lnTo>
                  <a:lnTo>
                    <a:pt x="196" y="44"/>
                  </a:lnTo>
                  <a:lnTo>
                    <a:pt x="200" y="30"/>
                  </a:lnTo>
                  <a:lnTo>
                    <a:pt x="203" y="26"/>
                  </a:lnTo>
                  <a:lnTo>
                    <a:pt x="212" y="20"/>
                  </a:lnTo>
                  <a:lnTo>
                    <a:pt x="219" y="20"/>
                  </a:lnTo>
                  <a:lnTo>
                    <a:pt x="225" y="24"/>
                  </a:lnTo>
                  <a:lnTo>
                    <a:pt x="225" y="36"/>
                  </a:lnTo>
                  <a:lnTo>
                    <a:pt x="229" y="39"/>
                  </a:lnTo>
                  <a:lnTo>
                    <a:pt x="234" y="40"/>
                  </a:lnTo>
                  <a:lnTo>
                    <a:pt x="255" y="32"/>
                  </a:lnTo>
                  <a:lnTo>
                    <a:pt x="257" y="29"/>
                  </a:lnTo>
                  <a:lnTo>
                    <a:pt x="258" y="23"/>
                  </a:lnTo>
                  <a:lnTo>
                    <a:pt x="260" y="13"/>
                  </a:lnTo>
                  <a:lnTo>
                    <a:pt x="262" y="7"/>
                  </a:lnTo>
                  <a:lnTo>
                    <a:pt x="267" y="3"/>
                  </a:lnTo>
                  <a:lnTo>
                    <a:pt x="275" y="4"/>
                  </a:lnTo>
                  <a:lnTo>
                    <a:pt x="281" y="0"/>
                  </a:lnTo>
                </a:path>
              </a:pathLst>
            </a:custGeom>
            <a:noFill/>
            <a:ln w="6">
              <a:solidFill>
                <a:srgbClr val="005CE6"/>
              </a:solidFill>
              <a:prstDash val="solid"/>
              <a:round/>
              <a:headEnd/>
              <a:tailEnd/>
            </a:ln>
          </p:spPr>
          <p:txBody>
            <a:bodyPr/>
            <a:lstStyle/>
            <a:p>
              <a:endParaRPr lang="en-US"/>
            </a:p>
          </p:txBody>
        </p:sp>
        <p:sp>
          <p:nvSpPr>
            <p:cNvPr id="27697" name="Freeform 249"/>
            <p:cNvSpPr>
              <a:spLocks/>
            </p:cNvSpPr>
            <p:nvPr/>
          </p:nvSpPr>
          <p:spPr bwMode="auto">
            <a:xfrm>
              <a:off x="2295525" y="4278313"/>
              <a:ext cx="19050" cy="46037"/>
            </a:xfrm>
            <a:custGeom>
              <a:avLst/>
              <a:gdLst>
                <a:gd name="T0" fmla="*/ 0 w 12"/>
                <a:gd name="T1" fmla="*/ 0 h 29"/>
                <a:gd name="T2" fmla="*/ 12 w 12"/>
                <a:gd name="T3" fmla="*/ 12 h 29"/>
                <a:gd name="T4" fmla="*/ 12 w 12"/>
                <a:gd name="T5" fmla="*/ 16 h 29"/>
                <a:gd name="T6" fmla="*/ 10 w 12"/>
                <a:gd name="T7" fmla="*/ 29 h 29"/>
                <a:gd name="T8" fmla="*/ 0 60000 65536"/>
                <a:gd name="T9" fmla="*/ 0 60000 65536"/>
                <a:gd name="T10" fmla="*/ 0 60000 65536"/>
                <a:gd name="T11" fmla="*/ 0 60000 65536"/>
                <a:gd name="T12" fmla="*/ 0 w 12"/>
                <a:gd name="T13" fmla="*/ 0 h 29"/>
                <a:gd name="T14" fmla="*/ 12 w 12"/>
                <a:gd name="T15" fmla="*/ 29 h 29"/>
              </a:gdLst>
              <a:ahLst/>
              <a:cxnLst>
                <a:cxn ang="T8">
                  <a:pos x="T0" y="T1"/>
                </a:cxn>
                <a:cxn ang="T9">
                  <a:pos x="T2" y="T3"/>
                </a:cxn>
                <a:cxn ang="T10">
                  <a:pos x="T4" y="T5"/>
                </a:cxn>
                <a:cxn ang="T11">
                  <a:pos x="T6" y="T7"/>
                </a:cxn>
              </a:cxnLst>
              <a:rect l="T12" t="T13" r="T14" b="T15"/>
              <a:pathLst>
                <a:path w="12" h="29">
                  <a:moveTo>
                    <a:pt x="0" y="0"/>
                  </a:moveTo>
                  <a:lnTo>
                    <a:pt x="12" y="12"/>
                  </a:lnTo>
                  <a:lnTo>
                    <a:pt x="12" y="16"/>
                  </a:lnTo>
                  <a:lnTo>
                    <a:pt x="10" y="29"/>
                  </a:lnTo>
                </a:path>
              </a:pathLst>
            </a:custGeom>
            <a:noFill/>
            <a:ln w="6">
              <a:solidFill>
                <a:srgbClr val="005CE6"/>
              </a:solidFill>
              <a:prstDash val="solid"/>
              <a:round/>
              <a:headEnd/>
              <a:tailEnd/>
            </a:ln>
          </p:spPr>
          <p:txBody>
            <a:bodyPr/>
            <a:lstStyle/>
            <a:p>
              <a:endParaRPr lang="en-US"/>
            </a:p>
          </p:txBody>
        </p:sp>
        <p:sp>
          <p:nvSpPr>
            <p:cNvPr id="27698" name="Freeform 250"/>
            <p:cNvSpPr>
              <a:spLocks/>
            </p:cNvSpPr>
            <p:nvPr/>
          </p:nvSpPr>
          <p:spPr bwMode="auto">
            <a:xfrm>
              <a:off x="2814638" y="3382963"/>
              <a:ext cx="538163" cy="977900"/>
            </a:xfrm>
            <a:custGeom>
              <a:avLst/>
              <a:gdLst>
                <a:gd name="T0" fmla="*/ 0 w 339"/>
                <a:gd name="T1" fmla="*/ 0 h 616"/>
                <a:gd name="T2" fmla="*/ 14 w 339"/>
                <a:gd name="T3" fmla="*/ 15 h 616"/>
                <a:gd name="T4" fmla="*/ 32 w 339"/>
                <a:gd name="T5" fmla="*/ 37 h 616"/>
                <a:gd name="T6" fmla="*/ 37 w 339"/>
                <a:gd name="T7" fmla="*/ 46 h 616"/>
                <a:gd name="T8" fmla="*/ 45 w 339"/>
                <a:gd name="T9" fmla="*/ 60 h 616"/>
                <a:gd name="T10" fmla="*/ 49 w 339"/>
                <a:gd name="T11" fmla="*/ 72 h 616"/>
                <a:gd name="T12" fmla="*/ 56 w 339"/>
                <a:gd name="T13" fmla="*/ 89 h 616"/>
                <a:gd name="T14" fmla="*/ 68 w 339"/>
                <a:gd name="T15" fmla="*/ 123 h 616"/>
                <a:gd name="T16" fmla="*/ 78 w 339"/>
                <a:gd name="T17" fmla="*/ 144 h 616"/>
                <a:gd name="T18" fmla="*/ 79 w 339"/>
                <a:gd name="T19" fmla="*/ 157 h 616"/>
                <a:gd name="T20" fmla="*/ 82 w 339"/>
                <a:gd name="T21" fmla="*/ 164 h 616"/>
                <a:gd name="T22" fmla="*/ 89 w 339"/>
                <a:gd name="T23" fmla="*/ 180 h 616"/>
                <a:gd name="T24" fmla="*/ 94 w 339"/>
                <a:gd name="T25" fmla="*/ 194 h 616"/>
                <a:gd name="T26" fmla="*/ 105 w 339"/>
                <a:gd name="T27" fmla="*/ 208 h 616"/>
                <a:gd name="T28" fmla="*/ 105 w 339"/>
                <a:gd name="T29" fmla="*/ 213 h 616"/>
                <a:gd name="T30" fmla="*/ 102 w 339"/>
                <a:gd name="T31" fmla="*/ 224 h 616"/>
                <a:gd name="T32" fmla="*/ 101 w 339"/>
                <a:gd name="T33" fmla="*/ 230 h 616"/>
                <a:gd name="T34" fmla="*/ 102 w 339"/>
                <a:gd name="T35" fmla="*/ 233 h 616"/>
                <a:gd name="T36" fmla="*/ 120 w 339"/>
                <a:gd name="T37" fmla="*/ 250 h 616"/>
                <a:gd name="T38" fmla="*/ 125 w 339"/>
                <a:gd name="T39" fmla="*/ 260 h 616"/>
                <a:gd name="T40" fmla="*/ 146 w 339"/>
                <a:gd name="T41" fmla="*/ 295 h 616"/>
                <a:gd name="T42" fmla="*/ 156 w 339"/>
                <a:gd name="T43" fmla="*/ 308 h 616"/>
                <a:gd name="T44" fmla="*/ 154 w 339"/>
                <a:gd name="T45" fmla="*/ 314 h 616"/>
                <a:gd name="T46" fmla="*/ 151 w 339"/>
                <a:gd name="T47" fmla="*/ 319 h 616"/>
                <a:gd name="T48" fmla="*/ 150 w 339"/>
                <a:gd name="T49" fmla="*/ 326 h 616"/>
                <a:gd name="T50" fmla="*/ 153 w 339"/>
                <a:gd name="T51" fmla="*/ 331 h 616"/>
                <a:gd name="T52" fmla="*/ 153 w 339"/>
                <a:gd name="T53" fmla="*/ 335 h 616"/>
                <a:gd name="T54" fmla="*/ 146 w 339"/>
                <a:gd name="T55" fmla="*/ 342 h 616"/>
                <a:gd name="T56" fmla="*/ 146 w 339"/>
                <a:gd name="T57" fmla="*/ 350 h 616"/>
                <a:gd name="T58" fmla="*/ 147 w 339"/>
                <a:gd name="T59" fmla="*/ 352 h 616"/>
                <a:gd name="T60" fmla="*/ 160 w 339"/>
                <a:gd name="T61" fmla="*/ 370 h 616"/>
                <a:gd name="T62" fmla="*/ 166 w 339"/>
                <a:gd name="T63" fmla="*/ 373 h 616"/>
                <a:gd name="T64" fmla="*/ 177 w 339"/>
                <a:gd name="T65" fmla="*/ 384 h 616"/>
                <a:gd name="T66" fmla="*/ 177 w 339"/>
                <a:gd name="T67" fmla="*/ 390 h 616"/>
                <a:gd name="T68" fmla="*/ 173 w 339"/>
                <a:gd name="T69" fmla="*/ 394 h 616"/>
                <a:gd name="T70" fmla="*/ 173 w 339"/>
                <a:gd name="T71" fmla="*/ 398 h 616"/>
                <a:gd name="T72" fmla="*/ 177 w 339"/>
                <a:gd name="T73" fmla="*/ 403 h 616"/>
                <a:gd name="T74" fmla="*/ 186 w 339"/>
                <a:gd name="T75" fmla="*/ 407 h 616"/>
                <a:gd name="T76" fmla="*/ 199 w 339"/>
                <a:gd name="T77" fmla="*/ 419 h 616"/>
                <a:gd name="T78" fmla="*/ 215 w 339"/>
                <a:gd name="T79" fmla="*/ 426 h 616"/>
                <a:gd name="T80" fmla="*/ 223 w 339"/>
                <a:gd name="T81" fmla="*/ 437 h 616"/>
                <a:gd name="T82" fmla="*/ 223 w 339"/>
                <a:gd name="T83" fmla="*/ 447 h 616"/>
                <a:gd name="T84" fmla="*/ 225 w 339"/>
                <a:gd name="T85" fmla="*/ 452 h 616"/>
                <a:gd name="T86" fmla="*/ 249 w 339"/>
                <a:gd name="T87" fmla="*/ 486 h 616"/>
                <a:gd name="T88" fmla="*/ 254 w 339"/>
                <a:gd name="T89" fmla="*/ 499 h 616"/>
                <a:gd name="T90" fmla="*/ 264 w 339"/>
                <a:gd name="T91" fmla="*/ 518 h 616"/>
                <a:gd name="T92" fmla="*/ 265 w 339"/>
                <a:gd name="T93" fmla="*/ 524 h 616"/>
                <a:gd name="T94" fmla="*/ 269 w 339"/>
                <a:gd name="T95" fmla="*/ 534 h 616"/>
                <a:gd name="T96" fmla="*/ 278 w 339"/>
                <a:gd name="T97" fmla="*/ 542 h 616"/>
                <a:gd name="T98" fmla="*/ 290 w 339"/>
                <a:gd name="T99" fmla="*/ 545 h 616"/>
                <a:gd name="T100" fmla="*/ 297 w 339"/>
                <a:gd name="T101" fmla="*/ 551 h 616"/>
                <a:gd name="T102" fmla="*/ 307 w 339"/>
                <a:gd name="T103" fmla="*/ 554 h 616"/>
                <a:gd name="T104" fmla="*/ 317 w 339"/>
                <a:gd name="T105" fmla="*/ 558 h 616"/>
                <a:gd name="T106" fmla="*/ 321 w 339"/>
                <a:gd name="T107" fmla="*/ 565 h 616"/>
                <a:gd name="T108" fmla="*/ 327 w 339"/>
                <a:gd name="T109" fmla="*/ 590 h 616"/>
                <a:gd name="T110" fmla="*/ 339 w 339"/>
                <a:gd name="T111" fmla="*/ 606 h 616"/>
                <a:gd name="T112" fmla="*/ 334 w 339"/>
                <a:gd name="T113" fmla="*/ 614 h 616"/>
                <a:gd name="T114" fmla="*/ 331 w 339"/>
                <a:gd name="T115" fmla="*/ 616 h 61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39"/>
                <a:gd name="T175" fmla="*/ 0 h 616"/>
                <a:gd name="T176" fmla="*/ 339 w 339"/>
                <a:gd name="T177" fmla="*/ 616 h 61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39" h="616">
                  <a:moveTo>
                    <a:pt x="0" y="0"/>
                  </a:moveTo>
                  <a:lnTo>
                    <a:pt x="14" y="15"/>
                  </a:lnTo>
                  <a:lnTo>
                    <a:pt x="32" y="37"/>
                  </a:lnTo>
                  <a:lnTo>
                    <a:pt x="37" y="46"/>
                  </a:lnTo>
                  <a:lnTo>
                    <a:pt x="45" y="60"/>
                  </a:lnTo>
                  <a:lnTo>
                    <a:pt x="49" y="72"/>
                  </a:lnTo>
                  <a:lnTo>
                    <a:pt x="56" y="89"/>
                  </a:lnTo>
                  <a:lnTo>
                    <a:pt x="68" y="123"/>
                  </a:lnTo>
                  <a:lnTo>
                    <a:pt x="78" y="144"/>
                  </a:lnTo>
                  <a:lnTo>
                    <a:pt x="79" y="157"/>
                  </a:lnTo>
                  <a:lnTo>
                    <a:pt x="82" y="164"/>
                  </a:lnTo>
                  <a:lnTo>
                    <a:pt x="89" y="180"/>
                  </a:lnTo>
                  <a:lnTo>
                    <a:pt x="94" y="194"/>
                  </a:lnTo>
                  <a:lnTo>
                    <a:pt x="105" y="208"/>
                  </a:lnTo>
                  <a:lnTo>
                    <a:pt x="105" y="213"/>
                  </a:lnTo>
                  <a:lnTo>
                    <a:pt x="102" y="224"/>
                  </a:lnTo>
                  <a:lnTo>
                    <a:pt x="101" y="230"/>
                  </a:lnTo>
                  <a:lnTo>
                    <a:pt x="102" y="233"/>
                  </a:lnTo>
                  <a:lnTo>
                    <a:pt x="120" y="250"/>
                  </a:lnTo>
                  <a:lnTo>
                    <a:pt x="125" y="260"/>
                  </a:lnTo>
                  <a:lnTo>
                    <a:pt x="146" y="295"/>
                  </a:lnTo>
                  <a:lnTo>
                    <a:pt x="156" y="308"/>
                  </a:lnTo>
                  <a:lnTo>
                    <a:pt x="154" y="314"/>
                  </a:lnTo>
                  <a:lnTo>
                    <a:pt x="151" y="319"/>
                  </a:lnTo>
                  <a:lnTo>
                    <a:pt x="150" y="326"/>
                  </a:lnTo>
                  <a:lnTo>
                    <a:pt x="153" y="331"/>
                  </a:lnTo>
                  <a:lnTo>
                    <a:pt x="153" y="335"/>
                  </a:lnTo>
                  <a:lnTo>
                    <a:pt x="146" y="342"/>
                  </a:lnTo>
                  <a:lnTo>
                    <a:pt x="146" y="350"/>
                  </a:lnTo>
                  <a:lnTo>
                    <a:pt x="147" y="352"/>
                  </a:lnTo>
                  <a:lnTo>
                    <a:pt x="160" y="370"/>
                  </a:lnTo>
                  <a:lnTo>
                    <a:pt x="166" y="373"/>
                  </a:lnTo>
                  <a:lnTo>
                    <a:pt x="177" y="384"/>
                  </a:lnTo>
                  <a:lnTo>
                    <a:pt x="177" y="390"/>
                  </a:lnTo>
                  <a:lnTo>
                    <a:pt x="173" y="394"/>
                  </a:lnTo>
                  <a:lnTo>
                    <a:pt x="173" y="398"/>
                  </a:lnTo>
                  <a:lnTo>
                    <a:pt x="177" y="403"/>
                  </a:lnTo>
                  <a:lnTo>
                    <a:pt x="186" y="407"/>
                  </a:lnTo>
                  <a:lnTo>
                    <a:pt x="199" y="419"/>
                  </a:lnTo>
                  <a:lnTo>
                    <a:pt x="215" y="426"/>
                  </a:lnTo>
                  <a:lnTo>
                    <a:pt x="223" y="437"/>
                  </a:lnTo>
                  <a:lnTo>
                    <a:pt x="223" y="447"/>
                  </a:lnTo>
                  <a:lnTo>
                    <a:pt x="225" y="452"/>
                  </a:lnTo>
                  <a:lnTo>
                    <a:pt x="249" y="486"/>
                  </a:lnTo>
                  <a:lnTo>
                    <a:pt x="254" y="499"/>
                  </a:lnTo>
                  <a:lnTo>
                    <a:pt x="264" y="518"/>
                  </a:lnTo>
                  <a:lnTo>
                    <a:pt x="265" y="524"/>
                  </a:lnTo>
                  <a:lnTo>
                    <a:pt x="269" y="534"/>
                  </a:lnTo>
                  <a:lnTo>
                    <a:pt x="278" y="542"/>
                  </a:lnTo>
                  <a:lnTo>
                    <a:pt x="290" y="545"/>
                  </a:lnTo>
                  <a:lnTo>
                    <a:pt x="297" y="551"/>
                  </a:lnTo>
                  <a:lnTo>
                    <a:pt x="307" y="554"/>
                  </a:lnTo>
                  <a:lnTo>
                    <a:pt x="317" y="558"/>
                  </a:lnTo>
                  <a:lnTo>
                    <a:pt x="321" y="565"/>
                  </a:lnTo>
                  <a:lnTo>
                    <a:pt x="327" y="590"/>
                  </a:lnTo>
                  <a:lnTo>
                    <a:pt x="339" y="606"/>
                  </a:lnTo>
                  <a:lnTo>
                    <a:pt x="334" y="614"/>
                  </a:lnTo>
                  <a:lnTo>
                    <a:pt x="331" y="616"/>
                  </a:lnTo>
                </a:path>
              </a:pathLst>
            </a:custGeom>
            <a:noFill/>
            <a:ln w="6">
              <a:solidFill>
                <a:srgbClr val="005CE6"/>
              </a:solidFill>
              <a:prstDash val="solid"/>
              <a:round/>
              <a:headEnd/>
              <a:tailEnd/>
            </a:ln>
          </p:spPr>
          <p:txBody>
            <a:bodyPr/>
            <a:lstStyle/>
            <a:p>
              <a:endParaRPr lang="en-US"/>
            </a:p>
          </p:txBody>
        </p:sp>
        <p:sp>
          <p:nvSpPr>
            <p:cNvPr id="27699" name="Freeform 251"/>
            <p:cNvSpPr>
              <a:spLocks/>
            </p:cNvSpPr>
            <p:nvPr/>
          </p:nvSpPr>
          <p:spPr bwMode="auto">
            <a:xfrm>
              <a:off x="576263" y="5932488"/>
              <a:ext cx="74613" cy="387350"/>
            </a:xfrm>
            <a:custGeom>
              <a:avLst/>
              <a:gdLst>
                <a:gd name="T0" fmla="*/ 47 w 47"/>
                <a:gd name="T1" fmla="*/ 244 h 244"/>
                <a:gd name="T2" fmla="*/ 44 w 47"/>
                <a:gd name="T3" fmla="*/ 239 h 244"/>
                <a:gd name="T4" fmla="*/ 46 w 47"/>
                <a:gd name="T5" fmla="*/ 229 h 244"/>
                <a:gd name="T6" fmla="*/ 44 w 47"/>
                <a:gd name="T7" fmla="*/ 218 h 244"/>
                <a:gd name="T8" fmla="*/ 37 w 47"/>
                <a:gd name="T9" fmla="*/ 203 h 244"/>
                <a:gd name="T10" fmla="*/ 39 w 47"/>
                <a:gd name="T11" fmla="*/ 195 h 244"/>
                <a:gd name="T12" fmla="*/ 42 w 47"/>
                <a:gd name="T13" fmla="*/ 188 h 244"/>
                <a:gd name="T14" fmla="*/ 43 w 47"/>
                <a:gd name="T15" fmla="*/ 176 h 244"/>
                <a:gd name="T16" fmla="*/ 40 w 47"/>
                <a:gd name="T17" fmla="*/ 166 h 244"/>
                <a:gd name="T18" fmla="*/ 36 w 47"/>
                <a:gd name="T19" fmla="*/ 162 h 244"/>
                <a:gd name="T20" fmla="*/ 26 w 47"/>
                <a:gd name="T21" fmla="*/ 156 h 244"/>
                <a:gd name="T22" fmla="*/ 23 w 47"/>
                <a:gd name="T23" fmla="*/ 150 h 244"/>
                <a:gd name="T24" fmla="*/ 21 w 47"/>
                <a:gd name="T25" fmla="*/ 142 h 244"/>
                <a:gd name="T26" fmla="*/ 16 w 47"/>
                <a:gd name="T27" fmla="*/ 131 h 244"/>
                <a:gd name="T28" fmla="*/ 16 w 47"/>
                <a:gd name="T29" fmla="*/ 127 h 244"/>
                <a:gd name="T30" fmla="*/ 21 w 47"/>
                <a:gd name="T31" fmla="*/ 120 h 244"/>
                <a:gd name="T32" fmla="*/ 21 w 47"/>
                <a:gd name="T33" fmla="*/ 117 h 244"/>
                <a:gd name="T34" fmla="*/ 17 w 47"/>
                <a:gd name="T35" fmla="*/ 110 h 244"/>
                <a:gd name="T36" fmla="*/ 17 w 47"/>
                <a:gd name="T37" fmla="*/ 107 h 244"/>
                <a:gd name="T38" fmla="*/ 23 w 47"/>
                <a:gd name="T39" fmla="*/ 103 h 244"/>
                <a:gd name="T40" fmla="*/ 27 w 47"/>
                <a:gd name="T41" fmla="*/ 91 h 244"/>
                <a:gd name="T42" fmla="*/ 26 w 47"/>
                <a:gd name="T43" fmla="*/ 85 h 244"/>
                <a:gd name="T44" fmla="*/ 20 w 47"/>
                <a:gd name="T45" fmla="*/ 74 h 244"/>
                <a:gd name="T46" fmla="*/ 18 w 47"/>
                <a:gd name="T47" fmla="*/ 68 h 244"/>
                <a:gd name="T48" fmla="*/ 23 w 47"/>
                <a:gd name="T49" fmla="*/ 54 h 244"/>
                <a:gd name="T50" fmla="*/ 23 w 47"/>
                <a:gd name="T51" fmla="*/ 47 h 244"/>
                <a:gd name="T52" fmla="*/ 18 w 47"/>
                <a:gd name="T53" fmla="*/ 38 h 244"/>
                <a:gd name="T54" fmla="*/ 17 w 47"/>
                <a:gd name="T55" fmla="*/ 34 h 244"/>
                <a:gd name="T56" fmla="*/ 8 w 47"/>
                <a:gd name="T57" fmla="*/ 19 h 244"/>
                <a:gd name="T58" fmla="*/ 8 w 47"/>
                <a:gd name="T59" fmla="*/ 12 h 244"/>
                <a:gd name="T60" fmla="*/ 0 w 47"/>
                <a:gd name="T61" fmla="*/ 0 h 24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7"/>
                <a:gd name="T94" fmla="*/ 0 h 244"/>
                <a:gd name="T95" fmla="*/ 47 w 47"/>
                <a:gd name="T96" fmla="*/ 244 h 24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7" h="244">
                  <a:moveTo>
                    <a:pt x="47" y="244"/>
                  </a:moveTo>
                  <a:lnTo>
                    <a:pt x="44" y="239"/>
                  </a:lnTo>
                  <a:lnTo>
                    <a:pt x="46" y="229"/>
                  </a:lnTo>
                  <a:lnTo>
                    <a:pt x="44" y="218"/>
                  </a:lnTo>
                  <a:lnTo>
                    <a:pt x="37" y="203"/>
                  </a:lnTo>
                  <a:lnTo>
                    <a:pt x="39" y="195"/>
                  </a:lnTo>
                  <a:lnTo>
                    <a:pt x="42" y="188"/>
                  </a:lnTo>
                  <a:lnTo>
                    <a:pt x="43" y="176"/>
                  </a:lnTo>
                  <a:lnTo>
                    <a:pt x="40" y="166"/>
                  </a:lnTo>
                  <a:lnTo>
                    <a:pt x="36" y="162"/>
                  </a:lnTo>
                  <a:lnTo>
                    <a:pt x="26" y="156"/>
                  </a:lnTo>
                  <a:lnTo>
                    <a:pt x="23" y="150"/>
                  </a:lnTo>
                  <a:lnTo>
                    <a:pt x="21" y="142"/>
                  </a:lnTo>
                  <a:lnTo>
                    <a:pt x="16" y="131"/>
                  </a:lnTo>
                  <a:lnTo>
                    <a:pt x="16" y="127"/>
                  </a:lnTo>
                  <a:lnTo>
                    <a:pt x="21" y="120"/>
                  </a:lnTo>
                  <a:lnTo>
                    <a:pt x="21" y="117"/>
                  </a:lnTo>
                  <a:lnTo>
                    <a:pt x="17" y="110"/>
                  </a:lnTo>
                  <a:lnTo>
                    <a:pt x="17" y="107"/>
                  </a:lnTo>
                  <a:lnTo>
                    <a:pt x="23" y="103"/>
                  </a:lnTo>
                  <a:lnTo>
                    <a:pt x="27" y="91"/>
                  </a:lnTo>
                  <a:lnTo>
                    <a:pt x="26" y="85"/>
                  </a:lnTo>
                  <a:lnTo>
                    <a:pt x="20" y="74"/>
                  </a:lnTo>
                  <a:lnTo>
                    <a:pt x="18" y="68"/>
                  </a:lnTo>
                  <a:lnTo>
                    <a:pt x="23" y="54"/>
                  </a:lnTo>
                  <a:lnTo>
                    <a:pt x="23" y="47"/>
                  </a:lnTo>
                  <a:lnTo>
                    <a:pt x="18" y="38"/>
                  </a:lnTo>
                  <a:lnTo>
                    <a:pt x="17" y="34"/>
                  </a:lnTo>
                  <a:lnTo>
                    <a:pt x="8" y="19"/>
                  </a:lnTo>
                  <a:lnTo>
                    <a:pt x="8" y="12"/>
                  </a:lnTo>
                  <a:lnTo>
                    <a:pt x="0" y="0"/>
                  </a:lnTo>
                </a:path>
              </a:pathLst>
            </a:custGeom>
            <a:noFill/>
            <a:ln w="6">
              <a:solidFill>
                <a:srgbClr val="005CE6"/>
              </a:solidFill>
              <a:prstDash val="solid"/>
              <a:round/>
              <a:headEnd/>
              <a:tailEnd/>
            </a:ln>
          </p:spPr>
          <p:txBody>
            <a:bodyPr/>
            <a:lstStyle/>
            <a:p>
              <a:endParaRPr lang="en-US"/>
            </a:p>
          </p:txBody>
        </p:sp>
        <p:sp>
          <p:nvSpPr>
            <p:cNvPr id="27700" name="Freeform 252"/>
            <p:cNvSpPr>
              <a:spLocks/>
            </p:cNvSpPr>
            <p:nvPr/>
          </p:nvSpPr>
          <p:spPr bwMode="auto">
            <a:xfrm>
              <a:off x="4243388" y="1584325"/>
              <a:ext cx="28575" cy="38100"/>
            </a:xfrm>
            <a:custGeom>
              <a:avLst/>
              <a:gdLst>
                <a:gd name="T0" fmla="*/ 18 w 18"/>
                <a:gd name="T1" fmla="*/ 24 h 24"/>
                <a:gd name="T2" fmla="*/ 12 w 18"/>
                <a:gd name="T3" fmla="*/ 23 h 24"/>
                <a:gd name="T4" fmla="*/ 5 w 18"/>
                <a:gd name="T5" fmla="*/ 14 h 24"/>
                <a:gd name="T6" fmla="*/ 0 w 18"/>
                <a:gd name="T7" fmla="*/ 7 h 24"/>
                <a:gd name="T8" fmla="*/ 2 w 18"/>
                <a:gd name="T9" fmla="*/ 0 h 24"/>
                <a:gd name="T10" fmla="*/ 0 60000 65536"/>
                <a:gd name="T11" fmla="*/ 0 60000 65536"/>
                <a:gd name="T12" fmla="*/ 0 60000 65536"/>
                <a:gd name="T13" fmla="*/ 0 60000 65536"/>
                <a:gd name="T14" fmla="*/ 0 60000 65536"/>
                <a:gd name="T15" fmla="*/ 0 w 18"/>
                <a:gd name="T16" fmla="*/ 0 h 24"/>
                <a:gd name="T17" fmla="*/ 18 w 18"/>
                <a:gd name="T18" fmla="*/ 24 h 24"/>
              </a:gdLst>
              <a:ahLst/>
              <a:cxnLst>
                <a:cxn ang="T10">
                  <a:pos x="T0" y="T1"/>
                </a:cxn>
                <a:cxn ang="T11">
                  <a:pos x="T2" y="T3"/>
                </a:cxn>
                <a:cxn ang="T12">
                  <a:pos x="T4" y="T5"/>
                </a:cxn>
                <a:cxn ang="T13">
                  <a:pos x="T6" y="T7"/>
                </a:cxn>
                <a:cxn ang="T14">
                  <a:pos x="T8" y="T9"/>
                </a:cxn>
              </a:cxnLst>
              <a:rect l="T15" t="T16" r="T17" b="T18"/>
              <a:pathLst>
                <a:path w="18" h="24">
                  <a:moveTo>
                    <a:pt x="18" y="24"/>
                  </a:moveTo>
                  <a:lnTo>
                    <a:pt x="12" y="23"/>
                  </a:lnTo>
                  <a:lnTo>
                    <a:pt x="5" y="14"/>
                  </a:lnTo>
                  <a:lnTo>
                    <a:pt x="0" y="7"/>
                  </a:lnTo>
                  <a:lnTo>
                    <a:pt x="2" y="0"/>
                  </a:lnTo>
                </a:path>
              </a:pathLst>
            </a:custGeom>
            <a:noFill/>
            <a:ln w="6">
              <a:solidFill>
                <a:srgbClr val="005CE6"/>
              </a:solidFill>
              <a:prstDash val="solid"/>
              <a:round/>
              <a:headEnd/>
              <a:tailEnd/>
            </a:ln>
          </p:spPr>
          <p:txBody>
            <a:bodyPr/>
            <a:lstStyle/>
            <a:p>
              <a:endParaRPr lang="en-US"/>
            </a:p>
          </p:txBody>
        </p:sp>
        <p:sp>
          <p:nvSpPr>
            <p:cNvPr id="27701" name="Freeform 253"/>
            <p:cNvSpPr>
              <a:spLocks/>
            </p:cNvSpPr>
            <p:nvPr/>
          </p:nvSpPr>
          <p:spPr bwMode="auto">
            <a:xfrm>
              <a:off x="3851275" y="1698625"/>
              <a:ext cx="276225" cy="349250"/>
            </a:xfrm>
            <a:custGeom>
              <a:avLst/>
              <a:gdLst>
                <a:gd name="T0" fmla="*/ 8 w 174"/>
                <a:gd name="T1" fmla="*/ 220 h 220"/>
                <a:gd name="T2" fmla="*/ 1 w 174"/>
                <a:gd name="T3" fmla="*/ 211 h 220"/>
                <a:gd name="T4" fmla="*/ 0 w 174"/>
                <a:gd name="T5" fmla="*/ 204 h 220"/>
                <a:gd name="T6" fmla="*/ 0 w 174"/>
                <a:gd name="T7" fmla="*/ 191 h 220"/>
                <a:gd name="T8" fmla="*/ 1 w 174"/>
                <a:gd name="T9" fmla="*/ 187 h 220"/>
                <a:gd name="T10" fmla="*/ 10 w 174"/>
                <a:gd name="T11" fmla="*/ 172 h 220"/>
                <a:gd name="T12" fmla="*/ 18 w 174"/>
                <a:gd name="T13" fmla="*/ 161 h 220"/>
                <a:gd name="T14" fmla="*/ 27 w 174"/>
                <a:gd name="T15" fmla="*/ 155 h 220"/>
                <a:gd name="T16" fmla="*/ 53 w 174"/>
                <a:gd name="T17" fmla="*/ 144 h 220"/>
                <a:gd name="T18" fmla="*/ 64 w 174"/>
                <a:gd name="T19" fmla="*/ 138 h 220"/>
                <a:gd name="T20" fmla="*/ 75 w 174"/>
                <a:gd name="T21" fmla="*/ 123 h 220"/>
                <a:gd name="T22" fmla="*/ 79 w 174"/>
                <a:gd name="T23" fmla="*/ 116 h 220"/>
                <a:gd name="T24" fmla="*/ 85 w 174"/>
                <a:gd name="T25" fmla="*/ 109 h 220"/>
                <a:gd name="T26" fmla="*/ 93 w 174"/>
                <a:gd name="T27" fmla="*/ 93 h 220"/>
                <a:gd name="T28" fmla="*/ 105 w 174"/>
                <a:gd name="T29" fmla="*/ 66 h 220"/>
                <a:gd name="T30" fmla="*/ 108 w 174"/>
                <a:gd name="T31" fmla="*/ 60 h 220"/>
                <a:gd name="T32" fmla="*/ 115 w 174"/>
                <a:gd name="T33" fmla="*/ 43 h 220"/>
                <a:gd name="T34" fmla="*/ 122 w 174"/>
                <a:gd name="T35" fmla="*/ 28 h 220"/>
                <a:gd name="T36" fmla="*/ 135 w 174"/>
                <a:gd name="T37" fmla="*/ 14 h 220"/>
                <a:gd name="T38" fmla="*/ 145 w 174"/>
                <a:gd name="T39" fmla="*/ 8 h 220"/>
                <a:gd name="T40" fmla="*/ 167 w 174"/>
                <a:gd name="T41" fmla="*/ 1 h 220"/>
                <a:gd name="T42" fmla="*/ 174 w 174"/>
                <a:gd name="T43" fmla="*/ 0 h 22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4"/>
                <a:gd name="T67" fmla="*/ 0 h 220"/>
                <a:gd name="T68" fmla="*/ 174 w 174"/>
                <a:gd name="T69" fmla="*/ 220 h 22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4" h="220">
                  <a:moveTo>
                    <a:pt x="8" y="220"/>
                  </a:moveTo>
                  <a:lnTo>
                    <a:pt x="1" y="211"/>
                  </a:lnTo>
                  <a:lnTo>
                    <a:pt x="0" y="204"/>
                  </a:lnTo>
                  <a:lnTo>
                    <a:pt x="0" y="191"/>
                  </a:lnTo>
                  <a:lnTo>
                    <a:pt x="1" y="187"/>
                  </a:lnTo>
                  <a:lnTo>
                    <a:pt x="10" y="172"/>
                  </a:lnTo>
                  <a:lnTo>
                    <a:pt x="18" y="161"/>
                  </a:lnTo>
                  <a:lnTo>
                    <a:pt x="27" y="155"/>
                  </a:lnTo>
                  <a:lnTo>
                    <a:pt x="53" y="144"/>
                  </a:lnTo>
                  <a:lnTo>
                    <a:pt x="64" y="138"/>
                  </a:lnTo>
                  <a:lnTo>
                    <a:pt x="75" y="123"/>
                  </a:lnTo>
                  <a:lnTo>
                    <a:pt x="79" y="116"/>
                  </a:lnTo>
                  <a:lnTo>
                    <a:pt x="85" y="109"/>
                  </a:lnTo>
                  <a:lnTo>
                    <a:pt x="93" y="93"/>
                  </a:lnTo>
                  <a:lnTo>
                    <a:pt x="105" y="66"/>
                  </a:lnTo>
                  <a:lnTo>
                    <a:pt x="108" y="60"/>
                  </a:lnTo>
                  <a:lnTo>
                    <a:pt x="115" y="43"/>
                  </a:lnTo>
                  <a:lnTo>
                    <a:pt x="122" y="28"/>
                  </a:lnTo>
                  <a:lnTo>
                    <a:pt x="135" y="14"/>
                  </a:lnTo>
                  <a:lnTo>
                    <a:pt x="145" y="8"/>
                  </a:lnTo>
                  <a:lnTo>
                    <a:pt x="167" y="1"/>
                  </a:lnTo>
                  <a:lnTo>
                    <a:pt x="174" y="0"/>
                  </a:lnTo>
                </a:path>
              </a:pathLst>
            </a:custGeom>
            <a:noFill/>
            <a:ln w="6">
              <a:solidFill>
                <a:srgbClr val="005CE6"/>
              </a:solidFill>
              <a:prstDash val="solid"/>
              <a:round/>
              <a:headEnd/>
              <a:tailEnd/>
            </a:ln>
          </p:spPr>
          <p:txBody>
            <a:bodyPr/>
            <a:lstStyle/>
            <a:p>
              <a:endParaRPr lang="en-US"/>
            </a:p>
          </p:txBody>
        </p:sp>
        <p:sp>
          <p:nvSpPr>
            <p:cNvPr id="27702" name="Freeform 254"/>
            <p:cNvSpPr>
              <a:spLocks/>
            </p:cNvSpPr>
            <p:nvPr/>
          </p:nvSpPr>
          <p:spPr bwMode="auto">
            <a:xfrm>
              <a:off x="2881313" y="2244725"/>
              <a:ext cx="295275" cy="161925"/>
            </a:xfrm>
            <a:custGeom>
              <a:avLst/>
              <a:gdLst>
                <a:gd name="T0" fmla="*/ 0 w 186"/>
                <a:gd name="T1" fmla="*/ 98 h 102"/>
                <a:gd name="T2" fmla="*/ 4 w 186"/>
                <a:gd name="T3" fmla="*/ 102 h 102"/>
                <a:gd name="T4" fmla="*/ 10 w 186"/>
                <a:gd name="T5" fmla="*/ 102 h 102"/>
                <a:gd name="T6" fmla="*/ 13 w 186"/>
                <a:gd name="T7" fmla="*/ 99 h 102"/>
                <a:gd name="T8" fmla="*/ 16 w 186"/>
                <a:gd name="T9" fmla="*/ 93 h 102"/>
                <a:gd name="T10" fmla="*/ 26 w 186"/>
                <a:gd name="T11" fmla="*/ 87 h 102"/>
                <a:gd name="T12" fmla="*/ 37 w 186"/>
                <a:gd name="T13" fmla="*/ 83 h 102"/>
                <a:gd name="T14" fmla="*/ 42 w 186"/>
                <a:gd name="T15" fmla="*/ 79 h 102"/>
                <a:gd name="T16" fmla="*/ 44 w 186"/>
                <a:gd name="T17" fmla="*/ 75 h 102"/>
                <a:gd name="T18" fmla="*/ 43 w 186"/>
                <a:gd name="T19" fmla="*/ 73 h 102"/>
                <a:gd name="T20" fmla="*/ 30 w 186"/>
                <a:gd name="T21" fmla="*/ 73 h 102"/>
                <a:gd name="T22" fmla="*/ 27 w 186"/>
                <a:gd name="T23" fmla="*/ 70 h 102"/>
                <a:gd name="T24" fmla="*/ 29 w 186"/>
                <a:gd name="T25" fmla="*/ 69 h 102"/>
                <a:gd name="T26" fmla="*/ 30 w 186"/>
                <a:gd name="T27" fmla="*/ 64 h 102"/>
                <a:gd name="T28" fmla="*/ 34 w 186"/>
                <a:gd name="T29" fmla="*/ 63 h 102"/>
                <a:gd name="T30" fmla="*/ 42 w 186"/>
                <a:gd name="T31" fmla="*/ 63 h 102"/>
                <a:gd name="T32" fmla="*/ 44 w 186"/>
                <a:gd name="T33" fmla="*/ 66 h 102"/>
                <a:gd name="T34" fmla="*/ 52 w 186"/>
                <a:gd name="T35" fmla="*/ 66 h 102"/>
                <a:gd name="T36" fmla="*/ 49 w 186"/>
                <a:gd name="T37" fmla="*/ 57 h 102"/>
                <a:gd name="T38" fmla="*/ 49 w 186"/>
                <a:gd name="T39" fmla="*/ 50 h 102"/>
                <a:gd name="T40" fmla="*/ 52 w 186"/>
                <a:gd name="T41" fmla="*/ 49 h 102"/>
                <a:gd name="T42" fmla="*/ 60 w 186"/>
                <a:gd name="T43" fmla="*/ 46 h 102"/>
                <a:gd name="T44" fmla="*/ 68 w 186"/>
                <a:gd name="T45" fmla="*/ 39 h 102"/>
                <a:gd name="T46" fmla="*/ 68 w 186"/>
                <a:gd name="T47" fmla="*/ 33 h 102"/>
                <a:gd name="T48" fmla="*/ 59 w 186"/>
                <a:gd name="T49" fmla="*/ 21 h 102"/>
                <a:gd name="T50" fmla="*/ 60 w 186"/>
                <a:gd name="T51" fmla="*/ 18 h 102"/>
                <a:gd name="T52" fmla="*/ 63 w 186"/>
                <a:gd name="T53" fmla="*/ 17 h 102"/>
                <a:gd name="T54" fmla="*/ 86 w 186"/>
                <a:gd name="T55" fmla="*/ 23 h 102"/>
                <a:gd name="T56" fmla="*/ 92 w 186"/>
                <a:gd name="T57" fmla="*/ 27 h 102"/>
                <a:gd name="T58" fmla="*/ 98 w 186"/>
                <a:gd name="T59" fmla="*/ 33 h 102"/>
                <a:gd name="T60" fmla="*/ 102 w 186"/>
                <a:gd name="T61" fmla="*/ 33 h 102"/>
                <a:gd name="T62" fmla="*/ 112 w 186"/>
                <a:gd name="T63" fmla="*/ 24 h 102"/>
                <a:gd name="T64" fmla="*/ 125 w 186"/>
                <a:gd name="T65" fmla="*/ 24 h 102"/>
                <a:gd name="T66" fmla="*/ 129 w 186"/>
                <a:gd name="T67" fmla="*/ 21 h 102"/>
                <a:gd name="T68" fmla="*/ 132 w 186"/>
                <a:gd name="T69" fmla="*/ 17 h 102"/>
                <a:gd name="T70" fmla="*/ 137 w 186"/>
                <a:gd name="T71" fmla="*/ 14 h 102"/>
                <a:gd name="T72" fmla="*/ 154 w 186"/>
                <a:gd name="T73" fmla="*/ 14 h 102"/>
                <a:gd name="T74" fmla="*/ 158 w 186"/>
                <a:gd name="T75" fmla="*/ 13 h 102"/>
                <a:gd name="T76" fmla="*/ 164 w 186"/>
                <a:gd name="T77" fmla="*/ 5 h 102"/>
                <a:gd name="T78" fmla="*/ 177 w 186"/>
                <a:gd name="T79" fmla="*/ 7 h 102"/>
                <a:gd name="T80" fmla="*/ 181 w 186"/>
                <a:gd name="T81" fmla="*/ 0 h 102"/>
                <a:gd name="T82" fmla="*/ 186 w 186"/>
                <a:gd name="T83" fmla="*/ 1 h 102"/>
                <a:gd name="T84" fmla="*/ 183 w 186"/>
                <a:gd name="T85" fmla="*/ 10 h 102"/>
                <a:gd name="T86" fmla="*/ 181 w 186"/>
                <a:gd name="T87" fmla="*/ 11 h 102"/>
                <a:gd name="T88" fmla="*/ 181 w 186"/>
                <a:gd name="T89" fmla="*/ 18 h 10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86"/>
                <a:gd name="T136" fmla="*/ 0 h 102"/>
                <a:gd name="T137" fmla="*/ 186 w 186"/>
                <a:gd name="T138" fmla="*/ 102 h 10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86" h="102">
                  <a:moveTo>
                    <a:pt x="0" y="98"/>
                  </a:moveTo>
                  <a:lnTo>
                    <a:pt x="4" y="102"/>
                  </a:lnTo>
                  <a:lnTo>
                    <a:pt x="10" y="102"/>
                  </a:lnTo>
                  <a:lnTo>
                    <a:pt x="13" y="99"/>
                  </a:lnTo>
                  <a:lnTo>
                    <a:pt x="16" y="93"/>
                  </a:lnTo>
                  <a:lnTo>
                    <a:pt x="26" y="87"/>
                  </a:lnTo>
                  <a:lnTo>
                    <a:pt x="37" y="83"/>
                  </a:lnTo>
                  <a:lnTo>
                    <a:pt x="42" y="79"/>
                  </a:lnTo>
                  <a:lnTo>
                    <a:pt x="44" y="75"/>
                  </a:lnTo>
                  <a:lnTo>
                    <a:pt x="43" y="73"/>
                  </a:lnTo>
                  <a:lnTo>
                    <a:pt x="30" y="73"/>
                  </a:lnTo>
                  <a:lnTo>
                    <a:pt x="27" y="70"/>
                  </a:lnTo>
                  <a:lnTo>
                    <a:pt x="29" y="69"/>
                  </a:lnTo>
                  <a:lnTo>
                    <a:pt x="30" y="64"/>
                  </a:lnTo>
                  <a:lnTo>
                    <a:pt x="34" y="63"/>
                  </a:lnTo>
                  <a:lnTo>
                    <a:pt x="42" y="63"/>
                  </a:lnTo>
                  <a:lnTo>
                    <a:pt x="44" y="66"/>
                  </a:lnTo>
                  <a:lnTo>
                    <a:pt x="52" y="66"/>
                  </a:lnTo>
                  <a:lnTo>
                    <a:pt x="49" y="57"/>
                  </a:lnTo>
                  <a:lnTo>
                    <a:pt x="49" y="50"/>
                  </a:lnTo>
                  <a:lnTo>
                    <a:pt x="52" y="49"/>
                  </a:lnTo>
                  <a:lnTo>
                    <a:pt x="60" y="46"/>
                  </a:lnTo>
                  <a:lnTo>
                    <a:pt x="68" y="39"/>
                  </a:lnTo>
                  <a:lnTo>
                    <a:pt x="68" y="33"/>
                  </a:lnTo>
                  <a:lnTo>
                    <a:pt x="59" y="21"/>
                  </a:lnTo>
                  <a:lnTo>
                    <a:pt x="60" y="18"/>
                  </a:lnTo>
                  <a:lnTo>
                    <a:pt x="63" y="17"/>
                  </a:lnTo>
                  <a:lnTo>
                    <a:pt x="86" y="23"/>
                  </a:lnTo>
                  <a:lnTo>
                    <a:pt x="92" y="27"/>
                  </a:lnTo>
                  <a:lnTo>
                    <a:pt x="98" y="33"/>
                  </a:lnTo>
                  <a:lnTo>
                    <a:pt x="102" y="33"/>
                  </a:lnTo>
                  <a:lnTo>
                    <a:pt x="112" y="24"/>
                  </a:lnTo>
                  <a:lnTo>
                    <a:pt x="125" y="24"/>
                  </a:lnTo>
                  <a:lnTo>
                    <a:pt x="129" y="21"/>
                  </a:lnTo>
                  <a:lnTo>
                    <a:pt x="132" y="17"/>
                  </a:lnTo>
                  <a:lnTo>
                    <a:pt x="137" y="14"/>
                  </a:lnTo>
                  <a:lnTo>
                    <a:pt x="154" y="14"/>
                  </a:lnTo>
                  <a:lnTo>
                    <a:pt x="158" y="13"/>
                  </a:lnTo>
                  <a:lnTo>
                    <a:pt x="164" y="5"/>
                  </a:lnTo>
                  <a:lnTo>
                    <a:pt x="177" y="7"/>
                  </a:lnTo>
                  <a:lnTo>
                    <a:pt x="181" y="0"/>
                  </a:lnTo>
                  <a:lnTo>
                    <a:pt x="186" y="1"/>
                  </a:lnTo>
                  <a:lnTo>
                    <a:pt x="183" y="10"/>
                  </a:lnTo>
                  <a:lnTo>
                    <a:pt x="181" y="11"/>
                  </a:lnTo>
                  <a:lnTo>
                    <a:pt x="181" y="18"/>
                  </a:lnTo>
                </a:path>
              </a:pathLst>
            </a:custGeom>
            <a:noFill/>
            <a:ln w="6">
              <a:solidFill>
                <a:srgbClr val="005CE6"/>
              </a:solidFill>
              <a:prstDash val="solid"/>
              <a:round/>
              <a:headEnd/>
              <a:tailEnd/>
            </a:ln>
          </p:spPr>
          <p:txBody>
            <a:bodyPr/>
            <a:lstStyle/>
            <a:p>
              <a:endParaRPr lang="en-US"/>
            </a:p>
          </p:txBody>
        </p:sp>
        <p:sp>
          <p:nvSpPr>
            <p:cNvPr id="27703" name="Freeform 255"/>
            <p:cNvSpPr>
              <a:spLocks/>
            </p:cNvSpPr>
            <p:nvPr/>
          </p:nvSpPr>
          <p:spPr bwMode="auto">
            <a:xfrm>
              <a:off x="5429250" y="4105275"/>
              <a:ext cx="58738" cy="244475"/>
            </a:xfrm>
            <a:custGeom>
              <a:avLst/>
              <a:gdLst>
                <a:gd name="T0" fmla="*/ 36 w 37"/>
                <a:gd name="T1" fmla="*/ 154 h 154"/>
                <a:gd name="T2" fmla="*/ 37 w 37"/>
                <a:gd name="T3" fmla="*/ 148 h 154"/>
                <a:gd name="T4" fmla="*/ 37 w 37"/>
                <a:gd name="T5" fmla="*/ 131 h 154"/>
                <a:gd name="T6" fmla="*/ 31 w 37"/>
                <a:gd name="T7" fmla="*/ 106 h 154"/>
                <a:gd name="T8" fmla="*/ 30 w 37"/>
                <a:gd name="T9" fmla="*/ 106 h 154"/>
                <a:gd name="T10" fmla="*/ 24 w 37"/>
                <a:gd name="T11" fmla="*/ 87 h 154"/>
                <a:gd name="T12" fmla="*/ 17 w 37"/>
                <a:gd name="T13" fmla="*/ 77 h 154"/>
                <a:gd name="T14" fmla="*/ 0 w 37"/>
                <a:gd name="T15" fmla="*/ 59 h 154"/>
                <a:gd name="T16" fmla="*/ 0 w 37"/>
                <a:gd name="T17" fmla="*/ 50 h 154"/>
                <a:gd name="T18" fmla="*/ 2 w 37"/>
                <a:gd name="T19" fmla="*/ 33 h 154"/>
                <a:gd name="T20" fmla="*/ 10 w 37"/>
                <a:gd name="T21" fmla="*/ 26 h 154"/>
                <a:gd name="T22" fmla="*/ 15 w 37"/>
                <a:gd name="T23" fmla="*/ 15 h 154"/>
                <a:gd name="T24" fmla="*/ 15 w 37"/>
                <a:gd name="T25" fmla="*/ 8 h 154"/>
                <a:gd name="T26" fmla="*/ 11 w 37"/>
                <a:gd name="T27" fmla="*/ 0 h 15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7"/>
                <a:gd name="T43" fmla="*/ 0 h 154"/>
                <a:gd name="T44" fmla="*/ 37 w 37"/>
                <a:gd name="T45" fmla="*/ 154 h 15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7" h="154">
                  <a:moveTo>
                    <a:pt x="36" y="154"/>
                  </a:moveTo>
                  <a:lnTo>
                    <a:pt x="37" y="148"/>
                  </a:lnTo>
                  <a:lnTo>
                    <a:pt x="37" y="131"/>
                  </a:lnTo>
                  <a:lnTo>
                    <a:pt x="31" y="106"/>
                  </a:lnTo>
                  <a:lnTo>
                    <a:pt x="30" y="106"/>
                  </a:lnTo>
                  <a:lnTo>
                    <a:pt x="24" y="87"/>
                  </a:lnTo>
                  <a:lnTo>
                    <a:pt x="17" y="77"/>
                  </a:lnTo>
                  <a:lnTo>
                    <a:pt x="0" y="59"/>
                  </a:lnTo>
                  <a:lnTo>
                    <a:pt x="0" y="50"/>
                  </a:lnTo>
                  <a:lnTo>
                    <a:pt x="2" y="33"/>
                  </a:lnTo>
                  <a:lnTo>
                    <a:pt x="10" y="26"/>
                  </a:lnTo>
                  <a:lnTo>
                    <a:pt x="15" y="15"/>
                  </a:lnTo>
                  <a:lnTo>
                    <a:pt x="15" y="8"/>
                  </a:lnTo>
                  <a:lnTo>
                    <a:pt x="11" y="0"/>
                  </a:lnTo>
                </a:path>
              </a:pathLst>
            </a:custGeom>
            <a:noFill/>
            <a:ln w="6">
              <a:solidFill>
                <a:srgbClr val="005CE6"/>
              </a:solidFill>
              <a:prstDash val="solid"/>
              <a:round/>
              <a:headEnd/>
              <a:tailEnd/>
            </a:ln>
          </p:spPr>
          <p:txBody>
            <a:bodyPr/>
            <a:lstStyle/>
            <a:p>
              <a:endParaRPr lang="en-US"/>
            </a:p>
          </p:txBody>
        </p:sp>
        <p:sp>
          <p:nvSpPr>
            <p:cNvPr id="27704" name="Freeform 256"/>
            <p:cNvSpPr>
              <a:spLocks/>
            </p:cNvSpPr>
            <p:nvPr/>
          </p:nvSpPr>
          <p:spPr bwMode="auto">
            <a:xfrm>
              <a:off x="3116263" y="5019675"/>
              <a:ext cx="41275" cy="60325"/>
            </a:xfrm>
            <a:custGeom>
              <a:avLst/>
              <a:gdLst>
                <a:gd name="T0" fmla="*/ 26 w 26"/>
                <a:gd name="T1" fmla="*/ 23 h 38"/>
                <a:gd name="T2" fmla="*/ 25 w 26"/>
                <a:gd name="T3" fmla="*/ 34 h 38"/>
                <a:gd name="T4" fmla="*/ 20 w 26"/>
                <a:gd name="T5" fmla="*/ 38 h 38"/>
                <a:gd name="T6" fmla="*/ 16 w 26"/>
                <a:gd name="T7" fmla="*/ 38 h 38"/>
                <a:gd name="T8" fmla="*/ 9 w 26"/>
                <a:gd name="T9" fmla="*/ 34 h 38"/>
                <a:gd name="T10" fmla="*/ 0 w 26"/>
                <a:gd name="T11" fmla="*/ 20 h 38"/>
                <a:gd name="T12" fmla="*/ 2 w 26"/>
                <a:gd name="T13" fmla="*/ 0 h 38"/>
                <a:gd name="T14" fmla="*/ 0 60000 65536"/>
                <a:gd name="T15" fmla="*/ 0 60000 65536"/>
                <a:gd name="T16" fmla="*/ 0 60000 65536"/>
                <a:gd name="T17" fmla="*/ 0 60000 65536"/>
                <a:gd name="T18" fmla="*/ 0 60000 65536"/>
                <a:gd name="T19" fmla="*/ 0 60000 65536"/>
                <a:gd name="T20" fmla="*/ 0 60000 65536"/>
                <a:gd name="T21" fmla="*/ 0 w 26"/>
                <a:gd name="T22" fmla="*/ 0 h 38"/>
                <a:gd name="T23" fmla="*/ 26 w 26"/>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38">
                  <a:moveTo>
                    <a:pt x="26" y="23"/>
                  </a:moveTo>
                  <a:lnTo>
                    <a:pt x="25" y="34"/>
                  </a:lnTo>
                  <a:lnTo>
                    <a:pt x="20" y="38"/>
                  </a:lnTo>
                  <a:lnTo>
                    <a:pt x="16" y="38"/>
                  </a:lnTo>
                  <a:lnTo>
                    <a:pt x="9" y="34"/>
                  </a:lnTo>
                  <a:lnTo>
                    <a:pt x="0" y="20"/>
                  </a:lnTo>
                  <a:lnTo>
                    <a:pt x="2" y="0"/>
                  </a:lnTo>
                </a:path>
              </a:pathLst>
            </a:custGeom>
            <a:noFill/>
            <a:ln w="6">
              <a:solidFill>
                <a:srgbClr val="005CE6"/>
              </a:solidFill>
              <a:prstDash val="solid"/>
              <a:round/>
              <a:headEnd/>
              <a:tailEnd/>
            </a:ln>
          </p:spPr>
          <p:txBody>
            <a:bodyPr/>
            <a:lstStyle/>
            <a:p>
              <a:endParaRPr lang="en-US"/>
            </a:p>
          </p:txBody>
        </p:sp>
        <p:sp>
          <p:nvSpPr>
            <p:cNvPr id="27705" name="Line 257"/>
            <p:cNvSpPr>
              <a:spLocks noChangeShapeType="1"/>
            </p:cNvSpPr>
            <p:nvPr/>
          </p:nvSpPr>
          <p:spPr bwMode="auto">
            <a:xfrm>
              <a:off x="1141413" y="1441451"/>
              <a:ext cx="11113" cy="57150"/>
            </a:xfrm>
            <a:prstGeom prst="line">
              <a:avLst/>
            </a:prstGeom>
            <a:noFill/>
            <a:ln w="6">
              <a:solidFill>
                <a:srgbClr val="005CE6"/>
              </a:solidFill>
              <a:round/>
              <a:headEnd/>
              <a:tailEnd/>
            </a:ln>
          </p:spPr>
          <p:txBody>
            <a:bodyPr/>
            <a:lstStyle/>
            <a:p>
              <a:endParaRPr lang="en-US"/>
            </a:p>
          </p:txBody>
        </p:sp>
        <p:sp>
          <p:nvSpPr>
            <p:cNvPr id="27706" name="Line 258"/>
            <p:cNvSpPr>
              <a:spLocks noChangeShapeType="1"/>
            </p:cNvSpPr>
            <p:nvPr/>
          </p:nvSpPr>
          <p:spPr bwMode="auto">
            <a:xfrm>
              <a:off x="3846513" y="3783013"/>
              <a:ext cx="41275" cy="1587"/>
            </a:xfrm>
            <a:prstGeom prst="line">
              <a:avLst/>
            </a:prstGeom>
            <a:noFill/>
            <a:ln w="6">
              <a:solidFill>
                <a:srgbClr val="005CE6"/>
              </a:solidFill>
              <a:round/>
              <a:headEnd/>
              <a:tailEnd/>
            </a:ln>
          </p:spPr>
          <p:txBody>
            <a:bodyPr/>
            <a:lstStyle/>
            <a:p>
              <a:endParaRPr lang="en-US"/>
            </a:p>
          </p:txBody>
        </p:sp>
        <p:sp>
          <p:nvSpPr>
            <p:cNvPr id="27707" name="Freeform 259"/>
            <p:cNvSpPr>
              <a:spLocks/>
            </p:cNvSpPr>
            <p:nvPr/>
          </p:nvSpPr>
          <p:spPr bwMode="auto">
            <a:xfrm>
              <a:off x="3802063" y="3743325"/>
              <a:ext cx="25400" cy="52387"/>
            </a:xfrm>
            <a:custGeom>
              <a:avLst/>
              <a:gdLst>
                <a:gd name="T0" fmla="*/ 5 w 16"/>
                <a:gd name="T1" fmla="*/ 0 h 33"/>
                <a:gd name="T2" fmla="*/ 3 w 16"/>
                <a:gd name="T3" fmla="*/ 2 h 33"/>
                <a:gd name="T4" fmla="*/ 0 w 16"/>
                <a:gd name="T5" fmla="*/ 17 h 33"/>
                <a:gd name="T6" fmla="*/ 2 w 16"/>
                <a:gd name="T7" fmla="*/ 20 h 33"/>
                <a:gd name="T8" fmla="*/ 9 w 16"/>
                <a:gd name="T9" fmla="*/ 30 h 33"/>
                <a:gd name="T10" fmla="*/ 16 w 16"/>
                <a:gd name="T11" fmla="*/ 33 h 33"/>
                <a:gd name="T12" fmla="*/ 0 60000 65536"/>
                <a:gd name="T13" fmla="*/ 0 60000 65536"/>
                <a:gd name="T14" fmla="*/ 0 60000 65536"/>
                <a:gd name="T15" fmla="*/ 0 60000 65536"/>
                <a:gd name="T16" fmla="*/ 0 60000 65536"/>
                <a:gd name="T17" fmla="*/ 0 60000 65536"/>
                <a:gd name="T18" fmla="*/ 0 w 16"/>
                <a:gd name="T19" fmla="*/ 0 h 33"/>
                <a:gd name="T20" fmla="*/ 16 w 16"/>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16" h="33">
                  <a:moveTo>
                    <a:pt x="5" y="0"/>
                  </a:moveTo>
                  <a:lnTo>
                    <a:pt x="3" y="2"/>
                  </a:lnTo>
                  <a:lnTo>
                    <a:pt x="0" y="17"/>
                  </a:lnTo>
                  <a:lnTo>
                    <a:pt x="2" y="20"/>
                  </a:lnTo>
                  <a:lnTo>
                    <a:pt x="9" y="30"/>
                  </a:lnTo>
                  <a:lnTo>
                    <a:pt x="16" y="33"/>
                  </a:lnTo>
                </a:path>
              </a:pathLst>
            </a:custGeom>
            <a:noFill/>
            <a:ln w="6">
              <a:solidFill>
                <a:srgbClr val="005CE6"/>
              </a:solidFill>
              <a:prstDash val="solid"/>
              <a:round/>
              <a:headEnd/>
              <a:tailEnd/>
            </a:ln>
          </p:spPr>
          <p:txBody>
            <a:bodyPr/>
            <a:lstStyle/>
            <a:p>
              <a:endParaRPr lang="en-US"/>
            </a:p>
          </p:txBody>
        </p:sp>
        <p:sp>
          <p:nvSpPr>
            <p:cNvPr id="27708" name="Freeform 260"/>
            <p:cNvSpPr>
              <a:spLocks/>
            </p:cNvSpPr>
            <p:nvPr/>
          </p:nvSpPr>
          <p:spPr bwMode="auto">
            <a:xfrm>
              <a:off x="3375025" y="4344988"/>
              <a:ext cx="247650" cy="333375"/>
            </a:xfrm>
            <a:custGeom>
              <a:avLst/>
              <a:gdLst>
                <a:gd name="T0" fmla="*/ 84 w 156"/>
                <a:gd name="T1" fmla="*/ 210 h 210"/>
                <a:gd name="T2" fmla="*/ 85 w 156"/>
                <a:gd name="T3" fmla="*/ 200 h 210"/>
                <a:gd name="T4" fmla="*/ 95 w 156"/>
                <a:gd name="T5" fmla="*/ 186 h 210"/>
                <a:gd name="T6" fmla="*/ 104 w 156"/>
                <a:gd name="T7" fmla="*/ 178 h 210"/>
                <a:gd name="T8" fmla="*/ 150 w 156"/>
                <a:gd name="T9" fmla="*/ 151 h 210"/>
                <a:gd name="T10" fmla="*/ 154 w 156"/>
                <a:gd name="T11" fmla="*/ 148 h 210"/>
                <a:gd name="T12" fmla="*/ 156 w 156"/>
                <a:gd name="T13" fmla="*/ 142 h 210"/>
                <a:gd name="T14" fmla="*/ 156 w 156"/>
                <a:gd name="T15" fmla="*/ 134 h 210"/>
                <a:gd name="T16" fmla="*/ 150 w 156"/>
                <a:gd name="T17" fmla="*/ 128 h 210"/>
                <a:gd name="T18" fmla="*/ 141 w 156"/>
                <a:gd name="T19" fmla="*/ 122 h 210"/>
                <a:gd name="T20" fmla="*/ 135 w 156"/>
                <a:gd name="T21" fmla="*/ 121 h 210"/>
                <a:gd name="T22" fmla="*/ 124 w 156"/>
                <a:gd name="T23" fmla="*/ 124 h 210"/>
                <a:gd name="T24" fmla="*/ 91 w 156"/>
                <a:gd name="T25" fmla="*/ 135 h 210"/>
                <a:gd name="T26" fmla="*/ 81 w 156"/>
                <a:gd name="T27" fmla="*/ 134 h 210"/>
                <a:gd name="T28" fmla="*/ 71 w 156"/>
                <a:gd name="T29" fmla="*/ 129 h 210"/>
                <a:gd name="T30" fmla="*/ 62 w 156"/>
                <a:gd name="T31" fmla="*/ 122 h 210"/>
                <a:gd name="T32" fmla="*/ 56 w 156"/>
                <a:gd name="T33" fmla="*/ 119 h 210"/>
                <a:gd name="T34" fmla="*/ 40 w 156"/>
                <a:gd name="T35" fmla="*/ 122 h 210"/>
                <a:gd name="T36" fmla="*/ 27 w 156"/>
                <a:gd name="T37" fmla="*/ 121 h 210"/>
                <a:gd name="T38" fmla="*/ 17 w 156"/>
                <a:gd name="T39" fmla="*/ 118 h 210"/>
                <a:gd name="T40" fmla="*/ 11 w 156"/>
                <a:gd name="T41" fmla="*/ 111 h 210"/>
                <a:gd name="T42" fmla="*/ 4 w 156"/>
                <a:gd name="T43" fmla="*/ 83 h 210"/>
                <a:gd name="T44" fmla="*/ 0 w 156"/>
                <a:gd name="T45" fmla="*/ 59 h 210"/>
                <a:gd name="T46" fmla="*/ 0 w 156"/>
                <a:gd name="T47" fmla="*/ 37 h 210"/>
                <a:gd name="T48" fmla="*/ 14 w 156"/>
                <a:gd name="T49" fmla="*/ 6 h 210"/>
                <a:gd name="T50" fmla="*/ 14 w 156"/>
                <a:gd name="T51" fmla="*/ 0 h 2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6"/>
                <a:gd name="T79" fmla="*/ 0 h 210"/>
                <a:gd name="T80" fmla="*/ 156 w 156"/>
                <a:gd name="T81" fmla="*/ 210 h 21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6" h="210">
                  <a:moveTo>
                    <a:pt x="84" y="210"/>
                  </a:moveTo>
                  <a:lnTo>
                    <a:pt x="85" y="200"/>
                  </a:lnTo>
                  <a:lnTo>
                    <a:pt x="95" y="186"/>
                  </a:lnTo>
                  <a:lnTo>
                    <a:pt x="104" y="178"/>
                  </a:lnTo>
                  <a:lnTo>
                    <a:pt x="150" y="151"/>
                  </a:lnTo>
                  <a:lnTo>
                    <a:pt x="154" y="148"/>
                  </a:lnTo>
                  <a:lnTo>
                    <a:pt x="156" y="142"/>
                  </a:lnTo>
                  <a:lnTo>
                    <a:pt x="156" y="134"/>
                  </a:lnTo>
                  <a:lnTo>
                    <a:pt x="150" y="128"/>
                  </a:lnTo>
                  <a:lnTo>
                    <a:pt x="141" y="122"/>
                  </a:lnTo>
                  <a:lnTo>
                    <a:pt x="135" y="121"/>
                  </a:lnTo>
                  <a:lnTo>
                    <a:pt x="124" y="124"/>
                  </a:lnTo>
                  <a:lnTo>
                    <a:pt x="91" y="135"/>
                  </a:lnTo>
                  <a:lnTo>
                    <a:pt x="81" y="134"/>
                  </a:lnTo>
                  <a:lnTo>
                    <a:pt x="71" y="129"/>
                  </a:lnTo>
                  <a:lnTo>
                    <a:pt x="62" y="122"/>
                  </a:lnTo>
                  <a:lnTo>
                    <a:pt x="56" y="119"/>
                  </a:lnTo>
                  <a:lnTo>
                    <a:pt x="40" y="122"/>
                  </a:lnTo>
                  <a:lnTo>
                    <a:pt x="27" y="121"/>
                  </a:lnTo>
                  <a:lnTo>
                    <a:pt x="17" y="118"/>
                  </a:lnTo>
                  <a:lnTo>
                    <a:pt x="11" y="111"/>
                  </a:lnTo>
                  <a:lnTo>
                    <a:pt x="4" y="83"/>
                  </a:lnTo>
                  <a:lnTo>
                    <a:pt x="0" y="59"/>
                  </a:lnTo>
                  <a:lnTo>
                    <a:pt x="0" y="37"/>
                  </a:lnTo>
                  <a:lnTo>
                    <a:pt x="14" y="6"/>
                  </a:lnTo>
                  <a:lnTo>
                    <a:pt x="14" y="0"/>
                  </a:lnTo>
                </a:path>
              </a:pathLst>
            </a:custGeom>
            <a:noFill/>
            <a:ln w="6">
              <a:solidFill>
                <a:srgbClr val="005CE6"/>
              </a:solidFill>
              <a:prstDash val="solid"/>
              <a:round/>
              <a:headEnd/>
              <a:tailEnd/>
            </a:ln>
          </p:spPr>
          <p:txBody>
            <a:bodyPr/>
            <a:lstStyle/>
            <a:p>
              <a:endParaRPr lang="en-US"/>
            </a:p>
          </p:txBody>
        </p:sp>
        <p:sp>
          <p:nvSpPr>
            <p:cNvPr id="27709" name="Freeform 261"/>
            <p:cNvSpPr>
              <a:spLocks/>
            </p:cNvSpPr>
            <p:nvPr/>
          </p:nvSpPr>
          <p:spPr bwMode="auto">
            <a:xfrm>
              <a:off x="3070225" y="5607050"/>
              <a:ext cx="85725" cy="100012"/>
            </a:xfrm>
            <a:custGeom>
              <a:avLst/>
              <a:gdLst>
                <a:gd name="T0" fmla="*/ 54 w 54"/>
                <a:gd name="T1" fmla="*/ 63 h 63"/>
                <a:gd name="T2" fmla="*/ 48 w 54"/>
                <a:gd name="T3" fmla="*/ 60 h 63"/>
                <a:gd name="T4" fmla="*/ 34 w 54"/>
                <a:gd name="T5" fmla="*/ 46 h 63"/>
                <a:gd name="T6" fmla="*/ 15 w 54"/>
                <a:gd name="T7" fmla="*/ 36 h 63"/>
                <a:gd name="T8" fmla="*/ 6 w 54"/>
                <a:gd name="T9" fmla="*/ 25 h 63"/>
                <a:gd name="T10" fmla="*/ 5 w 54"/>
                <a:gd name="T11" fmla="*/ 15 h 63"/>
                <a:gd name="T12" fmla="*/ 0 w 54"/>
                <a:gd name="T13" fmla="*/ 4 h 63"/>
                <a:gd name="T14" fmla="*/ 2 w 54"/>
                <a:gd name="T15" fmla="*/ 0 h 63"/>
                <a:gd name="T16" fmla="*/ 0 60000 65536"/>
                <a:gd name="T17" fmla="*/ 0 60000 65536"/>
                <a:gd name="T18" fmla="*/ 0 60000 65536"/>
                <a:gd name="T19" fmla="*/ 0 60000 65536"/>
                <a:gd name="T20" fmla="*/ 0 60000 65536"/>
                <a:gd name="T21" fmla="*/ 0 60000 65536"/>
                <a:gd name="T22" fmla="*/ 0 60000 65536"/>
                <a:gd name="T23" fmla="*/ 0 60000 65536"/>
                <a:gd name="T24" fmla="*/ 0 w 54"/>
                <a:gd name="T25" fmla="*/ 0 h 63"/>
                <a:gd name="T26" fmla="*/ 54 w 54"/>
                <a:gd name="T27" fmla="*/ 63 h 6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4" h="63">
                  <a:moveTo>
                    <a:pt x="54" y="63"/>
                  </a:moveTo>
                  <a:lnTo>
                    <a:pt x="48" y="60"/>
                  </a:lnTo>
                  <a:lnTo>
                    <a:pt x="34" y="46"/>
                  </a:lnTo>
                  <a:lnTo>
                    <a:pt x="15" y="36"/>
                  </a:lnTo>
                  <a:lnTo>
                    <a:pt x="6" y="25"/>
                  </a:lnTo>
                  <a:lnTo>
                    <a:pt x="5" y="15"/>
                  </a:lnTo>
                  <a:lnTo>
                    <a:pt x="0" y="4"/>
                  </a:lnTo>
                  <a:lnTo>
                    <a:pt x="2" y="0"/>
                  </a:lnTo>
                </a:path>
              </a:pathLst>
            </a:custGeom>
            <a:noFill/>
            <a:ln w="6">
              <a:solidFill>
                <a:srgbClr val="005CE6"/>
              </a:solidFill>
              <a:prstDash val="solid"/>
              <a:round/>
              <a:headEnd/>
              <a:tailEnd/>
            </a:ln>
          </p:spPr>
          <p:txBody>
            <a:bodyPr/>
            <a:lstStyle/>
            <a:p>
              <a:endParaRPr lang="en-US"/>
            </a:p>
          </p:txBody>
        </p:sp>
        <p:sp>
          <p:nvSpPr>
            <p:cNvPr id="27710" name="Freeform 262"/>
            <p:cNvSpPr>
              <a:spLocks/>
            </p:cNvSpPr>
            <p:nvPr/>
          </p:nvSpPr>
          <p:spPr bwMode="auto">
            <a:xfrm>
              <a:off x="5991225" y="4970463"/>
              <a:ext cx="250825" cy="738187"/>
            </a:xfrm>
            <a:custGeom>
              <a:avLst/>
              <a:gdLst>
                <a:gd name="T0" fmla="*/ 3 w 158"/>
                <a:gd name="T1" fmla="*/ 465 h 465"/>
                <a:gd name="T2" fmla="*/ 0 w 158"/>
                <a:gd name="T3" fmla="*/ 455 h 465"/>
                <a:gd name="T4" fmla="*/ 1 w 158"/>
                <a:gd name="T5" fmla="*/ 439 h 465"/>
                <a:gd name="T6" fmla="*/ 6 w 158"/>
                <a:gd name="T7" fmla="*/ 421 h 465"/>
                <a:gd name="T8" fmla="*/ 16 w 158"/>
                <a:gd name="T9" fmla="*/ 389 h 465"/>
                <a:gd name="T10" fmla="*/ 14 w 158"/>
                <a:gd name="T11" fmla="*/ 382 h 465"/>
                <a:gd name="T12" fmla="*/ 11 w 158"/>
                <a:gd name="T13" fmla="*/ 373 h 465"/>
                <a:gd name="T14" fmla="*/ 9 w 158"/>
                <a:gd name="T15" fmla="*/ 343 h 465"/>
                <a:gd name="T16" fmla="*/ 10 w 158"/>
                <a:gd name="T17" fmla="*/ 329 h 465"/>
                <a:gd name="T18" fmla="*/ 27 w 158"/>
                <a:gd name="T19" fmla="*/ 280 h 465"/>
                <a:gd name="T20" fmla="*/ 33 w 158"/>
                <a:gd name="T21" fmla="*/ 265 h 465"/>
                <a:gd name="T22" fmla="*/ 36 w 158"/>
                <a:gd name="T23" fmla="*/ 252 h 465"/>
                <a:gd name="T24" fmla="*/ 43 w 158"/>
                <a:gd name="T25" fmla="*/ 242 h 465"/>
                <a:gd name="T26" fmla="*/ 62 w 158"/>
                <a:gd name="T27" fmla="*/ 228 h 465"/>
                <a:gd name="T28" fmla="*/ 69 w 158"/>
                <a:gd name="T29" fmla="*/ 221 h 465"/>
                <a:gd name="T30" fmla="*/ 73 w 158"/>
                <a:gd name="T31" fmla="*/ 208 h 465"/>
                <a:gd name="T32" fmla="*/ 76 w 158"/>
                <a:gd name="T33" fmla="*/ 192 h 465"/>
                <a:gd name="T34" fmla="*/ 88 w 158"/>
                <a:gd name="T35" fmla="*/ 164 h 465"/>
                <a:gd name="T36" fmla="*/ 91 w 158"/>
                <a:gd name="T37" fmla="*/ 160 h 465"/>
                <a:gd name="T38" fmla="*/ 99 w 158"/>
                <a:gd name="T39" fmla="*/ 154 h 465"/>
                <a:gd name="T40" fmla="*/ 101 w 158"/>
                <a:gd name="T41" fmla="*/ 150 h 465"/>
                <a:gd name="T42" fmla="*/ 95 w 158"/>
                <a:gd name="T43" fmla="*/ 141 h 465"/>
                <a:gd name="T44" fmla="*/ 95 w 158"/>
                <a:gd name="T45" fmla="*/ 139 h 465"/>
                <a:gd name="T46" fmla="*/ 98 w 158"/>
                <a:gd name="T47" fmla="*/ 137 h 465"/>
                <a:gd name="T48" fmla="*/ 107 w 158"/>
                <a:gd name="T49" fmla="*/ 133 h 465"/>
                <a:gd name="T50" fmla="*/ 109 w 158"/>
                <a:gd name="T51" fmla="*/ 128 h 465"/>
                <a:gd name="T52" fmla="*/ 105 w 158"/>
                <a:gd name="T53" fmla="*/ 121 h 465"/>
                <a:gd name="T54" fmla="*/ 108 w 158"/>
                <a:gd name="T55" fmla="*/ 118 h 465"/>
                <a:gd name="T56" fmla="*/ 111 w 158"/>
                <a:gd name="T57" fmla="*/ 115 h 465"/>
                <a:gd name="T58" fmla="*/ 111 w 158"/>
                <a:gd name="T59" fmla="*/ 110 h 465"/>
                <a:gd name="T60" fmla="*/ 108 w 158"/>
                <a:gd name="T61" fmla="*/ 107 h 465"/>
                <a:gd name="T62" fmla="*/ 109 w 158"/>
                <a:gd name="T63" fmla="*/ 104 h 465"/>
                <a:gd name="T64" fmla="*/ 120 w 158"/>
                <a:gd name="T65" fmla="*/ 98 h 465"/>
                <a:gd name="T66" fmla="*/ 121 w 158"/>
                <a:gd name="T67" fmla="*/ 94 h 465"/>
                <a:gd name="T68" fmla="*/ 115 w 158"/>
                <a:gd name="T69" fmla="*/ 87 h 465"/>
                <a:gd name="T70" fmla="*/ 115 w 158"/>
                <a:gd name="T71" fmla="*/ 84 h 465"/>
                <a:gd name="T72" fmla="*/ 118 w 158"/>
                <a:gd name="T73" fmla="*/ 79 h 465"/>
                <a:gd name="T74" fmla="*/ 117 w 158"/>
                <a:gd name="T75" fmla="*/ 72 h 465"/>
                <a:gd name="T76" fmla="*/ 118 w 158"/>
                <a:gd name="T77" fmla="*/ 69 h 465"/>
                <a:gd name="T78" fmla="*/ 122 w 158"/>
                <a:gd name="T79" fmla="*/ 67 h 465"/>
                <a:gd name="T80" fmla="*/ 122 w 158"/>
                <a:gd name="T81" fmla="*/ 62 h 465"/>
                <a:gd name="T82" fmla="*/ 117 w 158"/>
                <a:gd name="T83" fmla="*/ 58 h 465"/>
                <a:gd name="T84" fmla="*/ 117 w 158"/>
                <a:gd name="T85" fmla="*/ 55 h 465"/>
                <a:gd name="T86" fmla="*/ 120 w 158"/>
                <a:gd name="T87" fmla="*/ 49 h 465"/>
                <a:gd name="T88" fmla="*/ 127 w 158"/>
                <a:gd name="T89" fmla="*/ 43 h 465"/>
                <a:gd name="T90" fmla="*/ 137 w 158"/>
                <a:gd name="T91" fmla="*/ 39 h 465"/>
                <a:gd name="T92" fmla="*/ 141 w 158"/>
                <a:gd name="T93" fmla="*/ 35 h 465"/>
                <a:gd name="T94" fmla="*/ 141 w 158"/>
                <a:gd name="T95" fmla="*/ 32 h 465"/>
                <a:gd name="T96" fmla="*/ 141 w 158"/>
                <a:gd name="T97" fmla="*/ 23 h 465"/>
                <a:gd name="T98" fmla="*/ 150 w 158"/>
                <a:gd name="T99" fmla="*/ 9 h 465"/>
                <a:gd name="T100" fmla="*/ 156 w 158"/>
                <a:gd name="T101" fmla="*/ 3 h 465"/>
                <a:gd name="T102" fmla="*/ 158 w 158"/>
                <a:gd name="T103" fmla="*/ 0 h 46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58"/>
                <a:gd name="T157" fmla="*/ 0 h 465"/>
                <a:gd name="T158" fmla="*/ 158 w 158"/>
                <a:gd name="T159" fmla="*/ 465 h 46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58" h="465">
                  <a:moveTo>
                    <a:pt x="3" y="465"/>
                  </a:moveTo>
                  <a:lnTo>
                    <a:pt x="0" y="455"/>
                  </a:lnTo>
                  <a:lnTo>
                    <a:pt x="1" y="439"/>
                  </a:lnTo>
                  <a:lnTo>
                    <a:pt x="6" y="421"/>
                  </a:lnTo>
                  <a:lnTo>
                    <a:pt x="16" y="389"/>
                  </a:lnTo>
                  <a:lnTo>
                    <a:pt x="14" y="382"/>
                  </a:lnTo>
                  <a:lnTo>
                    <a:pt x="11" y="373"/>
                  </a:lnTo>
                  <a:lnTo>
                    <a:pt x="9" y="343"/>
                  </a:lnTo>
                  <a:lnTo>
                    <a:pt x="10" y="329"/>
                  </a:lnTo>
                  <a:lnTo>
                    <a:pt x="27" y="280"/>
                  </a:lnTo>
                  <a:lnTo>
                    <a:pt x="33" y="265"/>
                  </a:lnTo>
                  <a:lnTo>
                    <a:pt x="36" y="252"/>
                  </a:lnTo>
                  <a:lnTo>
                    <a:pt x="43" y="242"/>
                  </a:lnTo>
                  <a:lnTo>
                    <a:pt x="62" y="228"/>
                  </a:lnTo>
                  <a:lnTo>
                    <a:pt x="69" y="221"/>
                  </a:lnTo>
                  <a:lnTo>
                    <a:pt x="73" y="208"/>
                  </a:lnTo>
                  <a:lnTo>
                    <a:pt x="76" y="192"/>
                  </a:lnTo>
                  <a:lnTo>
                    <a:pt x="88" y="164"/>
                  </a:lnTo>
                  <a:lnTo>
                    <a:pt x="91" y="160"/>
                  </a:lnTo>
                  <a:lnTo>
                    <a:pt x="99" y="154"/>
                  </a:lnTo>
                  <a:lnTo>
                    <a:pt x="101" y="150"/>
                  </a:lnTo>
                  <a:lnTo>
                    <a:pt x="95" y="141"/>
                  </a:lnTo>
                  <a:lnTo>
                    <a:pt x="95" y="139"/>
                  </a:lnTo>
                  <a:lnTo>
                    <a:pt x="98" y="137"/>
                  </a:lnTo>
                  <a:lnTo>
                    <a:pt x="107" y="133"/>
                  </a:lnTo>
                  <a:lnTo>
                    <a:pt x="109" y="128"/>
                  </a:lnTo>
                  <a:lnTo>
                    <a:pt x="105" y="121"/>
                  </a:lnTo>
                  <a:lnTo>
                    <a:pt x="108" y="118"/>
                  </a:lnTo>
                  <a:lnTo>
                    <a:pt x="111" y="115"/>
                  </a:lnTo>
                  <a:lnTo>
                    <a:pt x="111" y="110"/>
                  </a:lnTo>
                  <a:lnTo>
                    <a:pt x="108" y="107"/>
                  </a:lnTo>
                  <a:lnTo>
                    <a:pt x="109" y="104"/>
                  </a:lnTo>
                  <a:lnTo>
                    <a:pt x="120" y="98"/>
                  </a:lnTo>
                  <a:lnTo>
                    <a:pt x="121" y="94"/>
                  </a:lnTo>
                  <a:lnTo>
                    <a:pt x="115" y="87"/>
                  </a:lnTo>
                  <a:lnTo>
                    <a:pt x="115" y="84"/>
                  </a:lnTo>
                  <a:lnTo>
                    <a:pt x="118" y="79"/>
                  </a:lnTo>
                  <a:lnTo>
                    <a:pt x="117" y="72"/>
                  </a:lnTo>
                  <a:lnTo>
                    <a:pt x="118" y="69"/>
                  </a:lnTo>
                  <a:lnTo>
                    <a:pt x="122" y="67"/>
                  </a:lnTo>
                  <a:lnTo>
                    <a:pt x="122" y="62"/>
                  </a:lnTo>
                  <a:lnTo>
                    <a:pt x="117" y="58"/>
                  </a:lnTo>
                  <a:lnTo>
                    <a:pt x="117" y="55"/>
                  </a:lnTo>
                  <a:lnTo>
                    <a:pt x="120" y="49"/>
                  </a:lnTo>
                  <a:lnTo>
                    <a:pt x="127" y="43"/>
                  </a:lnTo>
                  <a:lnTo>
                    <a:pt x="137" y="39"/>
                  </a:lnTo>
                  <a:lnTo>
                    <a:pt x="141" y="35"/>
                  </a:lnTo>
                  <a:lnTo>
                    <a:pt x="141" y="32"/>
                  </a:lnTo>
                  <a:lnTo>
                    <a:pt x="141" y="23"/>
                  </a:lnTo>
                  <a:lnTo>
                    <a:pt x="150" y="9"/>
                  </a:lnTo>
                  <a:lnTo>
                    <a:pt x="156" y="3"/>
                  </a:lnTo>
                  <a:lnTo>
                    <a:pt x="158" y="0"/>
                  </a:lnTo>
                </a:path>
              </a:pathLst>
            </a:custGeom>
            <a:noFill/>
            <a:ln w="6">
              <a:solidFill>
                <a:srgbClr val="005CE6"/>
              </a:solidFill>
              <a:prstDash val="solid"/>
              <a:round/>
              <a:headEnd/>
              <a:tailEnd/>
            </a:ln>
          </p:spPr>
          <p:txBody>
            <a:bodyPr/>
            <a:lstStyle/>
            <a:p>
              <a:endParaRPr lang="en-US"/>
            </a:p>
          </p:txBody>
        </p:sp>
        <p:sp>
          <p:nvSpPr>
            <p:cNvPr id="27711" name="Freeform 263"/>
            <p:cNvSpPr>
              <a:spLocks/>
            </p:cNvSpPr>
            <p:nvPr/>
          </p:nvSpPr>
          <p:spPr bwMode="auto">
            <a:xfrm>
              <a:off x="6407150" y="1844675"/>
              <a:ext cx="130175" cy="266700"/>
            </a:xfrm>
            <a:custGeom>
              <a:avLst/>
              <a:gdLst>
                <a:gd name="T0" fmla="*/ 82 w 82"/>
                <a:gd name="T1" fmla="*/ 168 h 168"/>
                <a:gd name="T2" fmla="*/ 75 w 82"/>
                <a:gd name="T3" fmla="*/ 164 h 168"/>
                <a:gd name="T4" fmla="*/ 74 w 82"/>
                <a:gd name="T5" fmla="*/ 149 h 168"/>
                <a:gd name="T6" fmla="*/ 71 w 82"/>
                <a:gd name="T7" fmla="*/ 141 h 168"/>
                <a:gd name="T8" fmla="*/ 71 w 82"/>
                <a:gd name="T9" fmla="*/ 132 h 168"/>
                <a:gd name="T10" fmla="*/ 65 w 82"/>
                <a:gd name="T11" fmla="*/ 125 h 168"/>
                <a:gd name="T12" fmla="*/ 61 w 82"/>
                <a:gd name="T13" fmla="*/ 115 h 168"/>
                <a:gd name="T14" fmla="*/ 52 w 82"/>
                <a:gd name="T15" fmla="*/ 102 h 168"/>
                <a:gd name="T16" fmla="*/ 52 w 82"/>
                <a:gd name="T17" fmla="*/ 90 h 168"/>
                <a:gd name="T18" fmla="*/ 53 w 82"/>
                <a:gd name="T19" fmla="*/ 79 h 168"/>
                <a:gd name="T20" fmla="*/ 52 w 82"/>
                <a:gd name="T21" fmla="*/ 75 h 168"/>
                <a:gd name="T22" fmla="*/ 49 w 82"/>
                <a:gd name="T23" fmla="*/ 69 h 168"/>
                <a:gd name="T24" fmla="*/ 45 w 82"/>
                <a:gd name="T25" fmla="*/ 67 h 168"/>
                <a:gd name="T26" fmla="*/ 43 w 82"/>
                <a:gd name="T27" fmla="*/ 62 h 168"/>
                <a:gd name="T28" fmla="*/ 32 w 82"/>
                <a:gd name="T29" fmla="*/ 50 h 168"/>
                <a:gd name="T30" fmla="*/ 29 w 82"/>
                <a:gd name="T31" fmla="*/ 46 h 168"/>
                <a:gd name="T32" fmla="*/ 28 w 82"/>
                <a:gd name="T33" fmla="*/ 34 h 168"/>
                <a:gd name="T34" fmla="*/ 19 w 82"/>
                <a:gd name="T35" fmla="*/ 37 h 168"/>
                <a:gd name="T36" fmla="*/ 15 w 82"/>
                <a:gd name="T37" fmla="*/ 33 h 168"/>
                <a:gd name="T38" fmla="*/ 12 w 82"/>
                <a:gd name="T39" fmla="*/ 27 h 168"/>
                <a:gd name="T40" fmla="*/ 12 w 82"/>
                <a:gd name="T41" fmla="*/ 10 h 168"/>
                <a:gd name="T42" fmla="*/ 0 w 82"/>
                <a:gd name="T43" fmla="*/ 0 h 1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2"/>
                <a:gd name="T67" fmla="*/ 0 h 168"/>
                <a:gd name="T68" fmla="*/ 82 w 82"/>
                <a:gd name="T69" fmla="*/ 168 h 1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2" h="168">
                  <a:moveTo>
                    <a:pt x="82" y="168"/>
                  </a:moveTo>
                  <a:lnTo>
                    <a:pt x="75" y="164"/>
                  </a:lnTo>
                  <a:lnTo>
                    <a:pt x="74" y="149"/>
                  </a:lnTo>
                  <a:lnTo>
                    <a:pt x="71" y="141"/>
                  </a:lnTo>
                  <a:lnTo>
                    <a:pt x="71" y="132"/>
                  </a:lnTo>
                  <a:lnTo>
                    <a:pt x="65" y="125"/>
                  </a:lnTo>
                  <a:lnTo>
                    <a:pt x="61" y="115"/>
                  </a:lnTo>
                  <a:lnTo>
                    <a:pt x="52" y="102"/>
                  </a:lnTo>
                  <a:lnTo>
                    <a:pt x="52" y="90"/>
                  </a:lnTo>
                  <a:lnTo>
                    <a:pt x="53" y="79"/>
                  </a:lnTo>
                  <a:lnTo>
                    <a:pt x="52" y="75"/>
                  </a:lnTo>
                  <a:lnTo>
                    <a:pt x="49" y="69"/>
                  </a:lnTo>
                  <a:lnTo>
                    <a:pt x="45" y="67"/>
                  </a:lnTo>
                  <a:lnTo>
                    <a:pt x="43" y="62"/>
                  </a:lnTo>
                  <a:lnTo>
                    <a:pt x="32" y="50"/>
                  </a:lnTo>
                  <a:lnTo>
                    <a:pt x="29" y="46"/>
                  </a:lnTo>
                  <a:lnTo>
                    <a:pt x="28" y="34"/>
                  </a:lnTo>
                  <a:lnTo>
                    <a:pt x="19" y="37"/>
                  </a:lnTo>
                  <a:lnTo>
                    <a:pt x="15" y="33"/>
                  </a:lnTo>
                  <a:lnTo>
                    <a:pt x="12" y="27"/>
                  </a:lnTo>
                  <a:lnTo>
                    <a:pt x="12" y="10"/>
                  </a:lnTo>
                  <a:lnTo>
                    <a:pt x="0" y="0"/>
                  </a:lnTo>
                </a:path>
              </a:pathLst>
            </a:custGeom>
            <a:noFill/>
            <a:ln w="6">
              <a:solidFill>
                <a:srgbClr val="005CE6"/>
              </a:solidFill>
              <a:prstDash val="solid"/>
              <a:round/>
              <a:headEnd/>
              <a:tailEnd/>
            </a:ln>
          </p:spPr>
          <p:txBody>
            <a:bodyPr/>
            <a:lstStyle/>
            <a:p>
              <a:endParaRPr lang="en-US"/>
            </a:p>
          </p:txBody>
        </p:sp>
        <p:sp>
          <p:nvSpPr>
            <p:cNvPr id="27712" name="Freeform 264"/>
            <p:cNvSpPr>
              <a:spLocks/>
            </p:cNvSpPr>
            <p:nvPr/>
          </p:nvSpPr>
          <p:spPr bwMode="auto">
            <a:xfrm>
              <a:off x="1200150" y="2819400"/>
              <a:ext cx="103188" cy="746125"/>
            </a:xfrm>
            <a:custGeom>
              <a:avLst/>
              <a:gdLst>
                <a:gd name="T0" fmla="*/ 0 w 65"/>
                <a:gd name="T1" fmla="*/ 0 h 470"/>
                <a:gd name="T2" fmla="*/ 4 w 65"/>
                <a:gd name="T3" fmla="*/ 24 h 470"/>
                <a:gd name="T4" fmla="*/ 4 w 65"/>
                <a:gd name="T5" fmla="*/ 24 h 470"/>
                <a:gd name="T6" fmla="*/ 13 w 65"/>
                <a:gd name="T7" fmla="*/ 62 h 470"/>
                <a:gd name="T8" fmla="*/ 16 w 65"/>
                <a:gd name="T9" fmla="*/ 71 h 470"/>
                <a:gd name="T10" fmla="*/ 19 w 65"/>
                <a:gd name="T11" fmla="*/ 93 h 470"/>
                <a:gd name="T12" fmla="*/ 22 w 65"/>
                <a:gd name="T13" fmla="*/ 100 h 470"/>
                <a:gd name="T14" fmla="*/ 24 w 65"/>
                <a:gd name="T15" fmla="*/ 103 h 470"/>
                <a:gd name="T16" fmla="*/ 30 w 65"/>
                <a:gd name="T17" fmla="*/ 114 h 470"/>
                <a:gd name="T18" fmla="*/ 35 w 65"/>
                <a:gd name="T19" fmla="*/ 124 h 470"/>
                <a:gd name="T20" fmla="*/ 33 w 65"/>
                <a:gd name="T21" fmla="*/ 160 h 470"/>
                <a:gd name="T22" fmla="*/ 36 w 65"/>
                <a:gd name="T23" fmla="*/ 165 h 470"/>
                <a:gd name="T24" fmla="*/ 39 w 65"/>
                <a:gd name="T25" fmla="*/ 169 h 470"/>
                <a:gd name="T26" fmla="*/ 45 w 65"/>
                <a:gd name="T27" fmla="*/ 179 h 470"/>
                <a:gd name="T28" fmla="*/ 48 w 65"/>
                <a:gd name="T29" fmla="*/ 195 h 470"/>
                <a:gd name="T30" fmla="*/ 52 w 65"/>
                <a:gd name="T31" fmla="*/ 208 h 470"/>
                <a:gd name="T32" fmla="*/ 55 w 65"/>
                <a:gd name="T33" fmla="*/ 221 h 470"/>
                <a:gd name="T34" fmla="*/ 52 w 65"/>
                <a:gd name="T35" fmla="*/ 237 h 470"/>
                <a:gd name="T36" fmla="*/ 48 w 65"/>
                <a:gd name="T37" fmla="*/ 247 h 470"/>
                <a:gd name="T38" fmla="*/ 46 w 65"/>
                <a:gd name="T39" fmla="*/ 255 h 470"/>
                <a:gd name="T40" fmla="*/ 49 w 65"/>
                <a:gd name="T41" fmla="*/ 261 h 470"/>
                <a:gd name="T42" fmla="*/ 49 w 65"/>
                <a:gd name="T43" fmla="*/ 265 h 470"/>
                <a:gd name="T44" fmla="*/ 52 w 65"/>
                <a:gd name="T45" fmla="*/ 278 h 470"/>
                <a:gd name="T46" fmla="*/ 55 w 65"/>
                <a:gd name="T47" fmla="*/ 281 h 470"/>
                <a:gd name="T48" fmla="*/ 58 w 65"/>
                <a:gd name="T49" fmla="*/ 297 h 470"/>
                <a:gd name="T50" fmla="*/ 58 w 65"/>
                <a:gd name="T51" fmla="*/ 326 h 470"/>
                <a:gd name="T52" fmla="*/ 59 w 65"/>
                <a:gd name="T53" fmla="*/ 346 h 470"/>
                <a:gd name="T54" fmla="*/ 61 w 65"/>
                <a:gd name="T55" fmla="*/ 350 h 470"/>
                <a:gd name="T56" fmla="*/ 63 w 65"/>
                <a:gd name="T57" fmla="*/ 389 h 470"/>
                <a:gd name="T58" fmla="*/ 65 w 65"/>
                <a:gd name="T59" fmla="*/ 401 h 470"/>
                <a:gd name="T60" fmla="*/ 65 w 65"/>
                <a:gd name="T61" fmla="*/ 430 h 470"/>
                <a:gd name="T62" fmla="*/ 63 w 65"/>
                <a:gd name="T63" fmla="*/ 442 h 470"/>
                <a:gd name="T64" fmla="*/ 62 w 65"/>
                <a:gd name="T65" fmla="*/ 451 h 470"/>
                <a:gd name="T66" fmla="*/ 62 w 65"/>
                <a:gd name="T67" fmla="*/ 466 h 470"/>
                <a:gd name="T68" fmla="*/ 63 w 65"/>
                <a:gd name="T69" fmla="*/ 470 h 47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5"/>
                <a:gd name="T106" fmla="*/ 0 h 470"/>
                <a:gd name="T107" fmla="*/ 65 w 65"/>
                <a:gd name="T108" fmla="*/ 470 h 47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5" h="470">
                  <a:moveTo>
                    <a:pt x="0" y="0"/>
                  </a:moveTo>
                  <a:lnTo>
                    <a:pt x="4" y="24"/>
                  </a:lnTo>
                  <a:lnTo>
                    <a:pt x="13" y="62"/>
                  </a:lnTo>
                  <a:lnTo>
                    <a:pt x="16" y="71"/>
                  </a:lnTo>
                  <a:lnTo>
                    <a:pt x="19" y="93"/>
                  </a:lnTo>
                  <a:lnTo>
                    <a:pt x="22" y="100"/>
                  </a:lnTo>
                  <a:lnTo>
                    <a:pt x="24" y="103"/>
                  </a:lnTo>
                  <a:lnTo>
                    <a:pt x="30" y="114"/>
                  </a:lnTo>
                  <a:lnTo>
                    <a:pt x="35" y="124"/>
                  </a:lnTo>
                  <a:lnTo>
                    <a:pt x="33" y="160"/>
                  </a:lnTo>
                  <a:lnTo>
                    <a:pt x="36" y="165"/>
                  </a:lnTo>
                  <a:lnTo>
                    <a:pt x="39" y="169"/>
                  </a:lnTo>
                  <a:lnTo>
                    <a:pt x="45" y="179"/>
                  </a:lnTo>
                  <a:lnTo>
                    <a:pt x="48" y="195"/>
                  </a:lnTo>
                  <a:lnTo>
                    <a:pt x="52" y="208"/>
                  </a:lnTo>
                  <a:lnTo>
                    <a:pt x="55" y="221"/>
                  </a:lnTo>
                  <a:lnTo>
                    <a:pt x="52" y="237"/>
                  </a:lnTo>
                  <a:lnTo>
                    <a:pt x="48" y="247"/>
                  </a:lnTo>
                  <a:lnTo>
                    <a:pt x="46" y="255"/>
                  </a:lnTo>
                  <a:lnTo>
                    <a:pt x="49" y="261"/>
                  </a:lnTo>
                  <a:lnTo>
                    <a:pt x="49" y="265"/>
                  </a:lnTo>
                  <a:lnTo>
                    <a:pt x="52" y="278"/>
                  </a:lnTo>
                  <a:lnTo>
                    <a:pt x="55" y="281"/>
                  </a:lnTo>
                  <a:lnTo>
                    <a:pt x="58" y="297"/>
                  </a:lnTo>
                  <a:lnTo>
                    <a:pt x="58" y="326"/>
                  </a:lnTo>
                  <a:lnTo>
                    <a:pt x="59" y="346"/>
                  </a:lnTo>
                  <a:lnTo>
                    <a:pt x="61" y="350"/>
                  </a:lnTo>
                  <a:lnTo>
                    <a:pt x="63" y="389"/>
                  </a:lnTo>
                  <a:lnTo>
                    <a:pt x="65" y="401"/>
                  </a:lnTo>
                  <a:lnTo>
                    <a:pt x="65" y="430"/>
                  </a:lnTo>
                  <a:lnTo>
                    <a:pt x="63" y="442"/>
                  </a:lnTo>
                  <a:lnTo>
                    <a:pt x="62" y="451"/>
                  </a:lnTo>
                  <a:lnTo>
                    <a:pt x="62" y="466"/>
                  </a:lnTo>
                  <a:lnTo>
                    <a:pt x="63" y="470"/>
                  </a:lnTo>
                </a:path>
              </a:pathLst>
            </a:custGeom>
            <a:noFill/>
            <a:ln w="6">
              <a:solidFill>
                <a:srgbClr val="005CE6"/>
              </a:solidFill>
              <a:prstDash val="solid"/>
              <a:round/>
              <a:headEnd/>
              <a:tailEnd/>
            </a:ln>
          </p:spPr>
          <p:txBody>
            <a:bodyPr/>
            <a:lstStyle/>
            <a:p>
              <a:endParaRPr lang="en-US"/>
            </a:p>
          </p:txBody>
        </p:sp>
        <p:sp>
          <p:nvSpPr>
            <p:cNvPr id="27713" name="Freeform 265"/>
            <p:cNvSpPr>
              <a:spLocks/>
            </p:cNvSpPr>
            <p:nvPr/>
          </p:nvSpPr>
          <p:spPr bwMode="auto">
            <a:xfrm>
              <a:off x="3540125" y="5946775"/>
              <a:ext cx="182563" cy="244475"/>
            </a:xfrm>
            <a:custGeom>
              <a:avLst/>
              <a:gdLst>
                <a:gd name="T0" fmla="*/ 115 w 115"/>
                <a:gd name="T1" fmla="*/ 125 h 154"/>
                <a:gd name="T2" fmla="*/ 111 w 115"/>
                <a:gd name="T3" fmla="*/ 128 h 154"/>
                <a:gd name="T4" fmla="*/ 109 w 115"/>
                <a:gd name="T5" fmla="*/ 131 h 154"/>
                <a:gd name="T6" fmla="*/ 108 w 115"/>
                <a:gd name="T7" fmla="*/ 151 h 154"/>
                <a:gd name="T8" fmla="*/ 106 w 115"/>
                <a:gd name="T9" fmla="*/ 154 h 154"/>
                <a:gd name="T10" fmla="*/ 101 w 115"/>
                <a:gd name="T11" fmla="*/ 154 h 154"/>
                <a:gd name="T12" fmla="*/ 93 w 115"/>
                <a:gd name="T13" fmla="*/ 150 h 154"/>
                <a:gd name="T14" fmla="*/ 83 w 115"/>
                <a:gd name="T15" fmla="*/ 140 h 154"/>
                <a:gd name="T16" fmla="*/ 72 w 115"/>
                <a:gd name="T17" fmla="*/ 122 h 154"/>
                <a:gd name="T18" fmla="*/ 63 w 115"/>
                <a:gd name="T19" fmla="*/ 98 h 154"/>
                <a:gd name="T20" fmla="*/ 62 w 115"/>
                <a:gd name="T21" fmla="*/ 97 h 154"/>
                <a:gd name="T22" fmla="*/ 44 w 115"/>
                <a:gd name="T23" fmla="*/ 99 h 154"/>
                <a:gd name="T24" fmla="*/ 31 w 115"/>
                <a:gd name="T25" fmla="*/ 95 h 154"/>
                <a:gd name="T26" fmla="*/ 20 w 115"/>
                <a:gd name="T27" fmla="*/ 85 h 154"/>
                <a:gd name="T28" fmla="*/ 17 w 115"/>
                <a:gd name="T29" fmla="*/ 81 h 154"/>
                <a:gd name="T30" fmla="*/ 7 w 115"/>
                <a:gd name="T31" fmla="*/ 72 h 154"/>
                <a:gd name="T32" fmla="*/ 7 w 115"/>
                <a:gd name="T33" fmla="*/ 63 h 154"/>
                <a:gd name="T34" fmla="*/ 8 w 115"/>
                <a:gd name="T35" fmla="*/ 58 h 154"/>
                <a:gd name="T36" fmla="*/ 24 w 115"/>
                <a:gd name="T37" fmla="*/ 29 h 154"/>
                <a:gd name="T38" fmla="*/ 33 w 115"/>
                <a:gd name="T39" fmla="*/ 16 h 154"/>
                <a:gd name="T40" fmla="*/ 31 w 115"/>
                <a:gd name="T41" fmla="*/ 4 h 154"/>
                <a:gd name="T42" fmla="*/ 26 w 115"/>
                <a:gd name="T43" fmla="*/ 0 h 154"/>
                <a:gd name="T44" fmla="*/ 20 w 115"/>
                <a:gd name="T45" fmla="*/ 2 h 154"/>
                <a:gd name="T46" fmla="*/ 11 w 115"/>
                <a:gd name="T47" fmla="*/ 6 h 154"/>
                <a:gd name="T48" fmla="*/ 0 w 115"/>
                <a:gd name="T49" fmla="*/ 16 h 15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15"/>
                <a:gd name="T76" fmla="*/ 0 h 154"/>
                <a:gd name="T77" fmla="*/ 115 w 115"/>
                <a:gd name="T78" fmla="*/ 154 h 15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15" h="154">
                  <a:moveTo>
                    <a:pt x="115" y="125"/>
                  </a:moveTo>
                  <a:lnTo>
                    <a:pt x="111" y="128"/>
                  </a:lnTo>
                  <a:lnTo>
                    <a:pt x="109" y="131"/>
                  </a:lnTo>
                  <a:lnTo>
                    <a:pt x="108" y="151"/>
                  </a:lnTo>
                  <a:lnTo>
                    <a:pt x="106" y="154"/>
                  </a:lnTo>
                  <a:lnTo>
                    <a:pt x="101" y="154"/>
                  </a:lnTo>
                  <a:lnTo>
                    <a:pt x="93" y="150"/>
                  </a:lnTo>
                  <a:lnTo>
                    <a:pt x="83" y="140"/>
                  </a:lnTo>
                  <a:lnTo>
                    <a:pt x="72" y="122"/>
                  </a:lnTo>
                  <a:lnTo>
                    <a:pt x="63" y="98"/>
                  </a:lnTo>
                  <a:lnTo>
                    <a:pt x="62" y="97"/>
                  </a:lnTo>
                  <a:lnTo>
                    <a:pt x="44" y="99"/>
                  </a:lnTo>
                  <a:lnTo>
                    <a:pt x="31" y="95"/>
                  </a:lnTo>
                  <a:lnTo>
                    <a:pt x="20" y="85"/>
                  </a:lnTo>
                  <a:lnTo>
                    <a:pt x="17" y="81"/>
                  </a:lnTo>
                  <a:lnTo>
                    <a:pt x="7" y="72"/>
                  </a:lnTo>
                  <a:lnTo>
                    <a:pt x="7" y="63"/>
                  </a:lnTo>
                  <a:lnTo>
                    <a:pt x="8" y="58"/>
                  </a:lnTo>
                  <a:lnTo>
                    <a:pt x="24" y="29"/>
                  </a:lnTo>
                  <a:lnTo>
                    <a:pt x="33" y="16"/>
                  </a:lnTo>
                  <a:lnTo>
                    <a:pt x="31" y="4"/>
                  </a:lnTo>
                  <a:lnTo>
                    <a:pt x="26" y="0"/>
                  </a:lnTo>
                  <a:lnTo>
                    <a:pt x="20" y="2"/>
                  </a:lnTo>
                  <a:lnTo>
                    <a:pt x="11" y="6"/>
                  </a:lnTo>
                  <a:lnTo>
                    <a:pt x="0" y="16"/>
                  </a:lnTo>
                </a:path>
              </a:pathLst>
            </a:custGeom>
            <a:noFill/>
            <a:ln w="6">
              <a:solidFill>
                <a:srgbClr val="005CE6"/>
              </a:solidFill>
              <a:prstDash val="solid"/>
              <a:round/>
              <a:headEnd/>
              <a:tailEnd/>
            </a:ln>
          </p:spPr>
          <p:txBody>
            <a:bodyPr/>
            <a:lstStyle/>
            <a:p>
              <a:endParaRPr lang="en-US"/>
            </a:p>
          </p:txBody>
        </p:sp>
        <p:sp>
          <p:nvSpPr>
            <p:cNvPr id="27714" name="Freeform 266"/>
            <p:cNvSpPr>
              <a:spLocks/>
            </p:cNvSpPr>
            <p:nvPr/>
          </p:nvSpPr>
          <p:spPr bwMode="auto">
            <a:xfrm>
              <a:off x="7558088" y="1898650"/>
              <a:ext cx="287338" cy="369887"/>
            </a:xfrm>
            <a:custGeom>
              <a:avLst/>
              <a:gdLst>
                <a:gd name="T0" fmla="*/ 181 w 181"/>
                <a:gd name="T1" fmla="*/ 228 h 233"/>
                <a:gd name="T2" fmla="*/ 176 w 181"/>
                <a:gd name="T3" fmla="*/ 215 h 233"/>
                <a:gd name="T4" fmla="*/ 161 w 181"/>
                <a:gd name="T5" fmla="*/ 225 h 233"/>
                <a:gd name="T6" fmla="*/ 152 w 181"/>
                <a:gd name="T7" fmla="*/ 228 h 233"/>
                <a:gd name="T8" fmla="*/ 147 w 181"/>
                <a:gd name="T9" fmla="*/ 215 h 233"/>
                <a:gd name="T10" fmla="*/ 151 w 181"/>
                <a:gd name="T11" fmla="*/ 203 h 233"/>
                <a:gd name="T12" fmla="*/ 144 w 181"/>
                <a:gd name="T13" fmla="*/ 190 h 233"/>
                <a:gd name="T14" fmla="*/ 148 w 181"/>
                <a:gd name="T15" fmla="*/ 177 h 233"/>
                <a:gd name="T16" fmla="*/ 139 w 181"/>
                <a:gd name="T17" fmla="*/ 170 h 233"/>
                <a:gd name="T18" fmla="*/ 118 w 181"/>
                <a:gd name="T19" fmla="*/ 156 h 233"/>
                <a:gd name="T20" fmla="*/ 119 w 181"/>
                <a:gd name="T21" fmla="*/ 146 h 233"/>
                <a:gd name="T22" fmla="*/ 138 w 181"/>
                <a:gd name="T23" fmla="*/ 141 h 233"/>
                <a:gd name="T24" fmla="*/ 134 w 181"/>
                <a:gd name="T25" fmla="*/ 134 h 233"/>
                <a:gd name="T26" fmla="*/ 125 w 181"/>
                <a:gd name="T27" fmla="*/ 125 h 233"/>
                <a:gd name="T28" fmla="*/ 103 w 181"/>
                <a:gd name="T29" fmla="*/ 111 h 233"/>
                <a:gd name="T30" fmla="*/ 93 w 181"/>
                <a:gd name="T31" fmla="*/ 110 h 233"/>
                <a:gd name="T32" fmla="*/ 92 w 181"/>
                <a:gd name="T33" fmla="*/ 120 h 233"/>
                <a:gd name="T34" fmla="*/ 98 w 181"/>
                <a:gd name="T35" fmla="*/ 137 h 233"/>
                <a:gd name="T36" fmla="*/ 89 w 181"/>
                <a:gd name="T37" fmla="*/ 147 h 233"/>
                <a:gd name="T38" fmla="*/ 75 w 181"/>
                <a:gd name="T39" fmla="*/ 141 h 233"/>
                <a:gd name="T40" fmla="*/ 59 w 181"/>
                <a:gd name="T41" fmla="*/ 134 h 233"/>
                <a:gd name="T42" fmla="*/ 63 w 181"/>
                <a:gd name="T43" fmla="*/ 124 h 233"/>
                <a:gd name="T44" fmla="*/ 54 w 181"/>
                <a:gd name="T45" fmla="*/ 113 h 233"/>
                <a:gd name="T46" fmla="*/ 54 w 181"/>
                <a:gd name="T47" fmla="*/ 98 h 233"/>
                <a:gd name="T48" fmla="*/ 43 w 181"/>
                <a:gd name="T49" fmla="*/ 90 h 233"/>
                <a:gd name="T50" fmla="*/ 10 w 181"/>
                <a:gd name="T51" fmla="*/ 91 h 233"/>
                <a:gd name="T52" fmla="*/ 6 w 181"/>
                <a:gd name="T53" fmla="*/ 84 h 233"/>
                <a:gd name="T54" fmla="*/ 14 w 181"/>
                <a:gd name="T55" fmla="*/ 65 h 233"/>
                <a:gd name="T56" fmla="*/ 3 w 181"/>
                <a:gd name="T57" fmla="*/ 59 h 233"/>
                <a:gd name="T58" fmla="*/ 1 w 181"/>
                <a:gd name="T59" fmla="*/ 52 h 233"/>
                <a:gd name="T60" fmla="*/ 27 w 181"/>
                <a:gd name="T61" fmla="*/ 13 h 233"/>
                <a:gd name="T62" fmla="*/ 30 w 181"/>
                <a:gd name="T63" fmla="*/ 0 h 23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1"/>
                <a:gd name="T97" fmla="*/ 0 h 233"/>
                <a:gd name="T98" fmla="*/ 181 w 181"/>
                <a:gd name="T99" fmla="*/ 233 h 23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1" h="233">
                  <a:moveTo>
                    <a:pt x="180" y="233"/>
                  </a:moveTo>
                  <a:lnTo>
                    <a:pt x="181" y="228"/>
                  </a:lnTo>
                  <a:lnTo>
                    <a:pt x="178" y="219"/>
                  </a:lnTo>
                  <a:lnTo>
                    <a:pt x="176" y="215"/>
                  </a:lnTo>
                  <a:lnTo>
                    <a:pt x="168" y="215"/>
                  </a:lnTo>
                  <a:lnTo>
                    <a:pt x="161" y="225"/>
                  </a:lnTo>
                  <a:lnTo>
                    <a:pt x="157" y="229"/>
                  </a:lnTo>
                  <a:lnTo>
                    <a:pt x="152" y="228"/>
                  </a:lnTo>
                  <a:lnTo>
                    <a:pt x="145" y="221"/>
                  </a:lnTo>
                  <a:lnTo>
                    <a:pt x="147" y="215"/>
                  </a:lnTo>
                  <a:lnTo>
                    <a:pt x="151" y="208"/>
                  </a:lnTo>
                  <a:lnTo>
                    <a:pt x="151" y="203"/>
                  </a:lnTo>
                  <a:lnTo>
                    <a:pt x="144" y="195"/>
                  </a:lnTo>
                  <a:lnTo>
                    <a:pt x="144" y="190"/>
                  </a:lnTo>
                  <a:lnTo>
                    <a:pt x="148" y="183"/>
                  </a:lnTo>
                  <a:lnTo>
                    <a:pt x="148" y="177"/>
                  </a:lnTo>
                  <a:lnTo>
                    <a:pt x="145" y="173"/>
                  </a:lnTo>
                  <a:lnTo>
                    <a:pt x="139" y="170"/>
                  </a:lnTo>
                  <a:lnTo>
                    <a:pt x="129" y="167"/>
                  </a:lnTo>
                  <a:lnTo>
                    <a:pt x="118" y="156"/>
                  </a:lnTo>
                  <a:lnTo>
                    <a:pt x="118" y="150"/>
                  </a:lnTo>
                  <a:lnTo>
                    <a:pt x="119" y="146"/>
                  </a:lnTo>
                  <a:lnTo>
                    <a:pt x="135" y="144"/>
                  </a:lnTo>
                  <a:lnTo>
                    <a:pt x="138" y="141"/>
                  </a:lnTo>
                  <a:lnTo>
                    <a:pt x="138" y="138"/>
                  </a:lnTo>
                  <a:lnTo>
                    <a:pt x="134" y="134"/>
                  </a:lnTo>
                  <a:lnTo>
                    <a:pt x="125" y="128"/>
                  </a:lnTo>
                  <a:lnTo>
                    <a:pt x="125" y="125"/>
                  </a:lnTo>
                  <a:lnTo>
                    <a:pt x="124" y="123"/>
                  </a:lnTo>
                  <a:lnTo>
                    <a:pt x="103" y="111"/>
                  </a:lnTo>
                  <a:lnTo>
                    <a:pt x="98" y="110"/>
                  </a:lnTo>
                  <a:lnTo>
                    <a:pt x="93" y="110"/>
                  </a:lnTo>
                  <a:lnTo>
                    <a:pt x="91" y="113"/>
                  </a:lnTo>
                  <a:lnTo>
                    <a:pt x="92" y="120"/>
                  </a:lnTo>
                  <a:lnTo>
                    <a:pt x="98" y="130"/>
                  </a:lnTo>
                  <a:lnTo>
                    <a:pt x="98" y="137"/>
                  </a:lnTo>
                  <a:lnTo>
                    <a:pt x="93" y="143"/>
                  </a:lnTo>
                  <a:lnTo>
                    <a:pt x="89" y="147"/>
                  </a:lnTo>
                  <a:lnTo>
                    <a:pt x="85" y="146"/>
                  </a:lnTo>
                  <a:lnTo>
                    <a:pt x="75" y="141"/>
                  </a:lnTo>
                  <a:lnTo>
                    <a:pt x="65" y="140"/>
                  </a:lnTo>
                  <a:lnTo>
                    <a:pt x="59" y="134"/>
                  </a:lnTo>
                  <a:lnTo>
                    <a:pt x="59" y="128"/>
                  </a:lnTo>
                  <a:lnTo>
                    <a:pt x="63" y="124"/>
                  </a:lnTo>
                  <a:lnTo>
                    <a:pt x="63" y="120"/>
                  </a:lnTo>
                  <a:lnTo>
                    <a:pt x="54" y="113"/>
                  </a:lnTo>
                  <a:lnTo>
                    <a:pt x="56" y="105"/>
                  </a:lnTo>
                  <a:lnTo>
                    <a:pt x="54" y="98"/>
                  </a:lnTo>
                  <a:lnTo>
                    <a:pt x="47" y="91"/>
                  </a:lnTo>
                  <a:lnTo>
                    <a:pt x="43" y="90"/>
                  </a:lnTo>
                  <a:lnTo>
                    <a:pt x="26" y="94"/>
                  </a:lnTo>
                  <a:lnTo>
                    <a:pt x="10" y="91"/>
                  </a:lnTo>
                  <a:lnTo>
                    <a:pt x="6" y="88"/>
                  </a:lnTo>
                  <a:lnTo>
                    <a:pt x="6" y="84"/>
                  </a:lnTo>
                  <a:lnTo>
                    <a:pt x="14" y="72"/>
                  </a:lnTo>
                  <a:lnTo>
                    <a:pt x="14" y="65"/>
                  </a:lnTo>
                  <a:lnTo>
                    <a:pt x="11" y="62"/>
                  </a:lnTo>
                  <a:lnTo>
                    <a:pt x="3" y="59"/>
                  </a:lnTo>
                  <a:lnTo>
                    <a:pt x="0" y="58"/>
                  </a:lnTo>
                  <a:lnTo>
                    <a:pt x="1" y="52"/>
                  </a:lnTo>
                  <a:lnTo>
                    <a:pt x="11" y="29"/>
                  </a:lnTo>
                  <a:lnTo>
                    <a:pt x="27" y="13"/>
                  </a:lnTo>
                  <a:lnTo>
                    <a:pt x="30" y="7"/>
                  </a:lnTo>
                  <a:lnTo>
                    <a:pt x="30" y="0"/>
                  </a:lnTo>
                </a:path>
              </a:pathLst>
            </a:custGeom>
            <a:noFill/>
            <a:ln w="6">
              <a:solidFill>
                <a:srgbClr val="005CE6"/>
              </a:solidFill>
              <a:prstDash val="solid"/>
              <a:round/>
              <a:headEnd/>
              <a:tailEnd/>
            </a:ln>
          </p:spPr>
          <p:txBody>
            <a:bodyPr/>
            <a:lstStyle/>
            <a:p>
              <a:endParaRPr lang="en-US"/>
            </a:p>
          </p:txBody>
        </p:sp>
        <p:sp>
          <p:nvSpPr>
            <p:cNvPr id="27715" name="Freeform 267"/>
            <p:cNvSpPr>
              <a:spLocks/>
            </p:cNvSpPr>
            <p:nvPr/>
          </p:nvSpPr>
          <p:spPr bwMode="auto">
            <a:xfrm>
              <a:off x="3825875" y="3502025"/>
              <a:ext cx="41275" cy="12700"/>
            </a:xfrm>
            <a:custGeom>
              <a:avLst/>
              <a:gdLst>
                <a:gd name="T0" fmla="*/ 26 w 26"/>
                <a:gd name="T1" fmla="*/ 8 h 8"/>
                <a:gd name="T2" fmla="*/ 4 w 26"/>
                <a:gd name="T3" fmla="*/ 0 h 8"/>
                <a:gd name="T4" fmla="*/ 0 w 26"/>
                <a:gd name="T5" fmla="*/ 0 h 8"/>
                <a:gd name="T6" fmla="*/ 0 60000 65536"/>
                <a:gd name="T7" fmla="*/ 0 60000 65536"/>
                <a:gd name="T8" fmla="*/ 0 60000 65536"/>
                <a:gd name="T9" fmla="*/ 0 w 26"/>
                <a:gd name="T10" fmla="*/ 0 h 8"/>
                <a:gd name="T11" fmla="*/ 26 w 26"/>
                <a:gd name="T12" fmla="*/ 8 h 8"/>
              </a:gdLst>
              <a:ahLst/>
              <a:cxnLst>
                <a:cxn ang="T6">
                  <a:pos x="T0" y="T1"/>
                </a:cxn>
                <a:cxn ang="T7">
                  <a:pos x="T2" y="T3"/>
                </a:cxn>
                <a:cxn ang="T8">
                  <a:pos x="T4" y="T5"/>
                </a:cxn>
              </a:cxnLst>
              <a:rect l="T9" t="T10" r="T11" b="T12"/>
              <a:pathLst>
                <a:path w="26" h="8">
                  <a:moveTo>
                    <a:pt x="26" y="8"/>
                  </a:moveTo>
                  <a:lnTo>
                    <a:pt x="4" y="0"/>
                  </a:lnTo>
                  <a:lnTo>
                    <a:pt x="0" y="0"/>
                  </a:lnTo>
                </a:path>
              </a:pathLst>
            </a:custGeom>
            <a:noFill/>
            <a:ln w="6">
              <a:solidFill>
                <a:srgbClr val="005CE6"/>
              </a:solidFill>
              <a:prstDash val="solid"/>
              <a:round/>
              <a:headEnd/>
              <a:tailEnd/>
            </a:ln>
          </p:spPr>
          <p:txBody>
            <a:bodyPr/>
            <a:lstStyle/>
            <a:p>
              <a:endParaRPr lang="en-US"/>
            </a:p>
          </p:txBody>
        </p:sp>
        <p:sp>
          <p:nvSpPr>
            <p:cNvPr id="27716" name="Freeform 268"/>
            <p:cNvSpPr>
              <a:spLocks/>
            </p:cNvSpPr>
            <p:nvPr/>
          </p:nvSpPr>
          <p:spPr bwMode="auto">
            <a:xfrm>
              <a:off x="1312863" y="5414963"/>
              <a:ext cx="15875" cy="31750"/>
            </a:xfrm>
            <a:custGeom>
              <a:avLst/>
              <a:gdLst>
                <a:gd name="T0" fmla="*/ 0 w 10"/>
                <a:gd name="T1" fmla="*/ 20 h 20"/>
                <a:gd name="T2" fmla="*/ 8 w 10"/>
                <a:gd name="T3" fmla="*/ 5 h 20"/>
                <a:gd name="T4" fmla="*/ 10 w 10"/>
                <a:gd name="T5" fmla="*/ 0 h 20"/>
                <a:gd name="T6" fmla="*/ 0 60000 65536"/>
                <a:gd name="T7" fmla="*/ 0 60000 65536"/>
                <a:gd name="T8" fmla="*/ 0 60000 65536"/>
                <a:gd name="T9" fmla="*/ 0 w 10"/>
                <a:gd name="T10" fmla="*/ 0 h 20"/>
                <a:gd name="T11" fmla="*/ 10 w 10"/>
                <a:gd name="T12" fmla="*/ 20 h 20"/>
              </a:gdLst>
              <a:ahLst/>
              <a:cxnLst>
                <a:cxn ang="T6">
                  <a:pos x="T0" y="T1"/>
                </a:cxn>
                <a:cxn ang="T7">
                  <a:pos x="T2" y="T3"/>
                </a:cxn>
                <a:cxn ang="T8">
                  <a:pos x="T4" y="T5"/>
                </a:cxn>
              </a:cxnLst>
              <a:rect l="T9" t="T10" r="T11" b="T12"/>
              <a:pathLst>
                <a:path w="10" h="20">
                  <a:moveTo>
                    <a:pt x="0" y="20"/>
                  </a:moveTo>
                  <a:lnTo>
                    <a:pt x="8" y="5"/>
                  </a:lnTo>
                  <a:lnTo>
                    <a:pt x="10" y="0"/>
                  </a:lnTo>
                </a:path>
              </a:pathLst>
            </a:custGeom>
            <a:noFill/>
            <a:ln w="6">
              <a:solidFill>
                <a:srgbClr val="005CE6"/>
              </a:solidFill>
              <a:prstDash val="solid"/>
              <a:round/>
              <a:headEnd/>
              <a:tailEnd/>
            </a:ln>
          </p:spPr>
          <p:txBody>
            <a:bodyPr/>
            <a:lstStyle/>
            <a:p>
              <a:endParaRPr lang="en-US"/>
            </a:p>
          </p:txBody>
        </p:sp>
        <p:sp>
          <p:nvSpPr>
            <p:cNvPr id="27717" name="Freeform 269"/>
            <p:cNvSpPr>
              <a:spLocks/>
            </p:cNvSpPr>
            <p:nvPr/>
          </p:nvSpPr>
          <p:spPr bwMode="auto">
            <a:xfrm>
              <a:off x="2238375" y="4376738"/>
              <a:ext cx="388938" cy="804862"/>
            </a:xfrm>
            <a:custGeom>
              <a:avLst/>
              <a:gdLst>
                <a:gd name="T0" fmla="*/ 0 w 245"/>
                <a:gd name="T1" fmla="*/ 507 h 507"/>
                <a:gd name="T2" fmla="*/ 7 w 245"/>
                <a:gd name="T3" fmla="*/ 494 h 507"/>
                <a:gd name="T4" fmla="*/ 13 w 245"/>
                <a:gd name="T5" fmla="*/ 488 h 507"/>
                <a:gd name="T6" fmla="*/ 29 w 245"/>
                <a:gd name="T7" fmla="*/ 484 h 507"/>
                <a:gd name="T8" fmla="*/ 36 w 245"/>
                <a:gd name="T9" fmla="*/ 481 h 507"/>
                <a:gd name="T10" fmla="*/ 40 w 245"/>
                <a:gd name="T11" fmla="*/ 474 h 507"/>
                <a:gd name="T12" fmla="*/ 42 w 245"/>
                <a:gd name="T13" fmla="*/ 461 h 507"/>
                <a:gd name="T14" fmla="*/ 56 w 245"/>
                <a:gd name="T15" fmla="*/ 422 h 507"/>
                <a:gd name="T16" fmla="*/ 65 w 245"/>
                <a:gd name="T17" fmla="*/ 406 h 507"/>
                <a:gd name="T18" fmla="*/ 71 w 245"/>
                <a:gd name="T19" fmla="*/ 390 h 507"/>
                <a:gd name="T20" fmla="*/ 71 w 245"/>
                <a:gd name="T21" fmla="*/ 371 h 507"/>
                <a:gd name="T22" fmla="*/ 72 w 245"/>
                <a:gd name="T23" fmla="*/ 367 h 507"/>
                <a:gd name="T24" fmla="*/ 73 w 245"/>
                <a:gd name="T25" fmla="*/ 356 h 507"/>
                <a:gd name="T26" fmla="*/ 71 w 245"/>
                <a:gd name="T27" fmla="*/ 347 h 507"/>
                <a:gd name="T28" fmla="*/ 72 w 245"/>
                <a:gd name="T29" fmla="*/ 337 h 507"/>
                <a:gd name="T30" fmla="*/ 76 w 245"/>
                <a:gd name="T31" fmla="*/ 325 h 507"/>
                <a:gd name="T32" fmla="*/ 78 w 245"/>
                <a:gd name="T33" fmla="*/ 312 h 507"/>
                <a:gd name="T34" fmla="*/ 84 w 245"/>
                <a:gd name="T35" fmla="*/ 302 h 507"/>
                <a:gd name="T36" fmla="*/ 82 w 245"/>
                <a:gd name="T37" fmla="*/ 295 h 507"/>
                <a:gd name="T38" fmla="*/ 81 w 245"/>
                <a:gd name="T39" fmla="*/ 291 h 507"/>
                <a:gd name="T40" fmla="*/ 82 w 245"/>
                <a:gd name="T41" fmla="*/ 286 h 507"/>
                <a:gd name="T42" fmla="*/ 82 w 245"/>
                <a:gd name="T43" fmla="*/ 279 h 507"/>
                <a:gd name="T44" fmla="*/ 79 w 245"/>
                <a:gd name="T45" fmla="*/ 274 h 507"/>
                <a:gd name="T46" fmla="*/ 81 w 245"/>
                <a:gd name="T47" fmla="*/ 252 h 507"/>
                <a:gd name="T48" fmla="*/ 84 w 245"/>
                <a:gd name="T49" fmla="*/ 243 h 507"/>
                <a:gd name="T50" fmla="*/ 91 w 245"/>
                <a:gd name="T51" fmla="*/ 236 h 507"/>
                <a:gd name="T52" fmla="*/ 92 w 245"/>
                <a:gd name="T53" fmla="*/ 223 h 507"/>
                <a:gd name="T54" fmla="*/ 94 w 245"/>
                <a:gd name="T55" fmla="*/ 184 h 507"/>
                <a:gd name="T56" fmla="*/ 98 w 245"/>
                <a:gd name="T57" fmla="*/ 174 h 507"/>
                <a:gd name="T58" fmla="*/ 111 w 245"/>
                <a:gd name="T59" fmla="*/ 150 h 507"/>
                <a:gd name="T60" fmla="*/ 112 w 245"/>
                <a:gd name="T61" fmla="*/ 121 h 507"/>
                <a:gd name="T62" fmla="*/ 118 w 245"/>
                <a:gd name="T63" fmla="*/ 99 h 507"/>
                <a:gd name="T64" fmla="*/ 122 w 245"/>
                <a:gd name="T65" fmla="*/ 92 h 507"/>
                <a:gd name="T66" fmla="*/ 134 w 245"/>
                <a:gd name="T67" fmla="*/ 83 h 507"/>
                <a:gd name="T68" fmla="*/ 140 w 245"/>
                <a:gd name="T69" fmla="*/ 68 h 507"/>
                <a:gd name="T70" fmla="*/ 146 w 245"/>
                <a:gd name="T71" fmla="*/ 65 h 507"/>
                <a:gd name="T72" fmla="*/ 151 w 245"/>
                <a:gd name="T73" fmla="*/ 65 h 507"/>
                <a:gd name="T74" fmla="*/ 164 w 245"/>
                <a:gd name="T75" fmla="*/ 71 h 507"/>
                <a:gd name="T76" fmla="*/ 169 w 245"/>
                <a:gd name="T77" fmla="*/ 69 h 507"/>
                <a:gd name="T78" fmla="*/ 176 w 245"/>
                <a:gd name="T79" fmla="*/ 62 h 507"/>
                <a:gd name="T80" fmla="*/ 179 w 245"/>
                <a:gd name="T81" fmla="*/ 53 h 507"/>
                <a:gd name="T82" fmla="*/ 182 w 245"/>
                <a:gd name="T83" fmla="*/ 52 h 507"/>
                <a:gd name="T84" fmla="*/ 187 w 245"/>
                <a:gd name="T85" fmla="*/ 50 h 507"/>
                <a:gd name="T86" fmla="*/ 196 w 245"/>
                <a:gd name="T87" fmla="*/ 46 h 507"/>
                <a:gd name="T88" fmla="*/ 199 w 245"/>
                <a:gd name="T89" fmla="*/ 39 h 507"/>
                <a:gd name="T90" fmla="*/ 210 w 245"/>
                <a:gd name="T91" fmla="*/ 36 h 507"/>
                <a:gd name="T92" fmla="*/ 215 w 245"/>
                <a:gd name="T93" fmla="*/ 29 h 507"/>
                <a:gd name="T94" fmla="*/ 218 w 245"/>
                <a:gd name="T95" fmla="*/ 27 h 507"/>
                <a:gd name="T96" fmla="*/ 225 w 245"/>
                <a:gd name="T97" fmla="*/ 26 h 507"/>
                <a:gd name="T98" fmla="*/ 231 w 245"/>
                <a:gd name="T99" fmla="*/ 19 h 507"/>
                <a:gd name="T100" fmla="*/ 241 w 245"/>
                <a:gd name="T101" fmla="*/ 11 h 507"/>
                <a:gd name="T102" fmla="*/ 245 w 245"/>
                <a:gd name="T103" fmla="*/ 6 h 507"/>
                <a:gd name="T104" fmla="*/ 245 w 245"/>
                <a:gd name="T105" fmla="*/ 0 h 50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45"/>
                <a:gd name="T160" fmla="*/ 0 h 507"/>
                <a:gd name="T161" fmla="*/ 245 w 245"/>
                <a:gd name="T162" fmla="*/ 507 h 50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45" h="507">
                  <a:moveTo>
                    <a:pt x="0" y="507"/>
                  </a:moveTo>
                  <a:lnTo>
                    <a:pt x="7" y="494"/>
                  </a:lnTo>
                  <a:lnTo>
                    <a:pt x="13" y="488"/>
                  </a:lnTo>
                  <a:lnTo>
                    <a:pt x="29" y="484"/>
                  </a:lnTo>
                  <a:lnTo>
                    <a:pt x="36" y="481"/>
                  </a:lnTo>
                  <a:lnTo>
                    <a:pt x="40" y="474"/>
                  </a:lnTo>
                  <a:lnTo>
                    <a:pt x="42" y="461"/>
                  </a:lnTo>
                  <a:lnTo>
                    <a:pt x="56" y="422"/>
                  </a:lnTo>
                  <a:lnTo>
                    <a:pt x="65" y="406"/>
                  </a:lnTo>
                  <a:lnTo>
                    <a:pt x="71" y="390"/>
                  </a:lnTo>
                  <a:lnTo>
                    <a:pt x="71" y="371"/>
                  </a:lnTo>
                  <a:lnTo>
                    <a:pt x="72" y="367"/>
                  </a:lnTo>
                  <a:lnTo>
                    <a:pt x="73" y="356"/>
                  </a:lnTo>
                  <a:lnTo>
                    <a:pt x="71" y="347"/>
                  </a:lnTo>
                  <a:lnTo>
                    <a:pt x="72" y="337"/>
                  </a:lnTo>
                  <a:lnTo>
                    <a:pt x="76" y="325"/>
                  </a:lnTo>
                  <a:lnTo>
                    <a:pt x="78" y="312"/>
                  </a:lnTo>
                  <a:lnTo>
                    <a:pt x="84" y="302"/>
                  </a:lnTo>
                  <a:lnTo>
                    <a:pt x="82" y="295"/>
                  </a:lnTo>
                  <a:lnTo>
                    <a:pt x="81" y="291"/>
                  </a:lnTo>
                  <a:lnTo>
                    <a:pt x="82" y="286"/>
                  </a:lnTo>
                  <a:lnTo>
                    <a:pt x="82" y="279"/>
                  </a:lnTo>
                  <a:lnTo>
                    <a:pt x="79" y="274"/>
                  </a:lnTo>
                  <a:lnTo>
                    <a:pt x="81" y="252"/>
                  </a:lnTo>
                  <a:lnTo>
                    <a:pt x="84" y="243"/>
                  </a:lnTo>
                  <a:lnTo>
                    <a:pt x="91" y="236"/>
                  </a:lnTo>
                  <a:lnTo>
                    <a:pt x="92" y="223"/>
                  </a:lnTo>
                  <a:lnTo>
                    <a:pt x="94" y="184"/>
                  </a:lnTo>
                  <a:lnTo>
                    <a:pt x="98" y="174"/>
                  </a:lnTo>
                  <a:lnTo>
                    <a:pt x="111" y="150"/>
                  </a:lnTo>
                  <a:lnTo>
                    <a:pt x="112" y="121"/>
                  </a:lnTo>
                  <a:lnTo>
                    <a:pt x="118" y="99"/>
                  </a:lnTo>
                  <a:lnTo>
                    <a:pt x="122" y="92"/>
                  </a:lnTo>
                  <a:lnTo>
                    <a:pt x="134" y="83"/>
                  </a:lnTo>
                  <a:lnTo>
                    <a:pt x="140" y="68"/>
                  </a:lnTo>
                  <a:lnTo>
                    <a:pt x="146" y="65"/>
                  </a:lnTo>
                  <a:lnTo>
                    <a:pt x="151" y="65"/>
                  </a:lnTo>
                  <a:lnTo>
                    <a:pt x="164" y="71"/>
                  </a:lnTo>
                  <a:lnTo>
                    <a:pt x="169" y="69"/>
                  </a:lnTo>
                  <a:lnTo>
                    <a:pt x="176" y="62"/>
                  </a:lnTo>
                  <a:lnTo>
                    <a:pt x="179" y="53"/>
                  </a:lnTo>
                  <a:lnTo>
                    <a:pt x="182" y="52"/>
                  </a:lnTo>
                  <a:lnTo>
                    <a:pt x="187" y="50"/>
                  </a:lnTo>
                  <a:lnTo>
                    <a:pt x="196" y="46"/>
                  </a:lnTo>
                  <a:lnTo>
                    <a:pt x="199" y="39"/>
                  </a:lnTo>
                  <a:lnTo>
                    <a:pt x="210" y="36"/>
                  </a:lnTo>
                  <a:lnTo>
                    <a:pt x="215" y="29"/>
                  </a:lnTo>
                  <a:lnTo>
                    <a:pt x="218" y="27"/>
                  </a:lnTo>
                  <a:lnTo>
                    <a:pt x="225" y="26"/>
                  </a:lnTo>
                  <a:lnTo>
                    <a:pt x="231" y="19"/>
                  </a:lnTo>
                  <a:lnTo>
                    <a:pt x="241" y="11"/>
                  </a:lnTo>
                  <a:lnTo>
                    <a:pt x="245" y="6"/>
                  </a:lnTo>
                  <a:lnTo>
                    <a:pt x="245" y="0"/>
                  </a:lnTo>
                </a:path>
              </a:pathLst>
            </a:custGeom>
            <a:noFill/>
            <a:ln w="6">
              <a:solidFill>
                <a:srgbClr val="005CE6"/>
              </a:solidFill>
              <a:prstDash val="solid"/>
              <a:round/>
              <a:headEnd/>
              <a:tailEnd/>
            </a:ln>
          </p:spPr>
          <p:txBody>
            <a:bodyPr/>
            <a:lstStyle/>
            <a:p>
              <a:endParaRPr lang="en-US"/>
            </a:p>
          </p:txBody>
        </p:sp>
        <p:sp>
          <p:nvSpPr>
            <p:cNvPr id="27718" name="Freeform 270"/>
            <p:cNvSpPr>
              <a:spLocks/>
            </p:cNvSpPr>
            <p:nvPr/>
          </p:nvSpPr>
          <p:spPr bwMode="auto">
            <a:xfrm>
              <a:off x="3519488" y="4749800"/>
              <a:ext cx="661988" cy="698500"/>
            </a:xfrm>
            <a:custGeom>
              <a:avLst/>
              <a:gdLst>
                <a:gd name="T0" fmla="*/ 394 w 417"/>
                <a:gd name="T1" fmla="*/ 424 h 440"/>
                <a:gd name="T2" fmla="*/ 387 w 417"/>
                <a:gd name="T3" fmla="*/ 419 h 440"/>
                <a:gd name="T4" fmla="*/ 374 w 417"/>
                <a:gd name="T5" fmla="*/ 411 h 440"/>
                <a:gd name="T6" fmla="*/ 369 w 417"/>
                <a:gd name="T7" fmla="*/ 401 h 440"/>
                <a:gd name="T8" fmla="*/ 347 w 417"/>
                <a:gd name="T9" fmla="*/ 391 h 440"/>
                <a:gd name="T10" fmla="*/ 322 w 417"/>
                <a:gd name="T11" fmla="*/ 374 h 440"/>
                <a:gd name="T12" fmla="*/ 320 w 417"/>
                <a:gd name="T13" fmla="*/ 367 h 440"/>
                <a:gd name="T14" fmla="*/ 308 w 417"/>
                <a:gd name="T15" fmla="*/ 348 h 440"/>
                <a:gd name="T16" fmla="*/ 271 w 417"/>
                <a:gd name="T17" fmla="*/ 309 h 440"/>
                <a:gd name="T18" fmla="*/ 246 w 417"/>
                <a:gd name="T19" fmla="*/ 299 h 440"/>
                <a:gd name="T20" fmla="*/ 233 w 417"/>
                <a:gd name="T21" fmla="*/ 290 h 440"/>
                <a:gd name="T22" fmla="*/ 226 w 417"/>
                <a:gd name="T23" fmla="*/ 282 h 440"/>
                <a:gd name="T24" fmla="*/ 203 w 417"/>
                <a:gd name="T25" fmla="*/ 275 h 440"/>
                <a:gd name="T26" fmla="*/ 199 w 417"/>
                <a:gd name="T27" fmla="*/ 250 h 440"/>
                <a:gd name="T28" fmla="*/ 191 w 417"/>
                <a:gd name="T29" fmla="*/ 234 h 440"/>
                <a:gd name="T30" fmla="*/ 177 w 417"/>
                <a:gd name="T31" fmla="*/ 221 h 440"/>
                <a:gd name="T32" fmla="*/ 173 w 417"/>
                <a:gd name="T33" fmla="*/ 203 h 440"/>
                <a:gd name="T34" fmla="*/ 157 w 417"/>
                <a:gd name="T35" fmla="*/ 193 h 440"/>
                <a:gd name="T36" fmla="*/ 150 w 417"/>
                <a:gd name="T37" fmla="*/ 190 h 440"/>
                <a:gd name="T38" fmla="*/ 135 w 417"/>
                <a:gd name="T39" fmla="*/ 157 h 440"/>
                <a:gd name="T40" fmla="*/ 131 w 417"/>
                <a:gd name="T41" fmla="*/ 136 h 440"/>
                <a:gd name="T42" fmla="*/ 111 w 417"/>
                <a:gd name="T43" fmla="*/ 121 h 440"/>
                <a:gd name="T44" fmla="*/ 96 w 417"/>
                <a:gd name="T45" fmla="*/ 113 h 440"/>
                <a:gd name="T46" fmla="*/ 88 w 417"/>
                <a:gd name="T47" fmla="*/ 100 h 440"/>
                <a:gd name="T48" fmla="*/ 83 w 417"/>
                <a:gd name="T49" fmla="*/ 90 h 440"/>
                <a:gd name="T50" fmla="*/ 73 w 417"/>
                <a:gd name="T51" fmla="*/ 77 h 440"/>
                <a:gd name="T52" fmla="*/ 56 w 417"/>
                <a:gd name="T53" fmla="*/ 73 h 440"/>
                <a:gd name="T54" fmla="*/ 50 w 417"/>
                <a:gd name="T55" fmla="*/ 67 h 440"/>
                <a:gd name="T56" fmla="*/ 34 w 417"/>
                <a:gd name="T57" fmla="*/ 56 h 440"/>
                <a:gd name="T58" fmla="*/ 29 w 417"/>
                <a:gd name="T59" fmla="*/ 49 h 440"/>
                <a:gd name="T60" fmla="*/ 26 w 417"/>
                <a:gd name="T61" fmla="*/ 36 h 440"/>
                <a:gd name="T62" fmla="*/ 13 w 417"/>
                <a:gd name="T63" fmla="*/ 34 h 440"/>
                <a:gd name="T64" fmla="*/ 5 w 417"/>
                <a:gd name="T65" fmla="*/ 13 h 440"/>
                <a:gd name="T66" fmla="*/ 0 w 417"/>
                <a:gd name="T67" fmla="*/ 0 h 44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17"/>
                <a:gd name="T103" fmla="*/ 0 h 440"/>
                <a:gd name="T104" fmla="*/ 417 w 417"/>
                <a:gd name="T105" fmla="*/ 440 h 44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17" h="440">
                  <a:moveTo>
                    <a:pt x="417" y="440"/>
                  </a:moveTo>
                  <a:lnTo>
                    <a:pt x="394" y="424"/>
                  </a:lnTo>
                  <a:lnTo>
                    <a:pt x="390" y="423"/>
                  </a:lnTo>
                  <a:lnTo>
                    <a:pt x="387" y="419"/>
                  </a:lnTo>
                  <a:lnTo>
                    <a:pt x="381" y="411"/>
                  </a:lnTo>
                  <a:lnTo>
                    <a:pt x="374" y="411"/>
                  </a:lnTo>
                  <a:lnTo>
                    <a:pt x="370" y="403"/>
                  </a:lnTo>
                  <a:lnTo>
                    <a:pt x="369" y="401"/>
                  </a:lnTo>
                  <a:lnTo>
                    <a:pt x="361" y="398"/>
                  </a:lnTo>
                  <a:lnTo>
                    <a:pt x="347" y="391"/>
                  </a:lnTo>
                  <a:lnTo>
                    <a:pt x="331" y="380"/>
                  </a:lnTo>
                  <a:lnTo>
                    <a:pt x="322" y="374"/>
                  </a:lnTo>
                  <a:lnTo>
                    <a:pt x="320" y="370"/>
                  </a:lnTo>
                  <a:lnTo>
                    <a:pt x="320" y="367"/>
                  </a:lnTo>
                  <a:lnTo>
                    <a:pt x="311" y="358"/>
                  </a:lnTo>
                  <a:lnTo>
                    <a:pt x="308" y="348"/>
                  </a:lnTo>
                  <a:lnTo>
                    <a:pt x="298" y="334"/>
                  </a:lnTo>
                  <a:lnTo>
                    <a:pt x="271" y="309"/>
                  </a:lnTo>
                  <a:lnTo>
                    <a:pt x="253" y="303"/>
                  </a:lnTo>
                  <a:lnTo>
                    <a:pt x="246" y="299"/>
                  </a:lnTo>
                  <a:lnTo>
                    <a:pt x="239" y="296"/>
                  </a:lnTo>
                  <a:lnTo>
                    <a:pt x="233" y="290"/>
                  </a:lnTo>
                  <a:lnTo>
                    <a:pt x="229" y="285"/>
                  </a:lnTo>
                  <a:lnTo>
                    <a:pt x="226" y="282"/>
                  </a:lnTo>
                  <a:lnTo>
                    <a:pt x="207" y="278"/>
                  </a:lnTo>
                  <a:lnTo>
                    <a:pt x="203" y="275"/>
                  </a:lnTo>
                  <a:lnTo>
                    <a:pt x="200" y="270"/>
                  </a:lnTo>
                  <a:lnTo>
                    <a:pt x="199" y="250"/>
                  </a:lnTo>
                  <a:lnTo>
                    <a:pt x="197" y="239"/>
                  </a:lnTo>
                  <a:lnTo>
                    <a:pt x="191" y="234"/>
                  </a:lnTo>
                  <a:lnTo>
                    <a:pt x="183" y="227"/>
                  </a:lnTo>
                  <a:lnTo>
                    <a:pt x="177" y="221"/>
                  </a:lnTo>
                  <a:lnTo>
                    <a:pt x="174" y="216"/>
                  </a:lnTo>
                  <a:lnTo>
                    <a:pt x="173" y="203"/>
                  </a:lnTo>
                  <a:lnTo>
                    <a:pt x="165" y="193"/>
                  </a:lnTo>
                  <a:lnTo>
                    <a:pt x="157" y="193"/>
                  </a:lnTo>
                  <a:lnTo>
                    <a:pt x="152" y="194"/>
                  </a:lnTo>
                  <a:lnTo>
                    <a:pt x="150" y="190"/>
                  </a:lnTo>
                  <a:lnTo>
                    <a:pt x="144" y="164"/>
                  </a:lnTo>
                  <a:lnTo>
                    <a:pt x="135" y="157"/>
                  </a:lnTo>
                  <a:lnTo>
                    <a:pt x="134" y="144"/>
                  </a:lnTo>
                  <a:lnTo>
                    <a:pt x="131" y="136"/>
                  </a:lnTo>
                  <a:lnTo>
                    <a:pt x="118" y="125"/>
                  </a:lnTo>
                  <a:lnTo>
                    <a:pt x="111" y="121"/>
                  </a:lnTo>
                  <a:lnTo>
                    <a:pt x="101" y="118"/>
                  </a:lnTo>
                  <a:lnTo>
                    <a:pt x="96" y="113"/>
                  </a:lnTo>
                  <a:lnTo>
                    <a:pt x="95" y="108"/>
                  </a:lnTo>
                  <a:lnTo>
                    <a:pt x="88" y="100"/>
                  </a:lnTo>
                  <a:lnTo>
                    <a:pt x="86" y="95"/>
                  </a:lnTo>
                  <a:lnTo>
                    <a:pt x="83" y="90"/>
                  </a:lnTo>
                  <a:lnTo>
                    <a:pt x="75" y="87"/>
                  </a:lnTo>
                  <a:lnTo>
                    <a:pt x="73" y="77"/>
                  </a:lnTo>
                  <a:lnTo>
                    <a:pt x="70" y="75"/>
                  </a:lnTo>
                  <a:lnTo>
                    <a:pt x="56" y="73"/>
                  </a:lnTo>
                  <a:lnTo>
                    <a:pt x="52" y="72"/>
                  </a:lnTo>
                  <a:lnTo>
                    <a:pt x="50" y="67"/>
                  </a:lnTo>
                  <a:lnTo>
                    <a:pt x="50" y="56"/>
                  </a:lnTo>
                  <a:lnTo>
                    <a:pt x="34" y="56"/>
                  </a:lnTo>
                  <a:lnTo>
                    <a:pt x="30" y="53"/>
                  </a:lnTo>
                  <a:lnTo>
                    <a:pt x="29" y="49"/>
                  </a:lnTo>
                  <a:lnTo>
                    <a:pt x="29" y="39"/>
                  </a:lnTo>
                  <a:lnTo>
                    <a:pt x="26" y="36"/>
                  </a:lnTo>
                  <a:lnTo>
                    <a:pt x="16" y="37"/>
                  </a:lnTo>
                  <a:lnTo>
                    <a:pt x="13" y="34"/>
                  </a:lnTo>
                  <a:lnTo>
                    <a:pt x="10" y="20"/>
                  </a:lnTo>
                  <a:lnTo>
                    <a:pt x="5" y="13"/>
                  </a:lnTo>
                  <a:lnTo>
                    <a:pt x="4" y="3"/>
                  </a:lnTo>
                  <a:lnTo>
                    <a:pt x="0" y="0"/>
                  </a:lnTo>
                </a:path>
              </a:pathLst>
            </a:custGeom>
            <a:noFill/>
            <a:ln w="6">
              <a:solidFill>
                <a:srgbClr val="005CE6"/>
              </a:solidFill>
              <a:prstDash val="solid"/>
              <a:round/>
              <a:headEnd/>
              <a:tailEnd/>
            </a:ln>
          </p:spPr>
          <p:txBody>
            <a:bodyPr/>
            <a:lstStyle/>
            <a:p>
              <a:endParaRPr lang="en-US"/>
            </a:p>
          </p:txBody>
        </p:sp>
        <p:sp>
          <p:nvSpPr>
            <p:cNvPr id="27719" name="Freeform 271"/>
            <p:cNvSpPr>
              <a:spLocks/>
            </p:cNvSpPr>
            <p:nvPr/>
          </p:nvSpPr>
          <p:spPr bwMode="auto">
            <a:xfrm>
              <a:off x="3328988" y="5781675"/>
              <a:ext cx="19050" cy="71437"/>
            </a:xfrm>
            <a:custGeom>
              <a:avLst/>
              <a:gdLst>
                <a:gd name="T0" fmla="*/ 2 w 12"/>
                <a:gd name="T1" fmla="*/ 45 h 45"/>
                <a:gd name="T2" fmla="*/ 0 w 12"/>
                <a:gd name="T3" fmla="*/ 44 h 45"/>
                <a:gd name="T4" fmla="*/ 2 w 12"/>
                <a:gd name="T5" fmla="*/ 25 h 45"/>
                <a:gd name="T6" fmla="*/ 6 w 12"/>
                <a:gd name="T7" fmla="*/ 2 h 45"/>
                <a:gd name="T8" fmla="*/ 12 w 12"/>
                <a:gd name="T9" fmla="*/ 0 h 45"/>
                <a:gd name="T10" fmla="*/ 0 60000 65536"/>
                <a:gd name="T11" fmla="*/ 0 60000 65536"/>
                <a:gd name="T12" fmla="*/ 0 60000 65536"/>
                <a:gd name="T13" fmla="*/ 0 60000 65536"/>
                <a:gd name="T14" fmla="*/ 0 60000 65536"/>
                <a:gd name="T15" fmla="*/ 0 w 12"/>
                <a:gd name="T16" fmla="*/ 0 h 45"/>
                <a:gd name="T17" fmla="*/ 12 w 12"/>
                <a:gd name="T18" fmla="*/ 45 h 45"/>
              </a:gdLst>
              <a:ahLst/>
              <a:cxnLst>
                <a:cxn ang="T10">
                  <a:pos x="T0" y="T1"/>
                </a:cxn>
                <a:cxn ang="T11">
                  <a:pos x="T2" y="T3"/>
                </a:cxn>
                <a:cxn ang="T12">
                  <a:pos x="T4" y="T5"/>
                </a:cxn>
                <a:cxn ang="T13">
                  <a:pos x="T6" y="T7"/>
                </a:cxn>
                <a:cxn ang="T14">
                  <a:pos x="T8" y="T9"/>
                </a:cxn>
              </a:cxnLst>
              <a:rect l="T15" t="T16" r="T17" b="T18"/>
              <a:pathLst>
                <a:path w="12" h="45">
                  <a:moveTo>
                    <a:pt x="2" y="45"/>
                  </a:moveTo>
                  <a:lnTo>
                    <a:pt x="0" y="44"/>
                  </a:lnTo>
                  <a:lnTo>
                    <a:pt x="2" y="25"/>
                  </a:lnTo>
                  <a:lnTo>
                    <a:pt x="6" y="2"/>
                  </a:lnTo>
                  <a:lnTo>
                    <a:pt x="12" y="0"/>
                  </a:lnTo>
                </a:path>
              </a:pathLst>
            </a:custGeom>
            <a:noFill/>
            <a:ln w="6">
              <a:solidFill>
                <a:srgbClr val="005CE6"/>
              </a:solidFill>
              <a:prstDash val="solid"/>
              <a:round/>
              <a:headEnd/>
              <a:tailEnd/>
            </a:ln>
          </p:spPr>
          <p:txBody>
            <a:bodyPr/>
            <a:lstStyle/>
            <a:p>
              <a:endParaRPr lang="en-US"/>
            </a:p>
          </p:txBody>
        </p:sp>
        <p:sp>
          <p:nvSpPr>
            <p:cNvPr id="27720" name="Freeform 272"/>
            <p:cNvSpPr>
              <a:spLocks/>
            </p:cNvSpPr>
            <p:nvPr/>
          </p:nvSpPr>
          <p:spPr bwMode="auto">
            <a:xfrm>
              <a:off x="6778625" y="3370263"/>
              <a:ext cx="195263" cy="776287"/>
            </a:xfrm>
            <a:custGeom>
              <a:avLst/>
              <a:gdLst>
                <a:gd name="T0" fmla="*/ 8 w 123"/>
                <a:gd name="T1" fmla="*/ 0 h 489"/>
                <a:gd name="T2" fmla="*/ 11 w 123"/>
                <a:gd name="T3" fmla="*/ 29 h 489"/>
                <a:gd name="T4" fmla="*/ 10 w 123"/>
                <a:gd name="T5" fmla="*/ 38 h 489"/>
                <a:gd name="T6" fmla="*/ 1 w 123"/>
                <a:gd name="T7" fmla="*/ 58 h 489"/>
                <a:gd name="T8" fmla="*/ 1 w 123"/>
                <a:gd name="T9" fmla="*/ 70 h 489"/>
                <a:gd name="T10" fmla="*/ 7 w 123"/>
                <a:gd name="T11" fmla="*/ 80 h 489"/>
                <a:gd name="T12" fmla="*/ 12 w 123"/>
                <a:gd name="T13" fmla="*/ 90 h 489"/>
                <a:gd name="T14" fmla="*/ 17 w 123"/>
                <a:gd name="T15" fmla="*/ 101 h 489"/>
                <a:gd name="T16" fmla="*/ 25 w 123"/>
                <a:gd name="T17" fmla="*/ 117 h 489"/>
                <a:gd name="T18" fmla="*/ 25 w 123"/>
                <a:gd name="T19" fmla="*/ 129 h 489"/>
                <a:gd name="T20" fmla="*/ 30 w 123"/>
                <a:gd name="T21" fmla="*/ 146 h 489"/>
                <a:gd name="T22" fmla="*/ 28 w 123"/>
                <a:gd name="T23" fmla="*/ 156 h 489"/>
                <a:gd name="T24" fmla="*/ 25 w 123"/>
                <a:gd name="T25" fmla="*/ 165 h 489"/>
                <a:gd name="T26" fmla="*/ 23 w 123"/>
                <a:gd name="T27" fmla="*/ 209 h 489"/>
                <a:gd name="T28" fmla="*/ 20 w 123"/>
                <a:gd name="T29" fmla="*/ 215 h 489"/>
                <a:gd name="T30" fmla="*/ 18 w 123"/>
                <a:gd name="T31" fmla="*/ 228 h 489"/>
                <a:gd name="T32" fmla="*/ 20 w 123"/>
                <a:gd name="T33" fmla="*/ 242 h 489"/>
                <a:gd name="T34" fmla="*/ 11 w 123"/>
                <a:gd name="T35" fmla="*/ 248 h 489"/>
                <a:gd name="T36" fmla="*/ 5 w 123"/>
                <a:gd name="T37" fmla="*/ 260 h 489"/>
                <a:gd name="T38" fmla="*/ 4 w 123"/>
                <a:gd name="T39" fmla="*/ 264 h 489"/>
                <a:gd name="T40" fmla="*/ 2 w 123"/>
                <a:gd name="T41" fmla="*/ 274 h 489"/>
                <a:gd name="T42" fmla="*/ 0 w 123"/>
                <a:gd name="T43" fmla="*/ 283 h 489"/>
                <a:gd name="T44" fmla="*/ 0 w 123"/>
                <a:gd name="T45" fmla="*/ 296 h 489"/>
                <a:gd name="T46" fmla="*/ 4 w 123"/>
                <a:gd name="T47" fmla="*/ 309 h 489"/>
                <a:gd name="T48" fmla="*/ 8 w 123"/>
                <a:gd name="T49" fmla="*/ 314 h 489"/>
                <a:gd name="T50" fmla="*/ 18 w 123"/>
                <a:gd name="T51" fmla="*/ 324 h 489"/>
                <a:gd name="T52" fmla="*/ 36 w 123"/>
                <a:gd name="T53" fmla="*/ 340 h 489"/>
                <a:gd name="T54" fmla="*/ 44 w 123"/>
                <a:gd name="T55" fmla="*/ 350 h 489"/>
                <a:gd name="T56" fmla="*/ 46 w 123"/>
                <a:gd name="T57" fmla="*/ 358 h 489"/>
                <a:gd name="T58" fmla="*/ 56 w 123"/>
                <a:gd name="T59" fmla="*/ 372 h 489"/>
                <a:gd name="T60" fmla="*/ 57 w 123"/>
                <a:gd name="T61" fmla="*/ 378 h 489"/>
                <a:gd name="T62" fmla="*/ 59 w 123"/>
                <a:gd name="T63" fmla="*/ 388 h 489"/>
                <a:gd name="T64" fmla="*/ 63 w 123"/>
                <a:gd name="T65" fmla="*/ 401 h 489"/>
                <a:gd name="T66" fmla="*/ 74 w 123"/>
                <a:gd name="T67" fmla="*/ 422 h 489"/>
                <a:gd name="T68" fmla="*/ 80 w 123"/>
                <a:gd name="T69" fmla="*/ 430 h 489"/>
                <a:gd name="T70" fmla="*/ 89 w 123"/>
                <a:gd name="T71" fmla="*/ 432 h 489"/>
                <a:gd name="T72" fmla="*/ 103 w 123"/>
                <a:gd name="T73" fmla="*/ 450 h 489"/>
                <a:gd name="T74" fmla="*/ 106 w 123"/>
                <a:gd name="T75" fmla="*/ 454 h 489"/>
                <a:gd name="T76" fmla="*/ 118 w 123"/>
                <a:gd name="T77" fmla="*/ 474 h 489"/>
                <a:gd name="T78" fmla="*/ 121 w 123"/>
                <a:gd name="T79" fmla="*/ 486 h 489"/>
                <a:gd name="T80" fmla="*/ 123 w 123"/>
                <a:gd name="T81" fmla="*/ 489 h 48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23"/>
                <a:gd name="T124" fmla="*/ 0 h 489"/>
                <a:gd name="T125" fmla="*/ 123 w 123"/>
                <a:gd name="T126" fmla="*/ 489 h 48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23" h="489">
                  <a:moveTo>
                    <a:pt x="8" y="0"/>
                  </a:moveTo>
                  <a:lnTo>
                    <a:pt x="11" y="29"/>
                  </a:lnTo>
                  <a:lnTo>
                    <a:pt x="10" y="38"/>
                  </a:lnTo>
                  <a:lnTo>
                    <a:pt x="1" y="58"/>
                  </a:lnTo>
                  <a:lnTo>
                    <a:pt x="1" y="70"/>
                  </a:lnTo>
                  <a:lnTo>
                    <a:pt x="7" y="80"/>
                  </a:lnTo>
                  <a:lnTo>
                    <a:pt x="12" y="90"/>
                  </a:lnTo>
                  <a:lnTo>
                    <a:pt x="17" y="101"/>
                  </a:lnTo>
                  <a:lnTo>
                    <a:pt x="25" y="117"/>
                  </a:lnTo>
                  <a:lnTo>
                    <a:pt x="25" y="129"/>
                  </a:lnTo>
                  <a:lnTo>
                    <a:pt x="30" y="146"/>
                  </a:lnTo>
                  <a:lnTo>
                    <a:pt x="28" y="156"/>
                  </a:lnTo>
                  <a:lnTo>
                    <a:pt x="25" y="165"/>
                  </a:lnTo>
                  <a:lnTo>
                    <a:pt x="23" y="209"/>
                  </a:lnTo>
                  <a:lnTo>
                    <a:pt x="20" y="215"/>
                  </a:lnTo>
                  <a:lnTo>
                    <a:pt x="18" y="228"/>
                  </a:lnTo>
                  <a:lnTo>
                    <a:pt x="20" y="242"/>
                  </a:lnTo>
                  <a:lnTo>
                    <a:pt x="11" y="248"/>
                  </a:lnTo>
                  <a:lnTo>
                    <a:pt x="5" y="260"/>
                  </a:lnTo>
                  <a:lnTo>
                    <a:pt x="4" y="264"/>
                  </a:lnTo>
                  <a:lnTo>
                    <a:pt x="2" y="274"/>
                  </a:lnTo>
                  <a:lnTo>
                    <a:pt x="0" y="283"/>
                  </a:lnTo>
                  <a:lnTo>
                    <a:pt x="0" y="296"/>
                  </a:lnTo>
                  <a:lnTo>
                    <a:pt x="4" y="309"/>
                  </a:lnTo>
                  <a:lnTo>
                    <a:pt x="8" y="314"/>
                  </a:lnTo>
                  <a:lnTo>
                    <a:pt x="18" y="324"/>
                  </a:lnTo>
                  <a:lnTo>
                    <a:pt x="36" y="340"/>
                  </a:lnTo>
                  <a:lnTo>
                    <a:pt x="44" y="350"/>
                  </a:lnTo>
                  <a:lnTo>
                    <a:pt x="46" y="358"/>
                  </a:lnTo>
                  <a:lnTo>
                    <a:pt x="56" y="372"/>
                  </a:lnTo>
                  <a:lnTo>
                    <a:pt x="57" y="378"/>
                  </a:lnTo>
                  <a:lnTo>
                    <a:pt x="59" y="388"/>
                  </a:lnTo>
                  <a:lnTo>
                    <a:pt x="63" y="401"/>
                  </a:lnTo>
                  <a:lnTo>
                    <a:pt x="74" y="422"/>
                  </a:lnTo>
                  <a:lnTo>
                    <a:pt x="80" y="430"/>
                  </a:lnTo>
                  <a:lnTo>
                    <a:pt x="89" y="432"/>
                  </a:lnTo>
                  <a:lnTo>
                    <a:pt x="103" y="450"/>
                  </a:lnTo>
                  <a:lnTo>
                    <a:pt x="106" y="454"/>
                  </a:lnTo>
                  <a:lnTo>
                    <a:pt x="118" y="474"/>
                  </a:lnTo>
                  <a:lnTo>
                    <a:pt x="121" y="486"/>
                  </a:lnTo>
                  <a:lnTo>
                    <a:pt x="123" y="489"/>
                  </a:lnTo>
                </a:path>
              </a:pathLst>
            </a:custGeom>
            <a:noFill/>
            <a:ln w="6">
              <a:solidFill>
                <a:srgbClr val="005CE6"/>
              </a:solidFill>
              <a:prstDash val="solid"/>
              <a:round/>
              <a:headEnd/>
              <a:tailEnd/>
            </a:ln>
          </p:spPr>
          <p:txBody>
            <a:bodyPr/>
            <a:lstStyle/>
            <a:p>
              <a:endParaRPr lang="en-US"/>
            </a:p>
          </p:txBody>
        </p:sp>
        <p:sp>
          <p:nvSpPr>
            <p:cNvPr id="27721" name="Freeform 274"/>
            <p:cNvSpPr>
              <a:spLocks/>
            </p:cNvSpPr>
            <p:nvPr/>
          </p:nvSpPr>
          <p:spPr bwMode="auto">
            <a:xfrm>
              <a:off x="2527300" y="3027363"/>
              <a:ext cx="3175" cy="49212"/>
            </a:xfrm>
            <a:custGeom>
              <a:avLst/>
              <a:gdLst>
                <a:gd name="T0" fmla="*/ 2 w 2"/>
                <a:gd name="T1" fmla="*/ 31 h 31"/>
                <a:gd name="T2" fmla="*/ 2 w 2"/>
                <a:gd name="T3" fmla="*/ 31 h 31"/>
                <a:gd name="T4" fmla="*/ 0 w 2"/>
                <a:gd name="T5" fmla="*/ 3 h 31"/>
                <a:gd name="T6" fmla="*/ 0 w 2"/>
                <a:gd name="T7" fmla="*/ 0 h 31"/>
                <a:gd name="T8" fmla="*/ 0 60000 65536"/>
                <a:gd name="T9" fmla="*/ 0 60000 65536"/>
                <a:gd name="T10" fmla="*/ 0 60000 65536"/>
                <a:gd name="T11" fmla="*/ 0 60000 65536"/>
                <a:gd name="T12" fmla="*/ 0 w 2"/>
                <a:gd name="T13" fmla="*/ 0 h 31"/>
                <a:gd name="T14" fmla="*/ 2 w 2"/>
                <a:gd name="T15" fmla="*/ 31 h 31"/>
              </a:gdLst>
              <a:ahLst/>
              <a:cxnLst>
                <a:cxn ang="T8">
                  <a:pos x="T0" y="T1"/>
                </a:cxn>
                <a:cxn ang="T9">
                  <a:pos x="T2" y="T3"/>
                </a:cxn>
                <a:cxn ang="T10">
                  <a:pos x="T4" y="T5"/>
                </a:cxn>
                <a:cxn ang="T11">
                  <a:pos x="T6" y="T7"/>
                </a:cxn>
              </a:cxnLst>
              <a:rect l="T12" t="T13" r="T14" b="T15"/>
              <a:pathLst>
                <a:path w="2" h="31">
                  <a:moveTo>
                    <a:pt x="2" y="31"/>
                  </a:moveTo>
                  <a:lnTo>
                    <a:pt x="2" y="31"/>
                  </a:lnTo>
                  <a:lnTo>
                    <a:pt x="0" y="3"/>
                  </a:lnTo>
                  <a:lnTo>
                    <a:pt x="0" y="0"/>
                  </a:lnTo>
                </a:path>
              </a:pathLst>
            </a:custGeom>
            <a:noFill/>
            <a:ln w="6">
              <a:solidFill>
                <a:srgbClr val="005CE6"/>
              </a:solidFill>
              <a:prstDash val="solid"/>
              <a:round/>
              <a:headEnd/>
              <a:tailEnd/>
            </a:ln>
          </p:spPr>
          <p:txBody>
            <a:bodyPr/>
            <a:lstStyle/>
            <a:p>
              <a:endParaRPr lang="en-US"/>
            </a:p>
          </p:txBody>
        </p:sp>
        <p:sp>
          <p:nvSpPr>
            <p:cNvPr id="27722" name="Freeform 275"/>
            <p:cNvSpPr>
              <a:spLocks/>
            </p:cNvSpPr>
            <p:nvPr/>
          </p:nvSpPr>
          <p:spPr bwMode="auto">
            <a:xfrm>
              <a:off x="3768725" y="1358901"/>
              <a:ext cx="26988" cy="87312"/>
            </a:xfrm>
            <a:custGeom>
              <a:avLst/>
              <a:gdLst>
                <a:gd name="T0" fmla="*/ 17 w 17"/>
                <a:gd name="T1" fmla="*/ 55 h 55"/>
                <a:gd name="T2" fmla="*/ 11 w 17"/>
                <a:gd name="T3" fmla="*/ 52 h 55"/>
                <a:gd name="T4" fmla="*/ 3 w 17"/>
                <a:gd name="T5" fmla="*/ 41 h 55"/>
                <a:gd name="T6" fmla="*/ 0 w 17"/>
                <a:gd name="T7" fmla="*/ 36 h 55"/>
                <a:gd name="T8" fmla="*/ 0 w 17"/>
                <a:gd name="T9" fmla="*/ 18 h 55"/>
                <a:gd name="T10" fmla="*/ 6 w 17"/>
                <a:gd name="T11" fmla="*/ 2 h 55"/>
                <a:gd name="T12" fmla="*/ 10 w 17"/>
                <a:gd name="T13" fmla="*/ 0 h 55"/>
                <a:gd name="T14" fmla="*/ 0 60000 65536"/>
                <a:gd name="T15" fmla="*/ 0 60000 65536"/>
                <a:gd name="T16" fmla="*/ 0 60000 65536"/>
                <a:gd name="T17" fmla="*/ 0 60000 65536"/>
                <a:gd name="T18" fmla="*/ 0 60000 65536"/>
                <a:gd name="T19" fmla="*/ 0 60000 65536"/>
                <a:gd name="T20" fmla="*/ 0 60000 65536"/>
                <a:gd name="T21" fmla="*/ 0 w 17"/>
                <a:gd name="T22" fmla="*/ 0 h 55"/>
                <a:gd name="T23" fmla="*/ 17 w 17"/>
                <a:gd name="T24" fmla="*/ 55 h 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55">
                  <a:moveTo>
                    <a:pt x="17" y="55"/>
                  </a:moveTo>
                  <a:lnTo>
                    <a:pt x="11" y="52"/>
                  </a:lnTo>
                  <a:lnTo>
                    <a:pt x="3" y="41"/>
                  </a:lnTo>
                  <a:lnTo>
                    <a:pt x="0" y="36"/>
                  </a:lnTo>
                  <a:lnTo>
                    <a:pt x="0" y="18"/>
                  </a:lnTo>
                  <a:lnTo>
                    <a:pt x="6" y="2"/>
                  </a:lnTo>
                  <a:lnTo>
                    <a:pt x="10" y="0"/>
                  </a:lnTo>
                </a:path>
              </a:pathLst>
            </a:custGeom>
            <a:noFill/>
            <a:ln w="6">
              <a:solidFill>
                <a:srgbClr val="005CE6"/>
              </a:solidFill>
              <a:prstDash val="solid"/>
              <a:round/>
              <a:headEnd/>
              <a:tailEnd/>
            </a:ln>
          </p:spPr>
          <p:txBody>
            <a:bodyPr/>
            <a:lstStyle/>
            <a:p>
              <a:endParaRPr lang="en-US"/>
            </a:p>
          </p:txBody>
        </p:sp>
        <p:sp>
          <p:nvSpPr>
            <p:cNvPr id="27723" name="Freeform 276"/>
            <p:cNvSpPr>
              <a:spLocks/>
            </p:cNvSpPr>
            <p:nvPr/>
          </p:nvSpPr>
          <p:spPr bwMode="auto">
            <a:xfrm>
              <a:off x="2146300" y="2495550"/>
              <a:ext cx="293688" cy="77787"/>
            </a:xfrm>
            <a:custGeom>
              <a:avLst/>
              <a:gdLst>
                <a:gd name="T0" fmla="*/ 0 w 185"/>
                <a:gd name="T1" fmla="*/ 49 h 49"/>
                <a:gd name="T2" fmla="*/ 5 w 185"/>
                <a:gd name="T3" fmla="*/ 40 h 49"/>
                <a:gd name="T4" fmla="*/ 8 w 185"/>
                <a:gd name="T5" fmla="*/ 37 h 49"/>
                <a:gd name="T6" fmla="*/ 15 w 185"/>
                <a:gd name="T7" fmla="*/ 33 h 49"/>
                <a:gd name="T8" fmla="*/ 18 w 185"/>
                <a:gd name="T9" fmla="*/ 29 h 49"/>
                <a:gd name="T10" fmla="*/ 16 w 185"/>
                <a:gd name="T11" fmla="*/ 26 h 49"/>
                <a:gd name="T12" fmla="*/ 8 w 185"/>
                <a:gd name="T13" fmla="*/ 14 h 49"/>
                <a:gd name="T14" fmla="*/ 6 w 185"/>
                <a:gd name="T15" fmla="*/ 10 h 49"/>
                <a:gd name="T16" fmla="*/ 8 w 185"/>
                <a:gd name="T17" fmla="*/ 7 h 49"/>
                <a:gd name="T18" fmla="*/ 12 w 185"/>
                <a:gd name="T19" fmla="*/ 4 h 49"/>
                <a:gd name="T20" fmla="*/ 21 w 185"/>
                <a:gd name="T21" fmla="*/ 6 h 49"/>
                <a:gd name="T22" fmla="*/ 35 w 185"/>
                <a:gd name="T23" fmla="*/ 12 h 49"/>
                <a:gd name="T24" fmla="*/ 44 w 185"/>
                <a:gd name="T25" fmla="*/ 13 h 49"/>
                <a:gd name="T26" fmla="*/ 49 w 185"/>
                <a:gd name="T27" fmla="*/ 6 h 49"/>
                <a:gd name="T28" fmla="*/ 51 w 185"/>
                <a:gd name="T29" fmla="*/ 3 h 49"/>
                <a:gd name="T30" fmla="*/ 57 w 185"/>
                <a:gd name="T31" fmla="*/ 0 h 49"/>
                <a:gd name="T32" fmla="*/ 62 w 185"/>
                <a:gd name="T33" fmla="*/ 0 h 49"/>
                <a:gd name="T34" fmla="*/ 75 w 185"/>
                <a:gd name="T35" fmla="*/ 12 h 49"/>
                <a:gd name="T36" fmla="*/ 84 w 185"/>
                <a:gd name="T37" fmla="*/ 16 h 49"/>
                <a:gd name="T38" fmla="*/ 94 w 185"/>
                <a:gd name="T39" fmla="*/ 14 h 49"/>
                <a:gd name="T40" fmla="*/ 108 w 185"/>
                <a:gd name="T41" fmla="*/ 22 h 49"/>
                <a:gd name="T42" fmla="*/ 120 w 185"/>
                <a:gd name="T43" fmla="*/ 19 h 49"/>
                <a:gd name="T44" fmla="*/ 127 w 185"/>
                <a:gd name="T45" fmla="*/ 14 h 49"/>
                <a:gd name="T46" fmla="*/ 133 w 185"/>
                <a:gd name="T47" fmla="*/ 3 h 49"/>
                <a:gd name="T48" fmla="*/ 137 w 185"/>
                <a:gd name="T49" fmla="*/ 1 h 49"/>
                <a:gd name="T50" fmla="*/ 142 w 185"/>
                <a:gd name="T51" fmla="*/ 1 h 49"/>
                <a:gd name="T52" fmla="*/ 146 w 185"/>
                <a:gd name="T53" fmla="*/ 7 h 49"/>
                <a:gd name="T54" fmla="*/ 147 w 185"/>
                <a:gd name="T55" fmla="*/ 12 h 49"/>
                <a:gd name="T56" fmla="*/ 147 w 185"/>
                <a:gd name="T57" fmla="*/ 17 h 49"/>
                <a:gd name="T58" fmla="*/ 150 w 185"/>
                <a:gd name="T59" fmla="*/ 20 h 49"/>
                <a:gd name="T60" fmla="*/ 162 w 185"/>
                <a:gd name="T61" fmla="*/ 26 h 49"/>
                <a:gd name="T62" fmla="*/ 169 w 185"/>
                <a:gd name="T63" fmla="*/ 27 h 49"/>
                <a:gd name="T64" fmla="*/ 175 w 185"/>
                <a:gd name="T65" fmla="*/ 26 h 49"/>
                <a:gd name="T66" fmla="*/ 185 w 185"/>
                <a:gd name="T67" fmla="*/ 20 h 4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85"/>
                <a:gd name="T103" fmla="*/ 0 h 49"/>
                <a:gd name="T104" fmla="*/ 185 w 185"/>
                <a:gd name="T105" fmla="*/ 49 h 4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85" h="49">
                  <a:moveTo>
                    <a:pt x="0" y="49"/>
                  </a:moveTo>
                  <a:lnTo>
                    <a:pt x="5" y="40"/>
                  </a:lnTo>
                  <a:lnTo>
                    <a:pt x="8" y="37"/>
                  </a:lnTo>
                  <a:lnTo>
                    <a:pt x="15" y="33"/>
                  </a:lnTo>
                  <a:lnTo>
                    <a:pt x="18" y="29"/>
                  </a:lnTo>
                  <a:lnTo>
                    <a:pt x="16" y="26"/>
                  </a:lnTo>
                  <a:lnTo>
                    <a:pt x="8" y="14"/>
                  </a:lnTo>
                  <a:lnTo>
                    <a:pt x="6" y="10"/>
                  </a:lnTo>
                  <a:lnTo>
                    <a:pt x="8" y="7"/>
                  </a:lnTo>
                  <a:lnTo>
                    <a:pt x="12" y="4"/>
                  </a:lnTo>
                  <a:lnTo>
                    <a:pt x="21" y="6"/>
                  </a:lnTo>
                  <a:lnTo>
                    <a:pt x="35" y="12"/>
                  </a:lnTo>
                  <a:lnTo>
                    <a:pt x="44" y="13"/>
                  </a:lnTo>
                  <a:lnTo>
                    <a:pt x="49" y="6"/>
                  </a:lnTo>
                  <a:lnTo>
                    <a:pt x="51" y="3"/>
                  </a:lnTo>
                  <a:lnTo>
                    <a:pt x="57" y="0"/>
                  </a:lnTo>
                  <a:lnTo>
                    <a:pt x="62" y="0"/>
                  </a:lnTo>
                  <a:lnTo>
                    <a:pt x="75" y="12"/>
                  </a:lnTo>
                  <a:lnTo>
                    <a:pt x="84" y="16"/>
                  </a:lnTo>
                  <a:lnTo>
                    <a:pt x="94" y="14"/>
                  </a:lnTo>
                  <a:lnTo>
                    <a:pt x="108" y="22"/>
                  </a:lnTo>
                  <a:lnTo>
                    <a:pt x="120" y="19"/>
                  </a:lnTo>
                  <a:lnTo>
                    <a:pt x="127" y="14"/>
                  </a:lnTo>
                  <a:lnTo>
                    <a:pt x="133" y="3"/>
                  </a:lnTo>
                  <a:lnTo>
                    <a:pt x="137" y="1"/>
                  </a:lnTo>
                  <a:lnTo>
                    <a:pt x="142" y="1"/>
                  </a:lnTo>
                  <a:lnTo>
                    <a:pt x="146" y="7"/>
                  </a:lnTo>
                  <a:lnTo>
                    <a:pt x="147" y="12"/>
                  </a:lnTo>
                  <a:lnTo>
                    <a:pt x="147" y="17"/>
                  </a:lnTo>
                  <a:lnTo>
                    <a:pt x="150" y="20"/>
                  </a:lnTo>
                  <a:lnTo>
                    <a:pt x="162" y="26"/>
                  </a:lnTo>
                  <a:lnTo>
                    <a:pt x="169" y="27"/>
                  </a:lnTo>
                  <a:lnTo>
                    <a:pt x="175" y="26"/>
                  </a:lnTo>
                  <a:lnTo>
                    <a:pt x="185" y="20"/>
                  </a:lnTo>
                </a:path>
              </a:pathLst>
            </a:custGeom>
            <a:noFill/>
            <a:ln w="6">
              <a:solidFill>
                <a:srgbClr val="005CE6"/>
              </a:solidFill>
              <a:prstDash val="solid"/>
              <a:round/>
              <a:headEnd/>
              <a:tailEnd/>
            </a:ln>
          </p:spPr>
          <p:txBody>
            <a:bodyPr/>
            <a:lstStyle/>
            <a:p>
              <a:endParaRPr lang="en-US"/>
            </a:p>
          </p:txBody>
        </p:sp>
        <p:sp>
          <p:nvSpPr>
            <p:cNvPr id="27724" name="Line 277"/>
            <p:cNvSpPr>
              <a:spLocks noChangeShapeType="1"/>
            </p:cNvSpPr>
            <p:nvPr/>
          </p:nvSpPr>
          <p:spPr bwMode="auto">
            <a:xfrm flipV="1">
              <a:off x="3814763" y="2776538"/>
              <a:ext cx="1588" cy="11112"/>
            </a:xfrm>
            <a:prstGeom prst="line">
              <a:avLst/>
            </a:prstGeom>
            <a:noFill/>
            <a:ln w="6">
              <a:solidFill>
                <a:srgbClr val="005CE6"/>
              </a:solidFill>
              <a:round/>
              <a:headEnd/>
              <a:tailEnd/>
            </a:ln>
          </p:spPr>
          <p:txBody>
            <a:bodyPr/>
            <a:lstStyle/>
            <a:p>
              <a:endParaRPr lang="en-US"/>
            </a:p>
          </p:txBody>
        </p:sp>
        <p:sp>
          <p:nvSpPr>
            <p:cNvPr id="27725" name="Freeform 278"/>
            <p:cNvSpPr>
              <a:spLocks/>
            </p:cNvSpPr>
            <p:nvPr/>
          </p:nvSpPr>
          <p:spPr bwMode="auto">
            <a:xfrm>
              <a:off x="539750" y="4179888"/>
              <a:ext cx="57150" cy="92075"/>
            </a:xfrm>
            <a:custGeom>
              <a:avLst/>
              <a:gdLst>
                <a:gd name="T0" fmla="*/ 0 w 36"/>
                <a:gd name="T1" fmla="*/ 0 h 58"/>
                <a:gd name="T2" fmla="*/ 11 w 36"/>
                <a:gd name="T3" fmla="*/ 23 h 58"/>
                <a:gd name="T4" fmla="*/ 26 w 36"/>
                <a:gd name="T5" fmla="*/ 42 h 58"/>
                <a:gd name="T6" fmla="*/ 27 w 36"/>
                <a:gd name="T7" fmla="*/ 45 h 58"/>
                <a:gd name="T8" fmla="*/ 36 w 36"/>
                <a:gd name="T9" fmla="*/ 58 h 58"/>
                <a:gd name="T10" fmla="*/ 0 60000 65536"/>
                <a:gd name="T11" fmla="*/ 0 60000 65536"/>
                <a:gd name="T12" fmla="*/ 0 60000 65536"/>
                <a:gd name="T13" fmla="*/ 0 60000 65536"/>
                <a:gd name="T14" fmla="*/ 0 60000 65536"/>
                <a:gd name="T15" fmla="*/ 0 w 36"/>
                <a:gd name="T16" fmla="*/ 0 h 58"/>
                <a:gd name="T17" fmla="*/ 36 w 36"/>
                <a:gd name="T18" fmla="*/ 58 h 58"/>
              </a:gdLst>
              <a:ahLst/>
              <a:cxnLst>
                <a:cxn ang="T10">
                  <a:pos x="T0" y="T1"/>
                </a:cxn>
                <a:cxn ang="T11">
                  <a:pos x="T2" y="T3"/>
                </a:cxn>
                <a:cxn ang="T12">
                  <a:pos x="T4" y="T5"/>
                </a:cxn>
                <a:cxn ang="T13">
                  <a:pos x="T6" y="T7"/>
                </a:cxn>
                <a:cxn ang="T14">
                  <a:pos x="T8" y="T9"/>
                </a:cxn>
              </a:cxnLst>
              <a:rect l="T15" t="T16" r="T17" b="T18"/>
              <a:pathLst>
                <a:path w="36" h="58">
                  <a:moveTo>
                    <a:pt x="0" y="0"/>
                  </a:moveTo>
                  <a:lnTo>
                    <a:pt x="11" y="23"/>
                  </a:lnTo>
                  <a:lnTo>
                    <a:pt x="26" y="42"/>
                  </a:lnTo>
                  <a:lnTo>
                    <a:pt x="27" y="45"/>
                  </a:lnTo>
                  <a:lnTo>
                    <a:pt x="36" y="58"/>
                  </a:lnTo>
                </a:path>
              </a:pathLst>
            </a:custGeom>
            <a:noFill/>
            <a:ln w="6">
              <a:solidFill>
                <a:srgbClr val="005CE6"/>
              </a:solidFill>
              <a:prstDash val="solid"/>
              <a:round/>
              <a:headEnd/>
              <a:tailEnd/>
            </a:ln>
          </p:spPr>
          <p:txBody>
            <a:bodyPr/>
            <a:lstStyle/>
            <a:p>
              <a:endParaRPr lang="en-US"/>
            </a:p>
          </p:txBody>
        </p:sp>
        <p:sp>
          <p:nvSpPr>
            <p:cNvPr id="27726" name="Freeform 279"/>
            <p:cNvSpPr>
              <a:spLocks/>
            </p:cNvSpPr>
            <p:nvPr/>
          </p:nvSpPr>
          <p:spPr bwMode="auto">
            <a:xfrm>
              <a:off x="6096000" y="4284663"/>
              <a:ext cx="492125" cy="238125"/>
            </a:xfrm>
            <a:custGeom>
              <a:avLst/>
              <a:gdLst>
                <a:gd name="T0" fmla="*/ 298 w 310"/>
                <a:gd name="T1" fmla="*/ 118 h 150"/>
                <a:gd name="T2" fmla="*/ 301 w 310"/>
                <a:gd name="T3" fmla="*/ 126 h 150"/>
                <a:gd name="T4" fmla="*/ 288 w 310"/>
                <a:gd name="T5" fmla="*/ 136 h 150"/>
                <a:gd name="T6" fmla="*/ 287 w 310"/>
                <a:gd name="T7" fmla="*/ 146 h 150"/>
                <a:gd name="T8" fmla="*/ 278 w 310"/>
                <a:gd name="T9" fmla="*/ 147 h 150"/>
                <a:gd name="T10" fmla="*/ 271 w 310"/>
                <a:gd name="T11" fmla="*/ 130 h 150"/>
                <a:gd name="T12" fmla="*/ 267 w 310"/>
                <a:gd name="T13" fmla="*/ 124 h 150"/>
                <a:gd name="T14" fmla="*/ 239 w 310"/>
                <a:gd name="T15" fmla="*/ 130 h 150"/>
                <a:gd name="T16" fmla="*/ 249 w 310"/>
                <a:gd name="T17" fmla="*/ 143 h 150"/>
                <a:gd name="T18" fmla="*/ 247 w 310"/>
                <a:gd name="T19" fmla="*/ 147 h 150"/>
                <a:gd name="T20" fmla="*/ 226 w 310"/>
                <a:gd name="T21" fmla="*/ 137 h 150"/>
                <a:gd name="T22" fmla="*/ 229 w 310"/>
                <a:gd name="T23" fmla="*/ 123 h 150"/>
                <a:gd name="T24" fmla="*/ 248 w 310"/>
                <a:gd name="T25" fmla="*/ 116 h 150"/>
                <a:gd name="T26" fmla="*/ 249 w 310"/>
                <a:gd name="T27" fmla="*/ 111 h 150"/>
                <a:gd name="T28" fmla="*/ 235 w 310"/>
                <a:gd name="T29" fmla="*/ 103 h 150"/>
                <a:gd name="T30" fmla="*/ 213 w 310"/>
                <a:gd name="T31" fmla="*/ 108 h 150"/>
                <a:gd name="T32" fmla="*/ 211 w 310"/>
                <a:gd name="T33" fmla="*/ 114 h 150"/>
                <a:gd name="T34" fmla="*/ 215 w 310"/>
                <a:gd name="T35" fmla="*/ 127 h 150"/>
                <a:gd name="T36" fmla="*/ 202 w 310"/>
                <a:gd name="T37" fmla="*/ 129 h 150"/>
                <a:gd name="T38" fmla="*/ 192 w 310"/>
                <a:gd name="T39" fmla="*/ 111 h 150"/>
                <a:gd name="T40" fmla="*/ 182 w 310"/>
                <a:gd name="T41" fmla="*/ 111 h 150"/>
                <a:gd name="T42" fmla="*/ 163 w 310"/>
                <a:gd name="T43" fmla="*/ 114 h 150"/>
                <a:gd name="T44" fmla="*/ 147 w 310"/>
                <a:gd name="T45" fmla="*/ 123 h 150"/>
                <a:gd name="T46" fmla="*/ 137 w 310"/>
                <a:gd name="T47" fmla="*/ 114 h 150"/>
                <a:gd name="T48" fmla="*/ 127 w 310"/>
                <a:gd name="T49" fmla="*/ 84 h 150"/>
                <a:gd name="T50" fmla="*/ 114 w 310"/>
                <a:gd name="T51" fmla="*/ 95 h 150"/>
                <a:gd name="T52" fmla="*/ 107 w 310"/>
                <a:gd name="T53" fmla="*/ 94 h 150"/>
                <a:gd name="T54" fmla="*/ 74 w 310"/>
                <a:gd name="T55" fmla="*/ 54 h 150"/>
                <a:gd name="T56" fmla="*/ 65 w 310"/>
                <a:gd name="T57" fmla="*/ 31 h 150"/>
                <a:gd name="T58" fmla="*/ 75 w 310"/>
                <a:gd name="T59" fmla="*/ 22 h 150"/>
                <a:gd name="T60" fmla="*/ 78 w 310"/>
                <a:gd name="T61" fmla="*/ 5 h 150"/>
                <a:gd name="T62" fmla="*/ 65 w 310"/>
                <a:gd name="T63" fmla="*/ 0 h 150"/>
                <a:gd name="T64" fmla="*/ 54 w 310"/>
                <a:gd name="T65" fmla="*/ 6 h 150"/>
                <a:gd name="T66" fmla="*/ 48 w 310"/>
                <a:gd name="T67" fmla="*/ 21 h 150"/>
                <a:gd name="T68" fmla="*/ 36 w 310"/>
                <a:gd name="T69" fmla="*/ 6 h 150"/>
                <a:gd name="T70" fmla="*/ 25 w 310"/>
                <a:gd name="T71" fmla="*/ 12 h 150"/>
                <a:gd name="T72" fmla="*/ 26 w 310"/>
                <a:gd name="T73" fmla="*/ 22 h 150"/>
                <a:gd name="T74" fmla="*/ 32 w 310"/>
                <a:gd name="T75" fmla="*/ 31 h 150"/>
                <a:gd name="T76" fmla="*/ 19 w 310"/>
                <a:gd name="T77" fmla="*/ 39 h 150"/>
                <a:gd name="T78" fmla="*/ 12 w 310"/>
                <a:gd name="T79" fmla="*/ 19 h 150"/>
                <a:gd name="T80" fmla="*/ 7 w 310"/>
                <a:gd name="T81" fmla="*/ 19 h 150"/>
                <a:gd name="T82" fmla="*/ 0 w 310"/>
                <a:gd name="T83" fmla="*/ 25 h 15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10"/>
                <a:gd name="T127" fmla="*/ 0 h 150"/>
                <a:gd name="T128" fmla="*/ 310 w 310"/>
                <a:gd name="T129" fmla="*/ 150 h 15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10" h="150">
                  <a:moveTo>
                    <a:pt x="310" y="114"/>
                  </a:moveTo>
                  <a:lnTo>
                    <a:pt x="298" y="118"/>
                  </a:lnTo>
                  <a:lnTo>
                    <a:pt x="297" y="121"/>
                  </a:lnTo>
                  <a:lnTo>
                    <a:pt x="301" y="126"/>
                  </a:lnTo>
                  <a:lnTo>
                    <a:pt x="300" y="130"/>
                  </a:lnTo>
                  <a:lnTo>
                    <a:pt x="288" y="136"/>
                  </a:lnTo>
                  <a:lnTo>
                    <a:pt x="287" y="140"/>
                  </a:lnTo>
                  <a:lnTo>
                    <a:pt x="287" y="146"/>
                  </a:lnTo>
                  <a:lnTo>
                    <a:pt x="283" y="150"/>
                  </a:lnTo>
                  <a:lnTo>
                    <a:pt x="278" y="147"/>
                  </a:lnTo>
                  <a:lnTo>
                    <a:pt x="278" y="137"/>
                  </a:lnTo>
                  <a:lnTo>
                    <a:pt x="271" y="130"/>
                  </a:lnTo>
                  <a:lnTo>
                    <a:pt x="268" y="126"/>
                  </a:lnTo>
                  <a:lnTo>
                    <a:pt x="267" y="124"/>
                  </a:lnTo>
                  <a:lnTo>
                    <a:pt x="242" y="129"/>
                  </a:lnTo>
                  <a:lnTo>
                    <a:pt x="239" y="130"/>
                  </a:lnTo>
                  <a:lnTo>
                    <a:pt x="241" y="133"/>
                  </a:lnTo>
                  <a:lnTo>
                    <a:pt x="249" y="143"/>
                  </a:lnTo>
                  <a:lnTo>
                    <a:pt x="249" y="146"/>
                  </a:lnTo>
                  <a:lnTo>
                    <a:pt x="247" y="147"/>
                  </a:lnTo>
                  <a:lnTo>
                    <a:pt x="241" y="146"/>
                  </a:lnTo>
                  <a:lnTo>
                    <a:pt x="226" y="137"/>
                  </a:lnTo>
                  <a:lnTo>
                    <a:pt x="226" y="131"/>
                  </a:lnTo>
                  <a:lnTo>
                    <a:pt x="229" y="123"/>
                  </a:lnTo>
                  <a:lnTo>
                    <a:pt x="234" y="120"/>
                  </a:lnTo>
                  <a:lnTo>
                    <a:pt x="248" y="116"/>
                  </a:lnTo>
                  <a:lnTo>
                    <a:pt x="249" y="113"/>
                  </a:lnTo>
                  <a:lnTo>
                    <a:pt x="249" y="111"/>
                  </a:lnTo>
                  <a:lnTo>
                    <a:pt x="247" y="107"/>
                  </a:lnTo>
                  <a:lnTo>
                    <a:pt x="235" y="103"/>
                  </a:lnTo>
                  <a:lnTo>
                    <a:pt x="222" y="104"/>
                  </a:lnTo>
                  <a:lnTo>
                    <a:pt x="213" y="108"/>
                  </a:lnTo>
                  <a:lnTo>
                    <a:pt x="212" y="110"/>
                  </a:lnTo>
                  <a:lnTo>
                    <a:pt x="211" y="114"/>
                  </a:lnTo>
                  <a:lnTo>
                    <a:pt x="215" y="123"/>
                  </a:lnTo>
                  <a:lnTo>
                    <a:pt x="215" y="127"/>
                  </a:lnTo>
                  <a:lnTo>
                    <a:pt x="211" y="130"/>
                  </a:lnTo>
                  <a:lnTo>
                    <a:pt x="202" y="129"/>
                  </a:lnTo>
                  <a:lnTo>
                    <a:pt x="196" y="117"/>
                  </a:lnTo>
                  <a:lnTo>
                    <a:pt x="192" y="111"/>
                  </a:lnTo>
                  <a:lnTo>
                    <a:pt x="186" y="110"/>
                  </a:lnTo>
                  <a:lnTo>
                    <a:pt x="182" y="111"/>
                  </a:lnTo>
                  <a:lnTo>
                    <a:pt x="175" y="118"/>
                  </a:lnTo>
                  <a:lnTo>
                    <a:pt x="163" y="114"/>
                  </a:lnTo>
                  <a:lnTo>
                    <a:pt x="156" y="117"/>
                  </a:lnTo>
                  <a:lnTo>
                    <a:pt x="147" y="123"/>
                  </a:lnTo>
                  <a:lnTo>
                    <a:pt x="141" y="120"/>
                  </a:lnTo>
                  <a:lnTo>
                    <a:pt x="137" y="114"/>
                  </a:lnTo>
                  <a:lnTo>
                    <a:pt x="136" y="94"/>
                  </a:lnTo>
                  <a:lnTo>
                    <a:pt x="127" y="84"/>
                  </a:lnTo>
                  <a:lnTo>
                    <a:pt x="123" y="85"/>
                  </a:lnTo>
                  <a:lnTo>
                    <a:pt x="114" y="95"/>
                  </a:lnTo>
                  <a:lnTo>
                    <a:pt x="111" y="97"/>
                  </a:lnTo>
                  <a:lnTo>
                    <a:pt x="107" y="94"/>
                  </a:lnTo>
                  <a:lnTo>
                    <a:pt x="104" y="82"/>
                  </a:lnTo>
                  <a:lnTo>
                    <a:pt x="74" y="54"/>
                  </a:lnTo>
                  <a:lnTo>
                    <a:pt x="68" y="39"/>
                  </a:lnTo>
                  <a:lnTo>
                    <a:pt x="65" y="31"/>
                  </a:lnTo>
                  <a:lnTo>
                    <a:pt x="68" y="28"/>
                  </a:lnTo>
                  <a:lnTo>
                    <a:pt x="75" y="22"/>
                  </a:lnTo>
                  <a:lnTo>
                    <a:pt x="77" y="16"/>
                  </a:lnTo>
                  <a:lnTo>
                    <a:pt x="78" y="5"/>
                  </a:lnTo>
                  <a:lnTo>
                    <a:pt x="74" y="0"/>
                  </a:lnTo>
                  <a:lnTo>
                    <a:pt x="65" y="0"/>
                  </a:lnTo>
                  <a:lnTo>
                    <a:pt x="58" y="2"/>
                  </a:lnTo>
                  <a:lnTo>
                    <a:pt x="54" y="6"/>
                  </a:lnTo>
                  <a:lnTo>
                    <a:pt x="54" y="19"/>
                  </a:lnTo>
                  <a:lnTo>
                    <a:pt x="48" y="21"/>
                  </a:lnTo>
                  <a:lnTo>
                    <a:pt x="42" y="16"/>
                  </a:lnTo>
                  <a:lnTo>
                    <a:pt x="36" y="6"/>
                  </a:lnTo>
                  <a:lnTo>
                    <a:pt x="29" y="8"/>
                  </a:lnTo>
                  <a:lnTo>
                    <a:pt x="25" y="12"/>
                  </a:lnTo>
                  <a:lnTo>
                    <a:pt x="23" y="16"/>
                  </a:lnTo>
                  <a:lnTo>
                    <a:pt x="26" y="22"/>
                  </a:lnTo>
                  <a:lnTo>
                    <a:pt x="32" y="25"/>
                  </a:lnTo>
                  <a:lnTo>
                    <a:pt x="32" y="31"/>
                  </a:lnTo>
                  <a:lnTo>
                    <a:pt x="23" y="39"/>
                  </a:lnTo>
                  <a:lnTo>
                    <a:pt x="19" y="39"/>
                  </a:lnTo>
                  <a:lnTo>
                    <a:pt x="16" y="36"/>
                  </a:lnTo>
                  <a:lnTo>
                    <a:pt x="12" y="19"/>
                  </a:lnTo>
                  <a:lnTo>
                    <a:pt x="10" y="18"/>
                  </a:lnTo>
                  <a:lnTo>
                    <a:pt x="7" y="19"/>
                  </a:lnTo>
                  <a:lnTo>
                    <a:pt x="2" y="23"/>
                  </a:lnTo>
                  <a:lnTo>
                    <a:pt x="0" y="25"/>
                  </a:lnTo>
                </a:path>
              </a:pathLst>
            </a:custGeom>
            <a:noFill/>
            <a:ln w="6">
              <a:solidFill>
                <a:srgbClr val="005CE6"/>
              </a:solidFill>
              <a:prstDash val="solid"/>
              <a:round/>
              <a:headEnd/>
              <a:tailEnd/>
            </a:ln>
          </p:spPr>
          <p:txBody>
            <a:bodyPr/>
            <a:lstStyle/>
            <a:p>
              <a:endParaRPr lang="en-US"/>
            </a:p>
          </p:txBody>
        </p:sp>
        <p:sp>
          <p:nvSpPr>
            <p:cNvPr id="27727" name="Freeform 280"/>
            <p:cNvSpPr>
              <a:spLocks/>
            </p:cNvSpPr>
            <p:nvPr/>
          </p:nvSpPr>
          <p:spPr bwMode="auto">
            <a:xfrm>
              <a:off x="6091238" y="4324350"/>
              <a:ext cx="165100" cy="541337"/>
            </a:xfrm>
            <a:custGeom>
              <a:avLst/>
              <a:gdLst>
                <a:gd name="T0" fmla="*/ 67 w 104"/>
                <a:gd name="T1" fmla="*/ 340 h 341"/>
                <a:gd name="T2" fmla="*/ 64 w 104"/>
                <a:gd name="T3" fmla="*/ 338 h 341"/>
                <a:gd name="T4" fmla="*/ 61 w 104"/>
                <a:gd name="T5" fmla="*/ 337 h 341"/>
                <a:gd name="T6" fmla="*/ 55 w 104"/>
                <a:gd name="T7" fmla="*/ 341 h 341"/>
                <a:gd name="T8" fmla="*/ 52 w 104"/>
                <a:gd name="T9" fmla="*/ 340 h 341"/>
                <a:gd name="T10" fmla="*/ 48 w 104"/>
                <a:gd name="T11" fmla="*/ 337 h 341"/>
                <a:gd name="T12" fmla="*/ 49 w 104"/>
                <a:gd name="T13" fmla="*/ 332 h 341"/>
                <a:gd name="T14" fmla="*/ 64 w 104"/>
                <a:gd name="T15" fmla="*/ 324 h 341"/>
                <a:gd name="T16" fmla="*/ 70 w 104"/>
                <a:gd name="T17" fmla="*/ 318 h 341"/>
                <a:gd name="T18" fmla="*/ 77 w 104"/>
                <a:gd name="T19" fmla="*/ 304 h 341"/>
                <a:gd name="T20" fmla="*/ 77 w 104"/>
                <a:gd name="T21" fmla="*/ 299 h 341"/>
                <a:gd name="T22" fmla="*/ 71 w 104"/>
                <a:gd name="T23" fmla="*/ 288 h 341"/>
                <a:gd name="T24" fmla="*/ 71 w 104"/>
                <a:gd name="T25" fmla="*/ 285 h 341"/>
                <a:gd name="T26" fmla="*/ 85 w 104"/>
                <a:gd name="T27" fmla="*/ 271 h 341"/>
                <a:gd name="T28" fmla="*/ 94 w 104"/>
                <a:gd name="T29" fmla="*/ 250 h 341"/>
                <a:gd name="T30" fmla="*/ 103 w 104"/>
                <a:gd name="T31" fmla="*/ 236 h 341"/>
                <a:gd name="T32" fmla="*/ 103 w 104"/>
                <a:gd name="T33" fmla="*/ 224 h 341"/>
                <a:gd name="T34" fmla="*/ 104 w 104"/>
                <a:gd name="T35" fmla="*/ 213 h 341"/>
                <a:gd name="T36" fmla="*/ 100 w 104"/>
                <a:gd name="T37" fmla="*/ 204 h 341"/>
                <a:gd name="T38" fmla="*/ 101 w 104"/>
                <a:gd name="T39" fmla="*/ 190 h 341"/>
                <a:gd name="T40" fmla="*/ 95 w 104"/>
                <a:gd name="T41" fmla="*/ 183 h 341"/>
                <a:gd name="T42" fmla="*/ 95 w 104"/>
                <a:gd name="T43" fmla="*/ 161 h 341"/>
                <a:gd name="T44" fmla="*/ 94 w 104"/>
                <a:gd name="T45" fmla="*/ 155 h 341"/>
                <a:gd name="T46" fmla="*/ 88 w 104"/>
                <a:gd name="T47" fmla="*/ 157 h 341"/>
                <a:gd name="T48" fmla="*/ 75 w 104"/>
                <a:gd name="T49" fmla="*/ 167 h 341"/>
                <a:gd name="T50" fmla="*/ 74 w 104"/>
                <a:gd name="T51" fmla="*/ 167 h 341"/>
                <a:gd name="T52" fmla="*/ 71 w 104"/>
                <a:gd name="T53" fmla="*/ 164 h 341"/>
                <a:gd name="T54" fmla="*/ 70 w 104"/>
                <a:gd name="T55" fmla="*/ 160 h 341"/>
                <a:gd name="T56" fmla="*/ 74 w 104"/>
                <a:gd name="T57" fmla="*/ 137 h 341"/>
                <a:gd name="T58" fmla="*/ 72 w 104"/>
                <a:gd name="T59" fmla="*/ 135 h 341"/>
                <a:gd name="T60" fmla="*/ 62 w 104"/>
                <a:gd name="T61" fmla="*/ 137 h 341"/>
                <a:gd name="T62" fmla="*/ 55 w 104"/>
                <a:gd name="T63" fmla="*/ 134 h 341"/>
                <a:gd name="T64" fmla="*/ 52 w 104"/>
                <a:gd name="T65" fmla="*/ 129 h 341"/>
                <a:gd name="T66" fmla="*/ 52 w 104"/>
                <a:gd name="T67" fmla="*/ 125 h 341"/>
                <a:gd name="T68" fmla="*/ 54 w 104"/>
                <a:gd name="T69" fmla="*/ 121 h 341"/>
                <a:gd name="T70" fmla="*/ 54 w 104"/>
                <a:gd name="T71" fmla="*/ 112 h 341"/>
                <a:gd name="T72" fmla="*/ 48 w 104"/>
                <a:gd name="T73" fmla="*/ 104 h 341"/>
                <a:gd name="T74" fmla="*/ 46 w 104"/>
                <a:gd name="T75" fmla="*/ 95 h 341"/>
                <a:gd name="T76" fmla="*/ 45 w 104"/>
                <a:gd name="T77" fmla="*/ 91 h 341"/>
                <a:gd name="T78" fmla="*/ 36 w 104"/>
                <a:gd name="T79" fmla="*/ 79 h 341"/>
                <a:gd name="T80" fmla="*/ 35 w 104"/>
                <a:gd name="T81" fmla="*/ 70 h 341"/>
                <a:gd name="T82" fmla="*/ 29 w 104"/>
                <a:gd name="T83" fmla="*/ 62 h 341"/>
                <a:gd name="T84" fmla="*/ 22 w 104"/>
                <a:gd name="T85" fmla="*/ 60 h 341"/>
                <a:gd name="T86" fmla="*/ 13 w 104"/>
                <a:gd name="T87" fmla="*/ 46 h 341"/>
                <a:gd name="T88" fmla="*/ 15 w 104"/>
                <a:gd name="T89" fmla="*/ 24 h 341"/>
                <a:gd name="T90" fmla="*/ 13 w 104"/>
                <a:gd name="T91" fmla="*/ 21 h 341"/>
                <a:gd name="T92" fmla="*/ 2 w 104"/>
                <a:gd name="T93" fmla="*/ 8 h 341"/>
                <a:gd name="T94" fmla="*/ 0 w 104"/>
                <a:gd name="T95" fmla="*/ 6 h 341"/>
                <a:gd name="T96" fmla="*/ 3 w 104"/>
                <a:gd name="T97" fmla="*/ 0 h 34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04"/>
                <a:gd name="T148" fmla="*/ 0 h 341"/>
                <a:gd name="T149" fmla="*/ 104 w 104"/>
                <a:gd name="T150" fmla="*/ 341 h 34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04" h="341">
                  <a:moveTo>
                    <a:pt x="67" y="340"/>
                  </a:moveTo>
                  <a:lnTo>
                    <a:pt x="64" y="338"/>
                  </a:lnTo>
                  <a:lnTo>
                    <a:pt x="61" y="337"/>
                  </a:lnTo>
                  <a:lnTo>
                    <a:pt x="55" y="341"/>
                  </a:lnTo>
                  <a:lnTo>
                    <a:pt x="52" y="340"/>
                  </a:lnTo>
                  <a:lnTo>
                    <a:pt x="48" y="337"/>
                  </a:lnTo>
                  <a:lnTo>
                    <a:pt x="49" y="332"/>
                  </a:lnTo>
                  <a:lnTo>
                    <a:pt x="64" y="324"/>
                  </a:lnTo>
                  <a:lnTo>
                    <a:pt x="70" y="318"/>
                  </a:lnTo>
                  <a:lnTo>
                    <a:pt x="77" y="304"/>
                  </a:lnTo>
                  <a:lnTo>
                    <a:pt x="77" y="299"/>
                  </a:lnTo>
                  <a:lnTo>
                    <a:pt x="71" y="288"/>
                  </a:lnTo>
                  <a:lnTo>
                    <a:pt x="71" y="285"/>
                  </a:lnTo>
                  <a:lnTo>
                    <a:pt x="85" y="271"/>
                  </a:lnTo>
                  <a:lnTo>
                    <a:pt x="94" y="250"/>
                  </a:lnTo>
                  <a:lnTo>
                    <a:pt x="103" y="236"/>
                  </a:lnTo>
                  <a:lnTo>
                    <a:pt x="103" y="224"/>
                  </a:lnTo>
                  <a:lnTo>
                    <a:pt x="104" y="213"/>
                  </a:lnTo>
                  <a:lnTo>
                    <a:pt x="100" y="204"/>
                  </a:lnTo>
                  <a:lnTo>
                    <a:pt x="101" y="190"/>
                  </a:lnTo>
                  <a:lnTo>
                    <a:pt x="95" y="183"/>
                  </a:lnTo>
                  <a:lnTo>
                    <a:pt x="95" y="161"/>
                  </a:lnTo>
                  <a:lnTo>
                    <a:pt x="94" y="155"/>
                  </a:lnTo>
                  <a:lnTo>
                    <a:pt x="88" y="157"/>
                  </a:lnTo>
                  <a:lnTo>
                    <a:pt x="75" y="167"/>
                  </a:lnTo>
                  <a:lnTo>
                    <a:pt x="74" y="167"/>
                  </a:lnTo>
                  <a:lnTo>
                    <a:pt x="71" y="164"/>
                  </a:lnTo>
                  <a:lnTo>
                    <a:pt x="70" y="160"/>
                  </a:lnTo>
                  <a:lnTo>
                    <a:pt x="74" y="137"/>
                  </a:lnTo>
                  <a:lnTo>
                    <a:pt x="72" y="135"/>
                  </a:lnTo>
                  <a:lnTo>
                    <a:pt x="62" y="137"/>
                  </a:lnTo>
                  <a:lnTo>
                    <a:pt x="55" y="134"/>
                  </a:lnTo>
                  <a:lnTo>
                    <a:pt x="52" y="129"/>
                  </a:lnTo>
                  <a:lnTo>
                    <a:pt x="52" y="125"/>
                  </a:lnTo>
                  <a:lnTo>
                    <a:pt x="54" y="121"/>
                  </a:lnTo>
                  <a:lnTo>
                    <a:pt x="54" y="112"/>
                  </a:lnTo>
                  <a:lnTo>
                    <a:pt x="48" y="104"/>
                  </a:lnTo>
                  <a:lnTo>
                    <a:pt x="46" y="95"/>
                  </a:lnTo>
                  <a:lnTo>
                    <a:pt x="45" y="91"/>
                  </a:lnTo>
                  <a:lnTo>
                    <a:pt x="36" y="79"/>
                  </a:lnTo>
                  <a:lnTo>
                    <a:pt x="35" y="70"/>
                  </a:lnTo>
                  <a:lnTo>
                    <a:pt x="29" y="62"/>
                  </a:lnTo>
                  <a:lnTo>
                    <a:pt x="22" y="60"/>
                  </a:lnTo>
                  <a:lnTo>
                    <a:pt x="13" y="46"/>
                  </a:lnTo>
                  <a:lnTo>
                    <a:pt x="15" y="24"/>
                  </a:lnTo>
                  <a:lnTo>
                    <a:pt x="13" y="21"/>
                  </a:lnTo>
                  <a:lnTo>
                    <a:pt x="2" y="8"/>
                  </a:lnTo>
                  <a:lnTo>
                    <a:pt x="0" y="6"/>
                  </a:lnTo>
                  <a:lnTo>
                    <a:pt x="3" y="0"/>
                  </a:lnTo>
                </a:path>
              </a:pathLst>
            </a:custGeom>
            <a:noFill/>
            <a:ln w="6">
              <a:solidFill>
                <a:srgbClr val="005CE6"/>
              </a:solidFill>
              <a:prstDash val="solid"/>
              <a:round/>
              <a:headEnd/>
              <a:tailEnd/>
            </a:ln>
          </p:spPr>
          <p:txBody>
            <a:bodyPr/>
            <a:lstStyle/>
            <a:p>
              <a:endParaRPr lang="en-US"/>
            </a:p>
          </p:txBody>
        </p:sp>
        <p:sp>
          <p:nvSpPr>
            <p:cNvPr id="27728" name="Line 281"/>
            <p:cNvSpPr>
              <a:spLocks noChangeShapeType="1"/>
            </p:cNvSpPr>
            <p:nvPr/>
          </p:nvSpPr>
          <p:spPr bwMode="auto">
            <a:xfrm flipH="1" flipV="1">
              <a:off x="3073400" y="5607050"/>
              <a:ext cx="38100" cy="12700"/>
            </a:xfrm>
            <a:prstGeom prst="line">
              <a:avLst/>
            </a:prstGeom>
            <a:noFill/>
            <a:ln w="6">
              <a:solidFill>
                <a:srgbClr val="005CE6"/>
              </a:solidFill>
              <a:round/>
              <a:headEnd/>
              <a:tailEnd/>
            </a:ln>
          </p:spPr>
          <p:txBody>
            <a:bodyPr/>
            <a:lstStyle/>
            <a:p>
              <a:endParaRPr lang="en-US"/>
            </a:p>
          </p:txBody>
        </p:sp>
        <p:sp>
          <p:nvSpPr>
            <p:cNvPr id="27729" name="Freeform 282"/>
            <p:cNvSpPr>
              <a:spLocks/>
            </p:cNvSpPr>
            <p:nvPr/>
          </p:nvSpPr>
          <p:spPr bwMode="auto">
            <a:xfrm>
              <a:off x="6743700" y="2682875"/>
              <a:ext cx="266700" cy="528637"/>
            </a:xfrm>
            <a:custGeom>
              <a:avLst/>
              <a:gdLst>
                <a:gd name="T0" fmla="*/ 26 w 168"/>
                <a:gd name="T1" fmla="*/ 333 h 333"/>
                <a:gd name="T2" fmla="*/ 10 w 168"/>
                <a:gd name="T3" fmla="*/ 298 h 333"/>
                <a:gd name="T4" fmla="*/ 10 w 168"/>
                <a:gd name="T5" fmla="*/ 292 h 333"/>
                <a:gd name="T6" fmla="*/ 7 w 168"/>
                <a:gd name="T7" fmla="*/ 285 h 333"/>
                <a:gd name="T8" fmla="*/ 3 w 168"/>
                <a:gd name="T9" fmla="*/ 278 h 333"/>
                <a:gd name="T10" fmla="*/ 0 w 168"/>
                <a:gd name="T11" fmla="*/ 271 h 333"/>
                <a:gd name="T12" fmla="*/ 1 w 168"/>
                <a:gd name="T13" fmla="*/ 246 h 333"/>
                <a:gd name="T14" fmla="*/ 4 w 168"/>
                <a:gd name="T15" fmla="*/ 238 h 333"/>
                <a:gd name="T16" fmla="*/ 6 w 168"/>
                <a:gd name="T17" fmla="*/ 220 h 333"/>
                <a:gd name="T18" fmla="*/ 7 w 168"/>
                <a:gd name="T19" fmla="*/ 217 h 333"/>
                <a:gd name="T20" fmla="*/ 7 w 168"/>
                <a:gd name="T21" fmla="*/ 206 h 333"/>
                <a:gd name="T22" fmla="*/ 13 w 168"/>
                <a:gd name="T23" fmla="*/ 196 h 333"/>
                <a:gd name="T24" fmla="*/ 23 w 168"/>
                <a:gd name="T25" fmla="*/ 187 h 333"/>
                <a:gd name="T26" fmla="*/ 24 w 168"/>
                <a:gd name="T27" fmla="*/ 180 h 333"/>
                <a:gd name="T28" fmla="*/ 27 w 168"/>
                <a:gd name="T29" fmla="*/ 151 h 333"/>
                <a:gd name="T30" fmla="*/ 36 w 168"/>
                <a:gd name="T31" fmla="*/ 121 h 333"/>
                <a:gd name="T32" fmla="*/ 37 w 168"/>
                <a:gd name="T33" fmla="*/ 112 h 333"/>
                <a:gd name="T34" fmla="*/ 46 w 168"/>
                <a:gd name="T35" fmla="*/ 89 h 333"/>
                <a:gd name="T36" fmla="*/ 49 w 168"/>
                <a:gd name="T37" fmla="*/ 75 h 333"/>
                <a:gd name="T38" fmla="*/ 58 w 168"/>
                <a:gd name="T39" fmla="*/ 63 h 333"/>
                <a:gd name="T40" fmla="*/ 62 w 168"/>
                <a:gd name="T41" fmla="*/ 56 h 333"/>
                <a:gd name="T42" fmla="*/ 69 w 168"/>
                <a:gd name="T43" fmla="*/ 46 h 333"/>
                <a:gd name="T44" fmla="*/ 78 w 168"/>
                <a:gd name="T45" fmla="*/ 33 h 333"/>
                <a:gd name="T46" fmla="*/ 83 w 168"/>
                <a:gd name="T47" fmla="*/ 26 h 333"/>
                <a:gd name="T48" fmla="*/ 88 w 168"/>
                <a:gd name="T49" fmla="*/ 23 h 333"/>
                <a:gd name="T50" fmla="*/ 98 w 168"/>
                <a:gd name="T51" fmla="*/ 12 h 333"/>
                <a:gd name="T52" fmla="*/ 114 w 168"/>
                <a:gd name="T53" fmla="*/ 6 h 333"/>
                <a:gd name="T54" fmla="*/ 121 w 168"/>
                <a:gd name="T55" fmla="*/ 2 h 333"/>
                <a:gd name="T56" fmla="*/ 132 w 168"/>
                <a:gd name="T57" fmla="*/ 0 h 333"/>
                <a:gd name="T58" fmla="*/ 151 w 168"/>
                <a:gd name="T59" fmla="*/ 4 h 333"/>
                <a:gd name="T60" fmla="*/ 160 w 168"/>
                <a:gd name="T61" fmla="*/ 9 h 333"/>
                <a:gd name="T62" fmla="*/ 168 w 168"/>
                <a:gd name="T63" fmla="*/ 12 h 33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68"/>
                <a:gd name="T97" fmla="*/ 0 h 333"/>
                <a:gd name="T98" fmla="*/ 168 w 168"/>
                <a:gd name="T99" fmla="*/ 333 h 33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68" h="333">
                  <a:moveTo>
                    <a:pt x="26" y="333"/>
                  </a:moveTo>
                  <a:lnTo>
                    <a:pt x="10" y="298"/>
                  </a:lnTo>
                  <a:lnTo>
                    <a:pt x="10" y="292"/>
                  </a:lnTo>
                  <a:lnTo>
                    <a:pt x="7" y="285"/>
                  </a:lnTo>
                  <a:lnTo>
                    <a:pt x="3" y="278"/>
                  </a:lnTo>
                  <a:lnTo>
                    <a:pt x="0" y="271"/>
                  </a:lnTo>
                  <a:lnTo>
                    <a:pt x="1" y="246"/>
                  </a:lnTo>
                  <a:lnTo>
                    <a:pt x="4" y="238"/>
                  </a:lnTo>
                  <a:lnTo>
                    <a:pt x="6" y="220"/>
                  </a:lnTo>
                  <a:lnTo>
                    <a:pt x="7" y="217"/>
                  </a:lnTo>
                  <a:lnTo>
                    <a:pt x="7" y="206"/>
                  </a:lnTo>
                  <a:lnTo>
                    <a:pt x="13" y="196"/>
                  </a:lnTo>
                  <a:lnTo>
                    <a:pt x="23" y="187"/>
                  </a:lnTo>
                  <a:lnTo>
                    <a:pt x="24" y="180"/>
                  </a:lnTo>
                  <a:lnTo>
                    <a:pt x="27" y="151"/>
                  </a:lnTo>
                  <a:lnTo>
                    <a:pt x="36" y="121"/>
                  </a:lnTo>
                  <a:lnTo>
                    <a:pt x="37" y="112"/>
                  </a:lnTo>
                  <a:lnTo>
                    <a:pt x="46" y="89"/>
                  </a:lnTo>
                  <a:lnTo>
                    <a:pt x="49" y="75"/>
                  </a:lnTo>
                  <a:lnTo>
                    <a:pt x="58" y="63"/>
                  </a:lnTo>
                  <a:lnTo>
                    <a:pt x="62" y="56"/>
                  </a:lnTo>
                  <a:lnTo>
                    <a:pt x="69" y="46"/>
                  </a:lnTo>
                  <a:lnTo>
                    <a:pt x="78" y="33"/>
                  </a:lnTo>
                  <a:lnTo>
                    <a:pt x="83" y="26"/>
                  </a:lnTo>
                  <a:lnTo>
                    <a:pt x="88" y="23"/>
                  </a:lnTo>
                  <a:lnTo>
                    <a:pt x="98" y="12"/>
                  </a:lnTo>
                  <a:lnTo>
                    <a:pt x="114" y="6"/>
                  </a:lnTo>
                  <a:lnTo>
                    <a:pt x="121" y="2"/>
                  </a:lnTo>
                  <a:lnTo>
                    <a:pt x="132" y="0"/>
                  </a:lnTo>
                  <a:lnTo>
                    <a:pt x="151" y="4"/>
                  </a:lnTo>
                  <a:lnTo>
                    <a:pt x="160" y="9"/>
                  </a:lnTo>
                  <a:lnTo>
                    <a:pt x="168" y="12"/>
                  </a:lnTo>
                </a:path>
              </a:pathLst>
            </a:custGeom>
            <a:noFill/>
            <a:ln w="6">
              <a:solidFill>
                <a:srgbClr val="005CE6"/>
              </a:solidFill>
              <a:prstDash val="solid"/>
              <a:round/>
              <a:headEnd/>
              <a:tailEnd/>
            </a:ln>
          </p:spPr>
          <p:txBody>
            <a:bodyPr/>
            <a:lstStyle/>
            <a:p>
              <a:endParaRPr lang="en-US"/>
            </a:p>
          </p:txBody>
        </p:sp>
        <p:sp>
          <p:nvSpPr>
            <p:cNvPr id="27730" name="Freeform 283"/>
            <p:cNvSpPr>
              <a:spLocks/>
            </p:cNvSpPr>
            <p:nvPr/>
          </p:nvSpPr>
          <p:spPr bwMode="auto">
            <a:xfrm>
              <a:off x="5026025" y="6184900"/>
              <a:ext cx="133350" cy="134937"/>
            </a:xfrm>
            <a:custGeom>
              <a:avLst/>
              <a:gdLst>
                <a:gd name="T0" fmla="*/ 84 w 84"/>
                <a:gd name="T1" fmla="*/ 85 h 85"/>
                <a:gd name="T2" fmla="*/ 81 w 84"/>
                <a:gd name="T3" fmla="*/ 79 h 85"/>
                <a:gd name="T4" fmla="*/ 59 w 84"/>
                <a:gd name="T5" fmla="*/ 80 h 85"/>
                <a:gd name="T6" fmla="*/ 52 w 84"/>
                <a:gd name="T7" fmla="*/ 79 h 85"/>
                <a:gd name="T8" fmla="*/ 43 w 84"/>
                <a:gd name="T9" fmla="*/ 70 h 85"/>
                <a:gd name="T10" fmla="*/ 26 w 84"/>
                <a:gd name="T11" fmla="*/ 76 h 85"/>
                <a:gd name="T12" fmla="*/ 20 w 84"/>
                <a:gd name="T13" fmla="*/ 70 h 85"/>
                <a:gd name="T14" fmla="*/ 19 w 84"/>
                <a:gd name="T15" fmla="*/ 62 h 85"/>
                <a:gd name="T16" fmla="*/ 19 w 84"/>
                <a:gd name="T17" fmla="*/ 34 h 85"/>
                <a:gd name="T18" fmla="*/ 17 w 84"/>
                <a:gd name="T19" fmla="*/ 29 h 85"/>
                <a:gd name="T20" fmla="*/ 20 w 84"/>
                <a:gd name="T21" fmla="*/ 16 h 85"/>
                <a:gd name="T22" fmla="*/ 20 w 84"/>
                <a:gd name="T23" fmla="*/ 1 h 85"/>
                <a:gd name="T24" fmla="*/ 17 w 84"/>
                <a:gd name="T25" fmla="*/ 0 h 85"/>
                <a:gd name="T26" fmla="*/ 6 w 84"/>
                <a:gd name="T27" fmla="*/ 3 h 85"/>
                <a:gd name="T28" fmla="*/ 0 w 84"/>
                <a:gd name="T29" fmla="*/ 3 h 8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4"/>
                <a:gd name="T46" fmla="*/ 0 h 85"/>
                <a:gd name="T47" fmla="*/ 84 w 84"/>
                <a:gd name="T48" fmla="*/ 85 h 8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4" h="85">
                  <a:moveTo>
                    <a:pt x="84" y="85"/>
                  </a:moveTo>
                  <a:lnTo>
                    <a:pt x="81" y="79"/>
                  </a:lnTo>
                  <a:lnTo>
                    <a:pt x="59" y="80"/>
                  </a:lnTo>
                  <a:lnTo>
                    <a:pt x="52" y="79"/>
                  </a:lnTo>
                  <a:lnTo>
                    <a:pt x="43" y="70"/>
                  </a:lnTo>
                  <a:lnTo>
                    <a:pt x="26" y="76"/>
                  </a:lnTo>
                  <a:lnTo>
                    <a:pt x="20" y="70"/>
                  </a:lnTo>
                  <a:lnTo>
                    <a:pt x="19" y="62"/>
                  </a:lnTo>
                  <a:lnTo>
                    <a:pt x="19" y="34"/>
                  </a:lnTo>
                  <a:lnTo>
                    <a:pt x="17" y="29"/>
                  </a:lnTo>
                  <a:lnTo>
                    <a:pt x="20" y="16"/>
                  </a:lnTo>
                  <a:lnTo>
                    <a:pt x="20" y="1"/>
                  </a:lnTo>
                  <a:lnTo>
                    <a:pt x="17" y="0"/>
                  </a:lnTo>
                  <a:lnTo>
                    <a:pt x="6" y="3"/>
                  </a:lnTo>
                  <a:lnTo>
                    <a:pt x="0" y="3"/>
                  </a:lnTo>
                </a:path>
              </a:pathLst>
            </a:custGeom>
            <a:noFill/>
            <a:ln w="6">
              <a:solidFill>
                <a:srgbClr val="005CE6"/>
              </a:solidFill>
              <a:prstDash val="solid"/>
              <a:round/>
              <a:headEnd/>
              <a:tailEnd/>
            </a:ln>
          </p:spPr>
          <p:txBody>
            <a:bodyPr/>
            <a:lstStyle/>
            <a:p>
              <a:endParaRPr lang="en-US"/>
            </a:p>
          </p:txBody>
        </p:sp>
        <p:sp>
          <p:nvSpPr>
            <p:cNvPr id="27731" name="Freeform 284"/>
            <p:cNvSpPr>
              <a:spLocks/>
            </p:cNvSpPr>
            <p:nvPr/>
          </p:nvSpPr>
          <p:spPr bwMode="auto">
            <a:xfrm>
              <a:off x="3157538" y="4953000"/>
              <a:ext cx="96838" cy="103187"/>
            </a:xfrm>
            <a:custGeom>
              <a:avLst/>
              <a:gdLst>
                <a:gd name="T0" fmla="*/ 61 w 61"/>
                <a:gd name="T1" fmla="*/ 0 h 65"/>
                <a:gd name="T2" fmla="*/ 61 w 61"/>
                <a:gd name="T3" fmla="*/ 1 h 65"/>
                <a:gd name="T4" fmla="*/ 40 w 61"/>
                <a:gd name="T5" fmla="*/ 16 h 65"/>
                <a:gd name="T6" fmla="*/ 3 w 61"/>
                <a:gd name="T7" fmla="*/ 54 h 65"/>
                <a:gd name="T8" fmla="*/ 0 w 61"/>
                <a:gd name="T9" fmla="*/ 65 h 65"/>
                <a:gd name="T10" fmla="*/ 0 60000 65536"/>
                <a:gd name="T11" fmla="*/ 0 60000 65536"/>
                <a:gd name="T12" fmla="*/ 0 60000 65536"/>
                <a:gd name="T13" fmla="*/ 0 60000 65536"/>
                <a:gd name="T14" fmla="*/ 0 60000 65536"/>
                <a:gd name="T15" fmla="*/ 0 w 61"/>
                <a:gd name="T16" fmla="*/ 0 h 65"/>
                <a:gd name="T17" fmla="*/ 61 w 61"/>
                <a:gd name="T18" fmla="*/ 65 h 65"/>
              </a:gdLst>
              <a:ahLst/>
              <a:cxnLst>
                <a:cxn ang="T10">
                  <a:pos x="T0" y="T1"/>
                </a:cxn>
                <a:cxn ang="T11">
                  <a:pos x="T2" y="T3"/>
                </a:cxn>
                <a:cxn ang="T12">
                  <a:pos x="T4" y="T5"/>
                </a:cxn>
                <a:cxn ang="T13">
                  <a:pos x="T6" y="T7"/>
                </a:cxn>
                <a:cxn ang="T14">
                  <a:pos x="T8" y="T9"/>
                </a:cxn>
              </a:cxnLst>
              <a:rect l="T15" t="T16" r="T17" b="T18"/>
              <a:pathLst>
                <a:path w="61" h="65">
                  <a:moveTo>
                    <a:pt x="61" y="0"/>
                  </a:moveTo>
                  <a:lnTo>
                    <a:pt x="61" y="1"/>
                  </a:lnTo>
                  <a:lnTo>
                    <a:pt x="40" y="16"/>
                  </a:lnTo>
                  <a:lnTo>
                    <a:pt x="3" y="54"/>
                  </a:lnTo>
                  <a:lnTo>
                    <a:pt x="0" y="65"/>
                  </a:lnTo>
                </a:path>
              </a:pathLst>
            </a:custGeom>
            <a:noFill/>
            <a:ln w="6">
              <a:solidFill>
                <a:srgbClr val="005CE6"/>
              </a:solidFill>
              <a:prstDash val="solid"/>
              <a:round/>
              <a:headEnd/>
              <a:tailEnd/>
            </a:ln>
          </p:spPr>
          <p:txBody>
            <a:bodyPr/>
            <a:lstStyle/>
            <a:p>
              <a:endParaRPr lang="en-US"/>
            </a:p>
          </p:txBody>
        </p:sp>
        <p:sp>
          <p:nvSpPr>
            <p:cNvPr id="27732" name="Freeform 285"/>
            <p:cNvSpPr>
              <a:spLocks/>
            </p:cNvSpPr>
            <p:nvPr/>
          </p:nvSpPr>
          <p:spPr bwMode="auto">
            <a:xfrm>
              <a:off x="6791325" y="4589463"/>
              <a:ext cx="39688" cy="50800"/>
            </a:xfrm>
            <a:custGeom>
              <a:avLst/>
              <a:gdLst>
                <a:gd name="T0" fmla="*/ 25 w 25"/>
                <a:gd name="T1" fmla="*/ 32 h 32"/>
                <a:gd name="T2" fmla="*/ 23 w 25"/>
                <a:gd name="T3" fmla="*/ 26 h 32"/>
                <a:gd name="T4" fmla="*/ 23 w 25"/>
                <a:gd name="T5" fmla="*/ 20 h 32"/>
                <a:gd name="T6" fmla="*/ 19 w 25"/>
                <a:gd name="T7" fmla="*/ 17 h 32"/>
                <a:gd name="T8" fmla="*/ 6 w 25"/>
                <a:gd name="T9" fmla="*/ 20 h 32"/>
                <a:gd name="T10" fmla="*/ 0 w 25"/>
                <a:gd name="T11" fmla="*/ 17 h 32"/>
                <a:gd name="T12" fmla="*/ 0 w 25"/>
                <a:gd name="T13" fmla="*/ 7 h 32"/>
                <a:gd name="T14" fmla="*/ 3 w 25"/>
                <a:gd name="T15" fmla="*/ 0 h 32"/>
                <a:gd name="T16" fmla="*/ 0 60000 65536"/>
                <a:gd name="T17" fmla="*/ 0 60000 65536"/>
                <a:gd name="T18" fmla="*/ 0 60000 65536"/>
                <a:gd name="T19" fmla="*/ 0 60000 65536"/>
                <a:gd name="T20" fmla="*/ 0 60000 65536"/>
                <a:gd name="T21" fmla="*/ 0 60000 65536"/>
                <a:gd name="T22" fmla="*/ 0 60000 65536"/>
                <a:gd name="T23" fmla="*/ 0 60000 65536"/>
                <a:gd name="T24" fmla="*/ 0 w 25"/>
                <a:gd name="T25" fmla="*/ 0 h 32"/>
                <a:gd name="T26" fmla="*/ 25 w 25"/>
                <a:gd name="T27" fmla="*/ 32 h 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 h="32">
                  <a:moveTo>
                    <a:pt x="25" y="32"/>
                  </a:moveTo>
                  <a:lnTo>
                    <a:pt x="23" y="26"/>
                  </a:lnTo>
                  <a:lnTo>
                    <a:pt x="23" y="20"/>
                  </a:lnTo>
                  <a:lnTo>
                    <a:pt x="19" y="17"/>
                  </a:lnTo>
                  <a:lnTo>
                    <a:pt x="6" y="20"/>
                  </a:lnTo>
                  <a:lnTo>
                    <a:pt x="0" y="17"/>
                  </a:lnTo>
                  <a:lnTo>
                    <a:pt x="0" y="7"/>
                  </a:lnTo>
                  <a:lnTo>
                    <a:pt x="3" y="0"/>
                  </a:lnTo>
                </a:path>
              </a:pathLst>
            </a:custGeom>
            <a:noFill/>
            <a:ln w="6">
              <a:solidFill>
                <a:srgbClr val="005CE6"/>
              </a:solidFill>
              <a:prstDash val="solid"/>
              <a:round/>
              <a:headEnd/>
              <a:tailEnd/>
            </a:ln>
          </p:spPr>
          <p:txBody>
            <a:bodyPr/>
            <a:lstStyle/>
            <a:p>
              <a:endParaRPr lang="en-US"/>
            </a:p>
          </p:txBody>
        </p:sp>
        <p:sp>
          <p:nvSpPr>
            <p:cNvPr id="27733" name="Freeform 286"/>
            <p:cNvSpPr>
              <a:spLocks/>
            </p:cNvSpPr>
            <p:nvPr/>
          </p:nvSpPr>
          <p:spPr bwMode="auto">
            <a:xfrm>
              <a:off x="6173788" y="1844675"/>
              <a:ext cx="430213" cy="1320800"/>
            </a:xfrm>
            <a:custGeom>
              <a:avLst/>
              <a:gdLst>
                <a:gd name="T0" fmla="*/ 265 w 271"/>
                <a:gd name="T1" fmla="*/ 832 h 832"/>
                <a:gd name="T2" fmla="*/ 238 w 271"/>
                <a:gd name="T3" fmla="*/ 805 h 832"/>
                <a:gd name="T4" fmla="*/ 219 w 271"/>
                <a:gd name="T5" fmla="*/ 769 h 832"/>
                <a:gd name="T6" fmla="*/ 211 w 271"/>
                <a:gd name="T7" fmla="*/ 756 h 832"/>
                <a:gd name="T8" fmla="*/ 195 w 271"/>
                <a:gd name="T9" fmla="*/ 728 h 832"/>
                <a:gd name="T10" fmla="*/ 176 w 271"/>
                <a:gd name="T11" fmla="*/ 694 h 832"/>
                <a:gd name="T12" fmla="*/ 173 w 271"/>
                <a:gd name="T13" fmla="*/ 685 h 832"/>
                <a:gd name="T14" fmla="*/ 154 w 271"/>
                <a:gd name="T15" fmla="*/ 639 h 832"/>
                <a:gd name="T16" fmla="*/ 134 w 271"/>
                <a:gd name="T17" fmla="*/ 607 h 832"/>
                <a:gd name="T18" fmla="*/ 127 w 271"/>
                <a:gd name="T19" fmla="*/ 570 h 832"/>
                <a:gd name="T20" fmla="*/ 124 w 271"/>
                <a:gd name="T21" fmla="*/ 561 h 832"/>
                <a:gd name="T22" fmla="*/ 111 w 271"/>
                <a:gd name="T23" fmla="*/ 502 h 832"/>
                <a:gd name="T24" fmla="*/ 100 w 271"/>
                <a:gd name="T25" fmla="*/ 482 h 832"/>
                <a:gd name="T26" fmla="*/ 77 w 271"/>
                <a:gd name="T27" fmla="*/ 462 h 832"/>
                <a:gd name="T28" fmla="*/ 75 w 271"/>
                <a:gd name="T29" fmla="*/ 450 h 832"/>
                <a:gd name="T30" fmla="*/ 65 w 271"/>
                <a:gd name="T31" fmla="*/ 439 h 832"/>
                <a:gd name="T32" fmla="*/ 55 w 271"/>
                <a:gd name="T33" fmla="*/ 432 h 832"/>
                <a:gd name="T34" fmla="*/ 48 w 271"/>
                <a:gd name="T35" fmla="*/ 420 h 832"/>
                <a:gd name="T36" fmla="*/ 42 w 271"/>
                <a:gd name="T37" fmla="*/ 406 h 832"/>
                <a:gd name="T38" fmla="*/ 33 w 271"/>
                <a:gd name="T39" fmla="*/ 394 h 832"/>
                <a:gd name="T40" fmla="*/ 38 w 271"/>
                <a:gd name="T41" fmla="*/ 380 h 832"/>
                <a:gd name="T42" fmla="*/ 33 w 271"/>
                <a:gd name="T43" fmla="*/ 367 h 832"/>
                <a:gd name="T44" fmla="*/ 39 w 271"/>
                <a:gd name="T45" fmla="*/ 352 h 832"/>
                <a:gd name="T46" fmla="*/ 36 w 271"/>
                <a:gd name="T47" fmla="*/ 337 h 832"/>
                <a:gd name="T48" fmla="*/ 19 w 271"/>
                <a:gd name="T49" fmla="*/ 301 h 832"/>
                <a:gd name="T50" fmla="*/ 18 w 271"/>
                <a:gd name="T51" fmla="*/ 291 h 832"/>
                <a:gd name="T52" fmla="*/ 10 w 271"/>
                <a:gd name="T53" fmla="*/ 283 h 832"/>
                <a:gd name="T54" fmla="*/ 13 w 271"/>
                <a:gd name="T55" fmla="*/ 270 h 832"/>
                <a:gd name="T56" fmla="*/ 0 w 271"/>
                <a:gd name="T57" fmla="*/ 257 h 832"/>
                <a:gd name="T58" fmla="*/ 10 w 271"/>
                <a:gd name="T59" fmla="*/ 246 h 832"/>
                <a:gd name="T60" fmla="*/ 15 w 271"/>
                <a:gd name="T61" fmla="*/ 237 h 832"/>
                <a:gd name="T62" fmla="*/ 23 w 271"/>
                <a:gd name="T63" fmla="*/ 213 h 832"/>
                <a:gd name="T64" fmla="*/ 32 w 271"/>
                <a:gd name="T65" fmla="*/ 210 h 832"/>
                <a:gd name="T66" fmla="*/ 35 w 271"/>
                <a:gd name="T67" fmla="*/ 193 h 832"/>
                <a:gd name="T68" fmla="*/ 33 w 271"/>
                <a:gd name="T69" fmla="*/ 170 h 832"/>
                <a:gd name="T70" fmla="*/ 48 w 271"/>
                <a:gd name="T71" fmla="*/ 162 h 832"/>
                <a:gd name="T72" fmla="*/ 42 w 271"/>
                <a:gd name="T73" fmla="*/ 152 h 832"/>
                <a:gd name="T74" fmla="*/ 56 w 271"/>
                <a:gd name="T75" fmla="*/ 142 h 832"/>
                <a:gd name="T76" fmla="*/ 56 w 271"/>
                <a:gd name="T77" fmla="*/ 136 h 832"/>
                <a:gd name="T78" fmla="*/ 52 w 271"/>
                <a:gd name="T79" fmla="*/ 129 h 832"/>
                <a:gd name="T80" fmla="*/ 55 w 271"/>
                <a:gd name="T81" fmla="*/ 122 h 832"/>
                <a:gd name="T82" fmla="*/ 66 w 271"/>
                <a:gd name="T83" fmla="*/ 121 h 832"/>
                <a:gd name="T84" fmla="*/ 72 w 271"/>
                <a:gd name="T85" fmla="*/ 105 h 832"/>
                <a:gd name="T86" fmla="*/ 85 w 271"/>
                <a:gd name="T87" fmla="*/ 96 h 832"/>
                <a:gd name="T88" fmla="*/ 87 w 271"/>
                <a:gd name="T89" fmla="*/ 86 h 832"/>
                <a:gd name="T90" fmla="*/ 100 w 271"/>
                <a:gd name="T91" fmla="*/ 77 h 832"/>
                <a:gd name="T92" fmla="*/ 91 w 271"/>
                <a:gd name="T93" fmla="*/ 60 h 832"/>
                <a:gd name="T94" fmla="*/ 91 w 271"/>
                <a:gd name="T95" fmla="*/ 53 h 832"/>
                <a:gd name="T96" fmla="*/ 110 w 271"/>
                <a:gd name="T97" fmla="*/ 46 h 832"/>
                <a:gd name="T98" fmla="*/ 105 w 271"/>
                <a:gd name="T99" fmla="*/ 37 h 832"/>
                <a:gd name="T100" fmla="*/ 113 w 271"/>
                <a:gd name="T101" fmla="*/ 28 h 832"/>
                <a:gd name="T102" fmla="*/ 128 w 271"/>
                <a:gd name="T103" fmla="*/ 27 h 832"/>
                <a:gd name="T104" fmla="*/ 128 w 271"/>
                <a:gd name="T105" fmla="*/ 14 h 83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71"/>
                <a:gd name="T160" fmla="*/ 0 h 832"/>
                <a:gd name="T161" fmla="*/ 271 w 271"/>
                <a:gd name="T162" fmla="*/ 832 h 83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71" h="832">
                  <a:moveTo>
                    <a:pt x="271" y="832"/>
                  </a:moveTo>
                  <a:lnTo>
                    <a:pt x="265" y="832"/>
                  </a:lnTo>
                  <a:lnTo>
                    <a:pt x="248" y="822"/>
                  </a:lnTo>
                  <a:lnTo>
                    <a:pt x="238" y="805"/>
                  </a:lnTo>
                  <a:lnTo>
                    <a:pt x="219" y="774"/>
                  </a:lnTo>
                  <a:lnTo>
                    <a:pt x="219" y="769"/>
                  </a:lnTo>
                  <a:lnTo>
                    <a:pt x="211" y="757"/>
                  </a:lnTo>
                  <a:lnTo>
                    <a:pt x="211" y="756"/>
                  </a:lnTo>
                  <a:lnTo>
                    <a:pt x="202" y="743"/>
                  </a:lnTo>
                  <a:lnTo>
                    <a:pt x="195" y="728"/>
                  </a:lnTo>
                  <a:lnTo>
                    <a:pt x="190" y="717"/>
                  </a:lnTo>
                  <a:lnTo>
                    <a:pt x="176" y="694"/>
                  </a:lnTo>
                  <a:lnTo>
                    <a:pt x="173" y="686"/>
                  </a:lnTo>
                  <a:lnTo>
                    <a:pt x="173" y="685"/>
                  </a:lnTo>
                  <a:lnTo>
                    <a:pt x="156" y="656"/>
                  </a:lnTo>
                  <a:lnTo>
                    <a:pt x="154" y="639"/>
                  </a:lnTo>
                  <a:lnTo>
                    <a:pt x="141" y="625"/>
                  </a:lnTo>
                  <a:lnTo>
                    <a:pt x="134" y="607"/>
                  </a:lnTo>
                  <a:lnTo>
                    <a:pt x="128" y="574"/>
                  </a:lnTo>
                  <a:lnTo>
                    <a:pt x="127" y="570"/>
                  </a:lnTo>
                  <a:lnTo>
                    <a:pt x="126" y="563"/>
                  </a:lnTo>
                  <a:lnTo>
                    <a:pt x="124" y="561"/>
                  </a:lnTo>
                  <a:lnTo>
                    <a:pt x="114" y="521"/>
                  </a:lnTo>
                  <a:lnTo>
                    <a:pt x="111" y="502"/>
                  </a:lnTo>
                  <a:lnTo>
                    <a:pt x="102" y="491"/>
                  </a:lnTo>
                  <a:lnTo>
                    <a:pt x="100" y="482"/>
                  </a:lnTo>
                  <a:lnTo>
                    <a:pt x="91" y="472"/>
                  </a:lnTo>
                  <a:lnTo>
                    <a:pt x="77" y="462"/>
                  </a:lnTo>
                  <a:lnTo>
                    <a:pt x="74" y="459"/>
                  </a:lnTo>
                  <a:lnTo>
                    <a:pt x="75" y="450"/>
                  </a:lnTo>
                  <a:lnTo>
                    <a:pt x="66" y="446"/>
                  </a:lnTo>
                  <a:lnTo>
                    <a:pt x="65" y="439"/>
                  </a:lnTo>
                  <a:lnTo>
                    <a:pt x="61" y="434"/>
                  </a:lnTo>
                  <a:lnTo>
                    <a:pt x="55" y="432"/>
                  </a:lnTo>
                  <a:lnTo>
                    <a:pt x="51" y="427"/>
                  </a:lnTo>
                  <a:lnTo>
                    <a:pt x="48" y="420"/>
                  </a:lnTo>
                  <a:lnTo>
                    <a:pt x="42" y="410"/>
                  </a:lnTo>
                  <a:lnTo>
                    <a:pt x="42" y="406"/>
                  </a:lnTo>
                  <a:lnTo>
                    <a:pt x="32" y="399"/>
                  </a:lnTo>
                  <a:lnTo>
                    <a:pt x="33" y="394"/>
                  </a:lnTo>
                  <a:lnTo>
                    <a:pt x="38" y="386"/>
                  </a:lnTo>
                  <a:lnTo>
                    <a:pt x="38" y="380"/>
                  </a:lnTo>
                  <a:lnTo>
                    <a:pt x="33" y="373"/>
                  </a:lnTo>
                  <a:lnTo>
                    <a:pt x="33" y="367"/>
                  </a:lnTo>
                  <a:lnTo>
                    <a:pt x="39" y="357"/>
                  </a:lnTo>
                  <a:lnTo>
                    <a:pt x="39" y="352"/>
                  </a:lnTo>
                  <a:lnTo>
                    <a:pt x="36" y="348"/>
                  </a:lnTo>
                  <a:lnTo>
                    <a:pt x="36" y="337"/>
                  </a:lnTo>
                  <a:lnTo>
                    <a:pt x="16" y="311"/>
                  </a:lnTo>
                  <a:lnTo>
                    <a:pt x="19" y="301"/>
                  </a:lnTo>
                  <a:lnTo>
                    <a:pt x="20" y="295"/>
                  </a:lnTo>
                  <a:lnTo>
                    <a:pt x="18" y="291"/>
                  </a:lnTo>
                  <a:lnTo>
                    <a:pt x="10" y="286"/>
                  </a:lnTo>
                  <a:lnTo>
                    <a:pt x="10" y="283"/>
                  </a:lnTo>
                  <a:lnTo>
                    <a:pt x="13" y="278"/>
                  </a:lnTo>
                  <a:lnTo>
                    <a:pt x="13" y="270"/>
                  </a:lnTo>
                  <a:lnTo>
                    <a:pt x="7" y="263"/>
                  </a:lnTo>
                  <a:lnTo>
                    <a:pt x="0" y="257"/>
                  </a:lnTo>
                  <a:lnTo>
                    <a:pt x="0" y="253"/>
                  </a:lnTo>
                  <a:lnTo>
                    <a:pt x="10" y="246"/>
                  </a:lnTo>
                  <a:lnTo>
                    <a:pt x="13" y="242"/>
                  </a:lnTo>
                  <a:lnTo>
                    <a:pt x="15" y="237"/>
                  </a:lnTo>
                  <a:lnTo>
                    <a:pt x="22" y="221"/>
                  </a:lnTo>
                  <a:lnTo>
                    <a:pt x="23" y="213"/>
                  </a:lnTo>
                  <a:lnTo>
                    <a:pt x="25" y="210"/>
                  </a:lnTo>
                  <a:lnTo>
                    <a:pt x="32" y="210"/>
                  </a:lnTo>
                  <a:lnTo>
                    <a:pt x="35" y="204"/>
                  </a:lnTo>
                  <a:lnTo>
                    <a:pt x="35" y="193"/>
                  </a:lnTo>
                  <a:lnTo>
                    <a:pt x="32" y="180"/>
                  </a:lnTo>
                  <a:lnTo>
                    <a:pt x="33" y="170"/>
                  </a:lnTo>
                  <a:lnTo>
                    <a:pt x="35" y="167"/>
                  </a:lnTo>
                  <a:lnTo>
                    <a:pt x="48" y="162"/>
                  </a:lnTo>
                  <a:lnTo>
                    <a:pt x="49" y="159"/>
                  </a:lnTo>
                  <a:lnTo>
                    <a:pt x="42" y="152"/>
                  </a:lnTo>
                  <a:lnTo>
                    <a:pt x="43" y="148"/>
                  </a:lnTo>
                  <a:lnTo>
                    <a:pt x="56" y="142"/>
                  </a:lnTo>
                  <a:lnTo>
                    <a:pt x="56" y="138"/>
                  </a:lnTo>
                  <a:lnTo>
                    <a:pt x="56" y="136"/>
                  </a:lnTo>
                  <a:lnTo>
                    <a:pt x="56" y="135"/>
                  </a:lnTo>
                  <a:lnTo>
                    <a:pt x="52" y="129"/>
                  </a:lnTo>
                  <a:lnTo>
                    <a:pt x="52" y="125"/>
                  </a:lnTo>
                  <a:lnTo>
                    <a:pt x="55" y="122"/>
                  </a:lnTo>
                  <a:lnTo>
                    <a:pt x="65" y="121"/>
                  </a:lnTo>
                  <a:lnTo>
                    <a:pt x="66" y="121"/>
                  </a:lnTo>
                  <a:lnTo>
                    <a:pt x="66" y="109"/>
                  </a:lnTo>
                  <a:lnTo>
                    <a:pt x="72" y="105"/>
                  </a:lnTo>
                  <a:lnTo>
                    <a:pt x="82" y="100"/>
                  </a:lnTo>
                  <a:lnTo>
                    <a:pt x="85" y="96"/>
                  </a:lnTo>
                  <a:lnTo>
                    <a:pt x="84" y="89"/>
                  </a:lnTo>
                  <a:lnTo>
                    <a:pt x="87" y="86"/>
                  </a:lnTo>
                  <a:lnTo>
                    <a:pt x="98" y="79"/>
                  </a:lnTo>
                  <a:lnTo>
                    <a:pt x="100" y="77"/>
                  </a:lnTo>
                  <a:lnTo>
                    <a:pt x="100" y="72"/>
                  </a:lnTo>
                  <a:lnTo>
                    <a:pt x="91" y="60"/>
                  </a:lnTo>
                  <a:lnTo>
                    <a:pt x="90" y="54"/>
                  </a:lnTo>
                  <a:lnTo>
                    <a:pt x="91" y="53"/>
                  </a:lnTo>
                  <a:lnTo>
                    <a:pt x="97" y="50"/>
                  </a:lnTo>
                  <a:lnTo>
                    <a:pt x="110" y="46"/>
                  </a:lnTo>
                  <a:lnTo>
                    <a:pt x="108" y="43"/>
                  </a:lnTo>
                  <a:lnTo>
                    <a:pt x="105" y="37"/>
                  </a:lnTo>
                  <a:lnTo>
                    <a:pt x="105" y="33"/>
                  </a:lnTo>
                  <a:lnTo>
                    <a:pt x="113" y="28"/>
                  </a:lnTo>
                  <a:lnTo>
                    <a:pt x="120" y="27"/>
                  </a:lnTo>
                  <a:lnTo>
                    <a:pt x="128" y="27"/>
                  </a:lnTo>
                  <a:lnTo>
                    <a:pt x="127" y="20"/>
                  </a:lnTo>
                  <a:lnTo>
                    <a:pt x="128" y="14"/>
                  </a:lnTo>
                  <a:lnTo>
                    <a:pt x="147" y="0"/>
                  </a:lnTo>
                </a:path>
              </a:pathLst>
            </a:custGeom>
            <a:noFill/>
            <a:ln w="6">
              <a:solidFill>
                <a:srgbClr val="005CE6"/>
              </a:solidFill>
              <a:prstDash val="solid"/>
              <a:round/>
              <a:headEnd/>
              <a:tailEnd/>
            </a:ln>
          </p:spPr>
          <p:txBody>
            <a:bodyPr/>
            <a:lstStyle/>
            <a:p>
              <a:endParaRPr lang="en-US"/>
            </a:p>
          </p:txBody>
        </p:sp>
        <p:sp>
          <p:nvSpPr>
            <p:cNvPr id="27734" name="Freeform 287"/>
            <p:cNvSpPr>
              <a:spLocks/>
            </p:cNvSpPr>
            <p:nvPr/>
          </p:nvSpPr>
          <p:spPr bwMode="auto">
            <a:xfrm>
              <a:off x="3825875" y="3502025"/>
              <a:ext cx="49213" cy="42862"/>
            </a:xfrm>
            <a:custGeom>
              <a:avLst/>
              <a:gdLst>
                <a:gd name="T0" fmla="*/ 31 w 31"/>
                <a:gd name="T1" fmla="*/ 27 h 27"/>
                <a:gd name="T2" fmla="*/ 24 w 31"/>
                <a:gd name="T3" fmla="*/ 27 h 27"/>
                <a:gd name="T4" fmla="*/ 8 w 31"/>
                <a:gd name="T5" fmla="*/ 18 h 27"/>
                <a:gd name="T6" fmla="*/ 3 w 31"/>
                <a:gd name="T7" fmla="*/ 12 h 27"/>
                <a:gd name="T8" fmla="*/ 1 w 31"/>
                <a:gd name="T9" fmla="*/ 8 h 27"/>
                <a:gd name="T10" fmla="*/ 0 w 31"/>
                <a:gd name="T11" fmla="*/ 7 h 27"/>
                <a:gd name="T12" fmla="*/ 0 w 31"/>
                <a:gd name="T13" fmla="*/ 0 h 27"/>
                <a:gd name="T14" fmla="*/ 0 60000 65536"/>
                <a:gd name="T15" fmla="*/ 0 60000 65536"/>
                <a:gd name="T16" fmla="*/ 0 60000 65536"/>
                <a:gd name="T17" fmla="*/ 0 60000 65536"/>
                <a:gd name="T18" fmla="*/ 0 60000 65536"/>
                <a:gd name="T19" fmla="*/ 0 60000 65536"/>
                <a:gd name="T20" fmla="*/ 0 60000 65536"/>
                <a:gd name="T21" fmla="*/ 0 w 31"/>
                <a:gd name="T22" fmla="*/ 0 h 27"/>
                <a:gd name="T23" fmla="*/ 31 w 31"/>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27">
                  <a:moveTo>
                    <a:pt x="31" y="27"/>
                  </a:moveTo>
                  <a:lnTo>
                    <a:pt x="24" y="27"/>
                  </a:lnTo>
                  <a:lnTo>
                    <a:pt x="8" y="18"/>
                  </a:lnTo>
                  <a:lnTo>
                    <a:pt x="3" y="12"/>
                  </a:lnTo>
                  <a:lnTo>
                    <a:pt x="1" y="8"/>
                  </a:lnTo>
                  <a:lnTo>
                    <a:pt x="0" y="7"/>
                  </a:lnTo>
                  <a:lnTo>
                    <a:pt x="0" y="0"/>
                  </a:lnTo>
                </a:path>
              </a:pathLst>
            </a:custGeom>
            <a:noFill/>
            <a:ln w="6">
              <a:solidFill>
                <a:srgbClr val="005CE6"/>
              </a:solidFill>
              <a:prstDash val="solid"/>
              <a:round/>
              <a:headEnd/>
              <a:tailEnd/>
            </a:ln>
          </p:spPr>
          <p:txBody>
            <a:bodyPr/>
            <a:lstStyle/>
            <a:p>
              <a:endParaRPr lang="en-US"/>
            </a:p>
          </p:txBody>
        </p:sp>
        <p:sp>
          <p:nvSpPr>
            <p:cNvPr id="27735" name="Freeform 288"/>
            <p:cNvSpPr>
              <a:spLocks/>
            </p:cNvSpPr>
            <p:nvPr/>
          </p:nvSpPr>
          <p:spPr bwMode="auto">
            <a:xfrm>
              <a:off x="4502150" y="3806825"/>
              <a:ext cx="944563" cy="355600"/>
            </a:xfrm>
            <a:custGeom>
              <a:avLst/>
              <a:gdLst>
                <a:gd name="T0" fmla="*/ 581 w 595"/>
                <a:gd name="T1" fmla="*/ 189 h 224"/>
                <a:gd name="T2" fmla="*/ 563 w 595"/>
                <a:gd name="T3" fmla="*/ 186 h 224"/>
                <a:gd name="T4" fmla="*/ 563 w 595"/>
                <a:gd name="T5" fmla="*/ 205 h 224"/>
                <a:gd name="T6" fmla="*/ 561 w 595"/>
                <a:gd name="T7" fmla="*/ 224 h 224"/>
                <a:gd name="T8" fmla="*/ 539 w 595"/>
                <a:gd name="T9" fmla="*/ 224 h 224"/>
                <a:gd name="T10" fmla="*/ 510 w 595"/>
                <a:gd name="T11" fmla="*/ 203 h 224"/>
                <a:gd name="T12" fmla="*/ 499 w 595"/>
                <a:gd name="T13" fmla="*/ 183 h 224"/>
                <a:gd name="T14" fmla="*/ 525 w 595"/>
                <a:gd name="T15" fmla="*/ 185 h 224"/>
                <a:gd name="T16" fmla="*/ 526 w 595"/>
                <a:gd name="T17" fmla="*/ 159 h 224"/>
                <a:gd name="T18" fmla="*/ 489 w 595"/>
                <a:gd name="T19" fmla="*/ 160 h 224"/>
                <a:gd name="T20" fmla="*/ 470 w 595"/>
                <a:gd name="T21" fmla="*/ 152 h 224"/>
                <a:gd name="T22" fmla="*/ 454 w 595"/>
                <a:gd name="T23" fmla="*/ 155 h 224"/>
                <a:gd name="T24" fmla="*/ 458 w 595"/>
                <a:gd name="T25" fmla="*/ 142 h 224"/>
                <a:gd name="T26" fmla="*/ 447 w 595"/>
                <a:gd name="T27" fmla="*/ 130 h 224"/>
                <a:gd name="T28" fmla="*/ 457 w 595"/>
                <a:gd name="T29" fmla="*/ 121 h 224"/>
                <a:gd name="T30" fmla="*/ 460 w 595"/>
                <a:gd name="T31" fmla="*/ 111 h 224"/>
                <a:gd name="T32" fmla="*/ 437 w 595"/>
                <a:gd name="T33" fmla="*/ 111 h 224"/>
                <a:gd name="T34" fmla="*/ 418 w 595"/>
                <a:gd name="T35" fmla="*/ 74 h 224"/>
                <a:gd name="T36" fmla="*/ 398 w 595"/>
                <a:gd name="T37" fmla="*/ 77 h 224"/>
                <a:gd name="T38" fmla="*/ 375 w 595"/>
                <a:gd name="T39" fmla="*/ 95 h 224"/>
                <a:gd name="T40" fmla="*/ 360 w 595"/>
                <a:gd name="T41" fmla="*/ 110 h 224"/>
                <a:gd name="T42" fmla="*/ 350 w 595"/>
                <a:gd name="T43" fmla="*/ 110 h 224"/>
                <a:gd name="T44" fmla="*/ 359 w 595"/>
                <a:gd name="T45" fmla="*/ 61 h 224"/>
                <a:gd name="T46" fmla="*/ 360 w 595"/>
                <a:gd name="T47" fmla="*/ 47 h 224"/>
                <a:gd name="T48" fmla="*/ 375 w 595"/>
                <a:gd name="T49" fmla="*/ 52 h 224"/>
                <a:gd name="T50" fmla="*/ 388 w 595"/>
                <a:gd name="T51" fmla="*/ 31 h 224"/>
                <a:gd name="T52" fmla="*/ 389 w 595"/>
                <a:gd name="T53" fmla="*/ 15 h 224"/>
                <a:gd name="T54" fmla="*/ 373 w 595"/>
                <a:gd name="T55" fmla="*/ 18 h 224"/>
                <a:gd name="T56" fmla="*/ 346 w 595"/>
                <a:gd name="T57" fmla="*/ 13 h 224"/>
                <a:gd name="T58" fmla="*/ 320 w 595"/>
                <a:gd name="T59" fmla="*/ 11 h 224"/>
                <a:gd name="T60" fmla="*/ 295 w 595"/>
                <a:gd name="T61" fmla="*/ 12 h 224"/>
                <a:gd name="T62" fmla="*/ 275 w 595"/>
                <a:gd name="T63" fmla="*/ 26 h 224"/>
                <a:gd name="T64" fmla="*/ 262 w 595"/>
                <a:gd name="T65" fmla="*/ 51 h 224"/>
                <a:gd name="T66" fmla="*/ 241 w 595"/>
                <a:gd name="T67" fmla="*/ 58 h 224"/>
                <a:gd name="T68" fmla="*/ 234 w 595"/>
                <a:gd name="T69" fmla="*/ 65 h 224"/>
                <a:gd name="T70" fmla="*/ 238 w 595"/>
                <a:gd name="T71" fmla="*/ 94 h 224"/>
                <a:gd name="T72" fmla="*/ 223 w 595"/>
                <a:gd name="T73" fmla="*/ 81 h 224"/>
                <a:gd name="T74" fmla="*/ 206 w 595"/>
                <a:gd name="T75" fmla="*/ 64 h 224"/>
                <a:gd name="T76" fmla="*/ 182 w 595"/>
                <a:gd name="T77" fmla="*/ 65 h 224"/>
                <a:gd name="T78" fmla="*/ 179 w 595"/>
                <a:gd name="T79" fmla="*/ 85 h 224"/>
                <a:gd name="T80" fmla="*/ 167 w 595"/>
                <a:gd name="T81" fmla="*/ 74 h 224"/>
                <a:gd name="T82" fmla="*/ 166 w 595"/>
                <a:gd name="T83" fmla="*/ 57 h 224"/>
                <a:gd name="T84" fmla="*/ 149 w 595"/>
                <a:gd name="T85" fmla="*/ 45 h 224"/>
                <a:gd name="T86" fmla="*/ 153 w 595"/>
                <a:gd name="T87" fmla="*/ 28 h 224"/>
                <a:gd name="T88" fmla="*/ 136 w 595"/>
                <a:gd name="T89" fmla="*/ 41 h 224"/>
                <a:gd name="T90" fmla="*/ 130 w 595"/>
                <a:gd name="T91" fmla="*/ 52 h 224"/>
                <a:gd name="T92" fmla="*/ 108 w 595"/>
                <a:gd name="T93" fmla="*/ 55 h 224"/>
                <a:gd name="T94" fmla="*/ 92 w 595"/>
                <a:gd name="T95" fmla="*/ 62 h 224"/>
                <a:gd name="T96" fmla="*/ 85 w 595"/>
                <a:gd name="T97" fmla="*/ 36 h 224"/>
                <a:gd name="T98" fmla="*/ 75 w 595"/>
                <a:gd name="T99" fmla="*/ 31 h 224"/>
                <a:gd name="T100" fmla="*/ 58 w 595"/>
                <a:gd name="T101" fmla="*/ 25 h 224"/>
                <a:gd name="T102" fmla="*/ 58 w 595"/>
                <a:gd name="T103" fmla="*/ 11 h 224"/>
                <a:gd name="T104" fmla="*/ 38 w 595"/>
                <a:gd name="T105" fmla="*/ 18 h 224"/>
                <a:gd name="T106" fmla="*/ 32 w 595"/>
                <a:gd name="T107" fmla="*/ 8 h 224"/>
                <a:gd name="T108" fmla="*/ 25 w 595"/>
                <a:gd name="T109" fmla="*/ 19 h 224"/>
                <a:gd name="T110" fmla="*/ 17 w 595"/>
                <a:gd name="T111" fmla="*/ 2 h 224"/>
                <a:gd name="T112" fmla="*/ 10 w 595"/>
                <a:gd name="T113" fmla="*/ 12 h 22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95"/>
                <a:gd name="T172" fmla="*/ 0 h 224"/>
                <a:gd name="T173" fmla="*/ 595 w 595"/>
                <a:gd name="T174" fmla="*/ 224 h 22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95" h="224">
                  <a:moveTo>
                    <a:pt x="595" y="188"/>
                  </a:moveTo>
                  <a:lnTo>
                    <a:pt x="586" y="191"/>
                  </a:lnTo>
                  <a:lnTo>
                    <a:pt x="581" y="189"/>
                  </a:lnTo>
                  <a:lnTo>
                    <a:pt x="571" y="183"/>
                  </a:lnTo>
                  <a:lnTo>
                    <a:pt x="566" y="185"/>
                  </a:lnTo>
                  <a:lnTo>
                    <a:pt x="563" y="186"/>
                  </a:lnTo>
                  <a:lnTo>
                    <a:pt x="562" y="192"/>
                  </a:lnTo>
                  <a:lnTo>
                    <a:pt x="562" y="198"/>
                  </a:lnTo>
                  <a:lnTo>
                    <a:pt x="563" y="205"/>
                  </a:lnTo>
                  <a:lnTo>
                    <a:pt x="566" y="208"/>
                  </a:lnTo>
                  <a:lnTo>
                    <a:pt x="566" y="219"/>
                  </a:lnTo>
                  <a:lnTo>
                    <a:pt x="561" y="224"/>
                  </a:lnTo>
                  <a:lnTo>
                    <a:pt x="553" y="219"/>
                  </a:lnTo>
                  <a:lnTo>
                    <a:pt x="548" y="219"/>
                  </a:lnTo>
                  <a:lnTo>
                    <a:pt x="539" y="224"/>
                  </a:lnTo>
                  <a:lnTo>
                    <a:pt x="535" y="224"/>
                  </a:lnTo>
                  <a:lnTo>
                    <a:pt x="525" y="214"/>
                  </a:lnTo>
                  <a:lnTo>
                    <a:pt x="510" y="203"/>
                  </a:lnTo>
                  <a:lnTo>
                    <a:pt x="499" y="192"/>
                  </a:lnTo>
                  <a:lnTo>
                    <a:pt x="497" y="188"/>
                  </a:lnTo>
                  <a:lnTo>
                    <a:pt x="499" y="183"/>
                  </a:lnTo>
                  <a:lnTo>
                    <a:pt x="514" y="178"/>
                  </a:lnTo>
                  <a:lnTo>
                    <a:pt x="519" y="178"/>
                  </a:lnTo>
                  <a:lnTo>
                    <a:pt x="525" y="185"/>
                  </a:lnTo>
                  <a:lnTo>
                    <a:pt x="527" y="183"/>
                  </a:lnTo>
                  <a:lnTo>
                    <a:pt x="529" y="165"/>
                  </a:lnTo>
                  <a:lnTo>
                    <a:pt x="526" y="159"/>
                  </a:lnTo>
                  <a:lnTo>
                    <a:pt x="523" y="157"/>
                  </a:lnTo>
                  <a:lnTo>
                    <a:pt x="501" y="163"/>
                  </a:lnTo>
                  <a:lnTo>
                    <a:pt x="489" y="160"/>
                  </a:lnTo>
                  <a:lnTo>
                    <a:pt x="483" y="157"/>
                  </a:lnTo>
                  <a:lnTo>
                    <a:pt x="476" y="150"/>
                  </a:lnTo>
                  <a:lnTo>
                    <a:pt x="470" y="152"/>
                  </a:lnTo>
                  <a:lnTo>
                    <a:pt x="463" y="156"/>
                  </a:lnTo>
                  <a:lnTo>
                    <a:pt x="458" y="157"/>
                  </a:lnTo>
                  <a:lnTo>
                    <a:pt x="454" y="155"/>
                  </a:lnTo>
                  <a:lnTo>
                    <a:pt x="451" y="150"/>
                  </a:lnTo>
                  <a:lnTo>
                    <a:pt x="453" y="146"/>
                  </a:lnTo>
                  <a:lnTo>
                    <a:pt x="458" y="142"/>
                  </a:lnTo>
                  <a:lnTo>
                    <a:pt x="457" y="137"/>
                  </a:lnTo>
                  <a:lnTo>
                    <a:pt x="453" y="134"/>
                  </a:lnTo>
                  <a:lnTo>
                    <a:pt x="447" y="130"/>
                  </a:lnTo>
                  <a:lnTo>
                    <a:pt x="447" y="126"/>
                  </a:lnTo>
                  <a:lnTo>
                    <a:pt x="451" y="123"/>
                  </a:lnTo>
                  <a:lnTo>
                    <a:pt x="457" y="121"/>
                  </a:lnTo>
                  <a:lnTo>
                    <a:pt x="461" y="119"/>
                  </a:lnTo>
                  <a:lnTo>
                    <a:pt x="460" y="113"/>
                  </a:lnTo>
                  <a:lnTo>
                    <a:pt x="460" y="111"/>
                  </a:lnTo>
                  <a:lnTo>
                    <a:pt x="448" y="116"/>
                  </a:lnTo>
                  <a:lnTo>
                    <a:pt x="442" y="114"/>
                  </a:lnTo>
                  <a:lnTo>
                    <a:pt x="437" y="111"/>
                  </a:lnTo>
                  <a:lnTo>
                    <a:pt x="428" y="95"/>
                  </a:lnTo>
                  <a:lnTo>
                    <a:pt x="427" y="84"/>
                  </a:lnTo>
                  <a:lnTo>
                    <a:pt x="418" y="74"/>
                  </a:lnTo>
                  <a:lnTo>
                    <a:pt x="414" y="71"/>
                  </a:lnTo>
                  <a:lnTo>
                    <a:pt x="405" y="72"/>
                  </a:lnTo>
                  <a:lnTo>
                    <a:pt x="398" y="77"/>
                  </a:lnTo>
                  <a:lnTo>
                    <a:pt x="391" y="84"/>
                  </a:lnTo>
                  <a:lnTo>
                    <a:pt x="382" y="88"/>
                  </a:lnTo>
                  <a:lnTo>
                    <a:pt x="375" y="95"/>
                  </a:lnTo>
                  <a:lnTo>
                    <a:pt x="366" y="100"/>
                  </a:lnTo>
                  <a:lnTo>
                    <a:pt x="362" y="107"/>
                  </a:lnTo>
                  <a:lnTo>
                    <a:pt x="360" y="110"/>
                  </a:lnTo>
                  <a:lnTo>
                    <a:pt x="355" y="114"/>
                  </a:lnTo>
                  <a:lnTo>
                    <a:pt x="352" y="113"/>
                  </a:lnTo>
                  <a:lnTo>
                    <a:pt x="350" y="110"/>
                  </a:lnTo>
                  <a:lnTo>
                    <a:pt x="353" y="90"/>
                  </a:lnTo>
                  <a:lnTo>
                    <a:pt x="359" y="72"/>
                  </a:lnTo>
                  <a:lnTo>
                    <a:pt x="359" y="61"/>
                  </a:lnTo>
                  <a:lnTo>
                    <a:pt x="357" y="58"/>
                  </a:lnTo>
                  <a:lnTo>
                    <a:pt x="357" y="48"/>
                  </a:lnTo>
                  <a:lnTo>
                    <a:pt x="360" y="47"/>
                  </a:lnTo>
                  <a:lnTo>
                    <a:pt x="365" y="48"/>
                  </a:lnTo>
                  <a:lnTo>
                    <a:pt x="370" y="52"/>
                  </a:lnTo>
                  <a:lnTo>
                    <a:pt x="375" y="52"/>
                  </a:lnTo>
                  <a:lnTo>
                    <a:pt x="385" y="45"/>
                  </a:lnTo>
                  <a:lnTo>
                    <a:pt x="389" y="41"/>
                  </a:lnTo>
                  <a:lnTo>
                    <a:pt x="388" y="31"/>
                  </a:lnTo>
                  <a:lnTo>
                    <a:pt x="386" y="28"/>
                  </a:lnTo>
                  <a:lnTo>
                    <a:pt x="388" y="21"/>
                  </a:lnTo>
                  <a:lnTo>
                    <a:pt x="389" y="15"/>
                  </a:lnTo>
                  <a:lnTo>
                    <a:pt x="386" y="11"/>
                  </a:lnTo>
                  <a:lnTo>
                    <a:pt x="380" y="11"/>
                  </a:lnTo>
                  <a:lnTo>
                    <a:pt x="373" y="18"/>
                  </a:lnTo>
                  <a:lnTo>
                    <a:pt x="369" y="19"/>
                  </a:lnTo>
                  <a:lnTo>
                    <a:pt x="355" y="18"/>
                  </a:lnTo>
                  <a:lnTo>
                    <a:pt x="346" y="13"/>
                  </a:lnTo>
                  <a:lnTo>
                    <a:pt x="333" y="15"/>
                  </a:lnTo>
                  <a:lnTo>
                    <a:pt x="326" y="15"/>
                  </a:lnTo>
                  <a:lnTo>
                    <a:pt x="320" y="11"/>
                  </a:lnTo>
                  <a:lnTo>
                    <a:pt x="319" y="3"/>
                  </a:lnTo>
                  <a:lnTo>
                    <a:pt x="316" y="0"/>
                  </a:lnTo>
                  <a:lnTo>
                    <a:pt x="295" y="12"/>
                  </a:lnTo>
                  <a:lnTo>
                    <a:pt x="285" y="22"/>
                  </a:lnTo>
                  <a:lnTo>
                    <a:pt x="278" y="25"/>
                  </a:lnTo>
                  <a:lnTo>
                    <a:pt x="275" y="26"/>
                  </a:lnTo>
                  <a:lnTo>
                    <a:pt x="272" y="44"/>
                  </a:lnTo>
                  <a:lnTo>
                    <a:pt x="270" y="49"/>
                  </a:lnTo>
                  <a:lnTo>
                    <a:pt x="262" y="51"/>
                  </a:lnTo>
                  <a:lnTo>
                    <a:pt x="259" y="55"/>
                  </a:lnTo>
                  <a:lnTo>
                    <a:pt x="254" y="57"/>
                  </a:lnTo>
                  <a:lnTo>
                    <a:pt x="241" y="58"/>
                  </a:lnTo>
                  <a:lnTo>
                    <a:pt x="235" y="59"/>
                  </a:lnTo>
                  <a:lnTo>
                    <a:pt x="232" y="61"/>
                  </a:lnTo>
                  <a:lnTo>
                    <a:pt x="234" y="65"/>
                  </a:lnTo>
                  <a:lnTo>
                    <a:pt x="244" y="83"/>
                  </a:lnTo>
                  <a:lnTo>
                    <a:pt x="242" y="90"/>
                  </a:lnTo>
                  <a:lnTo>
                    <a:pt x="238" y="94"/>
                  </a:lnTo>
                  <a:lnTo>
                    <a:pt x="234" y="91"/>
                  </a:lnTo>
                  <a:lnTo>
                    <a:pt x="231" y="85"/>
                  </a:lnTo>
                  <a:lnTo>
                    <a:pt x="223" y="81"/>
                  </a:lnTo>
                  <a:lnTo>
                    <a:pt x="223" y="71"/>
                  </a:lnTo>
                  <a:lnTo>
                    <a:pt x="221" y="68"/>
                  </a:lnTo>
                  <a:lnTo>
                    <a:pt x="206" y="64"/>
                  </a:lnTo>
                  <a:lnTo>
                    <a:pt x="198" y="57"/>
                  </a:lnTo>
                  <a:lnTo>
                    <a:pt x="192" y="58"/>
                  </a:lnTo>
                  <a:lnTo>
                    <a:pt x="182" y="65"/>
                  </a:lnTo>
                  <a:lnTo>
                    <a:pt x="180" y="70"/>
                  </a:lnTo>
                  <a:lnTo>
                    <a:pt x="182" y="83"/>
                  </a:lnTo>
                  <a:lnTo>
                    <a:pt x="179" y="85"/>
                  </a:lnTo>
                  <a:lnTo>
                    <a:pt x="174" y="85"/>
                  </a:lnTo>
                  <a:lnTo>
                    <a:pt x="170" y="78"/>
                  </a:lnTo>
                  <a:lnTo>
                    <a:pt x="167" y="74"/>
                  </a:lnTo>
                  <a:lnTo>
                    <a:pt x="167" y="71"/>
                  </a:lnTo>
                  <a:lnTo>
                    <a:pt x="167" y="70"/>
                  </a:lnTo>
                  <a:lnTo>
                    <a:pt x="166" y="57"/>
                  </a:lnTo>
                  <a:lnTo>
                    <a:pt x="162" y="52"/>
                  </a:lnTo>
                  <a:lnTo>
                    <a:pt x="147" y="48"/>
                  </a:lnTo>
                  <a:lnTo>
                    <a:pt x="149" y="45"/>
                  </a:lnTo>
                  <a:lnTo>
                    <a:pt x="159" y="38"/>
                  </a:lnTo>
                  <a:lnTo>
                    <a:pt x="159" y="35"/>
                  </a:lnTo>
                  <a:lnTo>
                    <a:pt x="153" y="28"/>
                  </a:lnTo>
                  <a:lnTo>
                    <a:pt x="149" y="28"/>
                  </a:lnTo>
                  <a:lnTo>
                    <a:pt x="144" y="31"/>
                  </a:lnTo>
                  <a:lnTo>
                    <a:pt x="136" y="41"/>
                  </a:lnTo>
                  <a:lnTo>
                    <a:pt x="134" y="44"/>
                  </a:lnTo>
                  <a:lnTo>
                    <a:pt x="131" y="48"/>
                  </a:lnTo>
                  <a:lnTo>
                    <a:pt x="130" y="52"/>
                  </a:lnTo>
                  <a:lnTo>
                    <a:pt x="124" y="59"/>
                  </a:lnTo>
                  <a:lnTo>
                    <a:pt x="118" y="59"/>
                  </a:lnTo>
                  <a:lnTo>
                    <a:pt x="108" y="55"/>
                  </a:lnTo>
                  <a:lnTo>
                    <a:pt x="101" y="57"/>
                  </a:lnTo>
                  <a:lnTo>
                    <a:pt x="98" y="61"/>
                  </a:lnTo>
                  <a:lnTo>
                    <a:pt x="92" y="62"/>
                  </a:lnTo>
                  <a:lnTo>
                    <a:pt x="87" y="59"/>
                  </a:lnTo>
                  <a:lnTo>
                    <a:pt x="85" y="55"/>
                  </a:lnTo>
                  <a:lnTo>
                    <a:pt x="85" y="36"/>
                  </a:lnTo>
                  <a:lnTo>
                    <a:pt x="84" y="32"/>
                  </a:lnTo>
                  <a:lnTo>
                    <a:pt x="77" y="32"/>
                  </a:lnTo>
                  <a:lnTo>
                    <a:pt x="75" y="31"/>
                  </a:lnTo>
                  <a:lnTo>
                    <a:pt x="72" y="25"/>
                  </a:lnTo>
                  <a:lnTo>
                    <a:pt x="61" y="26"/>
                  </a:lnTo>
                  <a:lnTo>
                    <a:pt x="58" y="25"/>
                  </a:lnTo>
                  <a:lnTo>
                    <a:pt x="58" y="18"/>
                  </a:lnTo>
                  <a:lnTo>
                    <a:pt x="61" y="12"/>
                  </a:lnTo>
                  <a:lnTo>
                    <a:pt x="58" y="11"/>
                  </a:lnTo>
                  <a:lnTo>
                    <a:pt x="46" y="19"/>
                  </a:lnTo>
                  <a:lnTo>
                    <a:pt x="41" y="21"/>
                  </a:lnTo>
                  <a:lnTo>
                    <a:pt x="38" y="18"/>
                  </a:lnTo>
                  <a:lnTo>
                    <a:pt x="36" y="9"/>
                  </a:lnTo>
                  <a:lnTo>
                    <a:pt x="35" y="5"/>
                  </a:lnTo>
                  <a:lnTo>
                    <a:pt x="32" y="8"/>
                  </a:lnTo>
                  <a:lnTo>
                    <a:pt x="29" y="18"/>
                  </a:lnTo>
                  <a:lnTo>
                    <a:pt x="26" y="21"/>
                  </a:lnTo>
                  <a:lnTo>
                    <a:pt x="25" y="19"/>
                  </a:lnTo>
                  <a:lnTo>
                    <a:pt x="22" y="2"/>
                  </a:lnTo>
                  <a:lnTo>
                    <a:pt x="20" y="0"/>
                  </a:lnTo>
                  <a:lnTo>
                    <a:pt x="17" y="2"/>
                  </a:lnTo>
                  <a:lnTo>
                    <a:pt x="15" y="11"/>
                  </a:lnTo>
                  <a:lnTo>
                    <a:pt x="12" y="12"/>
                  </a:lnTo>
                  <a:lnTo>
                    <a:pt x="10" y="12"/>
                  </a:lnTo>
                  <a:lnTo>
                    <a:pt x="4" y="9"/>
                  </a:lnTo>
                  <a:lnTo>
                    <a:pt x="0" y="9"/>
                  </a:lnTo>
                </a:path>
              </a:pathLst>
            </a:custGeom>
            <a:noFill/>
            <a:ln w="6">
              <a:solidFill>
                <a:srgbClr val="005CE6"/>
              </a:solidFill>
              <a:prstDash val="solid"/>
              <a:round/>
              <a:headEnd/>
              <a:tailEnd/>
            </a:ln>
          </p:spPr>
          <p:txBody>
            <a:bodyPr/>
            <a:lstStyle/>
            <a:p>
              <a:endParaRPr lang="en-US"/>
            </a:p>
          </p:txBody>
        </p:sp>
        <p:sp>
          <p:nvSpPr>
            <p:cNvPr id="27736" name="Freeform 289"/>
            <p:cNvSpPr>
              <a:spLocks/>
            </p:cNvSpPr>
            <p:nvPr/>
          </p:nvSpPr>
          <p:spPr bwMode="auto">
            <a:xfrm>
              <a:off x="6083300" y="4271963"/>
              <a:ext cx="12700" cy="52387"/>
            </a:xfrm>
            <a:custGeom>
              <a:avLst/>
              <a:gdLst>
                <a:gd name="T0" fmla="*/ 8 w 8"/>
                <a:gd name="T1" fmla="*/ 33 h 33"/>
                <a:gd name="T2" fmla="*/ 7 w 8"/>
                <a:gd name="T3" fmla="*/ 16 h 33"/>
                <a:gd name="T4" fmla="*/ 0 w 8"/>
                <a:gd name="T5" fmla="*/ 0 h 33"/>
                <a:gd name="T6" fmla="*/ 0 60000 65536"/>
                <a:gd name="T7" fmla="*/ 0 60000 65536"/>
                <a:gd name="T8" fmla="*/ 0 60000 65536"/>
                <a:gd name="T9" fmla="*/ 0 w 8"/>
                <a:gd name="T10" fmla="*/ 0 h 33"/>
                <a:gd name="T11" fmla="*/ 8 w 8"/>
                <a:gd name="T12" fmla="*/ 33 h 33"/>
              </a:gdLst>
              <a:ahLst/>
              <a:cxnLst>
                <a:cxn ang="T6">
                  <a:pos x="T0" y="T1"/>
                </a:cxn>
                <a:cxn ang="T7">
                  <a:pos x="T2" y="T3"/>
                </a:cxn>
                <a:cxn ang="T8">
                  <a:pos x="T4" y="T5"/>
                </a:cxn>
              </a:cxnLst>
              <a:rect l="T9" t="T10" r="T11" b="T12"/>
              <a:pathLst>
                <a:path w="8" h="33">
                  <a:moveTo>
                    <a:pt x="8" y="33"/>
                  </a:moveTo>
                  <a:lnTo>
                    <a:pt x="7" y="16"/>
                  </a:lnTo>
                  <a:lnTo>
                    <a:pt x="0" y="0"/>
                  </a:lnTo>
                </a:path>
              </a:pathLst>
            </a:custGeom>
            <a:noFill/>
            <a:ln w="6">
              <a:solidFill>
                <a:srgbClr val="005CE6"/>
              </a:solidFill>
              <a:prstDash val="solid"/>
              <a:round/>
              <a:headEnd/>
              <a:tailEnd/>
            </a:ln>
          </p:spPr>
          <p:txBody>
            <a:bodyPr/>
            <a:lstStyle/>
            <a:p>
              <a:endParaRPr lang="en-US"/>
            </a:p>
          </p:txBody>
        </p:sp>
        <p:sp>
          <p:nvSpPr>
            <p:cNvPr id="27737" name="Freeform 290"/>
            <p:cNvSpPr>
              <a:spLocks/>
            </p:cNvSpPr>
            <p:nvPr/>
          </p:nvSpPr>
          <p:spPr bwMode="auto">
            <a:xfrm>
              <a:off x="5473700" y="4349750"/>
              <a:ext cx="228600" cy="1082675"/>
            </a:xfrm>
            <a:custGeom>
              <a:avLst/>
              <a:gdLst>
                <a:gd name="T0" fmla="*/ 127 w 144"/>
                <a:gd name="T1" fmla="*/ 658 h 682"/>
                <a:gd name="T2" fmla="*/ 107 w 144"/>
                <a:gd name="T3" fmla="*/ 630 h 682"/>
                <a:gd name="T4" fmla="*/ 95 w 144"/>
                <a:gd name="T5" fmla="*/ 623 h 682"/>
                <a:gd name="T6" fmla="*/ 93 w 144"/>
                <a:gd name="T7" fmla="*/ 602 h 682"/>
                <a:gd name="T8" fmla="*/ 75 w 144"/>
                <a:gd name="T9" fmla="*/ 570 h 682"/>
                <a:gd name="T10" fmla="*/ 42 w 144"/>
                <a:gd name="T11" fmla="*/ 530 h 682"/>
                <a:gd name="T12" fmla="*/ 26 w 144"/>
                <a:gd name="T13" fmla="*/ 498 h 682"/>
                <a:gd name="T14" fmla="*/ 21 w 144"/>
                <a:gd name="T15" fmla="*/ 469 h 682"/>
                <a:gd name="T16" fmla="*/ 12 w 144"/>
                <a:gd name="T17" fmla="*/ 442 h 682"/>
                <a:gd name="T18" fmla="*/ 8 w 144"/>
                <a:gd name="T19" fmla="*/ 424 h 682"/>
                <a:gd name="T20" fmla="*/ 0 w 144"/>
                <a:gd name="T21" fmla="*/ 413 h 682"/>
                <a:gd name="T22" fmla="*/ 12 w 144"/>
                <a:gd name="T23" fmla="*/ 383 h 682"/>
                <a:gd name="T24" fmla="*/ 23 w 144"/>
                <a:gd name="T25" fmla="*/ 354 h 682"/>
                <a:gd name="T26" fmla="*/ 31 w 144"/>
                <a:gd name="T27" fmla="*/ 331 h 682"/>
                <a:gd name="T28" fmla="*/ 25 w 144"/>
                <a:gd name="T29" fmla="*/ 309 h 682"/>
                <a:gd name="T30" fmla="*/ 19 w 144"/>
                <a:gd name="T31" fmla="*/ 280 h 682"/>
                <a:gd name="T32" fmla="*/ 15 w 144"/>
                <a:gd name="T33" fmla="*/ 265 h 682"/>
                <a:gd name="T34" fmla="*/ 19 w 144"/>
                <a:gd name="T35" fmla="*/ 250 h 682"/>
                <a:gd name="T36" fmla="*/ 18 w 144"/>
                <a:gd name="T37" fmla="*/ 240 h 682"/>
                <a:gd name="T38" fmla="*/ 26 w 144"/>
                <a:gd name="T39" fmla="*/ 223 h 682"/>
                <a:gd name="T40" fmla="*/ 39 w 144"/>
                <a:gd name="T41" fmla="*/ 198 h 682"/>
                <a:gd name="T42" fmla="*/ 31 w 144"/>
                <a:gd name="T43" fmla="*/ 172 h 682"/>
                <a:gd name="T44" fmla="*/ 35 w 144"/>
                <a:gd name="T45" fmla="*/ 154 h 682"/>
                <a:gd name="T46" fmla="*/ 34 w 144"/>
                <a:gd name="T47" fmla="*/ 138 h 682"/>
                <a:gd name="T48" fmla="*/ 29 w 144"/>
                <a:gd name="T49" fmla="*/ 118 h 682"/>
                <a:gd name="T50" fmla="*/ 18 w 144"/>
                <a:gd name="T51" fmla="*/ 106 h 682"/>
                <a:gd name="T52" fmla="*/ 9 w 144"/>
                <a:gd name="T53" fmla="*/ 95 h 682"/>
                <a:gd name="T54" fmla="*/ 12 w 144"/>
                <a:gd name="T55" fmla="*/ 76 h 682"/>
                <a:gd name="T56" fmla="*/ 10 w 144"/>
                <a:gd name="T57" fmla="*/ 66 h 682"/>
                <a:gd name="T58" fmla="*/ 5 w 144"/>
                <a:gd name="T59" fmla="*/ 41 h 682"/>
                <a:gd name="T60" fmla="*/ 9 w 144"/>
                <a:gd name="T61" fmla="*/ 8 h 682"/>
                <a:gd name="T62" fmla="*/ 8 w 144"/>
                <a:gd name="T63" fmla="*/ 0 h 6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4"/>
                <a:gd name="T97" fmla="*/ 0 h 682"/>
                <a:gd name="T98" fmla="*/ 144 w 144"/>
                <a:gd name="T99" fmla="*/ 682 h 6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4" h="682">
                  <a:moveTo>
                    <a:pt x="144" y="682"/>
                  </a:moveTo>
                  <a:lnTo>
                    <a:pt x="127" y="658"/>
                  </a:lnTo>
                  <a:lnTo>
                    <a:pt x="113" y="643"/>
                  </a:lnTo>
                  <a:lnTo>
                    <a:pt x="107" y="630"/>
                  </a:lnTo>
                  <a:lnTo>
                    <a:pt x="103" y="626"/>
                  </a:lnTo>
                  <a:lnTo>
                    <a:pt x="95" y="623"/>
                  </a:lnTo>
                  <a:lnTo>
                    <a:pt x="94" y="619"/>
                  </a:lnTo>
                  <a:lnTo>
                    <a:pt x="93" y="602"/>
                  </a:lnTo>
                  <a:lnTo>
                    <a:pt x="83" y="581"/>
                  </a:lnTo>
                  <a:lnTo>
                    <a:pt x="75" y="570"/>
                  </a:lnTo>
                  <a:lnTo>
                    <a:pt x="52" y="553"/>
                  </a:lnTo>
                  <a:lnTo>
                    <a:pt x="42" y="530"/>
                  </a:lnTo>
                  <a:lnTo>
                    <a:pt x="34" y="514"/>
                  </a:lnTo>
                  <a:lnTo>
                    <a:pt x="26" y="498"/>
                  </a:lnTo>
                  <a:lnTo>
                    <a:pt x="22" y="472"/>
                  </a:lnTo>
                  <a:lnTo>
                    <a:pt x="21" y="469"/>
                  </a:lnTo>
                  <a:lnTo>
                    <a:pt x="19" y="462"/>
                  </a:lnTo>
                  <a:lnTo>
                    <a:pt x="12" y="442"/>
                  </a:lnTo>
                  <a:lnTo>
                    <a:pt x="9" y="426"/>
                  </a:lnTo>
                  <a:lnTo>
                    <a:pt x="8" y="424"/>
                  </a:lnTo>
                  <a:lnTo>
                    <a:pt x="0" y="419"/>
                  </a:lnTo>
                  <a:lnTo>
                    <a:pt x="0" y="413"/>
                  </a:lnTo>
                  <a:lnTo>
                    <a:pt x="10" y="396"/>
                  </a:lnTo>
                  <a:lnTo>
                    <a:pt x="12" y="383"/>
                  </a:lnTo>
                  <a:lnTo>
                    <a:pt x="18" y="368"/>
                  </a:lnTo>
                  <a:lnTo>
                    <a:pt x="23" y="354"/>
                  </a:lnTo>
                  <a:lnTo>
                    <a:pt x="32" y="342"/>
                  </a:lnTo>
                  <a:lnTo>
                    <a:pt x="31" y="331"/>
                  </a:lnTo>
                  <a:lnTo>
                    <a:pt x="26" y="321"/>
                  </a:lnTo>
                  <a:lnTo>
                    <a:pt x="25" y="309"/>
                  </a:lnTo>
                  <a:lnTo>
                    <a:pt x="21" y="299"/>
                  </a:lnTo>
                  <a:lnTo>
                    <a:pt x="19" y="280"/>
                  </a:lnTo>
                  <a:lnTo>
                    <a:pt x="13" y="269"/>
                  </a:lnTo>
                  <a:lnTo>
                    <a:pt x="15" y="265"/>
                  </a:lnTo>
                  <a:lnTo>
                    <a:pt x="19" y="257"/>
                  </a:lnTo>
                  <a:lnTo>
                    <a:pt x="19" y="250"/>
                  </a:lnTo>
                  <a:lnTo>
                    <a:pt x="16" y="242"/>
                  </a:lnTo>
                  <a:lnTo>
                    <a:pt x="18" y="240"/>
                  </a:lnTo>
                  <a:lnTo>
                    <a:pt x="25" y="234"/>
                  </a:lnTo>
                  <a:lnTo>
                    <a:pt x="26" y="223"/>
                  </a:lnTo>
                  <a:lnTo>
                    <a:pt x="36" y="206"/>
                  </a:lnTo>
                  <a:lnTo>
                    <a:pt x="39" y="198"/>
                  </a:lnTo>
                  <a:lnTo>
                    <a:pt x="39" y="190"/>
                  </a:lnTo>
                  <a:lnTo>
                    <a:pt x="31" y="172"/>
                  </a:lnTo>
                  <a:lnTo>
                    <a:pt x="29" y="168"/>
                  </a:lnTo>
                  <a:lnTo>
                    <a:pt x="35" y="154"/>
                  </a:lnTo>
                  <a:lnTo>
                    <a:pt x="35" y="147"/>
                  </a:lnTo>
                  <a:lnTo>
                    <a:pt x="34" y="138"/>
                  </a:lnTo>
                  <a:lnTo>
                    <a:pt x="29" y="128"/>
                  </a:lnTo>
                  <a:lnTo>
                    <a:pt x="29" y="118"/>
                  </a:lnTo>
                  <a:lnTo>
                    <a:pt x="22" y="111"/>
                  </a:lnTo>
                  <a:lnTo>
                    <a:pt x="18" y="106"/>
                  </a:lnTo>
                  <a:lnTo>
                    <a:pt x="10" y="96"/>
                  </a:lnTo>
                  <a:lnTo>
                    <a:pt x="9" y="95"/>
                  </a:lnTo>
                  <a:lnTo>
                    <a:pt x="9" y="83"/>
                  </a:lnTo>
                  <a:lnTo>
                    <a:pt x="12" y="76"/>
                  </a:lnTo>
                  <a:lnTo>
                    <a:pt x="12" y="67"/>
                  </a:lnTo>
                  <a:lnTo>
                    <a:pt x="10" y="66"/>
                  </a:lnTo>
                  <a:lnTo>
                    <a:pt x="8" y="49"/>
                  </a:lnTo>
                  <a:lnTo>
                    <a:pt x="5" y="41"/>
                  </a:lnTo>
                  <a:lnTo>
                    <a:pt x="3" y="24"/>
                  </a:lnTo>
                  <a:lnTo>
                    <a:pt x="9" y="8"/>
                  </a:lnTo>
                  <a:lnTo>
                    <a:pt x="10" y="1"/>
                  </a:lnTo>
                  <a:lnTo>
                    <a:pt x="8" y="0"/>
                  </a:lnTo>
                </a:path>
              </a:pathLst>
            </a:custGeom>
            <a:noFill/>
            <a:ln w="6">
              <a:solidFill>
                <a:srgbClr val="005CE6"/>
              </a:solidFill>
              <a:prstDash val="solid"/>
              <a:round/>
              <a:headEnd/>
              <a:tailEnd/>
            </a:ln>
          </p:spPr>
          <p:txBody>
            <a:bodyPr/>
            <a:lstStyle/>
            <a:p>
              <a:endParaRPr lang="en-US"/>
            </a:p>
          </p:txBody>
        </p:sp>
        <p:sp>
          <p:nvSpPr>
            <p:cNvPr id="27738" name="Freeform 291"/>
            <p:cNvSpPr>
              <a:spLocks/>
            </p:cNvSpPr>
            <p:nvPr/>
          </p:nvSpPr>
          <p:spPr bwMode="auto">
            <a:xfrm>
              <a:off x="3340100" y="4344988"/>
              <a:ext cx="57150" cy="26987"/>
            </a:xfrm>
            <a:custGeom>
              <a:avLst/>
              <a:gdLst>
                <a:gd name="T0" fmla="*/ 0 w 36"/>
                <a:gd name="T1" fmla="*/ 10 h 17"/>
                <a:gd name="T2" fmla="*/ 2 w 36"/>
                <a:gd name="T3" fmla="*/ 14 h 17"/>
                <a:gd name="T4" fmla="*/ 3 w 36"/>
                <a:gd name="T5" fmla="*/ 17 h 17"/>
                <a:gd name="T6" fmla="*/ 10 w 36"/>
                <a:gd name="T7" fmla="*/ 17 h 17"/>
                <a:gd name="T8" fmla="*/ 22 w 36"/>
                <a:gd name="T9" fmla="*/ 6 h 17"/>
                <a:gd name="T10" fmla="*/ 31 w 36"/>
                <a:gd name="T11" fmla="*/ 1 h 17"/>
                <a:gd name="T12" fmla="*/ 36 w 36"/>
                <a:gd name="T13" fmla="*/ 0 h 17"/>
                <a:gd name="T14" fmla="*/ 0 60000 65536"/>
                <a:gd name="T15" fmla="*/ 0 60000 65536"/>
                <a:gd name="T16" fmla="*/ 0 60000 65536"/>
                <a:gd name="T17" fmla="*/ 0 60000 65536"/>
                <a:gd name="T18" fmla="*/ 0 60000 65536"/>
                <a:gd name="T19" fmla="*/ 0 60000 65536"/>
                <a:gd name="T20" fmla="*/ 0 60000 65536"/>
                <a:gd name="T21" fmla="*/ 0 w 36"/>
                <a:gd name="T22" fmla="*/ 0 h 17"/>
                <a:gd name="T23" fmla="*/ 36 w 36"/>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 h="17">
                  <a:moveTo>
                    <a:pt x="0" y="10"/>
                  </a:moveTo>
                  <a:lnTo>
                    <a:pt x="2" y="14"/>
                  </a:lnTo>
                  <a:lnTo>
                    <a:pt x="3" y="17"/>
                  </a:lnTo>
                  <a:lnTo>
                    <a:pt x="10" y="17"/>
                  </a:lnTo>
                  <a:lnTo>
                    <a:pt x="22" y="6"/>
                  </a:lnTo>
                  <a:lnTo>
                    <a:pt x="31" y="1"/>
                  </a:lnTo>
                  <a:lnTo>
                    <a:pt x="36" y="0"/>
                  </a:lnTo>
                </a:path>
              </a:pathLst>
            </a:custGeom>
            <a:noFill/>
            <a:ln w="6">
              <a:solidFill>
                <a:srgbClr val="005CE6"/>
              </a:solidFill>
              <a:prstDash val="solid"/>
              <a:round/>
              <a:headEnd/>
              <a:tailEnd/>
            </a:ln>
          </p:spPr>
          <p:txBody>
            <a:bodyPr/>
            <a:lstStyle/>
            <a:p>
              <a:endParaRPr lang="en-US"/>
            </a:p>
          </p:txBody>
        </p:sp>
        <p:sp>
          <p:nvSpPr>
            <p:cNvPr id="27739" name="Freeform 292"/>
            <p:cNvSpPr>
              <a:spLocks/>
            </p:cNvSpPr>
            <p:nvPr/>
          </p:nvSpPr>
          <p:spPr bwMode="auto">
            <a:xfrm>
              <a:off x="2617788" y="3721100"/>
              <a:ext cx="171450" cy="676275"/>
            </a:xfrm>
            <a:custGeom>
              <a:avLst/>
              <a:gdLst>
                <a:gd name="T0" fmla="*/ 4 w 108"/>
                <a:gd name="T1" fmla="*/ 0 h 426"/>
                <a:gd name="T2" fmla="*/ 3 w 108"/>
                <a:gd name="T3" fmla="*/ 13 h 426"/>
                <a:gd name="T4" fmla="*/ 2 w 108"/>
                <a:gd name="T5" fmla="*/ 21 h 426"/>
                <a:gd name="T6" fmla="*/ 0 w 108"/>
                <a:gd name="T7" fmla="*/ 39 h 426"/>
                <a:gd name="T8" fmla="*/ 6 w 108"/>
                <a:gd name="T9" fmla="*/ 62 h 426"/>
                <a:gd name="T10" fmla="*/ 4 w 108"/>
                <a:gd name="T11" fmla="*/ 76 h 426"/>
                <a:gd name="T12" fmla="*/ 7 w 108"/>
                <a:gd name="T13" fmla="*/ 86 h 426"/>
                <a:gd name="T14" fmla="*/ 15 w 108"/>
                <a:gd name="T15" fmla="*/ 105 h 426"/>
                <a:gd name="T16" fmla="*/ 19 w 108"/>
                <a:gd name="T17" fmla="*/ 119 h 426"/>
                <a:gd name="T18" fmla="*/ 19 w 108"/>
                <a:gd name="T19" fmla="*/ 131 h 426"/>
                <a:gd name="T20" fmla="*/ 28 w 108"/>
                <a:gd name="T21" fmla="*/ 161 h 426"/>
                <a:gd name="T22" fmla="*/ 38 w 108"/>
                <a:gd name="T23" fmla="*/ 184 h 426"/>
                <a:gd name="T24" fmla="*/ 38 w 108"/>
                <a:gd name="T25" fmla="*/ 219 h 426"/>
                <a:gd name="T26" fmla="*/ 40 w 108"/>
                <a:gd name="T27" fmla="*/ 226 h 426"/>
                <a:gd name="T28" fmla="*/ 40 w 108"/>
                <a:gd name="T29" fmla="*/ 232 h 426"/>
                <a:gd name="T30" fmla="*/ 46 w 108"/>
                <a:gd name="T31" fmla="*/ 252 h 426"/>
                <a:gd name="T32" fmla="*/ 55 w 108"/>
                <a:gd name="T33" fmla="*/ 262 h 426"/>
                <a:gd name="T34" fmla="*/ 58 w 108"/>
                <a:gd name="T35" fmla="*/ 266 h 426"/>
                <a:gd name="T36" fmla="*/ 58 w 108"/>
                <a:gd name="T37" fmla="*/ 273 h 426"/>
                <a:gd name="T38" fmla="*/ 55 w 108"/>
                <a:gd name="T39" fmla="*/ 285 h 426"/>
                <a:gd name="T40" fmla="*/ 64 w 108"/>
                <a:gd name="T41" fmla="*/ 296 h 426"/>
                <a:gd name="T42" fmla="*/ 62 w 108"/>
                <a:gd name="T43" fmla="*/ 306 h 426"/>
                <a:gd name="T44" fmla="*/ 65 w 108"/>
                <a:gd name="T45" fmla="*/ 324 h 426"/>
                <a:gd name="T46" fmla="*/ 66 w 108"/>
                <a:gd name="T47" fmla="*/ 331 h 426"/>
                <a:gd name="T48" fmla="*/ 71 w 108"/>
                <a:gd name="T49" fmla="*/ 338 h 426"/>
                <a:gd name="T50" fmla="*/ 85 w 108"/>
                <a:gd name="T51" fmla="*/ 350 h 426"/>
                <a:gd name="T52" fmla="*/ 101 w 108"/>
                <a:gd name="T53" fmla="*/ 368 h 426"/>
                <a:gd name="T54" fmla="*/ 108 w 108"/>
                <a:gd name="T55" fmla="*/ 381 h 426"/>
                <a:gd name="T56" fmla="*/ 108 w 108"/>
                <a:gd name="T57" fmla="*/ 388 h 426"/>
                <a:gd name="T58" fmla="*/ 105 w 108"/>
                <a:gd name="T59" fmla="*/ 393 h 426"/>
                <a:gd name="T60" fmla="*/ 101 w 108"/>
                <a:gd name="T61" fmla="*/ 396 h 426"/>
                <a:gd name="T62" fmla="*/ 92 w 108"/>
                <a:gd name="T63" fmla="*/ 397 h 426"/>
                <a:gd name="T64" fmla="*/ 87 w 108"/>
                <a:gd name="T65" fmla="*/ 399 h 426"/>
                <a:gd name="T66" fmla="*/ 87 w 108"/>
                <a:gd name="T67" fmla="*/ 404 h 426"/>
                <a:gd name="T68" fmla="*/ 97 w 108"/>
                <a:gd name="T69" fmla="*/ 414 h 426"/>
                <a:gd name="T70" fmla="*/ 97 w 108"/>
                <a:gd name="T71" fmla="*/ 417 h 426"/>
                <a:gd name="T72" fmla="*/ 91 w 108"/>
                <a:gd name="T73" fmla="*/ 422 h 426"/>
                <a:gd name="T74" fmla="*/ 88 w 108"/>
                <a:gd name="T75" fmla="*/ 426 h 42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8"/>
                <a:gd name="T115" fmla="*/ 0 h 426"/>
                <a:gd name="T116" fmla="*/ 108 w 108"/>
                <a:gd name="T117" fmla="*/ 426 h 42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8" h="426">
                  <a:moveTo>
                    <a:pt x="4" y="0"/>
                  </a:moveTo>
                  <a:lnTo>
                    <a:pt x="3" y="13"/>
                  </a:lnTo>
                  <a:lnTo>
                    <a:pt x="2" y="21"/>
                  </a:lnTo>
                  <a:lnTo>
                    <a:pt x="0" y="39"/>
                  </a:lnTo>
                  <a:lnTo>
                    <a:pt x="6" y="62"/>
                  </a:lnTo>
                  <a:lnTo>
                    <a:pt x="4" y="76"/>
                  </a:lnTo>
                  <a:lnTo>
                    <a:pt x="7" y="86"/>
                  </a:lnTo>
                  <a:lnTo>
                    <a:pt x="15" y="105"/>
                  </a:lnTo>
                  <a:lnTo>
                    <a:pt x="19" y="119"/>
                  </a:lnTo>
                  <a:lnTo>
                    <a:pt x="19" y="131"/>
                  </a:lnTo>
                  <a:lnTo>
                    <a:pt x="28" y="161"/>
                  </a:lnTo>
                  <a:lnTo>
                    <a:pt x="38" y="184"/>
                  </a:lnTo>
                  <a:lnTo>
                    <a:pt x="38" y="219"/>
                  </a:lnTo>
                  <a:lnTo>
                    <a:pt x="40" y="226"/>
                  </a:lnTo>
                  <a:lnTo>
                    <a:pt x="40" y="232"/>
                  </a:lnTo>
                  <a:lnTo>
                    <a:pt x="46" y="252"/>
                  </a:lnTo>
                  <a:lnTo>
                    <a:pt x="55" y="262"/>
                  </a:lnTo>
                  <a:lnTo>
                    <a:pt x="58" y="266"/>
                  </a:lnTo>
                  <a:lnTo>
                    <a:pt x="58" y="273"/>
                  </a:lnTo>
                  <a:lnTo>
                    <a:pt x="55" y="285"/>
                  </a:lnTo>
                  <a:lnTo>
                    <a:pt x="64" y="296"/>
                  </a:lnTo>
                  <a:lnTo>
                    <a:pt x="62" y="306"/>
                  </a:lnTo>
                  <a:lnTo>
                    <a:pt x="65" y="324"/>
                  </a:lnTo>
                  <a:lnTo>
                    <a:pt x="66" y="331"/>
                  </a:lnTo>
                  <a:lnTo>
                    <a:pt x="71" y="338"/>
                  </a:lnTo>
                  <a:lnTo>
                    <a:pt x="85" y="350"/>
                  </a:lnTo>
                  <a:lnTo>
                    <a:pt x="101" y="368"/>
                  </a:lnTo>
                  <a:lnTo>
                    <a:pt x="108" y="381"/>
                  </a:lnTo>
                  <a:lnTo>
                    <a:pt x="108" y="388"/>
                  </a:lnTo>
                  <a:lnTo>
                    <a:pt x="105" y="393"/>
                  </a:lnTo>
                  <a:lnTo>
                    <a:pt x="101" y="396"/>
                  </a:lnTo>
                  <a:lnTo>
                    <a:pt x="92" y="397"/>
                  </a:lnTo>
                  <a:lnTo>
                    <a:pt x="87" y="399"/>
                  </a:lnTo>
                  <a:lnTo>
                    <a:pt x="87" y="404"/>
                  </a:lnTo>
                  <a:lnTo>
                    <a:pt x="97" y="414"/>
                  </a:lnTo>
                  <a:lnTo>
                    <a:pt x="97" y="417"/>
                  </a:lnTo>
                  <a:lnTo>
                    <a:pt x="91" y="422"/>
                  </a:lnTo>
                  <a:lnTo>
                    <a:pt x="88" y="426"/>
                  </a:lnTo>
                </a:path>
              </a:pathLst>
            </a:custGeom>
            <a:noFill/>
            <a:ln w="6">
              <a:solidFill>
                <a:srgbClr val="005CE6"/>
              </a:solidFill>
              <a:prstDash val="solid"/>
              <a:round/>
              <a:headEnd/>
              <a:tailEnd/>
            </a:ln>
          </p:spPr>
          <p:txBody>
            <a:bodyPr/>
            <a:lstStyle/>
            <a:p>
              <a:endParaRPr lang="en-US"/>
            </a:p>
          </p:txBody>
        </p:sp>
        <p:sp>
          <p:nvSpPr>
            <p:cNvPr id="27740" name="Freeform 293"/>
            <p:cNvSpPr>
              <a:spLocks/>
            </p:cNvSpPr>
            <p:nvPr/>
          </p:nvSpPr>
          <p:spPr bwMode="auto">
            <a:xfrm>
              <a:off x="2627313" y="4276725"/>
              <a:ext cx="130175" cy="120650"/>
            </a:xfrm>
            <a:custGeom>
              <a:avLst/>
              <a:gdLst>
                <a:gd name="T0" fmla="*/ 0 w 82"/>
                <a:gd name="T1" fmla="*/ 63 h 76"/>
                <a:gd name="T2" fmla="*/ 6 w 82"/>
                <a:gd name="T3" fmla="*/ 59 h 76"/>
                <a:gd name="T4" fmla="*/ 7 w 82"/>
                <a:gd name="T5" fmla="*/ 51 h 76"/>
                <a:gd name="T6" fmla="*/ 4 w 82"/>
                <a:gd name="T7" fmla="*/ 37 h 76"/>
                <a:gd name="T8" fmla="*/ 6 w 82"/>
                <a:gd name="T9" fmla="*/ 36 h 76"/>
                <a:gd name="T10" fmla="*/ 11 w 82"/>
                <a:gd name="T11" fmla="*/ 27 h 76"/>
                <a:gd name="T12" fmla="*/ 13 w 82"/>
                <a:gd name="T13" fmla="*/ 21 h 76"/>
                <a:gd name="T14" fmla="*/ 7 w 82"/>
                <a:gd name="T15" fmla="*/ 10 h 76"/>
                <a:gd name="T16" fmla="*/ 6 w 82"/>
                <a:gd name="T17" fmla="*/ 5 h 76"/>
                <a:gd name="T18" fmla="*/ 7 w 82"/>
                <a:gd name="T19" fmla="*/ 1 h 76"/>
                <a:gd name="T20" fmla="*/ 27 w 82"/>
                <a:gd name="T21" fmla="*/ 0 h 76"/>
                <a:gd name="T22" fmla="*/ 30 w 82"/>
                <a:gd name="T23" fmla="*/ 1 h 76"/>
                <a:gd name="T24" fmla="*/ 33 w 82"/>
                <a:gd name="T25" fmla="*/ 4 h 76"/>
                <a:gd name="T26" fmla="*/ 34 w 82"/>
                <a:gd name="T27" fmla="*/ 18 h 76"/>
                <a:gd name="T28" fmla="*/ 29 w 82"/>
                <a:gd name="T29" fmla="*/ 33 h 76"/>
                <a:gd name="T30" fmla="*/ 26 w 82"/>
                <a:gd name="T31" fmla="*/ 40 h 76"/>
                <a:gd name="T32" fmla="*/ 29 w 82"/>
                <a:gd name="T33" fmla="*/ 41 h 76"/>
                <a:gd name="T34" fmla="*/ 46 w 82"/>
                <a:gd name="T35" fmla="*/ 46 h 76"/>
                <a:gd name="T36" fmla="*/ 55 w 82"/>
                <a:gd name="T37" fmla="*/ 56 h 76"/>
                <a:gd name="T38" fmla="*/ 60 w 82"/>
                <a:gd name="T39" fmla="*/ 57 h 76"/>
                <a:gd name="T40" fmla="*/ 63 w 82"/>
                <a:gd name="T41" fmla="*/ 60 h 76"/>
                <a:gd name="T42" fmla="*/ 65 w 82"/>
                <a:gd name="T43" fmla="*/ 67 h 76"/>
                <a:gd name="T44" fmla="*/ 72 w 82"/>
                <a:gd name="T45" fmla="*/ 74 h 76"/>
                <a:gd name="T46" fmla="*/ 82 w 82"/>
                <a:gd name="T47" fmla="*/ 76 h 7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82"/>
                <a:gd name="T73" fmla="*/ 0 h 76"/>
                <a:gd name="T74" fmla="*/ 82 w 82"/>
                <a:gd name="T75" fmla="*/ 76 h 7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82" h="76">
                  <a:moveTo>
                    <a:pt x="0" y="63"/>
                  </a:moveTo>
                  <a:lnTo>
                    <a:pt x="6" y="59"/>
                  </a:lnTo>
                  <a:lnTo>
                    <a:pt x="7" y="51"/>
                  </a:lnTo>
                  <a:lnTo>
                    <a:pt x="4" y="37"/>
                  </a:lnTo>
                  <a:lnTo>
                    <a:pt x="6" y="36"/>
                  </a:lnTo>
                  <a:lnTo>
                    <a:pt x="11" y="27"/>
                  </a:lnTo>
                  <a:lnTo>
                    <a:pt x="13" y="21"/>
                  </a:lnTo>
                  <a:lnTo>
                    <a:pt x="7" y="10"/>
                  </a:lnTo>
                  <a:lnTo>
                    <a:pt x="6" y="5"/>
                  </a:lnTo>
                  <a:lnTo>
                    <a:pt x="7" y="1"/>
                  </a:lnTo>
                  <a:lnTo>
                    <a:pt x="27" y="0"/>
                  </a:lnTo>
                  <a:lnTo>
                    <a:pt x="30" y="1"/>
                  </a:lnTo>
                  <a:lnTo>
                    <a:pt x="33" y="4"/>
                  </a:lnTo>
                  <a:lnTo>
                    <a:pt x="34" y="18"/>
                  </a:lnTo>
                  <a:lnTo>
                    <a:pt x="29" y="33"/>
                  </a:lnTo>
                  <a:lnTo>
                    <a:pt x="26" y="40"/>
                  </a:lnTo>
                  <a:lnTo>
                    <a:pt x="29" y="41"/>
                  </a:lnTo>
                  <a:lnTo>
                    <a:pt x="46" y="46"/>
                  </a:lnTo>
                  <a:lnTo>
                    <a:pt x="55" y="56"/>
                  </a:lnTo>
                  <a:lnTo>
                    <a:pt x="60" y="57"/>
                  </a:lnTo>
                  <a:lnTo>
                    <a:pt x="63" y="60"/>
                  </a:lnTo>
                  <a:lnTo>
                    <a:pt x="65" y="67"/>
                  </a:lnTo>
                  <a:lnTo>
                    <a:pt x="72" y="74"/>
                  </a:lnTo>
                  <a:lnTo>
                    <a:pt x="82" y="76"/>
                  </a:lnTo>
                </a:path>
              </a:pathLst>
            </a:custGeom>
            <a:noFill/>
            <a:ln w="6">
              <a:solidFill>
                <a:srgbClr val="005CE6"/>
              </a:solidFill>
              <a:prstDash val="solid"/>
              <a:round/>
              <a:headEnd/>
              <a:tailEnd/>
            </a:ln>
          </p:spPr>
          <p:txBody>
            <a:bodyPr/>
            <a:lstStyle/>
            <a:p>
              <a:endParaRPr lang="en-US"/>
            </a:p>
          </p:txBody>
        </p:sp>
        <p:sp>
          <p:nvSpPr>
            <p:cNvPr id="27741" name="Freeform 294"/>
            <p:cNvSpPr>
              <a:spLocks/>
            </p:cNvSpPr>
            <p:nvPr/>
          </p:nvSpPr>
          <p:spPr bwMode="auto">
            <a:xfrm>
              <a:off x="3265488" y="6051550"/>
              <a:ext cx="82550" cy="265112"/>
            </a:xfrm>
            <a:custGeom>
              <a:avLst/>
              <a:gdLst>
                <a:gd name="T0" fmla="*/ 0 w 52"/>
                <a:gd name="T1" fmla="*/ 167 h 167"/>
                <a:gd name="T2" fmla="*/ 3 w 52"/>
                <a:gd name="T3" fmla="*/ 154 h 167"/>
                <a:gd name="T4" fmla="*/ 7 w 52"/>
                <a:gd name="T5" fmla="*/ 146 h 167"/>
                <a:gd name="T6" fmla="*/ 13 w 52"/>
                <a:gd name="T7" fmla="*/ 139 h 167"/>
                <a:gd name="T8" fmla="*/ 30 w 52"/>
                <a:gd name="T9" fmla="*/ 121 h 167"/>
                <a:gd name="T10" fmla="*/ 34 w 52"/>
                <a:gd name="T11" fmla="*/ 111 h 167"/>
                <a:gd name="T12" fmla="*/ 34 w 52"/>
                <a:gd name="T13" fmla="*/ 90 h 167"/>
                <a:gd name="T14" fmla="*/ 32 w 52"/>
                <a:gd name="T15" fmla="*/ 75 h 167"/>
                <a:gd name="T16" fmla="*/ 29 w 52"/>
                <a:gd name="T17" fmla="*/ 67 h 167"/>
                <a:gd name="T18" fmla="*/ 24 w 52"/>
                <a:gd name="T19" fmla="*/ 61 h 167"/>
                <a:gd name="T20" fmla="*/ 8 w 52"/>
                <a:gd name="T21" fmla="*/ 46 h 167"/>
                <a:gd name="T22" fmla="*/ 7 w 52"/>
                <a:gd name="T23" fmla="*/ 41 h 167"/>
                <a:gd name="T24" fmla="*/ 7 w 52"/>
                <a:gd name="T25" fmla="*/ 35 h 167"/>
                <a:gd name="T26" fmla="*/ 13 w 52"/>
                <a:gd name="T27" fmla="*/ 28 h 167"/>
                <a:gd name="T28" fmla="*/ 33 w 52"/>
                <a:gd name="T29" fmla="*/ 12 h 167"/>
                <a:gd name="T30" fmla="*/ 52 w 52"/>
                <a:gd name="T31" fmla="*/ 0 h 1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2"/>
                <a:gd name="T49" fmla="*/ 0 h 167"/>
                <a:gd name="T50" fmla="*/ 52 w 52"/>
                <a:gd name="T51" fmla="*/ 167 h 16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2" h="167">
                  <a:moveTo>
                    <a:pt x="0" y="167"/>
                  </a:moveTo>
                  <a:lnTo>
                    <a:pt x="3" y="154"/>
                  </a:lnTo>
                  <a:lnTo>
                    <a:pt x="7" y="146"/>
                  </a:lnTo>
                  <a:lnTo>
                    <a:pt x="13" y="139"/>
                  </a:lnTo>
                  <a:lnTo>
                    <a:pt x="30" y="121"/>
                  </a:lnTo>
                  <a:lnTo>
                    <a:pt x="34" y="111"/>
                  </a:lnTo>
                  <a:lnTo>
                    <a:pt x="34" y="90"/>
                  </a:lnTo>
                  <a:lnTo>
                    <a:pt x="32" y="75"/>
                  </a:lnTo>
                  <a:lnTo>
                    <a:pt x="29" y="67"/>
                  </a:lnTo>
                  <a:lnTo>
                    <a:pt x="24" y="61"/>
                  </a:lnTo>
                  <a:lnTo>
                    <a:pt x="8" y="46"/>
                  </a:lnTo>
                  <a:lnTo>
                    <a:pt x="7" y="41"/>
                  </a:lnTo>
                  <a:lnTo>
                    <a:pt x="7" y="35"/>
                  </a:lnTo>
                  <a:lnTo>
                    <a:pt x="13" y="28"/>
                  </a:lnTo>
                  <a:lnTo>
                    <a:pt x="33" y="12"/>
                  </a:lnTo>
                  <a:lnTo>
                    <a:pt x="52" y="0"/>
                  </a:lnTo>
                </a:path>
              </a:pathLst>
            </a:custGeom>
            <a:noFill/>
            <a:ln w="6">
              <a:solidFill>
                <a:srgbClr val="005CE6"/>
              </a:solidFill>
              <a:prstDash val="solid"/>
              <a:round/>
              <a:headEnd/>
              <a:tailEnd/>
            </a:ln>
          </p:spPr>
          <p:txBody>
            <a:bodyPr/>
            <a:lstStyle/>
            <a:p>
              <a:endParaRPr lang="en-US"/>
            </a:p>
          </p:txBody>
        </p:sp>
        <p:sp>
          <p:nvSpPr>
            <p:cNvPr id="27742" name="Freeform 295"/>
            <p:cNvSpPr>
              <a:spLocks/>
            </p:cNvSpPr>
            <p:nvPr/>
          </p:nvSpPr>
          <p:spPr bwMode="auto">
            <a:xfrm>
              <a:off x="4591050" y="6088063"/>
              <a:ext cx="434975" cy="231775"/>
            </a:xfrm>
            <a:custGeom>
              <a:avLst/>
              <a:gdLst>
                <a:gd name="T0" fmla="*/ 260 w 274"/>
                <a:gd name="T1" fmla="*/ 62 h 146"/>
                <a:gd name="T2" fmla="*/ 251 w 274"/>
                <a:gd name="T3" fmla="*/ 68 h 146"/>
                <a:gd name="T4" fmla="*/ 250 w 274"/>
                <a:gd name="T5" fmla="*/ 80 h 146"/>
                <a:gd name="T6" fmla="*/ 264 w 274"/>
                <a:gd name="T7" fmla="*/ 100 h 146"/>
                <a:gd name="T8" fmla="*/ 258 w 274"/>
                <a:gd name="T9" fmla="*/ 108 h 146"/>
                <a:gd name="T10" fmla="*/ 250 w 274"/>
                <a:gd name="T11" fmla="*/ 105 h 146"/>
                <a:gd name="T12" fmla="*/ 254 w 274"/>
                <a:gd name="T13" fmla="*/ 114 h 146"/>
                <a:gd name="T14" fmla="*/ 255 w 274"/>
                <a:gd name="T15" fmla="*/ 128 h 146"/>
                <a:gd name="T16" fmla="*/ 247 w 274"/>
                <a:gd name="T17" fmla="*/ 144 h 146"/>
                <a:gd name="T18" fmla="*/ 238 w 274"/>
                <a:gd name="T19" fmla="*/ 143 h 146"/>
                <a:gd name="T20" fmla="*/ 229 w 274"/>
                <a:gd name="T21" fmla="*/ 131 h 146"/>
                <a:gd name="T22" fmla="*/ 238 w 274"/>
                <a:gd name="T23" fmla="*/ 101 h 146"/>
                <a:gd name="T24" fmla="*/ 237 w 274"/>
                <a:gd name="T25" fmla="*/ 85 h 146"/>
                <a:gd name="T26" fmla="*/ 212 w 274"/>
                <a:gd name="T27" fmla="*/ 71 h 146"/>
                <a:gd name="T28" fmla="*/ 198 w 274"/>
                <a:gd name="T29" fmla="*/ 67 h 146"/>
                <a:gd name="T30" fmla="*/ 185 w 274"/>
                <a:gd name="T31" fmla="*/ 31 h 146"/>
                <a:gd name="T32" fmla="*/ 176 w 274"/>
                <a:gd name="T33" fmla="*/ 6 h 146"/>
                <a:gd name="T34" fmla="*/ 163 w 274"/>
                <a:gd name="T35" fmla="*/ 2 h 146"/>
                <a:gd name="T36" fmla="*/ 147 w 274"/>
                <a:gd name="T37" fmla="*/ 10 h 146"/>
                <a:gd name="T38" fmla="*/ 144 w 274"/>
                <a:gd name="T39" fmla="*/ 19 h 146"/>
                <a:gd name="T40" fmla="*/ 150 w 274"/>
                <a:gd name="T41" fmla="*/ 35 h 146"/>
                <a:gd name="T42" fmla="*/ 140 w 274"/>
                <a:gd name="T43" fmla="*/ 39 h 146"/>
                <a:gd name="T44" fmla="*/ 131 w 274"/>
                <a:gd name="T45" fmla="*/ 21 h 146"/>
                <a:gd name="T46" fmla="*/ 118 w 274"/>
                <a:gd name="T47" fmla="*/ 35 h 146"/>
                <a:gd name="T48" fmla="*/ 111 w 274"/>
                <a:gd name="T49" fmla="*/ 33 h 146"/>
                <a:gd name="T50" fmla="*/ 110 w 274"/>
                <a:gd name="T51" fmla="*/ 6 h 146"/>
                <a:gd name="T52" fmla="*/ 104 w 274"/>
                <a:gd name="T53" fmla="*/ 0 h 146"/>
                <a:gd name="T54" fmla="*/ 98 w 274"/>
                <a:gd name="T55" fmla="*/ 10 h 146"/>
                <a:gd name="T56" fmla="*/ 93 w 274"/>
                <a:gd name="T57" fmla="*/ 36 h 146"/>
                <a:gd name="T58" fmla="*/ 104 w 274"/>
                <a:gd name="T59" fmla="*/ 67 h 146"/>
                <a:gd name="T60" fmla="*/ 101 w 274"/>
                <a:gd name="T61" fmla="*/ 80 h 146"/>
                <a:gd name="T62" fmla="*/ 90 w 274"/>
                <a:gd name="T63" fmla="*/ 84 h 146"/>
                <a:gd name="T64" fmla="*/ 88 w 274"/>
                <a:gd name="T65" fmla="*/ 75 h 146"/>
                <a:gd name="T66" fmla="*/ 93 w 274"/>
                <a:gd name="T67" fmla="*/ 64 h 146"/>
                <a:gd name="T68" fmla="*/ 77 w 274"/>
                <a:gd name="T69" fmla="*/ 56 h 146"/>
                <a:gd name="T70" fmla="*/ 68 w 274"/>
                <a:gd name="T71" fmla="*/ 58 h 146"/>
                <a:gd name="T72" fmla="*/ 72 w 274"/>
                <a:gd name="T73" fmla="*/ 75 h 146"/>
                <a:gd name="T74" fmla="*/ 77 w 274"/>
                <a:gd name="T75" fmla="*/ 85 h 146"/>
                <a:gd name="T76" fmla="*/ 54 w 274"/>
                <a:gd name="T77" fmla="*/ 90 h 146"/>
                <a:gd name="T78" fmla="*/ 46 w 274"/>
                <a:gd name="T79" fmla="*/ 64 h 146"/>
                <a:gd name="T80" fmla="*/ 32 w 274"/>
                <a:gd name="T81" fmla="*/ 59 h 146"/>
                <a:gd name="T82" fmla="*/ 21 w 274"/>
                <a:gd name="T83" fmla="*/ 72 h 146"/>
                <a:gd name="T84" fmla="*/ 5 w 274"/>
                <a:gd name="T85" fmla="*/ 69 h 146"/>
                <a:gd name="T86" fmla="*/ 0 w 274"/>
                <a:gd name="T87" fmla="*/ 65 h 14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74"/>
                <a:gd name="T133" fmla="*/ 0 h 146"/>
                <a:gd name="T134" fmla="*/ 274 w 274"/>
                <a:gd name="T135" fmla="*/ 146 h 14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74" h="146">
                  <a:moveTo>
                    <a:pt x="274" y="64"/>
                  </a:moveTo>
                  <a:lnTo>
                    <a:pt x="260" y="62"/>
                  </a:lnTo>
                  <a:lnTo>
                    <a:pt x="255" y="64"/>
                  </a:lnTo>
                  <a:lnTo>
                    <a:pt x="251" y="68"/>
                  </a:lnTo>
                  <a:lnTo>
                    <a:pt x="250" y="74"/>
                  </a:lnTo>
                  <a:lnTo>
                    <a:pt x="250" y="80"/>
                  </a:lnTo>
                  <a:lnTo>
                    <a:pt x="264" y="92"/>
                  </a:lnTo>
                  <a:lnTo>
                    <a:pt x="264" y="100"/>
                  </a:lnTo>
                  <a:lnTo>
                    <a:pt x="261" y="107"/>
                  </a:lnTo>
                  <a:lnTo>
                    <a:pt x="258" y="108"/>
                  </a:lnTo>
                  <a:lnTo>
                    <a:pt x="251" y="104"/>
                  </a:lnTo>
                  <a:lnTo>
                    <a:pt x="250" y="105"/>
                  </a:lnTo>
                  <a:lnTo>
                    <a:pt x="251" y="110"/>
                  </a:lnTo>
                  <a:lnTo>
                    <a:pt x="254" y="114"/>
                  </a:lnTo>
                  <a:lnTo>
                    <a:pt x="255" y="120"/>
                  </a:lnTo>
                  <a:lnTo>
                    <a:pt x="255" y="128"/>
                  </a:lnTo>
                  <a:lnTo>
                    <a:pt x="251" y="140"/>
                  </a:lnTo>
                  <a:lnTo>
                    <a:pt x="247" y="144"/>
                  </a:lnTo>
                  <a:lnTo>
                    <a:pt x="244" y="146"/>
                  </a:lnTo>
                  <a:lnTo>
                    <a:pt x="238" y="143"/>
                  </a:lnTo>
                  <a:lnTo>
                    <a:pt x="231" y="136"/>
                  </a:lnTo>
                  <a:lnTo>
                    <a:pt x="229" y="131"/>
                  </a:lnTo>
                  <a:lnTo>
                    <a:pt x="234" y="116"/>
                  </a:lnTo>
                  <a:lnTo>
                    <a:pt x="238" y="101"/>
                  </a:lnTo>
                  <a:lnTo>
                    <a:pt x="238" y="88"/>
                  </a:lnTo>
                  <a:lnTo>
                    <a:pt x="237" y="85"/>
                  </a:lnTo>
                  <a:lnTo>
                    <a:pt x="232" y="81"/>
                  </a:lnTo>
                  <a:lnTo>
                    <a:pt x="212" y="71"/>
                  </a:lnTo>
                  <a:lnTo>
                    <a:pt x="199" y="68"/>
                  </a:lnTo>
                  <a:lnTo>
                    <a:pt x="198" y="67"/>
                  </a:lnTo>
                  <a:lnTo>
                    <a:pt x="198" y="48"/>
                  </a:lnTo>
                  <a:lnTo>
                    <a:pt x="185" y="31"/>
                  </a:lnTo>
                  <a:lnTo>
                    <a:pt x="179" y="12"/>
                  </a:lnTo>
                  <a:lnTo>
                    <a:pt x="176" y="6"/>
                  </a:lnTo>
                  <a:lnTo>
                    <a:pt x="169" y="3"/>
                  </a:lnTo>
                  <a:lnTo>
                    <a:pt x="163" y="2"/>
                  </a:lnTo>
                  <a:lnTo>
                    <a:pt x="153" y="6"/>
                  </a:lnTo>
                  <a:lnTo>
                    <a:pt x="147" y="10"/>
                  </a:lnTo>
                  <a:lnTo>
                    <a:pt x="144" y="15"/>
                  </a:lnTo>
                  <a:lnTo>
                    <a:pt x="144" y="19"/>
                  </a:lnTo>
                  <a:lnTo>
                    <a:pt x="150" y="29"/>
                  </a:lnTo>
                  <a:lnTo>
                    <a:pt x="150" y="35"/>
                  </a:lnTo>
                  <a:lnTo>
                    <a:pt x="147" y="38"/>
                  </a:lnTo>
                  <a:lnTo>
                    <a:pt x="140" y="39"/>
                  </a:lnTo>
                  <a:lnTo>
                    <a:pt x="137" y="36"/>
                  </a:lnTo>
                  <a:lnTo>
                    <a:pt x="131" y="21"/>
                  </a:lnTo>
                  <a:lnTo>
                    <a:pt x="127" y="19"/>
                  </a:lnTo>
                  <a:lnTo>
                    <a:pt x="118" y="35"/>
                  </a:lnTo>
                  <a:lnTo>
                    <a:pt x="114" y="36"/>
                  </a:lnTo>
                  <a:lnTo>
                    <a:pt x="111" y="33"/>
                  </a:lnTo>
                  <a:lnTo>
                    <a:pt x="110" y="25"/>
                  </a:lnTo>
                  <a:lnTo>
                    <a:pt x="110" y="6"/>
                  </a:lnTo>
                  <a:lnTo>
                    <a:pt x="107" y="0"/>
                  </a:lnTo>
                  <a:lnTo>
                    <a:pt x="104" y="0"/>
                  </a:lnTo>
                  <a:lnTo>
                    <a:pt x="103" y="2"/>
                  </a:lnTo>
                  <a:lnTo>
                    <a:pt x="98" y="10"/>
                  </a:lnTo>
                  <a:lnTo>
                    <a:pt x="98" y="25"/>
                  </a:lnTo>
                  <a:lnTo>
                    <a:pt x="93" y="36"/>
                  </a:lnTo>
                  <a:lnTo>
                    <a:pt x="93" y="44"/>
                  </a:lnTo>
                  <a:lnTo>
                    <a:pt x="104" y="67"/>
                  </a:lnTo>
                  <a:lnTo>
                    <a:pt x="104" y="75"/>
                  </a:lnTo>
                  <a:lnTo>
                    <a:pt x="101" y="80"/>
                  </a:lnTo>
                  <a:lnTo>
                    <a:pt x="97" y="82"/>
                  </a:lnTo>
                  <a:lnTo>
                    <a:pt x="90" y="84"/>
                  </a:lnTo>
                  <a:lnTo>
                    <a:pt x="87" y="81"/>
                  </a:lnTo>
                  <a:lnTo>
                    <a:pt x="88" y="75"/>
                  </a:lnTo>
                  <a:lnTo>
                    <a:pt x="93" y="68"/>
                  </a:lnTo>
                  <a:lnTo>
                    <a:pt x="93" y="64"/>
                  </a:lnTo>
                  <a:lnTo>
                    <a:pt x="90" y="61"/>
                  </a:lnTo>
                  <a:lnTo>
                    <a:pt x="77" y="56"/>
                  </a:lnTo>
                  <a:lnTo>
                    <a:pt x="71" y="56"/>
                  </a:lnTo>
                  <a:lnTo>
                    <a:pt x="68" y="58"/>
                  </a:lnTo>
                  <a:lnTo>
                    <a:pt x="68" y="61"/>
                  </a:lnTo>
                  <a:lnTo>
                    <a:pt x="72" y="75"/>
                  </a:lnTo>
                  <a:lnTo>
                    <a:pt x="77" y="81"/>
                  </a:lnTo>
                  <a:lnTo>
                    <a:pt x="77" y="85"/>
                  </a:lnTo>
                  <a:lnTo>
                    <a:pt x="74" y="90"/>
                  </a:lnTo>
                  <a:lnTo>
                    <a:pt x="54" y="90"/>
                  </a:lnTo>
                  <a:lnTo>
                    <a:pt x="51" y="71"/>
                  </a:lnTo>
                  <a:lnTo>
                    <a:pt x="46" y="64"/>
                  </a:lnTo>
                  <a:lnTo>
                    <a:pt x="38" y="59"/>
                  </a:lnTo>
                  <a:lnTo>
                    <a:pt x="32" y="59"/>
                  </a:lnTo>
                  <a:lnTo>
                    <a:pt x="29" y="61"/>
                  </a:lnTo>
                  <a:lnTo>
                    <a:pt x="21" y="72"/>
                  </a:lnTo>
                  <a:lnTo>
                    <a:pt x="13" y="74"/>
                  </a:lnTo>
                  <a:lnTo>
                    <a:pt x="5" y="69"/>
                  </a:lnTo>
                  <a:lnTo>
                    <a:pt x="2" y="68"/>
                  </a:lnTo>
                  <a:lnTo>
                    <a:pt x="0" y="65"/>
                  </a:lnTo>
                </a:path>
              </a:pathLst>
            </a:custGeom>
            <a:noFill/>
            <a:ln w="6">
              <a:solidFill>
                <a:srgbClr val="005CE6"/>
              </a:solidFill>
              <a:prstDash val="solid"/>
              <a:round/>
              <a:headEnd/>
              <a:tailEnd/>
            </a:ln>
          </p:spPr>
          <p:txBody>
            <a:bodyPr/>
            <a:lstStyle/>
            <a:p>
              <a:endParaRPr lang="en-US"/>
            </a:p>
          </p:txBody>
        </p:sp>
        <p:sp>
          <p:nvSpPr>
            <p:cNvPr id="27743" name="Freeform 296"/>
            <p:cNvSpPr>
              <a:spLocks/>
            </p:cNvSpPr>
            <p:nvPr/>
          </p:nvSpPr>
          <p:spPr bwMode="auto">
            <a:xfrm>
              <a:off x="7781925" y="3444875"/>
              <a:ext cx="176213" cy="228600"/>
            </a:xfrm>
            <a:custGeom>
              <a:avLst/>
              <a:gdLst>
                <a:gd name="T0" fmla="*/ 0 w 111"/>
                <a:gd name="T1" fmla="*/ 144 h 144"/>
                <a:gd name="T2" fmla="*/ 16 w 111"/>
                <a:gd name="T3" fmla="*/ 118 h 144"/>
                <a:gd name="T4" fmla="*/ 22 w 111"/>
                <a:gd name="T5" fmla="*/ 108 h 144"/>
                <a:gd name="T6" fmla="*/ 23 w 111"/>
                <a:gd name="T7" fmla="*/ 100 h 144"/>
                <a:gd name="T8" fmla="*/ 22 w 111"/>
                <a:gd name="T9" fmla="*/ 76 h 144"/>
                <a:gd name="T10" fmla="*/ 24 w 111"/>
                <a:gd name="T11" fmla="*/ 66 h 144"/>
                <a:gd name="T12" fmla="*/ 26 w 111"/>
                <a:gd name="T13" fmla="*/ 61 h 144"/>
                <a:gd name="T14" fmla="*/ 37 w 111"/>
                <a:gd name="T15" fmla="*/ 40 h 144"/>
                <a:gd name="T16" fmla="*/ 50 w 111"/>
                <a:gd name="T17" fmla="*/ 33 h 144"/>
                <a:gd name="T18" fmla="*/ 56 w 111"/>
                <a:gd name="T19" fmla="*/ 25 h 144"/>
                <a:gd name="T20" fmla="*/ 81 w 111"/>
                <a:gd name="T21" fmla="*/ 10 h 144"/>
                <a:gd name="T22" fmla="*/ 99 w 111"/>
                <a:gd name="T23" fmla="*/ 7 h 144"/>
                <a:gd name="T24" fmla="*/ 111 w 111"/>
                <a:gd name="T25" fmla="*/ 0 h 14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1"/>
                <a:gd name="T40" fmla="*/ 0 h 144"/>
                <a:gd name="T41" fmla="*/ 111 w 111"/>
                <a:gd name="T42" fmla="*/ 144 h 14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1" h="144">
                  <a:moveTo>
                    <a:pt x="0" y="144"/>
                  </a:moveTo>
                  <a:lnTo>
                    <a:pt x="16" y="118"/>
                  </a:lnTo>
                  <a:lnTo>
                    <a:pt x="22" y="108"/>
                  </a:lnTo>
                  <a:lnTo>
                    <a:pt x="23" y="100"/>
                  </a:lnTo>
                  <a:lnTo>
                    <a:pt x="22" y="76"/>
                  </a:lnTo>
                  <a:lnTo>
                    <a:pt x="24" y="66"/>
                  </a:lnTo>
                  <a:lnTo>
                    <a:pt x="26" y="61"/>
                  </a:lnTo>
                  <a:lnTo>
                    <a:pt x="37" y="40"/>
                  </a:lnTo>
                  <a:lnTo>
                    <a:pt x="50" y="33"/>
                  </a:lnTo>
                  <a:lnTo>
                    <a:pt x="56" y="25"/>
                  </a:lnTo>
                  <a:lnTo>
                    <a:pt x="81" y="10"/>
                  </a:lnTo>
                  <a:lnTo>
                    <a:pt x="99" y="7"/>
                  </a:lnTo>
                  <a:lnTo>
                    <a:pt x="111" y="0"/>
                  </a:lnTo>
                </a:path>
              </a:pathLst>
            </a:custGeom>
            <a:noFill/>
            <a:ln w="6">
              <a:solidFill>
                <a:srgbClr val="005CE6"/>
              </a:solidFill>
              <a:prstDash val="solid"/>
              <a:round/>
              <a:headEnd/>
              <a:tailEnd/>
            </a:ln>
          </p:spPr>
          <p:txBody>
            <a:bodyPr/>
            <a:lstStyle/>
            <a:p>
              <a:endParaRPr lang="en-US"/>
            </a:p>
          </p:txBody>
        </p:sp>
        <p:sp>
          <p:nvSpPr>
            <p:cNvPr id="27744" name="Freeform 297"/>
            <p:cNvSpPr>
              <a:spLocks/>
            </p:cNvSpPr>
            <p:nvPr/>
          </p:nvSpPr>
          <p:spPr bwMode="auto">
            <a:xfrm>
              <a:off x="1362075" y="5316538"/>
              <a:ext cx="7938" cy="11112"/>
            </a:xfrm>
            <a:custGeom>
              <a:avLst/>
              <a:gdLst>
                <a:gd name="T0" fmla="*/ 0 w 5"/>
                <a:gd name="T1" fmla="*/ 7 h 7"/>
                <a:gd name="T2" fmla="*/ 2 w 5"/>
                <a:gd name="T3" fmla="*/ 4 h 7"/>
                <a:gd name="T4" fmla="*/ 2 w 5"/>
                <a:gd name="T5" fmla="*/ 3 h 7"/>
                <a:gd name="T6" fmla="*/ 5 w 5"/>
                <a:gd name="T7" fmla="*/ 0 h 7"/>
                <a:gd name="T8" fmla="*/ 0 60000 65536"/>
                <a:gd name="T9" fmla="*/ 0 60000 65536"/>
                <a:gd name="T10" fmla="*/ 0 60000 65536"/>
                <a:gd name="T11" fmla="*/ 0 60000 65536"/>
                <a:gd name="T12" fmla="*/ 0 w 5"/>
                <a:gd name="T13" fmla="*/ 0 h 7"/>
                <a:gd name="T14" fmla="*/ 5 w 5"/>
                <a:gd name="T15" fmla="*/ 7 h 7"/>
              </a:gdLst>
              <a:ahLst/>
              <a:cxnLst>
                <a:cxn ang="T8">
                  <a:pos x="T0" y="T1"/>
                </a:cxn>
                <a:cxn ang="T9">
                  <a:pos x="T2" y="T3"/>
                </a:cxn>
                <a:cxn ang="T10">
                  <a:pos x="T4" y="T5"/>
                </a:cxn>
                <a:cxn ang="T11">
                  <a:pos x="T6" y="T7"/>
                </a:cxn>
              </a:cxnLst>
              <a:rect l="T12" t="T13" r="T14" b="T15"/>
              <a:pathLst>
                <a:path w="5" h="7">
                  <a:moveTo>
                    <a:pt x="0" y="7"/>
                  </a:moveTo>
                  <a:lnTo>
                    <a:pt x="2" y="4"/>
                  </a:lnTo>
                  <a:lnTo>
                    <a:pt x="2" y="3"/>
                  </a:lnTo>
                  <a:lnTo>
                    <a:pt x="5" y="0"/>
                  </a:lnTo>
                </a:path>
              </a:pathLst>
            </a:custGeom>
            <a:noFill/>
            <a:ln w="6">
              <a:solidFill>
                <a:srgbClr val="005CE6"/>
              </a:solidFill>
              <a:prstDash val="solid"/>
              <a:round/>
              <a:headEnd/>
              <a:tailEnd/>
            </a:ln>
          </p:spPr>
          <p:txBody>
            <a:bodyPr/>
            <a:lstStyle/>
            <a:p>
              <a:endParaRPr lang="en-US"/>
            </a:p>
          </p:txBody>
        </p:sp>
        <p:sp>
          <p:nvSpPr>
            <p:cNvPr id="27745" name="Freeform 298"/>
            <p:cNvSpPr>
              <a:spLocks/>
            </p:cNvSpPr>
            <p:nvPr/>
          </p:nvSpPr>
          <p:spPr bwMode="auto">
            <a:xfrm>
              <a:off x="1323975" y="5386388"/>
              <a:ext cx="6350" cy="28575"/>
            </a:xfrm>
            <a:custGeom>
              <a:avLst/>
              <a:gdLst>
                <a:gd name="T0" fmla="*/ 3 w 4"/>
                <a:gd name="T1" fmla="*/ 18 h 18"/>
                <a:gd name="T2" fmla="*/ 1 w 4"/>
                <a:gd name="T3" fmla="*/ 18 h 18"/>
                <a:gd name="T4" fmla="*/ 1 w 4"/>
                <a:gd name="T5" fmla="*/ 16 h 18"/>
                <a:gd name="T6" fmla="*/ 0 w 4"/>
                <a:gd name="T7" fmla="*/ 8 h 18"/>
                <a:gd name="T8" fmla="*/ 4 w 4"/>
                <a:gd name="T9" fmla="*/ 3 h 18"/>
                <a:gd name="T10" fmla="*/ 4 w 4"/>
                <a:gd name="T11" fmla="*/ 0 h 18"/>
                <a:gd name="T12" fmla="*/ 0 60000 65536"/>
                <a:gd name="T13" fmla="*/ 0 60000 65536"/>
                <a:gd name="T14" fmla="*/ 0 60000 65536"/>
                <a:gd name="T15" fmla="*/ 0 60000 65536"/>
                <a:gd name="T16" fmla="*/ 0 60000 65536"/>
                <a:gd name="T17" fmla="*/ 0 60000 65536"/>
                <a:gd name="T18" fmla="*/ 0 w 4"/>
                <a:gd name="T19" fmla="*/ 0 h 18"/>
                <a:gd name="T20" fmla="*/ 4 w 4"/>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4" h="18">
                  <a:moveTo>
                    <a:pt x="3" y="18"/>
                  </a:moveTo>
                  <a:lnTo>
                    <a:pt x="1" y="18"/>
                  </a:lnTo>
                  <a:lnTo>
                    <a:pt x="1" y="16"/>
                  </a:lnTo>
                  <a:lnTo>
                    <a:pt x="0" y="8"/>
                  </a:lnTo>
                  <a:lnTo>
                    <a:pt x="4" y="3"/>
                  </a:lnTo>
                  <a:lnTo>
                    <a:pt x="4" y="0"/>
                  </a:lnTo>
                </a:path>
              </a:pathLst>
            </a:custGeom>
            <a:noFill/>
            <a:ln w="6">
              <a:solidFill>
                <a:srgbClr val="005CE6"/>
              </a:solidFill>
              <a:prstDash val="solid"/>
              <a:round/>
              <a:headEnd/>
              <a:tailEnd/>
            </a:ln>
          </p:spPr>
          <p:txBody>
            <a:bodyPr/>
            <a:lstStyle/>
            <a:p>
              <a:endParaRPr lang="en-US"/>
            </a:p>
          </p:txBody>
        </p:sp>
        <p:sp>
          <p:nvSpPr>
            <p:cNvPr id="27746" name="Line 299"/>
            <p:cNvSpPr>
              <a:spLocks noChangeShapeType="1"/>
            </p:cNvSpPr>
            <p:nvPr/>
          </p:nvSpPr>
          <p:spPr bwMode="auto">
            <a:xfrm flipV="1">
              <a:off x="1292225" y="5551488"/>
              <a:ext cx="1588" cy="19050"/>
            </a:xfrm>
            <a:prstGeom prst="line">
              <a:avLst/>
            </a:prstGeom>
            <a:noFill/>
            <a:ln w="6">
              <a:solidFill>
                <a:srgbClr val="005CE6"/>
              </a:solidFill>
              <a:round/>
              <a:headEnd/>
              <a:tailEnd/>
            </a:ln>
          </p:spPr>
          <p:txBody>
            <a:bodyPr/>
            <a:lstStyle/>
            <a:p>
              <a:endParaRPr lang="en-US"/>
            </a:p>
          </p:txBody>
        </p:sp>
        <p:sp>
          <p:nvSpPr>
            <p:cNvPr id="27747" name="Freeform 300"/>
            <p:cNvSpPr>
              <a:spLocks noEditPoints="1"/>
            </p:cNvSpPr>
            <p:nvPr/>
          </p:nvSpPr>
          <p:spPr bwMode="auto">
            <a:xfrm>
              <a:off x="5487988" y="1241426"/>
              <a:ext cx="31750" cy="26987"/>
            </a:xfrm>
            <a:custGeom>
              <a:avLst/>
              <a:gdLst>
                <a:gd name="T0" fmla="*/ 20 w 20"/>
                <a:gd name="T1" fmla="*/ 8 h 17"/>
                <a:gd name="T2" fmla="*/ 19 w 20"/>
                <a:gd name="T3" fmla="*/ 2 h 17"/>
                <a:gd name="T4" fmla="*/ 16 w 20"/>
                <a:gd name="T5" fmla="*/ 0 h 17"/>
                <a:gd name="T6" fmla="*/ 7 w 20"/>
                <a:gd name="T7" fmla="*/ 0 h 17"/>
                <a:gd name="T8" fmla="*/ 3 w 20"/>
                <a:gd name="T9" fmla="*/ 15 h 17"/>
                <a:gd name="T10" fmla="*/ 0 w 20"/>
                <a:gd name="T11" fmla="*/ 17 h 17"/>
                <a:gd name="T12" fmla="*/ 0 60000 65536"/>
                <a:gd name="T13" fmla="*/ 0 60000 65536"/>
                <a:gd name="T14" fmla="*/ 0 60000 65536"/>
                <a:gd name="T15" fmla="*/ 0 60000 65536"/>
                <a:gd name="T16" fmla="*/ 0 60000 65536"/>
                <a:gd name="T17" fmla="*/ 0 60000 65536"/>
                <a:gd name="T18" fmla="*/ 0 w 20"/>
                <a:gd name="T19" fmla="*/ 0 h 17"/>
                <a:gd name="T20" fmla="*/ 20 w 20"/>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20" h="17">
                  <a:moveTo>
                    <a:pt x="20" y="8"/>
                  </a:moveTo>
                  <a:lnTo>
                    <a:pt x="19" y="2"/>
                  </a:lnTo>
                  <a:lnTo>
                    <a:pt x="16" y="0"/>
                  </a:lnTo>
                  <a:moveTo>
                    <a:pt x="7" y="0"/>
                  </a:moveTo>
                  <a:lnTo>
                    <a:pt x="3" y="15"/>
                  </a:lnTo>
                  <a:lnTo>
                    <a:pt x="0" y="17"/>
                  </a:lnTo>
                </a:path>
              </a:pathLst>
            </a:custGeom>
            <a:noFill/>
            <a:ln w="6">
              <a:solidFill>
                <a:srgbClr val="005CE6"/>
              </a:solidFill>
              <a:prstDash val="solid"/>
              <a:round/>
              <a:headEnd/>
              <a:tailEnd/>
            </a:ln>
          </p:spPr>
          <p:txBody>
            <a:bodyPr/>
            <a:lstStyle/>
            <a:p>
              <a:endParaRPr lang="en-US"/>
            </a:p>
          </p:txBody>
        </p:sp>
        <p:sp>
          <p:nvSpPr>
            <p:cNvPr id="27748" name="Freeform 301"/>
            <p:cNvSpPr>
              <a:spLocks/>
            </p:cNvSpPr>
            <p:nvPr/>
          </p:nvSpPr>
          <p:spPr bwMode="auto">
            <a:xfrm>
              <a:off x="2311400" y="4324350"/>
              <a:ext cx="141288" cy="41275"/>
            </a:xfrm>
            <a:custGeom>
              <a:avLst/>
              <a:gdLst>
                <a:gd name="T0" fmla="*/ 0 w 89"/>
                <a:gd name="T1" fmla="*/ 0 h 26"/>
                <a:gd name="T2" fmla="*/ 15 w 89"/>
                <a:gd name="T3" fmla="*/ 3 h 26"/>
                <a:gd name="T4" fmla="*/ 19 w 89"/>
                <a:gd name="T5" fmla="*/ 6 h 26"/>
                <a:gd name="T6" fmla="*/ 22 w 89"/>
                <a:gd name="T7" fmla="*/ 21 h 26"/>
                <a:gd name="T8" fmla="*/ 25 w 89"/>
                <a:gd name="T9" fmla="*/ 24 h 26"/>
                <a:gd name="T10" fmla="*/ 30 w 89"/>
                <a:gd name="T11" fmla="*/ 26 h 26"/>
                <a:gd name="T12" fmla="*/ 35 w 89"/>
                <a:gd name="T13" fmla="*/ 23 h 26"/>
                <a:gd name="T14" fmla="*/ 38 w 89"/>
                <a:gd name="T15" fmla="*/ 16 h 26"/>
                <a:gd name="T16" fmla="*/ 46 w 89"/>
                <a:gd name="T17" fmla="*/ 10 h 26"/>
                <a:gd name="T18" fmla="*/ 48 w 89"/>
                <a:gd name="T19" fmla="*/ 6 h 26"/>
                <a:gd name="T20" fmla="*/ 51 w 89"/>
                <a:gd name="T21" fmla="*/ 1 h 26"/>
                <a:gd name="T22" fmla="*/ 59 w 89"/>
                <a:gd name="T23" fmla="*/ 0 h 26"/>
                <a:gd name="T24" fmla="*/ 62 w 89"/>
                <a:gd name="T25" fmla="*/ 0 h 26"/>
                <a:gd name="T26" fmla="*/ 76 w 89"/>
                <a:gd name="T27" fmla="*/ 7 h 26"/>
                <a:gd name="T28" fmla="*/ 85 w 89"/>
                <a:gd name="T29" fmla="*/ 8 h 26"/>
                <a:gd name="T30" fmla="*/ 89 w 89"/>
                <a:gd name="T31" fmla="*/ 4 h 2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9"/>
                <a:gd name="T49" fmla="*/ 0 h 26"/>
                <a:gd name="T50" fmla="*/ 89 w 89"/>
                <a:gd name="T51" fmla="*/ 26 h 2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9" h="26">
                  <a:moveTo>
                    <a:pt x="0" y="0"/>
                  </a:moveTo>
                  <a:lnTo>
                    <a:pt x="15" y="3"/>
                  </a:lnTo>
                  <a:lnTo>
                    <a:pt x="19" y="6"/>
                  </a:lnTo>
                  <a:lnTo>
                    <a:pt x="22" y="21"/>
                  </a:lnTo>
                  <a:lnTo>
                    <a:pt x="25" y="24"/>
                  </a:lnTo>
                  <a:lnTo>
                    <a:pt x="30" y="26"/>
                  </a:lnTo>
                  <a:lnTo>
                    <a:pt x="35" y="23"/>
                  </a:lnTo>
                  <a:lnTo>
                    <a:pt x="38" y="16"/>
                  </a:lnTo>
                  <a:lnTo>
                    <a:pt x="46" y="10"/>
                  </a:lnTo>
                  <a:lnTo>
                    <a:pt x="48" y="6"/>
                  </a:lnTo>
                  <a:lnTo>
                    <a:pt x="51" y="1"/>
                  </a:lnTo>
                  <a:lnTo>
                    <a:pt x="59" y="0"/>
                  </a:lnTo>
                  <a:lnTo>
                    <a:pt x="62" y="0"/>
                  </a:lnTo>
                  <a:lnTo>
                    <a:pt x="76" y="7"/>
                  </a:lnTo>
                  <a:lnTo>
                    <a:pt x="85" y="8"/>
                  </a:lnTo>
                  <a:lnTo>
                    <a:pt x="89" y="4"/>
                  </a:lnTo>
                </a:path>
              </a:pathLst>
            </a:custGeom>
            <a:noFill/>
            <a:ln w="6">
              <a:solidFill>
                <a:srgbClr val="005CE6"/>
              </a:solidFill>
              <a:prstDash val="solid"/>
              <a:round/>
              <a:headEnd/>
              <a:tailEnd/>
            </a:ln>
          </p:spPr>
          <p:txBody>
            <a:bodyPr/>
            <a:lstStyle/>
            <a:p>
              <a:endParaRPr lang="en-US"/>
            </a:p>
          </p:txBody>
        </p:sp>
        <p:sp>
          <p:nvSpPr>
            <p:cNvPr id="27749" name="Freeform 302"/>
            <p:cNvSpPr>
              <a:spLocks/>
            </p:cNvSpPr>
            <p:nvPr/>
          </p:nvSpPr>
          <p:spPr bwMode="auto">
            <a:xfrm>
              <a:off x="3275013" y="5651500"/>
              <a:ext cx="53975" cy="36512"/>
            </a:xfrm>
            <a:custGeom>
              <a:avLst/>
              <a:gdLst>
                <a:gd name="T0" fmla="*/ 34 w 34"/>
                <a:gd name="T1" fmla="*/ 0 h 23"/>
                <a:gd name="T2" fmla="*/ 30 w 34"/>
                <a:gd name="T3" fmla="*/ 0 h 23"/>
                <a:gd name="T4" fmla="*/ 11 w 34"/>
                <a:gd name="T5" fmla="*/ 12 h 23"/>
                <a:gd name="T6" fmla="*/ 1 w 34"/>
                <a:gd name="T7" fmla="*/ 19 h 23"/>
                <a:gd name="T8" fmla="*/ 0 w 34"/>
                <a:gd name="T9" fmla="*/ 23 h 23"/>
                <a:gd name="T10" fmla="*/ 0 60000 65536"/>
                <a:gd name="T11" fmla="*/ 0 60000 65536"/>
                <a:gd name="T12" fmla="*/ 0 60000 65536"/>
                <a:gd name="T13" fmla="*/ 0 60000 65536"/>
                <a:gd name="T14" fmla="*/ 0 60000 65536"/>
                <a:gd name="T15" fmla="*/ 0 w 34"/>
                <a:gd name="T16" fmla="*/ 0 h 23"/>
                <a:gd name="T17" fmla="*/ 34 w 34"/>
                <a:gd name="T18" fmla="*/ 23 h 23"/>
              </a:gdLst>
              <a:ahLst/>
              <a:cxnLst>
                <a:cxn ang="T10">
                  <a:pos x="T0" y="T1"/>
                </a:cxn>
                <a:cxn ang="T11">
                  <a:pos x="T2" y="T3"/>
                </a:cxn>
                <a:cxn ang="T12">
                  <a:pos x="T4" y="T5"/>
                </a:cxn>
                <a:cxn ang="T13">
                  <a:pos x="T6" y="T7"/>
                </a:cxn>
                <a:cxn ang="T14">
                  <a:pos x="T8" y="T9"/>
                </a:cxn>
              </a:cxnLst>
              <a:rect l="T15" t="T16" r="T17" b="T18"/>
              <a:pathLst>
                <a:path w="34" h="23">
                  <a:moveTo>
                    <a:pt x="34" y="0"/>
                  </a:moveTo>
                  <a:lnTo>
                    <a:pt x="30" y="0"/>
                  </a:lnTo>
                  <a:lnTo>
                    <a:pt x="11" y="12"/>
                  </a:lnTo>
                  <a:lnTo>
                    <a:pt x="1" y="19"/>
                  </a:lnTo>
                  <a:lnTo>
                    <a:pt x="0" y="23"/>
                  </a:lnTo>
                </a:path>
              </a:pathLst>
            </a:custGeom>
            <a:noFill/>
            <a:ln w="6">
              <a:solidFill>
                <a:srgbClr val="005CE6"/>
              </a:solidFill>
              <a:prstDash val="solid"/>
              <a:round/>
              <a:headEnd/>
              <a:tailEnd/>
            </a:ln>
          </p:spPr>
          <p:txBody>
            <a:bodyPr/>
            <a:lstStyle/>
            <a:p>
              <a:endParaRPr lang="en-US"/>
            </a:p>
          </p:txBody>
        </p:sp>
        <p:sp>
          <p:nvSpPr>
            <p:cNvPr id="27750" name="Line 303"/>
            <p:cNvSpPr>
              <a:spLocks noChangeShapeType="1"/>
            </p:cNvSpPr>
            <p:nvPr/>
          </p:nvSpPr>
          <p:spPr bwMode="auto">
            <a:xfrm flipV="1">
              <a:off x="3262313" y="6316662"/>
              <a:ext cx="3175" cy="3175"/>
            </a:xfrm>
            <a:prstGeom prst="line">
              <a:avLst/>
            </a:prstGeom>
            <a:noFill/>
            <a:ln w="6">
              <a:solidFill>
                <a:srgbClr val="005CE6"/>
              </a:solidFill>
              <a:round/>
              <a:headEnd/>
              <a:tailEnd/>
            </a:ln>
          </p:spPr>
          <p:txBody>
            <a:bodyPr/>
            <a:lstStyle/>
            <a:p>
              <a:endParaRPr lang="en-US"/>
            </a:p>
          </p:txBody>
        </p:sp>
        <p:sp>
          <p:nvSpPr>
            <p:cNvPr id="27751" name="Freeform 304"/>
            <p:cNvSpPr>
              <a:spLocks/>
            </p:cNvSpPr>
            <p:nvPr/>
          </p:nvSpPr>
          <p:spPr bwMode="auto">
            <a:xfrm>
              <a:off x="7646988" y="5064125"/>
              <a:ext cx="185738" cy="828675"/>
            </a:xfrm>
            <a:custGeom>
              <a:avLst/>
              <a:gdLst>
                <a:gd name="T0" fmla="*/ 36 w 117"/>
                <a:gd name="T1" fmla="*/ 522 h 522"/>
                <a:gd name="T2" fmla="*/ 16 w 117"/>
                <a:gd name="T3" fmla="*/ 496 h 522"/>
                <a:gd name="T4" fmla="*/ 9 w 117"/>
                <a:gd name="T5" fmla="*/ 481 h 522"/>
                <a:gd name="T6" fmla="*/ 6 w 117"/>
                <a:gd name="T7" fmla="*/ 464 h 522"/>
                <a:gd name="T8" fmla="*/ 4 w 117"/>
                <a:gd name="T9" fmla="*/ 462 h 522"/>
                <a:gd name="T10" fmla="*/ 4 w 117"/>
                <a:gd name="T11" fmla="*/ 454 h 522"/>
                <a:gd name="T12" fmla="*/ 7 w 117"/>
                <a:gd name="T13" fmla="*/ 444 h 522"/>
                <a:gd name="T14" fmla="*/ 7 w 117"/>
                <a:gd name="T15" fmla="*/ 438 h 522"/>
                <a:gd name="T16" fmla="*/ 1 w 117"/>
                <a:gd name="T17" fmla="*/ 422 h 522"/>
                <a:gd name="T18" fmla="*/ 0 w 117"/>
                <a:gd name="T19" fmla="*/ 393 h 522"/>
                <a:gd name="T20" fmla="*/ 3 w 117"/>
                <a:gd name="T21" fmla="*/ 388 h 522"/>
                <a:gd name="T22" fmla="*/ 10 w 117"/>
                <a:gd name="T23" fmla="*/ 376 h 522"/>
                <a:gd name="T24" fmla="*/ 13 w 117"/>
                <a:gd name="T25" fmla="*/ 363 h 522"/>
                <a:gd name="T26" fmla="*/ 23 w 117"/>
                <a:gd name="T27" fmla="*/ 344 h 522"/>
                <a:gd name="T28" fmla="*/ 30 w 117"/>
                <a:gd name="T29" fmla="*/ 324 h 522"/>
                <a:gd name="T30" fmla="*/ 45 w 117"/>
                <a:gd name="T31" fmla="*/ 313 h 522"/>
                <a:gd name="T32" fmla="*/ 49 w 117"/>
                <a:gd name="T33" fmla="*/ 304 h 522"/>
                <a:gd name="T34" fmla="*/ 52 w 117"/>
                <a:gd name="T35" fmla="*/ 291 h 522"/>
                <a:gd name="T36" fmla="*/ 62 w 117"/>
                <a:gd name="T37" fmla="*/ 265 h 522"/>
                <a:gd name="T38" fmla="*/ 65 w 117"/>
                <a:gd name="T39" fmla="*/ 241 h 522"/>
                <a:gd name="T40" fmla="*/ 76 w 117"/>
                <a:gd name="T41" fmla="*/ 218 h 522"/>
                <a:gd name="T42" fmla="*/ 79 w 117"/>
                <a:gd name="T43" fmla="*/ 206 h 522"/>
                <a:gd name="T44" fmla="*/ 79 w 117"/>
                <a:gd name="T45" fmla="*/ 163 h 522"/>
                <a:gd name="T46" fmla="*/ 81 w 117"/>
                <a:gd name="T47" fmla="*/ 160 h 522"/>
                <a:gd name="T48" fmla="*/ 81 w 117"/>
                <a:gd name="T49" fmla="*/ 134 h 522"/>
                <a:gd name="T50" fmla="*/ 85 w 117"/>
                <a:gd name="T51" fmla="*/ 123 h 522"/>
                <a:gd name="T52" fmla="*/ 99 w 117"/>
                <a:gd name="T53" fmla="*/ 111 h 522"/>
                <a:gd name="T54" fmla="*/ 102 w 117"/>
                <a:gd name="T55" fmla="*/ 105 h 522"/>
                <a:gd name="T56" fmla="*/ 107 w 117"/>
                <a:gd name="T57" fmla="*/ 80 h 522"/>
                <a:gd name="T58" fmla="*/ 109 w 117"/>
                <a:gd name="T59" fmla="*/ 75 h 522"/>
                <a:gd name="T60" fmla="*/ 115 w 117"/>
                <a:gd name="T61" fmla="*/ 72 h 522"/>
                <a:gd name="T62" fmla="*/ 117 w 117"/>
                <a:gd name="T63" fmla="*/ 69 h 522"/>
                <a:gd name="T64" fmla="*/ 117 w 117"/>
                <a:gd name="T65" fmla="*/ 55 h 522"/>
                <a:gd name="T66" fmla="*/ 117 w 117"/>
                <a:gd name="T67" fmla="*/ 52 h 522"/>
                <a:gd name="T68" fmla="*/ 117 w 117"/>
                <a:gd name="T69" fmla="*/ 48 h 522"/>
                <a:gd name="T70" fmla="*/ 114 w 117"/>
                <a:gd name="T71" fmla="*/ 38 h 522"/>
                <a:gd name="T72" fmla="*/ 108 w 117"/>
                <a:gd name="T73" fmla="*/ 29 h 522"/>
                <a:gd name="T74" fmla="*/ 96 w 117"/>
                <a:gd name="T75" fmla="*/ 18 h 522"/>
                <a:gd name="T76" fmla="*/ 85 w 117"/>
                <a:gd name="T77" fmla="*/ 15 h 522"/>
                <a:gd name="T78" fmla="*/ 82 w 117"/>
                <a:gd name="T79" fmla="*/ 10 h 522"/>
                <a:gd name="T80" fmla="*/ 76 w 117"/>
                <a:gd name="T81" fmla="*/ 0 h 52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17"/>
                <a:gd name="T124" fmla="*/ 0 h 522"/>
                <a:gd name="T125" fmla="*/ 117 w 117"/>
                <a:gd name="T126" fmla="*/ 522 h 52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17" h="522">
                  <a:moveTo>
                    <a:pt x="36" y="522"/>
                  </a:moveTo>
                  <a:lnTo>
                    <a:pt x="16" y="496"/>
                  </a:lnTo>
                  <a:lnTo>
                    <a:pt x="9" y="481"/>
                  </a:lnTo>
                  <a:lnTo>
                    <a:pt x="6" y="464"/>
                  </a:lnTo>
                  <a:lnTo>
                    <a:pt x="4" y="462"/>
                  </a:lnTo>
                  <a:lnTo>
                    <a:pt x="4" y="454"/>
                  </a:lnTo>
                  <a:lnTo>
                    <a:pt x="7" y="444"/>
                  </a:lnTo>
                  <a:lnTo>
                    <a:pt x="7" y="438"/>
                  </a:lnTo>
                  <a:lnTo>
                    <a:pt x="1" y="422"/>
                  </a:lnTo>
                  <a:lnTo>
                    <a:pt x="0" y="393"/>
                  </a:lnTo>
                  <a:lnTo>
                    <a:pt x="3" y="388"/>
                  </a:lnTo>
                  <a:lnTo>
                    <a:pt x="10" y="376"/>
                  </a:lnTo>
                  <a:lnTo>
                    <a:pt x="13" y="363"/>
                  </a:lnTo>
                  <a:lnTo>
                    <a:pt x="23" y="344"/>
                  </a:lnTo>
                  <a:lnTo>
                    <a:pt x="30" y="324"/>
                  </a:lnTo>
                  <a:lnTo>
                    <a:pt x="45" y="313"/>
                  </a:lnTo>
                  <a:lnTo>
                    <a:pt x="49" y="304"/>
                  </a:lnTo>
                  <a:lnTo>
                    <a:pt x="52" y="291"/>
                  </a:lnTo>
                  <a:lnTo>
                    <a:pt x="62" y="265"/>
                  </a:lnTo>
                  <a:lnTo>
                    <a:pt x="65" y="241"/>
                  </a:lnTo>
                  <a:lnTo>
                    <a:pt x="76" y="218"/>
                  </a:lnTo>
                  <a:lnTo>
                    <a:pt x="79" y="206"/>
                  </a:lnTo>
                  <a:lnTo>
                    <a:pt x="79" y="163"/>
                  </a:lnTo>
                  <a:lnTo>
                    <a:pt x="81" y="160"/>
                  </a:lnTo>
                  <a:lnTo>
                    <a:pt x="81" y="134"/>
                  </a:lnTo>
                  <a:lnTo>
                    <a:pt x="85" y="123"/>
                  </a:lnTo>
                  <a:lnTo>
                    <a:pt x="99" y="111"/>
                  </a:lnTo>
                  <a:lnTo>
                    <a:pt x="102" y="105"/>
                  </a:lnTo>
                  <a:lnTo>
                    <a:pt x="107" y="80"/>
                  </a:lnTo>
                  <a:lnTo>
                    <a:pt x="109" y="75"/>
                  </a:lnTo>
                  <a:lnTo>
                    <a:pt x="115" y="72"/>
                  </a:lnTo>
                  <a:lnTo>
                    <a:pt x="117" y="69"/>
                  </a:lnTo>
                  <a:lnTo>
                    <a:pt x="117" y="55"/>
                  </a:lnTo>
                  <a:lnTo>
                    <a:pt x="117" y="52"/>
                  </a:lnTo>
                  <a:lnTo>
                    <a:pt x="117" y="48"/>
                  </a:lnTo>
                  <a:lnTo>
                    <a:pt x="114" y="38"/>
                  </a:lnTo>
                  <a:lnTo>
                    <a:pt x="108" y="29"/>
                  </a:lnTo>
                  <a:lnTo>
                    <a:pt x="96" y="18"/>
                  </a:lnTo>
                  <a:lnTo>
                    <a:pt x="85" y="15"/>
                  </a:lnTo>
                  <a:lnTo>
                    <a:pt x="82" y="10"/>
                  </a:lnTo>
                  <a:lnTo>
                    <a:pt x="76" y="0"/>
                  </a:lnTo>
                </a:path>
              </a:pathLst>
            </a:custGeom>
            <a:noFill/>
            <a:ln w="6">
              <a:solidFill>
                <a:srgbClr val="005CE6"/>
              </a:solidFill>
              <a:prstDash val="solid"/>
              <a:round/>
              <a:headEnd/>
              <a:tailEnd/>
            </a:ln>
          </p:spPr>
          <p:txBody>
            <a:bodyPr/>
            <a:lstStyle/>
            <a:p>
              <a:endParaRPr lang="en-US"/>
            </a:p>
          </p:txBody>
        </p:sp>
        <p:sp>
          <p:nvSpPr>
            <p:cNvPr id="27752" name="Freeform 305"/>
            <p:cNvSpPr>
              <a:spLocks/>
            </p:cNvSpPr>
            <p:nvPr/>
          </p:nvSpPr>
          <p:spPr bwMode="auto">
            <a:xfrm>
              <a:off x="4465638" y="2143125"/>
              <a:ext cx="942975" cy="909637"/>
            </a:xfrm>
            <a:custGeom>
              <a:avLst/>
              <a:gdLst>
                <a:gd name="T0" fmla="*/ 581 w 594"/>
                <a:gd name="T1" fmla="*/ 566 h 573"/>
                <a:gd name="T2" fmla="*/ 552 w 594"/>
                <a:gd name="T3" fmla="*/ 552 h 573"/>
                <a:gd name="T4" fmla="*/ 532 w 594"/>
                <a:gd name="T5" fmla="*/ 536 h 573"/>
                <a:gd name="T6" fmla="*/ 514 w 594"/>
                <a:gd name="T7" fmla="*/ 504 h 573"/>
                <a:gd name="T8" fmla="*/ 488 w 594"/>
                <a:gd name="T9" fmla="*/ 480 h 573"/>
                <a:gd name="T10" fmla="*/ 476 w 594"/>
                <a:gd name="T11" fmla="*/ 461 h 573"/>
                <a:gd name="T12" fmla="*/ 464 w 594"/>
                <a:gd name="T13" fmla="*/ 439 h 573"/>
                <a:gd name="T14" fmla="*/ 451 w 594"/>
                <a:gd name="T15" fmla="*/ 402 h 573"/>
                <a:gd name="T16" fmla="*/ 445 w 594"/>
                <a:gd name="T17" fmla="*/ 388 h 573"/>
                <a:gd name="T18" fmla="*/ 437 w 594"/>
                <a:gd name="T19" fmla="*/ 369 h 573"/>
                <a:gd name="T20" fmla="*/ 424 w 594"/>
                <a:gd name="T21" fmla="*/ 349 h 573"/>
                <a:gd name="T22" fmla="*/ 418 w 594"/>
                <a:gd name="T23" fmla="*/ 333 h 573"/>
                <a:gd name="T24" fmla="*/ 398 w 594"/>
                <a:gd name="T25" fmla="*/ 307 h 573"/>
                <a:gd name="T26" fmla="*/ 392 w 594"/>
                <a:gd name="T27" fmla="*/ 291 h 573"/>
                <a:gd name="T28" fmla="*/ 365 w 594"/>
                <a:gd name="T29" fmla="*/ 255 h 573"/>
                <a:gd name="T30" fmla="*/ 331 w 594"/>
                <a:gd name="T31" fmla="*/ 235 h 573"/>
                <a:gd name="T32" fmla="*/ 317 w 594"/>
                <a:gd name="T33" fmla="*/ 218 h 573"/>
                <a:gd name="T34" fmla="*/ 278 w 594"/>
                <a:gd name="T35" fmla="*/ 235 h 573"/>
                <a:gd name="T36" fmla="*/ 262 w 594"/>
                <a:gd name="T37" fmla="*/ 223 h 573"/>
                <a:gd name="T38" fmla="*/ 242 w 594"/>
                <a:gd name="T39" fmla="*/ 208 h 573"/>
                <a:gd name="T40" fmla="*/ 221 w 594"/>
                <a:gd name="T41" fmla="*/ 195 h 573"/>
                <a:gd name="T42" fmla="*/ 208 w 594"/>
                <a:gd name="T43" fmla="*/ 182 h 573"/>
                <a:gd name="T44" fmla="*/ 180 w 594"/>
                <a:gd name="T45" fmla="*/ 166 h 573"/>
                <a:gd name="T46" fmla="*/ 150 w 594"/>
                <a:gd name="T47" fmla="*/ 149 h 573"/>
                <a:gd name="T48" fmla="*/ 125 w 594"/>
                <a:gd name="T49" fmla="*/ 128 h 573"/>
                <a:gd name="T50" fmla="*/ 114 w 594"/>
                <a:gd name="T51" fmla="*/ 110 h 573"/>
                <a:gd name="T52" fmla="*/ 104 w 594"/>
                <a:gd name="T53" fmla="*/ 103 h 573"/>
                <a:gd name="T54" fmla="*/ 92 w 594"/>
                <a:gd name="T55" fmla="*/ 87 h 573"/>
                <a:gd name="T56" fmla="*/ 79 w 594"/>
                <a:gd name="T57" fmla="*/ 79 h 573"/>
                <a:gd name="T58" fmla="*/ 71 w 594"/>
                <a:gd name="T59" fmla="*/ 58 h 573"/>
                <a:gd name="T60" fmla="*/ 58 w 594"/>
                <a:gd name="T61" fmla="*/ 55 h 573"/>
                <a:gd name="T62" fmla="*/ 53 w 594"/>
                <a:gd name="T63" fmla="*/ 46 h 573"/>
                <a:gd name="T64" fmla="*/ 56 w 594"/>
                <a:gd name="T65" fmla="*/ 38 h 573"/>
                <a:gd name="T66" fmla="*/ 42 w 594"/>
                <a:gd name="T67" fmla="*/ 29 h 573"/>
                <a:gd name="T68" fmla="*/ 33 w 594"/>
                <a:gd name="T69" fmla="*/ 33 h 573"/>
                <a:gd name="T70" fmla="*/ 25 w 594"/>
                <a:gd name="T71" fmla="*/ 26 h 573"/>
                <a:gd name="T72" fmla="*/ 13 w 594"/>
                <a:gd name="T73" fmla="*/ 9 h 573"/>
                <a:gd name="T74" fmla="*/ 4 w 594"/>
                <a:gd name="T75" fmla="*/ 7 h 57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94"/>
                <a:gd name="T115" fmla="*/ 0 h 573"/>
                <a:gd name="T116" fmla="*/ 594 w 594"/>
                <a:gd name="T117" fmla="*/ 573 h 57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94" h="573">
                  <a:moveTo>
                    <a:pt x="594" y="573"/>
                  </a:moveTo>
                  <a:lnTo>
                    <a:pt x="581" y="566"/>
                  </a:lnTo>
                  <a:lnTo>
                    <a:pt x="565" y="559"/>
                  </a:lnTo>
                  <a:lnTo>
                    <a:pt x="552" y="552"/>
                  </a:lnTo>
                  <a:lnTo>
                    <a:pt x="537" y="540"/>
                  </a:lnTo>
                  <a:lnTo>
                    <a:pt x="532" y="536"/>
                  </a:lnTo>
                  <a:lnTo>
                    <a:pt x="522" y="520"/>
                  </a:lnTo>
                  <a:lnTo>
                    <a:pt x="514" y="504"/>
                  </a:lnTo>
                  <a:lnTo>
                    <a:pt x="503" y="496"/>
                  </a:lnTo>
                  <a:lnTo>
                    <a:pt x="488" y="480"/>
                  </a:lnTo>
                  <a:lnTo>
                    <a:pt x="484" y="470"/>
                  </a:lnTo>
                  <a:lnTo>
                    <a:pt x="476" y="461"/>
                  </a:lnTo>
                  <a:lnTo>
                    <a:pt x="471" y="450"/>
                  </a:lnTo>
                  <a:lnTo>
                    <a:pt x="464" y="439"/>
                  </a:lnTo>
                  <a:lnTo>
                    <a:pt x="455" y="408"/>
                  </a:lnTo>
                  <a:lnTo>
                    <a:pt x="451" y="402"/>
                  </a:lnTo>
                  <a:lnTo>
                    <a:pt x="450" y="398"/>
                  </a:lnTo>
                  <a:lnTo>
                    <a:pt x="445" y="388"/>
                  </a:lnTo>
                  <a:lnTo>
                    <a:pt x="444" y="379"/>
                  </a:lnTo>
                  <a:lnTo>
                    <a:pt x="437" y="369"/>
                  </a:lnTo>
                  <a:lnTo>
                    <a:pt x="427" y="357"/>
                  </a:lnTo>
                  <a:lnTo>
                    <a:pt x="424" y="349"/>
                  </a:lnTo>
                  <a:lnTo>
                    <a:pt x="422" y="342"/>
                  </a:lnTo>
                  <a:lnTo>
                    <a:pt x="418" y="333"/>
                  </a:lnTo>
                  <a:lnTo>
                    <a:pt x="405" y="314"/>
                  </a:lnTo>
                  <a:lnTo>
                    <a:pt x="398" y="307"/>
                  </a:lnTo>
                  <a:lnTo>
                    <a:pt x="393" y="298"/>
                  </a:lnTo>
                  <a:lnTo>
                    <a:pt x="392" y="291"/>
                  </a:lnTo>
                  <a:lnTo>
                    <a:pt x="376" y="268"/>
                  </a:lnTo>
                  <a:lnTo>
                    <a:pt x="365" y="255"/>
                  </a:lnTo>
                  <a:lnTo>
                    <a:pt x="346" y="242"/>
                  </a:lnTo>
                  <a:lnTo>
                    <a:pt x="331" y="235"/>
                  </a:lnTo>
                  <a:lnTo>
                    <a:pt x="321" y="221"/>
                  </a:lnTo>
                  <a:lnTo>
                    <a:pt x="317" y="218"/>
                  </a:lnTo>
                  <a:lnTo>
                    <a:pt x="307" y="219"/>
                  </a:lnTo>
                  <a:lnTo>
                    <a:pt x="278" y="235"/>
                  </a:lnTo>
                  <a:lnTo>
                    <a:pt x="272" y="232"/>
                  </a:lnTo>
                  <a:lnTo>
                    <a:pt x="262" y="223"/>
                  </a:lnTo>
                  <a:lnTo>
                    <a:pt x="251" y="216"/>
                  </a:lnTo>
                  <a:lnTo>
                    <a:pt x="242" y="208"/>
                  </a:lnTo>
                  <a:lnTo>
                    <a:pt x="229" y="202"/>
                  </a:lnTo>
                  <a:lnTo>
                    <a:pt x="221" y="195"/>
                  </a:lnTo>
                  <a:lnTo>
                    <a:pt x="215" y="186"/>
                  </a:lnTo>
                  <a:lnTo>
                    <a:pt x="208" y="182"/>
                  </a:lnTo>
                  <a:lnTo>
                    <a:pt x="195" y="179"/>
                  </a:lnTo>
                  <a:lnTo>
                    <a:pt x="180" y="166"/>
                  </a:lnTo>
                  <a:lnTo>
                    <a:pt x="164" y="159"/>
                  </a:lnTo>
                  <a:lnTo>
                    <a:pt x="150" y="149"/>
                  </a:lnTo>
                  <a:lnTo>
                    <a:pt x="134" y="139"/>
                  </a:lnTo>
                  <a:lnTo>
                    <a:pt x="125" y="128"/>
                  </a:lnTo>
                  <a:lnTo>
                    <a:pt x="120" y="123"/>
                  </a:lnTo>
                  <a:lnTo>
                    <a:pt x="114" y="110"/>
                  </a:lnTo>
                  <a:lnTo>
                    <a:pt x="110" y="105"/>
                  </a:lnTo>
                  <a:lnTo>
                    <a:pt x="104" y="103"/>
                  </a:lnTo>
                  <a:lnTo>
                    <a:pt x="97" y="90"/>
                  </a:lnTo>
                  <a:lnTo>
                    <a:pt x="92" y="87"/>
                  </a:lnTo>
                  <a:lnTo>
                    <a:pt x="87" y="87"/>
                  </a:lnTo>
                  <a:lnTo>
                    <a:pt x="79" y="79"/>
                  </a:lnTo>
                  <a:lnTo>
                    <a:pt x="71" y="62"/>
                  </a:lnTo>
                  <a:lnTo>
                    <a:pt x="71" y="58"/>
                  </a:lnTo>
                  <a:lnTo>
                    <a:pt x="68" y="52"/>
                  </a:lnTo>
                  <a:lnTo>
                    <a:pt x="58" y="55"/>
                  </a:lnTo>
                  <a:lnTo>
                    <a:pt x="52" y="51"/>
                  </a:lnTo>
                  <a:lnTo>
                    <a:pt x="53" y="46"/>
                  </a:lnTo>
                  <a:lnTo>
                    <a:pt x="56" y="41"/>
                  </a:lnTo>
                  <a:lnTo>
                    <a:pt x="56" y="38"/>
                  </a:lnTo>
                  <a:lnTo>
                    <a:pt x="48" y="29"/>
                  </a:lnTo>
                  <a:lnTo>
                    <a:pt x="42" y="29"/>
                  </a:lnTo>
                  <a:lnTo>
                    <a:pt x="38" y="33"/>
                  </a:lnTo>
                  <a:lnTo>
                    <a:pt x="33" y="33"/>
                  </a:lnTo>
                  <a:lnTo>
                    <a:pt x="26" y="29"/>
                  </a:lnTo>
                  <a:lnTo>
                    <a:pt x="25" y="26"/>
                  </a:lnTo>
                  <a:lnTo>
                    <a:pt x="20" y="25"/>
                  </a:lnTo>
                  <a:lnTo>
                    <a:pt x="13" y="9"/>
                  </a:lnTo>
                  <a:lnTo>
                    <a:pt x="10" y="7"/>
                  </a:lnTo>
                  <a:lnTo>
                    <a:pt x="4" y="7"/>
                  </a:lnTo>
                  <a:lnTo>
                    <a:pt x="0" y="0"/>
                  </a:lnTo>
                </a:path>
              </a:pathLst>
            </a:custGeom>
            <a:noFill/>
            <a:ln w="6">
              <a:solidFill>
                <a:srgbClr val="005CE6"/>
              </a:solidFill>
              <a:prstDash val="solid"/>
              <a:round/>
              <a:headEnd/>
              <a:tailEnd/>
            </a:ln>
          </p:spPr>
          <p:txBody>
            <a:bodyPr/>
            <a:lstStyle/>
            <a:p>
              <a:endParaRPr lang="en-US"/>
            </a:p>
          </p:txBody>
        </p:sp>
        <p:sp>
          <p:nvSpPr>
            <p:cNvPr id="27753" name="Freeform 306"/>
            <p:cNvSpPr>
              <a:spLocks/>
            </p:cNvSpPr>
            <p:nvPr/>
          </p:nvSpPr>
          <p:spPr bwMode="auto">
            <a:xfrm>
              <a:off x="6516688" y="5000625"/>
              <a:ext cx="66675" cy="22225"/>
            </a:xfrm>
            <a:custGeom>
              <a:avLst/>
              <a:gdLst>
                <a:gd name="T0" fmla="*/ 0 w 42"/>
                <a:gd name="T1" fmla="*/ 14 h 14"/>
                <a:gd name="T2" fmla="*/ 6 w 42"/>
                <a:gd name="T3" fmla="*/ 10 h 14"/>
                <a:gd name="T4" fmla="*/ 36 w 42"/>
                <a:gd name="T5" fmla="*/ 0 h 14"/>
                <a:gd name="T6" fmla="*/ 42 w 42"/>
                <a:gd name="T7" fmla="*/ 0 h 14"/>
                <a:gd name="T8" fmla="*/ 0 60000 65536"/>
                <a:gd name="T9" fmla="*/ 0 60000 65536"/>
                <a:gd name="T10" fmla="*/ 0 60000 65536"/>
                <a:gd name="T11" fmla="*/ 0 60000 65536"/>
                <a:gd name="T12" fmla="*/ 0 w 42"/>
                <a:gd name="T13" fmla="*/ 0 h 14"/>
                <a:gd name="T14" fmla="*/ 42 w 42"/>
                <a:gd name="T15" fmla="*/ 14 h 14"/>
              </a:gdLst>
              <a:ahLst/>
              <a:cxnLst>
                <a:cxn ang="T8">
                  <a:pos x="T0" y="T1"/>
                </a:cxn>
                <a:cxn ang="T9">
                  <a:pos x="T2" y="T3"/>
                </a:cxn>
                <a:cxn ang="T10">
                  <a:pos x="T4" y="T5"/>
                </a:cxn>
                <a:cxn ang="T11">
                  <a:pos x="T6" y="T7"/>
                </a:cxn>
              </a:cxnLst>
              <a:rect l="T12" t="T13" r="T14" b="T15"/>
              <a:pathLst>
                <a:path w="42" h="14">
                  <a:moveTo>
                    <a:pt x="0" y="14"/>
                  </a:moveTo>
                  <a:lnTo>
                    <a:pt x="6" y="10"/>
                  </a:lnTo>
                  <a:lnTo>
                    <a:pt x="36" y="0"/>
                  </a:lnTo>
                  <a:lnTo>
                    <a:pt x="42" y="0"/>
                  </a:lnTo>
                </a:path>
              </a:pathLst>
            </a:custGeom>
            <a:noFill/>
            <a:ln w="6">
              <a:solidFill>
                <a:srgbClr val="005CE6"/>
              </a:solidFill>
              <a:prstDash val="solid"/>
              <a:round/>
              <a:headEnd/>
              <a:tailEnd/>
            </a:ln>
          </p:spPr>
          <p:txBody>
            <a:bodyPr/>
            <a:lstStyle/>
            <a:p>
              <a:endParaRPr lang="en-US"/>
            </a:p>
          </p:txBody>
        </p:sp>
        <p:sp>
          <p:nvSpPr>
            <p:cNvPr id="27754" name="Freeform 307"/>
            <p:cNvSpPr>
              <a:spLocks/>
            </p:cNvSpPr>
            <p:nvPr/>
          </p:nvSpPr>
          <p:spPr bwMode="auto">
            <a:xfrm>
              <a:off x="3275013" y="5651500"/>
              <a:ext cx="53975" cy="36512"/>
            </a:xfrm>
            <a:custGeom>
              <a:avLst/>
              <a:gdLst>
                <a:gd name="T0" fmla="*/ 34 w 34"/>
                <a:gd name="T1" fmla="*/ 0 h 23"/>
                <a:gd name="T2" fmla="*/ 31 w 34"/>
                <a:gd name="T3" fmla="*/ 9 h 23"/>
                <a:gd name="T4" fmla="*/ 21 w 34"/>
                <a:gd name="T5" fmla="*/ 19 h 23"/>
                <a:gd name="T6" fmla="*/ 11 w 34"/>
                <a:gd name="T7" fmla="*/ 22 h 23"/>
                <a:gd name="T8" fmla="*/ 0 w 34"/>
                <a:gd name="T9" fmla="*/ 23 h 23"/>
                <a:gd name="T10" fmla="*/ 0 60000 65536"/>
                <a:gd name="T11" fmla="*/ 0 60000 65536"/>
                <a:gd name="T12" fmla="*/ 0 60000 65536"/>
                <a:gd name="T13" fmla="*/ 0 60000 65536"/>
                <a:gd name="T14" fmla="*/ 0 60000 65536"/>
                <a:gd name="T15" fmla="*/ 0 w 34"/>
                <a:gd name="T16" fmla="*/ 0 h 23"/>
                <a:gd name="T17" fmla="*/ 34 w 34"/>
                <a:gd name="T18" fmla="*/ 23 h 23"/>
              </a:gdLst>
              <a:ahLst/>
              <a:cxnLst>
                <a:cxn ang="T10">
                  <a:pos x="T0" y="T1"/>
                </a:cxn>
                <a:cxn ang="T11">
                  <a:pos x="T2" y="T3"/>
                </a:cxn>
                <a:cxn ang="T12">
                  <a:pos x="T4" y="T5"/>
                </a:cxn>
                <a:cxn ang="T13">
                  <a:pos x="T6" y="T7"/>
                </a:cxn>
                <a:cxn ang="T14">
                  <a:pos x="T8" y="T9"/>
                </a:cxn>
              </a:cxnLst>
              <a:rect l="T15" t="T16" r="T17" b="T18"/>
              <a:pathLst>
                <a:path w="34" h="23">
                  <a:moveTo>
                    <a:pt x="34" y="0"/>
                  </a:moveTo>
                  <a:lnTo>
                    <a:pt x="31" y="9"/>
                  </a:lnTo>
                  <a:lnTo>
                    <a:pt x="21" y="19"/>
                  </a:lnTo>
                  <a:lnTo>
                    <a:pt x="11" y="22"/>
                  </a:lnTo>
                  <a:lnTo>
                    <a:pt x="0" y="23"/>
                  </a:lnTo>
                </a:path>
              </a:pathLst>
            </a:custGeom>
            <a:noFill/>
            <a:ln w="6">
              <a:solidFill>
                <a:srgbClr val="005CE6"/>
              </a:solidFill>
              <a:prstDash val="solid"/>
              <a:round/>
              <a:headEnd/>
              <a:tailEnd/>
            </a:ln>
          </p:spPr>
          <p:txBody>
            <a:bodyPr/>
            <a:lstStyle/>
            <a:p>
              <a:endParaRPr lang="en-US"/>
            </a:p>
          </p:txBody>
        </p:sp>
        <p:sp>
          <p:nvSpPr>
            <p:cNvPr id="27755" name="Freeform 308"/>
            <p:cNvSpPr>
              <a:spLocks/>
            </p:cNvSpPr>
            <p:nvPr/>
          </p:nvSpPr>
          <p:spPr bwMode="auto">
            <a:xfrm>
              <a:off x="6773863" y="4881563"/>
              <a:ext cx="161925" cy="460375"/>
            </a:xfrm>
            <a:custGeom>
              <a:avLst/>
              <a:gdLst>
                <a:gd name="T0" fmla="*/ 102 w 102"/>
                <a:gd name="T1" fmla="*/ 290 h 290"/>
                <a:gd name="T2" fmla="*/ 99 w 102"/>
                <a:gd name="T3" fmla="*/ 284 h 290"/>
                <a:gd name="T4" fmla="*/ 98 w 102"/>
                <a:gd name="T5" fmla="*/ 267 h 290"/>
                <a:gd name="T6" fmla="*/ 83 w 102"/>
                <a:gd name="T7" fmla="*/ 222 h 290"/>
                <a:gd name="T8" fmla="*/ 79 w 102"/>
                <a:gd name="T9" fmla="*/ 215 h 290"/>
                <a:gd name="T10" fmla="*/ 79 w 102"/>
                <a:gd name="T11" fmla="*/ 207 h 290"/>
                <a:gd name="T12" fmla="*/ 80 w 102"/>
                <a:gd name="T13" fmla="*/ 205 h 290"/>
                <a:gd name="T14" fmla="*/ 80 w 102"/>
                <a:gd name="T15" fmla="*/ 196 h 290"/>
                <a:gd name="T16" fmla="*/ 76 w 102"/>
                <a:gd name="T17" fmla="*/ 183 h 290"/>
                <a:gd name="T18" fmla="*/ 73 w 102"/>
                <a:gd name="T19" fmla="*/ 163 h 290"/>
                <a:gd name="T20" fmla="*/ 62 w 102"/>
                <a:gd name="T21" fmla="*/ 148 h 290"/>
                <a:gd name="T22" fmla="*/ 57 w 102"/>
                <a:gd name="T23" fmla="*/ 146 h 290"/>
                <a:gd name="T24" fmla="*/ 44 w 102"/>
                <a:gd name="T25" fmla="*/ 143 h 290"/>
                <a:gd name="T26" fmla="*/ 39 w 102"/>
                <a:gd name="T27" fmla="*/ 137 h 290"/>
                <a:gd name="T28" fmla="*/ 36 w 102"/>
                <a:gd name="T29" fmla="*/ 130 h 290"/>
                <a:gd name="T30" fmla="*/ 33 w 102"/>
                <a:gd name="T31" fmla="*/ 127 h 290"/>
                <a:gd name="T32" fmla="*/ 31 w 102"/>
                <a:gd name="T33" fmla="*/ 121 h 290"/>
                <a:gd name="T34" fmla="*/ 31 w 102"/>
                <a:gd name="T35" fmla="*/ 114 h 290"/>
                <a:gd name="T36" fmla="*/ 28 w 102"/>
                <a:gd name="T37" fmla="*/ 105 h 290"/>
                <a:gd name="T38" fmla="*/ 30 w 102"/>
                <a:gd name="T39" fmla="*/ 91 h 290"/>
                <a:gd name="T40" fmla="*/ 23 w 102"/>
                <a:gd name="T41" fmla="*/ 84 h 290"/>
                <a:gd name="T42" fmla="*/ 20 w 102"/>
                <a:gd name="T43" fmla="*/ 78 h 290"/>
                <a:gd name="T44" fmla="*/ 8 w 102"/>
                <a:gd name="T45" fmla="*/ 69 h 290"/>
                <a:gd name="T46" fmla="*/ 4 w 102"/>
                <a:gd name="T47" fmla="*/ 62 h 290"/>
                <a:gd name="T48" fmla="*/ 1 w 102"/>
                <a:gd name="T49" fmla="*/ 48 h 290"/>
                <a:gd name="T50" fmla="*/ 0 w 102"/>
                <a:gd name="T51" fmla="*/ 33 h 290"/>
                <a:gd name="T52" fmla="*/ 3 w 102"/>
                <a:gd name="T53" fmla="*/ 25 h 290"/>
                <a:gd name="T54" fmla="*/ 3 w 102"/>
                <a:gd name="T55" fmla="*/ 0 h 29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2"/>
                <a:gd name="T85" fmla="*/ 0 h 290"/>
                <a:gd name="T86" fmla="*/ 102 w 102"/>
                <a:gd name="T87" fmla="*/ 290 h 29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2" h="290">
                  <a:moveTo>
                    <a:pt x="102" y="290"/>
                  </a:moveTo>
                  <a:lnTo>
                    <a:pt x="99" y="284"/>
                  </a:lnTo>
                  <a:lnTo>
                    <a:pt x="98" y="267"/>
                  </a:lnTo>
                  <a:lnTo>
                    <a:pt x="83" y="222"/>
                  </a:lnTo>
                  <a:lnTo>
                    <a:pt x="79" y="215"/>
                  </a:lnTo>
                  <a:lnTo>
                    <a:pt x="79" y="207"/>
                  </a:lnTo>
                  <a:lnTo>
                    <a:pt x="80" y="205"/>
                  </a:lnTo>
                  <a:lnTo>
                    <a:pt x="80" y="196"/>
                  </a:lnTo>
                  <a:lnTo>
                    <a:pt x="76" y="183"/>
                  </a:lnTo>
                  <a:lnTo>
                    <a:pt x="73" y="163"/>
                  </a:lnTo>
                  <a:lnTo>
                    <a:pt x="62" y="148"/>
                  </a:lnTo>
                  <a:lnTo>
                    <a:pt x="57" y="146"/>
                  </a:lnTo>
                  <a:lnTo>
                    <a:pt x="44" y="143"/>
                  </a:lnTo>
                  <a:lnTo>
                    <a:pt x="39" y="137"/>
                  </a:lnTo>
                  <a:lnTo>
                    <a:pt x="36" y="130"/>
                  </a:lnTo>
                  <a:lnTo>
                    <a:pt x="33" y="127"/>
                  </a:lnTo>
                  <a:lnTo>
                    <a:pt x="31" y="121"/>
                  </a:lnTo>
                  <a:lnTo>
                    <a:pt x="31" y="114"/>
                  </a:lnTo>
                  <a:lnTo>
                    <a:pt x="28" y="105"/>
                  </a:lnTo>
                  <a:lnTo>
                    <a:pt x="30" y="91"/>
                  </a:lnTo>
                  <a:lnTo>
                    <a:pt x="23" y="84"/>
                  </a:lnTo>
                  <a:lnTo>
                    <a:pt x="20" y="78"/>
                  </a:lnTo>
                  <a:lnTo>
                    <a:pt x="8" y="69"/>
                  </a:lnTo>
                  <a:lnTo>
                    <a:pt x="4" y="62"/>
                  </a:lnTo>
                  <a:lnTo>
                    <a:pt x="1" y="48"/>
                  </a:lnTo>
                  <a:lnTo>
                    <a:pt x="0" y="33"/>
                  </a:lnTo>
                  <a:lnTo>
                    <a:pt x="3" y="25"/>
                  </a:lnTo>
                  <a:lnTo>
                    <a:pt x="3" y="0"/>
                  </a:lnTo>
                </a:path>
              </a:pathLst>
            </a:custGeom>
            <a:noFill/>
            <a:ln w="6">
              <a:solidFill>
                <a:srgbClr val="005CE6"/>
              </a:solidFill>
              <a:prstDash val="solid"/>
              <a:round/>
              <a:headEnd/>
              <a:tailEnd/>
            </a:ln>
          </p:spPr>
          <p:txBody>
            <a:bodyPr/>
            <a:lstStyle/>
            <a:p>
              <a:endParaRPr lang="en-US"/>
            </a:p>
          </p:txBody>
        </p:sp>
        <p:sp>
          <p:nvSpPr>
            <p:cNvPr id="27756" name="Freeform 309"/>
            <p:cNvSpPr>
              <a:spLocks/>
            </p:cNvSpPr>
            <p:nvPr/>
          </p:nvSpPr>
          <p:spPr bwMode="auto">
            <a:xfrm>
              <a:off x="3155950" y="5688013"/>
              <a:ext cx="119063" cy="44450"/>
            </a:xfrm>
            <a:custGeom>
              <a:avLst/>
              <a:gdLst>
                <a:gd name="T0" fmla="*/ 75 w 75"/>
                <a:gd name="T1" fmla="*/ 0 h 28"/>
                <a:gd name="T2" fmla="*/ 69 w 75"/>
                <a:gd name="T3" fmla="*/ 2 h 28"/>
                <a:gd name="T4" fmla="*/ 46 w 75"/>
                <a:gd name="T5" fmla="*/ 22 h 28"/>
                <a:gd name="T6" fmla="*/ 31 w 75"/>
                <a:gd name="T7" fmla="*/ 28 h 28"/>
                <a:gd name="T8" fmla="*/ 20 w 75"/>
                <a:gd name="T9" fmla="*/ 28 h 28"/>
                <a:gd name="T10" fmla="*/ 0 w 75"/>
                <a:gd name="T11" fmla="*/ 12 h 28"/>
                <a:gd name="T12" fmla="*/ 0 60000 65536"/>
                <a:gd name="T13" fmla="*/ 0 60000 65536"/>
                <a:gd name="T14" fmla="*/ 0 60000 65536"/>
                <a:gd name="T15" fmla="*/ 0 60000 65536"/>
                <a:gd name="T16" fmla="*/ 0 60000 65536"/>
                <a:gd name="T17" fmla="*/ 0 60000 65536"/>
                <a:gd name="T18" fmla="*/ 0 w 75"/>
                <a:gd name="T19" fmla="*/ 0 h 28"/>
                <a:gd name="T20" fmla="*/ 75 w 75"/>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75" h="28">
                  <a:moveTo>
                    <a:pt x="75" y="0"/>
                  </a:moveTo>
                  <a:lnTo>
                    <a:pt x="69" y="2"/>
                  </a:lnTo>
                  <a:lnTo>
                    <a:pt x="46" y="22"/>
                  </a:lnTo>
                  <a:lnTo>
                    <a:pt x="31" y="28"/>
                  </a:lnTo>
                  <a:lnTo>
                    <a:pt x="20" y="28"/>
                  </a:lnTo>
                  <a:lnTo>
                    <a:pt x="0" y="12"/>
                  </a:lnTo>
                </a:path>
              </a:pathLst>
            </a:custGeom>
            <a:noFill/>
            <a:ln w="6">
              <a:solidFill>
                <a:srgbClr val="005CE6"/>
              </a:solidFill>
              <a:prstDash val="solid"/>
              <a:round/>
              <a:headEnd/>
              <a:tailEnd/>
            </a:ln>
          </p:spPr>
          <p:txBody>
            <a:bodyPr/>
            <a:lstStyle/>
            <a:p>
              <a:endParaRPr lang="en-US"/>
            </a:p>
          </p:txBody>
        </p:sp>
        <p:sp>
          <p:nvSpPr>
            <p:cNvPr id="27757" name="Freeform 310"/>
            <p:cNvSpPr>
              <a:spLocks/>
            </p:cNvSpPr>
            <p:nvPr/>
          </p:nvSpPr>
          <p:spPr bwMode="auto">
            <a:xfrm>
              <a:off x="7512050" y="3759200"/>
              <a:ext cx="100013" cy="498475"/>
            </a:xfrm>
            <a:custGeom>
              <a:avLst/>
              <a:gdLst>
                <a:gd name="T0" fmla="*/ 63 w 63"/>
                <a:gd name="T1" fmla="*/ 0 h 314"/>
                <a:gd name="T2" fmla="*/ 58 w 63"/>
                <a:gd name="T3" fmla="*/ 10 h 314"/>
                <a:gd name="T4" fmla="*/ 52 w 63"/>
                <a:gd name="T5" fmla="*/ 25 h 314"/>
                <a:gd name="T6" fmla="*/ 46 w 63"/>
                <a:gd name="T7" fmla="*/ 39 h 314"/>
                <a:gd name="T8" fmla="*/ 27 w 63"/>
                <a:gd name="T9" fmla="*/ 62 h 314"/>
                <a:gd name="T10" fmla="*/ 16 w 63"/>
                <a:gd name="T11" fmla="*/ 92 h 314"/>
                <a:gd name="T12" fmla="*/ 14 w 63"/>
                <a:gd name="T13" fmla="*/ 104 h 314"/>
                <a:gd name="T14" fmla="*/ 11 w 63"/>
                <a:gd name="T15" fmla="*/ 120 h 314"/>
                <a:gd name="T16" fmla="*/ 7 w 63"/>
                <a:gd name="T17" fmla="*/ 144 h 314"/>
                <a:gd name="T18" fmla="*/ 7 w 63"/>
                <a:gd name="T19" fmla="*/ 172 h 314"/>
                <a:gd name="T20" fmla="*/ 10 w 63"/>
                <a:gd name="T21" fmla="*/ 183 h 314"/>
                <a:gd name="T22" fmla="*/ 9 w 63"/>
                <a:gd name="T23" fmla="*/ 206 h 314"/>
                <a:gd name="T24" fmla="*/ 6 w 63"/>
                <a:gd name="T25" fmla="*/ 210 h 314"/>
                <a:gd name="T26" fmla="*/ 6 w 63"/>
                <a:gd name="T27" fmla="*/ 221 h 314"/>
                <a:gd name="T28" fmla="*/ 1 w 63"/>
                <a:gd name="T29" fmla="*/ 229 h 314"/>
                <a:gd name="T30" fmla="*/ 0 w 63"/>
                <a:gd name="T31" fmla="*/ 242 h 314"/>
                <a:gd name="T32" fmla="*/ 6 w 63"/>
                <a:gd name="T33" fmla="*/ 258 h 314"/>
                <a:gd name="T34" fmla="*/ 16 w 63"/>
                <a:gd name="T35" fmla="*/ 280 h 314"/>
                <a:gd name="T36" fmla="*/ 17 w 63"/>
                <a:gd name="T37" fmla="*/ 288 h 314"/>
                <a:gd name="T38" fmla="*/ 20 w 63"/>
                <a:gd name="T39" fmla="*/ 314 h 31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3"/>
                <a:gd name="T61" fmla="*/ 0 h 314"/>
                <a:gd name="T62" fmla="*/ 63 w 63"/>
                <a:gd name="T63" fmla="*/ 314 h 31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3" h="314">
                  <a:moveTo>
                    <a:pt x="63" y="0"/>
                  </a:moveTo>
                  <a:lnTo>
                    <a:pt x="58" y="10"/>
                  </a:lnTo>
                  <a:lnTo>
                    <a:pt x="52" y="25"/>
                  </a:lnTo>
                  <a:lnTo>
                    <a:pt x="46" y="39"/>
                  </a:lnTo>
                  <a:lnTo>
                    <a:pt x="27" y="62"/>
                  </a:lnTo>
                  <a:lnTo>
                    <a:pt x="16" y="92"/>
                  </a:lnTo>
                  <a:lnTo>
                    <a:pt x="14" y="104"/>
                  </a:lnTo>
                  <a:lnTo>
                    <a:pt x="11" y="120"/>
                  </a:lnTo>
                  <a:lnTo>
                    <a:pt x="7" y="144"/>
                  </a:lnTo>
                  <a:lnTo>
                    <a:pt x="7" y="172"/>
                  </a:lnTo>
                  <a:lnTo>
                    <a:pt x="10" y="183"/>
                  </a:lnTo>
                  <a:lnTo>
                    <a:pt x="9" y="206"/>
                  </a:lnTo>
                  <a:lnTo>
                    <a:pt x="6" y="210"/>
                  </a:lnTo>
                  <a:lnTo>
                    <a:pt x="6" y="221"/>
                  </a:lnTo>
                  <a:lnTo>
                    <a:pt x="1" y="229"/>
                  </a:lnTo>
                  <a:lnTo>
                    <a:pt x="0" y="242"/>
                  </a:lnTo>
                  <a:lnTo>
                    <a:pt x="6" y="258"/>
                  </a:lnTo>
                  <a:lnTo>
                    <a:pt x="16" y="280"/>
                  </a:lnTo>
                  <a:lnTo>
                    <a:pt x="17" y="288"/>
                  </a:lnTo>
                  <a:lnTo>
                    <a:pt x="20" y="314"/>
                  </a:lnTo>
                </a:path>
              </a:pathLst>
            </a:custGeom>
            <a:noFill/>
            <a:ln w="6">
              <a:solidFill>
                <a:srgbClr val="005CE6"/>
              </a:solidFill>
              <a:prstDash val="solid"/>
              <a:round/>
              <a:headEnd/>
              <a:tailEnd/>
            </a:ln>
          </p:spPr>
          <p:txBody>
            <a:bodyPr/>
            <a:lstStyle/>
            <a:p>
              <a:endParaRPr lang="en-US"/>
            </a:p>
          </p:txBody>
        </p:sp>
        <p:sp>
          <p:nvSpPr>
            <p:cNvPr id="27758" name="Freeform 311"/>
            <p:cNvSpPr>
              <a:spLocks/>
            </p:cNvSpPr>
            <p:nvPr/>
          </p:nvSpPr>
          <p:spPr bwMode="auto">
            <a:xfrm>
              <a:off x="5851525" y="4864100"/>
              <a:ext cx="346075" cy="473075"/>
            </a:xfrm>
            <a:custGeom>
              <a:avLst/>
              <a:gdLst>
                <a:gd name="T0" fmla="*/ 0 w 218"/>
                <a:gd name="T1" fmla="*/ 298 h 298"/>
                <a:gd name="T2" fmla="*/ 6 w 218"/>
                <a:gd name="T3" fmla="*/ 280 h 298"/>
                <a:gd name="T4" fmla="*/ 2 w 218"/>
                <a:gd name="T5" fmla="*/ 266 h 298"/>
                <a:gd name="T6" fmla="*/ 4 w 218"/>
                <a:gd name="T7" fmla="*/ 260 h 298"/>
                <a:gd name="T8" fmla="*/ 13 w 218"/>
                <a:gd name="T9" fmla="*/ 244 h 298"/>
                <a:gd name="T10" fmla="*/ 17 w 218"/>
                <a:gd name="T11" fmla="*/ 240 h 298"/>
                <a:gd name="T12" fmla="*/ 23 w 218"/>
                <a:gd name="T13" fmla="*/ 237 h 298"/>
                <a:gd name="T14" fmla="*/ 38 w 218"/>
                <a:gd name="T15" fmla="*/ 236 h 298"/>
                <a:gd name="T16" fmla="*/ 43 w 218"/>
                <a:gd name="T17" fmla="*/ 233 h 298"/>
                <a:gd name="T18" fmla="*/ 51 w 218"/>
                <a:gd name="T19" fmla="*/ 224 h 298"/>
                <a:gd name="T20" fmla="*/ 59 w 218"/>
                <a:gd name="T21" fmla="*/ 220 h 298"/>
                <a:gd name="T22" fmla="*/ 74 w 218"/>
                <a:gd name="T23" fmla="*/ 216 h 298"/>
                <a:gd name="T24" fmla="*/ 79 w 218"/>
                <a:gd name="T25" fmla="*/ 210 h 298"/>
                <a:gd name="T26" fmla="*/ 82 w 218"/>
                <a:gd name="T27" fmla="*/ 201 h 298"/>
                <a:gd name="T28" fmla="*/ 85 w 218"/>
                <a:gd name="T29" fmla="*/ 181 h 298"/>
                <a:gd name="T30" fmla="*/ 89 w 218"/>
                <a:gd name="T31" fmla="*/ 175 h 298"/>
                <a:gd name="T32" fmla="*/ 89 w 218"/>
                <a:gd name="T33" fmla="*/ 172 h 298"/>
                <a:gd name="T34" fmla="*/ 88 w 218"/>
                <a:gd name="T35" fmla="*/ 168 h 298"/>
                <a:gd name="T36" fmla="*/ 88 w 218"/>
                <a:gd name="T37" fmla="*/ 164 h 298"/>
                <a:gd name="T38" fmla="*/ 92 w 218"/>
                <a:gd name="T39" fmla="*/ 154 h 298"/>
                <a:gd name="T40" fmla="*/ 94 w 218"/>
                <a:gd name="T41" fmla="*/ 152 h 298"/>
                <a:gd name="T42" fmla="*/ 107 w 218"/>
                <a:gd name="T43" fmla="*/ 151 h 298"/>
                <a:gd name="T44" fmla="*/ 114 w 218"/>
                <a:gd name="T45" fmla="*/ 142 h 298"/>
                <a:gd name="T46" fmla="*/ 120 w 218"/>
                <a:gd name="T47" fmla="*/ 141 h 298"/>
                <a:gd name="T48" fmla="*/ 123 w 218"/>
                <a:gd name="T49" fmla="*/ 134 h 298"/>
                <a:gd name="T50" fmla="*/ 131 w 218"/>
                <a:gd name="T51" fmla="*/ 132 h 298"/>
                <a:gd name="T52" fmla="*/ 134 w 218"/>
                <a:gd name="T53" fmla="*/ 128 h 298"/>
                <a:gd name="T54" fmla="*/ 144 w 218"/>
                <a:gd name="T55" fmla="*/ 125 h 298"/>
                <a:gd name="T56" fmla="*/ 148 w 218"/>
                <a:gd name="T57" fmla="*/ 116 h 298"/>
                <a:gd name="T58" fmla="*/ 161 w 218"/>
                <a:gd name="T59" fmla="*/ 109 h 298"/>
                <a:gd name="T60" fmla="*/ 164 w 218"/>
                <a:gd name="T61" fmla="*/ 103 h 298"/>
                <a:gd name="T62" fmla="*/ 174 w 218"/>
                <a:gd name="T63" fmla="*/ 96 h 298"/>
                <a:gd name="T64" fmla="*/ 179 w 218"/>
                <a:gd name="T65" fmla="*/ 89 h 298"/>
                <a:gd name="T66" fmla="*/ 182 w 218"/>
                <a:gd name="T67" fmla="*/ 82 h 298"/>
                <a:gd name="T68" fmla="*/ 186 w 218"/>
                <a:gd name="T69" fmla="*/ 74 h 298"/>
                <a:gd name="T70" fmla="*/ 193 w 218"/>
                <a:gd name="T71" fmla="*/ 56 h 298"/>
                <a:gd name="T72" fmla="*/ 197 w 218"/>
                <a:gd name="T73" fmla="*/ 54 h 298"/>
                <a:gd name="T74" fmla="*/ 196 w 218"/>
                <a:gd name="T75" fmla="*/ 50 h 298"/>
                <a:gd name="T76" fmla="*/ 192 w 218"/>
                <a:gd name="T77" fmla="*/ 43 h 298"/>
                <a:gd name="T78" fmla="*/ 193 w 218"/>
                <a:gd name="T79" fmla="*/ 36 h 298"/>
                <a:gd name="T80" fmla="*/ 203 w 218"/>
                <a:gd name="T81" fmla="*/ 28 h 298"/>
                <a:gd name="T82" fmla="*/ 215 w 218"/>
                <a:gd name="T83" fmla="*/ 1 h 298"/>
                <a:gd name="T84" fmla="*/ 218 w 218"/>
                <a:gd name="T85" fmla="*/ 0 h 2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18"/>
                <a:gd name="T130" fmla="*/ 0 h 298"/>
                <a:gd name="T131" fmla="*/ 218 w 218"/>
                <a:gd name="T132" fmla="*/ 298 h 2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18" h="298">
                  <a:moveTo>
                    <a:pt x="0" y="298"/>
                  </a:moveTo>
                  <a:lnTo>
                    <a:pt x="6" y="280"/>
                  </a:lnTo>
                  <a:lnTo>
                    <a:pt x="2" y="266"/>
                  </a:lnTo>
                  <a:lnTo>
                    <a:pt x="4" y="260"/>
                  </a:lnTo>
                  <a:lnTo>
                    <a:pt x="13" y="244"/>
                  </a:lnTo>
                  <a:lnTo>
                    <a:pt x="17" y="240"/>
                  </a:lnTo>
                  <a:lnTo>
                    <a:pt x="23" y="237"/>
                  </a:lnTo>
                  <a:lnTo>
                    <a:pt x="38" y="236"/>
                  </a:lnTo>
                  <a:lnTo>
                    <a:pt x="43" y="233"/>
                  </a:lnTo>
                  <a:lnTo>
                    <a:pt x="51" y="224"/>
                  </a:lnTo>
                  <a:lnTo>
                    <a:pt x="59" y="220"/>
                  </a:lnTo>
                  <a:lnTo>
                    <a:pt x="74" y="216"/>
                  </a:lnTo>
                  <a:lnTo>
                    <a:pt x="79" y="210"/>
                  </a:lnTo>
                  <a:lnTo>
                    <a:pt x="82" y="201"/>
                  </a:lnTo>
                  <a:lnTo>
                    <a:pt x="85" y="181"/>
                  </a:lnTo>
                  <a:lnTo>
                    <a:pt x="89" y="175"/>
                  </a:lnTo>
                  <a:lnTo>
                    <a:pt x="89" y="172"/>
                  </a:lnTo>
                  <a:lnTo>
                    <a:pt x="88" y="168"/>
                  </a:lnTo>
                  <a:lnTo>
                    <a:pt x="88" y="164"/>
                  </a:lnTo>
                  <a:lnTo>
                    <a:pt x="92" y="154"/>
                  </a:lnTo>
                  <a:lnTo>
                    <a:pt x="94" y="152"/>
                  </a:lnTo>
                  <a:lnTo>
                    <a:pt x="107" y="151"/>
                  </a:lnTo>
                  <a:lnTo>
                    <a:pt x="114" y="142"/>
                  </a:lnTo>
                  <a:lnTo>
                    <a:pt x="120" y="141"/>
                  </a:lnTo>
                  <a:lnTo>
                    <a:pt x="123" y="134"/>
                  </a:lnTo>
                  <a:lnTo>
                    <a:pt x="131" y="132"/>
                  </a:lnTo>
                  <a:lnTo>
                    <a:pt x="134" y="128"/>
                  </a:lnTo>
                  <a:lnTo>
                    <a:pt x="144" y="125"/>
                  </a:lnTo>
                  <a:lnTo>
                    <a:pt x="148" y="116"/>
                  </a:lnTo>
                  <a:lnTo>
                    <a:pt x="161" y="109"/>
                  </a:lnTo>
                  <a:lnTo>
                    <a:pt x="164" y="103"/>
                  </a:lnTo>
                  <a:lnTo>
                    <a:pt x="174" y="96"/>
                  </a:lnTo>
                  <a:lnTo>
                    <a:pt x="179" y="89"/>
                  </a:lnTo>
                  <a:lnTo>
                    <a:pt x="182" y="82"/>
                  </a:lnTo>
                  <a:lnTo>
                    <a:pt x="186" y="74"/>
                  </a:lnTo>
                  <a:lnTo>
                    <a:pt x="193" y="56"/>
                  </a:lnTo>
                  <a:lnTo>
                    <a:pt x="197" y="54"/>
                  </a:lnTo>
                  <a:lnTo>
                    <a:pt x="196" y="50"/>
                  </a:lnTo>
                  <a:lnTo>
                    <a:pt x="192" y="43"/>
                  </a:lnTo>
                  <a:lnTo>
                    <a:pt x="193" y="36"/>
                  </a:lnTo>
                  <a:lnTo>
                    <a:pt x="203" y="28"/>
                  </a:lnTo>
                  <a:lnTo>
                    <a:pt x="215" y="1"/>
                  </a:lnTo>
                  <a:lnTo>
                    <a:pt x="218" y="0"/>
                  </a:lnTo>
                </a:path>
              </a:pathLst>
            </a:custGeom>
            <a:noFill/>
            <a:ln w="6">
              <a:solidFill>
                <a:srgbClr val="005CE6"/>
              </a:solidFill>
              <a:prstDash val="solid"/>
              <a:round/>
              <a:headEnd/>
              <a:tailEnd/>
            </a:ln>
          </p:spPr>
          <p:txBody>
            <a:bodyPr/>
            <a:lstStyle/>
            <a:p>
              <a:endParaRPr lang="en-US"/>
            </a:p>
          </p:txBody>
        </p:sp>
        <p:sp>
          <p:nvSpPr>
            <p:cNvPr id="27759" name="Freeform 312"/>
            <p:cNvSpPr>
              <a:spLocks/>
            </p:cNvSpPr>
            <p:nvPr/>
          </p:nvSpPr>
          <p:spPr bwMode="auto">
            <a:xfrm>
              <a:off x="649288" y="4989513"/>
              <a:ext cx="858838" cy="557212"/>
            </a:xfrm>
            <a:custGeom>
              <a:avLst/>
              <a:gdLst>
                <a:gd name="T0" fmla="*/ 7 w 541"/>
                <a:gd name="T1" fmla="*/ 347 h 351"/>
                <a:gd name="T2" fmla="*/ 20 w 541"/>
                <a:gd name="T3" fmla="*/ 340 h 351"/>
                <a:gd name="T4" fmla="*/ 19 w 541"/>
                <a:gd name="T5" fmla="*/ 324 h 351"/>
                <a:gd name="T6" fmla="*/ 30 w 541"/>
                <a:gd name="T7" fmla="*/ 322 h 351"/>
                <a:gd name="T8" fmla="*/ 43 w 541"/>
                <a:gd name="T9" fmla="*/ 325 h 351"/>
                <a:gd name="T10" fmla="*/ 34 w 541"/>
                <a:gd name="T11" fmla="*/ 312 h 351"/>
                <a:gd name="T12" fmla="*/ 33 w 541"/>
                <a:gd name="T13" fmla="*/ 304 h 351"/>
                <a:gd name="T14" fmla="*/ 49 w 541"/>
                <a:gd name="T15" fmla="*/ 296 h 351"/>
                <a:gd name="T16" fmla="*/ 53 w 541"/>
                <a:gd name="T17" fmla="*/ 289 h 351"/>
                <a:gd name="T18" fmla="*/ 50 w 541"/>
                <a:gd name="T19" fmla="*/ 262 h 351"/>
                <a:gd name="T20" fmla="*/ 59 w 541"/>
                <a:gd name="T21" fmla="*/ 236 h 351"/>
                <a:gd name="T22" fmla="*/ 57 w 541"/>
                <a:gd name="T23" fmla="*/ 227 h 351"/>
                <a:gd name="T24" fmla="*/ 76 w 541"/>
                <a:gd name="T25" fmla="*/ 210 h 351"/>
                <a:gd name="T26" fmla="*/ 95 w 541"/>
                <a:gd name="T27" fmla="*/ 216 h 351"/>
                <a:gd name="T28" fmla="*/ 106 w 541"/>
                <a:gd name="T29" fmla="*/ 211 h 351"/>
                <a:gd name="T30" fmla="*/ 104 w 541"/>
                <a:gd name="T31" fmla="*/ 196 h 351"/>
                <a:gd name="T32" fmla="*/ 106 w 541"/>
                <a:gd name="T33" fmla="*/ 183 h 351"/>
                <a:gd name="T34" fmla="*/ 112 w 541"/>
                <a:gd name="T35" fmla="*/ 165 h 351"/>
                <a:gd name="T36" fmla="*/ 132 w 541"/>
                <a:gd name="T37" fmla="*/ 144 h 351"/>
                <a:gd name="T38" fmla="*/ 147 w 541"/>
                <a:gd name="T39" fmla="*/ 127 h 351"/>
                <a:gd name="T40" fmla="*/ 157 w 541"/>
                <a:gd name="T41" fmla="*/ 135 h 351"/>
                <a:gd name="T42" fmla="*/ 165 w 541"/>
                <a:gd name="T43" fmla="*/ 129 h 351"/>
                <a:gd name="T44" fmla="*/ 163 w 541"/>
                <a:gd name="T45" fmla="*/ 122 h 351"/>
                <a:gd name="T46" fmla="*/ 168 w 541"/>
                <a:gd name="T47" fmla="*/ 116 h 351"/>
                <a:gd name="T48" fmla="*/ 177 w 541"/>
                <a:gd name="T49" fmla="*/ 119 h 351"/>
                <a:gd name="T50" fmla="*/ 206 w 541"/>
                <a:gd name="T51" fmla="*/ 103 h 351"/>
                <a:gd name="T52" fmla="*/ 227 w 541"/>
                <a:gd name="T53" fmla="*/ 103 h 351"/>
                <a:gd name="T54" fmla="*/ 230 w 541"/>
                <a:gd name="T55" fmla="*/ 101 h 351"/>
                <a:gd name="T56" fmla="*/ 229 w 541"/>
                <a:gd name="T57" fmla="*/ 93 h 351"/>
                <a:gd name="T58" fmla="*/ 262 w 541"/>
                <a:gd name="T59" fmla="*/ 89 h 351"/>
                <a:gd name="T60" fmla="*/ 269 w 541"/>
                <a:gd name="T61" fmla="*/ 98 h 351"/>
                <a:gd name="T62" fmla="*/ 278 w 541"/>
                <a:gd name="T63" fmla="*/ 95 h 351"/>
                <a:gd name="T64" fmla="*/ 284 w 541"/>
                <a:gd name="T65" fmla="*/ 76 h 351"/>
                <a:gd name="T66" fmla="*/ 302 w 541"/>
                <a:gd name="T67" fmla="*/ 72 h 351"/>
                <a:gd name="T68" fmla="*/ 325 w 541"/>
                <a:gd name="T69" fmla="*/ 65 h 351"/>
                <a:gd name="T70" fmla="*/ 341 w 541"/>
                <a:gd name="T71" fmla="*/ 62 h 351"/>
                <a:gd name="T72" fmla="*/ 369 w 541"/>
                <a:gd name="T73" fmla="*/ 47 h 351"/>
                <a:gd name="T74" fmla="*/ 390 w 541"/>
                <a:gd name="T75" fmla="*/ 40 h 351"/>
                <a:gd name="T76" fmla="*/ 405 w 541"/>
                <a:gd name="T77" fmla="*/ 30 h 351"/>
                <a:gd name="T78" fmla="*/ 422 w 541"/>
                <a:gd name="T79" fmla="*/ 21 h 351"/>
                <a:gd name="T80" fmla="*/ 416 w 541"/>
                <a:gd name="T81" fmla="*/ 10 h 351"/>
                <a:gd name="T82" fmla="*/ 426 w 541"/>
                <a:gd name="T83" fmla="*/ 7 h 351"/>
                <a:gd name="T84" fmla="*/ 461 w 541"/>
                <a:gd name="T85" fmla="*/ 10 h 351"/>
                <a:gd name="T86" fmla="*/ 464 w 541"/>
                <a:gd name="T87" fmla="*/ 23 h 351"/>
                <a:gd name="T88" fmla="*/ 484 w 541"/>
                <a:gd name="T89" fmla="*/ 39 h 351"/>
                <a:gd name="T90" fmla="*/ 491 w 541"/>
                <a:gd name="T91" fmla="*/ 31 h 351"/>
                <a:gd name="T92" fmla="*/ 495 w 541"/>
                <a:gd name="T93" fmla="*/ 23 h 351"/>
                <a:gd name="T94" fmla="*/ 492 w 541"/>
                <a:gd name="T95" fmla="*/ 10 h 351"/>
                <a:gd name="T96" fmla="*/ 498 w 541"/>
                <a:gd name="T97" fmla="*/ 0 h 351"/>
                <a:gd name="T98" fmla="*/ 508 w 541"/>
                <a:gd name="T99" fmla="*/ 16 h 351"/>
                <a:gd name="T100" fmla="*/ 518 w 541"/>
                <a:gd name="T101" fmla="*/ 27 h 351"/>
                <a:gd name="T102" fmla="*/ 531 w 541"/>
                <a:gd name="T103" fmla="*/ 24 h 351"/>
                <a:gd name="T104" fmla="*/ 541 w 541"/>
                <a:gd name="T105" fmla="*/ 10 h 35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41"/>
                <a:gd name="T160" fmla="*/ 0 h 351"/>
                <a:gd name="T161" fmla="*/ 541 w 541"/>
                <a:gd name="T162" fmla="*/ 351 h 35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41" h="351">
                  <a:moveTo>
                    <a:pt x="0" y="351"/>
                  </a:moveTo>
                  <a:lnTo>
                    <a:pt x="7" y="347"/>
                  </a:lnTo>
                  <a:lnTo>
                    <a:pt x="19" y="342"/>
                  </a:lnTo>
                  <a:lnTo>
                    <a:pt x="20" y="340"/>
                  </a:lnTo>
                  <a:lnTo>
                    <a:pt x="19" y="331"/>
                  </a:lnTo>
                  <a:lnTo>
                    <a:pt x="19" y="324"/>
                  </a:lnTo>
                  <a:lnTo>
                    <a:pt x="23" y="321"/>
                  </a:lnTo>
                  <a:lnTo>
                    <a:pt x="30" y="322"/>
                  </a:lnTo>
                  <a:lnTo>
                    <a:pt x="40" y="325"/>
                  </a:lnTo>
                  <a:lnTo>
                    <a:pt x="43" y="325"/>
                  </a:lnTo>
                  <a:lnTo>
                    <a:pt x="44" y="321"/>
                  </a:lnTo>
                  <a:lnTo>
                    <a:pt x="34" y="312"/>
                  </a:lnTo>
                  <a:lnTo>
                    <a:pt x="33" y="308"/>
                  </a:lnTo>
                  <a:lnTo>
                    <a:pt x="33" y="304"/>
                  </a:lnTo>
                  <a:lnTo>
                    <a:pt x="37" y="301"/>
                  </a:lnTo>
                  <a:lnTo>
                    <a:pt x="49" y="296"/>
                  </a:lnTo>
                  <a:lnTo>
                    <a:pt x="52" y="295"/>
                  </a:lnTo>
                  <a:lnTo>
                    <a:pt x="53" y="289"/>
                  </a:lnTo>
                  <a:lnTo>
                    <a:pt x="50" y="270"/>
                  </a:lnTo>
                  <a:lnTo>
                    <a:pt x="50" y="262"/>
                  </a:lnTo>
                  <a:lnTo>
                    <a:pt x="59" y="240"/>
                  </a:lnTo>
                  <a:lnTo>
                    <a:pt x="59" y="236"/>
                  </a:lnTo>
                  <a:lnTo>
                    <a:pt x="57" y="234"/>
                  </a:lnTo>
                  <a:lnTo>
                    <a:pt x="57" y="227"/>
                  </a:lnTo>
                  <a:lnTo>
                    <a:pt x="70" y="213"/>
                  </a:lnTo>
                  <a:lnTo>
                    <a:pt x="76" y="210"/>
                  </a:lnTo>
                  <a:lnTo>
                    <a:pt x="83" y="211"/>
                  </a:lnTo>
                  <a:lnTo>
                    <a:pt x="95" y="216"/>
                  </a:lnTo>
                  <a:lnTo>
                    <a:pt x="104" y="214"/>
                  </a:lnTo>
                  <a:lnTo>
                    <a:pt x="106" y="211"/>
                  </a:lnTo>
                  <a:lnTo>
                    <a:pt x="108" y="203"/>
                  </a:lnTo>
                  <a:lnTo>
                    <a:pt x="104" y="196"/>
                  </a:lnTo>
                  <a:lnTo>
                    <a:pt x="102" y="188"/>
                  </a:lnTo>
                  <a:lnTo>
                    <a:pt x="106" y="183"/>
                  </a:lnTo>
                  <a:lnTo>
                    <a:pt x="109" y="178"/>
                  </a:lnTo>
                  <a:lnTo>
                    <a:pt x="112" y="165"/>
                  </a:lnTo>
                  <a:lnTo>
                    <a:pt x="122" y="152"/>
                  </a:lnTo>
                  <a:lnTo>
                    <a:pt x="132" y="144"/>
                  </a:lnTo>
                  <a:lnTo>
                    <a:pt x="140" y="129"/>
                  </a:lnTo>
                  <a:lnTo>
                    <a:pt x="147" y="127"/>
                  </a:lnTo>
                  <a:lnTo>
                    <a:pt x="151" y="128"/>
                  </a:lnTo>
                  <a:lnTo>
                    <a:pt x="157" y="135"/>
                  </a:lnTo>
                  <a:lnTo>
                    <a:pt x="163" y="134"/>
                  </a:lnTo>
                  <a:lnTo>
                    <a:pt x="165" y="129"/>
                  </a:lnTo>
                  <a:lnTo>
                    <a:pt x="164" y="125"/>
                  </a:lnTo>
                  <a:lnTo>
                    <a:pt x="163" y="122"/>
                  </a:lnTo>
                  <a:lnTo>
                    <a:pt x="164" y="116"/>
                  </a:lnTo>
                  <a:lnTo>
                    <a:pt x="168" y="116"/>
                  </a:lnTo>
                  <a:lnTo>
                    <a:pt x="173" y="121"/>
                  </a:lnTo>
                  <a:lnTo>
                    <a:pt x="177" y="119"/>
                  </a:lnTo>
                  <a:lnTo>
                    <a:pt x="189" y="111"/>
                  </a:lnTo>
                  <a:lnTo>
                    <a:pt x="206" y="103"/>
                  </a:lnTo>
                  <a:lnTo>
                    <a:pt x="219" y="103"/>
                  </a:lnTo>
                  <a:lnTo>
                    <a:pt x="227" y="103"/>
                  </a:lnTo>
                  <a:lnTo>
                    <a:pt x="230" y="102"/>
                  </a:lnTo>
                  <a:lnTo>
                    <a:pt x="230" y="101"/>
                  </a:lnTo>
                  <a:lnTo>
                    <a:pt x="229" y="96"/>
                  </a:lnTo>
                  <a:lnTo>
                    <a:pt x="229" y="93"/>
                  </a:lnTo>
                  <a:lnTo>
                    <a:pt x="259" y="86"/>
                  </a:lnTo>
                  <a:lnTo>
                    <a:pt x="262" y="89"/>
                  </a:lnTo>
                  <a:lnTo>
                    <a:pt x="266" y="96"/>
                  </a:lnTo>
                  <a:lnTo>
                    <a:pt x="269" y="98"/>
                  </a:lnTo>
                  <a:lnTo>
                    <a:pt x="274" y="98"/>
                  </a:lnTo>
                  <a:lnTo>
                    <a:pt x="278" y="95"/>
                  </a:lnTo>
                  <a:lnTo>
                    <a:pt x="282" y="88"/>
                  </a:lnTo>
                  <a:lnTo>
                    <a:pt x="284" y="76"/>
                  </a:lnTo>
                  <a:lnTo>
                    <a:pt x="286" y="73"/>
                  </a:lnTo>
                  <a:lnTo>
                    <a:pt x="302" y="72"/>
                  </a:lnTo>
                  <a:lnTo>
                    <a:pt x="305" y="69"/>
                  </a:lnTo>
                  <a:lnTo>
                    <a:pt x="325" y="65"/>
                  </a:lnTo>
                  <a:lnTo>
                    <a:pt x="331" y="60"/>
                  </a:lnTo>
                  <a:lnTo>
                    <a:pt x="341" y="62"/>
                  </a:lnTo>
                  <a:lnTo>
                    <a:pt x="347" y="62"/>
                  </a:lnTo>
                  <a:lnTo>
                    <a:pt x="369" y="47"/>
                  </a:lnTo>
                  <a:lnTo>
                    <a:pt x="373" y="43"/>
                  </a:lnTo>
                  <a:lnTo>
                    <a:pt x="390" y="40"/>
                  </a:lnTo>
                  <a:lnTo>
                    <a:pt x="397" y="37"/>
                  </a:lnTo>
                  <a:lnTo>
                    <a:pt x="405" y="30"/>
                  </a:lnTo>
                  <a:lnTo>
                    <a:pt x="419" y="24"/>
                  </a:lnTo>
                  <a:lnTo>
                    <a:pt x="422" y="21"/>
                  </a:lnTo>
                  <a:lnTo>
                    <a:pt x="422" y="17"/>
                  </a:lnTo>
                  <a:lnTo>
                    <a:pt x="416" y="10"/>
                  </a:lnTo>
                  <a:lnTo>
                    <a:pt x="416" y="7"/>
                  </a:lnTo>
                  <a:lnTo>
                    <a:pt x="426" y="7"/>
                  </a:lnTo>
                  <a:lnTo>
                    <a:pt x="452" y="11"/>
                  </a:lnTo>
                  <a:lnTo>
                    <a:pt x="461" y="10"/>
                  </a:lnTo>
                  <a:lnTo>
                    <a:pt x="462" y="14"/>
                  </a:lnTo>
                  <a:lnTo>
                    <a:pt x="464" y="23"/>
                  </a:lnTo>
                  <a:lnTo>
                    <a:pt x="468" y="29"/>
                  </a:lnTo>
                  <a:lnTo>
                    <a:pt x="484" y="39"/>
                  </a:lnTo>
                  <a:lnTo>
                    <a:pt x="488" y="37"/>
                  </a:lnTo>
                  <a:lnTo>
                    <a:pt x="491" y="31"/>
                  </a:lnTo>
                  <a:lnTo>
                    <a:pt x="495" y="26"/>
                  </a:lnTo>
                  <a:lnTo>
                    <a:pt x="495" y="23"/>
                  </a:lnTo>
                  <a:lnTo>
                    <a:pt x="488" y="17"/>
                  </a:lnTo>
                  <a:lnTo>
                    <a:pt x="492" y="10"/>
                  </a:lnTo>
                  <a:lnTo>
                    <a:pt x="494" y="4"/>
                  </a:lnTo>
                  <a:lnTo>
                    <a:pt x="498" y="0"/>
                  </a:lnTo>
                  <a:lnTo>
                    <a:pt x="503" y="1"/>
                  </a:lnTo>
                  <a:lnTo>
                    <a:pt x="508" y="16"/>
                  </a:lnTo>
                  <a:lnTo>
                    <a:pt x="514" y="24"/>
                  </a:lnTo>
                  <a:lnTo>
                    <a:pt x="518" y="27"/>
                  </a:lnTo>
                  <a:lnTo>
                    <a:pt x="523" y="27"/>
                  </a:lnTo>
                  <a:lnTo>
                    <a:pt x="531" y="24"/>
                  </a:lnTo>
                  <a:lnTo>
                    <a:pt x="537" y="20"/>
                  </a:lnTo>
                  <a:lnTo>
                    <a:pt x="541" y="10"/>
                  </a:lnTo>
                </a:path>
              </a:pathLst>
            </a:custGeom>
            <a:noFill/>
            <a:ln w="6">
              <a:solidFill>
                <a:srgbClr val="005CE6"/>
              </a:solidFill>
              <a:prstDash val="solid"/>
              <a:round/>
              <a:headEnd/>
              <a:tailEnd/>
            </a:ln>
          </p:spPr>
          <p:txBody>
            <a:bodyPr/>
            <a:lstStyle/>
            <a:p>
              <a:endParaRPr lang="en-US"/>
            </a:p>
          </p:txBody>
        </p:sp>
        <p:sp>
          <p:nvSpPr>
            <p:cNvPr id="27760" name="Freeform 313"/>
            <p:cNvSpPr>
              <a:spLocks/>
            </p:cNvSpPr>
            <p:nvPr/>
          </p:nvSpPr>
          <p:spPr bwMode="auto">
            <a:xfrm>
              <a:off x="3111500" y="5619750"/>
              <a:ext cx="44450" cy="87312"/>
            </a:xfrm>
            <a:custGeom>
              <a:avLst/>
              <a:gdLst>
                <a:gd name="T0" fmla="*/ 28 w 28"/>
                <a:gd name="T1" fmla="*/ 55 h 55"/>
                <a:gd name="T2" fmla="*/ 26 w 28"/>
                <a:gd name="T3" fmla="*/ 48 h 55"/>
                <a:gd name="T4" fmla="*/ 5 w 28"/>
                <a:gd name="T5" fmla="*/ 3 h 55"/>
                <a:gd name="T6" fmla="*/ 0 w 28"/>
                <a:gd name="T7" fmla="*/ 0 h 55"/>
                <a:gd name="T8" fmla="*/ 0 60000 65536"/>
                <a:gd name="T9" fmla="*/ 0 60000 65536"/>
                <a:gd name="T10" fmla="*/ 0 60000 65536"/>
                <a:gd name="T11" fmla="*/ 0 60000 65536"/>
                <a:gd name="T12" fmla="*/ 0 w 28"/>
                <a:gd name="T13" fmla="*/ 0 h 55"/>
                <a:gd name="T14" fmla="*/ 28 w 28"/>
                <a:gd name="T15" fmla="*/ 55 h 55"/>
              </a:gdLst>
              <a:ahLst/>
              <a:cxnLst>
                <a:cxn ang="T8">
                  <a:pos x="T0" y="T1"/>
                </a:cxn>
                <a:cxn ang="T9">
                  <a:pos x="T2" y="T3"/>
                </a:cxn>
                <a:cxn ang="T10">
                  <a:pos x="T4" y="T5"/>
                </a:cxn>
                <a:cxn ang="T11">
                  <a:pos x="T6" y="T7"/>
                </a:cxn>
              </a:cxnLst>
              <a:rect l="T12" t="T13" r="T14" b="T15"/>
              <a:pathLst>
                <a:path w="28" h="55">
                  <a:moveTo>
                    <a:pt x="28" y="55"/>
                  </a:moveTo>
                  <a:lnTo>
                    <a:pt x="26" y="48"/>
                  </a:lnTo>
                  <a:lnTo>
                    <a:pt x="5" y="3"/>
                  </a:lnTo>
                  <a:lnTo>
                    <a:pt x="0" y="0"/>
                  </a:lnTo>
                </a:path>
              </a:pathLst>
            </a:custGeom>
            <a:noFill/>
            <a:ln w="6">
              <a:solidFill>
                <a:srgbClr val="005CE6"/>
              </a:solidFill>
              <a:prstDash val="solid"/>
              <a:round/>
              <a:headEnd/>
              <a:tailEnd/>
            </a:ln>
          </p:spPr>
          <p:txBody>
            <a:bodyPr/>
            <a:lstStyle/>
            <a:p>
              <a:endParaRPr lang="en-US"/>
            </a:p>
          </p:txBody>
        </p:sp>
        <p:sp>
          <p:nvSpPr>
            <p:cNvPr id="27761" name="Freeform 314"/>
            <p:cNvSpPr>
              <a:spLocks/>
            </p:cNvSpPr>
            <p:nvPr/>
          </p:nvSpPr>
          <p:spPr bwMode="auto">
            <a:xfrm>
              <a:off x="6843713" y="5313363"/>
              <a:ext cx="420688" cy="750887"/>
            </a:xfrm>
            <a:custGeom>
              <a:avLst/>
              <a:gdLst>
                <a:gd name="T0" fmla="*/ 8 w 265"/>
                <a:gd name="T1" fmla="*/ 473 h 473"/>
                <a:gd name="T2" fmla="*/ 3 w 265"/>
                <a:gd name="T3" fmla="*/ 458 h 473"/>
                <a:gd name="T4" fmla="*/ 3 w 265"/>
                <a:gd name="T5" fmla="*/ 442 h 473"/>
                <a:gd name="T6" fmla="*/ 0 w 265"/>
                <a:gd name="T7" fmla="*/ 435 h 473"/>
                <a:gd name="T8" fmla="*/ 0 w 265"/>
                <a:gd name="T9" fmla="*/ 419 h 473"/>
                <a:gd name="T10" fmla="*/ 5 w 265"/>
                <a:gd name="T11" fmla="*/ 413 h 473"/>
                <a:gd name="T12" fmla="*/ 6 w 265"/>
                <a:gd name="T13" fmla="*/ 405 h 473"/>
                <a:gd name="T14" fmla="*/ 25 w 265"/>
                <a:gd name="T15" fmla="*/ 375 h 473"/>
                <a:gd name="T16" fmla="*/ 33 w 265"/>
                <a:gd name="T17" fmla="*/ 365 h 473"/>
                <a:gd name="T18" fmla="*/ 35 w 265"/>
                <a:gd name="T19" fmla="*/ 360 h 473"/>
                <a:gd name="T20" fmla="*/ 58 w 265"/>
                <a:gd name="T21" fmla="*/ 333 h 473"/>
                <a:gd name="T22" fmla="*/ 62 w 265"/>
                <a:gd name="T23" fmla="*/ 330 h 473"/>
                <a:gd name="T24" fmla="*/ 65 w 265"/>
                <a:gd name="T25" fmla="*/ 321 h 473"/>
                <a:gd name="T26" fmla="*/ 72 w 265"/>
                <a:gd name="T27" fmla="*/ 308 h 473"/>
                <a:gd name="T28" fmla="*/ 81 w 265"/>
                <a:gd name="T29" fmla="*/ 305 h 473"/>
                <a:gd name="T30" fmla="*/ 98 w 265"/>
                <a:gd name="T31" fmla="*/ 290 h 473"/>
                <a:gd name="T32" fmla="*/ 101 w 265"/>
                <a:gd name="T33" fmla="*/ 284 h 473"/>
                <a:gd name="T34" fmla="*/ 107 w 265"/>
                <a:gd name="T35" fmla="*/ 278 h 473"/>
                <a:gd name="T36" fmla="*/ 108 w 265"/>
                <a:gd name="T37" fmla="*/ 268 h 473"/>
                <a:gd name="T38" fmla="*/ 116 w 265"/>
                <a:gd name="T39" fmla="*/ 258 h 473"/>
                <a:gd name="T40" fmla="*/ 117 w 265"/>
                <a:gd name="T41" fmla="*/ 257 h 473"/>
                <a:gd name="T42" fmla="*/ 120 w 265"/>
                <a:gd name="T43" fmla="*/ 242 h 473"/>
                <a:gd name="T44" fmla="*/ 129 w 265"/>
                <a:gd name="T45" fmla="*/ 218 h 473"/>
                <a:gd name="T46" fmla="*/ 134 w 265"/>
                <a:gd name="T47" fmla="*/ 212 h 473"/>
                <a:gd name="T48" fmla="*/ 136 w 265"/>
                <a:gd name="T49" fmla="*/ 209 h 473"/>
                <a:gd name="T50" fmla="*/ 131 w 265"/>
                <a:gd name="T51" fmla="*/ 202 h 473"/>
                <a:gd name="T52" fmla="*/ 131 w 265"/>
                <a:gd name="T53" fmla="*/ 198 h 473"/>
                <a:gd name="T54" fmla="*/ 140 w 265"/>
                <a:gd name="T55" fmla="*/ 193 h 473"/>
                <a:gd name="T56" fmla="*/ 146 w 265"/>
                <a:gd name="T57" fmla="*/ 185 h 473"/>
                <a:gd name="T58" fmla="*/ 144 w 265"/>
                <a:gd name="T59" fmla="*/ 174 h 473"/>
                <a:gd name="T60" fmla="*/ 141 w 265"/>
                <a:gd name="T61" fmla="*/ 167 h 473"/>
                <a:gd name="T62" fmla="*/ 141 w 265"/>
                <a:gd name="T63" fmla="*/ 160 h 473"/>
                <a:gd name="T64" fmla="*/ 152 w 265"/>
                <a:gd name="T65" fmla="*/ 141 h 473"/>
                <a:gd name="T66" fmla="*/ 153 w 265"/>
                <a:gd name="T67" fmla="*/ 136 h 473"/>
                <a:gd name="T68" fmla="*/ 162 w 265"/>
                <a:gd name="T69" fmla="*/ 121 h 473"/>
                <a:gd name="T70" fmla="*/ 173 w 265"/>
                <a:gd name="T71" fmla="*/ 98 h 473"/>
                <a:gd name="T72" fmla="*/ 176 w 265"/>
                <a:gd name="T73" fmla="*/ 97 h 473"/>
                <a:gd name="T74" fmla="*/ 180 w 265"/>
                <a:gd name="T75" fmla="*/ 97 h 473"/>
                <a:gd name="T76" fmla="*/ 183 w 265"/>
                <a:gd name="T77" fmla="*/ 100 h 473"/>
                <a:gd name="T78" fmla="*/ 196 w 265"/>
                <a:gd name="T79" fmla="*/ 97 h 473"/>
                <a:gd name="T80" fmla="*/ 211 w 265"/>
                <a:gd name="T81" fmla="*/ 84 h 473"/>
                <a:gd name="T82" fmla="*/ 218 w 265"/>
                <a:gd name="T83" fmla="*/ 68 h 473"/>
                <a:gd name="T84" fmla="*/ 218 w 265"/>
                <a:gd name="T85" fmla="*/ 43 h 473"/>
                <a:gd name="T86" fmla="*/ 229 w 265"/>
                <a:gd name="T87" fmla="*/ 25 h 473"/>
                <a:gd name="T88" fmla="*/ 232 w 265"/>
                <a:gd name="T89" fmla="*/ 18 h 473"/>
                <a:gd name="T90" fmla="*/ 239 w 265"/>
                <a:gd name="T91" fmla="*/ 15 h 473"/>
                <a:gd name="T92" fmla="*/ 245 w 265"/>
                <a:gd name="T93" fmla="*/ 6 h 473"/>
                <a:gd name="T94" fmla="*/ 250 w 265"/>
                <a:gd name="T95" fmla="*/ 3 h 473"/>
                <a:gd name="T96" fmla="*/ 255 w 265"/>
                <a:gd name="T97" fmla="*/ 0 h 473"/>
                <a:gd name="T98" fmla="*/ 265 w 265"/>
                <a:gd name="T99" fmla="*/ 0 h 47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65"/>
                <a:gd name="T151" fmla="*/ 0 h 473"/>
                <a:gd name="T152" fmla="*/ 265 w 265"/>
                <a:gd name="T153" fmla="*/ 473 h 47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65" h="473">
                  <a:moveTo>
                    <a:pt x="8" y="473"/>
                  </a:moveTo>
                  <a:lnTo>
                    <a:pt x="3" y="458"/>
                  </a:lnTo>
                  <a:lnTo>
                    <a:pt x="3" y="442"/>
                  </a:lnTo>
                  <a:lnTo>
                    <a:pt x="0" y="435"/>
                  </a:lnTo>
                  <a:lnTo>
                    <a:pt x="0" y="419"/>
                  </a:lnTo>
                  <a:lnTo>
                    <a:pt x="5" y="413"/>
                  </a:lnTo>
                  <a:lnTo>
                    <a:pt x="6" y="405"/>
                  </a:lnTo>
                  <a:lnTo>
                    <a:pt x="25" y="375"/>
                  </a:lnTo>
                  <a:lnTo>
                    <a:pt x="33" y="365"/>
                  </a:lnTo>
                  <a:lnTo>
                    <a:pt x="35" y="360"/>
                  </a:lnTo>
                  <a:lnTo>
                    <a:pt x="58" y="333"/>
                  </a:lnTo>
                  <a:lnTo>
                    <a:pt x="62" y="330"/>
                  </a:lnTo>
                  <a:lnTo>
                    <a:pt x="65" y="321"/>
                  </a:lnTo>
                  <a:lnTo>
                    <a:pt x="72" y="308"/>
                  </a:lnTo>
                  <a:lnTo>
                    <a:pt x="81" y="305"/>
                  </a:lnTo>
                  <a:lnTo>
                    <a:pt x="98" y="290"/>
                  </a:lnTo>
                  <a:lnTo>
                    <a:pt x="101" y="284"/>
                  </a:lnTo>
                  <a:lnTo>
                    <a:pt x="107" y="278"/>
                  </a:lnTo>
                  <a:lnTo>
                    <a:pt x="108" y="268"/>
                  </a:lnTo>
                  <a:lnTo>
                    <a:pt x="116" y="258"/>
                  </a:lnTo>
                  <a:lnTo>
                    <a:pt x="117" y="257"/>
                  </a:lnTo>
                  <a:lnTo>
                    <a:pt x="120" y="242"/>
                  </a:lnTo>
                  <a:lnTo>
                    <a:pt x="129" y="218"/>
                  </a:lnTo>
                  <a:lnTo>
                    <a:pt x="134" y="212"/>
                  </a:lnTo>
                  <a:lnTo>
                    <a:pt x="136" y="209"/>
                  </a:lnTo>
                  <a:lnTo>
                    <a:pt x="131" y="202"/>
                  </a:lnTo>
                  <a:lnTo>
                    <a:pt x="131" y="198"/>
                  </a:lnTo>
                  <a:lnTo>
                    <a:pt x="140" y="193"/>
                  </a:lnTo>
                  <a:lnTo>
                    <a:pt x="146" y="185"/>
                  </a:lnTo>
                  <a:lnTo>
                    <a:pt x="144" y="174"/>
                  </a:lnTo>
                  <a:lnTo>
                    <a:pt x="141" y="167"/>
                  </a:lnTo>
                  <a:lnTo>
                    <a:pt x="141" y="160"/>
                  </a:lnTo>
                  <a:lnTo>
                    <a:pt x="152" y="141"/>
                  </a:lnTo>
                  <a:lnTo>
                    <a:pt x="153" y="136"/>
                  </a:lnTo>
                  <a:lnTo>
                    <a:pt x="162" y="121"/>
                  </a:lnTo>
                  <a:lnTo>
                    <a:pt x="173" y="98"/>
                  </a:lnTo>
                  <a:lnTo>
                    <a:pt x="176" y="97"/>
                  </a:lnTo>
                  <a:lnTo>
                    <a:pt x="180" y="97"/>
                  </a:lnTo>
                  <a:lnTo>
                    <a:pt x="183" y="100"/>
                  </a:lnTo>
                  <a:lnTo>
                    <a:pt x="196" y="97"/>
                  </a:lnTo>
                  <a:lnTo>
                    <a:pt x="211" y="84"/>
                  </a:lnTo>
                  <a:lnTo>
                    <a:pt x="218" y="68"/>
                  </a:lnTo>
                  <a:lnTo>
                    <a:pt x="218" y="43"/>
                  </a:lnTo>
                  <a:lnTo>
                    <a:pt x="229" y="25"/>
                  </a:lnTo>
                  <a:lnTo>
                    <a:pt x="232" y="18"/>
                  </a:lnTo>
                  <a:lnTo>
                    <a:pt x="239" y="15"/>
                  </a:lnTo>
                  <a:lnTo>
                    <a:pt x="245" y="6"/>
                  </a:lnTo>
                  <a:lnTo>
                    <a:pt x="250" y="3"/>
                  </a:lnTo>
                  <a:lnTo>
                    <a:pt x="255" y="0"/>
                  </a:lnTo>
                  <a:lnTo>
                    <a:pt x="265" y="0"/>
                  </a:lnTo>
                </a:path>
              </a:pathLst>
            </a:custGeom>
            <a:noFill/>
            <a:ln w="6">
              <a:solidFill>
                <a:srgbClr val="005CE6"/>
              </a:solidFill>
              <a:prstDash val="solid"/>
              <a:round/>
              <a:headEnd/>
              <a:tailEnd/>
            </a:ln>
          </p:spPr>
          <p:txBody>
            <a:bodyPr/>
            <a:lstStyle/>
            <a:p>
              <a:endParaRPr lang="en-US"/>
            </a:p>
          </p:txBody>
        </p:sp>
        <p:sp>
          <p:nvSpPr>
            <p:cNvPr id="27762" name="Freeform 315"/>
            <p:cNvSpPr>
              <a:spLocks/>
            </p:cNvSpPr>
            <p:nvPr/>
          </p:nvSpPr>
          <p:spPr bwMode="auto">
            <a:xfrm>
              <a:off x="539750" y="4289425"/>
              <a:ext cx="79375" cy="50800"/>
            </a:xfrm>
            <a:custGeom>
              <a:avLst/>
              <a:gdLst>
                <a:gd name="T0" fmla="*/ 0 w 50"/>
                <a:gd name="T1" fmla="*/ 32 h 32"/>
                <a:gd name="T2" fmla="*/ 17 w 50"/>
                <a:gd name="T3" fmla="*/ 23 h 32"/>
                <a:gd name="T4" fmla="*/ 26 w 50"/>
                <a:gd name="T5" fmla="*/ 9 h 32"/>
                <a:gd name="T6" fmla="*/ 44 w 50"/>
                <a:gd name="T7" fmla="*/ 13 h 32"/>
                <a:gd name="T8" fmla="*/ 47 w 50"/>
                <a:gd name="T9" fmla="*/ 10 h 32"/>
                <a:gd name="T10" fmla="*/ 49 w 50"/>
                <a:gd name="T11" fmla="*/ 7 h 32"/>
                <a:gd name="T12" fmla="*/ 49 w 50"/>
                <a:gd name="T13" fmla="*/ 6 h 32"/>
                <a:gd name="T14" fmla="*/ 50 w 50"/>
                <a:gd name="T15" fmla="*/ 6 h 32"/>
                <a:gd name="T16" fmla="*/ 50 w 50"/>
                <a:gd name="T17" fmla="*/ 5 h 32"/>
                <a:gd name="T18" fmla="*/ 50 w 50"/>
                <a:gd name="T19" fmla="*/ 0 h 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0"/>
                <a:gd name="T31" fmla="*/ 0 h 32"/>
                <a:gd name="T32" fmla="*/ 50 w 50"/>
                <a:gd name="T33" fmla="*/ 32 h 3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0" h="32">
                  <a:moveTo>
                    <a:pt x="0" y="32"/>
                  </a:moveTo>
                  <a:lnTo>
                    <a:pt x="17" y="23"/>
                  </a:lnTo>
                  <a:lnTo>
                    <a:pt x="26" y="9"/>
                  </a:lnTo>
                  <a:lnTo>
                    <a:pt x="44" y="13"/>
                  </a:lnTo>
                  <a:lnTo>
                    <a:pt x="47" y="10"/>
                  </a:lnTo>
                  <a:lnTo>
                    <a:pt x="49" y="7"/>
                  </a:lnTo>
                  <a:lnTo>
                    <a:pt x="49" y="6"/>
                  </a:lnTo>
                  <a:lnTo>
                    <a:pt x="50" y="6"/>
                  </a:lnTo>
                  <a:lnTo>
                    <a:pt x="50" y="5"/>
                  </a:lnTo>
                  <a:lnTo>
                    <a:pt x="50" y="0"/>
                  </a:lnTo>
                </a:path>
              </a:pathLst>
            </a:custGeom>
            <a:noFill/>
            <a:ln w="6">
              <a:solidFill>
                <a:srgbClr val="005CE6"/>
              </a:solidFill>
              <a:prstDash val="solid"/>
              <a:round/>
              <a:headEnd/>
              <a:tailEnd/>
            </a:ln>
          </p:spPr>
          <p:txBody>
            <a:bodyPr/>
            <a:lstStyle/>
            <a:p>
              <a:endParaRPr lang="en-US"/>
            </a:p>
          </p:txBody>
        </p:sp>
        <p:sp>
          <p:nvSpPr>
            <p:cNvPr id="27763" name="Freeform 316"/>
            <p:cNvSpPr>
              <a:spLocks/>
            </p:cNvSpPr>
            <p:nvPr/>
          </p:nvSpPr>
          <p:spPr bwMode="auto">
            <a:xfrm>
              <a:off x="2624138" y="1384301"/>
              <a:ext cx="658813" cy="865187"/>
            </a:xfrm>
            <a:custGeom>
              <a:avLst/>
              <a:gdLst>
                <a:gd name="T0" fmla="*/ 0 w 415"/>
                <a:gd name="T1" fmla="*/ 0 h 545"/>
                <a:gd name="T2" fmla="*/ 34 w 415"/>
                <a:gd name="T3" fmla="*/ 32 h 545"/>
                <a:gd name="T4" fmla="*/ 48 w 415"/>
                <a:gd name="T5" fmla="*/ 51 h 545"/>
                <a:gd name="T6" fmla="*/ 60 w 415"/>
                <a:gd name="T7" fmla="*/ 61 h 545"/>
                <a:gd name="T8" fmla="*/ 75 w 415"/>
                <a:gd name="T9" fmla="*/ 78 h 545"/>
                <a:gd name="T10" fmla="*/ 103 w 415"/>
                <a:gd name="T11" fmla="*/ 117 h 545"/>
                <a:gd name="T12" fmla="*/ 116 w 415"/>
                <a:gd name="T13" fmla="*/ 140 h 545"/>
                <a:gd name="T14" fmla="*/ 137 w 415"/>
                <a:gd name="T15" fmla="*/ 172 h 545"/>
                <a:gd name="T16" fmla="*/ 159 w 415"/>
                <a:gd name="T17" fmla="*/ 213 h 545"/>
                <a:gd name="T18" fmla="*/ 175 w 415"/>
                <a:gd name="T19" fmla="*/ 236 h 545"/>
                <a:gd name="T20" fmla="*/ 183 w 415"/>
                <a:gd name="T21" fmla="*/ 259 h 545"/>
                <a:gd name="T22" fmla="*/ 191 w 415"/>
                <a:gd name="T23" fmla="*/ 270 h 545"/>
                <a:gd name="T24" fmla="*/ 198 w 415"/>
                <a:gd name="T25" fmla="*/ 285 h 545"/>
                <a:gd name="T26" fmla="*/ 206 w 415"/>
                <a:gd name="T27" fmla="*/ 295 h 545"/>
                <a:gd name="T28" fmla="*/ 212 w 415"/>
                <a:gd name="T29" fmla="*/ 310 h 545"/>
                <a:gd name="T30" fmla="*/ 221 w 415"/>
                <a:gd name="T31" fmla="*/ 318 h 545"/>
                <a:gd name="T32" fmla="*/ 228 w 415"/>
                <a:gd name="T33" fmla="*/ 329 h 545"/>
                <a:gd name="T34" fmla="*/ 228 w 415"/>
                <a:gd name="T35" fmla="*/ 339 h 545"/>
                <a:gd name="T36" fmla="*/ 237 w 415"/>
                <a:gd name="T37" fmla="*/ 346 h 545"/>
                <a:gd name="T38" fmla="*/ 235 w 415"/>
                <a:gd name="T39" fmla="*/ 353 h 545"/>
                <a:gd name="T40" fmla="*/ 237 w 415"/>
                <a:gd name="T41" fmla="*/ 359 h 545"/>
                <a:gd name="T42" fmla="*/ 241 w 415"/>
                <a:gd name="T43" fmla="*/ 369 h 545"/>
                <a:gd name="T44" fmla="*/ 260 w 415"/>
                <a:gd name="T45" fmla="*/ 388 h 545"/>
                <a:gd name="T46" fmla="*/ 267 w 415"/>
                <a:gd name="T47" fmla="*/ 399 h 545"/>
                <a:gd name="T48" fmla="*/ 286 w 415"/>
                <a:gd name="T49" fmla="*/ 419 h 545"/>
                <a:gd name="T50" fmla="*/ 303 w 415"/>
                <a:gd name="T51" fmla="*/ 432 h 545"/>
                <a:gd name="T52" fmla="*/ 306 w 415"/>
                <a:gd name="T53" fmla="*/ 439 h 545"/>
                <a:gd name="T54" fmla="*/ 307 w 415"/>
                <a:gd name="T55" fmla="*/ 441 h 545"/>
                <a:gd name="T56" fmla="*/ 317 w 415"/>
                <a:gd name="T57" fmla="*/ 462 h 545"/>
                <a:gd name="T58" fmla="*/ 329 w 415"/>
                <a:gd name="T59" fmla="*/ 474 h 545"/>
                <a:gd name="T60" fmla="*/ 333 w 415"/>
                <a:gd name="T61" fmla="*/ 485 h 545"/>
                <a:gd name="T62" fmla="*/ 338 w 415"/>
                <a:gd name="T63" fmla="*/ 491 h 545"/>
                <a:gd name="T64" fmla="*/ 346 w 415"/>
                <a:gd name="T65" fmla="*/ 497 h 545"/>
                <a:gd name="T66" fmla="*/ 361 w 415"/>
                <a:gd name="T67" fmla="*/ 511 h 545"/>
                <a:gd name="T68" fmla="*/ 366 w 415"/>
                <a:gd name="T69" fmla="*/ 513 h 545"/>
                <a:gd name="T70" fmla="*/ 372 w 415"/>
                <a:gd name="T71" fmla="*/ 514 h 545"/>
                <a:gd name="T72" fmla="*/ 391 w 415"/>
                <a:gd name="T73" fmla="*/ 510 h 545"/>
                <a:gd name="T74" fmla="*/ 398 w 415"/>
                <a:gd name="T75" fmla="*/ 519 h 545"/>
                <a:gd name="T76" fmla="*/ 400 w 415"/>
                <a:gd name="T77" fmla="*/ 530 h 545"/>
                <a:gd name="T78" fmla="*/ 414 w 415"/>
                <a:gd name="T79" fmla="*/ 542 h 545"/>
                <a:gd name="T80" fmla="*/ 415 w 415"/>
                <a:gd name="T81" fmla="*/ 545 h 5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5"/>
                <a:gd name="T124" fmla="*/ 0 h 545"/>
                <a:gd name="T125" fmla="*/ 415 w 415"/>
                <a:gd name="T126" fmla="*/ 545 h 5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5" h="545">
                  <a:moveTo>
                    <a:pt x="0" y="0"/>
                  </a:moveTo>
                  <a:lnTo>
                    <a:pt x="34" y="32"/>
                  </a:lnTo>
                  <a:lnTo>
                    <a:pt x="48" y="51"/>
                  </a:lnTo>
                  <a:lnTo>
                    <a:pt x="60" y="61"/>
                  </a:lnTo>
                  <a:lnTo>
                    <a:pt x="75" y="78"/>
                  </a:lnTo>
                  <a:lnTo>
                    <a:pt x="103" y="117"/>
                  </a:lnTo>
                  <a:lnTo>
                    <a:pt x="116" y="140"/>
                  </a:lnTo>
                  <a:lnTo>
                    <a:pt x="137" y="172"/>
                  </a:lnTo>
                  <a:lnTo>
                    <a:pt x="159" y="213"/>
                  </a:lnTo>
                  <a:lnTo>
                    <a:pt x="175" y="236"/>
                  </a:lnTo>
                  <a:lnTo>
                    <a:pt x="183" y="259"/>
                  </a:lnTo>
                  <a:lnTo>
                    <a:pt x="191" y="270"/>
                  </a:lnTo>
                  <a:lnTo>
                    <a:pt x="198" y="285"/>
                  </a:lnTo>
                  <a:lnTo>
                    <a:pt x="206" y="295"/>
                  </a:lnTo>
                  <a:lnTo>
                    <a:pt x="212" y="310"/>
                  </a:lnTo>
                  <a:lnTo>
                    <a:pt x="221" y="318"/>
                  </a:lnTo>
                  <a:lnTo>
                    <a:pt x="228" y="329"/>
                  </a:lnTo>
                  <a:lnTo>
                    <a:pt x="228" y="339"/>
                  </a:lnTo>
                  <a:lnTo>
                    <a:pt x="237" y="346"/>
                  </a:lnTo>
                  <a:lnTo>
                    <a:pt x="235" y="353"/>
                  </a:lnTo>
                  <a:lnTo>
                    <a:pt x="237" y="359"/>
                  </a:lnTo>
                  <a:lnTo>
                    <a:pt x="241" y="369"/>
                  </a:lnTo>
                  <a:lnTo>
                    <a:pt x="260" y="388"/>
                  </a:lnTo>
                  <a:lnTo>
                    <a:pt x="267" y="399"/>
                  </a:lnTo>
                  <a:lnTo>
                    <a:pt x="286" y="419"/>
                  </a:lnTo>
                  <a:lnTo>
                    <a:pt x="303" y="432"/>
                  </a:lnTo>
                  <a:lnTo>
                    <a:pt x="306" y="439"/>
                  </a:lnTo>
                  <a:lnTo>
                    <a:pt x="307" y="441"/>
                  </a:lnTo>
                  <a:lnTo>
                    <a:pt x="317" y="462"/>
                  </a:lnTo>
                  <a:lnTo>
                    <a:pt x="329" y="474"/>
                  </a:lnTo>
                  <a:lnTo>
                    <a:pt x="333" y="485"/>
                  </a:lnTo>
                  <a:lnTo>
                    <a:pt x="338" y="491"/>
                  </a:lnTo>
                  <a:lnTo>
                    <a:pt x="346" y="497"/>
                  </a:lnTo>
                  <a:lnTo>
                    <a:pt x="361" y="511"/>
                  </a:lnTo>
                  <a:lnTo>
                    <a:pt x="366" y="513"/>
                  </a:lnTo>
                  <a:lnTo>
                    <a:pt x="372" y="514"/>
                  </a:lnTo>
                  <a:lnTo>
                    <a:pt x="391" y="510"/>
                  </a:lnTo>
                  <a:lnTo>
                    <a:pt x="398" y="519"/>
                  </a:lnTo>
                  <a:lnTo>
                    <a:pt x="400" y="530"/>
                  </a:lnTo>
                  <a:lnTo>
                    <a:pt x="414" y="542"/>
                  </a:lnTo>
                  <a:lnTo>
                    <a:pt x="415" y="545"/>
                  </a:lnTo>
                </a:path>
              </a:pathLst>
            </a:custGeom>
            <a:noFill/>
            <a:ln w="6">
              <a:solidFill>
                <a:srgbClr val="005CE6"/>
              </a:solidFill>
              <a:prstDash val="solid"/>
              <a:round/>
              <a:headEnd/>
              <a:tailEnd/>
            </a:ln>
          </p:spPr>
          <p:txBody>
            <a:bodyPr/>
            <a:lstStyle/>
            <a:p>
              <a:endParaRPr lang="en-US"/>
            </a:p>
          </p:txBody>
        </p:sp>
        <p:sp>
          <p:nvSpPr>
            <p:cNvPr id="27764" name="Freeform 317"/>
            <p:cNvSpPr>
              <a:spLocks/>
            </p:cNvSpPr>
            <p:nvPr/>
          </p:nvSpPr>
          <p:spPr bwMode="auto">
            <a:xfrm>
              <a:off x="3892550" y="2314575"/>
              <a:ext cx="77788" cy="179387"/>
            </a:xfrm>
            <a:custGeom>
              <a:avLst/>
              <a:gdLst>
                <a:gd name="T0" fmla="*/ 49 w 49"/>
                <a:gd name="T1" fmla="*/ 113 h 113"/>
                <a:gd name="T2" fmla="*/ 46 w 49"/>
                <a:gd name="T3" fmla="*/ 110 h 113"/>
                <a:gd name="T4" fmla="*/ 37 w 49"/>
                <a:gd name="T5" fmla="*/ 81 h 113"/>
                <a:gd name="T6" fmla="*/ 31 w 49"/>
                <a:gd name="T7" fmla="*/ 71 h 113"/>
                <a:gd name="T8" fmla="*/ 8 w 49"/>
                <a:gd name="T9" fmla="*/ 33 h 113"/>
                <a:gd name="T10" fmla="*/ 2 w 49"/>
                <a:gd name="T11" fmla="*/ 18 h 113"/>
                <a:gd name="T12" fmla="*/ 0 w 49"/>
                <a:gd name="T13" fmla="*/ 10 h 113"/>
                <a:gd name="T14" fmla="*/ 1 w 49"/>
                <a:gd name="T15" fmla="*/ 2 h 113"/>
                <a:gd name="T16" fmla="*/ 4 w 49"/>
                <a:gd name="T17" fmla="*/ 0 h 1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
                <a:gd name="T28" fmla="*/ 0 h 113"/>
                <a:gd name="T29" fmla="*/ 49 w 49"/>
                <a:gd name="T30" fmla="*/ 113 h 1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 h="113">
                  <a:moveTo>
                    <a:pt x="49" y="113"/>
                  </a:moveTo>
                  <a:lnTo>
                    <a:pt x="46" y="110"/>
                  </a:lnTo>
                  <a:lnTo>
                    <a:pt x="37" y="81"/>
                  </a:lnTo>
                  <a:lnTo>
                    <a:pt x="31" y="71"/>
                  </a:lnTo>
                  <a:lnTo>
                    <a:pt x="8" y="33"/>
                  </a:lnTo>
                  <a:lnTo>
                    <a:pt x="2" y="18"/>
                  </a:lnTo>
                  <a:lnTo>
                    <a:pt x="0" y="10"/>
                  </a:lnTo>
                  <a:lnTo>
                    <a:pt x="1" y="2"/>
                  </a:lnTo>
                  <a:lnTo>
                    <a:pt x="4" y="0"/>
                  </a:lnTo>
                </a:path>
              </a:pathLst>
            </a:custGeom>
            <a:noFill/>
            <a:ln w="6">
              <a:solidFill>
                <a:srgbClr val="005CE6"/>
              </a:solidFill>
              <a:prstDash val="solid"/>
              <a:round/>
              <a:headEnd/>
              <a:tailEnd/>
            </a:ln>
          </p:spPr>
          <p:txBody>
            <a:bodyPr/>
            <a:lstStyle/>
            <a:p>
              <a:endParaRPr lang="en-US"/>
            </a:p>
          </p:txBody>
        </p:sp>
        <p:sp>
          <p:nvSpPr>
            <p:cNvPr id="27765" name="Freeform 318"/>
            <p:cNvSpPr>
              <a:spLocks/>
            </p:cNvSpPr>
            <p:nvPr/>
          </p:nvSpPr>
          <p:spPr bwMode="auto">
            <a:xfrm>
              <a:off x="3916363" y="3103563"/>
              <a:ext cx="14288" cy="6350"/>
            </a:xfrm>
            <a:custGeom>
              <a:avLst/>
              <a:gdLst>
                <a:gd name="T0" fmla="*/ 0 w 9"/>
                <a:gd name="T1" fmla="*/ 4 h 4"/>
                <a:gd name="T2" fmla="*/ 2 w 9"/>
                <a:gd name="T3" fmla="*/ 1 h 4"/>
                <a:gd name="T4" fmla="*/ 9 w 9"/>
                <a:gd name="T5" fmla="*/ 0 h 4"/>
                <a:gd name="T6" fmla="*/ 0 60000 65536"/>
                <a:gd name="T7" fmla="*/ 0 60000 65536"/>
                <a:gd name="T8" fmla="*/ 0 60000 65536"/>
                <a:gd name="T9" fmla="*/ 0 w 9"/>
                <a:gd name="T10" fmla="*/ 0 h 4"/>
                <a:gd name="T11" fmla="*/ 9 w 9"/>
                <a:gd name="T12" fmla="*/ 4 h 4"/>
              </a:gdLst>
              <a:ahLst/>
              <a:cxnLst>
                <a:cxn ang="T6">
                  <a:pos x="T0" y="T1"/>
                </a:cxn>
                <a:cxn ang="T7">
                  <a:pos x="T2" y="T3"/>
                </a:cxn>
                <a:cxn ang="T8">
                  <a:pos x="T4" y="T5"/>
                </a:cxn>
              </a:cxnLst>
              <a:rect l="T9" t="T10" r="T11" b="T12"/>
              <a:pathLst>
                <a:path w="9" h="4">
                  <a:moveTo>
                    <a:pt x="0" y="4"/>
                  </a:moveTo>
                  <a:lnTo>
                    <a:pt x="2" y="1"/>
                  </a:lnTo>
                  <a:lnTo>
                    <a:pt x="9" y="0"/>
                  </a:lnTo>
                </a:path>
              </a:pathLst>
            </a:custGeom>
            <a:noFill/>
            <a:ln w="6">
              <a:solidFill>
                <a:srgbClr val="005CE6"/>
              </a:solidFill>
              <a:prstDash val="solid"/>
              <a:round/>
              <a:headEnd/>
              <a:tailEnd/>
            </a:ln>
          </p:spPr>
          <p:txBody>
            <a:bodyPr/>
            <a:lstStyle/>
            <a:p>
              <a:endParaRPr lang="en-US"/>
            </a:p>
          </p:txBody>
        </p:sp>
        <p:sp>
          <p:nvSpPr>
            <p:cNvPr id="27766" name="Freeform 319"/>
            <p:cNvSpPr>
              <a:spLocks/>
            </p:cNvSpPr>
            <p:nvPr/>
          </p:nvSpPr>
          <p:spPr bwMode="auto">
            <a:xfrm>
              <a:off x="4502150" y="3821113"/>
              <a:ext cx="477838" cy="1206500"/>
            </a:xfrm>
            <a:custGeom>
              <a:avLst/>
              <a:gdLst>
                <a:gd name="T0" fmla="*/ 298 w 301"/>
                <a:gd name="T1" fmla="*/ 753 h 760"/>
                <a:gd name="T2" fmla="*/ 300 w 301"/>
                <a:gd name="T3" fmla="*/ 726 h 760"/>
                <a:gd name="T4" fmla="*/ 297 w 301"/>
                <a:gd name="T5" fmla="*/ 714 h 760"/>
                <a:gd name="T6" fmla="*/ 290 w 301"/>
                <a:gd name="T7" fmla="*/ 694 h 760"/>
                <a:gd name="T8" fmla="*/ 275 w 301"/>
                <a:gd name="T9" fmla="*/ 670 h 760"/>
                <a:gd name="T10" fmla="*/ 254 w 301"/>
                <a:gd name="T11" fmla="*/ 645 h 760"/>
                <a:gd name="T12" fmla="*/ 241 w 301"/>
                <a:gd name="T13" fmla="*/ 624 h 760"/>
                <a:gd name="T14" fmla="*/ 229 w 301"/>
                <a:gd name="T15" fmla="*/ 613 h 760"/>
                <a:gd name="T16" fmla="*/ 231 w 301"/>
                <a:gd name="T17" fmla="*/ 599 h 760"/>
                <a:gd name="T18" fmla="*/ 229 w 301"/>
                <a:gd name="T19" fmla="*/ 588 h 760"/>
                <a:gd name="T20" fmla="*/ 216 w 301"/>
                <a:gd name="T21" fmla="*/ 576 h 760"/>
                <a:gd name="T22" fmla="*/ 187 w 301"/>
                <a:gd name="T23" fmla="*/ 533 h 760"/>
                <a:gd name="T24" fmla="*/ 177 w 301"/>
                <a:gd name="T25" fmla="*/ 508 h 760"/>
                <a:gd name="T26" fmla="*/ 172 w 301"/>
                <a:gd name="T27" fmla="*/ 497 h 760"/>
                <a:gd name="T28" fmla="*/ 174 w 301"/>
                <a:gd name="T29" fmla="*/ 488 h 760"/>
                <a:gd name="T30" fmla="*/ 167 w 301"/>
                <a:gd name="T31" fmla="*/ 477 h 760"/>
                <a:gd name="T32" fmla="*/ 159 w 301"/>
                <a:gd name="T33" fmla="*/ 445 h 760"/>
                <a:gd name="T34" fmla="*/ 157 w 301"/>
                <a:gd name="T35" fmla="*/ 439 h 760"/>
                <a:gd name="T36" fmla="*/ 146 w 301"/>
                <a:gd name="T37" fmla="*/ 410 h 760"/>
                <a:gd name="T38" fmla="*/ 150 w 301"/>
                <a:gd name="T39" fmla="*/ 395 h 760"/>
                <a:gd name="T40" fmla="*/ 147 w 301"/>
                <a:gd name="T41" fmla="*/ 386 h 760"/>
                <a:gd name="T42" fmla="*/ 137 w 301"/>
                <a:gd name="T43" fmla="*/ 366 h 760"/>
                <a:gd name="T44" fmla="*/ 128 w 301"/>
                <a:gd name="T45" fmla="*/ 349 h 760"/>
                <a:gd name="T46" fmla="*/ 131 w 301"/>
                <a:gd name="T47" fmla="*/ 323 h 760"/>
                <a:gd name="T48" fmla="*/ 128 w 301"/>
                <a:gd name="T49" fmla="*/ 298 h 760"/>
                <a:gd name="T50" fmla="*/ 125 w 301"/>
                <a:gd name="T51" fmla="*/ 271 h 760"/>
                <a:gd name="T52" fmla="*/ 118 w 301"/>
                <a:gd name="T53" fmla="*/ 225 h 760"/>
                <a:gd name="T54" fmla="*/ 114 w 301"/>
                <a:gd name="T55" fmla="*/ 199 h 760"/>
                <a:gd name="T56" fmla="*/ 108 w 301"/>
                <a:gd name="T57" fmla="*/ 180 h 760"/>
                <a:gd name="T58" fmla="*/ 97 w 301"/>
                <a:gd name="T59" fmla="*/ 166 h 760"/>
                <a:gd name="T60" fmla="*/ 97 w 301"/>
                <a:gd name="T61" fmla="*/ 146 h 760"/>
                <a:gd name="T62" fmla="*/ 79 w 301"/>
                <a:gd name="T63" fmla="*/ 115 h 760"/>
                <a:gd name="T64" fmla="*/ 84 w 301"/>
                <a:gd name="T65" fmla="*/ 91 h 760"/>
                <a:gd name="T66" fmla="*/ 84 w 301"/>
                <a:gd name="T67" fmla="*/ 75 h 760"/>
                <a:gd name="T68" fmla="*/ 72 w 301"/>
                <a:gd name="T69" fmla="*/ 71 h 760"/>
                <a:gd name="T70" fmla="*/ 75 w 301"/>
                <a:gd name="T71" fmla="*/ 48 h 760"/>
                <a:gd name="T72" fmla="*/ 59 w 301"/>
                <a:gd name="T73" fmla="*/ 45 h 760"/>
                <a:gd name="T74" fmla="*/ 17 w 301"/>
                <a:gd name="T75" fmla="*/ 29 h 760"/>
                <a:gd name="T76" fmla="*/ 10 w 301"/>
                <a:gd name="T77" fmla="*/ 14 h 76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01"/>
                <a:gd name="T118" fmla="*/ 0 h 760"/>
                <a:gd name="T119" fmla="*/ 301 w 301"/>
                <a:gd name="T120" fmla="*/ 760 h 76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01" h="760">
                  <a:moveTo>
                    <a:pt x="301" y="760"/>
                  </a:moveTo>
                  <a:lnTo>
                    <a:pt x="298" y="753"/>
                  </a:lnTo>
                  <a:lnTo>
                    <a:pt x="295" y="740"/>
                  </a:lnTo>
                  <a:lnTo>
                    <a:pt x="300" y="726"/>
                  </a:lnTo>
                  <a:lnTo>
                    <a:pt x="300" y="720"/>
                  </a:lnTo>
                  <a:lnTo>
                    <a:pt x="297" y="714"/>
                  </a:lnTo>
                  <a:lnTo>
                    <a:pt x="294" y="708"/>
                  </a:lnTo>
                  <a:lnTo>
                    <a:pt x="290" y="694"/>
                  </a:lnTo>
                  <a:lnTo>
                    <a:pt x="285" y="684"/>
                  </a:lnTo>
                  <a:lnTo>
                    <a:pt x="275" y="670"/>
                  </a:lnTo>
                  <a:lnTo>
                    <a:pt x="257" y="651"/>
                  </a:lnTo>
                  <a:lnTo>
                    <a:pt x="254" y="645"/>
                  </a:lnTo>
                  <a:lnTo>
                    <a:pt x="251" y="636"/>
                  </a:lnTo>
                  <a:lnTo>
                    <a:pt x="241" y="624"/>
                  </a:lnTo>
                  <a:lnTo>
                    <a:pt x="231" y="618"/>
                  </a:lnTo>
                  <a:lnTo>
                    <a:pt x="229" y="613"/>
                  </a:lnTo>
                  <a:lnTo>
                    <a:pt x="229" y="603"/>
                  </a:lnTo>
                  <a:lnTo>
                    <a:pt x="231" y="599"/>
                  </a:lnTo>
                  <a:lnTo>
                    <a:pt x="231" y="592"/>
                  </a:lnTo>
                  <a:lnTo>
                    <a:pt x="229" y="588"/>
                  </a:lnTo>
                  <a:lnTo>
                    <a:pt x="225" y="580"/>
                  </a:lnTo>
                  <a:lnTo>
                    <a:pt x="216" y="576"/>
                  </a:lnTo>
                  <a:lnTo>
                    <a:pt x="190" y="541"/>
                  </a:lnTo>
                  <a:lnTo>
                    <a:pt x="187" y="533"/>
                  </a:lnTo>
                  <a:lnTo>
                    <a:pt x="174" y="517"/>
                  </a:lnTo>
                  <a:lnTo>
                    <a:pt x="177" y="508"/>
                  </a:lnTo>
                  <a:lnTo>
                    <a:pt x="177" y="504"/>
                  </a:lnTo>
                  <a:lnTo>
                    <a:pt x="172" y="497"/>
                  </a:lnTo>
                  <a:lnTo>
                    <a:pt x="172" y="492"/>
                  </a:lnTo>
                  <a:lnTo>
                    <a:pt x="174" y="488"/>
                  </a:lnTo>
                  <a:lnTo>
                    <a:pt x="174" y="485"/>
                  </a:lnTo>
                  <a:lnTo>
                    <a:pt x="167" y="477"/>
                  </a:lnTo>
                  <a:lnTo>
                    <a:pt x="162" y="452"/>
                  </a:lnTo>
                  <a:lnTo>
                    <a:pt x="159" y="445"/>
                  </a:lnTo>
                  <a:lnTo>
                    <a:pt x="159" y="441"/>
                  </a:lnTo>
                  <a:lnTo>
                    <a:pt x="157" y="439"/>
                  </a:lnTo>
                  <a:lnTo>
                    <a:pt x="154" y="423"/>
                  </a:lnTo>
                  <a:lnTo>
                    <a:pt x="146" y="410"/>
                  </a:lnTo>
                  <a:lnTo>
                    <a:pt x="144" y="405"/>
                  </a:lnTo>
                  <a:lnTo>
                    <a:pt x="150" y="395"/>
                  </a:lnTo>
                  <a:lnTo>
                    <a:pt x="149" y="390"/>
                  </a:lnTo>
                  <a:lnTo>
                    <a:pt x="147" y="386"/>
                  </a:lnTo>
                  <a:lnTo>
                    <a:pt x="147" y="377"/>
                  </a:lnTo>
                  <a:lnTo>
                    <a:pt x="137" y="366"/>
                  </a:lnTo>
                  <a:lnTo>
                    <a:pt x="136" y="360"/>
                  </a:lnTo>
                  <a:lnTo>
                    <a:pt x="128" y="349"/>
                  </a:lnTo>
                  <a:lnTo>
                    <a:pt x="128" y="337"/>
                  </a:lnTo>
                  <a:lnTo>
                    <a:pt x="131" y="323"/>
                  </a:lnTo>
                  <a:lnTo>
                    <a:pt x="128" y="313"/>
                  </a:lnTo>
                  <a:lnTo>
                    <a:pt x="128" y="298"/>
                  </a:lnTo>
                  <a:lnTo>
                    <a:pt x="125" y="291"/>
                  </a:lnTo>
                  <a:lnTo>
                    <a:pt x="125" y="271"/>
                  </a:lnTo>
                  <a:lnTo>
                    <a:pt x="120" y="246"/>
                  </a:lnTo>
                  <a:lnTo>
                    <a:pt x="118" y="225"/>
                  </a:lnTo>
                  <a:lnTo>
                    <a:pt x="113" y="212"/>
                  </a:lnTo>
                  <a:lnTo>
                    <a:pt x="114" y="199"/>
                  </a:lnTo>
                  <a:lnTo>
                    <a:pt x="113" y="190"/>
                  </a:lnTo>
                  <a:lnTo>
                    <a:pt x="108" y="180"/>
                  </a:lnTo>
                  <a:lnTo>
                    <a:pt x="107" y="177"/>
                  </a:lnTo>
                  <a:lnTo>
                    <a:pt x="97" y="166"/>
                  </a:lnTo>
                  <a:lnTo>
                    <a:pt x="95" y="161"/>
                  </a:lnTo>
                  <a:lnTo>
                    <a:pt x="97" y="146"/>
                  </a:lnTo>
                  <a:lnTo>
                    <a:pt x="79" y="120"/>
                  </a:lnTo>
                  <a:lnTo>
                    <a:pt x="79" y="115"/>
                  </a:lnTo>
                  <a:lnTo>
                    <a:pt x="85" y="101"/>
                  </a:lnTo>
                  <a:lnTo>
                    <a:pt x="84" y="91"/>
                  </a:lnTo>
                  <a:lnTo>
                    <a:pt x="84" y="75"/>
                  </a:lnTo>
                  <a:lnTo>
                    <a:pt x="75" y="72"/>
                  </a:lnTo>
                  <a:lnTo>
                    <a:pt x="72" y="71"/>
                  </a:lnTo>
                  <a:lnTo>
                    <a:pt x="78" y="50"/>
                  </a:lnTo>
                  <a:lnTo>
                    <a:pt x="75" y="48"/>
                  </a:lnTo>
                  <a:lnTo>
                    <a:pt x="72" y="46"/>
                  </a:lnTo>
                  <a:lnTo>
                    <a:pt x="59" y="45"/>
                  </a:lnTo>
                  <a:lnTo>
                    <a:pt x="36" y="39"/>
                  </a:lnTo>
                  <a:lnTo>
                    <a:pt x="17" y="29"/>
                  </a:lnTo>
                  <a:lnTo>
                    <a:pt x="15" y="23"/>
                  </a:lnTo>
                  <a:lnTo>
                    <a:pt x="10" y="14"/>
                  </a:lnTo>
                  <a:lnTo>
                    <a:pt x="0" y="0"/>
                  </a:lnTo>
                </a:path>
              </a:pathLst>
            </a:custGeom>
            <a:noFill/>
            <a:ln w="6">
              <a:solidFill>
                <a:srgbClr val="005CE6"/>
              </a:solidFill>
              <a:prstDash val="solid"/>
              <a:round/>
              <a:headEnd/>
              <a:tailEnd/>
            </a:ln>
          </p:spPr>
          <p:txBody>
            <a:bodyPr/>
            <a:lstStyle/>
            <a:p>
              <a:endParaRPr lang="en-US"/>
            </a:p>
          </p:txBody>
        </p:sp>
        <p:sp>
          <p:nvSpPr>
            <p:cNvPr id="27767" name="Freeform 320"/>
            <p:cNvSpPr>
              <a:spLocks/>
            </p:cNvSpPr>
            <p:nvPr/>
          </p:nvSpPr>
          <p:spPr bwMode="auto">
            <a:xfrm>
              <a:off x="1131888" y="5937250"/>
              <a:ext cx="103188" cy="382587"/>
            </a:xfrm>
            <a:custGeom>
              <a:avLst/>
              <a:gdLst>
                <a:gd name="T0" fmla="*/ 3 w 65"/>
                <a:gd name="T1" fmla="*/ 241 h 241"/>
                <a:gd name="T2" fmla="*/ 4 w 65"/>
                <a:gd name="T3" fmla="*/ 239 h 241"/>
                <a:gd name="T4" fmla="*/ 0 w 65"/>
                <a:gd name="T5" fmla="*/ 213 h 241"/>
                <a:gd name="T6" fmla="*/ 0 w 65"/>
                <a:gd name="T7" fmla="*/ 198 h 241"/>
                <a:gd name="T8" fmla="*/ 11 w 65"/>
                <a:gd name="T9" fmla="*/ 172 h 241"/>
                <a:gd name="T10" fmla="*/ 10 w 65"/>
                <a:gd name="T11" fmla="*/ 157 h 241"/>
                <a:gd name="T12" fmla="*/ 20 w 65"/>
                <a:gd name="T13" fmla="*/ 140 h 241"/>
                <a:gd name="T14" fmla="*/ 34 w 65"/>
                <a:gd name="T15" fmla="*/ 128 h 241"/>
                <a:gd name="T16" fmla="*/ 37 w 65"/>
                <a:gd name="T17" fmla="*/ 126 h 241"/>
                <a:gd name="T18" fmla="*/ 40 w 65"/>
                <a:gd name="T19" fmla="*/ 117 h 241"/>
                <a:gd name="T20" fmla="*/ 43 w 65"/>
                <a:gd name="T21" fmla="*/ 87 h 241"/>
                <a:gd name="T22" fmla="*/ 44 w 65"/>
                <a:gd name="T23" fmla="*/ 58 h 241"/>
                <a:gd name="T24" fmla="*/ 52 w 65"/>
                <a:gd name="T25" fmla="*/ 31 h 241"/>
                <a:gd name="T26" fmla="*/ 63 w 65"/>
                <a:gd name="T27" fmla="*/ 8 h 241"/>
                <a:gd name="T28" fmla="*/ 65 w 65"/>
                <a:gd name="T29" fmla="*/ 0 h 24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5"/>
                <a:gd name="T46" fmla="*/ 0 h 241"/>
                <a:gd name="T47" fmla="*/ 65 w 65"/>
                <a:gd name="T48" fmla="*/ 241 h 24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5" h="241">
                  <a:moveTo>
                    <a:pt x="3" y="241"/>
                  </a:moveTo>
                  <a:lnTo>
                    <a:pt x="4" y="239"/>
                  </a:lnTo>
                  <a:lnTo>
                    <a:pt x="0" y="213"/>
                  </a:lnTo>
                  <a:lnTo>
                    <a:pt x="0" y="198"/>
                  </a:lnTo>
                  <a:lnTo>
                    <a:pt x="11" y="172"/>
                  </a:lnTo>
                  <a:lnTo>
                    <a:pt x="10" y="157"/>
                  </a:lnTo>
                  <a:lnTo>
                    <a:pt x="20" y="140"/>
                  </a:lnTo>
                  <a:lnTo>
                    <a:pt x="34" y="128"/>
                  </a:lnTo>
                  <a:lnTo>
                    <a:pt x="37" y="126"/>
                  </a:lnTo>
                  <a:lnTo>
                    <a:pt x="40" y="117"/>
                  </a:lnTo>
                  <a:lnTo>
                    <a:pt x="43" y="87"/>
                  </a:lnTo>
                  <a:lnTo>
                    <a:pt x="44" y="58"/>
                  </a:lnTo>
                  <a:lnTo>
                    <a:pt x="52" y="31"/>
                  </a:lnTo>
                  <a:lnTo>
                    <a:pt x="63" y="8"/>
                  </a:lnTo>
                  <a:lnTo>
                    <a:pt x="65" y="0"/>
                  </a:lnTo>
                </a:path>
              </a:pathLst>
            </a:custGeom>
            <a:noFill/>
            <a:ln w="6">
              <a:solidFill>
                <a:srgbClr val="005CE6"/>
              </a:solidFill>
              <a:prstDash val="solid"/>
              <a:round/>
              <a:headEnd/>
              <a:tailEnd/>
            </a:ln>
          </p:spPr>
          <p:txBody>
            <a:bodyPr/>
            <a:lstStyle/>
            <a:p>
              <a:endParaRPr lang="en-US"/>
            </a:p>
          </p:txBody>
        </p:sp>
        <p:sp>
          <p:nvSpPr>
            <p:cNvPr id="27768" name="Freeform 321"/>
            <p:cNvSpPr>
              <a:spLocks noEditPoints="1"/>
            </p:cNvSpPr>
            <p:nvPr/>
          </p:nvSpPr>
          <p:spPr bwMode="auto">
            <a:xfrm>
              <a:off x="7843838" y="2268538"/>
              <a:ext cx="114300" cy="152400"/>
            </a:xfrm>
            <a:custGeom>
              <a:avLst/>
              <a:gdLst>
                <a:gd name="T0" fmla="*/ 59 w 72"/>
                <a:gd name="T1" fmla="*/ 96 h 96"/>
                <a:gd name="T2" fmla="*/ 59 w 72"/>
                <a:gd name="T3" fmla="*/ 88 h 96"/>
                <a:gd name="T4" fmla="*/ 63 w 72"/>
                <a:gd name="T5" fmla="*/ 84 h 96"/>
                <a:gd name="T6" fmla="*/ 65 w 72"/>
                <a:gd name="T7" fmla="*/ 80 h 96"/>
                <a:gd name="T8" fmla="*/ 72 w 72"/>
                <a:gd name="T9" fmla="*/ 72 h 96"/>
                <a:gd name="T10" fmla="*/ 72 w 72"/>
                <a:gd name="T11" fmla="*/ 71 h 96"/>
                <a:gd name="T12" fmla="*/ 72 w 72"/>
                <a:gd name="T13" fmla="*/ 32 h 96"/>
                <a:gd name="T14" fmla="*/ 57 w 72"/>
                <a:gd name="T15" fmla="*/ 38 h 96"/>
                <a:gd name="T16" fmla="*/ 56 w 72"/>
                <a:gd name="T17" fmla="*/ 36 h 96"/>
                <a:gd name="T18" fmla="*/ 46 w 72"/>
                <a:gd name="T19" fmla="*/ 26 h 96"/>
                <a:gd name="T20" fmla="*/ 49 w 72"/>
                <a:gd name="T21" fmla="*/ 18 h 96"/>
                <a:gd name="T22" fmla="*/ 49 w 72"/>
                <a:gd name="T23" fmla="*/ 8 h 96"/>
                <a:gd name="T24" fmla="*/ 44 w 72"/>
                <a:gd name="T25" fmla="*/ 5 h 96"/>
                <a:gd name="T26" fmla="*/ 36 w 72"/>
                <a:gd name="T27" fmla="*/ 6 h 96"/>
                <a:gd name="T28" fmla="*/ 21 w 72"/>
                <a:gd name="T29" fmla="*/ 29 h 96"/>
                <a:gd name="T30" fmla="*/ 14 w 72"/>
                <a:gd name="T31" fmla="*/ 34 h 96"/>
                <a:gd name="T32" fmla="*/ 7 w 72"/>
                <a:gd name="T33" fmla="*/ 32 h 96"/>
                <a:gd name="T34" fmla="*/ 1 w 72"/>
                <a:gd name="T35" fmla="*/ 29 h 96"/>
                <a:gd name="T36" fmla="*/ 0 w 72"/>
                <a:gd name="T37" fmla="*/ 25 h 96"/>
                <a:gd name="T38" fmla="*/ 0 w 72"/>
                <a:gd name="T39" fmla="*/ 0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2"/>
                <a:gd name="T61" fmla="*/ 0 h 96"/>
                <a:gd name="T62" fmla="*/ 72 w 72"/>
                <a:gd name="T63" fmla="*/ 96 h 9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2" h="96">
                  <a:moveTo>
                    <a:pt x="59" y="96"/>
                  </a:moveTo>
                  <a:lnTo>
                    <a:pt x="59" y="88"/>
                  </a:lnTo>
                  <a:lnTo>
                    <a:pt x="63" y="84"/>
                  </a:lnTo>
                  <a:lnTo>
                    <a:pt x="65" y="80"/>
                  </a:lnTo>
                  <a:lnTo>
                    <a:pt x="72" y="72"/>
                  </a:lnTo>
                  <a:lnTo>
                    <a:pt x="72" y="71"/>
                  </a:lnTo>
                  <a:moveTo>
                    <a:pt x="72" y="32"/>
                  </a:moveTo>
                  <a:lnTo>
                    <a:pt x="57" y="38"/>
                  </a:lnTo>
                  <a:lnTo>
                    <a:pt x="56" y="36"/>
                  </a:lnTo>
                  <a:lnTo>
                    <a:pt x="46" y="26"/>
                  </a:lnTo>
                  <a:lnTo>
                    <a:pt x="49" y="18"/>
                  </a:lnTo>
                  <a:lnTo>
                    <a:pt x="49" y="8"/>
                  </a:lnTo>
                  <a:lnTo>
                    <a:pt x="44" y="5"/>
                  </a:lnTo>
                  <a:lnTo>
                    <a:pt x="36" y="6"/>
                  </a:lnTo>
                  <a:lnTo>
                    <a:pt x="21" y="29"/>
                  </a:lnTo>
                  <a:lnTo>
                    <a:pt x="14" y="34"/>
                  </a:lnTo>
                  <a:lnTo>
                    <a:pt x="7" y="32"/>
                  </a:lnTo>
                  <a:lnTo>
                    <a:pt x="1" y="29"/>
                  </a:lnTo>
                  <a:lnTo>
                    <a:pt x="0" y="25"/>
                  </a:lnTo>
                  <a:lnTo>
                    <a:pt x="0" y="0"/>
                  </a:lnTo>
                </a:path>
              </a:pathLst>
            </a:custGeom>
            <a:noFill/>
            <a:ln w="6">
              <a:solidFill>
                <a:srgbClr val="005CE6"/>
              </a:solidFill>
              <a:prstDash val="solid"/>
              <a:round/>
              <a:headEnd/>
              <a:tailEnd/>
            </a:ln>
          </p:spPr>
          <p:txBody>
            <a:bodyPr/>
            <a:lstStyle/>
            <a:p>
              <a:endParaRPr lang="en-US"/>
            </a:p>
          </p:txBody>
        </p:sp>
        <p:sp>
          <p:nvSpPr>
            <p:cNvPr id="27769" name="Freeform 322"/>
            <p:cNvSpPr>
              <a:spLocks/>
            </p:cNvSpPr>
            <p:nvPr/>
          </p:nvSpPr>
          <p:spPr bwMode="auto">
            <a:xfrm>
              <a:off x="7223125" y="4257675"/>
              <a:ext cx="320675" cy="492125"/>
            </a:xfrm>
            <a:custGeom>
              <a:avLst/>
              <a:gdLst>
                <a:gd name="T0" fmla="*/ 202 w 202"/>
                <a:gd name="T1" fmla="*/ 0 h 310"/>
                <a:gd name="T2" fmla="*/ 195 w 202"/>
                <a:gd name="T3" fmla="*/ 10 h 310"/>
                <a:gd name="T4" fmla="*/ 192 w 202"/>
                <a:gd name="T5" fmla="*/ 16 h 310"/>
                <a:gd name="T6" fmla="*/ 181 w 202"/>
                <a:gd name="T7" fmla="*/ 27 h 310"/>
                <a:gd name="T8" fmla="*/ 179 w 202"/>
                <a:gd name="T9" fmla="*/ 32 h 310"/>
                <a:gd name="T10" fmla="*/ 178 w 202"/>
                <a:gd name="T11" fmla="*/ 40 h 310"/>
                <a:gd name="T12" fmla="*/ 179 w 202"/>
                <a:gd name="T13" fmla="*/ 46 h 310"/>
                <a:gd name="T14" fmla="*/ 186 w 202"/>
                <a:gd name="T15" fmla="*/ 59 h 310"/>
                <a:gd name="T16" fmla="*/ 189 w 202"/>
                <a:gd name="T17" fmla="*/ 71 h 310"/>
                <a:gd name="T18" fmla="*/ 188 w 202"/>
                <a:gd name="T19" fmla="*/ 85 h 310"/>
                <a:gd name="T20" fmla="*/ 178 w 202"/>
                <a:gd name="T21" fmla="*/ 105 h 310"/>
                <a:gd name="T22" fmla="*/ 176 w 202"/>
                <a:gd name="T23" fmla="*/ 114 h 310"/>
                <a:gd name="T24" fmla="*/ 173 w 202"/>
                <a:gd name="T25" fmla="*/ 118 h 310"/>
                <a:gd name="T26" fmla="*/ 172 w 202"/>
                <a:gd name="T27" fmla="*/ 135 h 310"/>
                <a:gd name="T28" fmla="*/ 163 w 202"/>
                <a:gd name="T29" fmla="*/ 154 h 310"/>
                <a:gd name="T30" fmla="*/ 159 w 202"/>
                <a:gd name="T31" fmla="*/ 166 h 310"/>
                <a:gd name="T32" fmla="*/ 159 w 202"/>
                <a:gd name="T33" fmla="*/ 173 h 310"/>
                <a:gd name="T34" fmla="*/ 149 w 202"/>
                <a:gd name="T35" fmla="*/ 203 h 310"/>
                <a:gd name="T36" fmla="*/ 146 w 202"/>
                <a:gd name="T37" fmla="*/ 217 h 310"/>
                <a:gd name="T38" fmla="*/ 144 w 202"/>
                <a:gd name="T39" fmla="*/ 222 h 310"/>
                <a:gd name="T40" fmla="*/ 133 w 202"/>
                <a:gd name="T41" fmla="*/ 233 h 310"/>
                <a:gd name="T42" fmla="*/ 126 w 202"/>
                <a:gd name="T43" fmla="*/ 245 h 310"/>
                <a:gd name="T44" fmla="*/ 108 w 202"/>
                <a:gd name="T45" fmla="*/ 249 h 310"/>
                <a:gd name="T46" fmla="*/ 91 w 202"/>
                <a:gd name="T47" fmla="*/ 258 h 310"/>
                <a:gd name="T48" fmla="*/ 83 w 202"/>
                <a:gd name="T49" fmla="*/ 265 h 310"/>
                <a:gd name="T50" fmla="*/ 77 w 202"/>
                <a:gd name="T51" fmla="*/ 277 h 310"/>
                <a:gd name="T52" fmla="*/ 68 w 202"/>
                <a:gd name="T53" fmla="*/ 282 h 310"/>
                <a:gd name="T54" fmla="*/ 58 w 202"/>
                <a:gd name="T55" fmla="*/ 284 h 310"/>
                <a:gd name="T56" fmla="*/ 51 w 202"/>
                <a:gd name="T57" fmla="*/ 287 h 310"/>
                <a:gd name="T58" fmla="*/ 29 w 202"/>
                <a:gd name="T59" fmla="*/ 289 h 310"/>
                <a:gd name="T60" fmla="*/ 25 w 202"/>
                <a:gd name="T61" fmla="*/ 292 h 310"/>
                <a:gd name="T62" fmla="*/ 21 w 202"/>
                <a:gd name="T63" fmla="*/ 297 h 310"/>
                <a:gd name="T64" fmla="*/ 21 w 202"/>
                <a:gd name="T65" fmla="*/ 300 h 310"/>
                <a:gd name="T66" fmla="*/ 18 w 202"/>
                <a:gd name="T67" fmla="*/ 302 h 310"/>
                <a:gd name="T68" fmla="*/ 0 w 202"/>
                <a:gd name="T69" fmla="*/ 310 h 31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02"/>
                <a:gd name="T106" fmla="*/ 0 h 310"/>
                <a:gd name="T107" fmla="*/ 202 w 202"/>
                <a:gd name="T108" fmla="*/ 310 h 31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02" h="310">
                  <a:moveTo>
                    <a:pt x="202" y="0"/>
                  </a:moveTo>
                  <a:lnTo>
                    <a:pt x="195" y="10"/>
                  </a:lnTo>
                  <a:lnTo>
                    <a:pt x="192" y="16"/>
                  </a:lnTo>
                  <a:lnTo>
                    <a:pt x="181" y="27"/>
                  </a:lnTo>
                  <a:lnTo>
                    <a:pt x="179" y="32"/>
                  </a:lnTo>
                  <a:lnTo>
                    <a:pt x="178" y="40"/>
                  </a:lnTo>
                  <a:lnTo>
                    <a:pt x="179" y="46"/>
                  </a:lnTo>
                  <a:lnTo>
                    <a:pt x="186" y="59"/>
                  </a:lnTo>
                  <a:lnTo>
                    <a:pt x="189" y="71"/>
                  </a:lnTo>
                  <a:lnTo>
                    <a:pt x="188" y="85"/>
                  </a:lnTo>
                  <a:lnTo>
                    <a:pt x="178" y="105"/>
                  </a:lnTo>
                  <a:lnTo>
                    <a:pt x="176" y="114"/>
                  </a:lnTo>
                  <a:lnTo>
                    <a:pt x="173" y="118"/>
                  </a:lnTo>
                  <a:lnTo>
                    <a:pt x="172" y="135"/>
                  </a:lnTo>
                  <a:lnTo>
                    <a:pt x="163" y="154"/>
                  </a:lnTo>
                  <a:lnTo>
                    <a:pt x="159" y="166"/>
                  </a:lnTo>
                  <a:lnTo>
                    <a:pt x="159" y="173"/>
                  </a:lnTo>
                  <a:lnTo>
                    <a:pt x="149" y="203"/>
                  </a:lnTo>
                  <a:lnTo>
                    <a:pt x="146" y="217"/>
                  </a:lnTo>
                  <a:lnTo>
                    <a:pt x="144" y="222"/>
                  </a:lnTo>
                  <a:lnTo>
                    <a:pt x="133" y="233"/>
                  </a:lnTo>
                  <a:lnTo>
                    <a:pt x="126" y="245"/>
                  </a:lnTo>
                  <a:lnTo>
                    <a:pt x="108" y="249"/>
                  </a:lnTo>
                  <a:lnTo>
                    <a:pt x="91" y="258"/>
                  </a:lnTo>
                  <a:lnTo>
                    <a:pt x="83" y="265"/>
                  </a:lnTo>
                  <a:lnTo>
                    <a:pt x="77" y="277"/>
                  </a:lnTo>
                  <a:lnTo>
                    <a:pt x="68" y="282"/>
                  </a:lnTo>
                  <a:lnTo>
                    <a:pt x="58" y="284"/>
                  </a:lnTo>
                  <a:lnTo>
                    <a:pt x="51" y="287"/>
                  </a:lnTo>
                  <a:lnTo>
                    <a:pt x="29" y="289"/>
                  </a:lnTo>
                  <a:lnTo>
                    <a:pt x="25" y="292"/>
                  </a:lnTo>
                  <a:lnTo>
                    <a:pt x="21" y="297"/>
                  </a:lnTo>
                  <a:lnTo>
                    <a:pt x="21" y="300"/>
                  </a:lnTo>
                  <a:lnTo>
                    <a:pt x="18" y="302"/>
                  </a:lnTo>
                  <a:lnTo>
                    <a:pt x="0" y="310"/>
                  </a:lnTo>
                </a:path>
              </a:pathLst>
            </a:custGeom>
            <a:noFill/>
            <a:ln w="6">
              <a:solidFill>
                <a:srgbClr val="005CE6"/>
              </a:solidFill>
              <a:prstDash val="solid"/>
              <a:round/>
              <a:headEnd/>
              <a:tailEnd/>
            </a:ln>
          </p:spPr>
          <p:txBody>
            <a:bodyPr/>
            <a:lstStyle/>
            <a:p>
              <a:endParaRPr lang="en-US"/>
            </a:p>
          </p:txBody>
        </p:sp>
        <p:sp>
          <p:nvSpPr>
            <p:cNvPr id="27770" name="Freeform 323"/>
            <p:cNvSpPr>
              <a:spLocks/>
            </p:cNvSpPr>
            <p:nvPr/>
          </p:nvSpPr>
          <p:spPr bwMode="auto">
            <a:xfrm>
              <a:off x="4222750" y="1554163"/>
              <a:ext cx="23813" cy="30162"/>
            </a:xfrm>
            <a:custGeom>
              <a:avLst/>
              <a:gdLst>
                <a:gd name="T0" fmla="*/ 15 w 15"/>
                <a:gd name="T1" fmla="*/ 19 h 19"/>
                <a:gd name="T2" fmla="*/ 13 w 15"/>
                <a:gd name="T3" fmla="*/ 13 h 19"/>
                <a:gd name="T4" fmla="*/ 5 w 15"/>
                <a:gd name="T5" fmla="*/ 3 h 19"/>
                <a:gd name="T6" fmla="*/ 0 w 15"/>
                <a:gd name="T7" fmla="*/ 0 h 19"/>
                <a:gd name="T8" fmla="*/ 0 60000 65536"/>
                <a:gd name="T9" fmla="*/ 0 60000 65536"/>
                <a:gd name="T10" fmla="*/ 0 60000 65536"/>
                <a:gd name="T11" fmla="*/ 0 60000 65536"/>
                <a:gd name="T12" fmla="*/ 0 w 15"/>
                <a:gd name="T13" fmla="*/ 0 h 19"/>
                <a:gd name="T14" fmla="*/ 15 w 15"/>
                <a:gd name="T15" fmla="*/ 19 h 19"/>
              </a:gdLst>
              <a:ahLst/>
              <a:cxnLst>
                <a:cxn ang="T8">
                  <a:pos x="T0" y="T1"/>
                </a:cxn>
                <a:cxn ang="T9">
                  <a:pos x="T2" y="T3"/>
                </a:cxn>
                <a:cxn ang="T10">
                  <a:pos x="T4" y="T5"/>
                </a:cxn>
                <a:cxn ang="T11">
                  <a:pos x="T6" y="T7"/>
                </a:cxn>
              </a:cxnLst>
              <a:rect l="T12" t="T13" r="T14" b="T15"/>
              <a:pathLst>
                <a:path w="15" h="19">
                  <a:moveTo>
                    <a:pt x="15" y="19"/>
                  </a:moveTo>
                  <a:lnTo>
                    <a:pt x="13" y="13"/>
                  </a:lnTo>
                  <a:lnTo>
                    <a:pt x="5" y="3"/>
                  </a:lnTo>
                  <a:lnTo>
                    <a:pt x="0" y="0"/>
                  </a:lnTo>
                </a:path>
              </a:pathLst>
            </a:custGeom>
            <a:noFill/>
            <a:ln w="6">
              <a:solidFill>
                <a:srgbClr val="005CE6"/>
              </a:solidFill>
              <a:prstDash val="solid"/>
              <a:round/>
              <a:headEnd/>
              <a:tailEnd/>
            </a:ln>
          </p:spPr>
          <p:txBody>
            <a:bodyPr/>
            <a:lstStyle/>
            <a:p>
              <a:endParaRPr lang="en-US"/>
            </a:p>
          </p:txBody>
        </p:sp>
        <p:sp>
          <p:nvSpPr>
            <p:cNvPr id="27771" name="Freeform 324"/>
            <p:cNvSpPr>
              <a:spLocks/>
            </p:cNvSpPr>
            <p:nvPr/>
          </p:nvSpPr>
          <p:spPr bwMode="auto">
            <a:xfrm>
              <a:off x="1884363" y="5967413"/>
              <a:ext cx="671513" cy="352425"/>
            </a:xfrm>
            <a:custGeom>
              <a:avLst/>
              <a:gdLst>
                <a:gd name="T0" fmla="*/ 5 w 423"/>
                <a:gd name="T1" fmla="*/ 222 h 222"/>
                <a:gd name="T2" fmla="*/ 7 w 423"/>
                <a:gd name="T3" fmla="*/ 216 h 222"/>
                <a:gd name="T4" fmla="*/ 0 w 423"/>
                <a:gd name="T5" fmla="*/ 206 h 222"/>
                <a:gd name="T6" fmla="*/ 7 w 423"/>
                <a:gd name="T7" fmla="*/ 194 h 222"/>
                <a:gd name="T8" fmla="*/ 16 w 423"/>
                <a:gd name="T9" fmla="*/ 186 h 222"/>
                <a:gd name="T10" fmla="*/ 20 w 423"/>
                <a:gd name="T11" fmla="*/ 183 h 222"/>
                <a:gd name="T12" fmla="*/ 26 w 423"/>
                <a:gd name="T13" fmla="*/ 183 h 222"/>
                <a:gd name="T14" fmla="*/ 31 w 423"/>
                <a:gd name="T15" fmla="*/ 184 h 222"/>
                <a:gd name="T16" fmla="*/ 39 w 423"/>
                <a:gd name="T17" fmla="*/ 189 h 222"/>
                <a:gd name="T18" fmla="*/ 47 w 423"/>
                <a:gd name="T19" fmla="*/ 189 h 222"/>
                <a:gd name="T20" fmla="*/ 56 w 423"/>
                <a:gd name="T21" fmla="*/ 184 h 222"/>
                <a:gd name="T22" fmla="*/ 66 w 423"/>
                <a:gd name="T23" fmla="*/ 176 h 222"/>
                <a:gd name="T24" fmla="*/ 76 w 423"/>
                <a:gd name="T25" fmla="*/ 160 h 222"/>
                <a:gd name="T26" fmla="*/ 83 w 423"/>
                <a:gd name="T27" fmla="*/ 148 h 222"/>
                <a:gd name="T28" fmla="*/ 88 w 423"/>
                <a:gd name="T29" fmla="*/ 145 h 222"/>
                <a:gd name="T30" fmla="*/ 119 w 423"/>
                <a:gd name="T31" fmla="*/ 132 h 222"/>
                <a:gd name="T32" fmla="*/ 138 w 423"/>
                <a:gd name="T33" fmla="*/ 132 h 222"/>
                <a:gd name="T34" fmla="*/ 142 w 423"/>
                <a:gd name="T35" fmla="*/ 127 h 222"/>
                <a:gd name="T36" fmla="*/ 154 w 423"/>
                <a:gd name="T37" fmla="*/ 108 h 222"/>
                <a:gd name="T38" fmla="*/ 161 w 423"/>
                <a:gd name="T39" fmla="*/ 98 h 222"/>
                <a:gd name="T40" fmla="*/ 190 w 423"/>
                <a:gd name="T41" fmla="*/ 82 h 222"/>
                <a:gd name="T42" fmla="*/ 199 w 423"/>
                <a:gd name="T43" fmla="*/ 75 h 222"/>
                <a:gd name="T44" fmla="*/ 206 w 423"/>
                <a:gd name="T45" fmla="*/ 63 h 222"/>
                <a:gd name="T46" fmla="*/ 216 w 423"/>
                <a:gd name="T47" fmla="*/ 52 h 222"/>
                <a:gd name="T48" fmla="*/ 223 w 423"/>
                <a:gd name="T49" fmla="*/ 46 h 222"/>
                <a:gd name="T50" fmla="*/ 226 w 423"/>
                <a:gd name="T51" fmla="*/ 42 h 222"/>
                <a:gd name="T52" fmla="*/ 235 w 423"/>
                <a:gd name="T53" fmla="*/ 39 h 222"/>
                <a:gd name="T54" fmla="*/ 255 w 423"/>
                <a:gd name="T55" fmla="*/ 36 h 222"/>
                <a:gd name="T56" fmla="*/ 275 w 423"/>
                <a:gd name="T57" fmla="*/ 27 h 222"/>
                <a:gd name="T58" fmla="*/ 282 w 423"/>
                <a:gd name="T59" fmla="*/ 27 h 222"/>
                <a:gd name="T60" fmla="*/ 286 w 423"/>
                <a:gd name="T61" fmla="*/ 30 h 222"/>
                <a:gd name="T62" fmla="*/ 296 w 423"/>
                <a:gd name="T63" fmla="*/ 39 h 222"/>
                <a:gd name="T64" fmla="*/ 312 w 423"/>
                <a:gd name="T65" fmla="*/ 35 h 222"/>
                <a:gd name="T66" fmla="*/ 318 w 423"/>
                <a:gd name="T67" fmla="*/ 35 h 222"/>
                <a:gd name="T68" fmla="*/ 325 w 423"/>
                <a:gd name="T69" fmla="*/ 37 h 222"/>
                <a:gd name="T70" fmla="*/ 330 w 423"/>
                <a:gd name="T71" fmla="*/ 40 h 222"/>
                <a:gd name="T72" fmla="*/ 335 w 423"/>
                <a:gd name="T73" fmla="*/ 43 h 222"/>
                <a:gd name="T74" fmla="*/ 351 w 423"/>
                <a:gd name="T75" fmla="*/ 45 h 222"/>
                <a:gd name="T76" fmla="*/ 357 w 423"/>
                <a:gd name="T77" fmla="*/ 46 h 222"/>
                <a:gd name="T78" fmla="*/ 363 w 423"/>
                <a:gd name="T79" fmla="*/ 46 h 222"/>
                <a:gd name="T80" fmla="*/ 405 w 423"/>
                <a:gd name="T81" fmla="*/ 35 h 222"/>
                <a:gd name="T82" fmla="*/ 407 w 423"/>
                <a:gd name="T83" fmla="*/ 32 h 222"/>
                <a:gd name="T84" fmla="*/ 417 w 423"/>
                <a:gd name="T85" fmla="*/ 9 h 222"/>
                <a:gd name="T86" fmla="*/ 422 w 423"/>
                <a:gd name="T87" fmla="*/ 3 h 222"/>
                <a:gd name="T88" fmla="*/ 423 w 423"/>
                <a:gd name="T89" fmla="*/ 0 h 22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23"/>
                <a:gd name="T136" fmla="*/ 0 h 222"/>
                <a:gd name="T137" fmla="*/ 423 w 423"/>
                <a:gd name="T138" fmla="*/ 222 h 22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23" h="222">
                  <a:moveTo>
                    <a:pt x="5" y="222"/>
                  </a:moveTo>
                  <a:lnTo>
                    <a:pt x="7" y="216"/>
                  </a:lnTo>
                  <a:lnTo>
                    <a:pt x="0" y="206"/>
                  </a:lnTo>
                  <a:lnTo>
                    <a:pt x="7" y="194"/>
                  </a:lnTo>
                  <a:lnTo>
                    <a:pt x="16" y="186"/>
                  </a:lnTo>
                  <a:lnTo>
                    <a:pt x="20" y="183"/>
                  </a:lnTo>
                  <a:lnTo>
                    <a:pt x="26" y="183"/>
                  </a:lnTo>
                  <a:lnTo>
                    <a:pt x="31" y="184"/>
                  </a:lnTo>
                  <a:lnTo>
                    <a:pt x="39" y="189"/>
                  </a:lnTo>
                  <a:lnTo>
                    <a:pt x="47" y="189"/>
                  </a:lnTo>
                  <a:lnTo>
                    <a:pt x="56" y="184"/>
                  </a:lnTo>
                  <a:lnTo>
                    <a:pt x="66" y="176"/>
                  </a:lnTo>
                  <a:lnTo>
                    <a:pt x="76" y="160"/>
                  </a:lnTo>
                  <a:lnTo>
                    <a:pt x="83" y="148"/>
                  </a:lnTo>
                  <a:lnTo>
                    <a:pt x="88" y="145"/>
                  </a:lnTo>
                  <a:lnTo>
                    <a:pt x="119" y="132"/>
                  </a:lnTo>
                  <a:lnTo>
                    <a:pt x="138" y="132"/>
                  </a:lnTo>
                  <a:lnTo>
                    <a:pt x="142" y="127"/>
                  </a:lnTo>
                  <a:lnTo>
                    <a:pt x="154" y="108"/>
                  </a:lnTo>
                  <a:lnTo>
                    <a:pt x="161" y="98"/>
                  </a:lnTo>
                  <a:lnTo>
                    <a:pt x="190" y="82"/>
                  </a:lnTo>
                  <a:lnTo>
                    <a:pt x="199" y="75"/>
                  </a:lnTo>
                  <a:lnTo>
                    <a:pt x="206" y="63"/>
                  </a:lnTo>
                  <a:lnTo>
                    <a:pt x="216" y="52"/>
                  </a:lnTo>
                  <a:lnTo>
                    <a:pt x="223" y="46"/>
                  </a:lnTo>
                  <a:lnTo>
                    <a:pt x="226" y="42"/>
                  </a:lnTo>
                  <a:lnTo>
                    <a:pt x="235" y="39"/>
                  </a:lnTo>
                  <a:lnTo>
                    <a:pt x="255" y="36"/>
                  </a:lnTo>
                  <a:lnTo>
                    <a:pt x="275" y="27"/>
                  </a:lnTo>
                  <a:lnTo>
                    <a:pt x="282" y="27"/>
                  </a:lnTo>
                  <a:lnTo>
                    <a:pt x="286" y="30"/>
                  </a:lnTo>
                  <a:lnTo>
                    <a:pt x="296" y="39"/>
                  </a:lnTo>
                  <a:lnTo>
                    <a:pt x="312" y="35"/>
                  </a:lnTo>
                  <a:lnTo>
                    <a:pt x="318" y="35"/>
                  </a:lnTo>
                  <a:lnTo>
                    <a:pt x="325" y="37"/>
                  </a:lnTo>
                  <a:lnTo>
                    <a:pt x="330" y="40"/>
                  </a:lnTo>
                  <a:lnTo>
                    <a:pt x="335" y="43"/>
                  </a:lnTo>
                  <a:lnTo>
                    <a:pt x="351" y="45"/>
                  </a:lnTo>
                  <a:lnTo>
                    <a:pt x="357" y="46"/>
                  </a:lnTo>
                  <a:lnTo>
                    <a:pt x="363" y="46"/>
                  </a:lnTo>
                  <a:lnTo>
                    <a:pt x="405" y="35"/>
                  </a:lnTo>
                  <a:lnTo>
                    <a:pt x="407" y="32"/>
                  </a:lnTo>
                  <a:lnTo>
                    <a:pt x="417" y="9"/>
                  </a:lnTo>
                  <a:lnTo>
                    <a:pt x="422" y="3"/>
                  </a:lnTo>
                  <a:lnTo>
                    <a:pt x="423" y="0"/>
                  </a:lnTo>
                </a:path>
              </a:pathLst>
            </a:custGeom>
            <a:noFill/>
            <a:ln w="6">
              <a:solidFill>
                <a:srgbClr val="005CE6"/>
              </a:solidFill>
              <a:prstDash val="solid"/>
              <a:round/>
              <a:headEnd/>
              <a:tailEnd/>
            </a:ln>
          </p:spPr>
          <p:txBody>
            <a:bodyPr/>
            <a:lstStyle/>
            <a:p>
              <a:endParaRPr lang="en-US"/>
            </a:p>
          </p:txBody>
        </p:sp>
        <p:sp>
          <p:nvSpPr>
            <p:cNvPr id="27772" name="Freeform 325"/>
            <p:cNvSpPr>
              <a:spLocks/>
            </p:cNvSpPr>
            <p:nvPr/>
          </p:nvSpPr>
          <p:spPr bwMode="auto">
            <a:xfrm>
              <a:off x="2439988" y="2527300"/>
              <a:ext cx="88900" cy="500062"/>
            </a:xfrm>
            <a:custGeom>
              <a:avLst/>
              <a:gdLst>
                <a:gd name="T0" fmla="*/ 55 w 56"/>
                <a:gd name="T1" fmla="*/ 315 h 315"/>
                <a:gd name="T2" fmla="*/ 56 w 56"/>
                <a:gd name="T3" fmla="*/ 304 h 315"/>
                <a:gd name="T4" fmla="*/ 53 w 56"/>
                <a:gd name="T5" fmla="*/ 292 h 315"/>
                <a:gd name="T6" fmla="*/ 53 w 56"/>
                <a:gd name="T7" fmla="*/ 281 h 315"/>
                <a:gd name="T8" fmla="*/ 44 w 56"/>
                <a:gd name="T9" fmla="*/ 255 h 315"/>
                <a:gd name="T10" fmla="*/ 43 w 56"/>
                <a:gd name="T11" fmla="*/ 241 h 315"/>
                <a:gd name="T12" fmla="*/ 39 w 56"/>
                <a:gd name="T13" fmla="*/ 220 h 315"/>
                <a:gd name="T14" fmla="*/ 39 w 56"/>
                <a:gd name="T15" fmla="*/ 203 h 315"/>
                <a:gd name="T16" fmla="*/ 34 w 56"/>
                <a:gd name="T17" fmla="*/ 192 h 315"/>
                <a:gd name="T18" fmla="*/ 31 w 56"/>
                <a:gd name="T19" fmla="*/ 172 h 315"/>
                <a:gd name="T20" fmla="*/ 30 w 56"/>
                <a:gd name="T21" fmla="*/ 166 h 315"/>
                <a:gd name="T22" fmla="*/ 23 w 56"/>
                <a:gd name="T23" fmla="*/ 153 h 315"/>
                <a:gd name="T24" fmla="*/ 21 w 56"/>
                <a:gd name="T25" fmla="*/ 143 h 315"/>
                <a:gd name="T26" fmla="*/ 20 w 56"/>
                <a:gd name="T27" fmla="*/ 131 h 315"/>
                <a:gd name="T28" fmla="*/ 14 w 56"/>
                <a:gd name="T29" fmla="*/ 108 h 315"/>
                <a:gd name="T30" fmla="*/ 13 w 56"/>
                <a:gd name="T31" fmla="*/ 107 h 315"/>
                <a:gd name="T32" fmla="*/ 10 w 56"/>
                <a:gd name="T33" fmla="*/ 88 h 315"/>
                <a:gd name="T34" fmla="*/ 10 w 56"/>
                <a:gd name="T35" fmla="*/ 66 h 315"/>
                <a:gd name="T36" fmla="*/ 8 w 56"/>
                <a:gd name="T37" fmla="*/ 65 h 315"/>
                <a:gd name="T38" fmla="*/ 8 w 56"/>
                <a:gd name="T39" fmla="*/ 56 h 315"/>
                <a:gd name="T40" fmla="*/ 11 w 56"/>
                <a:gd name="T41" fmla="*/ 46 h 315"/>
                <a:gd name="T42" fmla="*/ 6 w 56"/>
                <a:gd name="T43" fmla="*/ 42 h 315"/>
                <a:gd name="T44" fmla="*/ 6 w 56"/>
                <a:gd name="T45" fmla="*/ 20 h 315"/>
                <a:gd name="T46" fmla="*/ 4 w 56"/>
                <a:gd name="T47" fmla="*/ 9 h 315"/>
                <a:gd name="T48" fmla="*/ 0 w 56"/>
                <a:gd name="T49" fmla="*/ 0 h 31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6"/>
                <a:gd name="T76" fmla="*/ 0 h 315"/>
                <a:gd name="T77" fmla="*/ 56 w 56"/>
                <a:gd name="T78" fmla="*/ 315 h 31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6" h="315">
                  <a:moveTo>
                    <a:pt x="55" y="315"/>
                  </a:moveTo>
                  <a:lnTo>
                    <a:pt x="56" y="304"/>
                  </a:lnTo>
                  <a:lnTo>
                    <a:pt x="53" y="292"/>
                  </a:lnTo>
                  <a:lnTo>
                    <a:pt x="53" y="281"/>
                  </a:lnTo>
                  <a:lnTo>
                    <a:pt x="44" y="255"/>
                  </a:lnTo>
                  <a:lnTo>
                    <a:pt x="43" y="241"/>
                  </a:lnTo>
                  <a:lnTo>
                    <a:pt x="39" y="220"/>
                  </a:lnTo>
                  <a:lnTo>
                    <a:pt x="39" y="203"/>
                  </a:lnTo>
                  <a:lnTo>
                    <a:pt x="34" y="192"/>
                  </a:lnTo>
                  <a:lnTo>
                    <a:pt x="31" y="172"/>
                  </a:lnTo>
                  <a:lnTo>
                    <a:pt x="30" y="166"/>
                  </a:lnTo>
                  <a:lnTo>
                    <a:pt x="23" y="153"/>
                  </a:lnTo>
                  <a:lnTo>
                    <a:pt x="21" y="143"/>
                  </a:lnTo>
                  <a:lnTo>
                    <a:pt x="20" y="131"/>
                  </a:lnTo>
                  <a:lnTo>
                    <a:pt x="14" y="108"/>
                  </a:lnTo>
                  <a:lnTo>
                    <a:pt x="13" y="107"/>
                  </a:lnTo>
                  <a:lnTo>
                    <a:pt x="10" y="88"/>
                  </a:lnTo>
                  <a:lnTo>
                    <a:pt x="10" y="66"/>
                  </a:lnTo>
                  <a:lnTo>
                    <a:pt x="8" y="65"/>
                  </a:lnTo>
                  <a:lnTo>
                    <a:pt x="8" y="56"/>
                  </a:lnTo>
                  <a:lnTo>
                    <a:pt x="11" y="46"/>
                  </a:lnTo>
                  <a:lnTo>
                    <a:pt x="6" y="42"/>
                  </a:lnTo>
                  <a:lnTo>
                    <a:pt x="6" y="20"/>
                  </a:lnTo>
                  <a:lnTo>
                    <a:pt x="4" y="9"/>
                  </a:lnTo>
                  <a:lnTo>
                    <a:pt x="0" y="0"/>
                  </a:lnTo>
                </a:path>
              </a:pathLst>
            </a:custGeom>
            <a:noFill/>
            <a:ln w="6">
              <a:solidFill>
                <a:srgbClr val="005CE6"/>
              </a:solidFill>
              <a:prstDash val="solid"/>
              <a:round/>
              <a:headEnd/>
              <a:tailEnd/>
            </a:ln>
          </p:spPr>
          <p:txBody>
            <a:bodyPr/>
            <a:lstStyle/>
            <a:p>
              <a:endParaRPr lang="en-US"/>
            </a:p>
          </p:txBody>
        </p:sp>
        <p:sp>
          <p:nvSpPr>
            <p:cNvPr id="27773" name="Freeform 326"/>
            <p:cNvSpPr>
              <a:spLocks/>
            </p:cNvSpPr>
            <p:nvPr/>
          </p:nvSpPr>
          <p:spPr bwMode="auto">
            <a:xfrm>
              <a:off x="3503613" y="4749800"/>
              <a:ext cx="15875" cy="20637"/>
            </a:xfrm>
            <a:custGeom>
              <a:avLst/>
              <a:gdLst>
                <a:gd name="T0" fmla="*/ 10 w 10"/>
                <a:gd name="T1" fmla="*/ 0 h 13"/>
                <a:gd name="T2" fmla="*/ 5 w 10"/>
                <a:gd name="T3" fmla="*/ 10 h 13"/>
                <a:gd name="T4" fmla="*/ 0 w 10"/>
                <a:gd name="T5" fmla="*/ 13 h 13"/>
                <a:gd name="T6" fmla="*/ 0 60000 65536"/>
                <a:gd name="T7" fmla="*/ 0 60000 65536"/>
                <a:gd name="T8" fmla="*/ 0 60000 65536"/>
                <a:gd name="T9" fmla="*/ 0 w 10"/>
                <a:gd name="T10" fmla="*/ 0 h 13"/>
                <a:gd name="T11" fmla="*/ 10 w 10"/>
                <a:gd name="T12" fmla="*/ 13 h 13"/>
              </a:gdLst>
              <a:ahLst/>
              <a:cxnLst>
                <a:cxn ang="T6">
                  <a:pos x="T0" y="T1"/>
                </a:cxn>
                <a:cxn ang="T7">
                  <a:pos x="T2" y="T3"/>
                </a:cxn>
                <a:cxn ang="T8">
                  <a:pos x="T4" y="T5"/>
                </a:cxn>
              </a:cxnLst>
              <a:rect l="T9" t="T10" r="T11" b="T12"/>
              <a:pathLst>
                <a:path w="10" h="13">
                  <a:moveTo>
                    <a:pt x="10" y="0"/>
                  </a:moveTo>
                  <a:lnTo>
                    <a:pt x="5" y="10"/>
                  </a:lnTo>
                  <a:lnTo>
                    <a:pt x="0" y="13"/>
                  </a:lnTo>
                </a:path>
              </a:pathLst>
            </a:custGeom>
            <a:noFill/>
            <a:ln w="6">
              <a:solidFill>
                <a:srgbClr val="005CE6"/>
              </a:solidFill>
              <a:prstDash val="solid"/>
              <a:round/>
              <a:headEnd/>
              <a:tailEnd/>
            </a:ln>
          </p:spPr>
          <p:txBody>
            <a:bodyPr/>
            <a:lstStyle/>
            <a:p>
              <a:endParaRPr lang="en-US"/>
            </a:p>
          </p:txBody>
        </p:sp>
        <p:sp>
          <p:nvSpPr>
            <p:cNvPr id="27774" name="Freeform 327"/>
            <p:cNvSpPr>
              <a:spLocks/>
            </p:cNvSpPr>
            <p:nvPr/>
          </p:nvSpPr>
          <p:spPr bwMode="auto">
            <a:xfrm>
              <a:off x="7092950" y="1670050"/>
              <a:ext cx="65088" cy="11112"/>
            </a:xfrm>
            <a:custGeom>
              <a:avLst/>
              <a:gdLst>
                <a:gd name="T0" fmla="*/ 41 w 41"/>
                <a:gd name="T1" fmla="*/ 7 h 7"/>
                <a:gd name="T2" fmla="*/ 36 w 41"/>
                <a:gd name="T3" fmla="*/ 6 h 7"/>
                <a:gd name="T4" fmla="*/ 26 w 41"/>
                <a:gd name="T5" fmla="*/ 0 h 7"/>
                <a:gd name="T6" fmla="*/ 15 w 41"/>
                <a:gd name="T7" fmla="*/ 0 h 7"/>
                <a:gd name="T8" fmla="*/ 0 w 41"/>
                <a:gd name="T9" fmla="*/ 3 h 7"/>
                <a:gd name="T10" fmla="*/ 0 60000 65536"/>
                <a:gd name="T11" fmla="*/ 0 60000 65536"/>
                <a:gd name="T12" fmla="*/ 0 60000 65536"/>
                <a:gd name="T13" fmla="*/ 0 60000 65536"/>
                <a:gd name="T14" fmla="*/ 0 60000 65536"/>
                <a:gd name="T15" fmla="*/ 0 w 41"/>
                <a:gd name="T16" fmla="*/ 0 h 7"/>
                <a:gd name="T17" fmla="*/ 41 w 41"/>
                <a:gd name="T18" fmla="*/ 7 h 7"/>
              </a:gdLst>
              <a:ahLst/>
              <a:cxnLst>
                <a:cxn ang="T10">
                  <a:pos x="T0" y="T1"/>
                </a:cxn>
                <a:cxn ang="T11">
                  <a:pos x="T2" y="T3"/>
                </a:cxn>
                <a:cxn ang="T12">
                  <a:pos x="T4" y="T5"/>
                </a:cxn>
                <a:cxn ang="T13">
                  <a:pos x="T6" y="T7"/>
                </a:cxn>
                <a:cxn ang="T14">
                  <a:pos x="T8" y="T9"/>
                </a:cxn>
              </a:cxnLst>
              <a:rect l="T15" t="T16" r="T17" b="T18"/>
              <a:pathLst>
                <a:path w="41" h="7">
                  <a:moveTo>
                    <a:pt x="41" y="7"/>
                  </a:moveTo>
                  <a:lnTo>
                    <a:pt x="36" y="6"/>
                  </a:lnTo>
                  <a:lnTo>
                    <a:pt x="26" y="0"/>
                  </a:lnTo>
                  <a:lnTo>
                    <a:pt x="15" y="0"/>
                  </a:lnTo>
                  <a:lnTo>
                    <a:pt x="0" y="3"/>
                  </a:lnTo>
                </a:path>
              </a:pathLst>
            </a:custGeom>
            <a:noFill/>
            <a:ln w="6">
              <a:solidFill>
                <a:srgbClr val="005CE6"/>
              </a:solidFill>
              <a:prstDash val="solid"/>
              <a:round/>
              <a:headEnd/>
              <a:tailEnd/>
            </a:ln>
          </p:spPr>
          <p:txBody>
            <a:bodyPr/>
            <a:lstStyle/>
            <a:p>
              <a:endParaRPr lang="en-US"/>
            </a:p>
          </p:txBody>
        </p:sp>
        <p:sp>
          <p:nvSpPr>
            <p:cNvPr id="27775" name="Freeform 328"/>
            <p:cNvSpPr>
              <a:spLocks/>
            </p:cNvSpPr>
            <p:nvPr/>
          </p:nvSpPr>
          <p:spPr bwMode="auto">
            <a:xfrm>
              <a:off x="3282950" y="2047875"/>
              <a:ext cx="581025" cy="217487"/>
            </a:xfrm>
            <a:custGeom>
              <a:avLst/>
              <a:gdLst>
                <a:gd name="T0" fmla="*/ 5 w 366"/>
                <a:gd name="T1" fmla="*/ 127 h 137"/>
                <a:gd name="T2" fmla="*/ 16 w 366"/>
                <a:gd name="T3" fmla="*/ 137 h 137"/>
                <a:gd name="T4" fmla="*/ 25 w 366"/>
                <a:gd name="T5" fmla="*/ 127 h 137"/>
                <a:gd name="T6" fmla="*/ 39 w 366"/>
                <a:gd name="T7" fmla="*/ 121 h 137"/>
                <a:gd name="T8" fmla="*/ 49 w 366"/>
                <a:gd name="T9" fmla="*/ 114 h 137"/>
                <a:gd name="T10" fmla="*/ 35 w 366"/>
                <a:gd name="T11" fmla="*/ 105 h 137"/>
                <a:gd name="T12" fmla="*/ 42 w 366"/>
                <a:gd name="T13" fmla="*/ 95 h 137"/>
                <a:gd name="T14" fmla="*/ 54 w 366"/>
                <a:gd name="T15" fmla="*/ 105 h 137"/>
                <a:gd name="T16" fmla="*/ 62 w 366"/>
                <a:gd name="T17" fmla="*/ 108 h 137"/>
                <a:gd name="T18" fmla="*/ 72 w 366"/>
                <a:gd name="T19" fmla="*/ 96 h 137"/>
                <a:gd name="T20" fmla="*/ 98 w 366"/>
                <a:gd name="T21" fmla="*/ 102 h 137"/>
                <a:gd name="T22" fmla="*/ 121 w 366"/>
                <a:gd name="T23" fmla="*/ 92 h 137"/>
                <a:gd name="T24" fmla="*/ 137 w 366"/>
                <a:gd name="T25" fmla="*/ 101 h 137"/>
                <a:gd name="T26" fmla="*/ 153 w 366"/>
                <a:gd name="T27" fmla="*/ 99 h 137"/>
                <a:gd name="T28" fmla="*/ 162 w 366"/>
                <a:gd name="T29" fmla="*/ 103 h 137"/>
                <a:gd name="T30" fmla="*/ 169 w 366"/>
                <a:gd name="T31" fmla="*/ 116 h 137"/>
                <a:gd name="T32" fmla="*/ 180 w 366"/>
                <a:gd name="T33" fmla="*/ 112 h 137"/>
                <a:gd name="T34" fmla="*/ 188 w 366"/>
                <a:gd name="T35" fmla="*/ 99 h 137"/>
                <a:gd name="T36" fmla="*/ 212 w 366"/>
                <a:gd name="T37" fmla="*/ 92 h 137"/>
                <a:gd name="T38" fmla="*/ 228 w 366"/>
                <a:gd name="T39" fmla="*/ 89 h 137"/>
                <a:gd name="T40" fmla="*/ 238 w 366"/>
                <a:gd name="T41" fmla="*/ 75 h 137"/>
                <a:gd name="T42" fmla="*/ 239 w 366"/>
                <a:gd name="T43" fmla="*/ 70 h 137"/>
                <a:gd name="T44" fmla="*/ 238 w 366"/>
                <a:gd name="T45" fmla="*/ 62 h 137"/>
                <a:gd name="T46" fmla="*/ 250 w 366"/>
                <a:gd name="T47" fmla="*/ 60 h 137"/>
                <a:gd name="T48" fmla="*/ 271 w 366"/>
                <a:gd name="T49" fmla="*/ 69 h 137"/>
                <a:gd name="T50" fmla="*/ 278 w 366"/>
                <a:gd name="T51" fmla="*/ 63 h 137"/>
                <a:gd name="T52" fmla="*/ 287 w 366"/>
                <a:gd name="T53" fmla="*/ 49 h 137"/>
                <a:gd name="T54" fmla="*/ 299 w 366"/>
                <a:gd name="T55" fmla="*/ 59 h 137"/>
                <a:gd name="T56" fmla="*/ 307 w 366"/>
                <a:gd name="T57" fmla="*/ 50 h 137"/>
                <a:gd name="T58" fmla="*/ 313 w 366"/>
                <a:gd name="T59" fmla="*/ 49 h 137"/>
                <a:gd name="T60" fmla="*/ 323 w 366"/>
                <a:gd name="T61" fmla="*/ 63 h 137"/>
                <a:gd name="T62" fmla="*/ 337 w 366"/>
                <a:gd name="T63" fmla="*/ 59 h 137"/>
                <a:gd name="T64" fmla="*/ 353 w 366"/>
                <a:gd name="T65" fmla="*/ 65 h 137"/>
                <a:gd name="T66" fmla="*/ 363 w 366"/>
                <a:gd name="T67" fmla="*/ 62 h 137"/>
                <a:gd name="T68" fmla="*/ 362 w 366"/>
                <a:gd name="T69" fmla="*/ 26 h 137"/>
                <a:gd name="T70" fmla="*/ 366 w 366"/>
                <a:gd name="T71" fmla="*/ 0 h 13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66"/>
                <a:gd name="T109" fmla="*/ 0 h 137"/>
                <a:gd name="T110" fmla="*/ 366 w 366"/>
                <a:gd name="T111" fmla="*/ 137 h 13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66" h="137">
                  <a:moveTo>
                    <a:pt x="0" y="127"/>
                  </a:moveTo>
                  <a:lnTo>
                    <a:pt x="5" y="127"/>
                  </a:lnTo>
                  <a:lnTo>
                    <a:pt x="9" y="132"/>
                  </a:lnTo>
                  <a:lnTo>
                    <a:pt x="16" y="137"/>
                  </a:lnTo>
                  <a:lnTo>
                    <a:pt x="21" y="135"/>
                  </a:lnTo>
                  <a:lnTo>
                    <a:pt x="25" y="127"/>
                  </a:lnTo>
                  <a:lnTo>
                    <a:pt x="35" y="128"/>
                  </a:lnTo>
                  <a:lnTo>
                    <a:pt x="39" y="121"/>
                  </a:lnTo>
                  <a:lnTo>
                    <a:pt x="49" y="116"/>
                  </a:lnTo>
                  <a:lnTo>
                    <a:pt x="49" y="114"/>
                  </a:lnTo>
                  <a:lnTo>
                    <a:pt x="36" y="108"/>
                  </a:lnTo>
                  <a:lnTo>
                    <a:pt x="35" y="105"/>
                  </a:lnTo>
                  <a:lnTo>
                    <a:pt x="38" y="101"/>
                  </a:lnTo>
                  <a:lnTo>
                    <a:pt x="42" y="95"/>
                  </a:lnTo>
                  <a:lnTo>
                    <a:pt x="46" y="95"/>
                  </a:lnTo>
                  <a:lnTo>
                    <a:pt x="54" y="105"/>
                  </a:lnTo>
                  <a:lnTo>
                    <a:pt x="57" y="108"/>
                  </a:lnTo>
                  <a:lnTo>
                    <a:pt x="62" y="108"/>
                  </a:lnTo>
                  <a:lnTo>
                    <a:pt x="69" y="98"/>
                  </a:lnTo>
                  <a:lnTo>
                    <a:pt x="72" y="96"/>
                  </a:lnTo>
                  <a:lnTo>
                    <a:pt x="84" y="96"/>
                  </a:lnTo>
                  <a:lnTo>
                    <a:pt x="98" y="102"/>
                  </a:lnTo>
                  <a:lnTo>
                    <a:pt x="110" y="103"/>
                  </a:lnTo>
                  <a:lnTo>
                    <a:pt x="121" y="92"/>
                  </a:lnTo>
                  <a:lnTo>
                    <a:pt x="126" y="93"/>
                  </a:lnTo>
                  <a:lnTo>
                    <a:pt x="137" y="101"/>
                  </a:lnTo>
                  <a:lnTo>
                    <a:pt x="142" y="103"/>
                  </a:lnTo>
                  <a:lnTo>
                    <a:pt x="153" y="99"/>
                  </a:lnTo>
                  <a:lnTo>
                    <a:pt x="157" y="101"/>
                  </a:lnTo>
                  <a:lnTo>
                    <a:pt x="162" y="103"/>
                  </a:lnTo>
                  <a:lnTo>
                    <a:pt x="165" y="115"/>
                  </a:lnTo>
                  <a:lnTo>
                    <a:pt x="169" y="116"/>
                  </a:lnTo>
                  <a:lnTo>
                    <a:pt x="178" y="116"/>
                  </a:lnTo>
                  <a:lnTo>
                    <a:pt x="180" y="112"/>
                  </a:lnTo>
                  <a:lnTo>
                    <a:pt x="185" y="103"/>
                  </a:lnTo>
                  <a:lnTo>
                    <a:pt x="188" y="99"/>
                  </a:lnTo>
                  <a:lnTo>
                    <a:pt x="201" y="98"/>
                  </a:lnTo>
                  <a:lnTo>
                    <a:pt x="212" y="92"/>
                  </a:lnTo>
                  <a:lnTo>
                    <a:pt x="225" y="92"/>
                  </a:lnTo>
                  <a:lnTo>
                    <a:pt x="228" y="89"/>
                  </a:lnTo>
                  <a:lnTo>
                    <a:pt x="228" y="79"/>
                  </a:lnTo>
                  <a:lnTo>
                    <a:pt x="238" y="75"/>
                  </a:lnTo>
                  <a:lnTo>
                    <a:pt x="239" y="73"/>
                  </a:lnTo>
                  <a:lnTo>
                    <a:pt x="239" y="70"/>
                  </a:lnTo>
                  <a:lnTo>
                    <a:pt x="238" y="66"/>
                  </a:lnTo>
                  <a:lnTo>
                    <a:pt x="238" y="62"/>
                  </a:lnTo>
                  <a:lnTo>
                    <a:pt x="244" y="59"/>
                  </a:lnTo>
                  <a:lnTo>
                    <a:pt x="250" y="60"/>
                  </a:lnTo>
                  <a:lnTo>
                    <a:pt x="261" y="66"/>
                  </a:lnTo>
                  <a:lnTo>
                    <a:pt x="271" y="69"/>
                  </a:lnTo>
                  <a:lnTo>
                    <a:pt x="275" y="67"/>
                  </a:lnTo>
                  <a:lnTo>
                    <a:pt x="278" y="63"/>
                  </a:lnTo>
                  <a:lnTo>
                    <a:pt x="283" y="52"/>
                  </a:lnTo>
                  <a:lnTo>
                    <a:pt x="287" y="49"/>
                  </a:lnTo>
                  <a:lnTo>
                    <a:pt x="290" y="49"/>
                  </a:lnTo>
                  <a:lnTo>
                    <a:pt x="299" y="59"/>
                  </a:lnTo>
                  <a:lnTo>
                    <a:pt x="304" y="60"/>
                  </a:lnTo>
                  <a:lnTo>
                    <a:pt x="307" y="50"/>
                  </a:lnTo>
                  <a:lnTo>
                    <a:pt x="310" y="49"/>
                  </a:lnTo>
                  <a:lnTo>
                    <a:pt x="313" y="49"/>
                  </a:lnTo>
                  <a:lnTo>
                    <a:pt x="319" y="55"/>
                  </a:lnTo>
                  <a:lnTo>
                    <a:pt x="323" y="63"/>
                  </a:lnTo>
                  <a:lnTo>
                    <a:pt x="327" y="63"/>
                  </a:lnTo>
                  <a:lnTo>
                    <a:pt x="337" y="59"/>
                  </a:lnTo>
                  <a:lnTo>
                    <a:pt x="343" y="60"/>
                  </a:lnTo>
                  <a:lnTo>
                    <a:pt x="353" y="65"/>
                  </a:lnTo>
                  <a:lnTo>
                    <a:pt x="362" y="66"/>
                  </a:lnTo>
                  <a:lnTo>
                    <a:pt x="363" y="62"/>
                  </a:lnTo>
                  <a:lnTo>
                    <a:pt x="363" y="37"/>
                  </a:lnTo>
                  <a:lnTo>
                    <a:pt x="362" y="26"/>
                  </a:lnTo>
                  <a:lnTo>
                    <a:pt x="363" y="7"/>
                  </a:lnTo>
                  <a:lnTo>
                    <a:pt x="366" y="0"/>
                  </a:lnTo>
                </a:path>
              </a:pathLst>
            </a:custGeom>
            <a:noFill/>
            <a:ln w="6">
              <a:solidFill>
                <a:srgbClr val="005CE6"/>
              </a:solidFill>
              <a:prstDash val="solid"/>
              <a:round/>
              <a:headEnd/>
              <a:tailEnd/>
            </a:ln>
          </p:spPr>
          <p:txBody>
            <a:bodyPr/>
            <a:lstStyle/>
            <a:p>
              <a:endParaRPr lang="en-US"/>
            </a:p>
          </p:txBody>
        </p:sp>
        <p:sp>
          <p:nvSpPr>
            <p:cNvPr id="27776" name="Freeform 329"/>
            <p:cNvSpPr>
              <a:spLocks/>
            </p:cNvSpPr>
            <p:nvPr/>
          </p:nvSpPr>
          <p:spPr bwMode="auto">
            <a:xfrm>
              <a:off x="3700463" y="2692400"/>
              <a:ext cx="174625" cy="61912"/>
            </a:xfrm>
            <a:custGeom>
              <a:avLst/>
              <a:gdLst>
                <a:gd name="T0" fmla="*/ 109 w 110"/>
                <a:gd name="T1" fmla="*/ 39 h 39"/>
                <a:gd name="T2" fmla="*/ 110 w 110"/>
                <a:gd name="T3" fmla="*/ 34 h 39"/>
                <a:gd name="T4" fmla="*/ 109 w 110"/>
                <a:gd name="T5" fmla="*/ 24 h 39"/>
                <a:gd name="T6" fmla="*/ 108 w 110"/>
                <a:gd name="T7" fmla="*/ 21 h 39"/>
                <a:gd name="T8" fmla="*/ 105 w 110"/>
                <a:gd name="T9" fmla="*/ 19 h 39"/>
                <a:gd name="T10" fmla="*/ 95 w 110"/>
                <a:gd name="T11" fmla="*/ 13 h 39"/>
                <a:gd name="T12" fmla="*/ 74 w 110"/>
                <a:gd name="T13" fmla="*/ 8 h 39"/>
                <a:gd name="T14" fmla="*/ 61 w 110"/>
                <a:gd name="T15" fmla="*/ 7 h 39"/>
                <a:gd name="T16" fmla="*/ 12 w 110"/>
                <a:gd name="T17" fmla="*/ 6 h 39"/>
                <a:gd name="T18" fmla="*/ 0 w 110"/>
                <a:gd name="T19" fmla="*/ 0 h 3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0"/>
                <a:gd name="T31" fmla="*/ 0 h 39"/>
                <a:gd name="T32" fmla="*/ 110 w 110"/>
                <a:gd name="T33" fmla="*/ 39 h 3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0" h="39">
                  <a:moveTo>
                    <a:pt x="109" y="39"/>
                  </a:moveTo>
                  <a:lnTo>
                    <a:pt x="110" y="34"/>
                  </a:lnTo>
                  <a:lnTo>
                    <a:pt x="109" y="24"/>
                  </a:lnTo>
                  <a:lnTo>
                    <a:pt x="108" y="21"/>
                  </a:lnTo>
                  <a:lnTo>
                    <a:pt x="105" y="19"/>
                  </a:lnTo>
                  <a:lnTo>
                    <a:pt x="95" y="13"/>
                  </a:lnTo>
                  <a:lnTo>
                    <a:pt x="74" y="8"/>
                  </a:lnTo>
                  <a:lnTo>
                    <a:pt x="61" y="7"/>
                  </a:lnTo>
                  <a:lnTo>
                    <a:pt x="12" y="6"/>
                  </a:lnTo>
                  <a:lnTo>
                    <a:pt x="0" y="0"/>
                  </a:lnTo>
                </a:path>
              </a:pathLst>
            </a:custGeom>
            <a:noFill/>
            <a:ln w="6">
              <a:solidFill>
                <a:srgbClr val="005CE6"/>
              </a:solidFill>
              <a:prstDash val="solid"/>
              <a:round/>
              <a:headEnd/>
              <a:tailEnd/>
            </a:ln>
          </p:spPr>
          <p:txBody>
            <a:bodyPr/>
            <a:lstStyle/>
            <a:p>
              <a:endParaRPr lang="en-US"/>
            </a:p>
          </p:txBody>
        </p:sp>
        <p:sp>
          <p:nvSpPr>
            <p:cNvPr id="27777" name="Freeform 330"/>
            <p:cNvSpPr>
              <a:spLocks/>
            </p:cNvSpPr>
            <p:nvPr/>
          </p:nvSpPr>
          <p:spPr bwMode="auto">
            <a:xfrm>
              <a:off x="3827463" y="3783013"/>
              <a:ext cx="60325" cy="23812"/>
            </a:xfrm>
            <a:custGeom>
              <a:avLst/>
              <a:gdLst>
                <a:gd name="T0" fmla="*/ 0 w 38"/>
                <a:gd name="T1" fmla="*/ 8 h 15"/>
                <a:gd name="T2" fmla="*/ 0 w 38"/>
                <a:gd name="T3" fmla="*/ 11 h 15"/>
                <a:gd name="T4" fmla="*/ 9 w 38"/>
                <a:gd name="T5" fmla="*/ 15 h 15"/>
                <a:gd name="T6" fmla="*/ 20 w 38"/>
                <a:gd name="T7" fmla="*/ 14 h 15"/>
                <a:gd name="T8" fmla="*/ 29 w 38"/>
                <a:gd name="T9" fmla="*/ 11 h 15"/>
                <a:gd name="T10" fmla="*/ 35 w 38"/>
                <a:gd name="T11" fmla="*/ 7 h 15"/>
                <a:gd name="T12" fmla="*/ 38 w 38"/>
                <a:gd name="T13" fmla="*/ 0 h 15"/>
                <a:gd name="T14" fmla="*/ 0 60000 65536"/>
                <a:gd name="T15" fmla="*/ 0 60000 65536"/>
                <a:gd name="T16" fmla="*/ 0 60000 65536"/>
                <a:gd name="T17" fmla="*/ 0 60000 65536"/>
                <a:gd name="T18" fmla="*/ 0 60000 65536"/>
                <a:gd name="T19" fmla="*/ 0 60000 65536"/>
                <a:gd name="T20" fmla="*/ 0 60000 65536"/>
                <a:gd name="T21" fmla="*/ 0 w 38"/>
                <a:gd name="T22" fmla="*/ 0 h 15"/>
                <a:gd name="T23" fmla="*/ 38 w 38"/>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 h="15">
                  <a:moveTo>
                    <a:pt x="0" y="8"/>
                  </a:moveTo>
                  <a:lnTo>
                    <a:pt x="0" y="11"/>
                  </a:lnTo>
                  <a:lnTo>
                    <a:pt x="9" y="15"/>
                  </a:lnTo>
                  <a:lnTo>
                    <a:pt x="20" y="14"/>
                  </a:lnTo>
                  <a:lnTo>
                    <a:pt x="29" y="11"/>
                  </a:lnTo>
                  <a:lnTo>
                    <a:pt x="35" y="7"/>
                  </a:lnTo>
                  <a:lnTo>
                    <a:pt x="38" y="0"/>
                  </a:lnTo>
                </a:path>
              </a:pathLst>
            </a:custGeom>
            <a:noFill/>
            <a:ln w="6">
              <a:solidFill>
                <a:srgbClr val="005CE6"/>
              </a:solidFill>
              <a:prstDash val="solid"/>
              <a:round/>
              <a:headEnd/>
              <a:tailEnd/>
            </a:ln>
          </p:spPr>
          <p:txBody>
            <a:bodyPr/>
            <a:lstStyle/>
            <a:p>
              <a:endParaRPr lang="en-US"/>
            </a:p>
          </p:txBody>
        </p:sp>
        <p:sp>
          <p:nvSpPr>
            <p:cNvPr id="27778" name="Freeform 331"/>
            <p:cNvSpPr>
              <a:spLocks/>
            </p:cNvSpPr>
            <p:nvPr/>
          </p:nvSpPr>
          <p:spPr bwMode="auto">
            <a:xfrm>
              <a:off x="1319213" y="3794125"/>
              <a:ext cx="546100" cy="625475"/>
            </a:xfrm>
            <a:custGeom>
              <a:avLst/>
              <a:gdLst>
                <a:gd name="T0" fmla="*/ 3 w 344"/>
                <a:gd name="T1" fmla="*/ 3 h 394"/>
                <a:gd name="T2" fmla="*/ 6 w 344"/>
                <a:gd name="T3" fmla="*/ 14 h 394"/>
                <a:gd name="T4" fmla="*/ 47 w 344"/>
                <a:gd name="T5" fmla="*/ 56 h 394"/>
                <a:gd name="T6" fmla="*/ 46 w 344"/>
                <a:gd name="T7" fmla="*/ 67 h 394"/>
                <a:gd name="T8" fmla="*/ 85 w 344"/>
                <a:gd name="T9" fmla="*/ 92 h 394"/>
                <a:gd name="T10" fmla="*/ 89 w 344"/>
                <a:gd name="T11" fmla="*/ 108 h 394"/>
                <a:gd name="T12" fmla="*/ 96 w 344"/>
                <a:gd name="T13" fmla="*/ 119 h 394"/>
                <a:gd name="T14" fmla="*/ 105 w 344"/>
                <a:gd name="T15" fmla="*/ 125 h 394"/>
                <a:gd name="T16" fmla="*/ 121 w 344"/>
                <a:gd name="T17" fmla="*/ 129 h 394"/>
                <a:gd name="T18" fmla="*/ 140 w 344"/>
                <a:gd name="T19" fmla="*/ 144 h 394"/>
                <a:gd name="T20" fmla="*/ 148 w 344"/>
                <a:gd name="T21" fmla="*/ 134 h 394"/>
                <a:gd name="T22" fmla="*/ 155 w 344"/>
                <a:gd name="T23" fmla="*/ 138 h 394"/>
                <a:gd name="T24" fmla="*/ 148 w 344"/>
                <a:gd name="T25" fmla="*/ 148 h 394"/>
                <a:gd name="T26" fmla="*/ 150 w 344"/>
                <a:gd name="T27" fmla="*/ 163 h 394"/>
                <a:gd name="T28" fmla="*/ 160 w 344"/>
                <a:gd name="T29" fmla="*/ 170 h 394"/>
                <a:gd name="T30" fmla="*/ 171 w 344"/>
                <a:gd name="T31" fmla="*/ 187 h 394"/>
                <a:gd name="T32" fmla="*/ 183 w 344"/>
                <a:gd name="T33" fmla="*/ 199 h 394"/>
                <a:gd name="T34" fmla="*/ 192 w 344"/>
                <a:gd name="T35" fmla="*/ 206 h 394"/>
                <a:gd name="T36" fmla="*/ 199 w 344"/>
                <a:gd name="T37" fmla="*/ 206 h 394"/>
                <a:gd name="T38" fmla="*/ 212 w 344"/>
                <a:gd name="T39" fmla="*/ 219 h 394"/>
                <a:gd name="T40" fmla="*/ 232 w 344"/>
                <a:gd name="T41" fmla="*/ 229 h 394"/>
                <a:gd name="T42" fmla="*/ 229 w 344"/>
                <a:gd name="T43" fmla="*/ 243 h 394"/>
                <a:gd name="T44" fmla="*/ 230 w 344"/>
                <a:gd name="T45" fmla="*/ 256 h 394"/>
                <a:gd name="T46" fmla="*/ 243 w 344"/>
                <a:gd name="T47" fmla="*/ 258 h 394"/>
                <a:gd name="T48" fmla="*/ 258 w 344"/>
                <a:gd name="T49" fmla="*/ 252 h 394"/>
                <a:gd name="T50" fmla="*/ 275 w 344"/>
                <a:gd name="T51" fmla="*/ 265 h 394"/>
                <a:gd name="T52" fmla="*/ 300 w 344"/>
                <a:gd name="T53" fmla="*/ 256 h 394"/>
                <a:gd name="T54" fmla="*/ 300 w 344"/>
                <a:gd name="T55" fmla="*/ 262 h 394"/>
                <a:gd name="T56" fmla="*/ 287 w 344"/>
                <a:gd name="T57" fmla="*/ 268 h 394"/>
                <a:gd name="T58" fmla="*/ 284 w 344"/>
                <a:gd name="T59" fmla="*/ 275 h 394"/>
                <a:gd name="T60" fmla="*/ 287 w 344"/>
                <a:gd name="T61" fmla="*/ 285 h 394"/>
                <a:gd name="T62" fmla="*/ 297 w 344"/>
                <a:gd name="T63" fmla="*/ 292 h 394"/>
                <a:gd name="T64" fmla="*/ 310 w 344"/>
                <a:gd name="T65" fmla="*/ 291 h 394"/>
                <a:gd name="T66" fmla="*/ 305 w 344"/>
                <a:gd name="T67" fmla="*/ 295 h 394"/>
                <a:gd name="T68" fmla="*/ 311 w 344"/>
                <a:gd name="T69" fmla="*/ 299 h 394"/>
                <a:gd name="T70" fmla="*/ 320 w 344"/>
                <a:gd name="T71" fmla="*/ 306 h 394"/>
                <a:gd name="T72" fmla="*/ 331 w 344"/>
                <a:gd name="T73" fmla="*/ 309 h 394"/>
                <a:gd name="T74" fmla="*/ 324 w 344"/>
                <a:gd name="T75" fmla="*/ 315 h 394"/>
                <a:gd name="T76" fmla="*/ 318 w 344"/>
                <a:gd name="T77" fmla="*/ 325 h 394"/>
                <a:gd name="T78" fmla="*/ 323 w 344"/>
                <a:gd name="T79" fmla="*/ 337 h 394"/>
                <a:gd name="T80" fmla="*/ 325 w 344"/>
                <a:gd name="T81" fmla="*/ 357 h 394"/>
                <a:gd name="T82" fmla="*/ 344 w 344"/>
                <a:gd name="T83" fmla="*/ 371 h 394"/>
                <a:gd name="T84" fmla="*/ 338 w 344"/>
                <a:gd name="T85" fmla="*/ 380 h 394"/>
                <a:gd name="T86" fmla="*/ 344 w 344"/>
                <a:gd name="T87" fmla="*/ 394 h 39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44"/>
                <a:gd name="T133" fmla="*/ 0 h 394"/>
                <a:gd name="T134" fmla="*/ 344 w 344"/>
                <a:gd name="T135" fmla="*/ 394 h 39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44" h="394">
                  <a:moveTo>
                    <a:pt x="0" y="0"/>
                  </a:moveTo>
                  <a:lnTo>
                    <a:pt x="3" y="3"/>
                  </a:lnTo>
                  <a:lnTo>
                    <a:pt x="4" y="11"/>
                  </a:lnTo>
                  <a:lnTo>
                    <a:pt x="6" y="14"/>
                  </a:lnTo>
                  <a:lnTo>
                    <a:pt x="19" y="24"/>
                  </a:lnTo>
                  <a:lnTo>
                    <a:pt x="47" y="56"/>
                  </a:lnTo>
                  <a:lnTo>
                    <a:pt x="47" y="62"/>
                  </a:lnTo>
                  <a:lnTo>
                    <a:pt x="46" y="67"/>
                  </a:lnTo>
                  <a:lnTo>
                    <a:pt x="62" y="79"/>
                  </a:lnTo>
                  <a:lnTo>
                    <a:pt x="85" y="92"/>
                  </a:lnTo>
                  <a:lnTo>
                    <a:pt x="88" y="96"/>
                  </a:lnTo>
                  <a:lnTo>
                    <a:pt x="89" y="108"/>
                  </a:lnTo>
                  <a:lnTo>
                    <a:pt x="92" y="115"/>
                  </a:lnTo>
                  <a:lnTo>
                    <a:pt x="96" y="119"/>
                  </a:lnTo>
                  <a:lnTo>
                    <a:pt x="102" y="119"/>
                  </a:lnTo>
                  <a:lnTo>
                    <a:pt x="105" y="125"/>
                  </a:lnTo>
                  <a:lnTo>
                    <a:pt x="114" y="129"/>
                  </a:lnTo>
                  <a:lnTo>
                    <a:pt x="121" y="129"/>
                  </a:lnTo>
                  <a:lnTo>
                    <a:pt x="137" y="142"/>
                  </a:lnTo>
                  <a:lnTo>
                    <a:pt x="140" y="144"/>
                  </a:lnTo>
                  <a:lnTo>
                    <a:pt x="145" y="138"/>
                  </a:lnTo>
                  <a:lnTo>
                    <a:pt x="148" y="134"/>
                  </a:lnTo>
                  <a:lnTo>
                    <a:pt x="151" y="134"/>
                  </a:lnTo>
                  <a:lnTo>
                    <a:pt x="155" y="138"/>
                  </a:lnTo>
                  <a:lnTo>
                    <a:pt x="155" y="142"/>
                  </a:lnTo>
                  <a:lnTo>
                    <a:pt x="148" y="148"/>
                  </a:lnTo>
                  <a:lnTo>
                    <a:pt x="147" y="152"/>
                  </a:lnTo>
                  <a:lnTo>
                    <a:pt x="150" y="163"/>
                  </a:lnTo>
                  <a:lnTo>
                    <a:pt x="153" y="165"/>
                  </a:lnTo>
                  <a:lnTo>
                    <a:pt x="160" y="170"/>
                  </a:lnTo>
                  <a:lnTo>
                    <a:pt x="161" y="178"/>
                  </a:lnTo>
                  <a:lnTo>
                    <a:pt x="171" y="187"/>
                  </a:lnTo>
                  <a:lnTo>
                    <a:pt x="173" y="194"/>
                  </a:lnTo>
                  <a:lnTo>
                    <a:pt x="183" y="199"/>
                  </a:lnTo>
                  <a:lnTo>
                    <a:pt x="187" y="204"/>
                  </a:lnTo>
                  <a:lnTo>
                    <a:pt x="192" y="206"/>
                  </a:lnTo>
                  <a:lnTo>
                    <a:pt x="194" y="204"/>
                  </a:lnTo>
                  <a:lnTo>
                    <a:pt x="199" y="206"/>
                  </a:lnTo>
                  <a:lnTo>
                    <a:pt x="206" y="216"/>
                  </a:lnTo>
                  <a:lnTo>
                    <a:pt x="212" y="219"/>
                  </a:lnTo>
                  <a:lnTo>
                    <a:pt x="228" y="224"/>
                  </a:lnTo>
                  <a:lnTo>
                    <a:pt x="232" y="229"/>
                  </a:lnTo>
                  <a:lnTo>
                    <a:pt x="232" y="233"/>
                  </a:lnTo>
                  <a:lnTo>
                    <a:pt x="229" y="243"/>
                  </a:lnTo>
                  <a:lnTo>
                    <a:pt x="228" y="252"/>
                  </a:lnTo>
                  <a:lnTo>
                    <a:pt x="230" y="256"/>
                  </a:lnTo>
                  <a:lnTo>
                    <a:pt x="239" y="259"/>
                  </a:lnTo>
                  <a:lnTo>
                    <a:pt x="243" y="258"/>
                  </a:lnTo>
                  <a:lnTo>
                    <a:pt x="252" y="253"/>
                  </a:lnTo>
                  <a:lnTo>
                    <a:pt x="258" y="252"/>
                  </a:lnTo>
                  <a:lnTo>
                    <a:pt x="274" y="265"/>
                  </a:lnTo>
                  <a:lnTo>
                    <a:pt x="275" y="265"/>
                  </a:lnTo>
                  <a:lnTo>
                    <a:pt x="278" y="259"/>
                  </a:lnTo>
                  <a:lnTo>
                    <a:pt x="300" y="256"/>
                  </a:lnTo>
                  <a:lnTo>
                    <a:pt x="301" y="258"/>
                  </a:lnTo>
                  <a:lnTo>
                    <a:pt x="300" y="262"/>
                  </a:lnTo>
                  <a:lnTo>
                    <a:pt x="295" y="266"/>
                  </a:lnTo>
                  <a:lnTo>
                    <a:pt x="287" y="268"/>
                  </a:lnTo>
                  <a:lnTo>
                    <a:pt x="284" y="270"/>
                  </a:lnTo>
                  <a:lnTo>
                    <a:pt x="284" y="275"/>
                  </a:lnTo>
                  <a:lnTo>
                    <a:pt x="287" y="279"/>
                  </a:lnTo>
                  <a:lnTo>
                    <a:pt x="287" y="285"/>
                  </a:lnTo>
                  <a:lnTo>
                    <a:pt x="294" y="288"/>
                  </a:lnTo>
                  <a:lnTo>
                    <a:pt x="297" y="292"/>
                  </a:lnTo>
                  <a:lnTo>
                    <a:pt x="308" y="289"/>
                  </a:lnTo>
                  <a:lnTo>
                    <a:pt x="310" y="291"/>
                  </a:lnTo>
                  <a:lnTo>
                    <a:pt x="310" y="294"/>
                  </a:lnTo>
                  <a:lnTo>
                    <a:pt x="305" y="295"/>
                  </a:lnTo>
                  <a:lnTo>
                    <a:pt x="305" y="298"/>
                  </a:lnTo>
                  <a:lnTo>
                    <a:pt x="311" y="299"/>
                  </a:lnTo>
                  <a:lnTo>
                    <a:pt x="317" y="306"/>
                  </a:lnTo>
                  <a:lnTo>
                    <a:pt x="320" y="306"/>
                  </a:lnTo>
                  <a:lnTo>
                    <a:pt x="327" y="304"/>
                  </a:lnTo>
                  <a:lnTo>
                    <a:pt x="331" y="309"/>
                  </a:lnTo>
                  <a:lnTo>
                    <a:pt x="331" y="312"/>
                  </a:lnTo>
                  <a:lnTo>
                    <a:pt x="324" y="315"/>
                  </a:lnTo>
                  <a:lnTo>
                    <a:pt x="324" y="322"/>
                  </a:lnTo>
                  <a:lnTo>
                    <a:pt x="318" y="325"/>
                  </a:lnTo>
                  <a:lnTo>
                    <a:pt x="317" y="328"/>
                  </a:lnTo>
                  <a:lnTo>
                    <a:pt x="323" y="337"/>
                  </a:lnTo>
                  <a:lnTo>
                    <a:pt x="323" y="348"/>
                  </a:lnTo>
                  <a:lnTo>
                    <a:pt x="325" y="357"/>
                  </a:lnTo>
                  <a:lnTo>
                    <a:pt x="337" y="364"/>
                  </a:lnTo>
                  <a:lnTo>
                    <a:pt x="344" y="371"/>
                  </a:lnTo>
                  <a:lnTo>
                    <a:pt x="344" y="374"/>
                  </a:lnTo>
                  <a:lnTo>
                    <a:pt x="338" y="380"/>
                  </a:lnTo>
                  <a:lnTo>
                    <a:pt x="338" y="387"/>
                  </a:lnTo>
                  <a:lnTo>
                    <a:pt x="344" y="394"/>
                  </a:lnTo>
                </a:path>
              </a:pathLst>
            </a:custGeom>
            <a:noFill/>
            <a:ln w="6">
              <a:solidFill>
                <a:srgbClr val="005CE6"/>
              </a:solidFill>
              <a:prstDash val="solid"/>
              <a:round/>
              <a:headEnd/>
              <a:tailEnd/>
            </a:ln>
          </p:spPr>
          <p:txBody>
            <a:bodyPr/>
            <a:lstStyle/>
            <a:p>
              <a:endParaRPr lang="en-US"/>
            </a:p>
          </p:txBody>
        </p:sp>
        <p:sp>
          <p:nvSpPr>
            <p:cNvPr id="27779" name="Freeform 332"/>
            <p:cNvSpPr>
              <a:spLocks/>
            </p:cNvSpPr>
            <p:nvPr/>
          </p:nvSpPr>
          <p:spPr bwMode="auto">
            <a:xfrm>
              <a:off x="2489200" y="3076575"/>
              <a:ext cx="46038" cy="130175"/>
            </a:xfrm>
            <a:custGeom>
              <a:avLst/>
              <a:gdLst>
                <a:gd name="T0" fmla="*/ 0 w 29"/>
                <a:gd name="T1" fmla="*/ 82 h 82"/>
                <a:gd name="T2" fmla="*/ 8 w 29"/>
                <a:gd name="T3" fmla="*/ 66 h 82"/>
                <a:gd name="T4" fmla="*/ 15 w 29"/>
                <a:gd name="T5" fmla="*/ 56 h 82"/>
                <a:gd name="T6" fmla="*/ 16 w 29"/>
                <a:gd name="T7" fmla="*/ 46 h 82"/>
                <a:gd name="T8" fmla="*/ 15 w 29"/>
                <a:gd name="T9" fmla="*/ 34 h 82"/>
                <a:gd name="T10" fmla="*/ 18 w 29"/>
                <a:gd name="T11" fmla="*/ 29 h 82"/>
                <a:gd name="T12" fmla="*/ 22 w 29"/>
                <a:gd name="T13" fmla="*/ 23 h 82"/>
                <a:gd name="T14" fmla="*/ 28 w 29"/>
                <a:gd name="T15" fmla="*/ 18 h 82"/>
                <a:gd name="T16" fmla="*/ 29 w 29"/>
                <a:gd name="T17" fmla="*/ 14 h 82"/>
                <a:gd name="T18" fmla="*/ 29 w 29"/>
                <a:gd name="T19" fmla="*/ 5 h 82"/>
                <a:gd name="T20" fmla="*/ 26 w 29"/>
                <a:gd name="T21" fmla="*/ 0 h 8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9"/>
                <a:gd name="T34" fmla="*/ 0 h 82"/>
                <a:gd name="T35" fmla="*/ 29 w 29"/>
                <a:gd name="T36" fmla="*/ 82 h 8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9" h="82">
                  <a:moveTo>
                    <a:pt x="0" y="82"/>
                  </a:moveTo>
                  <a:lnTo>
                    <a:pt x="8" y="66"/>
                  </a:lnTo>
                  <a:lnTo>
                    <a:pt x="15" y="56"/>
                  </a:lnTo>
                  <a:lnTo>
                    <a:pt x="16" y="46"/>
                  </a:lnTo>
                  <a:lnTo>
                    <a:pt x="15" y="34"/>
                  </a:lnTo>
                  <a:lnTo>
                    <a:pt x="18" y="29"/>
                  </a:lnTo>
                  <a:lnTo>
                    <a:pt x="22" y="23"/>
                  </a:lnTo>
                  <a:lnTo>
                    <a:pt x="28" y="18"/>
                  </a:lnTo>
                  <a:lnTo>
                    <a:pt x="29" y="14"/>
                  </a:lnTo>
                  <a:lnTo>
                    <a:pt x="29" y="5"/>
                  </a:lnTo>
                  <a:lnTo>
                    <a:pt x="26" y="0"/>
                  </a:lnTo>
                </a:path>
              </a:pathLst>
            </a:custGeom>
            <a:noFill/>
            <a:ln w="6">
              <a:solidFill>
                <a:srgbClr val="005CE6"/>
              </a:solidFill>
              <a:prstDash val="solid"/>
              <a:round/>
              <a:headEnd/>
              <a:tailEnd/>
            </a:ln>
          </p:spPr>
          <p:txBody>
            <a:bodyPr/>
            <a:lstStyle/>
            <a:p>
              <a:endParaRPr lang="en-US"/>
            </a:p>
          </p:txBody>
        </p:sp>
        <p:sp>
          <p:nvSpPr>
            <p:cNvPr id="27780" name="Freeform 333"/>
            <p:cNvSpPr>
              <a:spLocks/>
            </p:cNvSpPr>
            <p:nvPr/>
          </p:nvSpPr>
          <p:spPr bwMode="auto">
            <a:xfrm>
              <a:off x="1289050" y="5510213"/>
              <a:ext cx="15875" cy="47625"/>
            </a:xfrm>
            <a:custGeom>
              <a:avLst/>
              <a:gdLst>
                <a:gd name="T0" fmla="*/ 7 w 10"/>
                <a:gd name="T1" fmla="*/ 30 h 30"/>
                <a:gd name="T2" fmla="*/ 10 w 10"/>
                <a:gd name="T3" fmla="*/ 25 h 30"/>
                <a:gd name="T4" fmla="*/ 9 w 10"/>
                <a:gd name="T5" fmla="*/ 13 h 30"/>
                <a:gd name="T6" fmla="*/ 0 w 10"/>
                <a:gd name="T7" fmla="*/ 0 h 30"/>
                <a:gd name="T8" fmla="*/ 0 60000 65536"/>
                <a:gd name="T9" fmla="*/ 0 60000 65536"/>
                <a:gd name="T10" fmla="*/ 0 60000 65536"/>
                <a:gd name="T11" fmla="*/ 0 60000 65536"/>
                <a:gd name="T12" fmla="*/ 0 w 10"/>
                <a:gd name="T13" fmla="*/ 0 h 30"/>
                <a:gd name="T14" fmla="*/ 10 w 10"/>
                <a:gd name="T15" fmla="*/ 30 h 30"/>
              </a:gdLst>
              <a:ahLst/>
              <a:cxnLst>
                <a:cxn ang="T8">
                  <a:pos x="T0" y="T1"/>
                </a:cxn>
                <a:cxn ang="T9">
                  <a:pos x="T2" y="T3"/>
                </a:cxn>
                <a:cxn ang="T10">
                  <a:pos x="T4" y="T5"/>
                </a:cxn>
                <a:cxn ang="T11">
                  <a:pos x="T6" y="T7"/>
                </a:cxn>
              </a:cxnLst>
              <a:rect l="T12" t="T13" r="T14" b="T15"/>
              <a:pathLst>
                <a:path w="10" h="30">
                  <a:moveTo>
                    <a:pt x="7" y="30"/>
                  </a:moveTo>
                  <a:lnTo>
                    <a:pt x="10" y="25"/>
                  </a:lnTo>
                  <a:lnTo>
                    <a:pt x="9" y="13"/>
                  </a:lnTo>
                  <a:lnTo>
                    <a:pt x="0" y="0"/>
                  </a:lnTo>
                </a:path>
              </a:pathLst>
            </a:custGeom>
            <a:noFill/>
            <a:ln w="6">
              <a:solidFill>
                <a:srgbClr val="005CE6"/>
              </a:solidFill>
              <a:prstDash val="solid"/>
              <a:round/>
              <a:headEnd/>
              <a:tailEnd/>
            </a:ln>
          </p:spPr>
          <p:txBody>
            <a:bodyPr/>
            <a:lstStyle/>
            <a:p>
              <a:endParaRPr lang="en-US"/>
            </a:p>
          </p:txBody>
        </p:sp>
        <p:sp>
          <p:nvSpPr>
            <p:cNvPr id="27781" name="Freeform 334"/>
            <p:cNvSpPr>
              <a:spLocks/>
            </p:cNvSpPr>
            <p:nvPr/>
          </p:nvSpPr>
          <p:spPr bwMode="auto">
            <a:xfrm>
              <a:off x="6238875" y="4970463"/>
              <a:ext cx="150813" cy="720725"/>
            </a:xfrm>
            <a:custGeom>
              <a:avLst/>
              <a:gdLst>
                <a:gd name="T0" fmla="*/ 82 w 95"/>
                <a:gd name="T1" fmla="*/ 450 h 454"/>
                <a:gd name="T2" fmla="*/ 73 w 95"/>
                <a:gd name="T3" fmla="*/ 439 h 454"/>
                <a:gd name="T4" fmla="*/ 61 w 95"/>
                <a:gd name="T5" fmla="*/ 428 h 454"/>
                <a:gd name="T6" fmla="*/ 47 w 95"/>
                <a:gd name="T7" fmla="*/ 419 h 454"/>
                <a:gd name="T8" fmla="*/ 44 w 95"/>
                <a:gd name="T9" fmla="*/ 402 h 454"/>
                <a:gd name="T10" fmla="*/ 30 w 95"/>
                <a:gd name="T11" fmla="*/ 390 h 454"/>
                <a:gd name="T12" fmla="*/ 31 w 95"/>
                <a:gd name="T13" fmla="*/ 372 h 454"/>
                <a:gd name="T14" fmla="*/ 25 w 95"/>
                <a:gd name="T15" fmla="*/ 353 h 454"/>
                <a:gd name="T16" fmla="*/ 15 w 95"/>
                <a:gd name="T17" fmla="*/ 342 h 454"/>
                <a:gd name="T18" fmla="*/ 21 w 95"/>
                <a:gd name="T19" fmla="*/ 329 h 454"/>
                <a:gd name="T20" fmla="*/ 15 w 95"/>
                <a:gd name="T21" fmla="*/ 320 h 454"/>
                <a:gd name="T22" fmla="*/ 20 w 95"/>
                <a:gd name="T23" fmla="*/ 301 h 454"/>
                <a:gd name="T24" fmla="*/ 18 w 95"/>
                <a:gd name="T25" fmla="*/ 290 h 454"/>
                <a:gd name="T26" fmla="*/ 21 w 95"/>
                <a:gd name="T27" fmla="*/ 274 h 454"/>
                <a:gd name="T28" fmla="*/ 25 w 95"/>
                <a:gd name="T29" fmla="*/ 268 h 454"/>
                <a:gd name="T30" fmla="*/ 10 w 95"/>
                <a:gd name="T31" fmla="*/ 257 h 454"/>
                <a:gd name="T32" fmla="*/ 17 w 95"/>
                <a:gd name="T33" fmla="*/ 241 h 454"/>
                <a:gd name="T34" fmla="*/ 20 w 95"/>
                <a:gd name="T35" fmla="*/ 235 h 454"/>
                <a:gd name="T36" fmla="*/ 10 w 95"/>
                <a:gd name="T37" fmla="*/ 225 h 454"/>
                <a:gd name="T38" fmla="*/ 13 w 95"/>
                <a:gd name="T39" fmla="*/ 211 h 454"/>
                <a:gd name="T40" fmla="*/ 11 w 95"/>
                <a:gd name="T41" fmla="*/ 200 h 454"/>
                <a:gd name="T42" fmla="*/ 13 w 95"/>
                <a:gd name="T43" fmla="*/ 192 h 454"/>
                <a:gd name="T44" fmla="*/ 7 w 95"/>
                <a:gd name="T45" fmla="*/ 185 h 454"/>
                <a:gd name="T46" fmla="*/ 13 w 95"/>
                <a:gd name="T47" fmla="*/ 180 h 454"/>
                <a:gd name="T48" fmla="*/ 8 w 95"/>
                <a:gd name="T49" fmla="*/ 170 h 454"/>
                <a:gd name="T50" fmla="*/ 2 w 95"/>
                <a:gd name="T51" fmla="*/ 157 h 454"/>
                <a:gd name="T52" fmla="*/ 0 w 95"/>
                <a:gd name="T53" fmla="*/ 141 h 454"/>
                <a:gd name="T54" fmla="*/ 7 w 95"/>
                <a:gd name="T55" fmla="*/ 124 h 454"/>
                <a:gd name="T56" fmla="*/ 1 w 95"/>
                <a:gd name="T57" fmla="*/ 111 h 454"/>
                <a:gd name="T58" fmla="*/ 2 w 95"/>
                <a:gd name="T59" fmla="*/ 100 h 454"/>
                <a:gd name="T60" fmla="*/ 8 w 95"/>
                <a:gd name="T61" fmla="*/ 91 h 454"/>
                <a:gd name="T62" fmla="*/ 13 w 95"/>
                <a:gd name="T63" fmla="*/ 84 h 454"/>
                <a:gd name="T64" fmla="*/ 8 w 95"/>
                <a:gd name="T65" fmla="*/ 77 h 454"/>
                <a:gd name="T66" fmla="*/ 10 w 95"/>
                <a:gd name="T67" fmla="*/ 62 h 454"/>
                <a:gd name="T68" fmla="*/ 8 w 95"/>
                <a:gd name="T69" fmla="*/ 46 h 454"/>
                <a:gd name="T70" fmla="*/ 11 w 95"/>
                <a:gd name="T71" fmla="*/ 39 h 454"/>
                <a:gd name="T72" fmla="*/ 7 w 95"/>
                <a:gd name="T73" fmla="*/ 31 h 454"/>
                <a:gd name="T74" fmla="*/ 8 w 95"/>
                <a:gd name="T75" fmla="*/ 20 h 454"/>
                <a:gd name="T76" fmla="*/ 4 w 95"/>
                <a:gd name="T77" fmla="*/ 2 h 45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5"/>
                <a:gd name="T118" fmla="*/ 0 h 454"/>
                <a:gd name="T119" fmla="*/ 95 w 95"/>
                <a:gd name="T120" fmla="*/ 454 h 45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5" h="454">
                  <a:moveTo>
                    <a:pt x="95" y="454"/>
                  </a:moveTo>
                  <a:lnTo>
                    <a:pt x="82" y="450"/>
                  </a:lnTo>
                  <a:lnTo>
                    <a:pt x="74" y="444"/>
                  </a:lnTo>
                  <a:lnTo>
                    <a:pt x="73" y="439"/>
                  </a:lnTo>
                  <a:lnTo>
                    <a:pt x="64" y="432"/>
                  </a:lnTo>
                  <a:lnTo>
                    <a:pt x="61" y="428"/>
                  </a:lnTo>
                  <a:lnTo>
                    <a:pt x="57" y="424"/>
                  </a:lnTo>
                  <a:lnTo>
                    <a:pt x="47" y="419"/>
                  </a:lnTo>
                  <a:lnTo>
                    <a:pt x="43" y="415"/>
                  </a:lnTo>
                  <a:lnTo>
                    <a:pt x="44" y="402"/>
                  </a:lnTo>
                  <a:lnTo>
                    <a:pt x="43" y="399"/>
                  </a:lnTo>
                  <a:lnTo>
                    <a:pt x="30" y="390"/>
                  </a:lnTo>
                  <a:lnTo>
                    <a:pt x="33" y="382"/>
                  </a:lnTo>
                  <a:lnTo>
                    <a:pt x="31" y="372"/>
                  </a:lnTo>
                  <a:lnTo>
                    <a:pt x="21" y="362"/>
                  </a:lnTo>
                  <a:lnTo>
                    <a:pt x="25" y="353"/>
                  </a:lnTo>
                  <a:lnTo>
                    <a:pt x="25" y="350"/>
                  </a:lnTo>
                  <a:lnTo>
                    <a:pt x="15" y="342"/>
                  </a:lnTo>
                  <a:lnTo>
                    <a:pt x="15" y="337"/>
                  </a:lnTo>
                  <a:lnTo>
                    <a:pt x="21" y="329"/>
                  </a:lnTo>
                  <a:lnTo>
                    <a:pt x="20" y="326"/>
                  </a:lnTo>
                  <a:lnTo>
                    <a:pt x="15" y="320"/>
                  </a:lnTo>
                  <a:lnTo>
                    <a:pt x="20" y="307"/>
                  </a:lnTo>
                  <a:lnTo>
                    <a:pt x="20" y="301"/>
                  </a:lnTo>
                  <a:lnTo>
                    <a:pt x="17" y="295"/>
                  </a:lnTo>
                  <a:lnTo>
                    <a:pt x="18" y="290"/>
                  </a:lnTo>
                  <a:lnTo>
                    <a:pt x="21" y="284"/>
                  </a:lnTo>
                  <a:lnTo>
                    <a:pt x="21" y="274"/>
                  </a:lnTo>
                  <a:lnTo>
                    <a:pt x="25" y="271"/>
                  </a:lnTo>
                  <a:lnTo>
                    <a:pt x="25" y="268"/>
                  </a:lnTo>
                  <a:lnTo>
                    <a:pt x="11" y="259"/>
                  </a:lnTo>
                  <a:lnTo>
                    <a:pt x="10" y="257"/>
                  </a:lnTo>
                  <a:lnTo>
                    <a:pt x="10" y="252"/>
                  </a:lnTo>
                  <a:lnTo>
                    <a:pt x="17" y="241"/>
                  </a:lnTo>
                  <a:lnTo>
                    <a:pt x="20" y="238"/>
                  </a:lnTo>
                  <a:lnTo>
                    <a:pt x="20" y="235"/>
                  </a:lnTo>
                  <a:lnTo>
                    <a:pt x="10" y="229"/>
                  </a:lnTo>
                  <a:lnTo>
                    <a:pt x="10" y="225"/>
                  </a:lnTo>
                  <a:lnTo>
                    <a:pt x="11" y="218"/>
                  </a:lnTo>
                  <a:lnTo>
                    <a:pt x="13" y="211"/>
                  </a:lnTo>
                  <a:lnTo>
                    <a:pt x="10" y="208"/>
                  </a:lnTo>
                  <a:lnTo>
                    <a:pt x="11" y="200"/>
                  </a:lnTo>
                  <a:lnTo>
                    <a:pt x="13" y="198"/>
                  </a:lnTo>
                  <a:lnTo>
                    <a:pt x="13" y="192"/>
                  </a:lnTo>
                  <a:lnTo>
                    <a:pt x="7" y="187"/>
                  </a:lnTo>
                  <a:lnTo>
                    <a:pt x="7" y="185"/>
                  </a:lnTo>
                  <a:lnTo>
                    <a:pt x="13" y="182"/>
                  </a:lnTo>
                  <a:lnTo>
                    <a:pt x="13" y="180"/>
                  </a:lnTo>
                  <a:lnTo>
                    <a:pt x="7" y="176"/>
                  </a:lnTo>
                  <a:lnTo>
                    <a:pt x="8" y="170"/>
                  </a:lnTo>
                  <a:lnTo>
                    <a:pt x="8" y="163"/>
                  </a:lnTo>
                  <a:lnTo>
                    <a:pt x="2" y="157"/>
                  </a:lnTo>
                  <a:lnTo>
                    <a:pt x="2" y="144"/>
                  </a:lnTo>
                  <a:lnTo>
                    <a:pt x="0" y="141"/>
                  </a:lnTo>
                  <a:lnTo>
                    <a:pt x="0" y="134"/>
                  </a:lnTo>
                  <a:lnTo>
                    <a:pt x="7" y="124"/>
                  </a:lnTo>
                  <a:lnTo>
                    <a:pt x="5" y="118"/>
                  </a:lnTo>
                  <a:lnTo>
                    <a:pt x="1" y="111"/>
                  </a:lnTo>
                  <a:lnTo>
                    <a:pt x="0" y="101"/>
                  </a:lnTo>
                  <a:lnTo>
                    <a:pt x="2" y="100"/>
                  </a:lnTo>
                  <a:lnTo>
                    <a:pt x="8" y="100"/>
                  </a:lnTo>
                  <a:lnTo>
                    <a:pt x="8" y="91"/>
                  </a:lnTo>
                  <a:lnTo>
                    <a:pt x="13" y="88"/>
                  </a:lnTo>
                  <a:lnTo>
                    <a:pt x="13" y="84"/>
                  </a:lnTo>
                  <a:lnTo>
                    <a:pt x="8" y="79"/>
                  </a:lnTo>
                  <a:lnTo>
                    <a:pt x="8" y="77"/>
                  </a:lnTo>
                  <a:lnTo>
                    <a:pt x="10" y="74"/>
                  </a:lnTo>
                  <a:lnTo>
                    <a:pt x="10" y="62"/>
                  </a:lnTo>
                  <a:lnTo>
                    <a:pt x="7" y="61"/>
                  </a:lnTo>
                  <a:lnTo>
                    <a:pt x="8" y="46"/>
                  </a:lnTo>
                  <a:lnTo>
                    <a:pt x="11" y="42"/>
                  </a:lnTo>
                  <a:lnTo>
                    <a:pt x="11" y="39"/>
                  </a:lnTo>
                  <a:lnTo>
                    <a:pt x="7" y="35"/>
                  </a:lnTo>
                  <a:lnTo>
                    <a:pt x="7" y="31"/>
                  </a:lnTo>
                  <a:lnTo>
                    <a:pt x="8" y="25"/>
                  </a:lnTo>
                  <a:lnTo>
                    <a:pt x="8" y="20"/>
                  </a:lnTo>
                  <a:lnTo>
                    <a:pt x="4" y="15"/>
                  </a:lnTo>
                  <a:lnTo>
                    <a:pt x="4" y="2"/>
                  </a:lnTo>
                  <a:lnTo>
                    <a:pt x="2" y="0"/>
                  </a:lnTo>
                </a:path>
              </a:pathLst>
            </a:custGeom>
            <a:noFill/>
            <a:ln w="6">
              <a:solidFill>
                <a:srgbClr val="005CE6"/>
              </a:solidFill>
              <a:prstDash val="solid"/>
              <a:round/>
              <a:headEnd/>
              <a:tailEnd/>
            </a:ln>
          </p:spPr>
          <p:txBody>
            <a:bodyPr/>
            <a:lstStyle/>
            <a:p>
              <a:endParaRPr lang="en-US"/>
            </a:p>
          </p:txBody>
        </p:sp>
        <p:sp>
          <p:nvSpPr>
            <p:cNvPr id="27782" name="Freeform 335"/>
            <p:cNvSpPr>
              <a:spLocks/>
            </p:cNvSpPr>
            <p:nvPr/>
          </p:nvSpPr>
          <p:spPr bwMode="auto">
            <a:xfrm>
              <a:off x="5010150" y="5556250"/>
              <a:ext cx="839788" cy="633412"/>
            </a:xfrm>
            <a:custGeom>
              <a:avLst/>
              <a:gdLst>
                <a:gd name="T0" fmla="*/ 526 w 529"/>
                <a:gd name="T1" fmla="*/ 6 h 399"/>
                <a:gd name="T2" fmla="*/ 508 w 529"/>
                <a:gd name="T3" fmla="*/ 21 h 399"/>
                <a:gd name="T4" fmla="*/ 491 w 529"/>
                <a:gd name="T5" fmla="*/ 56 h 399"/>
                <a:gd name="T6" fmla="*/ 468 w 529"/>
                <a:gd name="T7" fmla="*/ 66 h 399"/>
                <a:gd name="T8" fmla="*/ 431 w 529"/>
                <a:gd name="T9" fmla="*/ 83 h 399"/>
                <a:gd name="T10" fmla="*/ 412 w 529"/>
                <a:gd name="T11" fmla="*/ 106 h 399"/>
                <a:gd name="T12" fmla="*/ 385 w 529"/>
                <a:gd name="T13" fmla="*/ 125 h 399"/>
                <a:gd name="T14" fmla="*/ 336 w 529"/>
                <a:gd name="T15" fmla="*/ 173 h 399"/>
                <a:gd name="T16" fmla="*/ 314 w 529"/>
                <a:gd name="T17" fmla="*/ 178 h 399"/>
                <a:gd name="T18" fmla="*/ 272 w 529"/>
                <a:gd name="T19" fmla="*/ 174 h 399"/>
                <a:gd name="T20" fmla="*/ 256 w 529"/>
                <a:gd name="T21" fmla="*/ 176 h 399"/>
                <a:gd name="T22" fmla="*/ 228 w 529"/>
                <a:gd name="T23" fmla="*/ 187 h 399"/>
                <a:gd name="T24" fmla="*/ 186 w 529"/>
                <a:gd name="T25" fmla="*/ 171 h 399"/>
                <a:gd name="T26" fmla="*/ 173 w 529"/>
                <a:gd name="T27" fmla="*/ 164 h 399"/>
                <a:gd name="T28" fmla="*/ 160 w 529"/>
                <a:gd name="T29" fmla="*/ 178 h 399"/>
                <a:gd name="T30" fmla="*/ 144 w 529"/>
                <a:gd name="T31" fmla="*/ 178 h 399"/>
                <a:gd name="T32" fmla="*/ 130 w 529"/>
                <a:gd name="T33" fmla="*/ 199 h 399"/>
                <a:gd name="T34" fmla="*/ 114 w 529"/>
                <a:gd name="T35" fmla="*/ 199 h 399"/>
                <a:gd name="T36" fmla="*/ 108 w 529"/>
                <a:gd name="T37" fmla="*/ 203 h 399"/>
                <a:gd name="T38" fmla="*/ 96 w 529"/>
                <a:gd name="T39" fmla="*/ 213 h 399"/>
                <a:gd name="T40" fmla="*/ 81 w 529"/>
                <a:gd name="T41" fmla="*/ 212 h 399"/>
                <a:gd name="T42" fmla="*/ 55 w 529"/>
                <a:gd name="T43" fmla="*/ 196 h 399"/>
                <a:gd name="T44" fmla="*/ 37 w 529"/>
                <a:gd name="T45" fmla="*/ 207 h 399"/>
                <a:gd name="T46" fmla="*/ 45 w 529"/>
                <a:gd name="T47" fmla="*/ 224 h 399"/>
                <a:gd name="T48" fmla="*/ 45 w 529"/>
                <a:gd name="T49" fmla="*/ 229 h 399"/>
                <a:gd name="T50" fmla="*/ 20 w 529"/>
                <a:gd name="T51" fmla="*/ 239 h 399"/>
                <a:gd name="T52" fmla="*/ 10 w 529"/>
                <a:gd name="T53" fmla="*/ 265 h 399"/>
                <a:gd name="T54" fmla="*/ 6 w 529"/>
                <a:gd name="T55" fmla="*/ 328 h 399"/>
                <a:gd name="T56" fmla="*/ 3 w 529"/>
                <a:gd name="T57" fmla="*/ 347 h 399"/>
                <a:gd name="T58" fmla="*/ 6 w 529"/>
                <a:gd name="T59" fmla="*/ 366 h 399"/>
                <a:gd name="T60" fmla="*/ 0 w 529"/>
                <a:gd name="T61" fmla="*/ 377 h 399"/>
                <a:gd name="T62" fmla="*/ 10 w 529"/>
                <a:gd name="T63" fmla="*/ 399 h 3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29"/>
                <a:gd name="T97" fmla="*/ 0 h 399"/>
                <a:gd name="T98" fmla="*/ 529 w 529"/>
                <a:gd name="T99" fmla="*/ 399 h 3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29" h="399">
                  <a:moveTo>
                    <a:pt x="529" y="0"/>
                  </a:moveTo>
                  <a:lnTo>
                    <a:pt x="526" y="6"/>
                  </a:lnTo>
                  <a:lnTo>
                    <a:pt x="521" y="13"/>
                  </a:lnTo>
                  <a:lnTo>
                    <a:pt x="508" y="21"/>
                  </a:lnTo>
                  <a:lnTo>
                    <a:pt x="500" y="47"/>
                  </a:lnTo>
                  <a:lnTo>
                    <a:pt x="491" y="56"/>
                  </a:lnTo>
                  <a:lnTo>
                    <a:pt x="477" y="63"/>
                  </a:lnTo>
                  <a:lnTo>
                    <a:pt x="468" y="66"/>
                  </a:lnTo>
                  <a:lnTo>
                    <a:pt x="444" y="79"/>
                  </a:lnTo>
                  <a:lnTo>
                    <a:pt x="431" y="83"/>
                  </a:lnTo>
                  <a:lnTo>
                    <a:pt x="422" y="89"/>
                  </a:lnTo>
                  <a:lnTo>
                    <a:pt x="412" y="106"/>
                  </a:lnTo>
                  <a:lnTo>
                    <a:pt x="408" y="112"/>
                  </a:lnTo>
                  <a:lnTo>
                    <a:pt x="385" y="125"/>
                  </a:lnTo>
                  <a:lnTo>
                    <a:pt x="366" y="140"/>
                  </a:lnTo>
                  <a:lnTo>
                    <a:pt x="336" y="173"/>
                  </a:lnTo>
                  <a:lnTo>
                    <a:pt x="330" y="176"/>
                  </a:lnTo>
                  <a:lnTo>
                    <a:pt x="314" y="178"/>
                  </a:lnTo>
                  <a:lnTo>
                    <a:pt x="298" y="178"/>
                  </a:lnTo>
                  <a:lnTo>
                    <a:pt x="272" y="174"/>
                  </a:lnTo>
                  <a:lnTo>
                    <a:pt x="264" y="174"/>
                  </a:lnTo>
                  <a:lnTo>
                    <a:pt x="256" y="176"/>
                  </a:lnTo>
                  <a:lnTo>
                    <a:pt x="238" y="186"/>
                  </a:lnTo>
                  <a:lnTo>
                    <a:pt x="228" y="187"/>
                  </a:lnTo>
                  <a:lnTo>
                    <a:pt x="202" y="177"/>
                  </a:lnTo>
                  <a:lnTo>
                    <a:pt x="186" y="171"/>
                  </a:lnTo>
                  <a:lnTo>
                    <a:pt x="180" y="165"/>
                  </a:lnTo>
                  <a:lnTo>
                    <a:pt x="173" y="164"/>
                  </a:lnTo>
                  <a:lnTo>
                    <a:pt x="164" y="177"/>
                  </a:lnTo>
                  <a:lnTo>
                    <a:pt x="160" y="178"/>
                  </a:lnTo>
                  <a:lnTo>
                    <a:pt x="148" y="177"/>
                  </a:lnTo>
                  <a:lnTo>
                    <a:pt x="144" y="178"/>
                  </a:lnTo>
                  <a:lnTo>
                    <a:pt x="134" y="194"/>
                  </a:lnTo>
                  <a:lnTo>
                    <a:pt x="130" y="199"/>
                  </a:lnTo>
                  <a:lnTo>
                    <a:pt x="124" y="200"/>
                  </a:lnTo>
                  <a:lnTo>
                    <a:pt x="114" y="199"/>
                  </a:lnTo>
                  <a:lnTo>
                    <a:pt x="109" y="200"/>
                  </a:lnTo>
                  <a:lnTo>
                    <a:pt x="108" y="203"/>
                  </a:lnTo>
                  <a:lnTo>
                    <a:pt x="104" y="206"/>
                  </a:lnTo>
                  <a:lnTo>
                    <a:pt x="96" y="213"/>
                  </a:lnTo>
                  <a:lnTo>
                    <a:pt x="89" y="214"/>
                  </a:lnTo>
                  <a:lnTo>
                    <a:pt x="81" y="212"/>
                  </a:lnTo>
                  <a:lnTo>
                    <a:pt x="59" y="196"/>
                  </a:lnTo>
                  <a:lnTo>
                    <a:pt x="55" y="196"/>
                  </a:lnTo>
                  <a:lnTo>
                    <a:pt x="49" y="197"/>
                  </a:lnTo>
                  <a:lnTo>
                    <a:pt x="37" y="207"/>
                  </a:lnTo>
                  <a:lnTo>
                    <a:pt x="37" y="214"/>
                  </a:lnTo>
                  <a:lnTo>
                    <a:pt x="45" y="224"/>
                  </a:lnTo>
                  <a:lnTo>
                    <a:pt x="46" y="227"/>
                  </a:lnTo>
                  <a:lnTo>
                    <a:pt x="45" y="229"/>
                  </a:lnTo>
                  <a:lnTo>
                    <a:pt x="23" y="236"/>
                  </a:lnTo>
                  <a:lnTo>
                    <a:pt x="20" y="239"/>
                  </a:lnTo>
                  <a:lnTo>
                    <a:pt x="14" y="250"/>
                  </a:lnTo>
                  <a:lnTo>
                    <a:pt x="10" y="265"/>
                  </a:lnTo>
                  <a:lnTo>
                    <a:pt x="9" y="299"/>
                  </a:lnTo>
                  <a:lnTo>
                    <a:pt x="6" y="328"/>
                  </a:lnTo>
                  <a:lnTo>
                    <a:pt x="3" y="337"/>
                  </a:lnTo>
                  <a:lnTo>
                    <a:pt x="3" y="347"/>
                  </a:lnTo>
                  <a:lnTo>
                    <a:pt x="6" y="354"/>
                  </a:lnTo>
                  <a:lnTo>
                    <a:pt x="6" y="366"/>
                  </a:lnTo>
                  <a:lnTo>
                    <a:pt x="0" y="373"/>
                  </a:lnTo>
                  <a:lnTo>
                    <a:pt x="0" y="377"/>
                  </a:lnTo>
                  <a:lnTo>
                    <a:pt x="10" y="390"/>
                  </a:lnTo>
                  <a:lnTo>
                    <a:pt x="10" y="399"/>
                  </a:lnTo>
                </a:path>
              </a:pathLst>
            </a:custGeom>
            <a:noFill/>
            <a:ln w="6">
              <a:solidFill>
                <a:srgbClr val="005CE6"/>
              </a:solidFill>
              <a:prstDash val="solid"/>
              <a:round/>
              <a:headEnd/>
              <a:tailEnd/>
            </a:ln>
          </p:spPr>
          <p:txBody>
            <a:bodyPr/>
            <a:lstStyle/>
            <a:p>
              <a:endParaRPr lang="en-US"/>
            </a:p>
          </p:txBody>
        </p:sp>
        <p:sp>
          <p:nvSpPr>
            <p:cNvPr id="27783" name="Freeform 336"/>
            <p:cNvSpPr>
              <a:spLocks/>
            </p:cNvSpPr>
            <p:nvPr/>
          </p:nvSpPr>
          <p:spPr bwMode="auto">
            <a:xfrm>
              <a:off x="7937500" y="2420938"/>
              <a:ext cx="20638" cy="22225"/>
            </a:xfrm>
            <a:custGeom>
              <a:avLst/>
              <a:gdLst>
                <a:gd name="T0" fmla="*/ 13 w 13"/>
                <a:gd name="T1" fmla="*/ 12 h 14"/>
                <a:gd name="T2" fmla="*/ 11 w 13"/>
                <a:gd name="T3" fmla="*/ 14 h 14"/>
                <a:gd name="T4" fmla="*/ 6 w 13"/>
                <a:gd name="T5" fmla="*/ 14 h 14"/>
                <a:gd name="T6" fmla="*/ 3 w 13"/>
                <a:gd name="T7" fmla="*/ 10 h 14"/>
                <a:gd name="T8" fmla="*/ 3 w 13"/>
                <a:gd name="T9" fmla="*/ 4 h 14"/>
                <a:gd name="T10" fmla="*/ 0 w 13"/>
                <a:gd name="T11" fmla="*/ 0 h 14"/>
                <a:gd name="T12" fmla="*/ 0 60000 65536"/>
                <a:gd name="T13" fmla="*/ 0 60000 65536"/>
                <a:gd name="T14" fmla="*/ 0 60000 65536"/>
                <a:gd name="T15" fmla="*/ 0 60000 65536"/>
                <a:gd name="T16" fmla="*/ 0 60000 65536"/>
                <a:gd name="T17" fmla="*/ 0 60000 65536"/>
                <a:gd name="T18" fmla="*/ 0 w 13"/>
                <a:gd name="T19" fmla="*/ 0 h 14"/>
                <a:gd name="T20" fmla="*/ 13 w 13"/>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3" h="14">
                  <a:moveTo>
                    <a:pt x="13" y="12"/>
                  </a:moveTo>
                  <a:lnTo>
                    <a:pt x="11" y="14"/>
                  </a:lnTo>
                  <a:lnTo>
                    <a:pt x="6" y="14"/>
                  </a:lnTo>
                  <a:lnTo>
                    <a:pt x="3" y="10"/>
                  </a:lnTo>
                  <a:lnTo>
                    <a:pt x="3" y="4"/>
                  </a:lnTo>
                  <a:lnTo>
                    <a:pt x="0" y="0"/>
                  </a:lnTo>
                </a:path>
              </a:pathLst>
            </a:custGeom>
            <a:noFill/>
            <a:ln w="6">
              <a:solidFill>
                <a:srgbClr val="005CE6"/>
              </a:solidFill>
              <a:prstDash val="solid"/>
              <a:round/>
              <a:headEnd/>
              <a:tailEnd/>
            </a:ln>
          </p:spPr>
          <p:txBody>
            <a:bodyPr/>
            <a:lstStyle/>
            <a:p>
              <a:endParaRPr lang="en-US"/>
            </a:p>
          </p:txBody>
        </p:sp>
        <p:sp>
          <p:nvSpPr>
            <p:cNvPr id="27784" name="Freeform 337"/>
            <p:cNvSpPr>
              <a:spLocks/>
            </p:cNvSpPr>
            <p:nvPr/>
          </p:nvSpPr>
          <p:spPr bwMode="auto">
            <a:xfrm>
              <a:off x="3898900" y="2073275"/>
              <a:ext cx="266700" cy="241300"/>
            </a:xfrm>
            <a:custGeom>
              <a:avLst/>
              <a:gdLst>
                <a:gd name="T0" fmla="*/ 0 w 168"/>
                <a:gd name="T1" fmla="*/ 152 h 152"/>
                <a:gd name="T2" fmla="*/ 3 w 168"/>
                <a:gd name="T3" fmla="*/ 125 h 152"/>
                <a:gd name="T4" fmla="*/ 4 w 168"/>
                <a:gd name="T5" fmla="*/ 115 h 152"/>
                <a:gd name="T6" fmla="*/ 21 w 168"/>
                <a:gd name="T7" fmla="*/ 77 h 152"/>
                <a:gd name="T8" fmla="*/ 34 w 168"/>
                <a:gd name="T9" fmla="*/ 60 h 152"/>
                <a:gd name="T10" fmla="*/ 45 w 168"/>
                <a:gd name="T11" fmla="*/ 54 h 152"/>
                <a:gd name="T12" fmla="*/ 56 w 168"/>
                <a:gd name="T13" fmla="*/ 53 h 152"/>
                <a:gd name="T14" fmla="*/ 78 w 168"/>
                <a:gd name="T15" fmla="*/ 53 h 152"/>
                <a:gd name="T16" fmla="*/ 121 w 168"/>
                <a:gd name="T17" fmla="*/ 59 h 152"/>
                <a:gd name="T18" fmla="*/ 138 w 168"/>
                <a:gd name="T19" fmla="*/ 59 h 152"/>
                <a:gd name="T20" fmla="*/ 151 w 168"/>
                <a:gd name="T21" fmla="*/ 56 h 152"/>
                <a:gd name="T22" fmla="*/ 163 w 168"/>
                <a:gd name="T23" fmla="*/ 51 h 152"/>
                <a:gd name="T24" fmla="*/ 168 w 168"/>
                <a:gd name="T25" fmla="*/ 44 h 152"/>
                <a:gd name="T26" fmla="*/ 168 w 168"/>
                <a:gd name="T27" fmla="*/ 34 h 152"/>
                <a:gd name="T28" fmla="*/ 164 w 168"/>
                <a:gd name="T29" fmla="*/ 27 h 152"/>
                <a:gd name="T30" fmla="*/ 145 w 168"/>
                <a:gd name="T31" fmla="*/ 3 h 152"/>
                <a:gd name="T32" fmla="*/ 144 w 168"/>
                <a:gd name="T33" fmla="*/ 0 h 15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8"/>
                <a:gd name="T52" fmla="*/ 0 h 152"/>
                <a:gd name="T53" fmla="*/ 168 w 168"/>
                <a:gd name="T54" fmla="*/ 152 h 15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8" h="152">
                  <a:moveTo>
                    <a:pt x="0" y="152"/>
                  </a:moveTo>
                  <a:lnTo>
                    <a:pt x="3" y="125"/>
                  </a:lnTo>
                  <a:lnTo>
                    <a:pt x="4" y="115"/>
                  </a:lnTo>
                  <a:lnTo>
                    <a:pt x="21" y="77"/>
                  </a:lnTo>
                  <a:lnTo>
                    <a:pt x="34" y="60"/>
                  </a:lnTo>
                  <a:lnTo>
                    <a:pt x="45" y="54"/>
                  </a:lnTo>
                  <a:lnTo>
                    <a:pt x="56" y="53"/>
                  </a:lnTo>
                  <a:lnTo>
                    <a:pt x="78" y="53"/>
                  </a:lnTo>
                  <a:lnTo>
                    <a:pt x="121" y="59"/>
                  </a:lnTo>
                  <a:lnTo>
                    <a:pt x="138" y="59"/>
                  </a:lnTo>
                  <a:lnTo>
                    <a:pt x="151" y="56"/>
                  </a:lnTo>
                  <a:lnTo>
                    <a:pt x="163" y="51"/>
                  </a:lnTo>
                  <a:lnTo>
                    <a:pt x="168" y="44"/>
                  </a:lnTo>
                  <a:lnTo>
                    <a:pt x="168" y="34"/>
                  </a:lnTo>
                  <a:lnTo>
                    <a:pt x="164" y="27"/>
                  </a:lnTo>
                  <a:lnTo>
                    <a:pt x="145" y="3"/>
                  </a:lnTo>
                  <a:lnTo>
                    <a:pt x="144" y="0"/>
                  </a:lnTo>
                </a:path>
              </a:pathLst>
            </a:custGeom>
            <a:noFill/>
            <a:ln w="6">
              <a:solidFill>
                <a:srgbClr val="005CE6"/>
              </a:solidFill>
              <a:prstDash val="solid"/>
              <a:round/>
              <a:headEnd/>
              <a:tailEnd/>
            </a:ln>
          </p:spPr>
          <p:txBody>
            <a:bodyPr/>
            <a:lstStyle/>
            <a:p>
              <a:endParaRPr lang="en-US"/>
            </a:p>
          </p:txBody>
        </p:sp>
        <p:sp>
          <p:nvSpPr>
            <p:cNvPr id="27785" name="Freeform 338"/>
            <p:cNvSpPr>
              <a:spLocks/>
            </p:cNvSpPr>
            <p:nvPr/>
          </p:nvSpPr>
          <p:spPr bwMode="auto">
            <a:xfrm>
              <a:off x="2092325" y="1620838"/>
              <a:ext cx="577850" cy="785812"/>
            </a:xfrm>
            <a:custGeom>
              <a:avLst/>
              <a:gdLst>
                <a:gd name="T0" fmla="*/ 0 w 364"/>
                <a:gd name="T1" fmla="*/ 0 h 495"/>
                <a:gd name="T2" fmla="*/ 8 w 364"/>
                <a:gd name="T3" fmla="*/ 11 h 495"/>
                <a:gd name="T4" fmla="*/ 23 w 364"/>
                <a:gd name="T5" fmla="*/ 37 h 495"/>
                <a:gd name="T6" fmla="*/ 34 w 364"/>
                <a:gd name="T7" fmla="*/ 54 h 495"/>
                <a:gd name="T8" fmla="*/ 50 w 364"/>
                <a:gd name="T9" fmla="*/ 67 h 495"/>
                <a:gd name="T10" fmla="*/ 66 w 364"/>
                <a:gd name="T11" fmla="*/ 76 h 495"/>
                <a:gd name="T12" fmla="*/ 73 w 364"/>
                <a:gd name="T13" fmla="*/ 85 h 495"/>
                <a:gd name="T14" fmla="*/ 78 w 364"/>
                <a:gd name="T15" fmla="*/ 93 h 495"/>
                <a:gd name="T16" fmla="*/ 82 w 364"/>
                <a:gd name="T17" fmla="*/ 103 h 495"/>
                <a:gd name="T18" fmla="*/ 82 w 364"/>
                <a:gd name="T19" fmla="*/ 106 h 495"/>
                <a:gd name="T20" fmla="*/ 88 w 364"/>
                <a:gd name="T21" fmla="*/ 121 h 495"/>
                <a:gd name="T22" fmla="*/ 96 w 364"/>
                <a:gd name="T23" fmla="*/ 132 h 495"/>
                <a:gd name="T24" fmla="*/ 104 w 364"/>
                <a:gd name="T25" fmla="*/ 158 h 495"/>
                <a:gd name="T26" fmla="*/ 114 w 364"/>
                <a:gd name="T27" fmla="*/ 172 h 495"/>
                <a:gd name="T28" fmla="*/ 115 w 364"/>
                <a:gd name="T29" fmla="*/ 182 h 495"/>
                <a:gd name="T30" fmla="*/ 117 w 364"/>
                <a:gd name="T31" fmla="*/ 185 h 495"/>
                <a:gd name="T32" fmla="*/ 129 w 364"/>
                <a:gd name="T33" fmla="*/ 193 h 495"/>
                <a:gd name="T34" fmla="*/ 131 w 364"/>
                <a:gd name="T35" fmla="*/ 195 h 495"/>
                <a:gd name="T36" fmla="*/ 134 w 364"/>
                <a:gd name="T37" fmla="*/ 210 h 495"/>
                <a:gd name="T38" fmla="*/ 140 w 364"/>
                <a:gd name="T39" fmla="*/ 218 h 495"/>
                <a:gd name="T40" fmla="*/ 140 w 364"/>
                <a:gd name="T41" fmla="*/ 227 h 495"/>
                <a:gd name="T42" fmla="*/ 148 w 364"/>
                <a:gd name="T43" fmla="*/ 234 h 495"/>
                <a:gd name="T44" fmla="*/ 165 w 364"/>
                <a:gd name="T45" fmla="*/ 259 h 495"/>
                <a:gd name="T46" fmla="*/ 171 w 364"/>
                <a:gd name="T47" fmla="*/ 272 h 495"/>
                <a:gd name="T48" fmla="*/ 197 w 364"/>
                <a:gd name="T49" fmla="*/ 298 h 495"/>
                <a:gd name="T50" fmla="*/ 200 w 364"/>
                <a:gd name="T51" fmla="*/ 303 h 495"/>
                <a:gd name="T52" fmla="*/ 217 w 364"/>
                <a:gd name="T53" fmla="*/ 322 h 495"/>
                <a:gd name="T54" fmla="*/ 222 w 364"/>
                <a:gd name="T55" fmla="*/ 331 h 495"/>
                <a:gd name="T56" fmla="*/ 229 w 364"/>
                <a:gd name="T57" fmla="*/ 339 h 495"/>
                <a:gd name="T58" fmla="*/ 240 w 364"/>
                <a:gd name="T59" fmla="*/ 348 h 495"/>
                <a:gd name="T60" fmla="*/ 248 w 364"/>
                <a:gd name="T61" fmla="*/ 370 h 495"/>
                <a:gd name="T62" fmla="*/ 250 w 364"/>
                <a:gd name="T63" fmla="*/ 372 h 495"/>
                <a:gd name="T64" fmla="*/ 272 w 364"/>
                <a:gd name="T65" fmla="*/ 387 h 495"/>
                <a:gd name="T66" fmla="*/ 275 w 364"/>
                <a:gd name="T67" fmla="*/ 393 h 495"/>
                <a:gd name="T68" fmla="*/ 285 w 364"/>
                <a:gd name="T69" fmla="*/ 400 h 495"/>
                <a:gd name="T70" fmla="*/ 289 w 364"/>
                <a:gd name="T71" fmla="*/ 407 h 495"/>
                <a:gd name="T72" fmla="*/ 299 w 364"/>
                <a:gd name="T73" fmla="*/ 417 h 495"/>
                <a:gd name="T74" fmla="*/ 308 w 364"/>
                <a:gd name="T75" fmla="*/ 419 h 495"/>
                <a:gd name="T76" fmla="*/ 325 w 364"/>
                <a:gd name="T77" fmla="*/ 432 h 495"/>
                <a:gd name="T78" fmla="*/ 328 w 364"/>
                <a:gd name="T79" fmla="*/ 442 h 495"/>
                <a:gd name="T80" fmla="*/ 343 w 364"/>
                <a:gd name="T81" fmla="*/ 457 h 495"/>
                <a:gd name="T82" fmla="*/ 350 w 364"/>
                <a:gd name="T83" fmla="*/ 472 h 495"/>
                <a:gd name="T84" fmla="*/ 359 w 364"/>
                <a:gd name="T85" fmla="*/ 476 h 495"/>
                <a:gd name="T86" fmla="*/ 361 w 364"/>
                <a:gd name="T87" fmla="*/ 480 h 495"/>
                <a:gd name="T88" fmla="*/ 364 w 364"/>
                <a:gd name="T89" fmla="*/ 489 h 495"/>
                <a:gd name="T90" fmla="*/ 364 w 364"/>
                <a:gd name="T91" fmla="*/ 495 h 49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64"/>
                <a:gd name="T139" fmla="*/ 0 h 495"/>
                <a:gd name="T140" fmla="*/ 364 w 364"/>
                <a:gd name="T141" fmla="*/ 495 h 49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64" h="495">
                  <a:moveTo>
                    <a:pt x="0" y="0"/>
                  </a:moveTo>
                  <a:lnTo>
                    <a:pt x="8" y="11"/>
                  </a:lnTo>
                  <a:lnTo>
                    <a:pt x="23" y="37"/>
                  </a:lnTo>
                  <a:lnTo>
                    <a:pt x="34" y="54"/>
                  </a:lnTo>
                  <a:lnTo>
                    <a:pt x="50" y="67"/>
                  </a:lnTo>
                  <a:lnTo>
                    <a:pt x="66" y="76"/>
                  </a:lnTo>
                  <a:lnTo>
                    <a:pt x="73" y="85"/>
                  </a:lnTo>
                  <a:lnTo>
                    <a:pt x="78" y="93"/>
                  </a:lnTo>
                  <a:lnTo>
                    <a:pt x="82" y="103"/>
                  </a:lnTo>
                  <a:lnTo>
                    <a:pt x="82" y="106"/>
                  </a:lnTo>
                  <a:lnTo>
                    <a:pt x="88" y="121"/>
                  </a:lnTo>
                  <a:lnTo>
                    <a:pt x="96" y="132"/>
                  </a:lnTo>
                  <a:lnTo>
                    <a:pt x="104" y="158"/>
                  </a:lnTo>
                  <a:lnTo>
                    <a:pt x="114" y="172"/>
                  </a:lnTo>
                  <a:lnTo>
                    <a:pt x="115" y="182"/>
                  </a:lnTo>
                  <a:lnTo>
                    <a:pt x="117" y="185"/>
                  </a:lnTo>
                  <a:lnTo>
                    <a:pt x="129" y="193"/>
                  </a:lnTo>
                  <a:lnTo>
                    <a:pt x="131" y="195"/>
                  </a:lnTo>
                  <a:lnTo>
                    <a:pt x="134" y="210"/>
                  </a:lnTo>
                  <a:lnTo>
                    <a:pt x="140" y="218"/>
                  </a:lnTo>
                  <a:lnTo>
                    <a:pt x="140" y="227"/>
                  </a:lnTo>
                  <a:lnTo>
                    <a:pt x="148" y="234"/>
                  </a:lnTo>
                  <a:lnTo>
                    <a:pt x="165" y="259"/>
                  </a:lnTo>
                  <a:lnTo>
                    <a:pt x="171" y="272"/>
                  </a:lnTo>
                  <a:lnTo>
                    <a:pt x="197" y="298"/>
                  </a:lnTo>
                  <a:lnTo>
                    <a:pt x="200" y="303"/>
                  </a:lnTo>
                  <a:lnTo>
                    <a:pt x="217" y="322"/>
                  </a:lnTo>
                  <a:lnTo>
                    <a:pt x="222" y="331"/>
                  </a:lnTo>
                  <a:lnTo>
                    <a:pt x="229" y="339"/>
                  </a:lnTo>
                  <a:lnTo>
                    <a:pt x="240" y="348"/>
                  </a:lnTo>
                  <a:lnTo>
                    <a:pt x="248" y="370"/>
                  </a:lnTo>
                  <a:lnTo>
                    <a:pt x="250" y="372"/>
                  </a:lnTo>
                  <a:lnTo>
                    <a:pt x="272" y="387"/>
                  </a:lnTo>
                  <a:lnTo>
                    <a:pt x="275" y="393"/>
                  </a:lnTo>
                  <a:lnTo>
                    <a:pt x="285" y="400"/>
                  </a:lnTo>
                  <a:lnTo>
                    <a:pt x="289" y="407"/>
                  </a:lnTo>
                  <a:lnTo>
                    <a:pt x="299" y="417"/>
                  </a:lnTo>
                  <a:lnTo>
                    <a:pt x="308" y="419"/>
                  </a:lnTo>
                  <a:lnTo>
                    <a:pt x="325" y="432"/>
                  </a:lnTo>
                  <a:lnTo>
                    <a:pt x="328" y="442"/>
                  </a:lnTo>
                  <a:lnTo>
                    <a:pt x="343" y="457"/>
                  </a:lnTo>
                  <a:lnTo>
                    <a:pt x="350" y="472"/>
                  </a:lnTo>
                  <a:lnTo>
                    <a:pt x="359" y="476"/>
                  </a:lnTo>
                  <a:lnTo>
                    <a:pt x="361" y="480"/>
                  </a:lnTo>
                  <a:lnTo>
                    <a:pt x="364" y="489"/>
                  </a:lnTo>
                  <a:lnTo>
                    <a:pt x="364" y="495"/>
                  </a:lnTo>
                </a:path>
              </a:pathLst>
            </a:custGeom>
            <a:noFill/>
            <a:ln w="6">
              <a:solidFill>
                <a:srgbClr val="005CE6"/>
              </a:solidFill>
              <a:prstDash val="solid"/>
              <a:round/>
              <a:headEnd/>
              <a:tailEnd/>
            </a:ln>
          </p:spPr>
          <p:txBody>
            <a:bodyPr/>
            <a:lstStyle/>
            <a:p>
              <a:endParaRPr lang="en-US"/>
            </a:p>
          </p:txBody>
        </p:sp>
        <p:sp>
          <p:nvSpPr>
            <p:cNvPr id="27786" name="Freeform 339"/>
            <p:cNvSpPr>
              <a:spLocks/>
            </p:cNvSpPr>
            <p:nvPr/>
          </p:nvSpPr>
          <p:spPr bwMode="auto">
            <a:xfrm>
              <a:off x="3127375" y="2273300"/>
              <a:ext cx="44450" cy="595312"/>
            </a:xfrm>
            <a:custGeom>
              <a:avLst/>
              <a:gdLst>
                <a:gd name="T0" fmla="*/ 28 w 28"/>
                <a:gd name="T1" fmla="*/ 375 h 375"/>
                <a:gd name="T2" fmla="*/ 19 w 28"/>
                <a:gd name="T3" fmla="*/ 357 h 375"/>
                <a:gd name="T4" fmla="*/ 13 w 28"/>
                <a:gd name="T5" fmla="*/ 343 h 375"/>
                <a:gd name="T6" fmla="*/ 13 w 28"/>
                <a:gd name="T7" fmla="*/ 329 h 375"/>
                <a:gd name="T8" fmla="*/ 13 w 28"/>
                <a:gd name="T9" fmla="*/ 291 h 375"/>
                <a:gd name="T10" fmla="*/ 13 w 28"/>
                <a:gd name="T11" fmla="*/ 272 h 375"/>
                <a:gd name="T12" fmla="*/ 15 w 28"/>
                <a:gd name="T13" fmla="*/ 258 h 375"/>
                <a:gd name="T14" fmla="*/ 5 w 28"/>
                <a:gd name="T15" fmla="*/ 242 h 375"/>
                <a:gd name="T16" fmla="*/ 0 w 28"/>
                <a:gd name="T17" fmla="*/ 229 h 375"/>
                <a:gd name="T18" fmla="*/ 2 w 28"/>
                <a:gd name="T19" fmla="*/ 218 h 375"/>
                <a:gd name="T20" fmla="*/ 6 w 28"/>
                <a:gd name="T21" fmla="*/ 205 h 375"/>
                <a:gd name="T22" fmla="*/ 13 w 28"/>
                <a:gd name="T23" fmla="*/ 195 h 375"/>
                <a:gd name="T24" fmla="*/ 12 w 28"/>
                <a:gd name="T25" fmla="*/ 188 h 375"/>
                <a:gd name="T26" fmla="*/ 5 w 28"/>
                <a:gd name="T27" fmla="*/ 167 h 375"/>
                <a:gd name="T28" fmla="*/ 6 w 28"/>
                <a:gd name="T29" fmla="*/ 154 h 375"/>
                <a:gd name="T30" fmla="*/ 5 w 28"/>
                <a:gd name="T31" fmla="*/ 152 h 375"/>
                <a:gd name="T32" fmla="*/ 5 w 28"/>
                <a:gd name="T33" fmla="*/ 140 h 375"/>
                <a:gd name="T34" fmla="*/ 6 w 28"/>
                <a:gd name="T35" fmla="*/ 137 h 375"/>
                <a:gd name="T36" fmla="*/ 15 w 28"/>
                <a:gd name="T37" fmla="*/ 130 h 375"/>
                <a:gd name="T38" fmla="*/ 16 w 28"/>
                <a:gd name="T39" fmla="*/ 127 h 375"/>
                <a:gd name="T40" fmla="*/ 15 w 28"/>
                <a:gd name="T41" fmla="*/ 108 h 375"/>
                <a:gd name="T42" fmla="*/ 12 w 28"/>
                <a:gd name="T43" fmla="*/ 104 h 375"/>
                <a:gd name="T44" fmla="*/ 13 w 28"/>
                <a:gd name="T45" fmla="*/ 97 h 375"/>
                <a:gd name="T46" fmla="*/ 15 w 28"/>
                <a:gd name="T47" fmla="*/ 91 h 375"/>
                <a:gd name="T48" fmla="*/ 15 w 28"/>
                <a:gd name="T49" fmla="*/ 81 h 375"/>
                <a:gd name="T50" fmla="*/ 13 w 28"/>
                <a:gd name="T51" fmla="*/ 78 h 375"/>
                <a:gd name="T52" fmla="*/ 16 w 28"/>
                <a:gd name="T53" fmla="*/ 67 h 375"/>
                <a:gd name="T54" fmla="*/ 16 w 28"/>
                <a:gd name="T55" fmla="*/ 57 h 375"/>
                <a:gd name="T56" fmla="*/ 15 w 28"/>
                <a:gd name="T57" fmla="*/ 48 h 375"/>
                <a:gd name="T58" fmla="*/ 15 w 28"/>
                <a:gd name="T59" fmla="*/ 35 h 375"/>
                <a:gd name="T60" fmla="*/ 18 w 28"/>
                <a:gd name="T61" fmla="*/ 23 h 375"/>
                <a:gd name="T62" fmla="*/ 25 w 28"/>
                <a:gd name="T63" fmla="*/ 5 h 375"/>
                <a:gd name="T64" fmla="*/ 26 w 28"/>
                <a:gd name="T65" fmla="*/ 0 h 37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
                <a:gd name="T100" fmla="*/ 0 h 375"/>
                <a:gd name="T101" fmla="*/ 28 w 28"/>
                <a:gd name="T102" fmla="*/ 375 h 37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 h="375">
                  <a:moveTo>
                    <a:pt x="28" y="375"/>
                  </a:moveTo>
                  <a:lnTo>
                    <a:pt x="19" y="357"/>
                  </a:lnTo>
                  <a:lnTo>
                    <a:pt x="13" y="343"/>
                  </a:lnTo>
                  <a:lnTo>
                    <a:pt x="13" y="329"/>
                  </a:lnTo>
                  <a:lnTo>
                    <a:pt x="13" y="291"/>
                  </a:lnTo>
                  <a:lnTo>
                    <a:pt x="13" y="272"/>
                  </a:lnTo>
                  <a:lnTo>
                    <a:pt x="15" y="258"/>
                  </a:lnTo>
                  <a:lnTo>
                    <a:pt x="5" y="242"/>
                  </a:lnTo>
                  <a:lnTo>
                    <a:pt x="0" y="229"/>
                  </a:lnTo>
                  <a:lnTo>
                    <a:pt x="2" y="218"/>
                  </a:lnTo>
                  <a:lnTo>
                    <a:pt x="6" y="205"/>
                  </a:lnTo>
                  <a:lnTo>
                    <a:pt x="13" y="195"/>
                  </a:lnTo>
                  <a:lnTo>
                    <a:pt x="12" y="188"/>
                  </a:lnTo>
                  <a:lnTo>
                    <a:pt x="5" y="167"/>
                  </a:lnTo>
                  <a:lnTo>
                    <a:pt x="6" y="154"/>
                  </a:lnTo>
                  <a:lnTo>
                    <a:pt x="5" y="152"/>
                  </a:lnTo>
                  <a:lnTo>
                    <a:pt x="5" y="140"/>
                  </a:lnTo>
                  <a:lnTo>
                    <a:pt x="6" y="137"/>
                  </a:lnTo>
                  <a:lnTo>
                    <a:pt x="15" y="130"/>
                  </a:lnTo>
                  <a:lnTo>
                    <a:pt x="16" y="127"/>
                  </a:lnTo>
                  <a:lnTo>
                    <a:pt x="15" y="108"/>
                  </a:lnTo>
                  <a:lnTo>
                    <a:pt x="12" y="104"/>
                  </a:lnTo>
                  <a:lnTo>
                    <a:pt x="13" y="97"/>
                  </a:lnTo>
                  <a:lnTo>
                    <a:pt x="15" y="91"/>
                  </a:lnTo>
                  <a:lnTo>
                    <a:pt x="15" y="81"/>
                  </a:lnTo>
                  <a:lnTo>
                    <a:pt x="13" y="78"/>
                  </a:lnTo>
                  <a:lnTo>
                    <a:pt x="16" y="67"/>
                  </a:lnTo>
                  <a:lnTo>
                    <a:pt x="16" y="57"/>
                  </a:lnTo>
                  <a:lnTo>
                    <a:pt x="15" y="48"/>
                  </a:lnTo>
                  <a:lnTo>
                    <a:pt x="15" y="35"/>
                  </a:lnTo>
                  <a:lnTo>
                    <a:pt x="18" y="23"/>
                  </a:lnTo>
                  <a:lnTo>
                    <a:pt x="25" y="5"/>
                  </a:lnTo>
                  <a:lnTo>
                    <a:pt x="26" y="0"/>
                  </a:lnTo>
                </a:path>
              </a:pathLst>
            </a:custGeom>
            <a:noFill/>
            <a:ln w="6">
              <a:solidFill>
                <a:srgbClr val="005CE6"/>
              </a:solidFill>
              <a:prstDash val="solid"/>
              <a:round/>
              <a:headEnd/>
              <a:tailEnd/>
            </a:ln>
          </p:spPr>
          <p:txBody>
            <a:bodyPr/>
            <a:lstStyle/>
            <a:p>
              <a:endParaRPr lang="en-US"/>
            </a:p>
          </p:txBody>
        </p:sp>
        <p:sp>
          <p:nvSpPr>
            <p:cNvPr id="27787" name="Freeform 340"/>
            <p:cNvSpPr>
              <a:spLocks/>
            </p:cNvSpPr>
            <p:nvPr/>
          </p:nvSpPr>
          <p:spPr bwMode="auto">
            <a:xfrm>
              <a:off x="795338" y="4294188"/>
              <a:ext cx="971550" cy="292100"/>
            </a:xfrm>
            <a:custGeom>
              <a:avLst/>
              <a:gdLst>
                <a:gd name="T0" fmla="*/ 4 w 612"/>
                <a:gd name="T1" fmla="*/ 12 h 184"/>
                <a:gd name="T2" fmla="*/ 20 w 612"/>
                <a:gd name="T3" fmla="*/ 9 h 184"/>
                <a:gd name="T4" fmla="*/ 27 w 612"/>
                <a:gd name="T5" fmla="*/ 20 h 184"/>
                <a:gd name="T6" fmla="*/ 37 w 612"/>
                <a:gd name="T7" fmla="*/ 22 h 184"/>
                <a:gd name="T8" fmla="*/ 52 w 612"/>
                <a:gd name="T9" fmla="*/ 7 h 184"/>
                <a:gd name="T10" fmla="*/ 71 w 612"/>
                <a:gd name="T11" fmla="*/ 9 h 184"/>
                <a:gd name="T12" fmla="*/ 84 w 612"/>
                <a:gd name="T13" fmla="*/ 26 h 184"/>
                <a:gd name="T14" fmla="*/ 86 w 612"/>
                <a:gd name="T15" fmla="*/ 45 h 184"/>
                <a:gd name="T16" fmla="*/ 105 w 612"/>
                <a:gd name="T17" fmla="*/ 26 h 184"/>
                <a:gd name="T18" fmla="*/ 118 w 612"/>
                <a:gd name="T19" fmla="*/ 33 h 184"/>
                <a:gd name="T20" fmla="*/ 151 w 612"/>
                <a:gd name="T21" fmla="*/ 22 h 184"/>
                <a:gd name="T22" fmla="*/ 164 w 612"/>
                <a:gd name="T23" fmla="*/ 32 h 184"/>
                <a:gd name="T24" fmla="*/ 187 w 612"/>
                <a:gd name="T25" fmla="*/ 25 h 184"/>
                <a:gd name="T26" fmla="*/ 202 w 612"/>
                <a:gd name="T27" fmla="*/ 26 h 184"/>
                <a:gd name="T28" fmla="*/ 210 w 612"/>
                <a:gd name="T29" fmla="*/ 40 h 184"/>
                <a:gd name="T30" fmla="*/ 219 w 612"/>
                <a:gd name="T31" fmla="*/ 19 h 184"/>
                <a:gd name="T32" fmla="*/ 232 w 612"/>
                <a:gd name="T33" fmla="*/ 20 h 184"/>
                <a:gd name="T34" fmla="*/ 249 w 612"/>
                <a:gd name="T35" fmla="*/ 49 h 184"/>
                <a:gd name="T36" fmla="*/ 258 w 612"/>
                <a:gd name="T37" fmla="*/ 53 h 184"/>
                <a:gd name="T38" fmla="*/ 277 w 612"/>
                <a:gd name="T39" fmla="*/ 49 h 184"/>
                <a:gd name="T40" fmla="*/ 284 w 612"/>
                <a:gd name="T41" fmla="*/ 72 h 184"/>
                <a:gd name="T42" fmla="*/ 305 w 612"/>
                <a:gd name="T43" fmla="*/ 82 h 184"/>
                <a:gd name="T44" fmla="*/ 313 w 612"/>
                <a:gd name="T45" fmla="*/ 63 h 184"/>
                <a:gd name="T46" fmla="*/ 324 w 612"/>
                <a:gd name="T47" fmla="*/ 79 h 184"/>
                <a:gd name="T48" fmla="*/ 362 w 612"/>
                <a:gd name="T49" fmla="*/ 98 h 184"/>
                <a:gd name="T50" fmla="*/ 379 w 612"/>
                <a:gd name="T51" fmla="*/ 97 h 184"/>
                <a:gd name="T52" fmla="*/ 393 w 612"/>
                <a:gd name="T53" fmla="*/ 114 h 184"/>
                <a:gd name="T54" fmla="*/ 418 w 612"/>
                <a:gd name="T55" fmla="*/ 108 h 184"/>
                <a:gd name="T56" fmla="*/ 416 w 612"/>
                <a:gd name="T57" fmla="*/ 128 h 184"/>
                <a:gd name="T58" fmla="*/ 424 w 612"/>
                <a:gd name="T59" fmla="*/ 135 h 184"/>
                <a:gd name="T60" fmla="*/ 441 w 612"/>
                <a:gd name="T61" fmla="*/ 131 h 184"/>
                <a:gd name="T62" fmla="*/ 448 w 612"/>
                <a:gd name="T63" fmla="*/ 147 h 184"/>
                <a:gd name="T64" fmla="*/ 468 w 612"/>
                <a:gd name="T65" fmla="*/ 133 h 184"/>
                <a:gd name="T66" fmla="*/ 487 w 612"/>
                <a:gd name="T67" fmla="*/ 158 h 184"/>
                <a:gd name="T68" fmla="*/ 510 w 612"/>
                <a:gd name="T69" fmla="*/ 169 h 184"/>
                <a:gd name="T70" fmla="*/ 526 w 612"/>
                <a:gd name="T71" fmla="*/ 164 h 184"/>
                <a:gd name="T72" fmla="*/ 547 w 612"/>
                <a:gd name="T73" fmla="*/ 161 h 184"/>
                <a:gd name="T74" fmla="*/ 549 w 612"/>
                <a:gd name="T75" fmla="*/ 141 h 184"/>
                <a:gd name="T76" fmla="*/ 566 w 612"/>
                <a:gd name="T77" fmla="*/ 150 h 184"/>
                <a:gd name="T78" fmla="*/ 581 w 612"/>
                <a:gd name="T79" fmla="*/ 176 h 184"/>
                <a:gd name="T80" fmla="*/ 594 w 612"/>
                <a:gd name="T81" fmla="*/ 170 h 184"/>
                <a:gd name="T82" fmla="*/ 611 w 612"/>
                <a:gd name="T83" fmla="*/ 161 h 18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12"/>
                <a:gd name="T127" fmla="*/ 0 h 184"/>
                <a:gd name="T128" fmla="*/ 612 w 612"/>
                <a:gd name="T129" fmla="*/ 184 h 18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12" h="184">
                  <a:moveTo>
                    <a:pt x="0" y="2"/>
                  </a:moveTo>
                  <a:lnTo>
                    <a:pt x="1" y="7"/>
                  </a:lnTo>
                  <a:lnTo>
                    <a:pt x="4" y="12"/>
                  </a:lnTo>
                  <a:lnTo>
                    <a:pt x="9" y="12"/>
                  </a:lnTo>
                  <a:lnTo>
                    <a:pt x="19" y="7"/>
                  </a:lnTo>
                  <a:lnTo>
                    <a:pt x="20" y="9"/>
                  </a:lnTo>
                  <a:lnTo>
                    <a:pt x="20" y="19"/>
                  </a:lnTo>
                  <a:lnTo>
                    <a:pt x="22" y="22"/>
                  </a:lnTo>
                  <a:lnTo>
                    <a:pt x="27" y="20"/>
                  </a:lnTo>
                  <a:lnTo>
                    <a:pt x="29" y="19"/>
                  </a:lnTo>
                  <a:lnTo>
                    <a:pt x="33" y="19"/>
                  </a:lnTo>
                  <a:lnTo>
                    <a:pt x="37" y="22"/>
                  </a:lnTo>
                  <a:lnTo>
                    <a:pt x="43" y="20"/>
                  </a:lnTo>
                  <a:lnTo>
                    <a:pt x="52" y="10"/>
                  </a:lnTo>
                  <a:lnTo>
                    <a:pt x="52" y="7"/>
                  </a:lnTo>
                  <a:lnTo>
                    <a:pt x="56" y="2"/>
                  </a:lnTo>
                  <a:lnTo>
                    <a:pt x="65" y="0"/>
                  </a:lnTo>
                  <a:lnTo>
                    <a:pt x="71" y="9"/>
                  </a:lnTo>
                  <a:lnTo>
                    <a:pt x="81" y="10"/>
                  </a:lnTo>
                  <a:lnTo>
                    <a:pt x="84" y="15"/>
                  </a:lnTo>
                  <a:lnTo>
                    <a:pt x="84" y="26"/>
                  </a:lnTo>
                  <a:lnTo>
                    <a:pt x="81" y="40"/>
                  </a:lnTo>
                  <a:lnTo>
                    <a:pt x="84" y="43"/>
                  </a:lnTo>
                  <a:lnTo>
                    <a:pt x="86" y="45"/>
                  </a:lnTo>
                  <a:lnTo>
                    <a:pt x="94" y="35"/>
                  </a:lnTo>
                  <a:lnTo>
                    <a:pt x="99" y="29"/>
                  </a:lnTo>
                  <a:lnTo>
                    <a:pt x="105" y="26"/>
                  </a:lnTo>
                  <a:lnTo>
                    <a:pt x="110" y="33"/>
                  </a:lnTo>
                  <a:lnTo>
                    <a:pt x="114" y="35"/>
                  </a:lnTo>
                  <a:lnTo>
                    <a:pt x="118" y="33"/>
                  </a:lnTo>
                  <a:lnTo>
                    <a:pt x="134" y="32"/>
                  </a:lnTo>
                  <a:lnTo>
                    <a:pt x="141" y="29"/>
                  </a:lnTo>
                  <a:lnTo>
                    <a:pt x="151" y="22"/>
                  </a:lnTo>
                  <a:lnTo>
                    <a:pt x="157" y="20"/>
                  </a:lnTo>
                  <a:lnTo>
                    <a:pt x="160" y="22"/>
                  </a:lnTo>
                  <a:lnTo>
                    <a:pt x="164" y="32"/>
                  </a:lnTo>
                  <a:lnTo>
                    <a:pt x="179" y="33"/>
                  </a:lnTo>
                  <a:lnTo>
                    <a:pt x="183" y="30"/>
                  </a:lnTo>
                  <a:lnTo>
                    <a:pt x="187" y="25"/>
                  </a:lnTo>
                  <a:lnTo>
                    <a:pt x="190" y="22"/>
                  </a:lnTo>
                  <a:lnTo>
                    <a:pt x="196" y="22"/>
                  </a:lnTo>
                  <a:lnTo>
                    <a:pt x="202" y="26"/>
                  </a:lnTo>
                  <a:lnTo>
                    <a:pt x="203" y="38"/>
                  </a:lnTo>
                  <a:lnTo>
                    <a:pt x="207" y="42"/>
                  </a:lnTo>
                  <a:lnTo>
                    <a:pt x="210" y="40"/>
                  </a:lnTo>
                  <a:lnTo>
                    <a:pt x="213" y="22"/>
                  </a:lnTo>
                  <a:lnTo>
                    <a:pt x="216" y="19"/>
                  </a:lnTo>
                  <a:lnTo>
                    <a:pt x="219" y="19"/>
                  </a:lnTo>
                  <a:lnTo>
                    <a:pt x="223" y="25"/>
                  </a:lnTo>
                  <a:lnTo>
                    <a:pt x="226" y="25"/>
                  </a:lnTo>
                  <a:lnTo>
                    <a:pt x="232" y="20"/>
                  </a:lnTo>
                  <a:lnTo>
                    <a:pt x="236" y="22"/>
                  </a:lnTo>
                  <a:lnTo>
                    <a:pt x="243" y="32"/>
                  </a:lnTo>
                  <a:lnTo>
                    <a:pt x="249" y="49"/>
                  </a:lnTo>
                  <a:lnTo>
                    <a:pt x="254" y="55"/>
                  </a:lnTo>
                  <a:lnTo>
                    <a:pt x="256" y="56"/>
                  </a:lnTo>
                  <a:lnTo>
                    <a:pt x="258" y="53"/>
                  </a:lnTo>
                  <a:lnTo>
                    <a:pt x="264" y="45"/>
                  </a:lnTo>
                  <a:lnTo>
                    <a:pt x="272" y="45"/>
                  </a:lnTo>
                  <a:lnTo>
                    <a:pt x="277" y="49"/>
                  </a:lnTo>
                  <a:lnTo>
                    <a:pt x="279" y="56"/>
                  </a:lnTo>
                  <a:lnTo>
                    <a:pt x="281" y="65"/>
                  </a:lnTo>
                  <a:lnTo>
                    <a:pt x="284" y="72"/>
                  </a:lnTo>
                  <a:lnTo>
                    <a:pt x="294" y="72"/>
                  </a:lnTo>
                  <a:lnTo>
                    <a:pt x="301" y="81"/>
                  </a:lnTo>
                  <a:lnTo>
                    <a:pt x="305" y="82"/>
                  </a:lnTo>
                  <a:lnTo>
                    <a:pt x="307" y="78"/>
                  </a:lnTo>
                  <a:lnTo>
                    <a:pt x="311" y="66"/>
                  </a:lnTo>
                  <a:lnTo>
                    <a:pt x="313" y="63"/>
                  </a:lnTo>
                  <a:lnTo>
                    <a:pt x="317" y="65"/>
                  </a:lnTo>
                  <a:lnTo>
                    <a:pt x="320" y="69"/>
                  </a:lnTo>
                  <a:lnTo>
                    <a:pt x="324" y="79"/>
                  </a:lnTo>
                  <a:lnTo>
                    <a:pt x="330" y="85"/>
                  </a:lnTo>
                  <a:lnTo>
                    <a:pt x="336" y="91"/>
                  </a:lnTo>
                  <a:lnTo>
                    <a:pt x="362" y="98"/>
                  </a:lnTo>
                  <a:lnTo>
                    <a:pt x="370" y="94"/>
                  </a:lnTo>
                  <a:lnTo>
                    <a:pt x="376" y="94"/>
                  </a:lnTo>
                  <a:lnTo>
                    <a:pt x="379" y="97"/>
                  </a:lnTo>
                  <a:lnTo>
                    <a:pt x="379" y="101"/>
                  </a:lnTo>
                  <a:lnTo>
                    <a:pt x="388" y="111"/>
                  </a:lnTo>
                  <a:lnTo>
                    <a:pt x="393" y="114"/>
                  </a:lnTo>
                  <a:lnTo>
                    <a:pt x="402" y="114"/>
                  </a:lnTo>
                  <a:lnTo>
                    <a:pt x="408" y="115"/>
                  </a:lnTo>
                  <a:lnTo>
                    <a:pt x="418" y="108"/>
                  </a:lnTo>
                  <a:lnTo>
                    <a:pt x="422" y="108"/>
                  </a:lnTo>
                  <a:lnTo>
                    <a:pt x="422" y="111"/>
                  </a:lnTo>
                  <a:lnTo>
                    <a:pt x="416" y="128"/>
                  </a:lnTo>
                  <a:lnTo>
                    <a:pt x="416" y="134"/>
                  </a:lnTo>
                  <a:lnTo>
                    <a:pt x="419" y="135"/>
                  </a:lnTo>
                  <a:lnTo>
                    <a:pt x="424" y="135"/>
                  </a:lnTo>
                  <a:lnTo>
                    <a:pt x="431" y="131"/>
                  </a:lnTo>
                  <a:lnTo>
                    <a:pt x="438" y="130"/>
                  </a:lnTo>
                  <a:lnTo>
                    <a:pt x="441" y="131"/>
                  </a:lnTo>
                  <a:lnTo>
                    <a:pt x="441" y="146"/>
                  </a:lnTo>
                  <a:lnTo>
                    <a:pt x="444" y="147"/>
                  </a:lnTo>
                  <a:lnTo>
                    <a:pt x="448" y="147"/>
                  </a:lnTo>
                  <a:lnTo>
                    <a:pt x="457" y="141"/>
                  </a:lnTo>
                  <a:lnTo>
                    <a:pt x="464" y="133"/>
                  </a:lnTo>
                  <a:lnTo>
                    <a:pt x="468" y="133"/>
                  </a:lnTo>
                  <a:lnTo>
                    <a:pt x="471" y="134"/>
                  </a:lnTo>
                  <a:lnTo>
                    <a:pt x="474" y="144"/>
                  </a:lnTo>
                  <a:lnTo>
                    <a:pt x="487" y="158"/>
                  </a:lnTo>
                  <a:lnTo>
                    <a:pt x="494" y="163"/>
                  </a:lnTo>
                  <a:lnTo>
                    <a:pt x="503" y="169"/>
                  </a:lnTo>
                  <a:lnTo>
                    <a:pt x="510" y="169"/>
                  </a:lnTo>
                  <a:lnTo>
                    <a:pt x="522" y="171"/>
                  </a:lnTo>
                  <a:lnTo>
                    <a:pt x="523" y="170"/>
                  </a:lnTo>
                  <a:lnTo>
                    <a:pt x="526" y="164"/>
                  </a:lnTo>
                  <a:lnTo>
                    <a:pt x="534" y="166"/>
                  </a:lnTo>
                  <a:lnTo>
                    <a:pt x="543" y="164"/>
                  </a:lnTo>
                  <a:lnTo>
                    <a:pt x="547" y="161"/>
                  </a:lnTo>
                  <a:lnTo>
                    <a:pt x="550" y="151"/>
                  </a:lnTo>
                  <a:lnTo>
                    <a:pt x="549" y="148"/>
                  </a:lnTo>
                  <a:lnTo>
                    <a:pt x="549" y="141"/>
                  </a:lnTo>
                  <a:lnTo>
                    <a:pt x="556" y="140"/>
                  </a:lnTo>
                  <a:lnTo>
                    <a:pt x="560" y="147"/>
                  </a:lnTo>
                  <a:lnTo>
                    <a:pt x="566" y="150"/>
                  </a:lnTo>
                  <a:lnTo>
                    <a:pt x="578" y="150"/>
                  </a:lnTo>
                  <a:lnTo>
                    <a:pt x="581" y="153"/>
                  </a:lnTo>
                  <a:lnTo>
                    <a:pt x="581" y="176"/>
                  </a:lnTo>
                  <a:lnTo>
                    <a:pt x="583" y="180"/>
                  </a:lnTo>
                  <a:lnTo>
                    <a:pt x="591" y="174"/>
                  </a:lnTo>
                  <a:lnTo>
                    <a:pt x="594" y="170"/>
                  </a:lnTo>
                  <a:lnTo>
                    <a:pt x="596" y="167"/>
                  </a:lnTo>
                  <a:lnTo>
                    <a:pt x="604" y="163"/>
                  </a:lnTo>
                  <a:lnTo>
                    <a:pt x="611" y="161"/>
                  </a:lnTo>
                  <a:lnTo>
                    <a:pt x="612" y="163"/>
                  </a:lnTo>
                  <a:lnTo>
                    <a:pt x="611" y="184"/>
                  </a:lnTo>
                </a:path>
              </a:pathLst>
            </a:custGeom>
            <a:noFill/>
            <a:ln w="6">
              <a:solidFill>
                <a:srgbClr val="005CE6"/>
              </a:solidFill>
              <a:prstDash val="solid"/>
              <a:round/>
              <a:headEnd/>
              <a:tailEnd/>
            </a:ln>
          </p:spPr>
          <p:txBody>
            <a:bodyPr/>
            <a:lstStyle/>
            <a:p>
              <a:endParaRPr lang="en-US"/>
            </a:p>
          </p:txBody>
        </p:sp>
        <p:sp>
          <p:nvSpPr>
            <p:cNvPr id="27788" name="Line 341"/>
            <p:cNvSpPr>
              <a:spLocks noChangeShapeType="1"/>
            </p:cNvSpPr>
            <p:nvPr/>
          </p:nvSpPr>
          <p:spPr bwMode="auto">
            <a:xfrm flipV="1">
              <a:off x="1330325" y="5378450"/>
              <a:ext cx="1588" cy="7937"/>
            </a:xfrm>
            <a:prstGeom prst="line">
              <a:avLst/>
            </a:prstGeom>
            <a:noFill/>
            <a:ln w="6">
              <a:solidFill>
                <a:srgbClr val="005CE6"/>
              </a:solidFill>
              <a:round/>
              <a:headEnd/>
              <a:tailEnd/>
            </a:ln>
          </p:spPr>
          <p:txBody>
            <a:bodyPr/>
            <a:lstStyle/>
            <a:p>
              <a:endParaRPr lang="en-US"/>
            </a:p>
          </p:txBody>
        </p:sp>
        <p:sp>
          <p:nvSpPr>
            <p:cNvPr id="27789" name="Line 342"/>
            <p:cNvSpPr>
              <a:spLocks noChangeShapeType="1"/>
            </p:cNvSpPr>
            <p:nvPr/>
          </p:nvSpPr>
          <p:spPr bwMode="auto">
            <a:xfrm>
              <a:off x="2624138" y="3659188"/>
              <a:ext cx="1588" cy="61912"/>
            </a:xfrm>
            <a:prstGeom prst="line">
              <a:avLst/>
            </a:prstGeom>
            <a:noFill/>
            <a:ln w="6">
              <a:solidFill>
                <a:srgbClr val="005CE6"/>
              </a:solidFill>
              <a:round/>
              <a:headEnd/>
              <a:tailEnd/>
            </a:ln>
          </p:spPr>
          <p:txBody>
            <a:bodyPr/>
            <a:lstStyle/>
            <a:p>
              <a:endParaRPr lang="en-US"/>
            </a:p>
          </p:txBody>
        </p:sp>
        <p:sp>
          <p:nvSpPr>
            <p:cNvPr id="27790" name="Freeform 343"/>
            <p:cNvSpPr>
              <a:spLocks/>
            </p:cNvSpPr>
            <p:nvPr/>
          </p:nvSpPr>
          <p:spPr bwMode="auto">
            <a:xfrm>
              <a:off x="3863975" y="2017713"/>
              <a:ext cx="263525" cy="55562"/>
            </a:xfrm>
            <a:custGeom>
              <a:avLst/>
              <a:gdLst>
                <a:gd name="T0" fmla="*/ 166 w 166"/>
                <a:gd name="T1" fmla="*/ 35 h 35"/>
                <a:gd name="T2" fmla="*/ 163 w 166"/>
                <a:gd name="T3" fmla="*/ 33 h 35"/>
                <a:gd name="T4" fmla="*/ 147 w 166"/>
                <a:gd name="T5" fmla="*/ 17 h 35"/>
                <a:gd name="T6" fmla="*/ 134 w 166"/>
                <a:gd name="T7" fmla="*/ 13 h 35"/>
                <a:gd name="T8" fmla="*/ 91 w 166"/>
                <a:gd name="T9" fmla="*/ 6 h 35"/>
                <a:gd name="T10" fmla="*/ 64 w 166"/>
                <a:gd name="T11" fmla="*/ 0 h 35"/>
                <a:gd name="T12" fmla="*/ 45 w 166"/>
                <a:gd name="T13" fmla="*/ 3 h 35"/>
                <a:gd name="T14" fmla="*/ 28 w 166"/>
                <a:gd name="T15" fmla="*/ 13 h 35"/>
                <a:gd name="T16" fmla="*/ 16 w 166"/>
                <a:gd name="T17" fmla="*/ 19 h 35"/>
                <a:gd name="T18" fmla="*/ 9 w 166"/>
                <a:gd name="T19" fmla="*/ 20 h 35"/>
                <a:gd name="T20" fmla="*/ 0 w 166"/>
                <a:gd name="T21" fmla="*/ 19 h 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6"/>
                <a:gd name="T34" fmla="*/ 0 h 35"/>
                <a:gd name="T35" fmla="*/ 166 w 166"/>
                <a:gd name="T36" fmla="*/ 35 h 3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6" h="35">
                  <a:moveTo>
                    <a:pt x="166" y="35"/>
                  </a:moveTo>
                  <a:lnTo>
                    <a:pt x="163" y="33"/>
                  </a:lnTo>
                  <a:lnTo>
                    <a:pt x="147" y="17"/>
                  </a:lnTo>
                  <a:lnTo>
                    <a:pt x="134" y="13"/>
                  </a:lnTo>
                  <a:lnTo>
                    <a:pt x="91" y="6"/>
                  </a:lnTo>
                  <a:lnTo>
                    <a:pt x="64" y="0"/>
                  </a:lnTo>
                  <a:lnTo>
                    <a:pt x="45" y="3"/>
                  </a:lnTo>
                  <a:lnTo>
                    <a:pt x="28" y="13"/>
                  </a:lnTo>
                  <a:lnTo>
                    <a:pt x="16" y="19"/>
                  </a:lnTo>
                  <a:lnTo>
                    <a:pt x="9" y="20"/>
                  </a:lnTo>
                  <a:lnTo>
                    <a:pt x="0" y="19"/>
                  </a:lnTo>
                </a:path>
              </a:pathLst>
            </a:custGeom>
            <a:noFill/>
            <a:ln w="6">
              <a:solidFill>
                <a:srgbClr val="005CE6"/>
              </a:solidFill>
              <a:prstDash val="solid"/>
              <a:round/>
              <a:headEnd/>
              <a:tailEnd/>
            </a:ln>
          </p:spPr>
          <p:txBody>
            <a:bodyPr/>
            <a:lstStyle/>
            <a:p>
              <a:endParaRPr lang="en-US"/>
            </a:p>
          </p:txBody>
        </p:sp>
        <p:sp>
          <p:nvSpPr>
            <p:cNvPr id="27791" name="Freeform 344"/>
            <p:cNvSpPr>
              <a:spLocks/>
            </p:cNvSpPr>
            <p:nvPr/>
          </p:nvSpPr>
          <p:spPr bwMode="auto">
            <a:xfrm>
              <a:off x="7605713" y="1558925"/>
              <a:ext cx="301625" cy="376237"/>
            </a:xfrm>
            <a:custGeom>
              <a:avLst/>
              <a:gdLst>
                <a:gd name="T0" fmla="*/ 190 w 190"/>
                <a:gd name="T1" fmla="*/ 0 h 237"/>
                <a:gd name="T2" fmla="*/ 186 w 190"/>
                <a:gd name="T3" fmla="*/ 16 h 237"/>
                <a:gd name="T4" fmla="*/ 180 w 190"/>
                <a:gd name="T5" fmla="*/ 27 h 237"/>
                <a:gd name="T6" fmla="*/ 176 w 190"/>
                <a:gd name="T7" fmla="*/ 36 h 237"/>
                <a:gd name="T8" fmla="*/ 170 w 190"/>
                <a:gd name="T9" fmla="*/ 54 h 237"/>
                <a:gd name="T10" fmla="*/ 166 w 190"/>
                <a:gd name="T11" fmla="*/ 63 h 237"/>
                <a:gd name="T12" fmla="*/ 163 w 190"/>
                <a:gd name="T13" fmla="*/ 73 h 237"/>
                <a:gd name="T14" fmla="*/ 163 w 190"/>
                <a:gd name="T15" fmla="*/ 85 h 237"/>
                <a:gd name="T16" fmla="*/ 156 w 190"/>
                <a:gd name="T17" fmla="*/ 92 h 237"/>
                <a:gd name="T18" fmla="*/ 154 w 190"/>
                <a:gd name="T19" fmla="*/ 98 h 237"/>
                <a:gd name="T20" fmla="*/ 156 w 190"/>
                <a:gd name="T21" fmla="*/ 102 h 237"/>
                <a:gd name="T22" fmla="*/ 154 w 190"/>
                <a:gd name="T23" fmla="*/ 115 h 237"/>
                <a:gd name="T24" fmla="*/ 153 w 190"/>
                <a:gd name="T25" fmla="*/ 116 h 237"/>
                <a:gd name="T26" fmla="*/ 144 w 190"/>
                <a:gd name="T27" fmla="*/ 125 h 237"/>
                <a:gd name="T28" fmla="*/ 144 w 190"/>
                <a:gd name="T29" fmla="*/ 139 h 237"/>
                <a:gd name="T30" fmla="*/ 138 w 190"/>
                <a:gd name="T31" fmla="*/ 155 h 237"/>
                <a:gd name="T32" fmla="*/ 131 w 190"/>
                <a:gd name="T33" fmla="*/ 165 h 237"/>
                <a:gd name="T34" fmla="*/ 121 w 190"/>
                <a:gd name="T35" fmla="*/ 190 h 237"/>
                <a:gd name="T36" fmla="*/ 121 w 190"/>
                <a:gd name="T37" fmla="*/ 196 h 237"/>
                <a:gd name="T38" fmla="*/ 115 w 190"/>
                <a:gd name="T39" fmla="*/ 210 h 237"/>
                <a:gd name="T40" fmla="*/ 107 w 190"/>
                <a:gd name="T41" fmla="*/ 221 h 237"/>
                <a:gd name="T42" fmla="*/ 92 w 190"/>
                <a:gd name="T43" fmla="*/ 232 h 237"/>
                <a:gd name="T44" fmla="*/ 84 w 190"/>
                <a:gd name="T45" fmla="*/ 236 h 237"/>
                <a:gd name="T46" fmla="*/ 71 w 190"/>
                <a:gd name="T47" fmla="*/ 237 h 237"/>
                <a:gd name="T48" fmla="*/ 62 w 190"/>
                <a:gd name="T49" fmla="*/ 236 h 237"/>
                <a:gd name="T50" fmla="*/ 55 w 190"/>
                <a:gd name="T51" fmla="*/ 232 h 237"/>
                <a:gd name="T52" fmla="*/ 48 w 190"/>
                <a:gd name="T53" fmla="*/ 221 h 237"/>
                <a:gd name="T54" fmla="*/ 36 w 190"/>
                <a:gd name="T55" fmla="*/ 217 h 237"/>
                <a:gd name="T56" fmla="*/ 14 w 190"/>
                <a:gd name="T57" fmla="*/ 214 h 237"/>
                <a:gd name="T58" fmla="*/ 0 w 190"/>
                <a:gd name="T59" fmla="*/ 214 h 23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90"/>
                <a:gd name="T91" fmla="*/ 0 h 237"/>
                <a:gd name="T92" fmla="*/ 190 w 190"/>
                <a:gd name="T93" fmla="*/ 237 h 23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90" h="237">
                  <a:moveTo>
                    <a:pt x="190" y="0"/>
                  </a:moveTo>
                  <a:lnTo>
                    <a:pt x="186" y="16"/>
                  </a:lnTo>
                  <a:lnTo>
                    <a:pt x="180" y="27"/>
                  </a:lnTo>
                  <a:lnTo>
                    <a:pt x="176" y="36"/>
                  </a:lnTo>
                  <a:lnTo>
                    <a:pt x="170" y="54"/>
                  </a:lnTo>
                  <a:lnTo>
                    <a:pt x="166" y="63"/>
                  </a:lnTo>
                  <a:lnTo>
                    <a:pt x="163" y="73"/>
                  </a:lnTo>
                  <a:lnTo>
                    <a:pt x="163" y="85"/>
                  </a:lnTo>
                  <a:lnTo>
                    <a:pt x="156" y="92"/>
                  </a:lnTo>
                  <a:lnTo>
                    <a:pt x="154" y="98"/>
                  </a:lnTo>
                  <a:lnTo>
                    <a:pt x="156" y="102"/>
                  </a:lnTo>
                  <a:lnTo>
                    <a:pt x="154" y="115"/>
                  </a:lnTo>
                  <a:lnTo>
                    <a:pt x="153" y="116"/>
                  </a:lnTo>
                  <a:lnTo>
                    <a:pt x="144" y="125"/>
                  </a:lnTo>
                  <a:lnTo>
                    <a:pt x="144" y="139"/>
                  </a:lnTo>
                  <a:lnTo>
                    <a:pt x="138" y="155"/>
                  </a:lnTo>
                  <a:lnTo>
                    <a:pt x="131" y="165"/>
                  </a:lnTo>
                  <a:lnTo>
                    <a:pt x="121" y="190"/>
                  </a:lnTo>
                  <a:lnTo>
                    <a:pt x="121" y="196"/>
                  </a:lnTo>
                  <a:lnTo>
                    <a:pt x="115" y="210"/>
                  </a:lnTo>
                  <a:lnTo>
                    <a:pt x="107" y="221"/>
                  </a:lnTo>
                  <a:lnTo>
                    <a:pt x="92" y="232"/>
                  </a:lnTo>
                  <a:lnTo>
                    <a:pt x="84" y="236"/>
                  </a:lnTo>
                  <a:lnTo>
                    <a:pt x="71" y="237"/>
                  </a:lnTo>
                  <a:lnTo>
                    <a:pt x="62" y="236"/>
                  </a:lnTo>
                  <a:lnTo>
                    <a:pt x="55" y="232"/>
                  </a:lnTo>
                  <a:lnTo>
                    <a:pt x="48" y="221"/>
                  </a:lnTo>
                  <a:lnTo>
                    <a:pt x="36" y="217"/>
                  </a:lnTo>
                  <a:lnTo>
                    <a:pt x="14" y="214"/>
                  </a:lnTo>
                  <a:lnTo>
                    <a:pt x="0" y="214"/>
                  </a:lnTo>
                </a:path>
              </a:pathLst>
            </a:custGeom>
            <a:noFill/>
            <a:ln w="6">
              <a:solidFill>
                <a:srgbClr val="005CE6"/>
              </a:solidFill>
              <a:prstDash val="solid"/>
              <a:round/>
              <a:headEnd/>
              <a:tailEnd/>
            </a:ln>
          </p:spPr>
          <p:txBody>
            <a:bodyPr/>
            <a:lstStyle/>
            <a:p>
              <a:endParaRPr lang="en-US"/>
            </a:p>
          </p:txBody>
        </p:sp>
        <p:sp>
          <p:nvSpPr>
            <p:cNvPr id="27792" name="Line 345"/>
            <p:cNvSpPr>
              <a:spLocks noChangeShapeType="1"/>
            </p:cNvSpPr>
            <p:nvPr/>
          </p:nvSpPr>
          <p:spPr bwMode="auto">
            <a:xfrm flipV="1">
              <a:off x="1292225" y="5570538"/>
              <a:ext cx="1588" cy="28575"/>
            </a:xfrm>
            <a:prstGeom prst="line">
              <a:avLst/>
            </a:prstGeom>
            <a:noFill/>
            <a:ln w="6">
              <a:solidFill>
                <a:srgbClr val="005CE6"/>
              </a:solidFill>
              <a:round/>
              <a:headEnd/>
              <a:tailEnd/>
            </a:ln>
          </p:spPr>
          <p:txBody>
            <a:bodyPr/>
            <a:lstStyle/>
            <a:p>
              <a:endParaRPr lang="en-US"/>
            </a:p>
          </p:txBody>
        </p:sp>
        <p:sp>
          <p:nvSpPr>
            <p:cNvPr id="27793" name="Freeform 346"/>
            <p:cNvSpPr>
              <a:spLocks/>
            </p:cNvSpPr>
            <p:nvPr/>
          </p:nvSpPr>
          <p:spPr bwMode="auto">
            <a:xfrm>
              <a:off x="3498850" y="4678363"/>
              <a:ext cx="9525" cy="92075"/>
            </a:xfrm>
            <a:custGeom>
              <a:avLst/>
              <a:gdLst>
                <a:gd name="T0" fmla="*/ 3 w 6"/>
                <a:gd name="T1" fmla="*/ 58 h 58"/>
                <a:gd name="T2" fmla="*/ 0 w 6"/>
                <a:gd name="T3" fmla="*/ 35 h 58"/>
                <a:gd name="T4" fmla="*/ 0 w 6"/>
                <a:gd name="T5" fmla="*/ 7 h 58"/>
                <a:gd name="T6" fmla="*/ 1 w 6"/>
                <a:gd name="T7" fmla="*/ 3 h 58"/>
                <a:gd name="T8" fmla="*/ 6 w 6"/>
                <a:gd name="T9" fmla="*/ 0 h 58"/>
                <a:gd name="T10" fmla="*/ 0 60000 65536"/>
                <a:gd name="T11" fmla="*/ 0 60000 65536"/>
                <a:gd name="T12" fmla="*/ 0 60000 65536"/>
                <a:gd name="T13" fmla="*/ 0 60000 65536"/>
                <a:gd name="T14" fmla="*/ 0 60000 65536"/>
                <a:gd name="T15" fmla="*/ 0 w 6"/>
                <a:gd name="T16" fmla="*/ 0 h 58"/>
                <a:gd name="T17" fmla="*/ 6 w 6"/>
                <a:gd name="T18" fmla="*/ 58 h 58"/>
              </a:gdLst>
              <a:ahLst/>
              <a:cxnLst>
                <a:cxn ang="T10">
                  <a:pos x="T0" y="T1"/>
                </a:cxn>
                <a:cxn ang="T11">
                  <a:pos x="T2" y="T3"/>
                </a:cxn>
                <a:cxn ang="T12">
                  <a:pos x="T4" y="T5"/>
                </a:cxn>
                <a:cxn ang="T13">
                  <a:pos x="T6" y="T7"/>
                </a:cxn>
                <a:cxn ang="T14">
                  <a:pos x="T8" y="T9"/>
                </a:cxn>
              </a:cxnLst>
              <a:rect l="T15" t="T16" r="T17" b="T18"/>
              <a:pathLst>
                <a:path w="6" h="58">
                  <a:moveTo>
                    <a:pt x="3" y="58"/>
                  </a:moveTo>
                  <a:lnTo>
                    <a:pt x="0" y="35"/>
                  </a:lnTo>
                  <a:lnTo>
                    <a:pt x="0" y="7"/>
                  </a:lnTo>
                  <a:lnTo>
                    <a:pt x="1" y="3"/>
                  </a:lnTo>
                  <a:lnTo>
                    <a:pt x="6" y="0"/>
                  </a:lnTo>
                </a:path>
              </a:pathLst>
            </a:custGeom>
            <a:noFill/>
            <a:ln w="6">
              <a:solidFill>
                <a:srgbClr val="005CE6"/>
              </a:solidFill>
              <a:prstDash val="solid"/>
              <a:round/>
              <a:headEnd/>
              <a:tailEnd/>
            </a:ln>
          </p:spPr>
          <p:txBody>
            <a:bodyPr/>
            <a:lstStyle/>
            <a:p>
              <a:endParaRPr lang="en-US"/>
            </a:p>
          </p:txBody>
        </p:sp>
        <p:sp>
          <p:nvSpPr>
            <p:cNvPr id="27794" name="Freeform 347"/>
            <p:cNvSpPr>
              <a:spLocks/>
            </p:cNvSpPr>
            <p:nvPr/>
          </p:nvSpPr>
          <p:spPr bwMode="auto">
            <a:xfrm>
              <a:off x="7850188" y="1241426"/>
              <a:ext cx="57150" cy="317500"/>
            </a:xfrm>
            <a:custGeom>
              <a:avLst/>
              <a:gdLst>
                <a:gd name="T0" fmla="*/ 7 w 36"/>
                <a:gd name="T1" fmla="*/ 0 h 200"/>
                <a:gd name="T2" fmla="*/ 7 w 36"/>
                <a:gd name="T3" fmla="*/ 1 h 200"/>
                <a:gd name="T4" fmla="*/ 6 w 36"/>
                <a:gd name="T5" fmla="*/ 5 h 200"/>
                <a:gd name="T6" fmla="*/ 2 w 36"/>
                <a:gd name="T7" fmla="*/ 15 h 200"/>
                <a:gd name="T8" fmla="*/ 0 w 36"/>
                <a:gd name="T9" fmla="*/ 21 h 200"/>
                <a:gd name="T10" fmla="*/ 2 w 36"/>
                <a:gd name="T11" fmla="*/ 31 h 200"/>
                <a:gd name="T12" fmla="*/ 3 w 36"/>
                <a:gd name="T13" fmla="*/ 33 h 200"/>
                <a:gd name="T14" fmla="*/ 2 w 36"/>
                <a:gd name="T15" fmla="*/ 46 h 200"/>
                <a:gd name="T16" fmla="*/ 2 w 36"/>
                <a:gd name="T17" fmla="*/ 47 h 200"/>
                <a:gd name="T18" fmla="*/ 2 w 36"/>
                <a:gd name="T19" fmla="*/ 57 h 200"/>
                <a:gd name="T20" fmla="*/ 3 w 36"/>
                <a:gd name="T21" fmla="*/ 63 h 200"/>
                <a:gd name="T22" fmla="*/ 3 w 36"/>
                <a:gd name="T23" fmla="*/ 70 h 200"/>
                <a:gd name="T24" fmla="*/ 0 w 36"/>
                <a:gd name="T25" fmla="*/ 85 h 200"/>
                <a:gd name="T26" fmla="*/ 0 w 36"/>
                <a:gd name="T27" fmla="*/ 100 h 200"/>
                <a:gd name="T28" fmla="*/ 2 w 36"/>
                <a:gd name="T29" fmla="*/ 108 h 200"/>
                <a:gd name="T30" fmla="*/ 4 w 36"/>
                <a:gd name="T31" fmla="*/ 110 h 200"/>
                <a:gd name="T32" fmla="*/ 6 w 36"/>
                <a:gd name="T33" fmla="*/ 116 h 200"/>
                <a:gd name="T34" fmla="*/ 16 w 36"/>
                <a:gd name="T35" fmla="*/ 133 h 200"/>
                <a:gd name="T36" fmla="*/ 25 w 36"/>
                <a:gd name="T37" fmla="*/ 158 h 200"/>
                <a:gd name="T38" fmla="*/ 32 w 36"/>
                <a:gd name="T39" fmla="*/ 171 h 200"/>
                <a:gd name="T40" fmla="*/ 36 w 36"/>
                <a:gd name="T41" fmla="*/ 184 h 200"/>
                <a:gd name="T42" fmla="*/ 35 w 36"/>
                <a:gd name="T43" fmla="*/ 198 h 200"/>
                <a:gd name="T44" fmla="*/ 36 w 36"/>
                <a:gd name="T45" fmla="*/ 200 h 20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6"/>
                <a:gd name="T70" fmla="*/ 0 h 200"/>
                <a:gd name="T71" fmla="*/ 36 w 36"/>
                <a:gd name="T72" fmla="*/ 200 h 20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6" h="200">
                  <a:moveTo>
                    <a:pt x="7" y="0"/>
                  </a:moveTo>
                  <a:lnTo>
                    <a:pt x="7" y="1"/>
                  </a:lnTo>
                  <a:lnTo>
                    <a:pt x="6" y="5"/>
                  </a:lnTo>
                  <a:lnTo>
                    <a:pt x="2" y="15"/>
                  </a:lnTo>
                  <a:lnTo>
                    <a:pt x="0" y="21"/>
                  </a:lnTo>
                  <a:lnTo>
                    <a:pt x="2" y="31"/>
                  </a:lnTo>
                  <a:lnTo>
                    <a:pt x="3" y="33"/>
                  </a:lnTo>
                  <a:lnTo>
                    <a:pt x="2" y="46"/>
                  </a:lnTo>
                  <a:lnTo>
                    <a:pt x="2" y="47"/>
                  </a:lnTo>
                  <a:lnTo>
                    <a:pt x="2" y="57"/>
                  </a:lnTo>
                  <a:lnTo>
                    <a:pt x="3" y="63"/>
                  </a:lnTo>
                  <a:lnTo>
                    <a:pt x="3" y="70"/>
                  </a:lnTo>
                  <a:lnTo>
                    <a:pt x="0" y="85"/>
                  </a:lnTo>
                  <a:lnTo>
                    <a:pt x="0" y="100"/>
                  </a:lnTo>
                  <a:lnTo>
                    <a:pt x="2" y="108"/>
                  </a:lnTo>
                  <a:lnTo>
                    <a:pt x="4" y="110"/>
                  </a:lnTo>
                  <a:lnTo>
                    <a:pt x="6" y="116"/>
                  </a:lnTo>
                  <a:lnTo>
                    <a:pt x="16" y="133"/>
                  </a:lnTo>
                  <a:lnTo>
                    <a:pt x="25" y="158"/>
                  </a:lnTo>
                  <a:lnTo>
                    <a:pt x="32" y="171"/>
                  </a:lnTo>
                  <a:lnTo>
                    <a:pt x="36" y="184"/>
                  </a:lnTo>
                  <a:lnTo>
                    <a:pt x="35" y="198"/>
                  </a:lnTo>
                  <a:lnTo>
                    <a:pt x="36" y="200"/>
                  </a:lnTo>
                </a:path>
              </a:pathLst>
            </a:custGeom>
            <a:noFill/>
            <a:ln w="6">
              <a:solidFill>
                <a:srgbClr val="005CE6"/>
              </a:solidFill>
              <a:prstDash val="solid"/>
              <a:round/>
              <a:headEnd/>
              <a:tailEnd/>
            </a:ln>
          </p:spPr>
          <p:txBody>
            <a:bodyPr/>
            <a:lstStyle/>
            <a:p>
              <a:endParaRPr lang="en-US"/>
            </a:p>
          </p:txBody>
        </p:sp>
        <p:sp>
          <p:nvSpPr>
            <p:cNvPr id="27795" name="Freeform 348"/>
            <p:cNvSpPr>
              <a:spLocks/>
            </p:cNvSpPr>
            <p:nvPr/>
          </p:nvSpPr>
          <p:spPr bwMode="auto">
            <a:xfrm>
              <a:off x="6588125" y="4440238"/>
              <a:ext cx="207963" cy="180975"/>
            </a:xfrm>
            <a:custGeom>
              <a:avLst/>
              <a:gdLst>
                <a:gd name="T0" fmla="*/ 131 w 131"/>
                <a:gd name="T1" fmla="*/ 94 h 114"/>
                <a:gd name="T2" fmla="*/ 131 w 131"/>
                <a:gd name="T3" fmla="*/ 92 h 114"/>
                <a:gd name="T4" fmla="*/ 130 w 131"/>
                <a:gd name="T5" fmla="*/ 92 h 114"/>
                <a:gd name="T6" fmla="*/ 122 w 131"/>
                <a:gd name="T7" fmla="*/ 92 h 114"/>
                <a:gd name="T8" fmla="*/ 112 w 131"/>
                <a:gd name="T9" fmla="*/ 87 h 114"/>
                <a:gd name="T10" fmla="*/ 108 w 131"/>
                <a:gd name="T11" fmla="*/ 90 h 114"/>
                <a:gd name="T12" fmla="*/ 109 w 131"/>
                <a:gd name="T13" fmla="*/ 98 h 114"/>
                <a:gd name="T14" fmla="*/ 111 w 131"/>
                <a:gd name="T15" fmla="*/ 100 h 114"/>
                <a:gd name="T16" fmla="*/ 112 w 131"/>
                <a:gd name="T17" fmla="*/ 107 h 114"/>
                <a:gd name="T18" fmla="*/ 111 w 131"/>
                <a:gd name="T19" fmla="*/ 111 h 114"/>
                <a:gd name="T20" fmla="*/ 108 w 131"/>
                <a:gd name="T21" fmla="*/ 114 h 114"/>
                <a:gd name="T22" fmla="*/ 105 w 131"/>
                <a:gd name="T23" fmla="*/ 114 h 114"/>
                <a:gd name="T24" fmla="*/ 98 w 131"/>
                <a:gd name="T25" fmla="*/ 102 h 114"/>
                <a:gd name="T26" fmla="*/ 86 w 131"/>
                <a:gd name="T27" fmla="*/ 98 h 114"/>
                <a:gd name="T28" fmla="*/ 72 w 131"/>
                <a:gd name="T29" fmla="*/ 81 h 114"/>
                <a:gd name="T30" fmla="*/ 73 w 131"/>
                <a:gd name="T31" fmla="*/ 75 h 114"/>
                <a:gd name="T32" fmla="*/ 76 w 131"/>
                <a:gd name="T33" fmla="*/ 68 h 114"/>
                <a:gd name="T34" fmla="*/ 75 w 131"/>
                <a:gd name="T35" fmla="*/ 62 h 114"/>
                <a:gd name="T36" fmla="*/ 76 w 131"/>
                <a:gd name="T37" fmla="*/ 58 h 114"/>
                <a:gd name="T38" fmla="*/ 84 w 131"/>
                <a:gd name="T39" fmla="*/ 52 h 114"/>
                <a:gd name="T40" fmla="*/ 88 w 131"/>
                <a:gd name="T41" fmla="*/ 51 h 114"/>
                <a:gd name="T42" fmla="*/ 91 w 131"/>
                <a:gd name="T43" fmla="*/ 54 h 114"/>
                <a:gd name="T44" fmla="*/ 92 w 131"/>
                <a:gd name="T45" fmla="*/ 64 h 114"/>
                <a:gd name="T46" fmla="*/ 96 w 131"/>
                <a:gd name="T47" fmla="*/ 69 h 114"/>
                <a:gd name="T48" fmla="*/ 101 w 131"/>
                <a:gd name="T49" fmla="*/ 68 h 114"/>
                <a:gd name="T50" fmla="*/ 104 w 131"/>
                <a:gd name="T51" fmla="*/ 64 h 114"/>
                <a:gd name="T52" fmla="*/ 104 w 131"/>
                <a:gd name="T53" fmla="*/ 56 h 114"/>
                <a:gd name="T54" fmla="*/ 101 w 131"/>
                <a:gd name="T55" fmla="*/ 45 h 114"/>
                <a:gd name="T56" fmla="*/ 99 w 131"/>
                <a:gd name="T57" fmla="*/ 33 h 114"/>
                <a:gd name="T58" fmla="*/ 95 w 131"/>
                <a:gd name="T59" fmla="*/ 31 h 114"/>
                <a:gd name="T60" fmla="*/ 88 w 131"/>
                <a:gd name="T61" fmla="*/ 31 h 114"/>
                <a:gd name="T62" fmla="*/ 84 w 131"/>
                <a:gd name="T63" fmla="*/ 26 h 114"/>
                <a:gd name="T64" fmla="*/ 79 w 131"/>
                <a:gd name="T65" fmla="*/ 26 h 114"/>
                <a:gd name="T66" fmla="*/ 76 w 131"/>
                <a:gd name="T67" fmla="*/ 29 h 114"/>
                <a:gd name="T68" fmla="*/ 73 w 131"/>
                <a:gd name="T69" fmla="*/ 36 h 114"/>
                <a:gd name="T70" fmla="*/ 68 w 131"/>
                <a:gd name="T71" fmla="*/ 38 h 114"/>
                <a:gd name="T72" fmla="*/ 65 w 131"/>
                <a:gd name="T73" fmla="*/ 35 h 114"/>
                <a:gd name="T74" fmla="*/ 65 w 131"/>
                <a:gd name="T75" fmla="*/ 31 h 114"/>
                <a:gd name="T76" fmla="*/ 69 w 131"/>
                <a:gd name="T77" fmla="*/ 25 h 114"/>
                <a:gd name="T78" fmla="*/ 71 w 131"/>
                <a:gd name="T79" fmla="*/ 19 h 114"/>
                <a:gd name="T80" fmla="*/ 81 w 131"/>
                <a:gd name="T81" fmla="*/ 12 h 114"/>
                <a:gd name="T82" fmla="*/ 82 w 131"/>
                <a:gd name="T83" fmla="*/ 9 h 114"/>
                <a:gd name="T84" fmla="*/ 84 w 131"/>
                <a:gd name="T85" fmla="*/ 3 h 114"/>
                <a:gd name="T86" fmla="*/ 81 w 131"/>
                <a:gd name="T87" fmla="*/ 0 h 114"/>
                <a:gd name="T88" fmla="*/ 71 w 131"/>
                <a:gd name="T89" fmla="*/ 0 h 114"/>
                <a:gd name="T90" fmla="*/ 59 w 131"/>
                <a:gd name="T91" fmla="*/ 7 h 114"/>
                <a:gd name="T92" fmla="*/ 46 w 131"/>
                <a:gd name="T93" fmla="*/ 12 h 114"/>
                <a:gd name="T94" fmla="*/ 43 w 131"/>
                <a:gd name="T95" fmla="*/ 16 h 114"/>
                <a:gd name="T96" fmla="*/ 43 w 131"/>
                <a:gd name="T97" fmla="*/ 25 h 114"/>
                <a:gd name="T98" fmla="*/ 45 w 131"/>
                <a:gd name="T99" fmla="*/ 28 h 114"/>
                <a:gd name="T100" fmla="*/ 43 w 131"/>
                <a:gd name="T101" fmla="*/ 33 h 114"/>
                <a:gd name="T102" fmla="*/ 42 w 131"/>
                <a:gd name="T103" fmla="*/ 36 h 114"/>
                <a:gd name="T104" fmla="*/ 33 w 131"/>
                <a:gd name="T105" fmla="*/ 41 h 114"/>
                <a:gd name="T106" fmla="*/ 27 w 131"/>
                <a:gd name="T107" fmla="*/ 41 h 114"/>
                <a:gd name="T108" fmla="*/ 26 w 131"/>
                <a:gd name="T109" fmla="*/ 38 h 114"/>
                <a:gd name="T110" fmla="*/ 23 w 131"/>
                <a:gd name="T111" fmla="*/ 16 h 114"/>
                <a:gd name="T112" fmla="*/ 11 w 131"/>
                <a:gd name="T113" fmla="*/ 20 h 114"/>
                <a:gd name="T114" fmla="*/ 4 w 131"/>
                <a:gd name="T115" fmla="*/ 19 h 114"/>
                <a:gd name="T116" fmla="*/ 0 w 131"/>
                <a:gd name="T117" fmla="*/ 16 h 11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31"/>
                <a:gd name="T178" fmla="*/ 0 h 114"/>
                <a:gd name="T179" fmla="*/ 131 w 131"/>
                <a:gd name="T180" fmla="*/ 114 h 11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31" h="114">
                  <a:moveTo>
                    <a:pt x="131" y="94"/>
                  </a:moveTo>
                  <a:lnTo>
                    <a:pt x="131" y="92"/>
                  </a:lnTo>
                  <a:lnTo>
                    <a:pt x="130" y="92"/>
                  </a:lnTo>
                  <a:lnTo>
                    <a:pt x="122" y="92"/>
                  </a:lnTo>
                  <a:lnTo>
                    <a:pt x="112" y="87"/>
                  </a:lnTo>
                  <a:lnTo>
                    <a:pt x="108" y="90"/>
                  </a:lnTo>
                  <a:lnTo>
                    <a:pt x="109" y="98"/>
                  </a:lnTo>
                  <a:lnTo>
                    <a:pt x="111" y="100"/>
                  </a:lnTo>
                  <a:lnTo>
                    <a:pt x="112" y="107"/>
                  </a:lnTo>
                  <a:lnTo>
                    <a:pt x="111" y="111"/>
                  </a:lnTo>
                  <a:lnTo>
                    <a:pt x="108" y="114"/>
                  </a:lnTo>
                  <a:lnTo>
                    <a:pt x="105" y="114"/>
                  </a:lnTo>
                  <a:lnTo>
                    <a:pt x="98" y="102"/>
                  </a:lnTo>
                  <a:lnTo>
                    <a:pt x="86" y="98"/>
                  </a:lnTo>
                  <a:lnTo>
                    <a:pt x="72" y="81"/>
                  </a:lnTo>
                  <a:lnTo>
                    <a:pt x="73" y="75"/>
                  </a:lnTo>
                  <a:lnTo>
                    <a:pt x="76" y="68"/>
                  </a:lnTo>
                  <a:lnTo>
                    <a:pt x="75" y="62"/>
                  </a:lnTo>
                  <a:lnTo>
                    <a:pt x="76" y="58"/>
                  </a:lnTo>
                  <a:lnTo>
                    <a:pt x="84" y="52"/>
                  </a:lnTo>
                  <a:lnTo>
                    <a:pt x="88" y="51"/>
                  </a:lnTo>
                  <a:lnTo>
                    <a:pt x="91" y="54"/>
                  </a:lnTo>
                  <a:lnTo>
                    <a:pt x="92" y="64"/>
                  </a:lnTo>
                  <a:lnTo>
                    <a:pt x="96" y="69"/>
                  </a:lnTo>
                  <a:lnTo>
                    <a:pt x="101" y="68"/>
                  </a:lnTo>
                  <a:lnTo>
                    <a:pt x="104" y="64"/>
                  </a:lnTo>
                  <a:lnTo>
                    <a:pt x="104" y="56"/>
                  </a:lnTo>
                  <a:lnTo>
                    <a:pt x="101" y="45"/>
                  </a:lnTo>
                  <a:lnTo>
                    <a:pt x="99" y="33"/>
                  </a:lnTo>
                  <a:lnTo>
                    <a:pt x="95" y="31"/>
                  </a:lnTo>
                  <a:lnTo>
                    <a:pt x="88" y="31"/>
                  </a:lnTo>
                  <a:lnTo>
                    <a:pt x="84" y="26"/>
                  </a:lnTo>
                  <a:lnTo>
                    <a:pt x="79" y="26"/>
                  </a:lnTo>
                  <a:lnTo>
                    <a:pt x="76" y="29"/>
                  </a:lnTo>
                  <a:lnTo>
                    <a:pt x="73" y="36"/>
                  </a:lnTo>
                  <a:lnTo>
                    <a:pt x="68" y="38"/>
                  </a:lnTo>
                  <a:lnTo>
                    <a:pt x="65" y="35"/>
                  </a:lnTo>
                  <a:lnTo>
                    <a:pt x="65" y="31"/>
                  </a:lnTo>
                  <a:lnTo>
                    <a:pt x="69" y="25"/>
                  </a:lnTo>
                  <a:lnTo>
                    <a:pt x="71" y="19"/>
                  </a:lnTo>
                  <a:lnTo>
                    <a:pt x="81" y="12"/>
                  </a:lnTo>
                  <a:lnTo>
                    <a:pt x="82" y="9"/>
                  </a:lnTo>
                  <a:lnTo>
                    <a:pt x="84" y="3"/>
                  </a:lnTo>
                  <a:lnTo>
                    <a:pt x="81" y="0"/>
                  </a:lnTo>
                  <a:lnTo>
                    <a:pt x="71" y="0"/>
                  </a:lnTo>
                  <a:lnTo>
                    <a:pt x="59" y="7"/>
                  </a:lnTo>
                  <a:lnTo>
                    <a:pt x="46" y="12"/>
                  </a:lnTo>
                  <a:lnTo>
                    <a:pt x="43" y="16"/>
                  </a:lnTo>
                  <a:lnTo>
                    <a:pt x="43" y="25"/>
                  </a:lnTo>
                  <a:lnTo>
                    <a:pt x="45" y="28"/>
                  </a:lnTo>
                  <a:lnTo>
                    <a:pt x="43" y="33"/>
                  </a:lnTo>
                  <a:lnTo>
                    <a:pt x="42" y="36"/>
                  </a:lnTo>
                  <a:lnTo>
                    <a:pt x="33" y="41"/>
                  </a:lnTo>
                  <a:lnTo>
                    <a:pt x="27" y="41"/>
                  </a:lnTo>
                  <a:lnTo>
                    <a:pt x="26" y="38"/>
                  </a:lnTo>
                  <a:lnTo>
                    <a:pt x="23" y="16"/>
                  </a:lnTo>
                  <a:lnTo>
                    <a:pt x="11" y="20"/>
                  </a:lnTo>
                  <a:lnTo>
                    <a:pt x="4" y="19"/>
                  </a:lnTo>
                  <a:lnTo>
                    <a:pt x="0" y="16"/>
                  </a:lnTo>
                </a:path>
              </a:pathLst>
            </a:custGeom>
            <a:noFill/>
            <a:ln w="6">
              <a:solidFill>
                <a:srgbClr val="005CE6"/>
              </a:solidFill>
              <a:prstDash val="solid"/>
              <a:round/>
              <a:headEnd/>
              <a:tailEnd/>
            </a:ln>
          </p:spPr>
          <p:txBody>
            <a:bodyPr/>
            <a:lstStyle/>
            <a:p>
              <a:endParaRPr lang="en-US"/>
            </a:p>
          </p:txBody>
        </p:sp>
        <p:sp>
          <p:nvSpPr>
            <p:cNvPr id="27796" name="Freeform 349"/>
            <p:cNvSpPr>
              <a:spLocks/>
            </p:cNvSpPr>
            <p:nvPr/>
          </p:nvSpPr>
          <p:spPr bwMode="auto">
            <a:xfrm>
              <a:off x="6567488" y="6102350"/>
              <a:ext cx="104775" cy="155575"/>
            </a:xfrm>
            <a:custGeom>
              <a:avLst/>
              <a:gdLst>
                <a:gd name="T0" fmla="*/ 66 w 66"/>
                <a:gd name="T1" fmla="*/ 0 h 98"/>
                <a:gd name="T2" fmla="*/ 63 w 66"/>
                <a:gd name="T3" fmla="*/ 9 h 98"/>
                <a:gd name="T4" fmla="*/ 59 w 66"/>
                <a:gd name="T5" fmla="*/ 23 h 98"/>
                <a:gd name="T6" fmla="*/ 50 w 66"/>
                <a:gd name="T7" fmla="*/ 35 h 98"/>
                <a:gd name="T8" fmla="*/ 36 w 66"/>
                <a:gd name="T9" fmla="*/ 63 h 98"/>
                <a:gd name="T10" fmla="*/ 30 w 66"/>
                <a:gd name="T11" fmla="*/ 69 h 98"/>
                <a:gd name="T12" fmla="*/ 17 w 66"/>
                <a:gd name="T13" fmla="*/ 75 h 98"/>
                <a:gd name="T14" fmla="*/ 12 w 66"/>
                <a:gd name="T15" fmla="*/ 79 h 98"/>
                <a:gd name="T16" fmla="*/ 3 w 66"/>
                <a:gd name="T17" fmla="*/ 96 h 98"/>
                <a:gd name="T18" fmla="*/ 0 w 66"/>
                <a:gd name="T19" fmla="*/ 98 h 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6"/>
                <a:gd name="T31" fmla="*/ 0 h 98"/>
                <a:gd name="T32" fmla="*/ 66 w 66"/>
                <a:gd name="T33" fmla="*/ 98 h 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6" h="98">
                  <a:moveTo>
                    <a:pt x="66" y="0"/>
                  </a:moveTo>
                  <a:lnTo>
                    <a:pt x="63" y="9"/>
                  </a:lnTo>
                  <a:lnTo>
                    <a:pt x="59" y="23"/>
                  </a:lnTo>
                  <a:lnTo>
                    <a:pt x="50" y="35"/>
                  </a:lnTo>
                  <a:lnTo>
                    <a:pt x="36" y="63"/>
                  </a:lnTo>
                  <a:lnTo>
                    <a:pt x="30" y="69"/>
                  </a:lnTo>
                  <a:lnTo>
                    <a:pt x="17" y="75"/>
                  </a:lnTo>
                  <a:lnTo>
                    <a:pt x="12" y="79"/>
                  </a:lnTo>
                  <a:lnTo>
                    <a:pt x="3" y="96"/>
                  </a:lnTo>
                  <a:lnTo>
                    <a:pt x="0" y="98"/>
                  </a:lnTo>
                </a:path>
              </a:pathLst>
            </a:custGeom>
            <a:noFill/>
            <a:ln w="6">
              <a:solidFill>
                <a:srgbClr val="005CE6"/>
              </a:solidFill>
              <a:prstDash val="solid"/>
              <a:round/>
              <a:headEnd/>
              <a:tailEnd/>
            </a:ln>
          </p:spPr>
          <p:txBody>
            <a:bodyPr/>
            <a:lstStyle/>
            <a:p>
              <a:endParaRPr lang="en-US"/>
            </a:p>
          </p:txBody>
        </p:sp>
        <p:sp>
          <p:nvSpPr>
            <p:cNvPr id="27797" name="Freeform 350"/>
            <p:cNvSpPr>
              <a:spLocks/>
            </p:cNvSpPr>
            <p:nvPr/>
          </p:nvSpPr>
          <p:spPr bwMode="auto">
            <a:xfrm>
              <a:off x="3957638" y="2889250"/>
              <a:ext cx="1978025" cy="655637"/>
            </a:xfrm>
            <a:custGeom>
              <a:avLst/>
              <a:gdLst>
                <a:gd name="T0" fmla="*/ 1228 w 1246"/>
                <a:gd name="T1" fmla="*/ 403 h 413"/>
                <a:gd name="T2" fmla="*/ 1199 w 1246"/>
                <a:gd name="T3" fmla="*/ 397 h 413"/>
                <a:gd name="T4" fmla="*/ 1161 w 1246"/>
                <a:gd name="T5" fmla="*/ 344 h 413"/>
                <a:gd name="T6" fmla="*/ 1120 w 1246"/>
                <a:gd name="T7" fmla="*/ 324 h 413"/>
                <a:gd name="T8" fmla="*/ 1094 w 1246"/>
                <a:gd name="T9" fmla="*/ 321 h 413"/>
                <a:gd name="T10" fmla="*/ 1068 w 1246"/>
                <a:gd name="T11" fmla="*/ 292 h 413"/>
                <a:gd name="T12" fmla="*/ 1032 w 1246"/>
                <a:gd name="T13" fmla="*/ 301 h 413"/>
                <a:gd name="T14" fmla="*/ 976 w 1246"/>
                <a:gd name="T15" fmla="*/ 311 h 413"/>
                <a:gd name="T16" fmla="*/ 948 w 1246"/>
                <a:gd name="T17" fmla="*/ 298 h 413"/>
                <a:gd name="T18" fmla="*/ 937 w 1246"/>
                <a:gd name="T19" fmla="*/ 306 h 413"/>
                <a:gd name="T20" fmla="*/ 924 w 1246"/>
                <a:gd name="T21" fmla="*/ 325 h 413"/>
                <a:gd name="T22" fmla="*/ 901 w 1246"/>
                <a:gd name="T23" fmla="*/ 337 h 413"/>
                <a:gd name="T24" fmla="*/ 875 w 1246"/>
                <a:gd name="T25" fmla="*/ 332 h 413"/>
                <a:gd name="T26" fmla="*/ 868 w 1246"/>
                <a:gd name="T27" fmla="*/ 339 h 413"/>
                <a:gd name="T28" fmla="*/ 837 w 1246"/>
                <a:gd name="T29" fmla="*/ 335 h 413"/>
                <a:gd name="T30" fmla="*/ 803 w 1246"/>
                <a:gd name="T31" fmla="*/ 335 h 413"/>
                <a:gd name="T32" fmla="*/ 791 w 1246"/>
                <a:gd name="T33" fmla="*/ 342 h 413"/>
                <a:gd name="T34" fmla="*/ 759 w 1246"/>
                <a:gd name="T35" fmla="*/ 337 h 413"/>
                <a:gd name="T36" fmla="*/ 759 w 1246"/>
                <a:gd name="T37" fmla="*/ 325 h 413"/>
                <a:gd name="T38" fmla="*/ 742 w 1246"/>
                <a:gd name="T39" fmla="*/ 319 h 413"/>
                <a:gd name="T40" fmla="*/ 732 w 1246"/>
                <a:gd name="T41" fmla="*/ 328 h 413"/>
                <a:gd name="T42" fmla="*/ 732 w 1246"/>
                <a:gd name="T43" fmla="*/ 338 h 413"/>
                <a:gd name="T44" fmla="*/ 726 w 1246"/>
                <a:gd name="T45" fmla="*/ 329 h 413"/>
                <a:gd name="T46" fmla="*/ 712 w 1246"/>
                <a:gd name="T47" fmla="*/ 318 h 413"/>
                <a:gd name="T48" fmla="*/ 703 w 1246"/>
                <a:gd name="T49" fmla="*/ 303 h 413"/>
                <a:gd name="T50" fmla="*/ 682 w 1246"/>
                <a:gd name="T51" fmla="*/ 293 h 413"/>
                <a:gd name="T52" fmla="*/ 673 w 1246"/>
                <a:gd name="T53" fmla="*/ 295 h 413"/>
                <a:gd name="T54" fmla="*/ 653 w 1246"/>
                <a:gd name="T55" fmla="*/ 286 h 413"/>
                <a:gd name="T56" fmla="*/ 605 w 1246"/>
                <a:gd name="T57" fmla="*/ 289 h 413"/>
                <a:gd name="T58" fmla="*/ 584 w 1246"/>
                <a:gd name="T59" fmla="*/ 283 h 413"/>
                <a:gd name="T60" fmla="*/ 565 w 1246"/>
                <a:gd name="T61" fmla="*/ 278 h 413"/>
                <a:gd name="T62" fmla="*/ 538 w 1246"/>
                <a:gd name="T63" fmla="*/ 262 h 413"/>
                <a:gd name="T64" fmla="*/ 510 w 1246"/>
                <a:gd name="T65" fmla="*/ 257 h 413"/>
                <a:gd name="T66" fmla="*/ 484 w 1246"/>
                <a:gd name="T67" fmla="*/ 246 h 413"/>
                <a:gd name="T68" fmla="*/ 473 w 1246"/>
                <a:gd name="T69" fmla="*/ 253 h 413"/>
                <a:gd name="T70" fmla="*/ 451 w 1246"/>
                <a:gd name="T71" fmla="*/ 247 h 413"/>
                <a:gd name="T72" fmla="*/ 421 w 1246"/>
                <a:gd name="T73" fmla="*/ 253 h 413"/>
                <a:gd name="T74" fmla="*/ 399 w 1246"/>
                <a:gd name="T75" fmla="*/ 259 h 413"/>
                <a:gd name="T76" fmla="*/ 373 w 1246"/>
                <a:gd name="T77" fmla="*/ 247 h 413"/>
                <a:gd name="T78" fmla="*/ 343 w 1246"/>
                <a:gd name="T79" fmla="*/ 234 h 413"/>
                <a:gd name="T80" fmla="*/ 320 w 1246"/>
                <a:gd name="T81" fmla="*/ 221 h 413"/>
                <a:gd name="T82" fmla="*/ 307 w 1246"/>
                <a:gd name="T83" fmla="*/ 207 h 413"/>
                <a:gd name="T84" fmla="*/ 294 w 1246"/>
                <a:gd name="T85" fmla="*/ 204 h 413"/>
                <a:gd name="T86" fmla="*/ 257 w 1246"/>
                <a:gd name="T87" fmla="*/ 204 h 413"/>
                <a:gd name="T88" fmla="*/ 254 w 1246"/>
                <a:gd name="T89" fmla="*/ 185 h 413"/>
                <a:gd name="T90" fmla="*/ 225 w 1246"/>
                <a:gd name="T91" fmla="*/ 167 h 413"/>
                <a:gd name="T92" fmla="*/ 205 w 1246"/>
                <a:gd name="T93" fmla="*/ 178 h 413"/>
                <a:gd name="T94" fmla="*/ 199 w 1246"/>
                <a:gd name="T95" fmla="*/ 167 h 413"/>
                <a:gd name="T96" fmla="*/ 199 w 1246"/>
                <a:gd name="T97" fmla="*/ 158 h 413"/>
                <a:gd name="T98" fmla="*/ 199 w 1246"/>
                <a:gd name="T99" fmla="*/ 147 h 413"/>
                <a:gd name="T100" fmla="*/ 182 w 1246"/>
                <a:gd name="T101" fmla="*/ 134 h 413"/>
                <a:gd name="T102" fmla="*/ 147 w 1246"/>
                <a:gd name="T103" fmla="*/ 79 h 413"/>
                <a:gd name="T104" fmla="*/ 126 w 1246"/>
                <a:gd name="T105" fmla="*/ 76 h 413"/>
                <a:gd name="T106" fmla="*/ 104 w 1246"/>
                <a:gd name="T107" fmla="*/ 43 h 413"/>
                <a:gd name="T108" fmla="*/ 87 w 1246"/>
                <a:gd name="T109" fmla="*/ 31 h 413"/>
                <a:gd name="T110" fmla="*/ 59 w 1246"/>
                <a:gd name="T111" fmla="*/ 20 h 413"/>
                <a:gd name="T112" fmla="*/ 44 w 1246"/>
                <a:gd name="T113" fmla="*/ 1 h 413"/>
                <a:gd name="T114" fmla="*/ 23 w 1246"/>
                <a:gd name="T115" fmla="*/ 4 h 413"/>
                <a:gd name="T116" fmla="*/ 2 w 1246"/>
                <a:gd name="T117" fmla="*/ 15 h 41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246"/>
                <a:gd name="T178" fmla="*/ 0 h 413"/>
                <a:gd name="T179" fmla="*/ 1246 w 1246"/>
                <a:gd name="T180" fmla="*/ 413 h 41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246" h="413">
                  <a:moveTo>
                    <a:pt x="1246" y="413"/>
                  </a:moveTo>
                  <a:lnTo>
                    <a:pt x="1238" y="410"/>
                  </a:lnTo>
                  <a:lnTo>
                    <a:pt x="1228" y="403"/>
                  </a:lnTo>
                  <a:lnTo>
                    <a:pt x="1206" y="401"/>
                  </a:lnTo>
                  <a:lnTo>
                    <a:pt x="1200" y="400"/>
                  </a:lnTo>
                  <a:lnTo>
                    <a:pt x="1199" y="397"/>
                  </a:lnTo>
                  <a:lnTo>
                    <a:pt x="1179" y="375"/>
                  </a:lnTo>
                  <a:lnTo>
                    <a:pt x="1167" y="350"/>
                  </a:lnTo>
                  <a:lnTo>
                    <a:pt x="1161" y="344"/>
                  </a:lnTo>
                  <a:lnTo>
                    <a:pt x="1151" y="338"/>
                  </a:lnTo>
                  <a:lnTo>
                    <a:pt x="1130" y="331"/>
                  </a:lnTo>
                  <a:lnTo>
                    <a:pt x="1120" y="324"/>
                  </a:lnTo>
                  <a:lnTo>
                    <a:pt x="1117" y="322"/>
                  </a:lnTo>
                  <a:lnTo>
                    <a:pt x="1101" y="322"/>
                  </a:lnTo>
                  <a:lnTo>
                    <a:pt x="1094" y="321"/>
                  </a:lnTo>
                  <a:lnTo>
                    <a:pt x="1081" y="306"/>
                  </a:lnTo>
                  <a:lnTo>
                    <a:pt x="1074" y="302"/>
                  </a:lnTo>
                  <a:lnTo>
                    <a:pt x="1068" y="292"/>
                  </a:lnTo>
                  <a:lnTo>
                    <a:pt x="1062" y="289"/>
                  </a:lnTo>
                  <a:lnTo>
                    <a:pt x="1053" y="290"/>
                  </a:lnTo>
                  <a:lnTo>
                    <a:pt x="1032" y="301"/>
                  </a:lnTo>
                  <a:lnTo>
                    <a:pt x="1002" y="309"/>
                  </a:lnTo>
                  <a:lnTo>
                    <a:pt x="997" y="308"/>
                  </a:lnTo>
                  <a:lnTo>
                    <a:pt x="976" y="311"/>
                  </a:lnTo>
                  <a:lnTo>
                    <a:pt x="964" y="309"/>
                  </a:lnTo>
                  <a:lnTo>
                    <a:pt x="957" y="305"/>
                  </a:lnTo>
                  <a:lnTo>
                    <a:pt x="948" y="298"/>
                  </a:lnTo>
                  <a:lnTo>
                    <a:pt x="944" y="298"/>
                  </a:lnTo>
                  <a:lnTo>
                    <a:pt x="938" y="301"/>
                  </a:lnTo>
                  <a:lnTo>
                    <a:pt x="937" y="306"/>
                  </a:lnTo>
                  <a:lnTo>
                    <a:pt x="934" y="318"/>
                  </a:lnTo>
                  <a:lnTo>
                    <a:pt x="924" y="319"/>
                  </a:lnTo>
                  <a:lnTo>
                    <a:pt x="924" y="325"/>
                  </a:lnTo>
                  <a:lnTo>
                    <a:pt x="911" y="328"/>
                  </a:lnTo>
                  <a:lnTo>
                    <a:pt x="906" y="334"/>
                  </a:lnTo>
                  <a:lnTo>
                    <a:pt x="901" y="337"/>
                  </a:lnTo>
                  <a:lnTo>
                    <a:pt x="888" y="334"/>
                  </a:lnTo>
                  <a:lnTo>
                    <a:pt x="885" y="332"/>
                  </a:lnTo>
                  <a:lnTo>
                    <a:pt x="875" y="332"/>
                  </a:lnTo>
                  <a:lnTo>
                    <a:pt x="873" y="334"/>
                  </a:lnTo>
                  <a:lnTo>
                    <a:pt x="870" y="339"/>
                  </a:lnTo>
                  <a:lnTo>
                    <a:pt x="868" y="339"/>
                  </a:lnTo>
                  <a:lnTo>
                    <a:pt x="847" y="332"/>
                  </a:lnTo>
                  <a:lnTo>
                    <a:pt x="840" y="332"/>
                  </a:lnTo>
                  <a:lnTo>
                    <a:pt x="837" y="335"/>
                  </a:lnTo>
                  <a:lnTo>
                    <a:pt x="821" y="337"/>
                  </a:lnTo>
                  <a:lnTo>
                    <a:pt x="810" y="334"/>
                  </a:lnTo>
                  <a:lnTo>
                    <a:pt x="803" y="335"/>
                  </a:lnTo>
                  <a:lnTo>
                    <a:pt x="798" y="338"/>
                  </a:lnTo>
                  <a:lnTo>
                    <a:pt x="796" y="342"/>
                  </a:lnTo>
                  <a:lnTo>
                    <a:pt x="791" y="342"/>
                  </a:lnTo>
                  <a:lnTo>
                    <a:pt x="783" y="339"/>
                  </a:lnTo>
                  <a:lnTo>
                    <a:pt x="767" y="341"/>
                  </a:lnTo>
                  <a:lnTo>
                    <a:pt x="759" y="337"/>
                  </a:lnTo>
                  <a:lnTo>
                    <a:pt x="758" y="334"/>
                  </a:lnTo>
                  <a:lnTo>
                    <a:pt x="759" y="329"/>
                  </a:lnTo>
                  <a:lnTo>
                    <a:pt x="759" y="325"/>
                  </a:lnTo>
                  <a:lnTo>
                    <a:pt x="757" y="321"/>
                  </a:lnTo>
                  <a:lnTo>
                    <a:pt x="752" y="319"/>
                  </a:lnTo>
                  <a:lnTo>
                    <a:pt x="742" y="319"/>
                  </a:lnTo>
                  <a:lnTo>
                    <a:pt x="734" y="321"/>
                  </a:lnTo>
                  <a:lnTo>
                    <a:pt x="732" y="322"/>
                  </a:lnTo>
                  <a:lnTo>
                    <a:pt x="732" y="328"/>
                  </a:lnTo>
                  <a:lnTo>
                    <a:pt x="736" y="334"/>
                  </a:lnTo>
                  <a:lnTo>
                    <a:pt x="736" y="337"/>
                  </a:lnTo>
                  <a:lnTo>
                    <a:pt x="732" y="338"/>
                  </a:lnTo>
                  <a:lnTo>
                    <a:pt x="725" y="334"/>
                  </a:lnTo>
                  <a:lnTo>
                    <a:pt x="725" y="332"/>
                  </a:lnTo>
                  <a:lnTo>
                    <a:pt x="726" y="329"/>
                  </a:lnTo>
                  <a:lnTo>
                    <a:pt x="726" y="325"/>
                  </a:lnTo>
                  <a:lnTo>
                    <a:pt x="721" y="318"/>
                  </a:lnTo>
                  <a:lnTo>
                    <a:pt x="712" y="318"/>
                  </a:lnTo>
                  <a:lnTo>
                    <a:pt x="711" y="316"/>
                  </a:lnTo>
                  <a:lnTo>
                    <a:pt x="709" y="308"/>
                  </a:lnTo>
                  <a:lnTo>
                    <a:pt x="703" y="303"/>
                  </a:lnTo>
                  <a:lnTo>
                    <a:pt x="693" y="299"/>
                  </a:lnTo>
                  <a:lnTo>
                    <a:pt x="686" y="292"/>
                  </a:lnTo>
                  <a:lnTo>
                    <a:pt x="682" y="293"/>
                  </a:lnTo>
                  <a:lnTo>
                    <a:pt x="677" y="296"/>
                  </a:lnTo>
                  <a:lnTo>
                    <a:pt x="674" y="296"/>
                  </a:lnTo>
                  <a:lnTo>
                    <a:pt x="673" y="295"/>
                  </a:lnTo>
                  <a:lnTo>
                    <a:pt x="672" y="289"/>
                  </a:lnTo>
                  <a:lnTo>
                    <a:pt x="672" y="288"/>
                  </a:lnTo>
                  <a:lnTo>
                    <a:pt x="653" y="286"/>
                  </a:lnTo>
                  <a:lnTo>
                    <a:pt x="628" y="288"/>
                  </a:lnTo>
                  <a:lnTo>
                    <a:pt x="611" y="288"/>
                  </a:lnTo>
                  <a:lnTo>
                    <a:pt x="605" y="289"/>
                  </a:lnTo>
                  <a:lnTo>
                    <a:pt x="594" y="295"/>
                  </a:lnTo>
                  <a:lnTo>
                    <a:pt x="587" y="292"/>
                  </a:lnTo>
                  <a:lnTo>
                    <a:pt x="584" y="283"/>
                  </a:lnTo>
                  <a:lnTo>
                    <a:pt x="581" y="278"/>
                  </a:lnTo>
                  <a:lnTo>
                    <a:pt x="577" y="278"/>
                  </a:lnTo>
                  <a:lnTo>
                    <a:pt x="565" y="278"/>
                  </a:lnTo>
                  <a:lnTo>
                    <a:pt x="559" y="275"/>
                  </a:lnTo>
                  <a:lnTo>
                    <a:pt x="551" y="265"/>
                  </a:lnTo>
                  <a:lnTo>
                    <a:pt x="538" y="262"/>
                  </a:lnTo>
                  <a:lnTo>
                    <a:pt x="529" y="256"/>
                  </a:lnTo>
                  <a:lnTo>
                    <a:pt x="516" y="257"/>
                  </a:lnTo>
                  <a:lnTo>
                    <a:pt x="510" y="257"/>
                  </a:lnTo>
                  <a:lnTo>
                    <a:pt x="499" y="252"/>
                  </a:lnTo>
                  <a:lnTo>
                    <a:pt x="490" y="244"/>
                  </a:lnTo>
                  <a:lnTo>
                    <a:pt x="484" y="246"/>
                  </a:lnTo>
                  <a:lnTo>
                    <a:pt x="480" y="253"/>
                  </a:lnTo>
                  <a:lnTo>
                    <a:pt x="477" y="255"/>
                  </a:lnTo>
                  <a:lnTo>
                    <a:pt x="473" y="253"/>
                  </a:lnTo>
                  <a:lnTo>
                    <a:pt x="458" y="239"/>
                  </a:lnTo>
                  <a:lnTo>
                    <a:pt x="454" y="239"/>
                  </a:lnTo>
                  <a:lnTo>
                    <a:pt x="451" y="247"/>
                  </a:lnTo>
                  <a:lnTo>
                    <a:pt x="447" y="250"/>
                  </a:lnTo>
                  <a:lnTo>
                    <a:pt x="440" y="253"/>
                  </a:lnTo>
                  <a:lnTo>
                    <a:pt x="421" y="253"/>
                  </a:lnTo>
                  <a:lnTo>
                    <a:pt x="418" y="252"/>
                  </a:lnTo>
                  <a:lnTo>
                    <a:pt x="411" y="253"/>
                  </a:lnTo>
                  <a:lnTo>
                    <a:pt x="399" y="259"/>
                  </a:lnTo>
                  <a:lnTo>
                    <a:pt x="392" y="256"/>
                  </a:lnTo>
                  <a:lnTo>
                    <a:pt x="385" y="250"/>
                  </a:lnTo>
                  <a:lnTo>
                    <a:pt x="373" y="247"/>
                  </a:lnTo>
                  <a:lnTo>
                    <a:pt x="363" y="240"/>
                  </a:lnTo>
                  <a:lnTo>
                    <a:pt x="355" y="234"/>
                  </a:lnTo>
                  <a:lnTo>
                    <a:pt x="343" y="234"/>
                  </a:lnTo>
                  <a:lnTo>
                    <a:pt x="340" y="229"/>
                  </a:lnTo>
                  <a:lnTo>
                    <a:pt x="332" y="221"/>
                  </a:lnTo>
                  <a:lnTo>
                    <a:pt x="320" y="221"/>
                  </a:lnTo>
                  <a:lnTo>
                    <a:pt x="313" y="219"/>
                  </a:lnTo>
                  <a:lnTo>
                    <a:pt x="309" y="214"/>
                  </a:lnTo>
                  <a:lnTo>
                    <a:pt x="307" y="207"/>
                  </a:lnTo>
                  <a:lnTo>
                    <a:pt x="304" y="204"/>
                  </a:lnTo>
                  <a:lnTo>
                    <a:pt x="301" y="203"/>
                  </a:lnTo>
                  <a:lnTo>
                    <a:pt x="294" y="204"/>
                  </a:lnTo>
                  <a:lnTo>
                    <a:pt x="287" y="208"/>
                  </a:lnTo>
                  <a:lnTo>
                    <a:pt x="261" y="206"/>
                  </a:lnTo>
                  <a:lnTo>
                    <a:pt x="257" y="204"/>
                  </a:lnTo>
                  <a:lnTo>
                    <a:pt x="255" y="198"/>
                  </a:lnTo>
                  <a:lnTo>
                    <a:pt x="255" y="185"/>
                  </a:lnTo>
                  <a:lnTo>
                    <a:pt x="254" y="185"/>
                  </a:lnTo>
                  <a:lnTo>
                    <a:pt x="242" y="185"/>
                  </a:lnTo>
                  <a:lnTo>
                    <a:pt x="235" y="177"/>
                  </a:lnTo>
                  <a:lnTo>
                    <a:pt x="225" y="167"/>
                  </a:lnTo>
                  <a:lnTo>
                    <a:pt x="221" y="168"/>
                  </a:lnTo>
                  <a:lnTo>
                    <a:pt x="219" y="178"/>
                  </a:lnTo>
                  <a:lnTo>
                    <a:pt x="205" y="178"/>
                  </a:lnTo>
                  <a:lnTo>
                    <a:pt x="205" y="177"/>
                  </a:lnTo>
                  <a:lnTo>
                    <a:pt x="203" y="171"/>
                  </a:lnTo>
                  <a:lnTo>
                    <a:pt x="199" y="167"/>
                  </a:lnTo>
                  <a:lnTo>
                    <a:pt x="196" y="165"/>
                  </a:lnTo>
                  <a:lnTo>
                    <a:pt x="198" y="159"/>
                  </a:lnTo>
                  <a:lnTo>
                    <a:pt x="199" y="158"/>
                  </a:lnTo>
                  <a:lnTo>
                    <a:pt x="203" y="154"/>
                  </a:lnTo>
                  <a:lnTo>
                    <a:pt x="203" y="151"/>
                  </a:lnTo>
                  <a:lnTo>
                    <a:pt x="199" y="147"/>
                  </a:lnTo>
                  <a:lnTo>
                    <a:pt x="190" y="142"/>
                  </a:lnTo>
                  <a:lnTo>
                    <a:pt x="183" y="141"/>
                  </a:lnTo>
                  <a:lnTo>
                    <a:pt x="182" y="134"/>
                  </a:lnTo>
                  <a:lnTo>
                    <a:pt x="160" y="111"/>
                  </a:lnTo>
                  <a:lnTo>
                    <a:pt x="150" y="85"/>
                  </a:lnTo>
                  <a:lnTo>
                    <a:pt x="147" y="79"/>
                  </a:lnTo>
                  <a:lnTo>
                    <a:pt x="141" y="75"/>
                  </a:lnTo>
                  <a:lnTo>
                    <a:pt x="130" y="76"/>
                  </a:lnTo>
                  <a:lnTo>
                    <a:pt x="126" y="76"/>
                  </a:lnTo>
                  <a:lnTo>
                    <a:pt x="118" y="69"/>
                  </a:lnTo>
                  <a:lnTo>
                    <a:pt x="110" y="56"/>
                  </a:lnTo>
                  <a:lnTo>
                    <a:pt x="104" y="43"/>
                  </a:lnTo>
                  <a:lnTo>
                    <a:pt x="98" y="33"/>
                  </a:lnTo>
                  <a:lnTo>
                    <a:pt x="93" y="27"/>
                  </a:lnTo>
                  <a:lnTo>
                    <a:pt x="87" y="31"/>
                  </a:lnTo>
                  <a:lnTo>
                    <a:pt x="82" y="31"/>
                  </a:lnTo>
                  <a:lnTo>
                    <a:pt x="71" y="27"/>
                  </a:lnTo>
                  <a:lnTo>
                    <a:pt x="59" y="20"/>
                  </a:lnTo>
                  <a:lnTo>
                    <a:pt x="49" y="17"/>
                  </a:lnTo>
                  <a:lnTo>
                    <a:pt x="45" y="10"/>
                  </a:lnTo>
                  <a:lnTo>
                    <a:pt x="44" y="1"/>
                  </a:lnTo>
                  <a:lnTo>
                    <a:pt x="42" y="0"/>
                  </a:lnTo>
                  <a:lnTo>
                    <a:pt x="35" y="0"/>
                  </a:lnTo>
                  <a:lnTo>
                    <a:pt x="23" y="4"/>
                  </a:lnTo>
                  <a:lnTo>
                    <a:pt x="10" y="4"/>
                  </a:lnTo>
                  <a:lnTo>
                    <a:pt x="6" y="7"/>
                  </a:lnTo>
                  <a:lnTo>
                    <a:pt x="2" y="15"/>
                  </a:lnTo>
                  <a:lnTo>
                    <a:pt x="0" y="23"/>
                  </a:lnTo>
                </a:path>
              </a:pathLst>
            </a:custGeom>
            <a:noFill/>
            <a:ln w="6">
              <a:solidFill>
                <a:srgbClr val="005CE6"/>
              </a:solidFill>
              <a:prstDash val="solid"/>
              <a:round/>
              <a:headEnd/>
              <a:tailEnd/>
            </a:ln>
          </p:spPr>
          <p:txBody>
            <a:bodyPr/>
            <a:lstStyle/>
            <a:p>
              <a:endParaRPr lang="en-US"/>
            </a:p>
          </p:txBody>
        </p:sp>
        <p:sp>
          <p:nvSpPr>
            <p:cNvPr id="27798" name="Freeform 351"/>
            <p:cNvSpPr>
              <a:spLocks/>
            </p:cNvSpPr>
            <p:nvPr/>
          </p:nvSpPr>
          <p:spPr bwMode="auto">
            <a:xfrm>
              <a:off x="3114675" y="4892675"/>
              <a:ext cx="17463" cy="127000"/>
            </a:xfrm>
            <a:custGeom>
              <a:avLst/>
              <a:gdLst>
                <a:gd name="T0" fmla="*/ 3 w 11"/>
                <a:gd name="T1" fmla="*/ 80 h 80"/>
                <a:gd name="T2" fmla="*/ 0 w 11"/>
                <a:gd name="T3" fmla="*/ 78 h 80"/>
                <a:gd name="T4" fmla="*/ 3 w 11"/>
                <a:gd name="T5" fmla="*/ 45 h 80"/>
                <a:gd name="T6" fmla="*/ 1 w 11"/>
                <a:gd name="T7" fmla="*/ 36 h 80"/>
                <a:gd name="T8" fmla="*/ 3 w 11"/>
                <a:gd name="T9" fmla="*/ 15 h 80"/>
                <a:gd name="T10" fmla="*/ 8 w 11"/>
                <a:gd name="T11" fmla="*/ 2 h 80"/>
                <a:gd name="T12" fmla="*/ 11 w 11"/>
                <a:gd name="T13" fmla="*/ 0 h 80"/>
                <a:gd name="T14" fmla="*/ 0 60000 65536"/>
                <a:gd name="T15" fmla="*/ 0 60000 65536"/>
                <a:gd name="T16" fmla="*/ 0 60000 65536"/>
                <a:gd name="T17" fmla="*/ 0 60000 65536"/>
                <a:gd name="T18" fmla="*/ 0 60000 65536"/>
                <a:gd name="T19" fmla="*/ 0 60000 65536"/>
                <a:gd name="T20" fmla="*/ 0 60000 65536"/>
                <a:gd name="T21" fmla="*/ 0 w 11"/>
                <a:gd name="T22" fmla="*/ 0 h 80"/>
                <a:gd name="T23" fmla="*/ 11 w 11"/>
                <a:gd name="T24" fmla="*/ 80 h 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 h="80">
                  <a:moveTo>
                    <a:pt x="3" y="80"/>
                  </a:moveTo>
                  <a:lnTo>
                    <a:pt x="0" y="78"/>
                  </a:lnTo>
                  <a:lnTo>
                    <a:pt x="3" y="45"/>
                  </a:lnTo>
                  <a:lnTo>
                    <a:pt x="1" y="36"/>
                  </a:lnTo>
                  <a:lnTo>
                    <a:pt x="3" y="15"/>
                  </a:lnTo>
                  <a:lnTo>
                    <a:pt x="8" y="2"/>
                  </a:lnTo>
                  <a:lnTo>
                    <a:pt x="11" y="0"/>
                  </a:lnTo>
                </a:path>
              </a:pathLst>
            </a:custGeom>
            <a:noFill/>
            <a:ln w="6">
              <a:solidFill>
                <a:srgbClr val="005CE6"/>
              </a:solidFill>
              <a:prstDash val="solid"/>
              <a:round/>
              <a:headEnd/>
              <a:tailEnd/>
            </a:ln>
          </p:spPr>
          <p:txBody>
            <a:bodyPr/>
            <a:lstStyle/>
            <a:p>
              <a:endParaRPr lang="en-US"/>
            </a:p>
          </p:txBody>
        </p:sp>
        <p:sp>
          <p:nvSpPr>
            <p:cNvPr id="27799" name="Freeform 352"/>
            <p:cNvSpPr>
              <a:spLocks/>
            </p:cNvSpPr>
            <p:nvPr/>
          </p:nvSpPr>
          <p:spPr bwMode="auto">
            <a:xfrm>
              <a:off x="3276600" y="5305425"/>
              <a:ext cx="52388" cy="147637"/>
            </a:xfrm>
            <a:custGeom>
              <a:avLst/>
              <a:gdLst>
                <a:gd name="T0" fmla="*/ 0 w 33"/>
                <a:gd name="T1" fmla="*/ 92 h 93"/>
                <a:gd name="T2" fmla="*/ 6 w 33"/>
                <a:gd name="T3" fmla="*/ 93 h 93"/>
                <a:gd name="T4" fmla="*/ 16 w 33"/>
                <a:gd name="T5" fmla="*/ 92 h 93"/>
                <a:gd name="T6" fmla="*/ 26 w 33"/>
                <a:gd name="T7" fmla="*/ 84 h 93"/>
                <a:gd name="T8" fmla="*/ 30 w 33"/>
                <a:gd name="T9" fmla="*/ 76 h 93"/>
                <a:gd name="T10" fmla="*/ 33 w 33"/>
                <a:gd name="T11" fmla="*/ 57 h 93"/>
                <a:gd name="T12" fmla="*/ 33 w 33"/>
                <a:gd name="T13" fmla="*/ 10 h 93"/>
                <a:gd name="T14" fmla="*/ 32 w 33"/>
                <a:gd name="T15" fmla="*/ 0 h 93"/>
                <a:gd name="T16" fmla="*/ 0 60000 65536"/>
                <a:gd name="T17" fmla="*/ 0 60000 65536"/>
                <a:gd name="T18" fmla="*/ 0 60000 65536"/>
                <a:gd name="T19" fmla="*/ 0 60000 65536"/>
                <a:gd name="T20" fmla="*/ 0 60000 65536"/>
                <a:gd name="T21" fmla="*/ 0 60000 65536"/>
                <a:gd name="T22" fmla="*/ 0 60000 65536"/>
                <a:gd name="T23" fmla="*/ 0 60000 65536"/>
                <a:gd name="T24" fmla="*/ 0 w 33"/>
                <a:gd name="T25" fmla="*/ 0 h 93"/>
                <a:gd name="T26" fmla="*/ 33 w 33"/>
                <a:gd name="T27" fmla="*/ 93 h 9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 h="93">
                  <a:moveTo>
                    <a:pt x="0" y="92"/>
                  </a:moveTo>
                  <a:lnTo>
                    <a:pt x="6" y="93"/>
                  </a:lnTo>
                  <a:lnTo>
                    <a:pt x="16" y="92"/>
                  </a:lnTo>
                  <a:lnTo>
                    <a:pt x="26" y="84"/>
                  </a:lnTo>
                  <a:lnTo>
                    <a:pt x="30" y="76"/>
                  </a:lnTo>
                  <a:lnTo>
                    <a:pt x="33" y="57"/>
                  </a:lnTo>
                  <a:lnTo>
                    <a:pt x="33" y="10"/>
                  </a:lnTo>
                  <a:lnTo>
                    <a:pt x="32" y="0"/>
                  </a:lnTo>
                </a:path>
              </a:pathLst>
            </a:custGeom>
            <a:noFill/>
            <a:ln w="6">
              <a:solidFill>
                <a:srgbClr val="005CE6"/>
              </a:solidFill>
              <a:prstDash val="solid"/>
              <a:round/>
              <a:headEnd/>
              <a:tailEnd/>
            </a:ln>
          </p:spPr>
          <p:txBody>
            <a:bodyPr/>
            <a:lstStyle/>
            <a:p>
              <a:endParaRPr lang="en-US"/>
            </a:p>
          </p:txBody>
        </p:sp>
        <p:sp>
          <p:nvSpPr>
            <p:cNvPr id="27800" name="Freeform 353"/>
            <p:cNvSpPr>
              <a:spLocks/>
            </p:cNvSpPr>
            <p:nvPr/>
          </p:nvSpPr>
          <p:spPr bwMode="auto">
            <a:xfrm>
              <a:off x="3070225" y="5499100"/>
              <a:ext cx="30163" cy="107950"/>
            </a:xfrm>
            <a:custGeom>
              <a:avLst/>
              <a:gdLst>
                <a:gd name="T0" fmla="*/ 2 w 19"/>
                <a:gd name="T1" fmla="*/ 68 h 68"/>
                <a:gd name="T2" fmla="*/ 0 w 19"/>
                <a:gd name="T3" fmla="*/ 63 h 68"/>
                <a:gd name="T4" fmla="*/ 0 w 19"/>
                <a:gd name="T5" fmla="*/ 52 h 68"/>
                <a:gd name="T6" fmla="*/ 9 w 19"/>
                <a:gd name="T7" fmla="*/ 33 h 68"/>
                <a:gd name="T8" fmla="*/ 10 w 19"/>
                <a:gd name="T9" fmla="*/ 10 h 68"/>
                <a:gd name="T10" fmla="*/ 13 w 19"/>
                <a:gd name="T11" fmla="*/ 1 h 68"/>
                <a:gd name="T12" fmla="*/ 19 w 19"/>
                <a:gd name="T13" fmla="*/ 0 h 68"/>
                <a:gd name="T14" fmla="*/ 0 60000 65536"/>
                <a:gd name="T15" fmla="*/ 0 60000 65536"/>
                <a:gd name="T16" fmla="*/ 0 60000 65536"/>
                <a:gd name="T17" fmla="*/ 0 60000 65536"/>
                <a:gd name="T18" fmla="*/ 0 60000 65536"/>
                <a:gd name="T19" fmla="*/ 0 60000 65536"/>
                <a:gd name="T20" fmla="*/ 0 60000 65536"/>
                <a:gd name="T21" fmla="*/ 0 w 19"/>
                <a:gd name="T22" fmla="*/ 0 h 68"/>
                <a:gd name="T23" fmla="*/ 19 w 19"/>
                <a:gd name="T24" fmla="*/ 68 h 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68">
                  <a:moveTo>
                    <a:pt x="2" y="68"/>
                  </a:moveTo>
                  <a:lnTo>
                    <a:pt x="0" y="63"/>
                  </a:lnTo>
                  <a:lnTo>
                    <a:pt x="0" y="52"/>
                  </a:lnTo>
                  <a:lnTo>
                    <a:pt x="9" y="33"/>
                  </a:lnTo>
                  <a:lnTo>
                    <a:pt x="10" y="10"/>
                  </a:lnTo>
                  <a:lnTo>
                    <a:pt x="13" y="1"/>
                  </a:lnTo>
                  <a:lnTo>
                    <a:pt x="19" y="0"/>
                  </a:lnTo>
                </a:path>
              </a:pathLst>
            </a:custGeom>
            <a:noFill/>
            <a:ln w="6">
              <a:solidFill>
                <a:srgbClr val="005CE6"/>
              </a:solidFill>
              <a:prstDash val="solid"/>
              <a:round/>
              <a:headEnd/>
              <a:tailEnd/>
            </a:ln>
          </p:spPr>
          <p:txBody>
            <a:bodyPr/>
            <a:lstStyle/>
            <a:p>
              <a:endParaRPr lang="en-US"/>
            </a:p>
          </p:txBody>
        </p:sp>
        <p:sp>
          <p:nvSpPr>
            <p:cNvPr id="27801" name="Freeform 354"/>
            <p:cNvSpPr>
              <a:spLocks/>
            </p:cNvSpPr>
            <p:nvPr/>
          </p:nvSpPr>
          <p:spPr bwMode="auto">
            <a:xfrm>
              <a:off x="6831013" y="4594225"/>
              <a:ext cx="396875" cy="155575"/>
            </a:xfrm>
            <a:custGeom>
              <a:avLst/>
              <a:gdLst>
                <a:gd name="T0" fmla="*/ 250 w 250"/>
                <a:gd name="T1" fmla="*/ 83 h 98"/>
                <a:gd name="T2" fmla="*/ 246 w 250"/>
                <a:gd name="T3" fmla="*/ 75 h 98"/>
                <a:gd name="T4" fmla="*/ 236 w 250"/>
                <a:gd name="T5" fmla="*/ 85 h 98"/>
                <a:gd name="T6" fmla="*/ 217 w 250"/>
                <a:gd name="T7" fmla="*/ 90 h 98"/>
                <a:gd name="T8" fmla="*/ 211 w 250"/>
                <a:gd name="T9" fmla="*/ 86 h 98"/>
                <a:gd name="T10" fmla="*/ 210 w 250"/>
                <a:gd name="T11" fmla="*/ 73 h 98"/>
                <a:gd name="T12" fmla="*/ 217 w 250"/>
                <a:gd name="T13" fmla="*/ 60 h 98"/>
                <a:gd name="T14" fmla="*/ 220 w 250"/>
                <a:gd name="T15" fmla="*/ 49 h 98"/>
                <a:gd name="T16" fmla="*/ 207 w 250"/>
                <a:gd name="T17" fmla="*/ 44 h 98"/>
                <a:gd name="T18" fmla="*/ 187 w 250"/>
                <a:gd name="T19" fmla="*/ 56 h 98"/>
                <a:gd name="T20" fmla="*/ 170 w 250"/>
                <a:gd name="T21" fmla="*/ 60 h 98"/>
                <a:gd name="T22" fmla="*/ 162 w 250"/>
                <a:gd name="T23" fmla="*/ 53 h 98"/>
                <a:gd name="T24" fmla="*/ 168 w 250"/>
                <a:gd name="T25" fmla="*/ 39 h 98"/>
                <a:gd name="T26" fmla="*/ 152 w 250"/>
                <a:gd name="T27" fmla="*/ 36 h 98"/>
                <a:gd name="T28" fmla="*/ 149 w 250"/>
                <a:gd name="T29" fmla="*/ 41 h 98"/>
                <a:gd name="T30" fmla="*/ 152 w 250"/>
                <a:gd name="T31" fmla="*/ 57 h 98"/>
                <a:gd name="T32" fmla="*/ 161 w 250"/>
                <a:gd name="T33" fmla="*/ 72 h 98"/>
                <a:gd name="T34" fmla="*/ 151 w 250"/>
                <a:gd name="T35" fmla="*/ 73 h 98"/>
                <a:gd name="T36" fmla="*/ 131 w 250"/>
                <a:gd name="T37" fmla="*/ 60 h 98"/>
                <a:gd name="T38" fmla="*/ 128 w 250"/>
                <a:gd name="T39" fmla="*/ 47 h 98"/>
                <a:gd name="T40" fmla="*/ 131 w 250"/>
                <a:gd name="T41" fmla="*/ 31 h 98"/>
                <a:gd name="T42" fmla="*/ 121 w 250"/>
                <a:gd name="T43" fmla="*/ 30 h 98"/>
                <a:gd name="T44" fmla="*/ 103 w 250"/>
                <a:gd name="T45" fmla="*/ 34 h 98"/>
                <a:gd name="T46" fmla="*/ 100 w 250"/>
                <a:gd name="T47" fmla="*/ 24 h 98"/>
                <a:gd name="T48" fmla="*/ 95 w 250"/>
                <a:gd name="T49" fmla="*/ 7 h 98"/>
                <a:gd name="T50" fmla="*/ 89 w 250"/>
                <a:gd name="T51" fmla="*/ 0 h 98"/>
                <a:gd name="T52" fmla="*/ 57 w 250"/>
                <a:gd name="T53" fmla="*/ 5 h 98"/>
                <a:gd name="T54" fmla="*/ 54 w 250"/>
                <a:gd name="T55" fmla="*/ 20 h 98"/>
                <a:gd name="T56" fmla="*/ 56 w 250"/>
                <a:gd name="T57" fmla="*/ 30 h 98"/>
                <a:gd name="T58" fmla="*/ 47 w 250"/>
                <a:gd name="T59" fmla="*/ 49 h 98"/>
                <a:gd name="T60" fmla="*/ 40 w 250"/>
                <a:gd name="T61" fmla="*/ 54 h 98"/>
                <a:gd name="T62" fmla="*/ 39 w 250"/>
                <a:gd name="T63" fmla="*/ 40 h 98"/>
                <a:gd name="T64" fmla="*/ 26 w 250"/>
                <a:gd name="T65" fmla="*/ 29 h 98"/>
                <a:gd name="T66" fmla="*/ 34 w 250"/>
                <a:gd name="T67" fmla="*/ 16 h 98"/>
                <a:gd name="T68" fmla="*/ 34 w 250"/>
                <a:gd name="T69" fmla="*/ 7 h 98"/>
                <a:gd name="T70" fmla="*/ 20 w 250"/>
                <a:gd name="T71" fmla="*/ 8 h 98"/>
                <a:gd name="T72" fmla="*/ 10 w 250"/>
                <a:gd name="T73" fmla="*/ 18 h 98"/>
                <a:gd name="T74" fmla="*/ 3 w 250"/>
                <a:gd name="T75" fmla="*/ 29 h 9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50"/>
                <a:gd name="T115" fmla="*/ 0 h 98"/>
                <a:gd name="T116" fmla="*/ 250 w 250"/>
                <a:gd name="T117" fmla="*/ 98 h 9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50" h="98">
                  <a:moveTo>
                    <a:pt x="247" y="98"/>
                  </a:moveTo>
                  <a:lnTo>
                    <a:pt x="250" y="83"/>
                  </a:lnTo>
                  <a:lnTo>
                    <a:pt x="250" y="80"/>
                  </a:lnTo>
                  <a:lnTo>
                    <a:pt x="246" y="75"/>
                  </a:lnTo>
                  <a:lnTo>
                    <a:pt x="240" y="79"/>
                  </a:lnTo>
                  <a:lnTo>
                    <a:pt x="236" y="85"/>
                  </a:lnTo>
                  <a:lnTo>
                    <a:pt x="232" y="89"/>
                  </a:lnTo>
                  <a:lnTo>
                    <a:pt x="217" y="90"/>
                  </a:lnTo>
                  <a:lnTo>
                    <a:pt x="213" y="89"/>
                  </a:lnTo>
                  <a:lnTo>
                    <a:pt x="211" y="86"/>
                  </a:lnTo>
                  <a:lnTo>
                    <a:pt x="211" y="77"/>
                  </a:lnTo>
                  <a:lnTo>
                    <a:pt x="210" y="73"/>
                  </a:lnTo>
                  <a:lnTo>
                    <a:pt x="210" y="69"/>
                  </a:lnTo>
                  <a:lnTo>
                    <a:pt x="217" y="60"/>
                  </a:lnTo>
                  <a:lnTo>
                    <a:pt x="220" y="50"/>
                  </a:lnTo>
                  <a:lnTo>
                    <a:pt x="220" y="49"/>
                  </a:lnTo>
                  <a:lnTo>
                    <a:pt x="217" y="46"/>
                  </a:lnTo>
                  <a:lnTo>
                    <a:pt x="207" y="44"/>
                  </a:lnTo>
                  <a:lnTo>
                    <a:pt x="201" y="46"/>
                  </a:lnTo>
                  <a:lnTo>
                    <a:pt x="187" y="56"/>
                  </a:lnTo>
                  <a:lnTo>
                    <a:pt x="174" y="62"/>
                  </a:lnTo>
                  <a:lnTo>
                    <a:pt x="170" y="60"/>
                  </a:lnTo>
                  <a:lnTo>
                    <a:pt x="162" y="56"/>
                  </a:lnTo>
                  <a:lnTo>
                    <a:pt x="162" y="53"/>
                  </a:lnTo>
                  <a:lnTo>
                    <a:pt x="168" y="47"/>
                  </a:lnTo>
                  <a:lnTo>
                    <a:pt x="168" y="39"/>
                  </a:lnTo>
                  <a:lnTo>
                    <a:pt x="158" y="34"/>
                  </a:lnTo>
                  <a:lnTo>
                    <a:pt x="152" y="36"/>
                  </a:lnTo>
                  <a:lnTo>
                    <a:pt x="149" y="37"/>
                  </a:lnTo>
                  <a:lnTo>
                    <a:pt x="149" y="41"/>
                  </a:lnTo>
                  <a:lnTo>
                    <a:pt x="151" y="44"/>
                  </a:lnTo>
                  <a:lnTo>
                    <a:pt x="152" y="57"/>
                  </a:lnTo>
                  <a:lnTo>
                    <a:pt x="161" y="66"/>
                  </a:lnTo>
                  <a:lnTo>
                    <a:pt x="161" y="72"/>
                  </a:lnTo>
                  <a:lnTo>
                    <a:pt x="160" y="73"/>
                  </a:lnTo>
                  <a:lnTo>
                    <a:pt x="151" y="73"/>
                  </a:lnTo>
                  <a:lnTo>
                    <a:pt x="131" y="70"/>
                  </a:lnTo>
                  <a:lnTo>
                    <a:pt x="131" y="60"/>
                  </a:lnTo>
                  <a:lnTo>
                    <a:pt x="126" y="53"/>
                  </a:lnTo>
                  <a:lnTo>
                    <a:pt x="128" y="47"/>
                  </a:lnTo>
                  <a:lnTo>
                    <a:pt x="129" y="40"/>
                  </a:lnTo>
                  <a:lnTo>
                    <a:pt x="131" y="31"/>
                  </a:lnTo>
                  <a:lnTo>
                    <a:pt x="126" y="30"/>
                  </a:lnTo>
                  <a:lnTo>
                    <a:pt x="121" y="30"/>
                  </a:lnTo>
                  <a:lnTo>
                    <a:pt x="111" y="34"/>
                  </a:lnTo>
                  <a:lnTo>
                    <a:pt x="103" y="34"/>
                  </a:lnTo>
                  <a:lnTo>
                    <a:pt x="100" y="33"/>
                  </a:lnTo>
                  <a:lnTo>
                    <a:pt x="100" y="24"/>
                  </a:lnTo>
                  <a:lnTo>
                    <a:pt x="96" y="20"/>
                  </a:lnTo>
                  <a:lnTo>
                    <a:pt x="95" y="7"/>
                  </a:lnTo>
                  <a:lnTo>
                    <a:pt x="92" y="1"/>
                  </a:lnTo>
                  <a:lnTo>
                    <a:pt x="89" y="0"/>
                  </a:lnTo>
                  <a:lnTo>
                    <a:pt x="72" y="5"/>
                  </a:lnTo>
                  <a:lnTo>
                    <a:pt x="57" y="5"/>
                  </a:lnTo>
                  <a:lnTo>
                    <a:pt x="54" y="7"/>
                  </a:lnTo>
                  <a:lnTo>
                    <a:pt x="54" y="20"/>
                  </a:lnTo>
                  <a:lnTo>
                    <a:pt x="56" y="26"/>
                  </a:lnTo>
                  <a:lnTo>
                    <a:pt x="56" y="30"/>
                  </a:lnTo>
                  <a:lnTo>
                    <a:pt x="47" y="40"/>
                  </a:lnTo>
                  <a:lnTo>
                    <a:pt x="47" y="49"/>
                  </a:lnTo>
                  <a:lnTo>
                    <a:pt x="44" y="54"/>
                  </a:lnTo>
                  <a:lnTo>
                    <a:pt x="40" y="54"/>
                  </a:lnTo>
                  <a:lnTo>
                    <a:pt x="37" y="53"/>
                  </a:lnTo>
                  <a:lnTo>
                    <a:pt x="39" y="40"/>
                  </a:lnTo>
                  <a:lnTo>
                    <a:pt x="37" y="37"/>
                  </a:lnTo>
                  <a:lnTo>
                    <a:pt x="26" y="29"/>
                  </a:lnTo>
                  <a:lnTo>
                    <a:pt x="26" y="23"/>
                  </a:lnTo>
                  <a:lnTo>
                    <a:pt x="34" y="16"/>
                  </a:lnTo>
                  <a:lnTo>
                    <a:pt x="37" y="10"/>
                  </a:lnTo>
                  <a:lnTo>
                    <a:pt x="34" y="7"/>
                  </a:lnTo>
                  <a:lnTo>
                    <a:pt x="31" y="7"/>
                  </a:lnTo>
                  <a:lnTo>
                    <a:pt x="20" y="8"/>
                  </a:lnTo>
                  <a:lnTo>
                    <a:pt x="16" y="11"/>
                  </a:lnTo>
                  <a:lnTo>
                    <a:pt x="10" y="18"/>
                  </a:lnTo>
                  <a:lnTo>
                    <a:pt x="5" y="26"/>
                  </a:lnTo>
                  <a:lnTo>
                    <a:pt x="3" y="29"/>
                  </a:lnTo>
                  <a:lnTo>
                    <a:pt x="0" y="29"/>
                  </a:lnTo>
                </a:path>
              </a:pathLst>
            </a:custGeom>
            <a:noFill/>
            <a:ln w="6">
              <a:solidFill>
                <a:srgbClr val="005CE6"/>
              </a:solidFill>
              <a:prstDash val="solid"/>
              <a:round/>
              <a:headEnd/>
              <a:tailEnd/>
            </a:ln>
          </p:spPr>
          <p:txBody>
            <a:bodyPr/>
            <a:lstStyle/>
            <a:p>
              <a:endParaRPr lang="en-US"/>
            </a:p>
          </p:txBody>
        </p:sp>
        <p:sp>
          <p:nvSpPr>
            <p:cNvPr id="27802" name="Freeform 355"/>
            <p:cNvSpPr>
              <a:spLocks/>
            </p:cNvSpPr>
            <p:nvPr/>
          </p:nvSpPr>
          <p:spPr bwMode="auto">
            <a:xfrm>
              <a:off x="7264400" y="4859338"/>
              <a:ext cx="69850" cy="454025"/>
            </a:xfrm>
            <a:custGeom>
              <a:avLst/>
              <a:gdLst>
                <a:gd name="T0" fmla="*/ 0 w 44"/>
                <a:gd name="T1" fmla="*/ 286 h 286"/>
                <a:gd name="T2" fmla="*/ 28 w 44"/>
                <a:gd name="T3" fmla="*/ 273 h 286"/>
                <a:gd name="T4" fmla="*/ 42 w 44"/>
                <a:gd name="T5" fmla="*/ 262 h 286"/>
                <a:gd name="T6" fmla="*/ 42 w 44"/>
                <a:gd name="T7" fmla="*/ 256 h 286"/>
                <a:gd name="T8" fmla="*/ 39 w 44"/>
                <a:gd name="T9" fmla="*/ 247 h 286"/>
                <a:gd name="T10" fmla="*/ 36 w 44"/>
                <a:gd name="T11" fmla="*/ 243 h 286"/>
                <a:gd name="T12" fmla="*/ 36 w 44"/>
                <a:gd name="T13" fmla="*/ 232 h 286"/>
                <a:gd name="T14" fmla="*/ 33 w 44"/>
                <a:gd name="T15" fmla="*/ 226 h 286"/>
                <a:gd name="T16" fmla="*/ 25 w 44"/>
                <a:gd name="T17" fmla="*/ 213 h 286"/>
                <a:gd name="T18" fmla="*/ 23 w 44"/>
                <a:gd name="T19" fmla="*/ 206 h 286"/>
                <a:gd name="T20" fmla="*/ 23 w 44"/>
                <a:gd name="T21" fmla="*/ 194 h 286"/>
                <a:gd name="T22" fmla="*/ 21 w 44"/>
                <a:gd name="T23" fmla="*/ 185 h 286"/>
                <a:gd name="T24" fmla="*/ 21 w 44"/>
                <a:gd name="T25" fmla="*/ 173 h 286"/>
                <a:gd name="T26" fmla="*/ 22 w 44"/>
                <a:gd name="T27" fmla="*/ 171 h 286"/>
                <a:gd name="T28" fmla="*/ 22 w 44"/>
                <a:gd name="T29" fmla="*/ 164 h 286"/>
                <a:gd name="T30" fmla="*/ 15 w 44"/>
                <a:gd name="T31" fmla="*/ 154 h 286"/>
                <a:gd name="T32" fmla="*/ 16 w 44"/>
                <a:gd name="T33" fmla="*/ 145 h 286"/>
                <a:gd name="T34" fmla="*/ 21 w 44"/>
                <a:gd name="T35" fmla="*/ 132 h 286"/>
                <a:gd name="T36" fmla="*/ 26 w 44"/>
                <a:gd name="T37" fmla="*/ 129 h 286"/>
                <a:gd name="T38" fmla="*/ 36 w 44"/>
                <a:gd name="T39" fmla="*/ 128 h 286"/>
                <a:gd name="T40" fmla="*/ 38 w 44"/>
                <a:gd name="T41" fmla="*/ 125 h 286"/>
                <a:gd name="T42" fmla="*/ 39 w 44"/>
                <a:gd name="T43" fmla="*/ 119 h 286"/>
                <a:gd name="T44" fmla="*/ 33 w 44"/>
                <a:gd name="T45" fmla="*/ 112 h 286"/>
                <a:gd name="T46" fmla="*/ 31 w 44"/>
                <a:gd name="T47" fmla="*/ 105 h 286"/>
                <a:gd name="T48" fmla="*/ 23 w 44"/>
                <a:gd name="T49" fmla="*/ 98 h 286"/>
                <a:gd name="T50" fmla="*/ 23 w 44"/>
                <a:gd name="T51" fmla="*/ 89 h 286"/>
                <a:gd name="T52" fmla="*/ 31 w 44"/>
                <a:gd name="T53" fmla="*/ 70 h 286"/>
                <a:gd name="T54" fmla="*/ 38 w 44"/>
                <a:gd name="T55" fmla="*/ 63 h 286"/>
                <a:gd name="T56" fmla="*/ 39 w 44"/>
                <a:gd name="T57" fmla="*/ 53 h 286"/>
                <a:gd name="T58" fmla="*/ 38 w 44"/>
                <a:gd name="T59" fmla="*/ 47 h 286"/>
                <a:gd name="T60" fmla="*/ 32 w 44"/>
                <a:gd name="T61" fmla="*/ 42 h 286"/>
                <a:gd name="T62" fmla="*/ 33 w 44"/>
                <a:gd name="T63" fmla="*/ 34 h 286"/>
                <a:gd name="T64" fmla="*/ 42 w 44"/>
                <a:gd name="T65" fmla="*/ 26 h 286"/>
                <a:gd name="T66" fmla="*/ 44 w 44"/>
                <a:gd name="T67" fmla="*/ 20 h 286"/>
                <a:gd name="T68" fmla="*/ 41 w 44"/>
                <a:gd name="T69" fmla="*/ 16 h 286"/>
                <a:gd name="T70" fmla="*/ 31 w 44"/>
                <a:gd name="T71" fmla="*/ 13 h 286"/>
                <a:gd name="T72" fmla="*/ 21 w 44"/>
                <a:gd name="T73" fmla="*/ 14 h 286"/>
                <a:gd name="T74" fmla="*/ 18 w 44"/>
                <a:gd name="T75" fmla="*/ 13 h 286"/>
                <a:gd name="T76" fmla="*/ 16 w 44"/>
                <a:gd name="T77" fmla="*/ 7 h 286"/>
                <a:gd name="T78" fmla="*/ 16 w 44"/>
                <a:gd name="T79" fmla="*/ 0 h 28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4"/>
                <a:gd name="T121" fmla="*/ 0 h 286"/>
                <a:gd name="T122" fmla="*/ 44 w 44"/>
                <a:gd name="T123" fmla="*/ 286 h 28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4" h="286">
                  <a:moveTo>
                    <a:pt x="0" y="286"/>
                  </a:moveTo>
                  <a:lnTo>
                    <a:pt x="28" y="273"/>
                  </a:lnTo>
                  <a:lnTo>
                    <a:pt x="42" y="262"/>
                  </a:lnTo>
                  <a:lnTo>
                    <a:pt x="42" y="256"/>
                  </a:lnTo>
                  <a:lnTo>
                    <a:pt x="39" y="247"/>
                  </a:lnTo>
                  <a:lnTo>
                    <a:pt x="36" y="243"/>
                  </a:lnTo>
                  <a:lnTo>
                    <a:pt x="36" y="232"/>
                  </a:lnTo>
                  <a:lnTo>
                    <a:pt x="33" y="226"/>
                  </a:lnTo>
                  <a:lnTo>
                    <a:pt x="25" y="213"/>
                  </a:lnTo>
                  <a:lnTo>
                    <a:pt x="23" y="206"/>
                  </a:lnTo>
                  <a:lnTo>
                    <a:pt x="23" y="194"/>
                  </a:lnTo>
                  <a:lnTo>
                    <a:pt x="21" y="185"/>
                  </a:lnTo>
                  <a:lnTo>
                    <a:pt x="21" y="173"/>
                  </a:lnTo>
                  <a:lnTo>
                    <a:pt x="22" y="171"/>
                  </a:lnTo>
                  <a:lnTo>
                    <a:pt x="22" y="164"/>
                  </a:lnTo>
                  <a:lnTo>
                    <a:pt x="15" y="154"/>
                  </a:lnTo>
                  <a:lnTo>
                    <a:pt x="16" y="145"/>
                  </a:lnTo>
                  <a:lnTo>
                    <a:pt x="21" y="132"/>
                  </a:lnTo>
                  <a:lnTo>
                    <a:pt x="26" y="129"/>
                  </a:lnTo>
                  <a:lnTo>
                    <a:pt x="36" y="128"/>
                  </a:lnTo>
                  <a:lnTo>
                    <a:pt x="38" y="125"/>
                  </a:lnTo>
                  <a:lnTo>
                    <a:pt x="39" y="119"/>
                  </a:lnTo>
                  <a:lnTo>
                    <a:pt x="33" y="112"/>
                  </a:lnTo>
                  <a:lnTo>
                    <a:pt x="31" y="105"/>
                  </a:lnTo>
                  <a:lnTo>
                    <a:pt x="23" y="98"/>
                  </a:lnTo>
                  <a:lnTo>
                    <a:pt x="23" y="89"/>
                  </a:lnTo>
                  <a:lnTo>
                    <a:pt x="31" y="70"/>
                  </a:lnTo>
                  <a:lnTo>
                    <a:pt x="38" y="63"/>
                  </a:lnTo>
                  <a:lnTo>
                    <a:pt x="39" y="53"/>
                  </a:lnTo>
                  <a:lnTo>
                    <a:pt x="38" y="47"/>
                  </a:lnTo>
                  <a:lnTo>
                    <a:pt x="32" y="42"/>
                  </a:lnTo>
                  <a:lnTo>
                    <a:pt x="33" y="34"/>
                  </a:lnTo>
                  <a:lnTo>
                    <a:pt x="42" y="26"/>
                  </a:lnTo>
                  <a:lnTo>
                    <a:pt x="44" y="20"/>
                  </a:lnTo>
                  <a:lnTo>
                    <a:pt x="41" y="16"/>
                  </a:lnTo>
                  <a:lnTo>
                    <a:pt x="31" y="13"/>
                  </a:lnTo>
                  <a:lnTo>
                    <a:pt x="21" y="14"/>
                  </a:lnTo>
                  <a:lnTo>
                    <a:pt x="18" y="13"/>
                  </a:lnTo>
                  <a:lnTo>
                    <a:pt x="16" y="7"/>
                  </a:lnTo>
                  <a:lnTo>
                    <a:pt x="16" y="0"/>
                  </a:lnTo>
                </a:path>
              </a:pathLst>
            </a:custGeom>
            <a:noFill/>
            <a:ln w="6">
              <a:solidFill>
                <a:srgbClr val="005CE6"/>
              </a:solidFill>
              <a:prstDash val="solid"/>
              <a:round/>
              <a:headEnd/>
              <a:tailEnd/>
            </a:ln>
          </p:spPr>
          <p:txBody>
            <a:bodyPr/>
            <a:lstStyle/>
            <a:p>
              <a:endParaRPr lang="en-US"/>
            </a:p>
          </p:txBody>
        </p:sp>
        <p:sp>
          <p:nvSpPr>
            <p:cNvPr id="27803" name="Freeform 356"/>
            <p:cNvSpPr>
              <a:spLocks/>
            </p:cNvSpPr>
            <p:nvPr/>
          </p:nvSpPr>
          <p:spPr bwMode="auto">
            <a:xfrm>
              <a:off x="4127500" y="2068513"/>
              <a:ext cx="338138" cy="84137"/>
            </a:xfrm>
            <a:custGeom>
              <a:avLst/>
              <a:gdLst>
                <a:gd name="T0" fmla="*/ 213 w 213"/>
                <a:gd name="T1" fmla="*/ 47 h 53"/>
                <a:gd name="T2" fmla="*/ 200 w 213"/>
                <a:gd name="T3" fmla="*/ 50 h 53"/>
                <a:gd name="T4" fmla="*/ 190 w 213"/>
                <a:gd name="T5" fmla="*/ 50 h 53"/>
                <a:gd name="T6" fmla="*/ 186 w 213"/>
                <a:gd name="T7" fmla="*/ 49 h 53"/>
                <a:gd name="T8" fmla="*/ 186 w 213"/>
                <a:gd name="T9" fmla="*/ 44 h 53"/>
                <a:gd name="T10" fmla="*/ 193 w 213"/>
                <a:gd name="T11" fmla="*/ 40 h 53"/>
                <a:gd name="T12" fmla="*/ 193 w 213"/>
                <a:gd name="T13" fmla="*/ 36 h 53"/>
                <a:gd name="T14" fmla="*/ 190 w 213"/>
                <a:gd name="T15" fmla="*/ 33 h 53"/>
                <a:gd name="T16" fmla="*/ 174 w 213"/>
                <a:gd name="T17" fmla="*/ 36 h 53"/>
                <a:gd name="T18" fmla="*/ 173 w 213"/>
                <a:gd name="T19" fmla="*/ 46 h 53"/>
                <a:gd name="T20" fmla="*/ 170 w 213"/>
                <a:gd name="T21" fmla="*/ 47 h 53"/>
                <a:gd name="T22" fmla="*/ 167 w 213"/>
                <a:gd name="T23" fmla="*/ 44 h 53"/>
                <a:gd name="T24" fmla="*/ 163 w 213"/>
                <a:gd name="T25" fmla="*/ 33 h 53"/>
                <a:gd name="T26" fmla="*/ 161 w 213"/>
                <a:gd name="T27" fmla="*/ 31 h 53"/>
                <a:gd name="T28" fmla="*/ 157 w 213"/>
                <a:gd name="T29" fmla="*/ 37 h 53"/>
                <a:gd name="T30" fmla="*/ 151 w 213"/>
                <a:gd name="T31" fmla="*/ 36 h 53"/>
                <a:gd name="T32" fmla="*/ 148 w 213"/>
                <a:gd name="T33" fmla="*/ 37 h 53"/>
                <a:gd name="T34" fmla="*/ 148 w 213"/>
                <a:gd name="T35" fmla="*/ 40 h 53"/>
                <a:gd name="T36" fmla="*/ 157 w 213"/>
                <a:gd name="T37" fmla="*/ 49 h 53"/>
                <a:gd name="T38" fmla="*/ 157 w 213"/>
                <a:gd name="T39" fmla="*/ 53 h 53"/>
                <a:gd name="T40" fmla="*/ 151 w 213"/>
                <a:gd name="T41" fmla="*/ 53 h 53"/>
                <a:gd name="T42" fmla="*/ 145 w 213"/>
                <a:gd name="T43" fmla="*/ 50 h 53"/>
                <a:gd name="T44" fmla="*/ 137 w 213"/>
                <a:gd name="T45" fmla="*/ 40 h 53"/>
                <a:gd name="T46" fmla="*/ 132 w 213"/>
                <a:gd name="T47" fmla="*/ 40 h 53"/>
                <a:gd name="T48" fmla="*/ 124 w 213"/>
                <a:gd name="T49" fmla="*/ 44 h 53"/>
                <a:gd name="T50" fmla="*/ 118 w 213"/>
                <a:gd name="T51" fmla="*/ 43 h 53"/>
                <a:gd name="T52" fmla="*/ 117 w 213"/>
                <a:gd name="T53" fmla="*/ 33 h 53"/>
                <a:gd name="T54" fmla="*/ 114 w 213"/>
                <a:gd name="T55" fmla="*/ 30 h 53"/>
                <a:gd name="T56" fmla="*/ 109 w 213"/>
                <a:gd name="T57" fmla="*/ 29 h 53"/>
                <a:gd name="T58" fmla="*/ 101 w 213"/>
                <a:gd name="T59" fmla="*/ 34 h 53"/>
                <a:gd name="T60" fmla="*/ 98 w 213"/>
                <a:gd name="T61" fmla="*/ 34 h 53"/>
                <a:gd name="T62" fmla="*/ 83 w 213"/>
                <a:gd name="T63" fmla="*/ 27 h 53"/>
                <a:gd name="T64" fmla="*/ 76 w 213"/>
                <a:gd name="T65" fmla="*/ 29 h 53"/>
                <a:gd name="T66" fmla="*/ 55 w 213"/>
                <a:gd name="T67" fmla="*/ 36 h 53"/>
                <a:gd name="T68" fmla="*/ 49 w 213"/>
                <a:gd name="T69" fmla="*/ 36 h 53"/>
                <a:gd name="T70" fmla="*/ 46 w 213"/>
                <a:gd name="T71" fmla="*/ 33 h 53"/>
                <a:gd name="T72" fmla="*/ 36 w 213"/>
                <a:gd name="T73" fmla="*/ 8 h 53"/>
                <a:gd name="T74" fmla="*/ 33 w 213"/>
                <a:gd name="T75" fmla="*/ 4 h 53"/>
                <a:gd name="T76" fmla="*/ 26 w 213"/>
                <a:gd name="T77" fmla="*/ 1 h 53"/>
                <a:gd name="T78" fmla="*/ 10 w 213"/>
                <a:gd name="T79" fmla="*/ 0 h 53"/>
                <a:gd name="T80" fmla="*/ 0 w 213"/>
                <a:gd name="T81" fmla="*/ 3 h 5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13"/>
                <a:gd name="T124" fmla="*/ 0 h 53"/>
                <a:gd name="T125" fmla="*/ 213 w 213"/>
                <a:gd name="T126" fmla="*/ 53 h 5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13" h="53">
                  <a:moveTo>
                    <a:pt x="213" y="47"/>
                  </a:moveTo>
                  <a:lnTo>
                    <a:pt x="200" y="50"/>
                  </a:lnTo>
                  <a:lnTo>
                    <a:pt x="190" y="50"/>
                  </a:lnTo>
                  <a:lnTo>
                    <a:pt x="186" y="49"/>
                  </a:lnTo>
                  <a:lnTo>
                    <a:pt x="186" y="44"/>
                  </a:lnTo>
                  <a:lnTo>
                    <a:pt x="193" y="40"/>
                  </a:lnTo>
                  <a:lnTo>
                    <a:pt x="193" y="36"/>
                  </a:lnTo>
                  <a:lnTo>
                    <a:pt x="190" y="33"/>
                  </a:lnTo>
                  <a:lnTo>
                    <a:pt x="174" y="36"/>
                  </a:lnTo>
                  <a:lnTo>
                    <a:pt x="173" y="46"/>
                  </a:lnTo>
                  <a:lnTo>
                    <a:pt x="170" y="47"/>
                  </a:lnTo>
                  <a:lnTo>
                    <a:pt x="167" y="44"/>
                  </a:lnTo>
                  <a:lnTo>
                    <a:pt x="163" y="33"/>
                  </a:lnTo>
                  <a:lnTo>
                    <a:pt x="161" y="31"/>
                  </a:lnTo>
                  <a:lnTo>
                    <a:pt x="157" y="37"/>
                  </a:lnTo>
                  <a:lnTo>
                    <a:pt x="151" y="36"/>
                  </a:lnTo>
                  <a:lnTo>
                    <a:pt x="148" y="37"/>
                  </a:lnTo>
                  <a:lnTo>
                    <a:pt x="148" y="40"/>
                  </a:lnTo>
                  <a:lnTo>
                    <a:pt x="157" y="49"/>
                  </a:lnTo>
                  <a:lnTo>
                    <a:pt x="157" y="53"/>
                  </a:lnTo>
                  <a:lnTo>
                    <a:pt x="151" y="53"/>
                  </a:lnTo>
                  <a:lnTo>
                    <a:pt x="145" y="50"/>
                  </a:lnTo>
                  <a:lnTo>
                    <a:pt x="137" y="40"/>
                  </a:lnTo>
                  <a:lnTo>
                    <a:pt x="132" y="40"/>
                  </a:lnTo>
                  <a:lnTo>
                    <a:pt x="124" y="44"/>
                  </a:lnTo>
                  <a:lnTo>
                    <a:pt x="118" y="43"/>
                  </a:lnTo>
                  <a:lnTo>
                    <a:pt x="117" y="33"/>
                  </a:lnTo>
                  <a:lnTo>
                    <a:pt x="114" y="30"/>
                  </a:lnTo>
                  <a:lnTo>
                    <a:pt x="109" y="29"/>
                  </a:lnTo>
                  <a:lnTo>
                    <a:pt x="101" y="34"/>
                  </a:lnTo>
                  <a:lnTo>
                    <a:pt x="98" y="34"/>
                  </a:lnTo>
                  <a:lnTo>
                    <a:pt x="83" y="27"/>
                  </a:lnTo>
                  <a:lnTo>
                    <a:pt x="76" y="29"/>
                  </a:lnTo>
                  <a:lnTo>
                    <a:pt x="55" y="36"/>
                  </a:lnTo>
                  <a:lnTo>
                    <a:pt x="49" y="36"/>
                  </a:lnTo>
                  <a:lnTo>
                    <a:pt x="46" y="33"/>
                  </a:lnTo>
                  <a:lnTo>
                    <a:pt x="36" y="8"/>
                  </a:lnTo>
                  <a:lnTo>
                    <a:pt x="33" y="4"/>
                  </a:lnTo>
                  <a:lnTo>
                    <a:pt x="26" y="1"/>
                  </a:lnTo>
                  <a:lnTo>
                    <a:pt x="10" y="0"/>
                  </a:lnTo>
                  <a:lnTo>
                    <a:pt x="0" y="3"/>
                  </a:lnTo>
                </a:path>
              </a:pathLst>
            </a:custGeom>
            <a:noFill/>
            <a:ln w="6">
              <a:solidFill>
                <a:srgbClr val="005CE6"/>
              </a:solidFill>
              <a:prstDash val="solid"/>
              <a:round/>
              <a:headEnd/>
              <a:tailEnd/>
            </a:ln>
          </p:spPr>
          <p:txBody>
            <a:bodyPr/>
            <a:lstStyle/>
            <a:p>
              <a:endParaRPr lang="en-US"/>
            </a:p>
          </p:txBody>
        </p:sp>
        <p:sp>
          <p:nvSpPr>
            <p:cNvPr id="27804" name="Freeform 357"/>
            <p:cNvSpPr>
              <a:spLocks/>
            </p:cNvSpPr>
            <p:nvPr/>
          </p:nvSpPr>
          <p:spPr bwMode="auto">
            <a:xfrm>
              <a:off x="3810000" y="3743325"/>
              <a:ext cx="36513" cy="39687"/>
            </a:xfrm>
            <a:custGeom>
              <a:avLst/>
              <a:gdLst>
                <a:gd name="T0" fmla="*/ 0 w 23"/>
                <a:gd name="T1" fmla="*/ 0 h 25"/>
                <a:gd name="T2" fmla="*/ 3 w 23"/>
                <a:gd name="T3" fmla="*/ 2 h 25"/>
                <a:gd name="T4" fmla="*/ 16 w 23"/>
                <a:gd name="T5" fmla="*/ 17 h 25"/>
                <a:gd name="T6" fmla="*/ 21 w 23"/>
                <a:gd name="T7" fmla="*/ 22 h 25"/>
                <a:gd name="T8" fmla="*/ 23 w 23"/>
                <a:gd name="T9" fmla="*/ 25 h 25"/>
                <a:gd name="T10" fmla="*/ 0 60000 65536"/>
                <a:gd name="T11" fmla="*/ 0 60000 65536"/>
                <a:gd name="T12" fmla="*/ 0 60000 65536"/>
                <a:gd name="T13" fmla="*/ 0 60000 65536"/>
                <a:gd name="T14" fmla="*/ 0 60000 65536"/>
                <a:gd name="T15" fmla="*/ 0 w 23"/>
                <a:gd name="T16" fmla="*/ 0 h 25"/>
                <a:gd name="T17" fmla="*/ 23 w 23"/>
                <a:gd name="T18" fmla="*/ 25 h 25"/>
              </a:gdLst>
              <a:ahLst/>
              <a:cxnLst>
                <a:cxn ang="T10">
                  <a:pos x="T0" y="T1"/>
                </a:cxn>
                <a:cxn ang="T11">
                  <a:pos x="T2" y="T3"/>
                </a:cxn>
                <a:cxn ang="T12">
                  <a:pos x="T4" y="T5"/>
                </a:cxn>
                <a:cxn ang="T13">
                  <a:pos x="T6" y="T7"/>
                </a:cxn>
                <a:cxn ang="T14">
                  <a:pos x="T8" y="T9"/>
                </a:cxn>
              </a:cxnLst>
              <a:rect l="T15" t="T16" r="T17" b="T18"/>
              <a:pathLst>
                <a:path w="23" h="25">
                  <a:moveTo>
                    <a:pt x="0" y="0"/>
                  </a:moveTo>
                  <a:lnTo>
                    <a:pt x="3" y="2"/>
                  </a:lnTo>
                  <a:lnTo>
                    <a:pt x="16" y="17"/>
                  </a:lnTo>
                  <a:lnTo>
                    <a:pt x="21" y="22"/>
                  </a:lnTo>
                  <a:lnTo>
                    <a:pt x="23" y="25"/>
                  </a:lnTo>
                </a:path>
              </a:pathLst>
            </a:custGeom>
            <a:noFill/>
            <a:ln w="6">
              <a:solidFill>
                <a:srgbClr val="005CE6"/>
              </a:solidFill>
              <a:prstDash val="solid"/>
              <a:round/>
              <a:headEnd/>
              <a:tailEnd/>
            </a:ln>
          </p:spPr>
          <p:txBody>
            <a:bodyPr/>
            <a:lstStyle/>
            <a:p>
              <a:endParaRPr lang="en-US"/>
            </a:p>
          </p:txBody>
        </p:sp>
        <p:sp>
          <p:nvSpPr>
            <p:cNvPr id="27805" name="Freeform 358"/>
            <p:cNvSpPr>
              <a:spLocks/>
            </p:cNvSpPr>
            <p:nvPr/>
          </p:nvSpPr>
          <p:spPr bwMode="auto">
            <a:xfrm>
              <a:off x="2159000" y="5421313"/>
              <a:ext cx="396875" cy="546100"/>
            </a:xfrm>
            <a:custGeom>
              <a:avLst/>
              <a:gdLst>
                <a:gd name="T0" fmla="*/ 0 w 250"/>
                <a:gd name="T1" fmla="*/ 0 h 344"/>
                <a:gd name="T2" fmla="*/ 2 w 250"/>
                <a:gd name="T3" fmla="*/ 6 h 344"/>
                <a:gd name="T4" fmla="*/ 2 w 250"/>
                <a:gd name="T5" fmla="*/ 9 h 344"/>
                <a:gd name="T6" fmla="*/ 7 w 250"/>
                <a:gd name="T7" fmla="*/ 22 h 344"/>
                <a:gd name="T8" fmla="*/ 14 w 250"/>
                <a:gd name="T9" fmla="*/ 36 h 344"/>
                <a:gd name="T10" fmla="*/ 18 w 250"/>
                <a:gd name="T11" fmla="*/ 47 h 344"/>
                <a:gd name="T12" fmla="*/ 31 w 250"/>
                <a:gd name="T13" fmla="*/ 70 h 344"/>
                <a:gd name="T14" fmla="*/ 40 w 250"/>
                <a:gd name="T15" fmla="*/ 79 h 344"/>
                <a:gd name="T16" fmla="*/ 50 w 250"/>
                <a:gd name="T17" fmla="*/ 98 h 344"/>
                <a:gd name="T18" fmla="*/ 53 w 250"/>
                <a:gd name="T19" fmla="*/ 121 h 344"/>
                <a:gd name="T20" fmla="*/ 54 w 250"/>
                <a:gd name="T21" fmla="*/ 128 h 344"/>
                <a:gd name="T22" fmla="*/ 63 w 250"/>
                <a:gd name="T23" fmla="*/ 140 h 344"/>
                <a:gd name="T24" fmla="*/ 73 w 250"/>
                <a:gd name="T25" fmla="*/ 164 h 344"/>
                <a:gd name="T26" fmla="*/ 82 w 250"/>
                <a:gd name="T27" fmla="*/ 181 h 344"/>
                <a:gd name="T28" fmla="*/ 87 w 250"/>
                <a:gd name="T29" fmla="*/ 200 h 344"/>
                <a:gd name="T30" fmla="*/ 99 w 250"/>
                <a:gd name="T31" fmla="*/ 220 h 344"/>
                <a:gd name="T32" fmla="*/ 123 w 250"/>
                <a:gd name="T33" fmla="*/ 245 h 344"/>
                <a:gd name="T34" fmla="*/ 145 w 250"/>
                <a:gd name="T35" fmla="*/ 261 h 344"/>
                <a:gd name="T36" fmla="*/ 151 w 250"/>
                <a:gd name="T37" fmla="*/ 268 h 344"/>
                <a:gd name="T38" fmla="*/ 152 w 250"/>
                <a:gd name="T39" fmla="*/ 271 h 344"/>
                <a:gd name="T40" fmla="*/ 157 w 250"/>
                <a:gd name="T41" fmla="*/ 275 h 344"/>
                <a:gd name="T42" fmla="*/ 177 w 250"/>
                <a:gd name="T43" fmla="*/ 285 h 344"/>
                <a:gd name="T44" fmla="*/ 213 w 250"/>
                <a:gd name="T45" fmla="*/ 321 h 344"/>
                <a:gd name="T46" fmla="*/ 220 w 250"/>
                <a:gd name="T47" fmla="*/ 334 h 344"/>
                <a:gd name="T48" fmla="*/ 230 w 250"/>
                <a:gd name="T49" fmla="*/ 340 h 344"/>
                <a:gd name="T50" fmla="*/ 242 w 250"/>
                <a:gd name="T51" fmla="*/ 344 h 344"/>
                <a:gd name="T52" fmla="*/ 250 w 250"/>
                <a:gd name="T53" fmla="*/ 344 h 34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50"/>
                <a:gd name="T82" fmla="*/ 0 h 344"/>
                <a:gd name="T83" fmla="*/ 250 w 250"/>
                <a:gd name="T84" fmla="*/ 344 h 34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50" h="344">
                  <a:moveTo>
                    <a:pt x="0" y="0"/>
                  </a:moveTo>
                  <a:lnTo>
                    <a:pt x="2" y="6"/>
                  </a:lnTo>
                  <a:lnTo>
                    <a:pt x="2" y="9"/>
                  </a:lnTo>
                  <a:lnTo>
                    <a:pt x="7" y="22"/>
                  </a:lnTo>
                  <a:lnTo>
                    <a:pt x="14" y="36"/>
                  </a:lnTo>
                  <a:lnTo>
                    <a:pt x="18" y="47"/>
                  </a:lnTo>
                  <a:lnTo>
                    <a:pt x="31" y="70"/>
                  </a:lnTo>
                  <a:lnTo>
                    <a:pt x="40" y="79"/>
                  </a:lnTo>
                  <a:lnTo>
                    <a:pt x="50" y="98"/>
                  </a:lnTo>
                  <a:lnTo>
                    <a:pt x="53" y="121"/>
                  </a:lnTo>
                  <a:lnTo>
                    <a:pt x="54" y="128"/>
                  </a:lnTo>
                  <a:lnTo>
                    <a:pt x="63" y="140"/>
                  </a:lnTo>
                  <a:lnTo>
                    <a:pt x="73" y="164"/>
                  </a:lnTo>
                  <a:lnTo>
                    <a:pt x="82" y="181"/>
                  </a:lnTo>
                  <a:lnTo>
                    <a:pt x="87" y="200"/>
                  </a:lnTo>
                  <a:lnTo>
                    <a:pt x="99" y="220"/>
                  </a:lnTo>
                  <a:lnTo>
                    <a:pt x="123" y="245"/>
                  </a:lnTo>
                  <a:lnTo>
                    <a:pt x="145" y="261"/>
                  </a:lnTo>
                  <a:lnTo>
                    <a:pt x="151" y="268"/>
                  </a:lnTo>
                  <a:lnTo>
                    <a:pt x="152" y="271"/>
                  </a:lnTo>
                  <a:lnTo>
                    <a:pt x="157" y="275"/>
                  </a:lnTo>
                  <a:lnTo>
                    <a:pt x="177" y="285"/>
                  </a:lnTo>
                  <a:lnTo>
                    <a:pt x="213" y="321"/>
                  </a:lnTo>
                  <a:lnTo>
                    <a:pt x="220" y="334"/>
                  </a:lnTo>
                  <a:lnTo>
                    <a:pt x="230" y="340"/>
                  </a:lnTo>
                  <a:lnTo>
                    <a:pt x="242" y="344"/>
                  </a:lnTo>
                  <a:lnTo>
                    <a:pt x="250" y="344"/>
                  </a:lnTo>
                </a:path>
              </a:pathLst>
            </a:custGeom>
            <a:noFill/>
            <a:ln w="6">
              <a:solidFill>
                <a:srgbClr val="005CE6"/>
              </a:solidFill>
              <a:prstDash val="solid"/>
              <a:round/>
              <a:headEnd/>
              <a:tailEnd/>
            </a:ln>
          </p:spPr>
          <p:txBody>
            <a:bodyPr/>
            <a:lstStyle/>
            <a:p>
              <a:endParaRPr lang="en-US"/>
            </a:p>
          </p:txBody>
        </p:sp>
        <p:sp>
          <p:nvSpPr>
            <p:cNvPr id="27806" name="Freeform 360"/>
            <p:cNvSpPr>
              <a:spLocks/>
            </p:cNvSpPr>
            <p:nvPr/>
          </p:nvSpPr>
          <p:spPr bwMode="auto">
            <a:xfrm>
              <a:off x="3784600" y="1358901"/>
              <a:ext cx="11113" cy="87312"/>
            </a:xfrm>
            <a:custGeom>
              <a:avLst/>
              <a:gdLst>
                <a:gd name="T0" fmla="*/ 7 w 7"/>
                <a:gd name="T1" fmla="*/ 55 h 55"/>
                <a:gd name="T2" fmla="*/ 7 w 7"/>
                <a:gd name="T3" fmla="*/ 47 h 55"/>
                <a:gd name="T4" fmla="*/ 4 w 7"/>
                <a:gd name="T5" fmla="*/ 31 h 55"/>
                <a:gd name="T6" fmla="*/ 1 w 7"/>
                <a:gd name="T7" fmla="*/ 12 h 55"/>
                <a:gd name="T8" fmla="*/ 1 w 7"/>
                <a:gd name="T9" fmla="*/ 2 h 55"/>
                <a:gd name="T10" fmla="*/ 0 w 7"/>
                <a:gd name="T11" fmla="*/ 0 h 55"/>
                <a:gd name="T12" fmla="*/ 0 60000 65536"/>
                <a:gd name="T13" fmla="*/ 0 60000 65536"/>
                <a:gd name="T14" fmla="*/ 0 60000 65536"/>
                <a:gd name="T15" fmla="*/ 0 60000 65536"/>
                <a:gd name="T16" fmla="*/ 0 60000 65536"/>
                <a:gd name="T17" fmla="*/ 0 60000 65536"/>
                <a:gd name="T18" fmla="*/ 0 w 7"/>
                <a:gd name="T19" fmla="*/ 0 h 55"/>
                <a:gd name="T20" fmla="*/ 7 w 7"/>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7" h="55">
                  <a:moveTo>
                    <a:pt x="7" y="55"/>
                  </a:moveTo>
                  <a:lnTo>
                    <a:pt x="7" y="47"/>
                  </a:lnTo>
                  <a:lnTo>
                    <a:pt x="4" y="31"/>
                  </a:lnTo>
                  <a:lnTo>
                    <a:pt x="1" y="12"/>
                  </a:lnTo>
                  <a:lnTo>
                    <a:pt x="1" y="2"/>
                  </a:lnTo>
                  <a:lnTo>
                    <a:pt x="0" y="0"/>
                  </a:lnTo>
                </a:path>
              </a:pathLst>
            </a:custGeom>
            <a:noFill/>
            <a:ln w="6">
              <a:solidFill>
                <a:srgbClr val="005CE6"/>
              </a:solidFill>
              <a:prstDash val="solid"/>
              <a:round/>
              <a:headEnd/>
              <a:tailEnd/>
            </a:ln>
          </p:spPr>
          <p:txBody>
            <a:bodyPr/>
            <a:lstStyle/>
            <a:p>
              <a:endParaRPr lang="en-US"/>
            </a:p>
          </p:txBody>
        </p:sp>
        <p:sp>
          <p:nvSpPr>
            <p:cNvPr id="27807" name="Freeform 361"/>
            <p:cNvSpPr>
              <a:spLocks/>
            </p:cNvSpPr>
            <p:nvPr/>
          </p:nvSpPr>
          <p:spPr bwMode="auto">
            <a:xfrm>
              <a:off x="4465638" y="2017713"/>
              <a:ext cx="1454150" cy="962025"/>
            </a:xfrm>
            <a:custGeom>
              <a:avLst/>
              <a:gdLst>
                <a:gd name="T0" fmla="*/ 905 w 916"/>
                <a:gd name="T1" fmla="*/ 572 h 606"/>
                <a:gd name="T2" fmla="*/ 888 w 916"/>
                <a:gd name="T3" fmla="*/ 547 h 606"/>
                <a:gd name="T4" fmla="*/ 864 w 916"/>
                <a:gd name="T5" fmla="*/ 516 h 606"/>
                <a:gd name="T6" fmla="*/ 850 w 916"/>
                <a:gd name="T7" fmla="*/ 488 h 606"/>
                <a:gd name="T8" fmla="*/ 837 w 916"/>
                <a:gd name="T9" fmla="*/ 461 h 606"/>
                <a:gd name="T10" fmla="*/ 828 w 916"/>
                <a:gd name="T11" fmla="*/ 444 h 606"/>
                <a:gd name="T12" fmla="*/ 814 w 916"/>
                <a:gd name="T13" fmla="*/ 400 h 606"/>
                <a:gd name="T14" fmla="*/ 807 w 916"/>
                <a:gd name="T15" fmla="*/ 369 h 606"/>
                <a:gd name="T16" fmla="*/ 801 w 916"/>
                <a:gd name="T17" fmla="*/ 351 h 606"/>
                <a:gd name="T18" fmla="*/ 790 w 916"/>
                <a:gd name="T19" fmla="*/ 330 h 606"/>
                <a:gd name="T20" fmla="*/ 787 w 916"/>
                <a:gd name="T21" fmla="*/ 315 h 606"/>
                <a:gd name="T22" fmla="*/ 764 w 916"/>
                <a:gd name="T23" fmla="*/ 307 h 606"/>
                <a:gd name="T24" fmla="*/ 725 w 916"/>
                <a:gd name="T25" fmla="*/ 279 h 606"/>
                <a:gd name="T26" fmla="*/ 694 w 916"/>
                <a:gd name="T27" fmla="*/ 266 h 606"/>
                <a:gd name="T28" fmla="*/ 622 w 916"/>
                <a:gd name="T29" fmla="*/ 220 h 606"/>
                <a:gd name="T30" fmla="*/ 589 w 916"/>
                <a:gd name="T31" fmla="*/ 206 h 606"/>
                <a:gd name="T32" fmla="*/ 562 w 916"/>
                <a:gd name="T33" fmla="*/ 184 h 606"/>
                <a:gd name="T34" fmla="*/ 537 w 916"/>
                <a:gd name="T35" fmla="*/ 164 h 606"/>
                <a:gd name="T36" fmla="*/ 516 w 916"/>
                <a:gd name="T37" fmla="*/ 147 h 606"/>
                <a:gd name="T38" fmla="*/ 509 w 916"/>
                <a:gd name="T39" fmla="*/ 133 h 606"/>
                <a:gd name="T40" fmla="*/ 490 w 916"/>
                <a:gd name="T41" fmla="*/ 124 h 606"/>
                <a:gd name="T42" fmla="*/ 458 w 916"/>
                <a:gd name="T43" fmla="*/ 110 h 606"/>
                <a:gd name="T44" fmla="*/ 444 w 916"/>
                <a:gd name="T45" fmla="*/ 97 h 606"/>
                <a:gd name="T46" fmla="*/ 425 w 916"/>
                <a:gd name="T47" fmla="*/ 81 h 606"/>
                <a:gd name="T48" fmla="*/ 391 w 916"/>
                <a:gd name="T49" fmla="*/ 46 h 606"/>
                <a:gd name="T50" fmla="*/ 350 w 916"/>
                <a:gd name="T51" fmla="*/ 17 h 606"/>
                <a:gd name="T52" fmla="*/ 291 w 916"/>
                <a:gd name="T53" fmla="*/ 15 h 606"/>
                <a:gd name="T54" fmla="*/ 264 w 916"/>
                <a:gd name="T55" fmla="*/ 3 h 606"/>
                <a:gd name="T56" fmla="*/ 245 w 916"/>
                <a:gd name="T57" fmla="*/ 15 h 606"/>
                <a:gd name="T58" fmla="*/ 235 w 916"/>
                <a:gd name="T59" fmla="*/ 9 h 606"/>
                <a:gd name="T60" fmla="*/ 226 w 916"/>
                <a:gd name="T61" fmla="*/ 10 h 606"/>
                <a:gd name="T62" fmla="*/ 202 w 916"/>
                <a:gd name="T63" fmla="*/ 3 h 606"/>
                <a:gd name="T64" fmla="*/ 183 w 916"/>
                <a:gd name="T65" fmla="*/ 3 h 606"/>
                <a:gd name="T66" fmla="*/ 163 w 916"/>
                <a:gd name="T67" fmla="*/ 4 h 606"/>
                <a:gd name="T68" fmla="*/ 141 w 916"/>
                <a:gd name="T69" fmla="*/ 13 h 606"/>
                <a:gd name="T70" fmla="*/ 112 w 916"/>
                <a:gd name="T71" fmla="*/ 20 h 606"/>
                <a:gd name="T72" fmla="*/ 107 w 916"/>
                <a:gd name="T73" fmla="*/ 30 h 606"/>
                <a:gd name="T74" fmla="*/ 89 w 916"/>
                <a:gd name="T75" fmla="*/ 30 h 606"/>
                <a:gd name="T76" fmla="*/ 68 w 916"/>
                <a:gd name="T77" fmla="*/ 53 h 606"/>
                <a:gd name="T78" fmla="*/ 51 w 916"/>
                <a:gd name="T79" fmla="*/ 66 h 606"/>
                <a:gd name="T80" fmla="*/ 56 w 916"/>
                <a:gd name="T81" fmla="*/ 75 h 606"/>
                <a:gd name="T82" fmla="*/ 51 w 916"/>
                <a:gd name="T83" fmla="*/ 85 h 606"/>
                <a:gd name="T84" fmla="*/ 38 w 916"/>
                <a:gd name="T85" fmla="*/ 89 h 606"/>
                <a:gd name="T86" fmla="*/ 6 w 916"/>
                <a:gd name="T87" fmla="*/ 75 h 60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16"/>
                <a:gd name="T133" fmla="*/ 0 h 606"/>
                <a:gd name="T134" fmla="*/ 916 w 916"/>
                <a:gd name="T135" fmla="*/ 606 h 60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16" h="606">
                  <a:moveTo>
                    <a:pt x="916" y="606"/>
                  </a:moveTo>
                  <a:lnTo>
                    <a:pt x="908" y="577"/>
                  </a:lnTo>
                  <a:lnTo>
                    <a:pt x="905" y="572"/>
                  </a:lnTo>
                  <a:lnTo>
                    <a:pt x="902" y="563"/>
                  </a:lnTo>
                  <a:lnTo>
                    <a:pt x="898" y="554"/>
                  </a:lnTo>
                  <a:lnTo>
                    <a:pt x="888" y="547"/>
                  </a:lnTo>
                  <a:lnTo>
                    <a:pt x="880" y="539"/>
                  </a:lnTo>
                  <a:lnTo>
                    <a:pt x="873" y="531"/>
                  </a:lnTo>
                  <a:lnTo>
                    <a:pt x="864" y="516"/>
                  </a:lnTo>
                  <a:lnTo>
                    <a:pt x="862" y="505"/>
                  </a:lnTo>
                  <a:lnTo>
                    <a:pt x="853" y="497"/>
                  </a:lnTo>
                  <a:lnTo>
                    <a:pt x="850" y="488"/>
                  </a:lnTo>
                  <a:lnTo>
                    <a:pt x="844" y="478"/>
                  </a:lnTo>
                  <a:lnTo>
                    <a:pt x="843" y="471"/>
                  </a:lnTo>
                  <a:lnTo>
                    <a:pt x="837" y="461"/>
                  </a:lnTo>
                  <a:lnTo>
                    <a:pt x="831" y="455"/>
                  </a:lnTo>
                  <a:lnTo>
                    <a:pt x="830" y="451"/>
                  </a:lnTo>
                  <a:lnTo>
                    <a:pt x="828" y="444"/>
                  </a:lnTo>
                  <a:lnTo>
                    <a:pt x="820" y="428"/>
                  </a:lnTo>
                  <a:lnTo>
                    <a:pt x="820" y="413"/>
                  </a:lnTo>
                  <a:lnTo>
                    <a:pt x="814" y="400"/>
                  </a:lnTo>
                  <a:lnTo>
                    <a:pt x="815" y="399"/>
                  </a:lnTo>
                  <a:lnTo>
                    <a:pt x="808" y="382"/>
                  </a:lnTo>
                  <a:lnTo>
                    <a:pt x="807" y="369"/>
                  </a:lnTo>
                  <a:lnTo>
                    <a:pt x="800" y="359"/>
                  </a:lnTo>
                  <a:lnTo>
                    <a:pt x="801" y="357"/>
                  </a:lnTo>
                  <a:lnTo>
                    <a:pt x="801" y="351"/>
                  </a:lnTo>
                  <a:lnTo>
                    <a:pt x="797" y="344"/>
                  </a:lnTo>
                  <a:lnTo>
                    <a:pt x="794" y="338"/>
                  </a:lnTo>
                  <a:lnTo>
                    <a:pt x="790" y="330"/>
                  </a:lnTo>
                  <a:lnTo>
                    <a:pt x="788" y="324"/>
                  </a:lnTo>
                  <a:lnTo>
                    <a:pt x="790" y="318"/>
                  </a:lnTo>
                  <a:lnTo>
                    <a:pt x="787" y="315"/>
                  </a:lnTo>
                  <a:lnTo>
                    <a:pt x="781" y="314"/>
                  </a:lnTo>
                  <a:lnTo>
                    <a:pt x="774" y="310"/>
                  </a:lnTo>
                  <a:lnTo>
                    <a:pt x="764" y="307"/>
                  </a:lnTo>
                  <a:lnTo>
                    <a:pt x="755" y="298"/>
                  </a:lnTo>
                  <a:lnTo>
                    <a:pt x="748" y="297"/>
                  </a:lnTo>
                  <a:lnTo>
                    <a:pt x="725" y="279"/>
                  </a:lnTo>
                  <a:lnTo>
                    <a:pt x="712" y="277"/>
                  </a:lnTo>
                  <a:lnTo>
                    <a:pt x="699" y="268"/>
                  </a:lnTo>
                  <a:lnTo>
                    <a:pt x="694" y="266"/>
                  </a:lnTo>
                  <a:lnTo>
                    <a:pt x="669" y="246"/>
                  </a:lnTo>
                  <a:lnTo>
                    <a:pt x="664" y="245"/>
                  </a:lnTo>
                  <a:lnTo>
                    <a:pt x="622" y="220"/>
                  </a:lnTo>
                  <a:lnTo>
                    <a:pt x="614" y="216"/>
                  </a:lnTo>
                  <a:lnTo>
                    <a:pt x="601" y="207"/>
                  </a:lnTo>
                  <a:lnTo>
                    <a:pt x="589" y="206"/>
                  </a:lnTo>
                  <a:lnTo>
                    <a:pt x="571" y="196"/>
                  </a:lnTo>
                  <a:lnTo>
                    <a:pt x="563" y="189"/>
                  </a:lnTo>
                  <a:lnTo>
                    <a:pt x="562" y="184"/>
                  </a:lnTo>
                  <a:lnTo>
                    <a:pt x="560" y="173"/>
                  </a:lnTo>
                  <a:lnTo>
                    <a:pt x="556" y="167"/>
                  </a:lnTo>
                  <a:lnTo>
                    <a:pt x="537" y="164"/>
                  </a:lnTo>
                  <a:lnTo>
                    <a:pt x="532" y="154"/>
                  </a:lnTo>
                  <a:lnTo>
                    <a:pt x="526" y="148"/>
                  </a:lnTo>
                  <a:lnTo>
                    <a:pt x="516" y="147"/>
                  </a:lnTo>
                  <a:lnTo>
                    <a:pt x="513" y="143"/>
                  </a:lnTo>
                  <a:lnTo>
                    <a:pt x="512" y="135"/>
                  </a:lnTo>
                  <a:lnTo>
                    <a:pt x="509" y="133"/>
                  </a:lnTo>
                  <a:lnTo>
                    <a:pt x="501" y="130"/>
                  </a:lnTo>
                  <a:lnTo>
                    <a:pt x="499" y="125"/>
                  </a:lnTo>
                  <a:lnTo>
                    <a:pt x="490" y="124"/>
                  </a:lnTo>
                  <a:lnTo>
                    <a:pt x="486" y="121"/>
                  </a:lnTo>
                  <a:lnTo>
                    <a:pt x="477" y="114"/>
                  </a:lnTo>
                  <a:lnTo>
                    <a:pt x="458" y="110"/>
                  </a:lnTo>
                  <a:lnTo>
                    <a:pt x="457" y="108"/>
                  </a:lnTo>
                  <a:lnTo>
                    <a:pt x="455" y="104"/>
                  </a:lnTo>
                  <a:lnTo>
                    <a:pt x="444" y="97"/>
                  </a:lnTo>
                  <a:lnTo>
                    <a:pt x="438" y="85"/>
                  </a:lnTo>
                  <a:lnTo>
                    <a:pt x="435" y="82"/>
                  </a:lnTo>
                  <a:lnTo>
                    <a:pt x="425" y="81"/>
                  </a:lnTo>
                  <a:lnTo>
                    <a:pt x="418" y="71"/>
                  </a:lnTo>
                  <a:lnTo>
                    <a:pt x="406" y="59"/>
                  </a:lnTo>
                  <a:lnTo>
                    <a:pt x="391" y="46"/>
                  </a:lnTo>
                  <a:lnTo>
                    <a:pt x="379" y="36"/>
                  </a:lnTo>
                  <a:lnTo>
                    <a:pt x="366" y="26"/>
                  </a:lnTo>
                  <a:lnTo>
                    <a:pt x="350" y="17"/>
                  </a:lnTo>
                  <a:lnTo>
                    <a:pt x="343" y="16"/>
                  </a:lnTo>
                  <a:lnTo>
                    <a:pt x="326" y="13"/>
                  </a:lnTo>
                  <a:lnTo>
                    <a:pt x="291" y="15"/>
                  </a:lnTo>
                  <a:lnTo>
                    <a:pt x="278" y="10"/>
                  </a:lnTo>
                  <a:lnTo>
                    <a:pt x="268" y="3"/>
                  </a:lnTo>
                  <a:lnTo>
                    <a:pt x="264" y="3"/>
                  </a:lnTo>
                  <a:lnTo>
                    <a:pt x="254" y="7"/>
                  </a:lnTo>
                  <a:lnTo>
                    <a:pt x="251" y="12"/>
                  </a:lnTo>
                  <a:lnTo>
                    <a:pt x="245" y="15"/>
                  </a:lnTo>
                  <a:lnTo>
                    <a:pt x="242" y="15"/>
                  </a:lnTo>
                  <a:lnTo>
                    <a:pt x="238" y="13"/>
                  </a:lnTo>
                  <a:lnTo>
                    <a:pt x="235" y="9"/>
                  </a:lnTo>
                  <a:lnTo>
                    <a:pt x="233" y="9"/>
                  </a:lnTo>
                  <a:lnTo>
                    <a:pt x="229" y="12"/>
                  </a:lnTo>
                  <a:lnTo>
                    <a:pt x="226" y="10"/>
                  </a:lnTo>
                  <a:lnTo>
                    <a:pt x="222" y="7"/>
                  </a:lnTo>
                  <a:lnTo>
                    <a:pt x="212" y="3"/>
                  </a:lnTo>
                  <a:lnTo>
                    <a:pt x="202" y="3"/>
                  </a:lnTo>
                  <a:lnTo>
                    <a:pt x="195" y="0"/>
                  </a:lnTo>
                  <a:lnTo>
                    <a:pt x="189" y="0"/>
                  </a:lnTo>
                  <a:lnTo>
                    <a:pt x="183" y="3"/>
                  </a:lnTo>
                  <a:lnTo>
                    <a:pt x="177" y="2"/>
                  </a:lnTo>
                  <a:lnTo>
                    <a:pt x="169" y="4"/>
                  </a:lnTo>
                  <a:lnTo>
                    <a:pt x="163" y="4"/>
                  </a:lnTo>
                  <a:lnTo>
                    <a:pt x="146" y="6"/>
                  </a:lnTo>
                  <a:lnTo>
                    <a:pt x="143" y="9"/>
                  </a:lnTo>
                  <a:lnTo>
                    <a:pt x="141" y="13"/>
                  </a:lnTo>
                  <a:lnTo>
                    <a:pt x="138" y="19"/>
                  </a:lnTo>
                  <a:lnTo>
                    <a:pt x="127" y="22"/>
                  </a:lnTo>
                  <a:lnTo>
                    <a:pt x="112" y="20"/>
                  </a:lnTo>
                  <a:lnTo>
                    <a:pt x="105" y="20"/>
                  </a:lnTo>
                  <a:lnTo>
                    <a:pt x="104" y="22"/>
                  </a:lnTo>
                  <a:lnTo>
                    <a:pt x="107" y="30"/>
                  </a:lnTo>
                  <a:lnTo>
                    <a:pt x="105" y="32"/>
                  </a:lnTo>
                  <a:lnTo>
                    <a:pt x="95" y="29"/>
                  </a:lnTo>
                  <a:lnTo>
                    <a:pt x="89" y="30"/>
                  </a:lnTo>
                  <a:lnTo>
                    <a:pt x="85" y="36"/>
                  </a:lnTo>
                  <a:lnTo>
                    <a:pt x="78" y="39"/>
                  </a:lnTo>
                  <a:lnTo>
                    <a:pt x="68" y="53"/>
                  </a:lnTo>
                  <a:lnTo>
                    <a:pt x="62" y="59"/>
                  </a:lnTo>
                  <a:lnTo>
                    <a:pt x="51" y="63"/>
                  </a:lnTo>
                  <a:lnTo>
                    <a:pt x="51" y="66"/>
                  </a:lnTo>
                  <a:lnTo>
                    <a:pt x="52" y="71"/>
                  </a:lnTo>
                  <a:lnTo>
                    <a:pt x="56" y="74"/>
                  </a:lnTo>
                  <a:lnTo>
                    <a:pt x="56" y="75"/>
                  </a:lnTo>
                  <a:lnTo>
                    <a:pt x="51" y="79"/>
                  </a:lnTo>
                  <a:lnTo>
                    <a:pt x="49" y="82"/>
                  </a:lnTo>
                  <a:lnTo>
                    <a:pt x="51" y="85"/>
                  </a:lnTo>
                  <a:lnTo>
                    <a:pt x="51" y="91"/>
                  </a:lnTo>
                  <a:lnTo>
                    <a:pt x="48" y="92"/>
                  </a:lnTo>
                  <a:lnTo>
                    <a:pt x="38" y="89"/>
                  </a:lnTo>
                  <a:lnTo>
                    <a:pt x="19" y="81"/>
                  </a:lnTo>
                  <a:lnTo>
                    <a:pt x="10" y="74"/>
                  </a:lnTo>
                  <a:lnTo>
                    <a:pt x="6" y="75"/>
                  </a:lnTo>
                  <a:lnTo>
                    <a:pt x="0" y="79"/>
                  </a:lnTo>
                </a:path>
              </a:pathLst>
            </a:custGeom>
            <a:noFill/>
            <a:ln w="6">
              <a:solidFill>
                <a:srgbClr val="005CE6"/>
              </a:solidFill>
              <a:prstDash val="solid"/>
              <a:round/>
              <a:headEnd/>
              <a:tailEnd/>
            </a:ln>
          </p:spPr>
          <p:txBody>
            <a:bodyPr/>
            <a:lstStyle/>
            <a:p>
              <a:endParaRPr lang="en-US"/>
            </a:p>
          </p:txBody>
        </p:sp>
        <p:sp>
          <p:nvSpPr>
            <p:cNvPr id="27808" name="Freeform 362"/>
            <p:cNvSpPr>
              <a:spLocks/>
            </p:cNvSpPr>
            <p:nvPr/>
          </p:nvSpPr>
          <p:spPr bwMode="auto">
            <a:xfrm>
              <a:off x="5135563" y="4349750"/>
              <a:ext cx="350838" cy="796925"/>
            </a:xfrm>
            <a:custGeom>
              <a:avLst/>
              <a:gdLst>
                <a:gd name="T0" fmla="*/ 25 w 221"/>
                <a:gd name="T1" fmla="*/ 502 h 502"/>
                <a:gd name="T2" fmla="*/ 20 w 221"/>
                <a:gd name="T3" fmla="*/ 495 h 502"/>
                <a:gd name="T4" fmla="*/ 22 w 221"/>
                <a:gd name="T5" fmla="*/ 478 h 502"/>
                <a:gd name="T6" fmla="*/ 20 w 221"/>
                <a:gd name="T7" fmla="*/ 463 h 502"/>
                <a:gd name="T8" fmla="*/ 16 w 221"/>
                <a:gd name="T9" fmla="*/ 450 h 502"/>
                <a:gd name="T10" fmla="*/ 15 w 221"/>
                <a:gd name="T11" fmla="*/ 433 h 502"/>
                <a:gd name="T12" fmla="*/ 15 w 221"/>
                <a:gd name="T13" fmla="*/ 430 h 502"/>
                <a:gd name="T14" fmla="*/ 13 w 221"/>
                <a:gd name="T15" fmla="*/ 414 h 502"/>
                <a:gd name="T16" fmla="*/ 7 w 221"/>
                <a:gd name="T17" fmla="*/ 381 h 502"/>
                <a:gd name="T18" fmla="*/ 7 w 221"/>
                <a:gd name="T19" fmla="*/ 374 h 502"/>
                <a:gd name="T20" fmla="*/ 9 w 221"/>
                <a:gd name="T21" fmla="*/ 371 h 502"/>
                <a:gd name="T22" fmla="*/ 10 w 221"/>
                <a:gd name="T23" fmla="*/ 363 h 502"/>
                <a:gd name="T24" fmla="*/ 7 w 221"/>
                <a:gd name="T25" fmla="*/ 355 h 502"/>
                <a:gd name="T26" fmla="*/ 9 w 221"/>
                <a:gd name="T27" fmla="*/ 342 h 502"/>
                <a:gd name="T28" fmla="*/ 7 w 221"/>
                <a:gd name="T29" fmla="*/ 338 h 502"/>
                <a:gd name="T30" fmla="*/ 2 w 221"/>
                <a:gd name="T31" fmla="*/ 331 h 502"/>
                <a:gd name="T32" fmla="*/ 0 w 221"/>
                <a:gd name="T33" fmla="*/ 327 h 502"/>
                <a:gd name="T34" fmla="*/ 10 w 221"/>
                <a:gd name="T35" fmla="*/ 314 h 502"/>
                <a:gd name="T36" fmla="*/ 15 w 221"/>
                <a:gd name="T37" fmla="*/ 305 h 502"/>
                <a:gd name="T38" fmla="*/ 19 w 221"/>
                <a:gd name="T39" fmla="*/ 283 h 502"/>
                <a:gd name="T40" fmla="*/ 19 w 221"/>
                <a:gd name="T41" fmla="*/ 269 h 502"/>
                <a:gd name="T42" fmla="*/ 17 w 221"/>
                <a:gd name="T43" fmla="*/ 263 h 502"/>
                <a:gd name="T44" fmla="*/ 19 w 221"/>
                <a:gd name="T45" fmla="*/ 256 h 502"/>
                <a:gd name="T46" fmla="*/ 28 w 221"/>
                <a:gd name="T47" fmla="*/ 240 h 502"/>
                <a:gd name="T48" fmla="*/ 33 w 221"/>
                <a:gd name="T49" fmla="*/ 217 h 502"/>
                <a:gd name="T50" fmla="*/ 41 w 221"/>
                <a:gd name="T51" fmla="*/ 208 h 502"/>
                <a:gd name="T52" fmla="*/ 41 w 221"/>
                <a:gd name="T53" fmla="*/ 201 h 502"/>
                <a:gd name="T54" fmla="*/ 38 w 221"/>
                <a:gd name="T55" fmla="*/ 188 h 502"/>
                <a:gd name="T56" fmla="*/ 38 w 221"/>
                <a:gd name="T57" fmla="*/ 174 h 502"/>
                <a:gd name="T58" fmla="*/ 45 w 221"/>
                <a:gd name="T59" fmla="*/ 159 h 502"/>
                <a:gd name="T60" fmla="*/ 51 w 221"/>
                <a:gd name="T61" fmla="*/ 154 h 502"/>
                <a:gd name="T62" fmla="*/ 72 w 221"/>
                <a:gd name="T63" fmla="*/ 144 h 502"/>
                <a:gd name="T64" fmla="*/ 75 w 221"/>
                <a:gd name="T65" fmla="*/ 141 h 502"/>
                <a:gd name="T66" fmla="*/ 84 w 221"/>
                <a:gd name="T67" fmla="*/ 131 h 502"/>
                <a:gd name="T68" fmla="*/ 95 w 221"/>
                <a:gd name="T69" fmla="*/ 106 h 502"/>
                <a:gd name="T70" fmla="*/ 104 w 221"/>
                <a:gd name="T71" fmla="*/ 95 h 502"/>
                <a:gd name="T72" fmla="*/ 117 w 221"/>
                <a:gd name="T73" fmla="*/ 82 h 502"/>
                <a:gd name="T74" fmla="*/ 137 w 221"/>
                <a:gd name="T75" fmla="*/ 77 h 502"/>
                <a:gd name="T76" fmla="*/ 160 w 221"/>
                <a:gd name="T77" fmla="*/ 67 h 502"/>
                <a:gd name="T78" fmla="*/ 172 w 221"/>
                <a:gd name="T79" fmla="*/ 63 h 502"/>
                <a:gd name="T80" fmla="*/ 190 w 221"/>
                <a:gd name="T81" fmla="*/ 53 h 502"/>
                <a:gd name="T82" fmla="*/ 196 w 221"/>
                <a:gd name="T83" fmla="*/ 49 h 502"/>
                <a:gd name="T84" fmla="*/ 212 w 221"/>
                <a:gd name="T85" fmla="*/ 23 h 502"/>
                <a:gd name="T86" fmla="*/ 212 w 221"/>
                <a:gd name="T87" fmla="*/ 17 h 502"/>
                <a:gd name="T88" fmla="*/ 215 w 221"/>
                <a:gd name="T89" fmla="*/ 7 h 502"/>
                <a:gd name="T90" fmla="*/ 219 w 221"/>
                <a:gd name="T91" fmla="*/ 1 h 502"/>
                <a:gd name="T92" fmla="*/ 221 w 221"/>
                <a:gd name="T93" fmla="*/ 0 h 5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21"/>
                <a:gd name="T142" fmla="*/ 0 h 502"/>
                <a:gd name="T143" fmla="*/ 221 w 221"/>
                <a:gd name="T144" fmla="*/ 502 h 50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21" h="502">
                  <a:moveTo>
                    <a:pt x="25" y="502"/>
                  </a:moveTo>
                  <a:lnTo>
                    <a:pt x="20" y="495"/>
                  </a:lnTo>
                  <a:lnTo>
                    <a:pt x="22" y="478"/>
                  </a:lnTo>
                  <a:lnTo>
                    <a:pt x="20" y="463"/>
                  </a:lnTo>
                  <a:lnTo>
                    <a:pt x="16" y="450"/>
                  </a:lnTo>
                  <a:lnTo>
                    <a:pt x="15" y="433"/>
                  </a:lnTo>
                  <a:lnTo>
                    <a:pt x="15" y="430"/>
                  </a:lnTo>
                  <a:lnTo>
                    <a:pt x="13" y="414"/>
                  </a:lnTo>
                  <a:lnTo>
                    <a:pt x="7" y="381"/>
                  </a:lnTo>
                  <a:lnTo>
                    <a:pt x="7" y="374"/>
                  </a:lnTo>
                  <a:lnTo>
                    <a:pt x="9" y="371"/>
                  </a:lnTo>
                  <a:lnTo>
                    <a:pt x="10" y="363"/>
                  </a:lnTo>
                  <a:lnTo>
                    <a:pt x="7" y="355"/>
                  </a:lnTo>
                  <a:lnTo>
                    <a:pt x="9" y="342"/>
                  </a:lnTo>
                  <a:lnTo>
                    <a:pt x="7" y="338"/>
                  </a:lnTo>
                  <a:lnTo>
                    <a:pt x="2" y="331"/>
                  </a:lnTo>
                  <a:lnTo>
                    <a:pt x="0" y="327"/>
                  </a:lnTo>
                  <a:lnTo>
                    <a:pt x="10" y="314"/>
                  </a:lnTo>
                  <a:lnTo>
                    <a:pt x="15" y="305"/>
                  </a:lnTo>
                  <a:lnTo>
                    <a:pt x="19" y="283"/>
                  </a:lnTo>
                  <a:lnTo>
                    <a:pt x="19" y="269"/>
                  </a:lnTo>
                  <a:lnTo>
                    <a:pt x="17" y="263"/>
                  </a:lnTo>
                  <a:lnTo>
                    <a:pt x="19" y="256"/>
                  </a:lnTo>
                  <a:lnTo>
                    <a:pt x="28" y="240"/>
                  </a:lnTo>
                  <a:lnTo>
                    <a:pt x="33" y="217"/>
                  </a:lnTo>
                  <a:lnTo>
                    <a:pt x="41" y="208"/>
                  </a:lnTo>
                  <a:lnTo>
                    <a:pt x="41" y="201"/>
                  </a:lnTo>
                  <a:lnTo>
                    <a:pt x="38" y="188"/>
                  </a:lnTo>
                  <a:lnTo>
                    <a:pt x="38" y="174"/>
                  </a:lnTo>
                  <a:lnTo>
                    <a:pt x="45" y="159"/>
                  </a:lnTo>
                  <a:lnTo>
                    <a:pt x="51" y="154"/>
                  </a:lnTo>
                  <a:lnTo>
                    <a:pt x="72" y="144"/>
                  </a:lnTo>
                  <a:lnTo>
                    <a:pt x="75" y="141"/>
                  </a:lnTo>
                  <a:lnTo>
                    <a:pt x="84" y="131"/>
                  </a:lnTo>
                  <a:lnTo>
                    <a:pt x="95" y="106"/>
                  </a:lnTo>
                  <a:lnTo>
                    <a:pt x="104" y="95"/>
                  </a:lnTo>
                  <a:lnTo>
                    <a:pt x="117" y="82"/>
                  </a:lnTo>
                  <a:lnTo>
                    <a:pt x="137" y="77"/>
                  </a:lnTo>
                  <a:lnTo>
                    <a:pt x="160" y="67"/>
                  </a:lnTo>
                  <a:lnTo>
                    <a:pt x="172" y="63"/>
                  </a:lnTo>
                  <a:lnTo>
                    <a:pt x="190" y="53"/>
                  </a:lnTo>
                  <a:lnTo>
                    <a:pt x="196" y="49"/>
                  </a:lnTo>
                  <a:lnTo>
                    <a:pt x="212" y="23"/>
                  </a:lnTo>
                  <a:lnTo>
                    <a:pt x="212" y="17"/>
                  </a:lnTo>
                  <a:lnTo>
                    <a:pt x="215" y="7"/>
                  </a:lnTo>
                  <a:lnTo>
                    <a:pt x="219" y="1"/>
                  </a:lnTo>
                  <a:lnTo>
                    <a:pt x="221" y="0"/>
                  </a:lnTo>
                </a:path>
              </a:pathLst>
            </a:custGeom>
            <a:noFill/>
            <a:ln w="6">
              <a:solidFill>
                <a:srgbClr val="005CE6"/>
              </a:solidFill>
              <a:prstDash val="solid"/>
              <a:round/>
              <a:headEnd/>
              <a:tailEnd/>
            </a:ln>
          </p:spPr>
          <p:txBody>
            <a:bodyPr/>
            <a:lstStyle/>
            <a:p>
              <a:endParaRPr lang="en-US"/>
            </a:p>
          </p:txBody>
        </p:sp>
        <p:sp>
          <p:nvSpPr>
            <p:cNvPr id="27809" name="Line 363"/>
            <p:cNvSpPr>
              <a:spLocks noChangeShapeType="1"/>
            </p:cNvSpPr>
            <p:nvPr/>
          </p:nvSpPr>
          <p:spPr bwMode="auto">
            <a:xfrm flipV="1">
              <a:off x="3265488" y="6316662"/>
              <a:ext cx="1588" cy="3175"/>
            </a:xfrm>
            <a:prstGeom prst="line">
              <a:avLst/>
            </a:prstGeom>
            <a:noFill/>
            <a:ln w="6">
              <a:solidFill>
                <a:srgbClr val="005CE6"/>
              </a:solidFill>
              <a:round/>
              <a:headEnd/>
              <a:tailEnd/>
            </a:ln>
          </p:spPr>
          <p:txBody>
            <a:bodyPr/>
            <a:lstStyle/>
            <a:p>
              <a:endParaRPr lang="en-US"/>
            </a:p>
          </p:txBody>
        </p:sp>
        <p:sp>
          <p:nvSpPr>
            <p:cNvPr id="27810" name="Freeform 364"/>
            <p:cNvSpPr>
              <a:spLocks/>
            </p:cNvSpPr>
            <p:nvPr/>
          </p:nvSpPr>
          <p:spPr bwMode="auto">
            <a:xfrm>
              <a:off x="7223125" y="2474913"/>
              <a:ext cx="461963" cy="736600"/>
            </a:xfrm>
            <a:custGeom>
              <a:avLst/>
              <a:gdLst>
                <a:gd name="T0" fmla="*/ 45 w 291"/>
                <a:gd name="T1" fmla="*/ 464 h 464"/>
                <a:gd name="T2" fmla="*/ 22 w 291"/>
                <a:gd name="T3" fmla="*/ 429 h 464"/>
                <a:gd name="T4" fmla="*/ 13 w 291"/>
                <a:gd name="T5" fmla="*/ 420 h 464"/>
                <a:gd name="T6" fmla="*/ 0 w 291"/>
                <a:gd name="T7" fmla="*/ 395 h 464"/>
                <a:gd name="T8" fmla="*/ 0 w 291"/>
                <a:gd name="T9" fmla="*/ 380 h 464"/>
                <a:gd name="T10" fmla="*/ 3 w 291"/>
                <a:gd name="T11" fmla="*/ 361 h 464"/>
                <a:gd name="T12" fmla="*/ 6 w 291"/>
                <a:gd name="T13" fmla="*/ 354 h 464"/>
                <a:gd name="T14" fmla="*/ 5 w 291"/>
                <a:gd name="T15" fmla="*/ 315 h 464"/>
                <a:gd name="T16" fmla="*/ 2 w 291"/>
                <a:gd name="T17" fmla="*/ 304 h 464"/>
                <a:gd name="T18" fmla="*/ 0 w 291"/>
                <a:gd name="T19" fmla="*/ 256 h 464"/>
                <a:gd name="T20" fmla="*/ 2 w 291"/>
                <a:gd name="T21" fmla="*/ 223 h 464"/>
                <a:gd name="T22" fmla="*/ 9 w 291"/>
                <a:gd name="T23" fmla="*/ 203 h 464"/>
                <a:gd name="T24" fmla="*/ 25 w 291"/>
                <a:gd name="T25" fmla="*/ 186 h 464"/>
                <a:gd name="T26" fmla="*/ 32 w 291"/>
                <a:gd name="T27" fmla="*/ 174 h 464"/>
                <a:gd name="T28" fmla="*/ 38 w 291"/>
                <a:gd name="T29" fmla="*/ 170 h 464"/>
                <a:gd name="T30" fmla="*/ 48 w 291"/>
                <a:gd name="T31" fmla="*/ 166 h 464"/>
                <a:gd name="T32" fmla="*/ 65 w 291"/>
                <a:gd name="T33" fmla="*/ 166 h 464"/>
                <a:gd name="T34" fmla="*/ 83 w 291"/>
                <a:gd name="T35" fmla="*/ 153 h 464"/>
                <a:gd name="T36" fmla="*/ 91 w 291"/>
                <a:gd name="T37" fmla="*/ 138 h 464"/>
                <a:gd name="T38" fmla="*/ 116 w 291"/>
                <a:gd name="T39" fmla="*/ 117 h 464"/>
                <a:gd name="T40" fmla="*/ 121 w 291"/>
                <a:gd name="T41" fmla="*/ 108 h 464"/>
                <a:gd name="T42" fmla="*/ 127 w 291"/>
                <a:gd name="T43" fmla="*/ 104 h 464"/>
                <a:gd name="T44" fmla="*/ 133 w 291"/>
                <a:gd name="T45" fmla="*/ 102 h 464"/>
                <a:gd name="T46" fmla="*/ 153 w 291"/>
                <a:gd name="T47" fmla="*/ 107 h 464"/>
                <a:gd name="T48" fmla="*/ 166 w 291"/>
                <a:gd name="T49" fmla="*/ 105 h 464"/>
                <a:gd name="T50" fmla="*/ 179 w 291"/>
                <a:gd name="T51" fmla="*/ 98 h 464"/>
                <a:gd name="T52" fmla="*/ 199 w 291"/>
                <a:gd name="T53" fmla="*/ 78 h 464"/>
                <a:gd name="T54" fmla="*/ 212 w 291"/>
                <a:gd name="T55" fmla="*/ 69 h 464"/>
                <a:gd name="T56" fmla="*/ 234 w 291"/>
                <a:gd name="T57" fmla="*/ 27 h 464"/>
                <a:gd name="T58" fmla="*/ 238 w 291"/>
                <a:gd name="T59" fmla="*/ 23 h 464"/>
                <a:gd name="T60" fmla="*/ 260 w 291"/>
                <a:gd name="T61" fmla="*/ 16 h 464"/>
                <a:gd name="T62" fmla="*/ 277 w 291"/>
                <a:gd name="T63" fmla="*/ 6 h 464"/>
                <a:gd name="T64" fmla="*/ 287 w 291"/>
                <a:gd name="T65" fmla="*/ 2 h 464"/>
                <a:gd name="T66" fmla="*/ 290 w 291"/>
                <a:gd name="T67" fmla="*/ 0 h 464"/>
                <a:gd name="T68" fmla="*/ 291 w 291"/>
                <a:gd name="T69" fmla="*/ 0 h 4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91"/>
                <a:gd name="T106" fmla="*/ 0 h 464"/>
                <a:gd name="T107" fmla="*/ 291 w 291"/>
                <a:gd name="T108" fmla="*/ 464 h 46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91" h="464">
                  <a:moveTo>
                    <a:pt x="45" y="464"/>
                  </a:moveTo>
                  <a:lnTo>
                    <a:pt x="22" y="429"/>
                  </a:lnTo>
                  <a:lnTo>
                    <a:pt x="13" y="420"/>
                  </a:lnTo>
                  <a:lnTo>
                    <a:pt x="0" y="395"/>
                  </a:lnTo>
                  <a:lnTo>
                    <a:pt x="0" y="380"/>
                  </a:lnTo>
                  <a:lnTo>
                    <a:pt x="3" y="361"/>
                  </a:lnTo>
                  <a:lnTo>
                    <a:pt x="6" y="354"/>
                  </a:lnTo>
                  <a:lnTo>
                    <a:pt x="5" y="315"/>
                  </a:lnTo>
                  <a:lnTo>
                    <a:pt x="2" y="304"/>
                  </a:lnTo>
                  <a:lnTo>
                    <a:pt x="0" y="256"/>
                  </a:lnTo>
                  <a:lnTo>
                    <a:pt x="2" y="223"/>
                  </a:lnTo>
                  <a:lnTo>
                    <a:pt x="9" y="203"/>
                  </a:lnTo>
                  <a:lnTo>
                    <a:pt x="25" y="186"/>
                  </a:lnTo>
                  <a:lnTo>
                    <a:pt x="32" y="174"/>
                  </a:lnTo>
                  <a:lnTo>
                    <a:pt x="38" y="170"/>
                  </a:lnTo>
                  <a:lnTo>
                    <a:pt x="48" y="166"/>
                  </a:lnTo>
                  <a:lnTo>
                    <a:pt x="65" y="166"/>
                  </a:lnTo>
                  <a:lnTo>
                    <a:pt x="83" y="153"/>
                  </a:lnTo>
                  <a:lnTo>
                    <a:pt x="91" y="138"/>
                  </a:lnTo>
                  <a:lnTo>
                    <a:pt x="116" y="117"/>
                  </a:lnTo>
                  <a:lnTo>
                    <a:pt x="121" y="108"/>
                  </a:lnTo>
                  <a:lnTo>
                    <a:pt x="127" y="104"/>
                  </a:lnTo>
                  <a:lnTo>
                    <a:pt x="133" y="102"/>
                  </a:lnTo>
                  <a:lnTo>
                    <a:pt x="153" y="107"/>
                  </a:lnTo>
                  <a:lnTo>
                    <a:pt x="166" y="105"/>
                  </a:lnTo>
                  <a:lnTo>
                    <a:pt x="179" y="98"/>
                  </a:lnTo>
                  <a:lnTo>
                    <a:pt x="199" y="78"/>
                  </a:lnTo>
                  <a:lnTo>
                    <a:pt x="212" y="69"/>
                  </a:lnTo>
                  <a:lnTo>
                    <a:pt x="234" y="27"/>
                  </a:lnTo>
                  <a:lnTo>
                    <a:pt x="238" y="23"/>
                  </a:lnTo>
                  <a:lnTo>
                    <a:pt x="260" y="16"/>
                  </a:lnTo>
                  <a:lnTo>
                    <a:pt x="277" y="6"/>
                  </a:lnTo>
                  <a:lnTo>
                    <a:pt x="287" y="2"/>
                  </a:lnTo>
                  <a:lnTo>
                    <a:pt x="290" y="0"/>
                  </a:lnTo>
                  <a:lnTo>
                    <a:pt x="291" y="0"/>
                  </a:lnTo>
                </a:path>
              </a:pathLst>
            </a:custGeom>
            <a:noFill/>
            <a:ln w="6">
              <a:solidFill>
                <a:srgbClr val="005CE6"/>
              </a:solidFill>
              <a:prstDash val="solid"/>
              <a:round/>
              <a:headEnd/>
              <a:tailEnd/>
            </a:ln>
          </p:spPr>
          <p:txBody>
            <a:bodyPr/>
            <a:lstStyle/>
            <a:p>
              <a:endParaRPr lang="en-US"/>
            </a:p>
          </p:txBody>
        </p:sp>
        <p:sp>
          <p:nvSpPr>
            <p:cNvPr id="27811" name="Freeform 365"/>
            <p:cNvSpPr>
              <a:spLocks/>
            </p:cNvSpPr>
            <p:nvPr/>
          </p:nvSpPr>
          <p:spPr bwMode="auto">
            <a:xfrm>
              <a:off x="6796088" y="4146550"/>
              <a:ext cx="177800" cy="442912"/>
            </a:xfrm>
            <a:custGeom>
              <a:avLst/>
              <a:gdLst>
                <a:gd name="T0" fmla="*/ 112 w 112"/>
                <a:gd name="T1" fmla="*/ 0 h 279"/>
                <a:gd name="T2" fmla="*/ 111 w 112"/>
                <a:gd name="T3" fmla="*/ 5 h 279"/>
                <a:gd name="T4" fmla="*/ 101 w 112"/>
                <a:gd name="T5" fmla="*/ 12 h 279"/>
                <a:gd name="T6" fmla="*/ 97 w 112"/>
                <a:gd name="T7" fmla="*/ 18 h 279"/>
                <a:gd name="T8" fmla="*/ 95 w 112"/>
                <a:gd name="T9" fmla="*/ 38 h 279"/>
                <a:gd name="T10" fmla="*/ 97 w 112"/>
                <a:gd name="T11" fmla="*/ 46 h 279"/>
                <a:gd name="T12" fmla="*/ 97 w 112"/>
                <a:gd name="T13" fmla="*/ 69 h 279"/>
                <a:gd name="T14" fmla="*/ 94 w 112"/>
                <a:gd name="T15" fmla="*/ 74 h 279"/>
                <a:gd name="T16" fmla="*/ 88 w 112"/>
                <a:gd name="T17" fmla="*/ 80 h 279"/>
                <a:gd name="T18" fmla="*/ 85 w 112"/>
                <a:gd name="T19" fmla="*/ 87 h 279"/>
                <a:gd name="T20" fmla="*/ 76 w 112"/>
                <a:gd name="T21" fmla="*/ 120 h 279"/>
                <a:gd name="T22" fmla="*/ 65 w 112"/>
                <a:gd name="T23" fmla="*/ 133 h 279"/>
                <a:gd name="T24" fmla="*/ 63 w 112"/>
                <a:gd name="T25" fmla="*/ 148 h 279"/>
                <a:gd name="T26" fmla="*/ 56 w 112"/>
                <a:gd name="T27" fmla="*/ 168 h 279"/>
                <a:gd name="T28" fmla="*/ 55 w 112"/>
                <a:gd name="T29" fmla="*/ 205 h 279"/>
                <a:gd name="T30" fmla="*/ 46 w 112"/>
                <a:gd name="T31" fmla="*/ 220 h 279"/>
                <a:gd name="T32" fmla="*/ 45 w 112"/>
                <a:gd name="T33" fmla="*/ 233 h 279"/>
                <a:gd name="T34" fmla="*/ 40 w 112"/>
                <a:gd name="T35" fmla="*/ 240 h 279"/>
                <a:gd name="T36" fmla="*/ 39 w 112"/>
                <a:gd name="T37" fmla="*/ 250 h 279"/>
                <a:gd name="T38" fmla="*/ 33 w 112"/>
                <a:gd name="T39" fmla="*/ 254 h 279"/>
                <a:gd name="T40" fmla="*/ 30 w 112"/>
                <a:gd name="T41" fmla="*/ 260 h 279"/>
                <a:gd name="T42" fmla="*/ 23 w 112"/>
                <a:gd name="T43" fmla="*/ 263 h 279"/>
                <a:gd name="T44" fmla="*/ 12 w 112"/>
                <a:gd name="T45" fmla="*/ 277 h 279"/>
                <a:gd name="T46" fmla="*/ 9 w 112"/>
                <a:gd name="T47" fmla="*/ 279 h 279"/>
                <a:gd name="T48" fmla="*/ 0 w 112"/>
                <a:gd name="T49" fmla="*/ 279 h 27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12"/>
                <a:gd name="T76" fmla="*/ 0 h 279"/>
                <a:gd name="T77" fmla="*/ 112 w 112"/>
                <a:gd name="T78" fmla="*/ 279 h 27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12" h="279">
                  <a:moveTo>
                    <a:pt x="112" y="0"/>
                  </a:moveTo>
                  <a:lnTo>
                    <a:pt x="111" y="5"/>
                  </a:lnTo>
                  <a:lnTo>
                    <a:pt x="101" y="12"/>
                  </a:lnTo>
                  <a:lnTo>
                    <a:pt x="97" y="18"/>
                  </a:lnTo>
                  <a:lnTo>
                    <a:pt x="95" y="38"/>
                  </a:lnTo>
                  <a:lnTo>
                    <a:pt x="97" y="46"/>
                  </a:lnTo>
                  <a:lnTo>
                    <a:pt x="97" y="69"/>
                  </a:lnTo>
                  <a:lnTo>
                    <a:pt x="94" y="74"/>
                  </a:lnTo>
                  <a:lnTo>
                    <a:pt x="88" y="80"/>
                  </a:lnTo>
                  <a:lnTo>
                    <a:pt x="85" y="87"/>
                  </a:lnTo>
                  <a:lnTo>
                    <a:pt x="76" y="120"/>
                  </a:lnTo>
                  <a:lnTo>
                    <a:pt x="65" y="133"/>
                  </a:lnTo>
                  <a:lnTo>
                    <a:pt x="63" y="148"/>
                  </a:lnTo>
                  <a:lnTo>
                    <a:pt x="56" y="168"/>
                  </a:lnTo>
                  <a:lnTo>
                    <a:pt x="55" y="205"/>
                  </a:lnTo>
                  <a:lnTo>
                    <a:pt x="46" y="220"/>
                  </a:lnTo>
                  <a:lnTo>
                    <a:pt x="45" y="233"/>
                  </a:lnTo>
                  <a:lnTo>
                    <a:pt x="40" y="240"/>
                  </a:lnTo>
                  <a:lnTo>
                    <a:pt x="39" y="250"/>
                  </a:lnTo>
                  <a:lnTo>
                    <a:pt x="33" y="254"/>
                  </a:lnTo>
                  <a:lnTo>
                    <a:pt x="30" y="260"/>
                  </a:lnTo>
                  <a:lnTo>
                    <a:pt x="23" y="263"/>
                  </a:lnTo>
                  <a:lnTo>
                    <a:pt x="12" y="277"/>
                  </a:lnTo>
                  <a:lnTo>
                    <a:pt x="9" y="279"/>
                  </a:lnTo>
                  <a:lnTo>
                    <a:pt x="0" y="279"/>
                  </a:lnTo>
                </a:path>
              </a:pathLst>
            </a:custGeom>
            <a:noFill/>
            <a:ln w="6">
              <a:solidFill>
                <a:srgbClr val="005CE6"/>
              </a:solidFill>
              <a:prstDash val="solid"/>
              <a:round/>
              <a:headEnd/>
              <a:tailEnd/>
            </a:ln>
          </p:spPr>
          <p:txBody>
            <a:bodyPr/>
            <a:lstStyle/>
            <a:p>
              <a:endParaRPr lang="en-US"/>
            </a:p>
          </p:txBody>
        </p:sp>
        <p:sp>
          <p:nvSpPr>
            <p:cNvPr id="27812" name="Freeform 366"/>
            <p:cNvSpPr>
              <a:spLocks/>
            </p:cNvSpPr>
            <p:nvPr/>
          </p:nvSpPr>
          <p:spPr bwMode="auto">
            <a:xfrm>
              <a:off x="1214438" y="1898650"/>
              <a:ext cx="161925" cy="165100"/>
            </a:xfrm>
            <a:custGeom>
              <a:avLst/>
              <a:gdLst>
                <a:gd name="T0" fmla="*/ 0 w 102"/>
                <a:gd name="T1" fmla="*/ 0 h 104"/>
                <a:gd name="T2" fmla="*/ 7 w 102"/>
                <a:gd name="T3" fmla="*/ 2 h 104"/>
                <a:gd name="T4" fmla="*/ 8 w 102"/>
                <a:gd name="T5" fmla="*/ 5 h 104"/>
                <a:gd name="T6" fmla="*/ 8 w 102"/>
                <a:gd name="T7" fmla="*/ 13 h 104"/>
                <a:gd name="T8" fmla="*/ 20 w 102"/>
                <a:gd name="T9" fmla="*/ 22 h 104"/>
                <a:gd name="T10" fmla="*/ 31 w 102"/>
                <a:gd name="T11" fmla="*/ 29 h 104"/>
                <a:gd name="T12" fmla="*/ 46 w 102"/>
                <a:gd name="T13" fmla="*/ 30 h 104"/>
                <a:gd name="T14" fmla="*/ 53 w 102"/>
                <a:gd name="T15" fmla="*/ 33 h 104"/>
                <a:gd name="T16" fmla="*/ 67 w 102"/>
                <a:gd name="T17" fmla="*/ 43 h 104"/>
                <a:gd name="T18" fmla="*/ 72 w 102"/>
                <a:gd name="T19" fmla="*/ 49 h 104"/>
                <a:gd name="T20" fmla="*/ 72 w 102"/>
                <a:gd name="T21" fmla="*/ 52 h 104"/>
                <a:gd name="T22" fmla="*/ 64 w 102"/>
                <a:gd name="T23" fmla="*/ 61 h 104"/>
                <a:gd name="T24" fmla="*/ 64 w 102"/>
                <a:gd name="T25" fmla="*/ 65 h 104"/>
                <a:gd name="T26" fmla="*/ 75 w 102"/>
                <a:gd name="T27" fmla="*/ 72 h 104"/>
                <a:gd name="T28" fmla="*/ 72 w 102"/>
                <a:gd name="T29" fmla="*/ 79 h 104"/>
                <a:gd name="T30" fmla="*/ 72 w 102"/>
                <a:gd name="T31" fmla="*/ 84 h 104"/>
                <a:gd name="T32" fmla="*/ 83 w 102"/>
                <a:gd name="T33" fmla="*/ 94 h 104"/>
                <a:gd name="T34" fmla="*/ 99 w 102"/>
                <a:gd name="T35" fmla="*/ 104 h 104"/>
                <a:gd name="T36" fmla="*/ 102 w 102"/>
                <a:gd name="T37" fmla="*/ 104 h 10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2"/>
                <a:gd name="T58" fmla="*/ 0 h 104"/>
                <a:gd name="T59" fmla="*/ 102 w 102"/>
                <a:gd name="T60" fmla="*/ 104 h 10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2" h="104">
                  <a:moveTo>
                    <a:pt x="0" y="0"/>
                  </a:moveTo>
                  <a:lnTo>
                    <a:pt x="7" y="2"/>
                  </a:lnTo>
                  <a:lnTo>
                    <a:pt x="8" y="5"/>
                  </a:lnTo>
                  <a:lnTo>
                    <a:pt x="8" y="13"/>
                  </a:lnTo>
                  <a:lnTo>
                    <a:pt x="20" y="22"/>
                  </a:lnTo>
                  <a:lnTo>
                    <a:pt x="31" y="29"/>
                  </a:lnTo>
                  <a:lnTo>
                    <a:pt x="46" y="30"/>
                  </a:lnTo>
                  <a:lnTo>
                    <a:pt x="53" y="33"/>
                  </a:lnTo>
                  <a:lnTo>
                    <a:pt x="67" y="43"/>
                  </a:lnTo>
                  <a:lnTo>
                    <a:pt x="72" y="49"/>
                  </a:lnTo>
                  <a:lnTo>
                    <a:pt x="72" y="52"/>
                  </a:lnTo>
                  <a:lnTo>
                    <a:pt x="64" y="61"/>
                  </a:lnTo>
                  <a:lnTo>
                    <a:pt x="64" y="65"/>
                  </a:lnTo>
                  <a:lnTo>
                    <a:pt x="75" y="72"/>
                  </a:lnTo>
                  <a:lnTo>
                    <a:pt x="72" y="79"/>
                  </a:lnTo>
                  <a:lnTo>
                    <a:pt x="72" y="84"/>
                  </a:lnTo>
                  <a:lnTo>
                    <a:pt x="83" y="94"/>
                  </a:lnTo>
                  <a:lnTo>
                    <a:pt x="99" y="104"/>
                  </a:lnTo>
                  <a:lnTo>
                    <a:pt x="102" y="104"/>
                  </a:lnTo>
                </a:path>
              </a:pathLst>
            </a:custGeom>
            <a:noFill/>
            <a:ln w="6">
              <a:solidFill>
                <a:srgbClr val="005CE6"/>
              </a:solidFill>
              <a:prstDash val="solid"/>
              <a:round/>
              <a:headEnd/>
              <a:tailEnd/>
            </a:ln>
          </p:spPr>
          <p:txBody>
            <a:bodyPr/>
            <a:lstStyle/>
            <a:p>
              <a:endParaRPr lang="en-US"/>
            </a:p>
          </p:txBody>
        </p:sp>
        <p:sp>
          <p:nvSpPr>
            <p:cNvPr id="27813" name="Freeform 367"/>
            <p:cNvSpPr>
              <a:spLocks/>
            </p:cNvSpPr>
            <p:nvPr/>
          </p:nvSpPr>
          <p:spPr bwMode="auto">
            <a:xfrm>
              <a:off x="3459163" y="3846513"/>
              <a:ext cx="52388" cy="119062"/>
            </a:xfrm>
            <a:custGeom>
              <a:avLst/>
              <a:gdLst>
                <a:gd name="T0" fmla="*/ 33 w 33"/>
                <a:gd name="T1" fmla="*/ 75 h 75"/>
                <a:gd name="T2" fmla="*/ 31 w 33"/>
                <a:gd name="T3" fmla="*/ 73 h 75"/>
                <a:gd name="T4" fmla="*/ 15 w 33"/>
                <a:gd name="T5" fmla="*/ 20 h 75"/>
                <a:gd name="T6" fmla="*/ 0 w 33"/>
                <a:gd name="T7" fmla="*/ 3 h 75"/>
                <a:gd name="T8" fmla="*/ 0 w 33"/>
                <a:gd name="T9" fmla="*/ 0 h 75"/>
                <a:gd name="T10" fmla="*/ 0 60000 65536"/>
                <a:gd name="T11" fmla="*/ 0 60000 65536"/>
                <a:gd name="T12" fmla="*/ 0 60000 65536"/>
                <a:gd name="T13" fmla="*/ 0 60000 65536"/>
                <a:gd name="T14" fmla="*/ 0 60000 65536"/>
                <a:gd name="T15" fmla="*/ 0 w 33"/>
                <a:gd name="T16" fmla="*/ 0 h 75"/>
                <a:gd name="T17" fmla="*/ 33 w 33"/>
                <a:gd name="T18" fmla="*/ 75 h 75"/>
              </a:gdLst>
              <a:ahLst/>
              <a:cxnLst>
                <a:cxn ang="T10">
                  <a:pos x="T0" y="T1"/>
                </a:cxn>
                <a:cxn ang="T11">
                  <a:pos x="T2" y="T3"/>
                </a:cxn>
                <a:cxn ang="T12">
                  <a:pos x="T4" y="T5"/>
                </a:cxn>
                <a:cxn ang="T13">
                  <a:pos x="T6" y="T7"/>
                </a:cxn>
                <a:cxn ang="T14">
                  <a:pos x="T8" y="T9"/>
                </a:cxn>
              </a:cxnLst>
              <a:rect l="T15" t="T16" r="T17" b="T18"/>
              <a:pathLst>
                <a:path w="33" h="75">
                  <a:moveTo>
                    <a:pt x="33" y="75"/>
                  </a:moveTo>
                  <a:lnTo>
                    <a:pt x="31" y="73"/>
                  </a:lnTo>
                  <a:lnTo>
                    <a:pt x="15" y="20"/>
                  </a:lnTo>
                  <a:lnTo>
                    <a:pt x="0" y="3"/>
                  </a:lnTo>
                  <a:lnTo>
                    <a:pt x="0" y="0"/>
                  </a:lnTo>
                </a:path>
              </a:pathLst>
            </a:custGeom>
            <a:noFill/>
            <a:ln w="6">
              <a:solidFill>
                <a:srgbClr val="005CE6"/>
              </a:solidFill>
              <a:prstDash val="solid"/>
              <a:round/>
              <a:headEnd/>
              <a:tailEnd/>
            </a:ln>
          </p:spPr>
          <p:txBody>
            <a:bodyPr/>
            <a:lstStyle/>
            <a:p>
              <a:endParaRPr lang="en-US"/>
            </a:p>
          </p:txBody>
        </p:sp>
        <p:sp>
          <p:nvSpPr>
            <p:cNvPr id="27814" name="Freeform 368"/>
            <p:cNvSpPr>
              <a:spLocks/>
            </p:cNvSpPr>
            <p:nvPr/>
          </p:nvSpPr>
          <p:spPr bwMode="auto">
            <a:xfrm>
              <a:off x="1287463" y="5607050"/>
              <a:ext cx="4763" cy="58737"/>
            </a:xfrm>
            <a:custGeom>
              <a:avLst/>
              <a:gdLst>
                <a:gd name="T0" fmla="*/ 0 w 3"/>
                <a:gd name="T1" fmla="*/ 37 h 37"/>
                <a:gd name="T2" fmla="*/ 0 w 3"/>
                <a:gd name="T3" fmla="*/ 8 h 37"/>
                <a:gd name="T4" fmla="*/ 3 w 3"/>
                <a:gd name="T5" fmla="*/ 0 h 37"/>
                <a:gd name="T6" fmla="*/ 0 60000 65536"/>
                <a:gd name="T7" fmla="*/ 0 60000 65536"/>
                <a:gd name="T8" fmla="*/ 0 60000 65536"/>
                <a:gd name="T9" fmla="*/ 0 w 3"/>
                <a:gd name="T10" fmla="*/ 0 h 37"/>
                <a:gd name="T11" fmla="*/ 3 w 3"/>
                <a:gd name="T12" fmla="*/ 37 h 37"/>
              </a:gdLst>
              <a:ahLst/>
              <a:cxnLst>
                <a:cxn ang="T6">
                  <a:pos x="T0" y="T1"/>
                </a:cxn>
                <a:cxn ang="T7">
                  <a:pos x="T2" y="T3"/>
                </a:cxn>
                <a:cxn ang="T8">
                  <a:pos x="T4" y="T5"/>
                </a:cxn>
              </a:cxnLst>
              <a:rect l="T9" t="T10" r="T11" b="T12"/>
              <a:pathLst>
                <a:path w="3" h="37">
                  <a:moveTo>
                    <a:pt x="0" y="37"/>
                  </a:moveTo>
                  <a:lnTo>
                    <a:pt x="0" y="8"/>
                  </a:lnTo>
                  <a:lnTo>
                    <a:pt x="3" y="0"/>
                  </a:lnTo>
                </a:path>
              </a:pathLst>
            </a:custGeom>
            <a:noFill/>
            <a:ln w="6">
              <a:solidFill>
                <a:srgbClr val="005CE6"/>
              </a:solidFill>
              <a:prstDash val="solid"/>
              <a:round/>
              <a:headEnd/>
              <a:tailEnd/>
            </a:ln>
          </p:spPr>
          <p:txBody>
            <a:bodyPr/>
            <a:lstStyle/>
            <a:p>
              <a:endParaRPr lang="en-US"/>
            </a:p>
          </p:txBody>
        </p:sp>
        <p:sp>
          <p:nvSpPr>
            <p:cNvPr id="27815" name="Freeform 369"/>
            <p:cNvSpPr>
              <a:spLocks noEditPoints="1"/>
            </p:cNvSpPr>
            <p:nvPr/>
          </p:nvSpPr>
          <p:spPr bwMode="auto">
            <a:xfrm>
              <a:off x="4933950" y="1241426"/>
              <a:ext cx="554038" cy="38100"/>
            </a:xfrm>
            <a:custGeom>
              <a:avLst/>
              <a:gdLst>
                <a:gd name="T0" fmla="*/ 349 w 349"/>
                <a:gd name="T1" fmla="*/ 17 h 24"/>
                <a:gd name="T2" fmla="*/ 346 w 349"/>
                <a:gd name="T3" fmla="*/ 17 h 24"/>
                <a:gd name="T4" fmla="*/ 338 w 349"/>
                <a:gd name="T5" fmla="*/ 11 h 24"/>
                <a:gd name="T6" fmla="*/ 323 w 349"/>
                <a:gd name="T7" fmla="*/ 0 h 24"/>
                <a:gd name="T8" fmla="*/ 323 w 349"/>
                <a:gd name="T9" fmla="*/ 0 h 24"/>
                <a:gd name="T10" fmla="*/ 293 w 349"/>
                <a:gd name="T11" fmla="*/ 0 h 24"/>
                <a:gd name="T12" fmla="*/ 293 w 349"/>
                <a:gd name="T13" fmla="*/ 4 h 24"/>
                <a:gd name="T14" fmla="*/ 289 w 349"/>
                <a:gd name="T15" fmla="*/ 8 h 24"/>
                <a:gd name="T16" fmla="*/ 268 w 349"/>
                <a:gd name="T17" fmla="*/ 21 h 24"/>
                <a:gd name="T18" fmla="*/ 263 w 349"/>
                <a:gd name="T19" fmla="*/ 24 h 24"/>
                <a:gd name="T20" fmla="*/ 258 w 349"/>
                <a:gd name="T21" fmla="*/ 21 h 24"/>
                <a:gd name="T22" fmla="*/ 248 w 349"/>
                <a:gd name="T23" fmla="*/ 1 h 24"/>
                <a:gd name="T24" fmla="*/ 248 w 349"/>
                <a:gd name="T25" fmla="*/ 0 h 24"/>
                <a:gd name="T26" fmla="*/ 16 w 349"/>
                <a:gd name="T27" fmla="*/ 0 h 24"/>
                <a:gd name="T28" fmla="*/ 12 w 349"/>
                <a:gd name="T29" fmla="*/ 5 h 24"/>
                <a:gd name="T30" fmla="*/ 9 w 349"/>
                <a:gd name="T31" fmla="*/ 5 h 24"/>
                <a:gd name="T32" fmla="*/ 6 w 349"/>
                <a:gd name="T33" fmla="*/ 5 h 24"/>
                <a:gd name="T34" fmla="*/ 0 w 349"/>
                <a:gd name="T35" fmla="*/ 1 h 24"/>
                <a:gd name="T36" fmla="*/ 0 w 349"/>
                <a:gd name="T37" fmla="*/ 0 h 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9"/>
                <a:gd name="T58" fmla="*/ 0 h 24"/>
                <a:gd name="T59" fmla="*/ 349 w 349"/>
                <a:gd name="T60" fmla="*/ 24 h 2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9" h="24">
                  <a:moveTo>
                    <a:pt x="349" y="17"/>
                  </a:moveTo>
                  <a:lnTo>
                    <a:pt x="346" y="17"/>
                  </a:lnTo>
                  <a:lnTo>
                    <a:pt x="338" y="11"/>
                  </a:lnTo>
                  <a:lnTo>
                    <a:pt x="323" y="0"/>
                  </a:lnTo>
                  <a:moveTo>
                    <a:pt x="293" y="0"/>
                  </a:moveTo>
                  <a:lnTo>
                    <a:pt x="293" y="4"/>
                  </a:lnTo>
                  <a:lnTo>
                    <a:pt x="289" y="8"/>
                  </a:lnTo>
                  <a:lnTo>
                    <a:pt x="268" y="21"/>
                  </a:lnTo>
                  <a:lnTo>
                    <a:pt x="263" y="24"/>
                  </a:lnTo>
                  <a:lnTo>
                    <a:pt x="258" y="21"/>
                  </a:lnTo>
                  <a:lnTo>
                    <a:pt x="248" y="1"/>
                  </a:lnTo>
                  <a:lnTo>
                    <a:pt x="248" y="0"/>
                  </a:lnTo>
                  <a:moveTo>
                    <a:pt x="16" y="0"/>
                  </a:moveTo>
                  <a:lnTo>
                    <a:pt x="12" y="5"/>
                  </a:lnTo>
                  <a:lnTo>
                    <a:pt x="9" y="5"/>
                  </a:lnTo>
                  <a:lnTo>
                    <a:pt x="6" y="5"/>
                  </a:lnTo>
                  <a:lnTo>
                    <a:pt x="0" y="1"/>
                  </a:lnTo>
                  <a:lnTo>
                    <a:pt x="0" y="0"/>
                  </a:lnTo>
                </a:path>
              </a:pathLst>
            </a:custGeom>
            <a:noFill/>
            <a:ln w="6">
              <a:solidFill>
                <a:srgbClr val="005CE6"/>
              </a:solidFill>
              <a:prstDash val="solid"/>
              <a:round/>
              <a:headEnd/>
              <a:tailEnd/>
            </a:ln>
          </p:spPr>
          <p:txBody>
            <a:bodyPr/>
            <a:lstStyle/>
            <a:p>
              <a:endParaRPr lang="en-US"/>
            </a:p>
          </p:txBody>
        </p:sp>
        <p:sp>
          <p:nvSpPr>
            <p:cNvPr id="27816" name="Freeform 370"/>
            <p:cNvSpPr>
              <a:spLocks/>
            </p:cNvSpPr>
            <p:nvPr/>
          </p:nvSpPr>
          <p:spPr bwMode="auto">
            <a:xfrm>
              <a:off x="3328988" y="5640388"/>
              <a:ext cx="73025" cy="141287"/>
            </a:xfrm>
            <a:custGeom>
              <a:avLst/>
              <a:gdLst>
                <a:gd name="T0" fmla="*/ 12 w 46"/>
                <a:gd name="T1" fmla="*/ 89 h 89"/>
                <a:gd name="T2" fmla="*/ 13 w 46"/>
                <a:gd name="T3" fmla="*/ 79 h 89"/>
                <a:gd name="T4" fmla="*/ 35 w 46"/>
                <a:gd name="T5" fmla="*/ 39 h 89"/>
                <a:gd name="T6" fmla="*/ 45 w 46"/>
                <a:gd name="T7" fmla="*/ 23 h 89"/>
                <a:gd name="T8" fmla="*/ 46 w 46"/>
                <a:gd name="T9" fmla="*/ 17 h 89"/>
                <a:gd name="T10" fmla="*/ 45 w 46"/>
                <a:gd name="T11" fmla="*/ 12 h 89"/>
                <a:gd name="T12" fmla="*/ 38 w 46"/>
                <a:gd name="T13" fmla="*/ 4 h 89"/>
                <a:gd name="T14" fmla="*/ 26 w 46"/>
                <a:gd name="T15" fmla="*/ 0 h 89"/>
                <a:gd name="T16" fmla="*/ 16 w 46"/>
                <a:gd name="T17" fmla="*/ 0 h 89"/>
                <a:gd name="T18" fmla="*/ 6 w 46"/>
                <a:gd name="T19" fmla="*/ 2 h 89"/>
                <a:gd name="T20" fmla="*/ 0 w 46"/>
                <a:gd name="T21" fmla="*/ 7 h 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6"/>
                <a:gd name="T34" fmla="*/ 0 h 89"/>
                <a:gd name="T35" fmla="*/ 46 w 46"/>
                <a:gd name="T36" fmla="*/ 89 h 8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6" h="89">
                  <a:moveTo>
                    <a:pt x="12" y="89"/>
                  </a:moveTo>
                  <a:lnTo>
                    <a:pt x="13" y="79"/>
                  </a:lnTo>
                  <a:lnTo>
                    <a:pt x="35" y="39"/>
                  </a:lnTo>
                  <a:lnTo>
                    <a:pt x="45" y="23"/>
                  </a:lnTo>
                  <a:lnTo>
                    <a:pt x="46" y="17"/>
                  </a:lnTo>
                  <a:lnTo>
                    <a:pt x="45" y="12"/>
                  </a:lnTo>
                  <a:lnTo>
                    <a:pt x="38" y="4"/>
                  </a:lnTo>
                  <a:lnTo>
                    <a:pt x="26" y="0"/>
                  </a:lnTo>
                  <a:lnTo>
                    <a:pt x="16" y="0"/>
                  </a:lnTo>
                  <a:lnTo>
                    <a:pt x="6" y="2"/>
                  </a:lnTo>
                  <a:lnTo>
                    <a:pt x="0" y="7"/>
                  </a:lnTo>
                </a:path>
              </a:pathLst>
            </a:custGeom>
            <a:noFill/>
            <a:ln w="6">
              <a:solidFill>
                <a:srgbClr val="005CE6"/>
              </a:solidFill>
              <a:prstDash val="solid"/>
              <a:round/>
              <a:headEnd/>
              <a:tailEnd/>
            </a:ln>
          </p:spPr>
          <p:txBody>
            <a:bodyPr/>
            <a:lstStyle/>
            <a:p>
              <a:endParaRPr lang="en-US"/>
            </a:p>
          </p:txBody>
        </p:sp>
      </p:grpSp>
      <p:sp>
        <p:nvSpPr>
          <p:cNvPr id="2" name="Title 1"/>
          <p:cNvSpPr>
            <a:spLocks noGrp="1"/>
          </p:cNvSpPr>
          <p:nvPr>
            <p:ph type="title"/>
          </p:nvPr>
        </p:nvSpPr>
        <p:spPr/>
        <p:txBody>
          <a:bodyPr/>
          <a:lstStyle/>
          <a:p>
            <a:pPr>
              <a:defRPr/>
            </a:pPr>
            <a:r>
              <a:rPr lang="en-US" dirty="0" smtClean="0"/>
              <a:t>Not Just BLM Lands</a:t>
            </a:r>
            <a:endParaRPr lang="en-US" dirty="0"/>
          </a:p>
        </p:txBody>
      </p:sp>
      <p:cxnSp>
        <p:nvCxnSpPr>
          <p:cNvPr id="405" name="Straight Connector 404"/>
          <p:cNvCxnSpPr/>
          <p:nvPr/>
        </p:nvCxnSpPr>
        <p:spPr bwMode="auto">
          <a:xfrm rot="5400000" flipH="1" flipV="1">
            <a:off x="4279900" y="1241425"/>
            <a:ext cx="1588" cy="1588"/>
          </a:xfrm>
          <a:prstGeom prst="line">
            <a:avLst/>
          </a:prstGeom>
          <a:ln w="38100">
            <a:solidFill>
              <a:schemeClr val="bg2">
                <a:lumMod val="25000"/>
              </a:schemeClr>
            </a:solidFill>
            <a:tailEnd type="non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00"/>
          <p:cNvGrpSpPr>
            <a:grpSpLocks/>
          </p:cNvGrpSpPr>
          <p:nvPr/>
        </p:nvGrpSpPr>
        <p:grpSpPr bwMode="auto">
          <a:xfrm>
            <a:off x="539750" y="1241425"/>
            <a:ext cx="7418388" cy="5078413"/>
            <a:chOff x="539750" y="1241426"/>
            <a:chExt cx="7418388" cy="5078412"/>
          </a:xfrm>
        </p:grpSpPr>
        <p:grpSp>
          <p:nvGrpSpPr>
            <p:cNvPr id="4" name="Group 205"/>
            <p:cNvGrpSpPr>
              <a:grpSpLocks/>
            </p:cNvGrpSpPr>
            <p:nvPr/>
          </p:nvGrpSpPr>
          <p:grpSpPr bwMode="auto">
            <a:xfrm>
              <a:off x="539750" y="1241426"/>
              <a:ext cx="7418388" cy="5078412"/>
              <a:chOff x="340" y="782"/>
              <a:chExt cx="4673" cy="3199"/>
            </a:xfrm>
          </p:grpSpPr>
          <p:sp>
            <p:nvSpPr>
              <p:cNvPr id="28844" name="Freeform 5"/>
              <p:cNvSpPr>
                <a:spLocks noEditPoints="1"/>
              </p:cNvSpPr>
              <p:nvPr/>
            </p:nvSpPr>
            <p:spPr bwMode="auto">
              <a:xfrm>
                <a:off x="662" y="782"/>
                <a:ext cx="1769" cy="685"/>
              </a:xfrm>
              <a:custGeom>
                <a:avLst/>
                <a:gdLst>
                  <a:gd name="T0" fmla="*/ 1648 w 1769"/>
                  <a:gd name="T1" fmla="*/ 37 h 685"/>
                  <a:gd name="T2" fmla="*/ 1768 w 1769"/>
                  <a:gd name="T3" fmla="*/ 161 h 685"/>
                  <a:gd name="T4" fmla="*/ 1653 w 1769"/>
                  <a:gd name="T5" fmla="*/ 216 h 685"/>
                  <a:gd name="T6" fmla="*/ 1582 w 1769"/>
                  <a:gd name="T7" fmla="*/ 450 h 685"/>
                  <a:gd name="T8" fmla="*/ 1405 w 1769"/>
                  <a:gd name="T9" fmla="*/ 508 h 685"/>
                  <a:gd name="T10" fmla="*/ 1172 w 1769"/>
                  <a:gd name="T11" fmla="*/ 447 h 685"/>
                  <a:gd name="T12" fmla="*/ 934 w 1769"/>
                  <a:gd name="T13" fmla="*/ 624 h 685"/>
                  <a:gd name="T14" fmla="*/ 640 w 1769"/>
                  <a:gd name="T15" fmla="*/ 681 h 685"/>
                  <a:gd name="T16" fmla="*/ 581 w 1769"/>
                  <a:gd name="T17" fmla="*/ 622 h 685"/>
                  <a:gd name="T18" fmla="*/ 523 w 1769"/>
                  <a:gd name="T19" fmla="*/ 564 h 685"/>
                  <a:gd name="T20" fmla="*/ 464 w 1769"/>
                  <a:gd name="T21" fmla="*/ 622 h 685"/>
                  <a:gd name="T22" fmla="*/ 407 w 1769"/>
                  <a:gd name="T23" fmla="*/ 563 h 685"/>
                  <a:gd name="T24" fmla="*/ 348 w 1769"/>
                  <a:gd name="T25" fmla="*/ 504 h 685"/>
                  <a:gd name="T26" fmla="*/ 231 w 1769"/>
                  <a:gd name="T27" fmla="*/ 443 h 685"/>
                  <a:gd name="T28" fmla="*/ 290 w 1769"/>
                  <a:gd name="T29" fmla="*/ 384 h 685"/>
                  <a:gd name="T30" fmla="*/ 350 w 1769"/>
                  <a:gd name="T31" fmla="*/ 325 h 685"/>
                  <a:gd name="T32" fmla="*/ 352 w 1769"/>
                  <a:gd name="T33" fmla="*/ 145 h 685"/>
                  <a:gd name="T34" fmla="*/ 176 w 1769"/>
                  <a:gd name="T35" fmla="*/ 86 h 685"/>
                  <a:gd name="T36" fmla="*/ 117 w 1769"/>
                  <a:gd name="T37" fmla="*/ 27 h 685"/>
                  <a:gd name="T38" fmla="*/ 2 w 1769"/>
                  <a:gd name="T39" fmla="*/ 0 h 685"/>
                  <a:gd name="T40" fmla="*/ 471 w 1769"/>
                  <a:gd name="T41" fmla="*/ 86 h 685"/>
                  <a:gd name="T42" fmla="*/ 706 w 1769"/>
                  <a:gd name="T43" fmla="*/ 89 h 685"/>
                  <a:gd name="T44" fmla="*/ 702 w 1769"/>
                  <a:gd name="T45" fmla="*/ 325 h 685"/>
                  <a:gd name="T46" fmla="*/ 1173 w 1769"/>
                  <a:gd name="T47" fmla="*/ 329 h 685"/>
                  <a:gd name="T48" fmla="*/ 1056 w 1769"/>
                  <a:gd name="T49" fmla="*/ 211 h 685"/>
                  <a:gd name="T50" fmla="*/ 1117 w 1769"/>
                  <a:gd name="T51" fmla="*/ 95 h 685"/>
                  <a:gd name="T52" fmla="*/ 1647 w 1769"/>
                  <a:gd name="T53" fmla="*/ 0 h 685"/>
                  <a:gd name="T54" fmla="*/ 467 w 1769"/>
                  <a:gd name="T55" fmla="*/ 387 h 685"/>
                  <a:gd name="T56" fmla="*/ 525 w 1769"/>
                  <a:gd name="T57" fmla="*/ 447 h 685"/>
                  <a:gd name="T58" fmla="*/ 466 w 1769"/>
                  <a:gd name="T59" fmla="*/ 506 h 685"/>
                  <a:gd name="T60" fmla="*/ 525 w 1769"/>
                  <a:gd name="T61" fmla="*/ 447 h 685"/>
                  <a:gd name="T62" fmla="*/ 584 w 1769"/>
                  <a:gd name="T63" fmla="*/ 385 h 685"/>
                  <a:gd name="T64" fmla="*/ 528 w 1769"/>
                  <a:gd name="T65" fmla="*/ 325 h 685"/>
                  <a:gd name="T66" fmla="*/ 470 w 1769"/>
                  <a:gd name="T67" fmla="*/ 265 h 685"/>
                  <a:gd name="T68" fmla="*/ 409 w 1769"/>
                  <a:gd name="T69" fmla="*/ 325 h 68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69"/>
                  <a:gd name="T106" fmla="*/ 0 h 685"/>
                  <a:gd name="T107" fmla="*/ 1769 w 1769"/>
                  <a:gd name="T108" fmla="*/ 685 h 68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69" h="685">
                    <a:moveTo>
                      <a:pt x="1647" y="0"/>
                    </a:moveTo>
                    <a:lnTo>
                      <a:pt x="1648" y="37"/>
                    </a:lnTo>
                    <a:lnTo>
                      <a:pt x="1651" y="157"/>
                    </a:lnTo>
                    <a:lnTo>
                      <a:pt x="1768" y="161"/>
                    </a:lnTo>
                    <a:lnTo>
                      <a:pt x="1769" y="220"/>
                    </a:lnTo>
                    <a:lnTo>
                      <a:pt x="1653" y="216"/>
                    </a:lnTo>
                    <a:lnTo>
                      <a:pt x="1641" y="450"/>
                    </a:lnTo>
                    <a:lnTo>
                      <a:pt x="1582" y="450"/>
                    </a:lnTo>
                    <a:lnTo>
                      <a:pt x="1582" y="509"/>
                    </a:lnTo>
                    <a:lnTo>
                      <a:pt x="1405" y="508"/>
                    </a:lnTo>
                    <a:lnTo>
                      <a:pt x="1406" y="449"/>
                    </a:lnTo>
                    <a:lnTo>
                      <a:pt x="1172" y="447"/>
                    </a:lnTo>
                    <a:lnTo>
                      <a:pt x="1170" y="624"/>
                    </a:lnTo>
                    <a:lnTo>
                      <a:pt x="934" y="624"/>
                    </a:lnTo>
                    <a:lnTo>
                      <a:pt x="934" y="685"/>
                    </a:lnTo>
                    <a:lnTo>
                      <a:pt x="640" y="681"/>
                    </a:lnTo>
                    <a:lnTo>
                      <a:pt x="640" y="622"/>
                    </a:lnTo>
                    <a:lnTo>
                      <a:pt x="581" y="622"/>
                    </a:lnTo>
                    <a:lnTo>
                      <a:pt x="582" y="564"/>
                    </a:lnTo>
                    <a:lnTo>
                      <a:pt x="523" y="564"/>
                    </a:lnTo>
                    <a:lnTo>
                      <a:pt x="523" y="622"/>
                    </a:lnTo>
                    <a:lnTo>
                      <a:pt x="464" y="622"/>
                    </a:lnTo>
                    <a:lnTo>
                      <a:pt x="464" y="564"/>
                    </a:lnTo>
                    <a:lnTo>
                      <a:pt x="407" y="563"/>
                    </a:lnTo>
                    <a:lnTo>
                      <a:pt x="407" y="505"/>
                    </a:lnTo>
                    <a:lnTo>
                      <a:pt x="348" y="504"/>
                    </a:lnTo>
                    <a:lnTo>
                      <a:pt x="349" y="444"/>
                    </a:lnTo>
                    <a:lnTo>
                      <a:pt x="231" y="443"/>
                    </a:lnTo>
                    <a:lnTo>
                      <a:pt x="231" y="383"/>
                    </a:lnTo>
                    <a:lnTo>
                      <a:pt x="290" y="384"/>
                    </a:lnTo>
                    <a:lnTo>
                      <a:pt x="349" y="385"/>
                    </a:lnTo>
                    <a:lnTo>
                      <a:pt x="350" y="325"/>
                    </a:lnTo>
                    <a:lnTo>
                      <a:pt x="352" y="204"/>
                    </a:lnTo>
                    <a:lnTo>
                      <a:pt x="352" y="145"/>
                    </a:lnTo>
                    <a:lnTo>
                      <a:pt x="175" y="145"/>
                    </a:lnTo>
                    <a:lnTo>
                      <a:pt x="176" y="86"/>
                    </a:lnTo>
                    <a:lnTo>
                      <a:pt x="117" y="86"/>
                    </a:lnTo>
                    <a:lnTo>
                      <a:pt x="117" y="27"/>
                    </a:lnTo>
                    <a:lnTo>
                      <a:pt x="0" y="27"/>
                    </a:lnTo>
                    <a:lnTo>
                      <a:pt x="2" y="0"/>
                    </a:lnTo>
                    <a:lnTo>
                      <a:pt x="473" y="0"/>
                    </a:lnTo>
                    <a:lnTo>
                      <a:pt x="471" y="86"/>
                    </a:lnTo>
                    <a:lnTo>
                      <a:pt x="568" y="87"/>
                    </a:lnTo>
                    <a:lnTo>
                      <a:pt x="706" y="89"/>
                    </a:lnTo>
                    <a:lnTo>
                      <a:pt x="705" y="207"/>
                    </a:lnTo>
                    <a:lnTo>
                      <a:pt x="702" y="325"/>
                    </a:lnTo>
                    <a:lnTo>
                      <a:pt x="937" y="328"/>
                    </a:lnTo>
                    <a:lnTo>
                      <a:pt x="1173" y="329"/>
                    </a:lnTo>
                    <a:lnTo>
                      <a:pt x="1174" y="213"/>
                    </a:lnTo>
                    <a:lnTo>
                      <a:pt x="1056" y="211"/>
                    </a:lnTo>
                    <a:lnTo>
                      <a:pt x="1059" y="93"/>
                    </a:lnTo>
                    <a:lnTo>
                      <a:pt x="1117" y="95"/>
                    </a:lnTo>
                    <a:lnTo>
                      <a:pt x="1120" y="0"/>
                    </a:lnTo>
                    <a:lnTo>
                      <a:pt x="1647" y="0"/>
                    </a:lnTo>
                    <a:close/>
                    <a:moveTo>
                      <a:pt x="469" y="325"/>
                    </a:moveTo>
                    <a:lnTo>
                      <a:pt x="467" y="387"/>
                    </a:lnTo>
                    <a:lnTo>
                      <a:pt x="526" y="387"/>
                    </a:lnTo>
                    <a:lnTo>
                      <a:pt x="525" y="447"/>
                    </a:lnTo>
                    <a:lnTo>
                      <a:pt x="467" y="447"/>
                    </a:lnTo>
                    <a:lnTo>
                      <a:pt x="466" y="506"/>
                    </a:lnTo>
                    <a:lnTo>
                      <a:pt x="525" y="505"/>
                    </a:lnTo>
                    <a:lnTo>
                      <a:pt x="525" y="447"/>
                    </a:lnTo>
                    <a:lnTo>
                      <a:pt x="584" y="446"/>
                    </a:lnTo>
                    <a:lnTo>
                      <a:pt x="584" y="385"/>
                    </a:lnTo>
                    <a:lnTo>
                      <a:pt x="526" y="387"/>
                    </a:lnTo>
                    <a:lnTo>
                      <a:pt x="528" y="325"/>
                    </a:lnTo>
                    <a:lnTo>
                      <a:pt x="469" y="325"/>
                    </a:lnTo>
                    <a:lnTo>
                      <a:pt x="470" y="265"/>
                    </a:lnTo>
                    <a:lnTo>
                      <a:pt x="411" y="265"/>
                    </a:lnTo>
                    <a:lnTo>
                      <a:pt x="409" y="325"/>
                    </a:lnTo>
                    <a:lnTo>
                      <a:pt x="469" y="325"/>
                    </a:lnTo>
                    <a:close/>
                  </a:path>
                </a:pathLst>
              </a:custGeom>
              <a:solidFill>
                <a:srgbClr val="FEE679"/>
              </a:solidFill>
              <a:ln w="9525">
                <a:noFill/>
                <a:round/>
                <a:headEnd/>
                <a:tailEnd/>
              </a:ln>
            </p:spPr>
            <p:txBody>
              <a:bodyPr/>
              <a:lstStyle/>
              <a:p>
                <a:endParaRPr lang="en-US"/>
              </a:p>
            </p:txBody>
          </p:sp>
          <p:sp>
            <p:nvSpPr>
              <p:cNvPr id="28845" name="Freeform 6"/>
              <p:cNvSpPr>
                <a:spLocks noEditPoints="1"/>
              </p:cNvSpPr>
              <p:nvPr/>
            </p:nvSpPr>
            <p:spPr bwMode="auto">
              <a:xfrm>
                <a:off x="662" y="782"/>
                <a:ext cx="1769" cy="685"/>
              </a:xfrm>
              <a:custGeom>
                <a:avLst/>
                <a:gdLst>
                  <a:gd name="T0" fmla="*/ 1648 w 1769"/>
                  <a:gd name="T1" fmla="*/ 37 h 685"/>
                  <a:gd name="T2" fmla="*/ 1768 w 1769"/>
                  <a:gd name="T3" fmla="*/ 161 h 685"/>
                  <a:gd name="T4" fmla="*/ 1653 w 1769"/>
                  <a:gd name="T5" fmla="*/ 216 h 685"/>
                  <a:gd name="T6" fmla="*/ 1582 w 1769"/>
                  <a:gd name="T7" fmla="*/ 450 h 685"/>
                  <a:gd name="T8" fmla="*/ 1405 w 1769"/>
                  <a:gd name="T9" fmla="*/ 508 h 685"/>
                  <a:gd name="T10" fmla="*/ 1172 w 1769"/>
                  <a:gd name="T11" fmla="*/ 447 h 685"/>
                  <a:gd name="T12" fmla="*/ 934 w 1769"/>
                  <a:gd name="T13" fmla="*/ 624 h 685"/>
                  <a:gd name="T14" fmla="*/ 640 w 1769"/>
                  <a:gd name="T15" fmla="*/ 681 h 685"/>
                  <a:gd name="T16" fmla="*/ 581 w 1769"/>
                  <a:gd name="T17" fmla="*/ 622 h 685"/>
                  <a:gd name="T18" fmla="*/ 523 w 1769"/>
                  <a:gd name="T19" fmla="*/ 564 h 685"/>
                  <a:gd name="T20" fmla="*/ 464 w 1769"/>
                  <a:gd name="T21" fmla="*/ 622 h 685"/>
                  <a:gd name="T22" fmla="*/ 407 w 1769"/>
                  <a:gd name="T23" fmla="*/ 563 h 685"/>
                  <a:gd name="T24" fmla="*/ 348 w 1769"/>
                  <a:gd name="T25" fmla="*/ 504 h 685"/>
                  <a:gd name="T26" fmla="*/ 231 w 1769"/>
                  <a:gd name="T27" fmla="*/ 443 h 685"/>
                  <a:gd name="T28" fmla="*/ 290 w 1769"/>
                  <a:gd name="T29" fmla="*/ 384 h 685"/>
                  <a:gd name="T30" fmla="*/ 350 w 1769"/>
                  <a:gd name="T31" fmla="*/ 325 h 685"/>
                  <a:gd name="T32" fmla="*/ 352 w 1769"/>
                  <a:gd name="T33" fmla="*/ 145 h 685"/>
                  <a:gd name="T34" fmla="*/ 176 w 1769"/>
                  <a:gd name="T35" fmla="*/ 86 h 685"/>
                  <a:gd name="T36" fmla="*/ 117 w 1769"/>
                  <a:gd name="T37" fmla="*/ 27 h 685"/>
                  <a:gd name="T38" fmla="*/ 2 w 1769"/>
                  <a:gd name="T39" fmla="*/ 0 h 685"/>
                  <a:gd name="T40" fmla="*/ 471 w 1769"/>
                  <a:gd name="T41" fmla="*/ 86 h 685"/>
                  <a:gd name="T42" fmla="*/ 706 w 1769"/>
                  <a:gd name="T43" fmla="*/ 89 h 685"/>
                  <a:gd name="T44" fmla="*/ 702 w 1769"/>
                  <a:gd name="T45" fmla="*/ 325 h 685"/>
                  <a:gd name="T46" fmla="*/ 1173 w 1769"/>
                  <a:gd name="T47" fmla="*/ 329 h 685"/>
                  <a:gd name="T48" fmla="*/ 1056 w 1769"/>
                  <a:gd name="T49" fmla="*/ 211 h 685"/>
                  <a:gd name="T50" fmla="*/ 1117 w 1769"/>
                  <a:gd name="T51" fmla="*/ 95 h 685"/>
                  <a:gd name="T52" fmla="*/ 469 w 1769"/>
                  <a:gd name="T53" fmla="*/ 357 h 685"/>
                  <a:gd name="T54" fmla="*/ 526 w 1769"/>
                  <a:gd name="T55" fmla="*/ 387 h 685"/>
                  <a:gd name="T56" fmla="*/ 467 w 1769"/>
                  <a:gd name="T57" fmla="*/ 447 h 685"/>
                  <a:gd name="T58" fmla="*/ 525 w 1769"/>
                  <a:gd name="T59" fmla="*/ 505 h 685"/>
                  <a:gd name="T60" fmla="*/ 584 w 1769"/>
                  <a:gd name="T61" fmla="*/ 446 h 685"/>
                  <a:gd name="T62" fmla="*/ 526 w 1769"/>
                  <a:gd name="T63" fmla="*/ 387 h 685"/>
                  <a:gd name="T64" fmla="*/ 469 w 1769"/>
                  <a:gd name="T65" fmla="*/ 325 h 685"/>
                  <a:gd name="T66" fmla="*/ 411 w 1769"/>
                  <a:gd name="T67" fmla="*/ 265 h 685"/>
                  <a:gd name="T68" fmla="*/ 469 w 1769"/>
                  <a:gd name="T69" fmla="*/ 325 h 68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69"/>
                  <a:gd name="T106" fmla="*/ 0 h 685"/>
                  <a:gd name="T107" fmla="*/ 1769 w 1769"/>
                  <a:gd name="T108" fmla="*/ 685 h 68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69" h="685">
                    <a:moveTo>
                      <a:pt x="1647" y="0"/>
                    </a:moveTo>
                    <a:lnTo>
                      <a:pt x="1648" y="37"/>
                    </a:lnTo>
                    <a:lnTo>
                      <a:pt x="1651" y="157"/>
                    </a:lnTo>
                    <a:lnTo>
                      <a:pt x="1768" y="161"/>
                    </a:lnTo>
                    <a:lnTo>
                      <a:pt x="1769" y="220"/>
                    </a:lnTo>
                    <a:lnTo>
                      <a:pt x="1653" y="216"/>
                    </a:lnTo>
                    <a:lnTo>
                      <a:pt x="1641" y="450"/>
                    </a:lnTo>
                    <a:lnTo>
                      <a:pt x="1582" y="450"/>
                    </a:lnTo>
                    <a:lnTo>
                      <a:pt x="1582" y="509"/>
                    </a:lnTo>
                    <a:lnTo>
                      <a:pt x="1405" y="508"/>
                    </a:lnTo>
                    <a:lnTo>
                      <a:pt x="1406" y="449"/>
                    </a:lnTo>
                    <a:lnTo>
                      <a:pt x="1172" y="447"/>
                    </a:lnTo>
                    <a:lnTo>
                      <a:pt x="1170" y="624"/>
                    </a:lnTo>
                    <a:lnTo>
                      <a:pt x="934" y="624"/>
                    </a:lnTo>
                    <a:lnTo>
                      <a:pt x="934" y="685"/>
                    </a:lnTo>
                    <a:lnTo>
                      <a:pt x="640" y="681"/>
                    </a:lnTo>
                    <a:lnTo>
                      <a:pt x="640" y="622"/>
                    </a:lnTo>
                    <a:lnTo>
                      <a:pt x="581" y="622"/>
                    </a:lnTo>
                    <a:lnTo>
                      <a:pt x="582" y="564"/>
                    </a:lnTo>
                    <a:lnTo>
                      <a:pt x="523" y="564"/>
                    </a:lnTo>
                    <a:lnTo>
                      <a:pt x="523" y="622"/>
                    </a:lnTo>
                    <a:lnTo>
                      <a:pt x="464" y="622"/>
                    </a:lnTo>
                    <a:lnTo>
                      <a:pt x="464" y="564"/>
                    </a:lnTo>
                    <a:lnTo>
                      <a:pt x="407" y="563"/>
                    </a:lnTo>
                    <a:lnTo>
                      <a:pt x="407" y="505"/>
                    </a:lnTo>
                    <a:lnTo>
                      <a:pt x="348" y="504"/>
                    </a:lnTo>
                    <a:lnTo>
                      <a:pt x="349" y="444"/>
                    </a:lnTo>
                    <a:lnTo>
                      <a:pt x="231" y="443"/>
                    </a:lnTo>
                    <a:lnTo>
                      <a:pt x="231" y="383"/>
                    </a:lnTo>
                    <a:lnTo>
                      <a:pt x="290" y="384"/>
                    </a:lnTo>
                    <a:lnTo>
                      <a:pt x="349" y="385"/>
                    </a:lnTo>
                    <a:lnTo>
                      <a:pt x="350" y="325"/>
                    </a:lnTo>
                    <a:lnTo>
                      <a:pt x="352" y="204"/>
                    </a:lnTo>
                    <a:lnTo>
                      <a:pt x="352" y="145"/>
                    </a:lnTo>
                    <a:lnTo>
                      <a:pt x="175" y="145"/>
                    </a:lnTo>
                    <a:lnTo>
                      <a:pt x="176" y="86"/>
                    </a:lnTo>
                    <a:lnTo>
                      <a:pt x="117" y="86"/>
                    </a:lnTo>
                    <a:lnTo>
                      <a:pt x="117" y="27"/>
                    </a:lnTo>
                    <a:lnTo>
                      <a:pt x="0" y="27"/>
                    </a:lnTo>
                    <a:lnTo>
                      <a:pt x="2" y="0"/>
                    </a:lnTo>
                    <a:moveTo>
                      <a:pt x="473" y="0"/>
                    </a:moveTo>
                    <a:lnTo>
                      <a:pt x="471" y="86"/>
                    </a:lnTo>
                    <a:lnTo>
                      <a:pt x="568" y="87"/>
                    </a:lnTo>
                    <a:lnTo>
                      <a:pt x="706" y="89"/>
                    </a:lnTo>
                    <a:lnTo>
                      <a:pt x="705" y="207"/>
                    </a:lnTo>
                    <a:lnTo>
                      <a:pt x="702" y="325"/>
                    </a:lnTo>
                    <a:lnTo>
                      <a:pt x="937" y="328"/>
                    </a:lnTo>
                    <a:lnTo>
                      <a:pt x="1173" y="329"/>
                    </a:lnTo>
                    <a:lnTo>
                      <a:pt x="1174" y="213"/>
                    </a:lnTo>
                    <a:lnTo>
                      <a:pt x="1056" y="211"/>
                    </a:lnTo>
                    <a:lnTo>
                      <a:pt x="1059" y="93"/>
                    </a:lnTo>
                    <a:lnTo>
                      <a:pt x="1117" y="95"/>
                    </a:lnTo>
                    <a:lnTo>
                      <a:pt x="1120" y="0"/>
                    </a:lnTo>
                    <a:moveTo>
                      <a:pt x="469" y="357"/>
                    </a:moveTo>
                    <a:lnTo>
                      <a:pt x="467" y="387"/>
                    </a:lnTo>
                    <a:lnTo>
                      <a:pt x="526" y="387"/>
                    </a:lnTo>
                    <a:lnTo>
                      <a:pt x="525" y="447"/>
                    </a:lnTo>
                    <a:lnTo>
                      <a:pt x="467" y="447"/>
                    </a:lnTo>
                    <a:lnTo>
                      <a:pt x="466" y="506"/>
                    </a:lnTo>
                    <a:lnTo>
                      <a:pt x="525" y="505"/>
                    </a:lnTo>
                    <a:lnTo>
                      <a:pt x="525" y="447"/>
                    </a:lnTo>
                    <a:lnTo>
                      <a:pt x="584" y="446"/>
                    </a:lnTo>
                    <a:lnTo>
                      <a:pt x="584" y="385"/>
                    </a:lnTo>
                    <a:lnTo>
                      <a:pt x="526" y="387"/>
                    </a:lnTo>
                    <a:lnTo>
                      <a:pt x="528" y="325"/>
                    </a:lnTo>
                    <a:lnTo>
                      <a:pt x="469" y="325"/>
                    </a:lnTo>
                    <a:lnTo>
                      <a:pt x="470" y="265"/>
                    </a:lnTo>
                    <a:lnTo>
                      <a:pt x="411" y="265"/>
                    </a:lnTo>
                    <a:lnTo>
                      <a:pt x="409" y="325"/>
                    </a:lnTo>
                    <a:lnTo>
                      <a:pt x="469" y="325"/>
                    </a:lnTo>
                    <a:lnTo>
                      <a:pt x="469" y="357"/>
                    </a:lnTo>
                  </a:path>
                </a:pathLst>
              </a:custGeom>
              <a:noFill/>
              <a:ln w="3" cap="flat">
                <a:solidFill>
                  <a:srgbClr val="000000"/>
                </a:solidFill>
                <a:prstDash val="solid"/>
                <a:miter lim="800000"/>
                <a:headEnd/>
                <a:tailEnd/>
              </a:ln>
            </p:spPr>
            <p:txBody>
              <a:bodyPr/>
              <a:lstStyle/>
              <a:p>
                <a:endParaRPr lang="en-US"/>
              </a:p>
            </p:txBody>
          </p:sp>
          <p:sp>
            <p:nvSpPr>
              <p:cNvPr id="28846" name="Freeform 7"/>
              <p:cNvSpPr>
                <a:spLocks/>
              </p:cNvSpPr>
              <p:nvPr/>
            </p:nvSpPr>
            <p:spPr bwMode="auto">
              <a:xfrm>
                <a:off x="4094" y="782"/>
                <a:ext cx="60" cy="54"/>
              </a:xfrm>
              <a:custGeom>
                <a:avLst/>
                <a:gdLst>
                  <a:gd name="T0" fmla="*/ 60 w 60"/>
                  <a:gd name="T1" fmla="*/ 0 h 54"/>
                  <a:gd name="T2" fmla="*/ 59 w 60"/>
                  <a:gd name="T3" fmla="*/ 54 h 54"/>
                  <a:gd name="T4" fmla="*/ 0 w 60"/>
                  <a:gd name="T5" fmla="*/ 54 h 54"/>
                  <a:gd name="T6" fmla="*/ 0 w 60"/>
                  <a:gd name="T7" fmla="*/ 0 h 54"/>
                  <a:gd name="T8" fmla="*/ 60 w 60"/>
                  <a:gd name="T9" fmla="*/ 0 h 54"/>
                  <a:gd name="T10" fmla="*/ 0 60000 65536"/>
                  <a:gd name="T11" fmla="*/ 0 60000 65536"/>
                  <a:gd name="T12" fmla="*/ 0 60000 65536"/>
                  <a:gd name="T13" fmla="*/ 0 60000 65536"/>
                  <a:gd name="T14" fmla="*/ 0 60000 65536"/>
                  <a:gd name="T15" fmla="*/ 0 w 60"/>
                  <a:gd name="T16" fmla="*/ 0 h 54"/>
                  <a:gd name="T17" fmla="*/ 60 w 60"/>
                  <a:gd name="T18" fmla="*/ 54 h 54"/>
                </a:gdLst>
                <a:ahLst/>
                <a:cxnLst>
                  <a:cxn ang="T10">
                    <a:pos x="T0" y="T1"/>
                  </a:cxn>
                  <a:cxn ang="T11">
                    <a:pos x="T2" y="T3"/>
                  </a:cxn>
                  <a:cxn ang="T12">
                    <a:pos x="T4" y="T5"/>
                  </a:cxn>
                  <a:cxn ang="T13">
                    <a:pos x="T6" y="T7"/>
                  </a:cxn>
                  <a:cxn ang="T14">
                    <a:pos x="T8" y="T9"/>
                  </a:cxn>
                </a:cxnLst>
                <a:rect l="T15" t="T16" r="T17" b="T18"/>
                <a:pathLst>
                  <a:path w="60" h="54">
                    <a:moveTo>
                      <a:pt x="60" y="0"/>
                    </a:moveTo>
                    <a:lnTo>
                      <a:pt x="59" y="54"/>
                    </a:lnTo>
                    <a:lnTo>
                      <a:pt x="0" y="54"/>
                    </a:lnTo>
                    <a:lnTo>
                      <a:pt x="0" y="0"/>
                    </a:lnTo>
                    <a:lnTo>
                      <a:pt x="60" y="0"/>
                    </a:lnTo>
                    <a:close/>
                  </a:path>
                </a:pathLst>
              </a:custGeom>
              <a:solidFill>
                <a:srgbClr val="FEE679"/>
              </a:solidFill>
              <a:ln w="9525">
                <a:noFill/>
                <a:round/>
                <a:headEnd/>
                <a:tailEnd/>
              </a:ln>
            </p:spPr>
            <p:txBody>
              <a:bodyPr/>
              <a:lstStyle/>
              <a:p>
                <a:endParaRPr lang="en-US"/>
              </a:p>
            </p:txBody>
          </p:sp>
          <p:sp>
            <p:nvSpPr>
              <p:cNvPr id="28847" name="Freeform 8"/>
              <p:cNvSpPr>
                <a:spLocks noEditPoints="1"/>
              </p:cNvSpPr>
              <p:nvPr/>
            </p:nvSpPr>
            <p:spPr bwMode="auto">
              <a:xfrm>
                <a:off x="4094" y="782"/>
                <a:ext cx="60" cy="54"/>
              </a:xfrm>
              <a:custGeom>
                <a:avLst/>
                <a:gdLst>
                  <a:gd name="T0" fmla="*/ 59 w 60"/>
                  <a:gd name="T1" fmla="*/ 54 h 54"/>
                  <a:gd name="T2" fmla="*/ 0 w 60"/>
                  <a:gd name="T3" fmla="*/ 54 h 54"/>
                  <a:gd name="T4" fmla="*/ 0 w 60"/>
                  <a:gd name="T5" fmla="*/ 0 h 54"/>
                  <a:gd name="T6" fmla="*/ 60 w 60"/>
                  <a:gd name="T7" fmla="*/ 0 h 54"/>
                  <a:gd name="T8" fmla="*/ 59 w 60"/>
                  <a:gd name="T9" fmla="*/ 54 h 54"/>
                  <a:gd name="T10" fmla="*/ 0 60000 65536"/>
                  <a:gd name="T11" fmla="*/ 0 60000 65536"/>
                  <a:gd name="T12" fmla="*/ 0 60000 65536"/>
                  <a:gd name="T13" fmla="*/ 0 60000 65536"/>
                  <a:gd name="T14" fmla="*/ 0 60000 65536"/>
                  <a:gd name="T15" fmla="*/ 0 w 60"/>
                  <a:gd name="T16" fmla="*/ 0 h 54"/>
                  <a:gd name="T17" fmla="*/ 60 w 60"/>
                  <a:gd name="T18" fmla="*/ 54 h 54"/>
                </a:gdLst>
                <a:ahLst/>
                <a:cxnLst>
                  <a:cxn ang="T10">
                    <a:pos x="T0" y="T1"/>
                  </a:cxn>
                  <a:cxn ang="T11">
                    <a:pos x="T2" y="T3"/>
                  </a:cxn>
                  <a:cxn ang="T12">
                    <a:pos x="T4" y="T5"/>
                  </a:cxn>
                  <a:cxn ang="T13">
                    <a:pos x="T6" y="T7"/>
                  </a:cxn>
                  <a:cxn ang="T14">
                    <a:pos x="T8" y="T9"/>
                  </a:cxn>
                </a:cxnLst>
                <a:rect l="T15" t="T16" r="T17" b="T18"/>
                <a:pathLst>
                  <a:path w="60" h="54">
                    <a:moveTo>
                      <a:pt x="59" y="54"/>
                    </a:moveTo>
                    <a:lnTo>
                      <a:pt x="0" y="54"/>
                    </a:lnTo>
                    <a:lnTo>
                      <a:pt x="0" y="0"/>
                    </a:lnTo>
                    <a:moveTo>
                      <a:pt x="60" y="0"/>
                    </a:moveTo>
                    <a:lnTo>
                      <a:pt x="59" y="54"/>
                    </a:lnTo>
                  </a:path>
                </a:pathLst>
              </a:custGeom>
              <a:noFill/>
              <a:ln w="3" cap="flat">
                <a:solidFill>
                  <a:srgbClr val="000000"/>
                </a:solidFill>
                <a:prstDash val="solid"/>
                <a:miter lim="800000"/>
                <a:headEnd/>
                <a:tailEnd/>
              </a:ln>
            </p:spPr>
            <p:txBody>
              <a:bodyPr/>
              <a:lstStyle/>
              <a:p>
                <a:endParaRPr lang="en-US"/>
              </a:p>
            </p:txBody>
          </p:sp>
          <p:sp>
            <p:nvSpPr>
              <p:cNvPr id="28848" name="Freeform 9"/>
              <p:cNvSpPr>
                <a:spLocks noEditPoints="1"/>
              </p:cNvSpPr>
              <p:nvPr/>
            </p:nvSpPr>
            <p:spPr bwMode="auto">
              <a:xfrm>
                <a:off x="2437" y="782"/>
                <a:ext cx="1831" cy="1930"/>
              </a:xfrm>
              <a:custGeom>
                <a:avLst/>
                <a:gdLst>
                  <a:gd name="T0" fmla="*/ 1062 w 1831"/>
                  <a:gd name="T1" fmla="*/ 53 h 1930"/>
                  <a:gd name="T2" fmla="*/ 1478 w 1831"/>
                  <a:gd name="T3" fmla="*/ 0 h 1930"/>
                  <a:gd name="T4" fmla="*/ 1596 w 1831"/>
                  <a:gd name="T5" fmla="*/ 54 h 1930"/>
                  <a:gd name="T6" fmla="*/ 1536 w 1831"/>
                  <a:gd name="T7" fmla="*/ 171 h 1930"/>
                  <a:gd name="T8" fmla="*/ 1412 w 1831"/>
                  <a:gd name="T9" fmla="*/ 465 h 1930"/>
                  <a:gd name="T10" fmla="*/ 1592 w 1831"/>
                  <a:gd name="T11" fmla="*/ 751 h 1930"/>
                  <a:gd name="T12" fmla="*/ 1828 w 1831"/>
                  <a:gd name="T13" fmla="*/ 812 h 1930"/>
                  <a:gd name="T14" fmla="*/ 1771 w 1831"/>
                  <a:gd name="T15" fmla="*/ 928 h 1930"/>
                  <a:gd name="T16" fmla="*/ 1595 w 1831"/>
                  <a:gd name="T17" fmla="*/ 1046 h 1930"/>
                  <a:gd name="T18" fmla="*/ 1131 w 1831"/>
                  <a:gd name="T19" fmla="*/ 1110 h 1930"/>
                  <a:gd name="T20" fmla="*/ 1075 w 1831"/>
                  <a:gd name="T21" fmla="*/ 1346 h 1930"/>
                  <a:gd name="T22" fmla="*/ 1363 w 1831"/>
                  <a:gd name="T23" fmla="*/ 1402 h 1930"/>
                  <a:gd name="T24" fmla="*/ 1595 w 1831"/>
                  <a:gd name="T25" fmla="*/ 1399 h 1930"/>
                  <a:gd name="T26" fmla="*/ 1769 w 1831"/>
                  <a:gd name="T27" fmla="*/ 1434 h 1930"/>
                  <a:gd name="T28" fmla="*/ 1831 w 1831"/>
                  <a:gd name="T29" fmla="*/ 1632 h 1930"/>
                  <a:gd name="T30" fmla="*/ 1704 w 1831"/>
                  <a:gd name="T31" fmla="*/ 1929 h 1930"/>
                  <a:gd name="T32" fmla="*/ 1596 w 1831"/>
                  <a:gd name="T33" fmla="*/ 1812 h 1930"/>
                  <a:gd name="T34" fmla="*/ 1540 w 1831"/>
                  <a:gd name="T35" fmla="*/ 1696 h 1930"/>
                  <a:gd name="T36" fmla="*/ 1364 w 1831"/>
                  <a:gd name="T37" fmla="*/ 1461 h 1930"/>
                  <a:gd name="T38" fmla="*/ 1141 w 1831"/>
                  <a:gd name="T39" fmla="*/ 1818 h 1930"/>
                  <a:gd name="T40" fmla="*/ 898 w 1831"/>
                  <a:gd name="T41" fmla="*/ 1756 h 1930"/>
                  <a:gd name="T42" fmla="*/ 716 w 1831"/>
                  <a:gd name="T43" fmla="*/ 1635 h 1930"/>
                  <a:gd name="T44" fmla="*/ 412 w 1831"/>
                  <a:gd name="T45" fmla="*/ 1565 h 1930"/>
                  <a:gd name="T46" fmla="*/ 234 w 1831"/>
                  <a:gd name="T47" fmla="*/ 1504 h 1930"/>
                  <a:gd name="T48" fmla="*/ 173 w 1831"/>
                  <a:gd name="T49" fmla="*/ 1412 h 1930"/>
                  <a:gd name="T50" fmla="*/ 409 w 1831"/>
                  <a:gd name="T51" fmla="*/ 1385 h 1930"/>
                  <a:gd name="T52" fmla="*/ 300 w 1831"/>
                  <a:gd name="T53" fmla="*/ 920 h 1930"/>
                  <a:gd name="T54" fmla="*/ 64 w 1831"/>
                  <a:gd name="T55" fmla="*/ 912 h 1930"/>
                  <a:gd name="T56" fmla="*/ 61 w 1831"/>
                  <a:gd name="T57" fmla="*/ 858 h 1930"/>
                  <a:gd name="T58" fmla="*/ 167 w 1831"/>
                  <a:gd name="T59" fmla="*/ 691 h 1930"/>
                  <a:gd name="T60" fmla="*/ 278 w 1831"/>
                  <a:gd name="T61" fmla="*/ 633 h 1930"/>
                  <a:gd name="T62" fmla="*/ 576 w 1831"/>
                  <a:gd name="T63" fmla="*/ 578 h 1930"/>
                  <a:gd name="T64" fmla="*/ 637 w 1831"/>
                  <a:gd name="T65" fmla="*/ 462 h 1930"/>
                  <a:gd name="T66" fmla="*/ 460 w 1831"/>
                  <a:gd name="T67" fmla="*/ 342 h 1930"/>
                  <a:gd name="T68" fmla="*/ 638 w 1831"/>
                  <a:gd name="T69" fmla="*/ 227 h 1930"/>
                  <a:gd name="T70" fmla="*/ 643 w 1831"/>
                  <a:gd name="T71" fmla="*/ 49 h 1930"/>
                  <a:gd name="T72" fmla="*/ 1056 w 1831"/>
                  <a:gd name="T73" fmla="*/ 699 h 1930"/>
                  <a:gd name="T74" fmla="*/ 815 w 1831"/>
                  <a:gd name="T75" fmla="*/ 698 h 1930"/>
                  <a:gd name="T76" fmla="*/ 712 w 1831"/>
                  <a:gd name="T77" fmla="*/ 1419 h 1930"/>
                  <a:gd name="T78" fmla="*/ 836 w 1831"/>
                  <a:gd name="T79" fmla="*/ 1519 h 1930"/>
                  <a:gd name="T80" fmla="*/ 958 w 1831"/>
                  <a:gd name="T81" fmla="*/ 1580 h 1930"/>
                  <a:gd name="T82" fmla="*/ 1016 w 1831"/>
                  <a:gd name="T83" fmla="*/ 1422 h 1930"/>
                  <a:gd name="T84" fmla="*/ 772 w 1831"/>
                  <a:gd name="T85" fmla="*/ 1340 h 1930"/>
                  <a:gd name="T86" fmla="*/ 653 w 1831"/>
                  <a:gd name="T87" fmla="*/ 1396 h 193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831"/>
                  <a:gd name="T133" fmla="*/ 0 h 1930"/>
                  <a:gd name="T134" fmla="*/ 1831 w 1831"/>
                  <a:gd name="T135" fmla="*/ 1930 h 193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831" h="1930">
                    <a:moveTo>
                      <a:pt x="823" y="0"/>
                    </a:moveTo>
                    <a:lnTo>
                      <a:pt x="821" y="51"/>
                    </a:lnTo>
                    <a:lnTo>
                      <a:pt x="1062" y="53"/>
                    </a:lnTo>
                    <a:lnTo>
                      <a:pt x="1119" y="53"/>
                    </a:lnTo>
                    <a:lnTo>
                      <a:pt x="1119" y="0"/>
                    </a:lnTo>
                    <a:lnTo>
                      <a:pt x="1478" y="0"/>
                    </a:lnTo>
                    <a:lnTo>
                      <a:pt x="1478" y="54"/>
                    </a:lnTo>
                    <a:lnTo>
                      <a:pt x="1537" y="54"/>
                    </a:lnTo>
                    <a:lnTo>
                      <a:pt x="1596" y="54"/>
                    </a:lnTo>
                    <a:lnTo>
                      <a:pt x="1596" y="113"/>
                    </a:lnTo>
                    <a:lnTo>
                      <a:pt x="1536" y="113"/>
                    </a:lnTo>
                    <a:lnTo>
                      <a:pt x="1536" y="171"/>
                    </a:lnTo>
                    <a:lnTo>
                      <a:pt x="1418" y="171"/>
                    </a:lnTo>
                    <a:lnTo>
                      <a:pt x="1416" y="230"/>
                    </a:lnTo>
                    <a:lnTo>
                      <a:pt x="1412" y="465"/>
                    </a:lnTo>
                    <a:lnTo>
                      <a:pt x="1410" y="699"/>
                    </a:lnTo>
                    <a:lnTo>
                      <a:pt x="1415" y="751"/>
                    </a:lnTo>
                    <a:lnTo>
                      <a:pt x="1592" y="751"/>
                    </a:lnTo>
                    <a:lnTo>
                      <a:pt x="1592" y="810"/>
                    </a:lnTo>
                    <a:lnTo>
                      <a:pt x="1717" y="812"/>
                    </a:lnTo>
                    <a:lnTo>
                      <a:pt x="1828" y="812"/>
                    </a:lnTo>
                    <a:lnTo>
                      <a:pt x="1828" y="869"/>
                    </a:lnTo>
                    <a:lnTo>
                      <a:pt x="1769" y="869"/>
                    </a:lnTo>
                    <a:lnTo>
                      <a:pt x="1771" y="928"/>
                    </a:lnTo>
                    <a:lnTo>
                      <a:pt x="1716" y="928"/>
                    </a:lnTo>
                    <a:lnTo>
                      <a:pt x="1712" y="1046"/>
                    </a:lnTo>
                    <a:lnTo>
                      <a:pt x="1595" y="1046"/>
                    </a:lnTo>
                    <a:lnTo>
                      <a:pt x="1360" y="1046"/>
                    </a:lnTo>
                    <a:lnTo>
                      <a:pt x="1361" y="1105"/>
                    </a:lnTo>
                    <a:lnTo>
                      <a:pt x="1131" y="1110"/>
                    </a:lnTo>
                    <a:lnTo>
                      <a:pt x="1132" y="1169"/>
                    </a:lnTo>
                    <a:lnTo>
                      <a:pt x="1135" y="1347"/>
                    </a:lnTo>
                    <a:lnTo>
                      <a:pt x="1075" y="1346"/>
                    </a:lnTo>
                    <a:lnTo>
                      <a:pt x="1076" y="1405"/>
                    </a:lnTo>
                    <a:lnTo>
                      <a:pt x="1137" y="1406"/>
                    </a:lnTo>
                    <a:lnTo>
                      <a:pt x="1363" y="1402"/>
                    </a:lnTo>
                    <a:lnTo>
                      <a:pt x="1361" y="1223"/>
                    </a:lnTo>
                    <a:lnTo>
                      <a:pt x="1596" y="1222"/>
                    </a:lnTo>
                    <a:lnTo>
                      <a:pt x="1595" y="1399"/>
                    </a:lnTo>
                    <a:lnTo>
                      <a:pt x="1710" y="1399"/>
                    </a:lnTo>
                    <a:lnTo>
                      <a:pt x="1769" y="1398"/>
                    </a:lnTo>
                    <a:lnTo>
                      <a:pt x="1769" y="1434"/>
                    </a:lnTo>
                    <a:lnTo>
                      <a:pt x="1772" y="1516"/>
                    </a:lnTo>
                    <a:lnTo>
                      <a:pt x="1830" y="1514"/>
                    </a:lnTo>
                    <a:lnTo>
                      <a:pt x="1831" y="1632"/>
                    </a:lnTo>
                    <a:lnTo>
                      <a:pt x="1825" y="1868"/>
                    </a:lnTo>
                    <a:lnTo>
                      <a:pt x="1825" y="1927"/>
                    </a:lnTo>
                    <a:lnTo>
                      <a:pt x="1704" y="1929"/>
                    </a:lnTo>
                    <a:lnTo>
                      <a:pt x="1595" y="1930"/>
                    </a:lnTo>
                    <a:lnTo>
                      <a:pt x="1595" y="1871"/>
                    </a:lnTo>
                    <a:lnTo>
                      <a:pt x="1596" y="1812"/>
                    </a:lnTo>
                    <a:lnTo>
                      <a:pt x="1481" y="1814"/>
                    </a:lnTo>
                    <a:lnTo>
                      <a:pt x="1482" y="1696"/>
                    </a:lnTo>
                    <a:lnTo>
                      <a:pt x="1540" y="1696"/>
                    </a:lnTo>
                    <a:lnTo>
                      <a:pt x="1542" y="1637"/>
                    </a:lnTo>
                    <a:lnTo>
                      <a:pt x="1539" y="1460"/>
                    </a:lnTo>
                    <a:lnTo>
                      <a:pt x="1364" y="1461"/>
                    </a:lnTo>
                    <a:lnTo>
                      <a:pt x="1367" y="1638"/>
                    </a:lnTo>
                    <a:lnTo>
                      <a:pt x="1366" y="1815"/>
                    </a:lnTo>
                    <a:lnTo>
                      <a:pt x="1141" y="1818"/>
                    </a:lnTo>
                    <a:lnTo>
                      <a:pt x="1141" y="1759"/>
                    </a:lnTo>
                    <a:lnTo>
                      <a:pt x="1081" y="1759"/>
                    </a:lnTo>
                    <a:lnTo>
                      <a:pt x="898" y="1756"/>
                    </a:lnTo>
                    <a:lnTo>
                      <a:pt x="898" y="1697"/>
                    </a:lnTo>
                    <a:lnTo>
                      <a:pt x="898" y="1638"/>
                    </a:lnTo>
                    <a:lnTo>
                      <a:pt x="716" y="1635"/>
                    </a:lnTo>
                    <a:lnTo>
                      <a:pt x="716" y="1576"/>
                    </a:lnTo>
                    <a:lnTo>
                      <a:pt x="656" y="1575"/>
                    </a:lnTo>
                    <a:lnTo>
                      <a:pt x="412" y="1565"/>
                    </a:lnTo>
                    <a:lnTo>
                      <a:pt x="293" y="1563"/>
                    </a:lnTo>
                    <a:lnTo>
                      <a:pt x="293" y="1504"/>
                    </a:lnTo>
                    <a:lnTo>
                      <a:pt x="234" y="1504"/>
                    </a:lnTo>
                    <a:lnTo>
                      <a:pt x="234" y="1444"/>
                    </a:lnTo>
                    <a:lnTo>
                      <a:pt x="174" y="1444"/>
                    </a:lnTo>
                    <a:lnTo>
                      <a:pt x="173" y="1412"/>
                    </a:lnTo>
                    <a:lnTo>
                      <a:pt x="173" y="1385"/>
                    </a:lnTo>
                    <a:lnTo>
                      <a:pt x="291" y="1385"/>
                    </a:lnTo>
                    <a:lnTo>
                      <a:pt x="409" y="1385"/>
                    </a:lnTo>
                    <a:lnTo>
                      <a:pt x="414" y="1151"/>
                    </a:lnTo>
                    <a:lnTo>
                      <a:pt x="294" y="1149"/>
                    </a:lnTo>
                    <a:lnTo>
                      <a:pt x="300" y="920"/>
                    </a:lnTo>
                    <a:lnTo>
                      <a:pt x="241" y="918"/>
                    </a:lnTo>
                    <a:lnTo>
                      <a:pt x="182" y="917"/>
                    </a:lnTo>
                    <a:lnTo>
                      <a:pt x="64" y="912"/>
                    </a:lnTo>
                    <a:lnTo>
                      <a:pt x="4" y="915"/>
                    </a:lnTo>
                    <a:lnTo>
                      <a:pt x="0" y="859"/>
                    </a:lnTo>
                    <a:lnTo>
                      <a:pt x="61" y="858"/>
                    </a:lnTo>
                    <a:lnTo>
                      <a:pt x="53" y="747"/>
                    </a:lnTo>
                    <a:lnTo>
                      <a:pt x="172" y="747"/>
                    </a:lnTo>
                    <a:lnTo>
                      <a:pt x="167" y="691"/>
                    </a:lnTo>
                    <a:lnTo>
                      <a:pt x="251" y="691"/>
                    </a:lnTo>
                    <a:lnTo>
                      <a:pt x="278" y="692"/>
                    </a:lnTo>
                    <a:lnTo>
                      <a:pt x="278" y="633"/>
                    </a:lnTo>
                    <a:lnTo>
                      <a:pt x="398" y="635"/>
                    </a:lnTo>
                    <a:lnTo>
                      <a:pt x="398" y="575"/>
                    </a:lnTo>
                    <a:lnTo>
                      <a:pt x="576" y="578"/>
                    </a:lnTo>
                    <a:lnTo>
                      <a:pt x="637" y="578"/>
                    </a:lnTo>
                    <a:lnTo>
                      <a:pt x="637" y="521"/>
                    </a:lnTo>
                    <a:lnTo>
                      <a:pt x="637" y="462"/>
                    </a:lnTo>
                    <a:lnTo>
                      <a:pt x="578" y="460"/>
                    </a:lnTo>
                    <a:lnTo>
                      <a:pt x="458" y="459"/>
                    </a:lnTo>
                    <a:lnTo>
                      <a:pt x="460" y="342"/>
                    </a:lnTo>
                    <a:lnTo>
                      <a:pt x="578" y="344"/>
                    </a:lnTo>
                    <a:lnTo>
                      <a:pt x="638" y="344"/>
                    </a:lnTo>
                    <a:lnTo>
                      <a:pt x="638" y="227"/>
                    </a:lnTo>
                    <a:lnTo>
                      <a:pt x="578" y="227"/>
                    </a:lnTo>
                    <a:lnTo>
                      <a:pt x="584" y="49"/>
                    </a:lnTo>
                    <a:lnTo>
                      <a:pt x="643" y="49"/>
                    </a:lnTo>
                    <a:lnTo>
                      <a:pt x="644" y="0"/>
                    </a:lnTo>
                    <a:lnTo>
                      <a:pt x="823" y="0"/>
                    </a:lnTo>
                    <a:close/>
                    <a:moveTo>
                      <a:pt x="1056" y="699"/>
                    </a:moveTo>
                    <a:lnTo>
                      <a:pt x="1058" y="465"/>
                    </a:lnTo>
                    <a:lnTo>
                      <a:pt x="817" y="463"/>
                    </a:lnTo>
                    <a:lnTo>
                      <a:pt x="815" y="698"/>
                    </a:lnTo>
                    <a:lnTo>
                      <a:pt x="885" y="698"/>
                    </a:lnTo>
                    <a:lnTo>
                      <a:pt x="1056" y="699"/>
                    </a:lnTo>
                    <a:close/>
                    <a:moveTo>
                      <a:pt x="712" y="1419"/>
                    </a:moveTo>
                    <a:lnTo>
                      <a:pt x="713" y="1457"/>
                    </a:lnTo>
                    <a:lnTo>
                      <a:pt x="834" y="1460"/>
                    </a:lnTo>
                    <a:lnTo>
                      <a:pt x="836" y="1519"/>
                    </a:lnTo>
                    <a:lnTo>
                      <a:pt x="896" y="1520"/>
                    </a:lnTo>
                    <a:lnTo>
                      <a:pt x="898" y="1579"/>
                    </a:lnTo>
                    <a:lnTo>
                      <a:pt x="958" y="1580"/>
                    </a:lnTo>
                    <a:lnTo>
                      <a:pt x="955" y="1462"/>
                    </a:lnTo>
                    <a:lnTo>
                      <a:pt x="1017" y="1462"/>
                    </a:lnTo>
                    <a:lnTo>
                      <a:pt x="1016" y="1422"/>
                    </a:lnTo>
                    <a:lnTo>
                      <a:pt x="1014" y="1344"/>
                    </a:lnTo>
                    <a:lnTo>
                      <a:pt x="893" y="1343"/>
                    </a:lnTo>
                    <a:lnTo>
                      <a:pt x="772" y="1340"/>
                    </a:lnTo>
                    <a:lnTo>
                      <a:pt x="772" y="1281"/>
                    </a:lnTo>
                    <a:lnTo>
                      <a:pt x="651" y="1278"/>
                    </a:lnTo>
                    <a:lnTo>
                      <a:pt x="653" y="1396"/>
                    </a:lnTo>
                    <a:lnTo>
                      <a:pt x="713" y="1398"/>
                    </a:lnTo>
                    <a:lnTo>
                      <a:pt x="712" y="1419"/>
                    </a:lnTo>
                    <a:close/>
                  </a:path>
                </a:pathLst>
              </a:custGeom>
              <a:solidFill>
                <a:srgbClr val="FEE679"/>
              </a:solidFill>
              <a:ln w="9525">
                <a:noFill/>
                <a:round/>
                <a:headEnd/>
                <a:tailEnd/>
              </a:ln>
            </p:spPr>
            <p:txBody>
              <a:bodyPr/>
              <a:lstStyle/>
              <a:p>
                <a:endParaRPr lang="en-US"/>
              </a:p>
            </p:txBody>
          </p:sp>
          <p:sp>
            <p:nvSpPr>
              <p:cNvPr id="28849" name="Freeform 10"/>
              <p:cNvSpPr>
                <a:spLocks noEditPoints="1"/>
              </p:cNvSpPr>
              <p:nvPr/>
            </p:nvSpPr>
            <p:spPr bwMode="auto">
              <a:xfrm>
                <a:off x="2437" y="782"/>
                <a:ext cx="1831" cy="1930"/>
              </a:xfrm>
              <a:custGeom>
                <a:avLst/>
                <a:gdLst>
                  <a:gd name="T0" fmla="*/ 1712 w 1831"/>
                  <a:gd name="T1" fmla="*/ 1046 h 1930"/>
                  <a:gd name="T2" fmla="*/ 1361 w 1831"/>
                  <a:gd name="T3" fmla="*/ 1105 h 1930"/>
                  <a:gd name="T4" fmla="*/ 1135 w 1831"/>
                  <a:gd name="T5" fmla="*/ 1347 h 1930"/>
                  <a:gd name="T6" fmla="*/ 1137 w 1831"/>
                  <a:gd name="T7" fmla="*/ 1406 h 1930"/>
                  <a:gd name="T8" fmla="*/ 1596 w 1831"/>
                  <a:gd name="T9" fmla="*/ 1222 h 1930"/>
                  <a:gd name="T10" fmla="*/ 1769 w 1831"/>
                  <a:gd name="T11" fmla="*/ 1398 h 1930"/>
                  <a:gd name="T12" fmla="*/ 1830 w 1831"/>
                  <a:gd name="T13" fmla="*/ 1514 h 1930"/>
                  <a:gd name="T14" fmla="*/ 1825 w 1831"/>
                  <a:gd name="T15" fmla="*/ 1927 h 1930"/>
                  <a:gd name="T16" fmla="*/ 1595 w 1831"/>
                  <a:gd name="T17" fmla="*/ 1871 h 1930"/>
                  <a:gd name="T18" fmla="*/ 1482 w 1831"/>
                  <a:gd name="T19" fmla="*/ 1696 h 1930"/>
                  <a:gd name="T20" fmla="*/ 1539 w 1831"/>
                  <a:gd name="T21" fmla="*/ 1460 h 1930"/>
                  <a:gd name="T22" fmla="*/ 1366 w 1831"/>
                  <a:gd name="T23" fmla="*/ 1815 h 1930"/>
                  <a:gd name="T24" fmla="*/ 1081 w 1831"/>
                  <a:gd name="T25" fmla="*/ 1759 h 1930"/>
                  <a:gd name="T26" fmla="*/ 898 w 1831"/>
                  <a:gd name="T27" fmla="*/ 1638 h 1930"/>
                  <a:gd name="T28" fmla="*/ 656 w 1831"/>
                  <a:gd name="T29" fmla="*/ 1575 h 1930"/>
                  <a:gd name="T30" fmla="*/ 293 w 1831"/>
                  <a:gd name="T31" fmla="*/ 1504 h 1930"/>
                  <a:gd name="T32" fmla="*/ 174 w 1831"/>
                  <a:gd name="T33" fmla="*/ 1444 h 1930"/>
                  <a:gd name="T34" fmla="*/ 291 w 1831"/>
                  <a:gd name="T35" fmla="*/ 1385 h 1930"/>
                  <a:gd name="T36" fmla="*/ 294 w 1831"/>
                  <a:gd name="T37" fmla="*/ 1149 h 1930"/>
                  <a:gd name="T38" fmla="*/ 182 w 1831"/>
                  <a:gd name="T39" fmla="*/ 917 h 1930"/>
                  <a:gd name="T40" fmla="*/ 0 w 1831"/>
                  <a:gd name="T41" fmla="*/ 859 h 1930"/>
                  <a:gd name="T42" fmla="*/ 172 w 1831"/>
                  <a:gd name="T43" fmla="*/ 747 h 1930"/>
                  <a:gd name="T44" fmla="*/ 278 w 1831"/>
                  <a:gd name="T45" fmla="*/ 692 h 1930"/>
                  <a:gd name="T46" fmla="*/ 398 w 1831"/>
                  <a:gd name="T47" fmla="*/ 575 h 1930"/>
                  <a:gd name="T48" fmla="*/ 637 w 1831"/>
                  <a:gd name="T49" fmla="*/ 521 h 1930"/>
                  <a:gd name="T50" fmla="*/ 458 w 1831"/>
                  <a:gd name="T51" fmla="*/ 459 h 1930"/>
                  <a:gd name="T52" fmla="*/ 638 w 1831"/>
                  <a:gd name="T53" fmla="*/ 344 h 1930"/>
                  <a:gd name="T54" fmla="*/ 584 w 1831"/>
                  <a:gd name="T55" fmla="*/ 49 h 1930"/>
                  <a:gd name="T56" fmla="*/ 823 w 1831"/>
                  <a:gd name="T57" fmla="*/ 0 h 1930"/>
                  <a:gd name="T58" fmla="*/ 1119 w 1831"/>
                  <a:gd name="T59" fmla="*/ 53 h 1930"/>
                  <a:gd name="T60" fmla="*/ 1478 w 1831"/>
                  <a:gd name="T61" fmla="*/ 54 h 1930"/>
                  <a:gd name="T62" fmla="*/ 1596 w 1831"/>
                  <a:gd name="T63" fmla="*/ 113 h 1930"/>
                  <a:gd name="T64" fmla="*/ 1418 w 1831"/>
                  <a:gd name="T65" fmla="*/ 171 h 1930"/>
                  <a:gd name="T66" fmla="*/ 1410 w 1831"/>
                  <a:gd name="T67" fmla="*/ 699 h 1930"/>
                  <a:gd name="T68" fmla="*/ 1592 w 1831"/>
                  <a:gd name="T69" fmla="*/ 810 h 1930"/>
                  <a:gd name="T70" fmla="*/ 1828 w 1831"/>
                  <a:gd name="T71" fmla="*/ 869 h 1930"/>
                  <a:gd name="T72" fmla="*/ 1058 w 1831"/>
                  <a:gd name="T73" fmla="*/ 583 h 1930"/>
                  <a:gd name="T74" fmla="*/ 815 w 1831"/>
                  <a:gd name="T75" fmla="*/ 698 h 1930"/>
                  <a:gd name="T76" fmla="*/ 1058 w 1831"/>
                  <a:gd name="T77" fmla="*/ 583 h 1930"/>
                  <a:gd name="T78" fmla="*/ 834 w 1831"/>
                  <a:gd name="T79" fmla="*/ 1460 h 1930"/>
                  <a:gd name="T80" fmla="*/ 898 w 1831"/>
                  <a:gd name="T81" fmla="*/ 1579 h 1930"/>
                  <a:gd name="T82" fmla="*/ 1017 w 1831"/>
                  <a:gd name="T83" fmla="*/ 1462 h 1930"/>
                  <a:gd name="T84" fmla="*/ 893 w 1831"/>
                  <a:gd name="T85" fmla="*/ 1343 h 1930"/>
                  <a:gd name="T86" fmla="*/ 651 w 1831"/>
                  <a:gd name="T87" fmla="*/ 1278 h 1930"/>
                  <a:gd name="T88" fmla="*/ 712 w 1831"/>
                  <a:gd name="T89" fmla="*/ 1419 h 193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831"/>
                  <a:gd name="T136" fmla="*/ 0 h 1930"/>
                  <a:gd name="T137" fmla="*/ 1831 w 1831"/>
                  <a:gd name="T138" fmla="*/ 1930 h 193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831" h="1930">
                    <a:moveTo>
                      <a:pt x="1771" y="928"/>
                    </a:moveTo>
                    <a:lnTo>
                      <a:pt x="1716" y="928"/>
                    </a:lnTo>
                    <a:lnTo>
                      <a:pt x="1712" y="1046"/>
                    </a:lnTo>
                    <a:lnTo>
                      <a:pt x="1595" y="1046"/>
                    </a:lnTo>
                    <a:lnTo>
                      <a:pt x="1360" y="1046"/>
                    </a:lnTo>
                    <a:lnTo>
                      <a:pt x="1361" y="1105"/>
                    </a:lnTo>
                    <a:lnTo>
                      <a:pt x="1131" y="1110"/>
                    </a:lnTo>
                    <a:lnTo>
                      <a:pt x="1132" y="1169"/>
                    </a:lnTo>
                    <a:lnTo>
                      <a:pt x="1135" y="1347"/>
                    </a:lnTo>
                    <a:lnTo>
                      <a:pt x="1075" y="1346"/>
                    </a:lnTo>
                    <a:lnTo>
                      <a:pt x="1076" y="1405"/>
                    </a:lnTo>
                    <a:lnTo>
                      <a:pt x="1137" y="1406"/>
                    </a:lnTo>
                    <a:lnTo>
                      <a:pt x="1363" y="1402"/>
                    </a:lnTo>
                    <a:lnTo>
                      <a:pt x="1361" y="1223"/>
                    </a:lnTo>
                    <a:lnTo>
                      <a:pt x="1596" y="1222"/>
                    </a:lnTo>
                    <a:lnTo>
                      <a:pt x="1595" y="1399"/>
                    </a:lnTo>
                    <a:lnTo>
                      <a:pt x="1710" y="1399"/>
                    </a:lnTo>
                    <a:lnTo>
                      <a:pt x="1769" y="1398"/>
                    </a:lnTo>
                    <a:lnTo>
                      <a:pt x="1769" y="1434"/>
                    </a:lnTo>
                    <a:lnTo>
                      <a:pt x="1772" y="1516"/>
                    </a:lnTo>
                    <a:lnTo>
                      <a:pt x="1830" y="1514"/>
                    </a:lnTo>
                    <a:lnTo>
                      <a:pt x="1831" y="1632"/>
                    </a:lnTo>
                    <a:lnTo>
                      <a:pt x="1825" y="1868"/>
                    </a:lnTo>
                    <a:lnTo>
                      <a:pt x="1825" y="1927"/>
                    </a:lnTo>
                    <a:lnTo>
                      <a:pt x="1704" y="1929"/>
                    </a:lnTo>
                    <a:lnTo>
                      <a:pt x="1595" y="1930"/>
                    </a:lnTo>
                    <a:lnTo>
                      <a:pt x="1595" y="1871"/>
                    </a:lnTo>
                    <a:lnTo>
                      <a:pt x="1596" y="1812"/>
                    </a:lnTo>
                    <a:lnTo>
                      <a:pt x="1481" y="1814"/>
                    </a:lnTo>
                    <a:lnTo>
                      <a:pt x="1482" y="1696"/>
                    </a:lnTo>
                    <a:lnTo>
                      <a:pt x="1540" y="1696"/>
                    </a:lnTo>
                    <a:lnTo>
                      <a:pt x="1542" y="1637"/>
                    </a:lnTo>
                    <a:lnTo>
                      <a:pt x="1539" y="1460"/>
                    </a:lnTo>
                    <a:lnTo>
                      <a:pt x="1364" y="1461"/>
                    </a:lnTo>
                    <a:lnTo>
                      <a:pt x="1367" y="1638"/>
                    </a:lnTo>
                    <a:lnTo>
                      <a:pt x="1366" y="1815"/>
                    </a:lnTo>
                    <a:lnTo>
                      <a:pt x="1141" y="1818"/>
                    </a:lnTo>
                    <a:lnTo>
                      <a:pt x="1141" y="1759"/>
                    </a:lnTo>
                    <a:lnTo>
                      <a:pt x="1081" y="1759"/>
                    </a:lnTo>
                    <a:lnTo>
                      <a:pt x="898" y="1756"/>
                    </a:lnTo>
                    <a:lnTo>
                      <a:pt x="898" y="1697"/>
                    </a:lnTo>
                    <a:lnTo>
                      <a:pt x="898" y="1638"/>
                    </a:lnTo>
                    <a:lnTo>
                      <a:pt x="716" y="1635"/>
                    </a:lnTo>
                    <a:lnTo>
                      <a:pt x="716" y="1576"/>
                    </a:lnTo>
                    <a:lnTo>
                      <a:pt x="656" y="1575"/>
                    </a:lnTo>
                    <a:lnTo>
                      <a:pt x="412" y="1565"/>
                    </a:lnTo>
                    <a:lnTo>
                      <a:pt x="293" y="1563"/>
                    </a:lnTo>
                    <a:lnTo>
                      <a:pt x="293" y="1504"/>
                    </a:lnTo>
                    <a:lnTo>
                      <a:pt x="234" y="1504"/>
                    </a:lnTo>
                    <a:lnTo>
                      <a:pt x="234" y="1444"/>
                    </a:lnTo>
                    <a:lnTo>
                      <a:pt x="174" y="1444"/>
                    </a:lnTo>
                    <a:lnTo>
                      <a:pt x="173" y="1412"/>
                    </a:lnTo>
                    <a:lnTo>
                      <a:pt x="173" y="1385"/>
                    </a:lnTo>
                    <a:lnTo>
                      <a:pt x="291" y="1385"/>
                    </a:lnTo>
                    <a:lnTo>
                      <a:pt x="409" y="1385"/>
                    </a:lnTo>
                    <a:lnTo>
                      <a:pt x="414" y="1151"/>
                    </a:lnTo>
                    <a:lnTo>
                      <a:pt x="294" y="1149"/>
                    </a:lnTo>
                    <a:lnTo>
                      <a:pt x="300" y="920"/>
                    </a:lnTo>
                    <a:lnTo>
                      <a:pt x="241" y="918"/>
                    </a:lnTo>
                    <a:lnTo>
                      <a:pt x="182" y="917"/>
                    </a:lnTo>
                    <a:lnTo>
                      <a:pt x="64" y="912"/>
                    </a:lnTo>
                    <a:lnTo>
                      <a:pt x="4" y="915"/>
                    </a:lnTo>
                    <a:lnTo>
                      <a:pt x="0" y="859"/>
                    </a:lnTo>
                    <a:lnTo>
                      <a:pt x="61" y="858"/>
                    </a:lnTo>
                    <a:lnTo>
                      <a:pt x="53" y="747"/>
                    </a:lnTo>
                    <a:lnTo>
                      <a:pt x="172" y="747"/>
                    </a:lnTo>
                    <a:lnTo>
                      <a:pt x="167" y="691"/>
                    </a:lnTo>
                    <a:lnTo>
                      <a:pt x="251" y="691"/>
                    </a:lnTo>
                    <a:lnTo>
                      <a:pt x="278" y="692"/>
                    </a:lnTo>
                    <a:lnTo>
                      <a:pt x="278" y="633"/>
                    </a:lnTo>
                    <a:lnTo>
                      <a:pt x="398" y="635"/>
                    </a:lnTo>
                    <a:lnTo>
                      <a:pt x="398" y="575"/>
                    </a:lnTo>
                    <a:lnTo>
                      <a:pt x="576" y="578"/>
                    </a:lnTo>
                    <a:lnTo>
                      <a:pt x="637" y="578"/>
                    </a:lnTo>
                    <a:lnTo>
                      <a:pt x="637" y="521"/>
                    </a:lnTo>
                    <a:lnTo>
                      <a:pt x="637" y="462"/>
                    </a:lnTo>
                    <a:lnTo>
                      <a:pt x="578" y="460"/>
                    </a:lnTo>
                    <a:lnTo>
                      <a:pt x="458" y="459"/>
                    </a:lnTo>
                    <a:lnTo>
                      <a:pt x="460" y="342"/>
                    </a:lnTo>
                    <a:lnTo>
                      <a:pt x="578" y="344"/>
                    </a:lnTo>
                    <a:lnTo>
                      <a:pt x="638" y="344"/>
                    </a:lnTo>
                    <a:lnTo>
                      <a:pt x="638" y="227"/>
                    </a:lnTo>
                    <a:lnTo>
                      <a:pt x="578" y="227"/>
                    </a:lnTo>
                    <a:lnTo>
                      <a:pt x="584" y="49"/>
                    </a:lnTo>
                    <a:lnTo>
                      <a:pt x="643" y="49"/>
                    </a:lnTo>
                    <a:lnTo>
                      <a:pt x="644" y="0"/>
                    </a:lnTo>
                    <a:moveTo>
                      <a:pt x="823" y="0"/>
                    </a:moveTo>
                    <a:lnTo>
                      <a:pt x="821" y="51"/>
                    </a:lnTo>
                    <a:lnTo>
                      <a:pt x="1062" y="53"/>
                    </a:lnTo>
                    <a:lnTo>
                      <a:pt x="1119" y="53"/>
                    </a:lnTo>
                    <a:lnTo>
                      <a:pt x="1119" y="0"/>
                    </a:lnTo>
                    <a:moveTo>
                      <a:pt x="1478" y="0"/>
                    </a:moveTo>
                    <a:lnTo>
                      <a:pt x="1478" y="54"/>
                    </a:lnTo>
                    <a:lnTo>
                      <a:pt x="1537" y="54"/>
                    </a:lnTo>
                    <a:lnTo>
                      <a:pt x="1596" y="54"/>
                    </a:lnTo>
                    <a:lnTo>
                      <a:pt x="1596" y="113"/>
                    </a:lnTo>
                    <a:lnTo>
                      <a:pt x="1536" y="113"/>
                    </a:lnTo>
                    <a:lnTo>
                      <a:pt x="1536" y="171"/>
                    </a:lnTo>
                    <a:lnTo>
                      <a:pt x="1418" y="171"/>
                    </a:lnTo>
                    <a:lnTo>
                      <a:pt x="1416" y="230"/>
                    </a:lnTo>
                    <a:lnTo>
                      <a:pt x="1412" y="465"/>
                    </a:lnTo>
                    <a:lnTo>
                      <a:pt x="1410" y="699"/>
                    </a:lnTo>
                    <a:lnTo>
                      <a:pt x="1415" y="751"/>
                    </a:lnTo>
                    <a:lnTo>
                      <a:pt x="1592" y="751"/>
                    </a:lnTo>
                    <a:lnTo>
                      <a:pt x="1592" y="810"/>
                    </a:lnTo>
                    <a:lnTo>
                      <a:pt x="1717" y="812"/>
                    </a:lnTo>
                    <a:lnTo>
                      <a:pt x="1828" y="812"/>
                    </a:lnTo>
                    <a:lnTo>
                      <a:pt x="1828" y="869"/>
                    </a:lnTo>
                    <a:lnTo>
                      <a:pt x="1769" y="869"/>
                    </a:lnTo>
                    <a:lnTo>
                      <a:pt x="1771" y="928"/>
                    </a:lnTo>
                    <a:moveTo>
                      <a:pt x="1058" y="583"/>
                    </a:moveTo>
                    <a:lnTo>
                      <a:pt x="1058" y="465"/>
                    </a:lnTo>
                    <a:lnTo>
                      <a:pt x="817" y="463"/>
                    </a:lnTo>
                    <a:lnTo>
                      <a:pt x="815" y="698"/>
                    </a:lnTo>
                    <a:lnTo>
                      <a:pt x="885" y="698"/>
                    </a:lnTo>
                    <a:lnTo>
                      <a:pt x="1056" y="699"/>
                    </a:lnTo>
                    <a:lnTo>
                      <a:pt x="1058" y="583"/>
                    </a:lnTo>
                    <a:moveTo>
                      <a:pt x="713" y="1438"/>
                    </a:moveTo>
                    <a:lnTo>
                      <a:pt x="713" y="1457"/>
                    </a:lnTo>
                    <a:lnTo>
                      <a:pt x="834" y="1460"/>
                    </a:lnTo>
                    <a:lnTo>
                      <a:pt x="836" y="1519"/>
                    </a:lnTo>
                    <a:lnTo>
                      <a:pt x="896" y="1520"/>
                    </a:lnTo>
                    <a:lnTo>
                      <a:pt x="898" y="1579"/>
                    </a:lnTo>
                    <a:lnTo>
                      <a:pt x="958" y="1580"/>
                    </a:lnTo>
                    <a:lnTo>
                      <a:pt x="955" y="1462"/>
                    </a:lnTo>
                    <a:lnTo>
                      <a:pt x="1017" y="1462"/>
                    </a:lnTo>
                    <a:lnTo>
                      <a:pt x="1016" y="1422"/>
                    </a:lnTo>
                    <a:lnTo>
                      <a:pt x="1014" y="1344"/>
                    </a:lnTo>
                    <a:lnTo>
                      <a:pt x="893" y="1343"/>
                    </a:lnTo>
                    <a:lnTo>
                      <a:pt x="772" y="1340"/>
                    </a:lnTo>
                    <a:lnTo>
                      <a:pt x="772" y="1281"/>
                    </a:lnTo>
                    <a:lnTo>
                      <a:pt x="651" y="1278"/>
                    </a:lnTo>
                    <a:lnTo>
                      <a:pt x="653" y="1396"/>
                    </a:lnTo>
                    <a:lnTo>
                      <a:pt x="713" y="1398"/>
                    </a:lnTo>
                    <a:lnTo>
                      <a:pt x="712" y="1419"/>
                    </a:lnTo>
                    <a:lnTo>
                      <a:pt x="713" y="1438"/>
                    </a:lnTo>
                  </a:path>
                </a:pathLst>
              </a:custGeom>
              <a:noFill/>
              <a:ln w="3" cap="flat">
                <a:solidFill>
                  <a:srgbClr val="000000"/>
                </a:solidFill>
                <a:prstDash val="solid"/>
                <a:miter lim="800000"/>
                <a:headEnd/>
                <a:tailEnd/>
              </a:ln>
            </p:spPr>
            <p:txBody>
              <a:bodyPr/>
              <a:lstStyle/>
              <a:p>
                <a:endParaRPr lang="en-US"/>
              </a:p>
            </p:txBody>
          </p:sp>
          <p:sp>
            <p:nvSpPr>
              <p:cNvPr id="28850" name="Freeform 11"/>
              <p:cNvSpPr>
                <a:spLocks/>
              </p:cNvSpPr>
              <p:nvPr/>
            </p:nvSpPr>
            <p:spPr bwMode="auto">
              <a:xfrm>
                <a:off x="4509" y="836"/>
                <a:ext cx="122" cy="179"/>
              </a:xfrm>
              <a:custGeom>
                <a:avLst/>
                <a:gdLst>
                  <a:gd name="T0" fmla="*/ 122 w 122"/>
                  <a:gd name="T1" fmla="*/ 2 h 179"/>
                  <a:gd name="T2" fmla="*/ 118 w 122"/>
                  <a:gd name="T3" fmla="*/ 179 h 179"/>
                  <a:gd name="T4" fmla="*/ 59 w 122"/>
                  <a:gd name="T5" fmla="*/ 179 h 179"/>
                  <a:gd name="T6" fmla="*/ 60 w 122"/>
                  <a:gd name="T7" fmla="*/ 120 h 179"/>
                  <a:gd name="T8" fmla="*/ 0 w 122"/>
                  <a:gd name="T9" fmla="*/ 118 h 179"/>
                  <a:gd name="T10" fmla="*/ 3 w 122"/>
                  <a:gd name="T11" fmla="*/ 0 h 179"/>
                  <a:gd name="T12" fmla="*/ 122 w 122"/>
                  <a:gd name="T13" fmla="*/ 2 h 179"/>
                  <a:gd name="T14" fmla="*/ 0 60000 65536"/>
                  <a:gd name="T15" fmla="*/ 0 60000 65536"/>
                  <a:gd name="T16" fmla="*/ 0 60000 65536"/>
                  <a:gd name="T17" fmla="*/ 0 60000 65536"/>
                  <a:gd name="T18" fmla="*/ 0 60000 65536"/>
                  <a:gd name="T19" fmla="*/ 0 60000 65536"/>
                  <a:gd name="T20" fmla="*/ 0 60000 65536"/>
                  <a:gd name="T21" fmla="*/ 0 w 122"/>
                  <a:gd name="T22" fmla="*/ 0 h 179"/>
                  <a:gd name="T23" fmla="*/ 122 w 122"/>
                  <a:gd name="T24" fmla="*/ 179 h 17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2" h="179">
                    <a:moveTo>
                      <a:pt x="122" y="2"/>
                    </a:moveTo>
                    <a:lnTo>
                      <a:pt x="118" y="179"/>
                    </a:lnTo>
                    <a:lnTo>
                      <a:pt x="59" y="179"/>
                    </a:lnTo>
                    <a:lnTo>
                      <a:pt x="60" y="120"/>
                    </a:lnTo>
                    <a:lnTo>
                      <a:pt x="0" y="118"/>
                    </a:lnTo>
                    <a:lnTo>
                      <a:pt x="3" y="0"/>
                    </a:lnTo>
                    <a:lnTo>
                      <a:pt x="122" y="2"/>
                    </a:lnTo>
                    <a:close/>
                  </a:path>
                </a:pathLst>
              </a:custGeom>
              <a:solidFill>
                <a:srgbClr val="FEE679"/>
              </a:solidFill>
              <a:ln w="9525">
                <a:noFill/>
                <a:round/>
                <a:headEnd/>
                <a:tailEnd/>
              </a:ln>
            </p:spPr>
            <p:txBody>
              <a:bodyPr/>
              <a:lstStyle/>
              <a:p>
                <a:endParaRPr lang="en-US"/>
              </a:p>
            </p:txBody>
          </p:sp>
          <p:sp>
            <p:nvSpPr>
              <p:cNvPr id="28851" name="Freeform 12"/>
              <p:cNvSpPr>
                <a:spLocks/>
              </p:cNvSpPr>
              <p:nvPr/>
            </p:nvSpPr>
            <p:spPr bwMode="auto">
              <a:xfrm>
                <a:off x="4509" y="836"/>
                <a:ext cx="122" cy="179"/>
              </a:xfrm>
              <a:custGeom>
                <a:avLst/>
                <a:gdLst>
                  <a:gd name="T0" fmla="*/ 121 w 122"/>
                  <a:gd name="T1" fmla="*/ 90 h 179"/>
                  <a:gd name="T2" fmla="*/ 118 w 122"/>
                  <a:gd name="T3" fmla="*/ 179 h 179"/>
                  <a:gd name="T4" fmla="*/ 59 w 122"/>
                  <a:gd name="T5" fmla="*/ 179 h 179"/>
                  <a:gd name="T6" fmla="*/ 60 w 122"/>
                  <a:gd name="T7" fmla="*/ 120 h 179"/>
                  <a:gd name="T8" fmla="*/ 0 w 122"/>
                  <a:gd name="T9" fmla="*/ 118 h 179"/>
                  <a:gd name="T10" fmla="*/ 3 w 122"/>
                  <a:gd name="T11" fmla="*/ 0 h 179"/>
                  <a:gd name="T12" fmla="*/ 122 w 122"/>
                  <a:gd name="T13" fmla="*/ 2 h 179"/>
                  <a:gd name="T14" fmla="*/ 121 w 122"/>
                  <a:gd name="T15" fmla="*/ 90 h 179"/>
                  <a:gd name="T16" fmla="*/ 0 60000 65536"/>
                  <a:gd name="T17" fmla="*/ 0 60000 65536"/>
                  <a:gd name="T18" fmla="*/ 0 60000 65536"/>
                  <a:gd name="T19" fmla="*/ 0 60000 65536"/>
                  <a:gd name="T20" fmla="*/ 0 60000 65536"/>
                  <a:gd name="T21" fmla="*/ 0 60000 65536"/>
                  <a:gd name="T22" fmla="*/ 0 60000 65536"/>
                  <a:gd name="T23" fmla="*/ 0 60000 65536"/>
                  <a:gd name="T24" fmla="*/ 0 w 122"/>
                  <a:gd name="T25" fmla="*/ 0 h 179"/>
                  <a:gd name="T26" fmla="*/ 122 w 122"/>
                  <a:gd name="T27" fmla="*/ 179 h 17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2" h="179">
                    <a:moveTo>
                      <a:pt x="121" y="90"/>
                    </a:moveTo>
                    <a:lnTo>
                      <a:pt x="118" y="179"/>
                    </a:lnTo>
                    <a:lnTo>
                      <a:pt x="59" y="179"/>
                    </a:lnTo>
                    <a:lnTo>
                      <a:pt x="60" y="120"/>
                    </a:lnTo>
                    <a:lnTo>
                      <a:pt x="0" y="118"/>
                    </a:lnTo>
                    <a:lnTo>
                      <a:pt x="3" y="0"/>
                    </a:lnTo>
                    <a:lnTo>
                      <a:pt x="122" y="2"/>
                    </a:lnTo>
                    <a:lnTo>
                      <a:pt x="121" y="90"/>
                    </a:lnTo>
                  </a:path>
                </a:pathLst>
              </a:custGeom>
              <a:noFill/>
              <a:ln w="3" cap="flat">
                <a:solidFill>
                  <a:srgbClr val="000000"/>
                </a:solidFill>
                <a:prstDash val="solid"/>
                <a:miter lim="800000"/>
                <a:headEnd/>
                <a:tailEnd/>
              </a:ln>
            </p:spPr>
            <p:txBody>
              <a:bodyPr/>
              <a:lstStyle/>
              <a:p>
                <a:endParaRPr lang="en-US"/>
              </a:p>
            </p:txBody>
          </p:sp>
          <p:sp>
            <p:nvSpPr>
              <p:cNvPr id="28852" name="Freeform 13"/>
              <p:cNvSpPr>
                <a:spLocks/>
              </p:cNvSpPr>
              <p:nvPr/>
            </p:nvSpPr>
            <p:spPr bwMode="auto">
              <a:xfrm>
                <a:off x="543" y="867"/>
                <a:ext cx="60" cy="118"/>
              </a:xfrm>
              <a:custGeom>
                <a:avLst/>
                <a:gdLst>
                  <a:gd name="T0" fmla="*/ 59 w 60"/>
                  <a:gd name="T1" fmla="*/ 118 h 118"/>
                  <a:gd name="T2" fmla="*/ 0 w 60"/>
                  <a:gd name="T3" fmla="*/ 118 h 118"/>
                  <a:gd name="T4" fmla="*/ 1 w 60"/>
                  <a:gd name="T5" fmla="*/ 0 h 118"/>
                  <a:gd name="T6" fmla="*/ 60 w 60"/>
                  <a:gd name="T7" fmla="*/ 0 h 118"/>
                  <a:gd name="T8" fmla="*/ 59 w 60"/>
                  <a:gd name="T9" fmla="*/ 118 h 118"/>
                  <a:gd name="T10" fmla="*/ 0 60000 65536"/>
                  <a:gd name="T11" fmla="*/ 0 60000 65536"/>
                  <a:gd name="T12" fmla="*/ 0 60000 65536"/>
                  <a:gd name="T13" fmla="*/ 0 60000 65536"/>
                  <a:gd name="T14" fmla="*/ 0 60000 65536"/>
                  <a:gd name="T15" fmla="*/ 0 w 60"/>
                  <a:gd name="T16" fmla="*/ 0 h 118"/>
                  <a:gd name="T17" fmla="*/ 60 w 60"/>
                  <a:gd name="T18" fmla="*/ 118 h 118"/>
                </a:gdLst>
                <a:ahLst/>
                <a:cxnLst>
                  <a:cxn ang="T10">
                    <a:pos x="T0" y="T1"/>
                  </a:cxn>
                  <a:cxn ang="T11">
                    <a:pos x="T2" y="T3"/>
                  </a:cxn>
                  <a:cxn ang="T12">
                    <a:pos x="T4" y="T5"/>
                  </a:cxn>
                  <a:cxn ang="T13">
                    <a:pos x="T6" y="T7"/>
                  </a:cxn>
                  <a:cxn ang="T14">
                    <a:pos x="T8" y="T9"/>
                  </a:cxn>
                </a:cxnLst>
                <a:rect l="T15" t="T16" r="T17" b="T18"/>
                <a:pathLst>
                  <a:path w="60" h="118">
                    <a:moveTo>
                      <a:pt x="59" y="118"/>
                    </a:moveTo>
                    <a:lnTo>
                      <a:pt x="0" y="118"/>
                    </a:lnTo>
                    <a:lnTo>
                      <a:pt x="1" y="0"/>
                    </a:lnTo>
                    <a:lnTo>
                      <a:pt x="60" y="0"/>
                    </a:lnTo>
                    <a:lnTo>
                      <a:pt x="59" y="118"/>
                    </a:lnTo>
                    <a:close/>
                  </a:path>
                </a:pathLst>
              </a:custGeom>
              <a:solidFill>
                <a:srgbClr val="FEE679"/>
              </a:solidFill>
              <a:ln w="9525">
                <a:noFill/>
                <a:round/>
                <a:headEnd/>
                <a:tailEnd/>
              </a:ln>
            </p:spPr>
            <p:txBody>
              <a:bodyPr/>
              <a:lstStyle/>
              <a:p>
                <a:endParaRPr lang="en-US"/>
              </a:p>
            </p:txBody>
          </p:sp>
          <p:sp>
            <p:nvSpPr>
              <p:cNvPr id="28853" name="Freeform 14"/>
              <p:cNvSpPr>
                <a:spLocks/>
              </p:cNvSpPr>
              <p:nvPr/>
            </p:nvSpPr>
            <p:spPr bwMode="auto">
              <a:xfrm>
                <a:off x="543" y="867"/>
                <a:ext cx="60" cy="118"/>
              </a:xfrm>
              <a:custGeom>
                <a:avLst/>
                <a:gdLst>
                  <a:gd name="T0" fmla="*/ 30 w 60"/>
                  <a:gd name="T1" fmla="*/ 118 h 118"/>
                  <a:gd name="T2" fmla="*/ 0 w 60"/>
                  <a:gd name="T3" fmla="*/ 118 h 118"/>
                  <a:gd name="T4" fmla="*/ 1 w 60"/>
                  <a:gd name="T5" fmla="*/ 0 h 118"/>
                  <a:gd name="T6" fmla="*/ 60 w 60"/>
                  <a:gd name="T7" fmla="*/ 0 h 118"/>
                  <a:gd name="T8" fmla="*/ 59 w 60"/>
                  <a:gd name="T9" fmla="*/ 118 h 118"/>
                  <a:gd name="T10" fmla="*/ 30 w 60"/>
                  <a:gd name="T11" fmla="*/ 118 h 118"/>
                  <a:gd name="T12" fmla="*/ 0 60000 65536"/>
                  <a:gd name="T13" fmla="*/ 0 60000 65536"/>
                  <a:gd name="T14" fmla="*/ 0 60000 65536"/>
                  <a:gd name="T15" fmla="*/ 0 60000 65536"/>
                  <a:gd name="T16" fmla="*/ 0 60000 65536"/>
                  <a:gd name="T17" fmla="*/ 0 60000 65536"/>
                  <a:gd name="T18" fmla="*/ 0 w 60"/>
                  <a:gd name="T19" fmla="*/ 0 h 118"/>
                  <a:gd name="T20" fmla="*/ 60 w 60"/>
                  <a:gd name="T21" fmla="*/ 118 h 118"/>
                </a:gdLst>
                <a:ahLst/>
                <a:cxnLst>
                  <a:cxn ang="T12">
                    <a:pos x="T0" y="T1"/>
                  </a:cxn>
                  <a:cxn ang="T13">
                    <a:pos x="T2" y="T3"/>
                  </a:cxn>
                  <a:cxn ang="T14">
                    <a:pos x="T4" y="T5"/>
                  </a:cxn>
                  <a:cxn ang="T15">
                    <a:pos x="T6" y="T7"/>
                  </a:cxn>
                  <a:cxn ang="T16">
                    <a:pos x="T8" y="T9"/>
                  </a:cxn>
                  <a:cxn ang="T17">
                    <a:pos x="T10" y="T11"/>
                  </a:cxn>
                </a:cxnLst>
                <a:rect l="T18" t="T19" r="T20" b="T21"/>
                <a:pathLst>
                  <a:path w="60" h="118">
                    <a:moveTo>
                      <a:pt x="30" y="118"/>
                    </a:moveTo>
                    <a:lnTo>
                      <a:pt x="0" y="118"/>
                    </a:lnTo>
                    <a:lnTo>
                      <a:pt x="1" y="0"/>
                    </a:lnTo>
                    <a:lnTo>
                      <a:pt x="60" y="0"/>
                    </a:lnTo>
                    <a:lnTo>
                      <a:pt x="59" y="118"/>
                    </a:lnTo>
                    <a:lnTo>
                      <a:pt x="30" y="118"/>
                    </a:lnTo>
                  </a:path>
                </a:pathLst>
              </a:custGeom>
              <a:noFill/>
              <a:ln w="3" cap="flat">
                <a:solidFill>
                  <a:srgbClr val="000000"/>
                </a:solidFill>
                <a:prstDash val="solid"/>
                <a:miter lim="800000"/>
                <a:headEnd/>
                <a:tailEnd/>
              </a:ln>
            </p:spPr>
            <p:txBody>
              <a:bodyPr/>
              <a:lstStyle/>
              <a:p>
                <a:endParaRPr lang="en-US"/>
              </a:p>
            </p:txBody>
          </p:sp>
          <p:sp>
            <p:nvSpPr>
              <p:cNvPr id="28854" name="Freeform 15"/>
              <p:cNvSpPr>
                <a:spLocks/>
              </p:cNvSpPr>
              <p:nvPr/>
            </p:nvSpPr>
            <p:spPr bwMode="auto">
              <a:xfrm>
                <a:off x="2780" y="946"/>
                <a:ext cx="60" cy="59"/>
              </a:xfrm>
              <a:custGeom>
                <a:avLst/>
                <a:gdLst>
                  <a:gd name="T0" fmla="*/ 60 w 60"/>
                  <a:gd name="T1" fmla="*/ 0 h 59"/>
                  <a:gd name="T2" fmla="*/ 59 w 60"/>
                  <a:gd name="T3" fmla="*/ 59 h 59"/>
                  <a:gd name="T4" fmla="*/ 0 w 60"/>
                  <a:gd name="T5" fmla="*/ 59 h 59"/>
                  <a:gd name="T6" fmla="*/ 1 w 60"/>
                  <a:gd name="T7" fmla="*/ 0 h 59"/>
                  <a:gd name="T8" fmla="*/ 60 w 60"/>
                  <a:gd name="T9" fmla="*/ 0 h 59"/>
                  <a:gd name="T10" fmla="*/ 0 60000 65536"/>
                  <a:gd name="T11" fmla="*/ 0 60000 65536"/>
                  <a:gd name="T12" fmla="*/ 0 60000 65536"/>
                  <a:gd name="T13" fmla="*/ 0 60000 65536"/>
                  <a:gd name="T14" fmla="*/ 0 60000 65536"/>
                  <a:gd name="T15" fmla="*/ 0 w 60"/>
                  <a:gd name="T16" fmla="*/ 0 h 59"/>
                  <a:gd name="T17" fmla="*/ 60 w 60"/>
                  <a:gd name="T18" fmla="*/ 59 h 59"/>
                </a:gdLst>
                <a:ahLst/>
                <a:cxnLst>
                  <a:cxn ang="T10">
                    <a:pos x="T0" y="T1"/>
                  </a:cxn>
                  <a:cxn ang="T11">
                    <a:pos x="T2" y="T3"/>
                  </a:cxn>
                  <a:cxn ang="T12">
                    <a:pos x="T4" y="T5"/>
                  </a:cxn>
                  <a:cxn ang="T13">
                    <a:pos x="T6" y="T7"/>
                  </a:cxn>
                  <a:cxn ang="T14">
                    <a:pos x="T8" y="T9"/>
                  </a:cxn>
                </a:cxnLst>
                <a:rect l="T15" t="T16" r="T17" b="T18"/>
                <a:pathLst>
                  <a:path w="60" h="59">
                    <a:moveTo>
                      <a:pt x="60" y="0"/>
                    </a:moveTo>
                    <a:lnTo>
                      <a:pt x="59" y="59"/>
                    </a:lnTo>
                    <a:lnTo>
                      <a:pt x="0" y="59"/>
                    </a:lnTo>
                    <a:lnTo>
                      <a:pt x="1" y="0"/>
                    </a:lnTo>
                    <a:lnTo>
                      <a:pt x="60" y="0"/>
                    </a:lnTo>
                    <a:close/>
                  </a:path>
                </a:pathLst>
              </a:custGeom>
              <a:solidFill>
                <a:srgbClr val="FEE679"/>
              </a:solidFill>
              <a:ln w="9525">
                <a:noFill/>
                <a:round/>
                <a:headEnd/>
                <a:tailEnd/>
              </a:ln>
            </p:spPr>
            <p:txBody>
              <a:bodyPr/>
              <a:lstStyle/>
              <a:p>
                <a:endParaRPr lang="en-US"/>
              </a:p>
            </p:txBody>
          </p:sp>
          <p:sp>
            <p:nvSpPr>
              <p:cNvPr id="28855" name="Freeform 16"/>
              <p:cNvSpPr>
                <a:spLocks/>
              </p:cNvSpPr>
              <p:nvPr/>
            </p:nvSpPr>
            <p:spPr bwMode="auto">
              <a:xfrm>
                <a:off x="2780" y="946"/>
                <a:ext cx="60" cy="59"/>
              </a:xfrm>
              <a:custGeom>
                <a:avLst/>
                <a:gdLst>
                  <a:gd name="T0" fmla="*/ 59 w 60"/>
                  <a:gd name="T1" fmla="*/ 30 h 59"/>
                  <a:gd name="T2" fmla="*/ 59 w 60"/>
                  <a:gd name="T3" fmla="*/ 59 h 59"/>
                  <a:gd name="T4" fmla="*/ 0 w 60"/>
                  <a:gd name="T5" fmla="*/ 59 h 59"/>
                  <a:gd name="T6" fmla="*/ 1 w 60"/>
                  <a:gd name="T7" fmla="*/ 0 h 59"/>
                  <a:gd name="T8" fmla="*/ 60 w 60"/>
                  <a:gd name="T9" fmla="*/ 0 h 59"/>
                  <a:gd name="T10" fmla="*/ 59 w 60"/>
                  <a:gd name="T11" fmla="*/ 30 h 59"/>
                  <a:gd name="T12" fmla="*/ 0 60000 65536"/>
                  <a:gd name="T13" fmla="*/ 0 60000 65536"/>
                  <a:gd name="T14" fmla="*/ 0 60000 65536"/>
                  <a:gd name="T15" fmla="*/ 0 60000 65536"/>
                  <a:gd name="T16" fmla="*/ 0 60000 65536"/>
                  <a:gd name="T17" fmla="*/ 0 60000 65536"/>
                  <a:gd name="T18" fmla="*/ 0 w 60"/>
                  <a:gd name="T19" fmla="*/ 0 h 59"/>
                  <a:gd name="T20" fmla="*/ 60 w 60"/>
                  <a:gd name="T21" fmla="*/ 59 h 59"/>
                </a:gdLst>
                <a:ahLst/>
                <a:cxnLst>
                  <a:cxn ang="T12">
                    <a:pos x="T0" y="T1"/>
                  </a:cxn>
                  <a:cxn ang="T13">
                    <a:pos x="T2" y="T3"/>
                  </a:cxn>
                  <a:cxn ang="T14">
                    <a:pos x="T4" y="T5"/>
                  </a:cxn>
                  <a:cxn ang="T15">
                    <a:pos x="T6" y="T7"/>
                  </a:cxn>
                  <a:cxn ang="T16">
                    <a:pos x="T8" y="T9"/>
                  </a:cxn>
                  <a:cxn ang="T17">
                    <a:pos x="T10" y="T11"/>
                  </a:cxn>
                </a:cxnLst>
                <a:rect l="T18" t="T19" r="T20" b="T21"/>
                <a:pathLst>
                  <a:path w="60" h="59">
                    <a:moveTo>
                      <a:pt x="59" y="30"/>
                    </a:moveTo>
                    <a:lnTo>
                      <a:pt x="59" y="59"/>
                    </a:lnTo>
                    <a:lnTo>
                      <a:pt x="0" y="59"/>
                    </a:lnTo>
                    <a:lnTo>
                      <a:pt x="1" y="0"/>
                    </a:lnTo>
                    <a:lnTo>
                      <a:pt x="60" y="0"/>
                    </a:lnTo>
                    <a:lnTo>
                      <a:pt x="59" y="30"/>
                    </a:lnTo>
                  </a:path>
                </a:pathLst>
              </a:custGeom>
              <a:noFill/>
              <a:ln w="3" cap="flat">
                <a:solidFill>
                  <a:srgbClr val="000000"/>
                </a:solidFill>
                <a:prstDash val="solid"/>
                <a:miter lim="800000"/>
                <a:headEnd/>
                <a:tailEnd/>
              </a:ln>
            </p:spPr>
            <p:txBody>
              <a:bodyPr/>
              <a:lstStyle/>
              <a:p>
                <a:endParaRPr lang="en-US"/>
              </a:p>
            </p:txBody>
          </p:sp>
          <p:sp>
            <p:nvSpPr>
              <p:cNvPr id="28856" name="Freeform 17"/>
              <p:cNvSpPr>
                <a:spLocks/>
              </p:cNvSpPr>
              <p:nvPr/>
            </p:nvSpPr>
            <p:spPr bwMode="auto">
              <a:xfrm>
                <a:off x="3966" y="1012"/>
                <a:ext cx="475" cy="354"/>
              </a:xfrm>
              <a:custGeom>
                <a:avLst/>
                <a:gdLst>
                  <a:gd name="T0" fmla="*/ 178 w 475"/>
                  <a:gd name="T1" fmla="*/ 236 h 354"/>
                  <a:gd name="T2" fmla="*/ 193 w 475"/>
                  <a:gd name="T3" fmla="*/ 236 h 354"/>
                  <a:gd name="T4" fmla="*/ 237 w 475"/>
                  <a:gd name="T5" fmla="*/ 236 h 354"/>
                  <a:gd name="T6" fmla="*/ 475 w 475"/>
                  <a:gd name="T7" fmla="*/ 236 h 354"/>
                  <a:gd name="T8" fmla="*/ 474 w 475"/>
                  <a:gd name="T9" fmla="*/ 295 h 354"/>
                  <a:gd name="T10" fmla="*/ 355 w 475"/>
                  <a:gd name="T11" fmla="*/ 295 h 354"/>
                  <a:gd name="T12" fmla="*/ 354 w 475"/>
                  <a:gd name="T13" fmla="*/ 354 h 354"/>
                  <a:gd name="T14" fmla="*/ 191 w 475"/>
                  <a:gd name="T15" fmla="*/ 351 h 354"/>
                  <a:gd name="T16" fmla="*/ 59 w 475"/>
                  <a:gd name="T17" fmla="*/ 353 h 354"/>
                  <a:gd name="T18" fmla="*/ 59 w 475"/>
                  <a:gd name="T19" fmla="*/ 294 h 354"/>
                  <a:gd name="T20" fmla="*/ 0 w 475"/>
                  <a:gd name="T21" fmla="*/ 294 h 354"/>
                  <a:gd name="T22" fmla="*/ 1 w 475"/>
                  <a:gd name="T23" fmla="*/ 235 h 354"/>
                  <a:gd name="T24" fmla="*/ 7 w 475"/>
                  <a:gd name="T25" fmla="*/ 0 h 354"/>
                  <a:gd name="T26" fmla="*/ 184 w 475"/>
                  <a:gd name="T27" fmla="*/ 0 h 354"/>
                  <a:gd name="T28" fmla="*/ 178 w 475"/>
                  <a:gd name="T29" fmla="*/ 236 h 35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75"/>
                  <a:gd name="T46" fmla="*/ 0 h 354"/>
                  <a:gd name="T47" fmla="*/ 475 w 475"/>
                  <a:gd name="T48" fmla="*/ 354 h 35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75" h="354">
                    <a:moveTo>
                      <a:pt x="178" y="236"/>
                    </a:moveTo>
                    <a:lnTo>
                      <a:pt x="193" y="236"/>
                    </a:lnTo>
                    <a:lnTo>
                      <a:pt x="237" y="236"/>
                    </a:lnTo>
                    <a:lnTo>
                      <a:pt x="475" y="236"/>
                    </a:lnTo>
                    <a:lnTo>
                      <a:pt x="474" y="295"/>
                    </a:lnTo>
                    <a:lnTo>
                      <a:pt x="355" y="295"/>
                    </a:lnTo>
                    <a:lnTo>
                      <a:pt x="354" y="354"/>
                    </a:lnTo>
                    <a:lnTo>
                      <a:pt x="191" y="351"/>
                    </a:lnTo>
                    <a:lnTo>
                      <a:pt x="59" y="353"/>
                    </a:lnTo>
                    <a:lnTo>
                      <a:pt x="59" y="294"/>
                    </a:lnTo>
                    <a:lnTo>
                      <a:pt x="0" y="294"/>
                    </a:lnTo>
                    <a:lnTo>
                      <a:pt x="1" y="235"/>
                    </a:lnTo>
                    <a:lnTo>
                      <a:pt x="7" y="0"/>
                    </a:lnTo>
                    <a:lnTo>
                      <a:pt x="184" y="0"/>
                    </a:lnTo>
                    <a:lnTo>
                      <a:pt x="178" y="236"/>
                    </a:lnTo>
                    <a:close/>
                  </a:path>
                </a:pathLst>
              </a:custGeom>
              <a:solidFill>
                <a:srgbClr val="FEE679"/>
              </a:solidFill>
              <a:ln w="9525">
                <a:noFill/>
                <a:round/>
                <a:headEnd/>
                <a:tailEnd/>
              </a:ln>
            </p:spPr>
            <p:txBody>
              <a:bodyPr/>
              <a:lstStyle/>
              <a:p>
                <a:endParaRPr lang="en-US"/>
              </a:p>
            </p:txBody>
          </p:sp>
          <p:sp>
            <p:nvSpPr>
              <p:cNvPr id="28857" name="Freeform 18"/>
              <p:cNvSpPr>
                <a:spLocks/>
              </p:cNvSpPr>
              <p:nvPr/>
            </p:nvSpPr>
            <p:spPr bwMode="auto">
              <a:xfrm>
                <a:off x="3966" y="1012"/>
                <a:ext cx="475" cy="354"/>
              </a:xfrm>
              <a:custGeom>
                <a:avLst/>
                <a:gdLst>
                  <a:gd name="T0" fmla="*/ 185 w 475"/>
                  <a:gd name="T1" fmla="*/ 236 h 354"/>
                  <a:gd name="T2" fmla="*/ 193 w 475"/>
                  <a:gd name="T3" fmla="*/ 236 h 354"/>
                  <a:gd name="T4" fmla="*/ 237 w 475"/>
                  <a:gd name="T5" fmla="*/ 236 h 354"/>
                  <a:gd name="T6" fmla="*/ 475 w 475"/>
                  <a:gd name="T7" fmla="*/ 236 h 354"/>
                  <a:gd name="T8" fmla="*/ 474 w 475"/>
                  <a:gd name="T9" fmla="*/ 295 h 354"/>
                  <a:gd name="T10" fmla="*/ 355 w 475"/>
                  <a:gd name="T11" fmla="*/ 295 h 354"/>
                  <a:gd name="T12" fmla="*/ 354 w 475"/>
                  <a:gd name="T13" fmla="*/ 354 h 354"/>
                  <a:gd name="T14" fmla="*/ 191 w 475"/>
                  <a:gd name="T15" fmla="*/ 351 h 354"/>
                  <a:gd name="T16" fmla="*/ 59 w 475"/>
                  <a:gd name="T17" fmla="*/ 353 h 354"/>
                  <a:gd name="T18" fmla="*/ 59 w 475"/>
                  <a:gd name="T19" fmla="*/ 294 h 354"/>
                  <a:gd name="T20" fmla="*/ 0 w 475"/>
                  <a:gd name="T21" fmla="*/ 294 h 354"/>
                  <a:gd name="T22" fmla="*/ 1 w 475"/>
                  <a:gd name="T23" fmla="*/ 235 h 354"/>
                  <a:gd name="T24" fmla="*/ 7 w 475"/>
                  <a:gd name="T25" fmla="*/ 0 h 354"/>
                  <a:gd name="T26" fmla="*/ 184 w 475"/>
                  <a:gd name="T27" fmla="*/ 0 h 354"/>
                  <a:gd name="T28" fmla="*/ 178 w 475"/>
                  <a:gd name="T29" fmla="*/ 236 h 354"/>
                  <a:gd name="T30" fmla="*/ 185 w 475"/>
                  <a:gd name="T31" fmla="*/ 236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75"/>
                  <a:gd name="T49" fmla="*/ 0 h 354"/>
                  <a:gd name="T50" fmla="*/ 475 w 47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75" h="354">
                    <a:moveTo>
                      <a:pt x="185" y="236"/>
                    </a:moveTo>
                    <a:lnTo>
                      <a:pt x="193" y="236"/>
                    </a:lnTo>
                    <a:lnTo>
                      <a:pt x="237" y="236"/>
                    </a:lnTo>
                    <a:lnTo>
                      <a:pt x="475" y="236"/>
                    </a:lnTo>
                    <a:lnTo>
                      <a:pt x="474" y="295"/>
                    </a:lnTo>
                    <a:lnTo>
                      <a:pt x="355" y="295"/>
                    </a:lnTo>
                    <a:lnTo>
                      <a:pt x="354" y="354"/>
                    </a:lnTo>
                    <a:lnTo>
                      <a:pt x="191" y="351"/>
                    </a:lnTo>
                    <a:lnTo>
                      <a:pt x="59" y="353"/>
                    </a:lnTo>
                    <a:lnTo>
                      <a:pt x="59" y="294"/>
                    </a:lnTo>
                    <a:lnTo>
                      <a:pt x="0" y="294"/>
                    </a:lnTo>
                    <a:lnTo>
                      <a:pt x="1" y="235"/>
                    </a:lnTo>
                    <a:lnTo>
                      <a:pt x="7" y="0"/>
                    </a:lnTo>
                    <a:lnTo>
                      <a:pt x="184" y="0"/>
                    </a:lnTo>
                    <a:lnTo>
                      <a:pt x="178" y="236"/>
                    </a:lnTo>
                    <a:lnTo>
                      <a:pt x="185" y="236"/>
                    </a:lnTo>
                  </a:path>
                </a:pathLst>
              </a:custGeom>
              <a:noFill/>
              <a:ln w="3" cap="flat">
                <a:solidFill>
                  <a:srgbClr val="000000"/>
                </a:solidFill>
                <a:prstDash val="solid"/>
                <a:miter lim="800000"/>
                <a:headEnd/>
                <a:tailEnd/>
              </a:ln>
            </p:spPr>
            <p:txBody>
              <a:bodyPr/>
              <a:lstStyle/>
              <a:p>
                <a:endParaRPr lang="en-US"/>
              </a:p>
            </p:txBody>
          </p:sp>
          <p:sp>
            <p:nvSpPr>
              <p:cNvPr id="28858" name="Freeform 19"/>
              <p:cNvSpPr>
                <a:spLocks/>
              </p:cNvSpPr>
              <p:nvPr/>
            </p:nvSpPr>
            <p:spPr bwMode="auto">
              <a:xfrm>
                <a:off x="4561" y="1131"/>
                <a:ext cx="61" cy="61"/>
              </a:xfrm>
              <a:custGeom>
                <a:avLst/>
                <a:gdLst>
                  <a:gd name="T0" fmla="*/ 59 w 61"/>
                  <a:gd name="T1" fmla="*/ 61 h 61"/>
                  <a:gd name="T2" fmla="*/ 0 w 61"/>
                  <a:gd name="T3" fmla="*/ 59 h 61"/>
                  <a:gd name="T4" fmla="*/ 2 w 61"/>
                  <a:gd name="T5" fmla="*/ 0 h 61"/>
                  <a:gd name="T6" fmla="*/ 61 w 61"/>
                  <a:gd name="T7" fmla="*/ 2 h 61"/>
                  <a:gd name="T8" fmla="*/ 59 w 61"/>
                  <a:gd name="T9" fmla="*/ 61 h 61"/>
                  <a:gd name="T10" fmla="*/ 0 60000 65536"/>
                  <a:gd name="T11" fmla="*/ 0 60000 65536"/>
                  <a:gd name="T12" fmla="*/ 0 60000 65536"/>
                  <a:gd name="T13" fmla="*/ 0 60000 65536"/>
                  <a:gd name="T14" fmla="*/ 0 60000 65536"/>
                  <a:gd name="T15" fmla="*/ 0 w 61"/>
                  <a:gd name="T16" fmla="*/ 0 h 61"/>
                  <a:gd name="T17" fmla="*/ 61 w 61"/>
                  <a:gd name="T18" fmla="*/ 61 h 61"/>
                </a:gdLst>
                <a:ahLst/>
                <a:cxnLst>
                  <a:cxn ang="T10">
                    <a:pos x="T0" y="T1"/>
                  </a:cxn>
                  <a:cxn ang="T11">
                    <a:pos x="T2" y="T3"/>
                  </a:cxn>
                  <a:cxn ang="T12">
                    <a:pos x="T4" y="T5"/>
                  </a:cxn>
                  <a:cxn ang="T13">
                    <a:pos x="T6" y="T7"/>
                  </a:cxn>
                  <a:cxn ang="T14">
                    <a:pos x="T8" y="T9"/>
                  </a:cxn>
                </a:cxnLst>
                <a:rect l="T15" t="T16" r="T17" b="T18"/>
                <a:pathLst>
                  <a:path w="61" h="61">
                    <a:moveTo>
                      <a:pt x="59" y="61"/>
                    </a:moveTo>
                    <a:lnTo>
                      <a:pt x="0" y="59"/>
                    </a:lnTo>
                    <a:lnTo>
                      <a:pt x="2" y="0"/>
                    </a:lnTo>
                    <a:lnTo>
                      <a:pt x="61" y="2"/>
                    </a:lnTo>
                    <a:lnTo>
                      <a:pt x="59" y="61"/>
                    </a:lnTo>
                    <a:close/>
                  </a:path>
                </a:pathLst>
              </a:custGeom>
              <a:solidFill>
                <a:srgbClr val="FEE679"/>
              </a:solidFill>
              <a:ln w="9525">
                <a:noFill/>
                <a:round/>
                <a:headEnd/>
                <a:tailEnd/>
              </a:ln>
            </p:spPr>
            <p:txBody>
              <a:bodyPr/>
              <a:lstStyle/>
              <a:p>
                <a:endParaRPr lang="en-US"/>
              </a:p>
            </p:txBody>
          </p:sp>
          <p:sp>
            <p:nvSpPr>
              <p:cNvPr id="28859" name="Freeform 20"/>
              <p:cNvSpPr>
                <a:spLocks/>
              </p:cNvSpPr>
              <p:nvPr/>
            </p:nvSpPr>
            <p:spPr bwMode="auto">
              <a:xfrm>
                <a:off x="4561" y="1131"/>
                <a:ext cx="61" cy="61"/>
              </a:xfrm>
              <a:custGeom>
                <a:avLst/>
                <a:gdLst>
                  <a:gd name="T0" fmla="*/ 30 w 61"/>
                  <a:gd name="T1" fmla="*/ 61 h 61"/>
                  <a:gd name="T2" fmla="*/ 0 w 61"/>
                  <a:gd name="T3" fmla="*/ 59 h 61"/>
                  <a:gd name="T4" fmla="*/ 2 w 61"/>
                  <a:gd name="T5" fmla="*/ 0 h 61"/>
                  <a:gd name="T6" fmla="*/ 61 w 61"/>
                  <a:gd name="T7" fmla="*/ 2 h 61"/>
                  <a:gd name="T8" fmla="*/ 59 w 61"/>
                  <a:gd name="T9" fmla="*/ 61 h 61"/>
                  <a:gd name="T10" fmla="*/ 30 w 61"/>
                  <a:gd name="T11" fmla="*/ 61 h 61"/>
                  <a:gd name="T12" fmla="*/ 0 60000 65536"/>
                  <a:gd name="T13" fmla="*/ 0 60000 65536"/>
                  <a:gd name="T14" fmla="*/ 0 60000 65536"/>
                  <a:gd name="T15" fmla="*/ 0 60000 65536"/>
                  <a:gd name="T16" fmla="*/ 0 60000 65536"/>
                  <a:gd name="T17" fmla="*/ 0 60000 65536"/>
                  <a:gd name="T18" fmla="*/ 0 w 61"/>
                  <a:gd name="T19" fmla="*/ 0 h 61"/>
                  <a:gd name="T20" fmla="*/ 61 w 61"/>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61" h="61">
                    <a:moveTo>
                      <a:pt x="30" y="61"/>
                    </a:moveTo>
                    <a:lnTo>
                      <a:pt x="0" y="59"/>
                    </a:lnTo>
                    <a:lnTo>
                      <a:pt x="2" y="0"/>
                    </a:lnTo>
                    <a:lnTo>
                      <a:pt x="61" y="2"/>
                    </a:lnTo>
                    <a:lnTo>
                      <a:pt x="59" y="61"/>
                    </a:lnTo>
                    <a:lnTo>
                      <a:pt x="30" y="61"/>
                    </a:lnTo>
                  </a:path>
                </a:pathLst>
              </a:custGeom>
              <a:noFill/>
              <a:ln w="3" cap="flat">
                <a:solidFill>
                  <a:srgbClr val="000000"/>
                </a:solidFill>
                <a:prstDash val="solid"/>
                <a:miter lim="800000"/>
                <a:headEnd/>
                <a:tailEnd/>
              </a:ln>
            </p:spPr>
            <p:txBody>
              <a:bodyPr/>
              <a:lstStyle/>
              <a:p>
                <a:endParaRPr lang="en-US"/>
              </a:p>
            </p:txBody>
          </p:sp>
          <p:sp>
            <p:nvSpPr>
              <p:cNvPr id="28860" name="Freeform 21"/>
              <p:cNvSpPr>
                <a:spLocks/>
              </p:cNvSpPr>
              <p:nvPr/>
            </p:nvSpPr>
            <p:spPr bwMode="auto">
              <a:xfrm>
                <a:off x="363" y="1280"/>
                <a:ext cx="59" cy="60"/>
              </a:xfrm>
              <a:custGeom>
                <a:avLst/>
                <a:gdLst>
                  <a:gd name="T0" fmla="*/ 57 w 59"/>
                  <a:gd name="T1" fmla="*/ 59 h 60"/>
                  <a:gd name="T2" fmla="*/ 0 w 59"/>
                  <a:gd name="T3" fmla="*/ 60 h 60"/>
                  <a:gd name="T4" fmla="*/ 0 w 59"/>
                  <a:gd name="T5" fmla="*/ 1 h 60"/>
                  <a:gd name="T6" fmla="*/ 59 w 59"/>
                  <a:gd name="T7" fmla="*/ 0 h 60"/>
                  <a:gd name="T8" fmla="*/ 57 w 59"/>
                  <a:gd name="T9" fmla="*/ 59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57" y="59"/>
                    </a:moveTo>
                    <a:lnTo>
                      <a:pt x="0" y="60"/>
                    </a:lnTo>
                    <a:lnTo>
                      <a:pt x="0" y="1"/>
                    </a:lnTo>
                    <a:lnTo>
                      <a:pt x="59" y="0"/>
                    </a:lnTo>
                    <a:lnTo>
                      <a:pt x="57" y="59"/>
                    </a:lnTo>
                    <a:close/>
                  </a:path>
                </a:pathLst>
              </a:custGeom>
              <a:solidFill>
                <a:srgbClr val="FEE679"/>
              </a:solidFill>
              <a:ln w="9525">
                <a:noFill/>
                <a:round/>
                <a:headEnd/>
                <a:tailEnd/>
              </a:ln>
            </p:spPr>
            <p:txBody>
              <a:bodyPr/>
              <a:lstStyle/>
              <a:p>
                <a:endParaRPr lang="en-US"/>
              </a:p>
            </p:txBody>
          </p:sp>
          <p:sp>
            <p:nvSpPr>
              <p:cNvPr id="28861" name="Freeform 22"/>
              <p:cNvSpPr>
                <a:spLocks/>
              </p:cNvSpPr>
              <p:nvPr/>
            </p:nvSpPr>
            <p:spPr bwMode="auto">
              <a:xfrm>
                <a:off x="363" y="1280"/>
                <a:ext cx="59" cy="60"/>
              </a:xfrm>
              <a:custGeom>
                <a:avLst/>
                <a:gdLst>
                  <a:gd name="T0" fmla="*/ 29 w 59"/>
                  <a:gd name="T1" fmla="*/ 59 h 60"/>
                  <a:gd name="T2" fmla="*/ 0 w 59"/>
                  <a:gd name="T3" fmla="*/ 60 h 60"/>
                  <a:gd name="T4" fmla="*/ 0 w 59"/>
                  <a:gd name="T5" fmla="*/ 1 h 60"/>
                  <a:gd name="T6" fmla="*/ 59 w 59"/>
                  <a:gd name="T7" fmla="*/ 0 h 60"/>
                  <a:gd name="T8" fmla="*/ 57 w 59"/>
                  <a:gd name="T9" fmla="*/ 59 h 60"/>
                  <a:gd name="T10" fmla="*/ 29 w 59"/>
                  <a:gd name="T11" fmla="*/ 59 h 60"/>
                  <a:gd name="T12" fmla="*/ 0 60000 65536"/>
                  <a:gd name="T13" fmla="*/ 0 60000 65536"/>
                  <a:gd name="T14" fmla="*/ 0 60000 65536"/>
                  <a:gd name="T15" fmla="*/ 0 60000 65536"/>
                  <a:gd name="T16" fmla="*/ 0 60000 65536"/>
                  <a:gd name="T17" fmla="*/ 0 60000 65536"/>
                  <a:gd name="T18" fmla="*/ 0 w 59"/>
                  <a:gd name="T19" fmla="*/ 0 h 60"/>
                  <a:gd name="T20" fmla="*/ 59 w 59"/>
                  <a:gd name="T21" fmla="*/ 60 h 60"/>
                </a:gdLst>
                <a:ahLst/>
                <a:cxnLst>
                  <a:cxn ang="T12">
                    <a:pos x="T0" y="T1"/>
                  </a:cxn>
                  <a:cxn ang="T13">
                    <a:pos x="T2" y="T3"/>
                  </a:cxn>
                  <a:cxn ang="T14">
                    <a:pos x="T4" y="T5"/>
                  </a:cxn>
                  <a:cxn ang="T15">
                    <a:pos x="T6" y="T7"/>
                  </a:cxn>
                  <a:cxn ang="T16">
                    <a:pos x="T8" y="T9"/>
                  </a:cxn>
                  <a:cxn ang="T17">
                    <a:pos x="T10" y="T11"/>
                  </a:cxn>
                </a:cxnLst>
                <a:rect l="T18" t="T19" r="T20" b="T21"/>
                <a:pathLst>
                  <a:path w="59" h="60">
                    <a:moveTo>
                      <a:pt x="29" y="59"/>
                    </a:moveTo>
                    <a:lnTo>
                      <a:pt x="0" y="60"/>
                    </a:lnTo>
                    <a:lnTo>
                      <a:pt x="0" y="1"/>
                    </a:lnTo>
                    <a:lnTo>
                      <a:pt x="59" y="0"/>
                    </a:lnTo>
                    <a:lnTo>
                      <a:pt x="57" y="59"/>
                    </a:lnTo>
                    <a:lnTo>
                      <a:pt x="29" y="59"/>
                    </a:lnTo>
                  </a:path>
                </a:pathLst>
              </a:custGeom>
              <a:noFill/>
              <a:ln w="3" cap="flat">
                <a:solidFill>
                  <a:srgbClr val="000000"/>
                </a:solidFill>
                <a:prstDash val="solid"/>
                <a:miter lim="800000"/>
                <a:headEnd/>
                <a:tailEnd/>
              </a:ln>
            </p:spPr>
            <p:txBody>
              <a:bodyPr/>
              <a:lstStyle/>
              <a:p>
                <a:endParaRPr lang="en-US"/>
              </a:p>
            </p:txBody>
          </p:sp>
          <p:sp>
            <p:nvSpPr>
              <p:cNvPr id="28862" name="Freeform 23"/>
              <p:cNvSpPr>
                <a:spLocks/>
              </p:cNvSpPr>
              <p:nvPr/>
            </p:nvSpPr>
            <p:spPr bwMode="auto">
              <a:xfrm>
                <a:off x="4975" y="1369"/>
                <a:ext cx="38" cy="59"/>
              </a:xfrm>
              <a:custGeom>
                <a:avLst/>
                <a:gdLst>
                  <a:gd name="T0" fmla="*/ 38 w 38"/>
                  <a:gd name="T1" fmla="*/ 59 h 59"/>
                  <a:gd name="T2" fmla="*/ 0 w 38"/>
                  <a:gd name="T3" fmla="*/ 59 h 59"/>
                  <a:gd name="T4" fmla="*/ 2 w 38"/>
                  <a:gd name="T5" fmla="*/ 0 h 59"/>
                  <a:gd name="T6" fmla="*/ 38 w 38"/>
                  <a:gd name="T7" fmla="*/ 0 h 59"/>
                  <a:gd name="T8" fmla="*/ 38 w 38"/>
                  <a:gd name="T9" fmla="*/ 59 h 59"/>
                  <a:gd name="T10" fmla="*/ 0 60000 65536"/>
                  <a:gd name="T11" fmla="*/ 0 60000 65536"/>
                  <a:gd name="T12" fmla="*/ 0 60000 65536"/>
                  <a:gd name="T13" fmla="*/ 0 60000 65536"/>
                  <a:gd name="T14" fmla="*/ 0 60000 65536"/>
                  <a:gd name="T15" fmla="*/ 0 w 38"/>
                  <a:gd name="T16" fmla="*/ 0 h 59"/>
                  <a:gd name="T17" fmla="*/ 38 w 38"/>
                  <a:gd name="T18" fmla="*/ 59 h 59"/>
                </a:gdLst>
                <a:ahLst/>
                <a:cxnLst>
                  <a:cxn ang="T10">
                    <a:pos x="T0" y="T1"/>
                  </a:cxn>
                  <a:cxn ang="T11">
                    <a:pos x="T2" y="T3"/>
                  </a:cxn>
                  <a:cxn ang="T12">
                    <a:pos x="T4" y="T5"/>
                  </a:cxn>
                  <a:cxn ang="T13">
                    <a:pos x="T6" y="T7"/>
                  </a:cxn>
                  <a:cxn ang="T14">
                    <a:pos x="T8" y="T9"/>
                  </a:cxn>
                </a:cxnLst>
                <a:rect l="T15" t="T16" r="T17" b="T18"/>
                <a:pathLst>
                  <a:path w="38" h="59">
                    <a:moveTo>
                      <a:pt x="38" y="59"/>
                    </a:moveTo>
                    <a:lnTo>
                      <a:pt x="0" y="59"/>
                    </a:lnTo>
                    <a:lnTo>
                      <a:pt x="2" y="0"/>
                    </a:lnTo>
                    <a:lnTo>
                      <a:pt x="38" y="0"/>
                    </a:lnTo>
                    <a:lnTo>
                      <a:pt x="38" y="59"/>
                    </a:lnTo>
                    <a:close/>
                  </a:path>
                </a:pathLst>
              </a:custGeom>
              <a:solidFill>
                <a:srgbClr val="FEE679"/>
              </a:solidFill>
              <a:ln w="9525">
                <a:noFill/>
                <a:round/>
                <a:headEnd/>
                <a:tailEnd/>
              </a:ln>
            </p:spPr>
            <p:txBody>
              <a:bodyPr/>
              <a:lstStyle/>
              <a:p>
                <a:endParaRPr lang="en-US"/>
              </a:p>
            </p:txBody>
          </p:sp>
          <p:sp>
            <p:nvSpPr>
              <p:cNvPr id="28863" name="Freeform 24"/>
              <p:cNvSpPr>
                <a:spLocks/>
              </p:cNvSpPr>
              <p:nvPr/>
            </p:nvSpPr>
            <p:spPr bwMode="auto">
              <a:xfrm>
                <a:off x="4975" y="1369"/>
                <a:ext cx="38" cy="59"/>
              </a:xfrm>
              <a:custGeom>
                <a:avLst/>
                <a:gdLst>
                  <a:gd name="T0" fmla="*/ 38 w 38"/>
                  <a:gd name="T1" fmla="*/ 59 h 59"/>
                  <a:gd name="T2" fmla="*/ 0 w 38"/>
                  <a:gd name="T3" fmla="*/ 59 h 59"/>
                  <a:gd name="T4" fmla="*/ 2 w 38"/>
                  <a:gd name="T5" fmla="*/ 0 h 59"/>
                  <a:gd name="T6" fmla="*/ 38 w 38"/>
                  <a:gd name="T7" fmla="*/ 0 h 59"/>
                  <a:gd name="T8" fmla="*/ 0 60000 65536"/>
                  <a:gd name="T9" fmla="*/ 0 60000 65536"/>
                  <a:gd name="T10" fmla="*/ 0 60000 65536"/>
                  <a:gd name="T11" fmla="*/ 0 60000 65536"/>
                  <a:gd name="T12" fmla="*/ 0 w 38"/>
                  <a:gd name="T13" fmla="*/ 0 h 59"/>
                  <a:gd name="T14" fmla="*/ 38 w 38"/>
                  <a:gd name="T15" fmla="*/ 59 h 59"/>
                </a:gdLst>
                <a:ahLst/>
                <a:cxnLst>
                  <a:cxn ang="T8">
                    <a:pos x="T0" y="T1"/>
                  </a:cxn>
                  <a:cxn ang="T9">
                    <a:pos x="T2" y="T3"/>
                  </a:cxn>
                  <a:cxn ang="T10">
                    <a:pos x="T4" y="T5"/>
                  </a:cxn>
                  <a:cxn ang="T11">
                    <a:pos x="T6" y="T7"/>
                  </a:cxn>
                </a:cxnLst>
                <a:rect l="T12" t="T13" r="T14" b="T15"/>
                <a:pathLst>
                  <a:path w="38" h="59">
                    <a:moveTo>
                      <a:pt x="38" y="59"/>
                    </a:moveTo>
                    <a:lnTo>
                      <a:pt x="0" y="59"/>
                    </a:lnTo>
                    <a:lnTo>
                      <a:pt x="2" y="0"/>
                    </a:lnTo>
                    <a:lnTo>
                      <a:pt x="38" y="0"/>
                    </a:lnTo>
                  </a:path>
                </a:pathLst>
              </a:custGeom>
              <a:noFill/>
              <a:ln w="3" cap="flat">
                <a:solidFill>
                  <a:srgbClr val="000000"/>
                </a:solidFill>
                <a:prstDash val="solid"/>
                <a:miter lim="800000"/>
                <a:headEnd/>
                <a:tailEnd/>
              </a:ln>
            </p:spPr>
            <p:txBody>
              <a:bodyPr/>
              <a:lstStyle/>
              <a:p>
                <a:endParaRPr lang="en-US"/>
              </a:p>
            </p:txBody>
          </p:sp>
          <p:sp>
            <p:nvSpPr>
              <p:cNvPr id="28864" name="Freeform 25"/>
              <p:cNvSpPr>
                <a:spLocks/>
              </p:cNvSpPr>
              <p:nvPr/>
            </p:nvSpPr>
            <p:spPr bwMode="auto">
              <a:xfrm>
                <a:off x="4378" y="1425"/>
                <a:ext cx="60" cy="59"/>
              </a:xfrm>
              <a:custGeom>
                <a:avLst/>
                <a:gdLst>
                  <a:gd name="T0" fmla="*/ 59 w 60"/>
                  <a:gd name="T1" fmla="*/ 59 h 59"/>
                  <a:gd name="T2" fmla="*/ 0 w 60"/>
                  <a:gd name="T3" fmla="*/ 59 h 59"/>
                  <a:gd name="T4" fmla="*/ 1 w 60"/>
                  <a:gd name="T5" fmla="*/ 0 h 59"/>
                  <a:gd name="T6" fmla="*/ 60 w 60"/>
                  <a:gd name="T7" fmla="*/ 0 h 59"/>
                  <a:gd name="T8" fmla="*/ 59 w 60"/>
                  <a:gd name="T9" fmla="*/ 59 h 59"/>
                  <a:gd name="T10" fmla="*/ 0 60000 65536"/>
                  <a:gd name="T11" fmla="*/ 0 60000 65536"/>
                  <a:gd name="T12" fmla="*/ 0 60000 65536"/>
                  <a:gd name="T13" fmla="*/ 0 60000 65536"/>
                  <a:gd name="T14" fmla="*/ 0 60000 65536"/>
                  <a:gd name="T15" fmla="*/ 0 w 60"/>
                  <a:gd name="T16" fmla="*/ 0 h 59"/>
                  <a:gd name="T17" fmla="*/ 60 w 60"/>
                  <a:gd name="T18" fmla="*/ 59 h 59"/>
                </a:gdLst>
                <a:ahLst/>
                <a:cxnLst>
                  <a:cxn ang="T10">
                    <a:pos x="T0" y="T1"/>
                  </a:cxn>
                  <a:cxn ang="T11">
                    <a:pos x="T2" y="T3"/>
                  </a:cxn>
                  <a:cxn ang="T12">
                    <a:pos x="T4" y="T5"/>
                  </a:cxn>
                  <a:cxn ang="T13">
                    <a:pos x="T6" y="T7"/>
                  </a:cxn>
                  <a:cxn ang="T14">
                    <a:pos x="T8" y="T9"/>
                  </a:cxn>
                </a:cxnLst>
                <a:rect l="T15" t="T16" r="T17" b="T18"/>
                <a:pathLst>
                  <a:path w="60" h="59">
                    <a:moveTo>
                      <a:pt x="59" y="59"/>
                    </a:moveTo>
                    <a:lnTo>
                      <a:pt x="0" y="59"/>
                    </a:lnTo>
                    <a:lnTo>
                      <a:pt x="1" y="0"/>
                    </a:lnTo>
                    <a:lnTo>
                      <a:pt x="60" y="0"/>
                    </a:lnTo>
                    <a:lnTo>
                      <a:pt x="59" y="59"/>
                    </a:lnTo>
                    <a:close/>
                  </a:path>
                </a:pathLst>
              </a:custGeom>
              <a:solidFill>
                <a:srgbClr val="FEE679"/>
              </a:solidFill>
              <a:ln w="9525">
                <a:noFill/>
                <a:round/>
                <a:headEnd/>
                <a:tailEnd/>
              </a:ln>
            </p:spPr>
            <p:txBody>
              <a:bodyPr/>
              <a:lstStyle/>
              <a:p>
                <a:endParaRPr lang="en-US"/>
              </a:p>
            </p:txBody>
          </p:sp>
          <p:sp>
            <p:nvSpPr>
              <p:cNvPr id="28865" name="Freeform 26"/>
              <p:cNvSpPr>
                <a:spLocks/>
              </p:cNvSpPr>
              <p:nvPr/>
            </p:nvSpPr>
            <p:spPr bwMode="auto">
              <a:xfrm>
                <a:off x="4378" y="1425"/>
                <a:ext cx="60" cy="59"/>
              </a:xfrm>
              <a:custGeom>
                <a:avLst/>
                <a:gdLst>
                  <a:gd name="T0" fmla="*/ 30 w 60"/>
                  <a:gd name="T1" fmla="*/ 59 h 59"/>
                  <a:gd name="T2" fmla="*/ 0 w 60"/>
                  <a:gd name="T3" fmla="*/ 59 h 59"/>
                  <a:gd name="T4" fmla="*/ 1 w 60"/>
                  <a:gd name="T5" fmla="*/ 0 h 59"/>
                  <a:gd name="T6" fmla="*/ 60 w 60"/>
                  <a:gd name="T7" fmla="*/ 0 h 59"/>
                  <a:gd name="T8" fmla="*/ 59 w 60"/>
                  <a:gd name="T9" fmla="*/ 59 h 59"/>
                  <a:gd name="T10" fmla="*/ 30 w 60"/>
                  <a:gd name="T11" fmla="*/ 59 h 59"/>
                  <a:gd name="T12" fmla="*/ 0 60000 65536"/>
                  <a:gd name="T13" fmla="*/ 0 60000 65536"/>
                  <a:gd name="T14" fmla="*/ 0 60000 65536"/>
                  <a:gd name="T15" fmla="*/ 0 60000 65536"/>
                  <a:gd name="T16" fmla="*/ 0 60000 65536"/>
                  <a:gd name="T17" fmla="*/ 0 60000 65536"/>
                  <a:gd name="T18" fmla="*/ 0 w 60"/>
                  <a:gd name="T19" fmla="*/ 0 h 59"/>
                  <a:gd name="T20" fmla="*/ 60 w 60"/>
                  <a:gd name="T21" fmla="*/ 59 h 59"/>
                </a:gdLst>
                <a:ahLst/>
                <a:cxnLst>
                  <a:cxn ang="T12">
                    <a:pos x="T0" y="T1"/>
                  </a:cxn>
                  <a:cxn ang="T13">
                    <a:pos x="T2" y="T3"/>
                  </a:cxn>
                  <a:cxn ang="T14">
                    <a:pos x="T4" y="T5"/>
                  </a:cxn>
                  <a:cxn ang="T15">
                    <a:pos x="T6" y="T7"/>
                  </a:cxn>
                  <a:cxn ang="T16">
                    <a:pos x="T8" y="T9"/>
                  </a:cxn>
                  <a:cxn ang="T17">
                    <a:pos x="T10" y="T11"/>
                  </a:cxn>
                </a:cxnLst>
                <a:rect l="T18" t="T19" r="T20" b="T21"/>
                <a:pathLst>
                  <a:path w="60" h="59">
                    <a:moveTo>
                      <a:pt x="30" y="59"/>
                    </a:moveTo>
                    <a:lnTo>
                      <a:pt x="0" y="59"/>
                    </a:lnTo>
                    <a:lnTo>
                      <a:pt x="1" y="0"/>
                    </a:lnTo>
                    <a:lnTo>
                      <a:pt x="60" y="0"/>
                    </a:lnTo>
                    <a:lnTo>
                      <a:pt x="59" y="59"/>
                    </a:lnTo>
                    <a:lnTo>
                      <a:pt x="30" y="59"/>
                    </a:lnTo>
                  </a:path>
                </a:pathLst>
              </a:custGeom>
              <a:noFill/>
              <a:ln w="3" cap="flat">
                <a:solidFill>
                  <a:srgbClr val="000000"/>
                </a:solidFill>
                <a:prstDash val="solid"/>
                <a:miter lim="800000"/>
                <a:headEnd/>
                <a:tailEnd/>
              </a:ln>
            </p:spPr>
            <p:txBody>
              <a:bodyPr/>
              <a:lstStyle/>
              <a:p>
                <a:endParaRPr lang="en-US"/>
              </a:p>
            </p:txBody>
          </p:sp>
          <p:sp>
            <p:nvSpPr>
              <p:cNvPr id="28866" name="Freeform 27"/>
              <p:cNvSpPr>
                <a:spLocks/>
              </p:cNvSpPr>
              <p:nvPr/>
            </p:nvSpPr>
            <p:spPr bwMode="auto">
              <a:xfrm>
                <a:off x="4437" y="1484"/>
                <a:ext cx="64" cy="52"/>
              </a:xfrm>
              <a:custGeom>
                <a:avLst/>
                <a:gdLst>
                  <a:gd name="T0" fmla="*/ 0 w 64"/>
                  <a:gd name="T1" fmla="*/ 0 h 52"/>
                  <a:gd name="T2" fmla="*/ 64 w 64"/>
                  <a:gd name="T3" fmla="*/ 0 h 52"/>
                  <a:gd name="T4" fmla="*/ 64 w 64"/>
                  <a:gd name="T5" fmla="*/ 52 h 52"/>
                  <a:gd name="T6" fmla="*/ 5 w 64"/>
                  <a:gd name="T7" fmla="*/ 52 h 52"/>
                  <a:gd name="T8" fmla="*/ 0 w 64"/>
                  <a:gd name="T9" fmla="*/ 0 h 52"/>
                  <a:gd name="T10" fmla="*/ 0 60000 65536"/>
                  <a:gd name="T11" fmla="*/ 0 60000 65536"/>
                  <a:gd name="T12" fmla="*/ 0 60000 65536"/>
                  <a:gd name="T13" fmla="*/ 0 60000 65536"/>
                  <a:gd name="T14" fmla="*/ 0 60000 65536"/>
                  <a:gd name="T15" fmla="*/ 0 w 64"/>
                  <a:gd name="T16" fmla="*/ 0 h 52"/>
                  <a:gd name="T17" fmla="*/ 64 w 64"/>
                  <a:gd name="T18" fmla="*/ 52 h 52"/>
                </a:gdLst>
                <a:ahLst/>
                <a:cxnLst>
                  <a:cxn ang="T10">
                    <a:pos x="T0" y="T1"/>
                  </a:cxn>
                  <a:cxn ang="T11">
                    <a:pos x="T2" y="T3"/>
                  </a:cxn>
                  <a:cxn ang="T12">
                    <a:pos x="T4" y="T5"/>
                  </a:cxn>
                  <a:cxn ang="T13">
                    <a:pos x="T6" y="T7"/>
                  </a:cxn>
                  <a:cxn ang="T14">
                    <a:pos x="T8" y="T9"/>
                  </a:cxn>
                </a:cxnLst>
                <a:rect l="T15" t="T16" r="T17" b="T18"/>
                <a:pathLst>
                  <a:path w="64" h="52">
                    <a:moveTo>
                      <a:pt x="0" y="0"/>
                    </a:moveTo>
                    <a:lnTo>
                      <a:pt x="64" y="0"/>
                    </a:lnTo>
                    <a:lnTo>
                      <a:pt x="64" y="52"/>
                    </a:lnTo>
                    <a:lnTo>
                      <a:pt x="5" y="52"/>
                    </a:lnTo>
                    <a:lnTo>
                      <a:pt x="0" y="0"/>
                    </a:lnTo>
                    <a:close/>
                  </a:path>
                </a:pathLst>
              </a:custGeom>
              <a:solidFill>
                <a:srgbClr val="FEE679"/>
              </a:solidFill>
              <a:ln w="9525">
                <a:noFill/>
                <a:round/>
                <a:headEnd/>
                <a:tailEnd/>
              </a:ln>
            </p:spPr>
            <p:txBody>
              <a:bodyPr/>
              <a:lstStyle/>
              <a:p>
                <a:endParaRPr lang="en-US"/>
              </a:p>
            </p:txBody>
          </p:sp>
          <p:sp>
            <p:nvSpPr>
              <p:cNvPr id="28867" name="Freeform 28"/>
              <p:cNvSpPr>
                <a:spLocks/>
              </p:cNvSpPr>
              <p:nvPr/>
            </p:nvSpPr>
            <p:spPr bwMode="auto">
              <a:xfrm>
                <a:off x="4437" y="1484"/>
                <a:ext cx="64" cy="52"/>
              </a:xfrm>
              <a:custGeom>
                <a:avLst/>
                <a:gdLst>
                  <a:gd name="T0" fmla="*/ 33 w 64"/>
                  <a:gd name="T1" fmla="*/ 0 h 52"/>
                  <a:gd name="T2" fmla="*/ 64 w 64"/>
                  <a:gd name="T3" fmla="*/ 0 h 52"/>
                  <a:gd name="T4" fmla="*/ 64 w 64"/>
                  <a:gd name="T5" fmla="*/ 52 h 52"/>
                  <a:gd name="T6" fmla="*/ 5 w 64"/>
                  <a:gd name="T7" fmla="*/ 52 h 52"/>
                  <a:gd name="T8" fmla="*/ 0 w 64"/>
                  <a:gd name="T9" fmla="*/ 0 h 52"/>
                  <a:gd name="T10" fmla="*/ 33 w 64"/>
                  <a:gd name="T11" fmla="*/ 0 h 52"/>
                  <a:gd name="T12" fmla="*/ 0 60000 65536"/>
                  <a:gd name="T13" fmla="*/ 0 60000 65536"/>
                  <a:gd name="T14" fmla="*/ 0 60000 65536"/>
                  <a:gd name="T15" fmla="*/ 0 60000 65536"/>
                  <a:gd name="T16" fmla="*/ 0 60000 65536"/>
                  <a:gd name="T17" fmla="*/ 0 60000 65536"/>
                  <a:gd name="T18" fmla="*/ 0 w 64"/>
                  <a:gd name="T19" fmla="*/ 0 h 52"/>
                  <a:gd name="T20" fmla="*/ 64 w 64"/>
                  <a:gd name="T21" fmla="*/ 52 h 52"/>
                </a:gdLst>
                <a:ahLst/>
                <a:cxnLst>
                  <a:cxn ang="T12">
                    <a:pos x="T0" y="T1"/>
                  </a:cxn>
                  <a:cxn ang="T13">
                    <a:pos x="T2" y="T3"/>
                  </a:cxn>
                  <a:cxn ang="T14">
                    <a:pos x="T4" y="T5"/>
                  </a:cxn>
                  <a:cxn ang="T15">
                    <a:pos x="T6" y="T7"/>
                  </a:cxn>
                  <a:cxn ang="T16">
                    <a:pos x="T8" y="T9"/>
                  </a:cxn>
                  <a:cxn ang="T17">
                    <a:pos x="T10" y="T11"/>
                  </a:cxn>
                </a:cxnLst>
                <a:rect l="T18" t="T19" r="T20" b="T21"/>
                <a:pathLst>
                  <a:path w="64" h="52">
                    <a:moveTo>
                      <a:pt x="33" y="0"/>
                    </a:moveTo>
                    <a:lnTo>
                      <a:pt x="64" y="0"/>
                    </a:lnTo>
                    <a:lnTo>
                      <a:pt x="64" y="52"/>
                    </a:lnTo>
                    <a:lnTo>
                      <a:pt x="5" y="52"/>
                    </a:lnTo>
                    <a:lnTo>
                      <a:pt x="0" y="0"/>
                    </a:lnTo>
                    <a:lnTo>
                      <a:pt x="33" y="0"/>
                    </a:lnTo>
                  </a:path>
                </a:pathLst>
              </a:custGeom>
              <a:noFill/>
              <a:ln w="3" cap="flat">
                <a:solidFill>
                  <a:srgbClr val="000000"/>
                </a:solidFill>
                <a:prstDash val="solid"/>
                <a:miter lim="800000"/>
                <a:headEnd/>
                <a:tailEnd/>
              </a:ln>
            </p:spPr>
            <p:txBody>
              <a:bodyPr/>
              <a:lstStyle/>
              <a:p>
                <a:endParaRPr lang="en-US"/>
              </a:p>
            </p:txBody>
          </p:sp>
          <p:sp>
            <p:nvSpPr>
              <p:cNvPr id="28868" name="Freeform 29"/>
              <p:cNvSpPr>
                <a:spLocks/>
              </p:cNvSpPr>
              <p:nvPr/>
            </p:nvSpPr>
            <p:spPr bwMode="auto">
              <a:xfrm>
                <a:off x="340" y="1464"/>
                <a:ext cx="2097" cy="1297"/>
              </a:xfrm>
              <a:custGeom>
                <a:avLst/>
                <a:gdLst>
                  <a:gd name="T0" fmla="*/ 139 w 2097"/>
                  <a:gd name="T1" fmla="*/ 893 h 1297"/>
                  <a:gd name="T2" fmla="*/ 141 w 2097"/>
                  <a:gd name="T3" fmla="*/ 714 h 1297"/>
                  <a:gd name="T4" fmla="*/ 260 w 2097"/>
                  <a:gd name="T5" fmla="*/ 700 h 1297"/>
                  <a:gd name="T6" fmla="*/ 377 w 2097"/>
                  <a:gd name="T7" fmla="*/ 659 h 1297"/>
                  <a:gd name="T8" fmla="*/ 377 w 2097"/>
                  <a:gd name="T9" fmla="*/ 718 h 1297"/>
                  <a:gd name="T10" fmla="*/ 616 w 2097"/>
                  <a:gd name="T11" fmla="*/ 828 h 1297"/>
                  <a:gd name="T12" fmla="*/ 619 w 2097"/>
                  <a:gd name="T13" fmla="*/ 589 h 1297"/>
                  <a:gd name="T14" fmla="*/ 683 w 2097"/>
                  <a:gd name="T15" fmla="*/ 471 h 1297"/>
                  <a:gd name="T16" fmla="*/ 625 w 2097"/>
                  <a:gd name="T17" fmla="*/ 410 h 1297"/>
                  <a:gd name="T18" fmla="*/ 433 w 2097"/>
                  <a:gd name="T19" fmla="*/ 420 h 1297"/>
                  <a:gd name="T20" fmla="*/ 433 w 2097"/>
                  <a:gd name="T21" fmla="*/ 242 h 1297"/>
                  <a:gd name="T22" fmla="*/ 860 w 2097"/>
                  <a:gd name="T23" fmla="*/ 233 h 1297"/>
                  <a:gd name="T24" fmla="*/ 858 w 2097"/>
                  <a:gd name="T25" fmla="*/ 708 h 1297"/>
                  <a:gd name="T26" fmla="*/ 1092 w 2097"/>
                  <a:gd name="T27" fmla="*/ 710 h 1297"/>
                  <a:gd name="T28" fmla="*/ 1446 w 2097"/>
                  <a:gd name="T29" fmla="*/ 704 h 1297"/>
                  <a:gd name="T30" fmla="*/ 1446 w 2097"/>
                  <a:gd name="T31" fmla="*/ 235 h 1297"/>
                  <a:gd name="T32" fmla="*/ 1324 w 2097"/>
                  <a:gd name="T33" fmla="*/ 176 h 1297"/>
                  <a:gd name="T34" fmla="*/ 1504 w 2097"/>
                  <a:gd name="T35" fmla="*/ 121 h 1297"/>
                  <a:gd name="T36" fmla="*/ 1558 w 2097"/>
                  <a:gd name="T37" fmla="*/ 1 h 1297"/>
                  <a:gd name="T38" fmla="*/ 1790 w 2097"/>
                  <a:gd name="T39" fmla="*/ 1 h 1297"/>
                  <a:gd name="T40" fmla="*/ 2078 w 2097"/>
                  <a:gd name="T41" fmla="*/ 6 h 1297"/>
                  <a:gd name="T42" fmla="*/ 2035 w 2097"/>
                  <a:gd name="T43" fmla="*/ 121 h 1297"/>
                  <a:gd name="T44" fmla="*/ 1921 w 2097"/>
                  <a:gd name="T45" fmla="*/ 232 h 1297"/>
                  <a:gd name="T46" fmla="*/ 1861 w 2097"/>
                  <a:gd name="T47" fmla="*/ 406 h 1297"/>
                  <a:gd name="T48" fmla="*/ 2097 w 2097"/>
                  <a:gd name="T49" fmla="*/ 407 h 1297"/>
                  <a:gd name="T50" fmla="*/ 2038 w 2097"/>
                  <a:gd name="T51" fmla="*/ 465 h 1297"/>
                  <a:gd name="T52" fmla="*/ 1978 w 2097"/>
                  <a:gd name="T53" fmla="*/ 524 h 1297"/>
                  <a:gd name="T54" fmla="*/ 1919 w 2097"/>
                  <a:gd name="T55" fmla="*/ 585 h 1297"/>
                  <a:gd name="T56" fmla="*/ 1859 w 2097"/>
                  <a:gd name="T57" fmla="*/ 703 h 1297"/>
                  <a:gd name="T58" fmla="*/ 1858 w 2097"/>
                  <a:gd name="T59" fmla="*/ 762 h 1297"/>
                  <a:gd name="T60" fmla="*/ 1800 w 2097"/>
                  <a:gd name="T61" fmla="*/ 821 h 1297"/>
                  <a:gd name="T62" fmla="*/ 1741 w 2097"/>
                  <a:gd name="T63" fmla="*/ 878 h 1297"/>
                  <a:gd name="T64" fmla="*/ 1740 w 2097"/>
                  <a:gd name="T65" fmla="*/ 1057 h 1297"/>
                  <a:gd name="T66" fmla="*/ 1799 w 2097"/>
                  <a:gd name="T67" fmla="*/ 1116 h 1297"/>
                  <a:gd name="T68" fmla="*/ 1563 w 2097"/>
                  <a:gd name="T69" fmla="*/ 1176 h 1297"/>
                  <a:gd name="T70" fmla="*/ 1442 w 2097"/>
                  <a:gd name="T71" fmla="*/ 1297 h 1297"/>
                  <a:gd name="T72" fmla="*/ 1325 w 2097"/>
                  <a:gd name="T73" fmla="*/ 1182 h 1297"/>
                  <a:gd name="T74" fmla="*/ 1205 w 2097"/>
                  <a:gd name="T75" fmla="*/ 1005 h 1297"/>
                  <a:gd name="T76" fmla="*/ 1089 w 2097"/>
                  <a:gd name="T77" fmla="*/ 947 h 1297"/>
                  <a:gd name="T78" fmla="*/ 854 w 2097"/>
                  <a:gd name="T79" fmla="*/ 947 h 1297"/>
                  <a:gd name="T80" fmla="*/ 793 w 2097"/>
                  <a:gd name="T81" fmla="*/ 1067 h 1297"/>
                  <a:gd name="T82" fmla="*/ 672 w 2097"/>
                  <a:gd name="T83" fmla="*/ 1186 h 1297"/>
                  <a:gd name="T84" fmla="*/ 551 w 2097"/>
                  <a:gd name="T85" fmla="*/ 1188 h 1297"/>
                  <a:gd name="T86" fmla="*/ 489 w 2097"/>
                  <a:gd name="T87" fmla="*/ 1130 h 1297"/>
                  <a:gd name="T88" fmla="*/ 371 w 2097"/>
                  <a:gd name="T89" fmla="*/ 1192 h 1297"/>
                  <a:gd name="T90" fmla="*/ 138 w 2097"/>
                  <a:gd name="T91" fmla="*/ 952 h 1297"/>
                  <a:gd name="T92" fmla="*/ 0 w 2097"/>
                  <a:gd name="T93" fmla="*/ 890 h 129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097"/>
                  <a:gd name="T142" fmla="*/ 0 h 1297"/>
                  <a:gd name="T143" fmla="*/ 2097 w 2097"/>
                  <a:gd name="T144" fmla="*/ 1297 h 129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097" h="1297">
                    <a:moveTo>
                      <a:pt x="0" y="890"/>
                    </a:moveTo>
                    <a:lnTo>
                      <a:pt x="139" y="893"/>
                    </a:lnTo>
                    <a:lnTo>
                      <a:pt x="139" y="773"/>
                    </a:lnTo>
                    <a:lnTo>
                      <a:pt x="141" y="714"/>
                    </a:lnTo>
                    <a:lnTo>
                      <a:pt x="259" y="717"/>
                    </a:lnTo>
                    <a:lnTo>
                      <a:pt x="260" y="700"/>
                    </a:lnTo>
                    <a:lnTo>
                      <a:pt x="259" y="657"/>
                    </a:lnTo>
                    <a:lnTo>
                      <a:pt x="377" y="659"/>
                    </a:lnTo>
                    <a:lnTo>
                      <a:pt x="376" y="701"/>
                    </a:lnTo>
                    <a:lnTo>
                      <a:pt x="377" y="718"/>
                    </a:lnTo>
                    <a:lnTo>
                      <a:pt x="376" y="837"/>
                    </a:lnTo>
                    <a:lnTo>
                      <a:pt x="616" y="828"/>
                    </a:lnTo>
                    <a:lnTo>
                      <a:pt x="613" y="708"/>
                    </a:lnTo>
                    <a:lnTo>
                      <a:pt x="619" y="589"/>
                    </a:lnTo>
                    <a:lnTo>
                      <a:pt x="678" y="589"/>
                    </a:lnTo>
                    <a:lnTo>
                      <a:pt x="683" y="471"/>
                    </a:lnTo>
                    <a:lnTo>
                      <a:pt x="623" y="469"/>
                    </a:lnTo>
                    <a:lnTo>
                      <a:pt x="625" y="410"/>
                    </a:lnTo>
                    <a:lnTo>
                      <a:pt x="560" y="413"/>
                    </a:lnTo>
                    <a:lnTo>
                      <a:pt x="433" y="420"/>
                    </a:lnTo>
                    <a:lnTo>
                      <a:pt x="433" y="361"/>
                    </a:lnTo>
                    <a:lnTo>
                      <a:pt x="433" y="242"/>
                    </a:lnTo>
                    <a:lnTo>
                      <a:pt x="626" y="232"/>
                    </a:lnTo>
                    <a:lnTo>
                      <a:pt x="860" y="233"/>
                    </a:lnTo>
                    <a:lnTo>
                      <a:pt x="860" y="471"/>
                    </a:lnTo>
                    <a:lnTo>
                      <a:pt x="858" y="708"/>
                    </a:lnTo>
                    <a:lnTo>
                      <a:pt x="870" y="710"/>
                    </a:lnTo>
                    <a:lnTo>
                      <a:pt x="1092" y="710"/>
                    </a:lnTo>
                    <a:lnTo>
                      <a:pt x="1328" y="710"/>
                    </a:lnTo>
                    <a:lnTo>
                      <a:pt x="1446" y="704"/>
                    </a:lnTo>
                    <a:lnTo>
                      <a:pt x="1447" y="467"/>
                    </a:lnTo>
                    <a:lnTo>
                      <a:pt x="1446" y="235"/>
                    </a:lnTo>
                    <a:lnTo>
                      <a:pt x="1324" y="233"/>
                    </a:lnTo>
                    <a:lnTo>
                      <a:pt x="1324" y="176"/>
                    </a:lnTo>
                    <a:lnTo>
                      <a:pt x="1505" y="177"/>
                    </a:lnTo>
                    <a:lnTo>
                      <a:pt x="1504" y="121"/>
                    </a:lnTo>
                    <a:lnTo>
                      <a:pt x="1563" y="121"/>
                    </a:lnTo>
                    <a:lnTo>
                      <a:pt x="1558" y="1"/>
                    </a:lnTo>
                    <a:lnTo>
                      <a:pt x="1724" y="0"/>
                    </a:lnTo>
                    <a:lnTo>
                      <a:pt x="1790" y="1"/>
                    </a:lnTo>
                    <a:lnTo>
                      <a:pt x="2028" y="4"/>
                    </a:lnTo>
                    <a:lnTo>
                      <a:pt x="2078" y="6"/>
                    </a:lnTo>
                    <a:lnTo>
                      <a:pt x="2094" y="121"/>
                    </a:lnTo>
                    <a:lnTo>
                      <a:pt x="2035" y="121"/>
                    </a:lnTo>
                    <a:lnTo>
                      <a:pt x="1916" y="120"/>
                    </a:lnTo>
                    <a:lnTo>
                      <a:pt x="1921" y="232"/>
                    </a:lnTo>
                    <a:lnTo>
                      <a:pt x="1862" y="230"/>
                    </a:lnTo>
                    <a:lnTo>
                      <a:pt x="1861" y="406"/>
                    </a:lnTo>
                    <a:lnTo>
                      <a:pt x="2038" y="407"/>
                    </a:lnTo>
                    <a:lnTo>
                      <a:pt x="2097" y="407"/>
                    </a:lnTo>
                    <a:lnTo>
                      <a:pt x="2096" y="465"/>
                    </a:lnTo>
                    <a:lnTo>
                      <a:pt x="2038" y="465"/>
                    </a:lnTo>
                    <a:lnTo>
                      <a:pt x="1979" y="465"/>
                    </a:lnTo>
                    <a:lnTo>
                      <a:pt x="1978" y="524"/>
                    </a:lnTo>
                    <a:lnTo>
                      <a:pt x="1978" y="585"/>
                    </a:lnTo>
                    <a:lnTo>
                      <a:pt x="1919" y="585"/>
                    </a:lnTo>
                    <a:lnTo>
                      <a:pt x="1917" y="703"/>
                    </a:lnTo>
                    <a:lnTo>
                      <a:pt x="1859" y="703"/>
                    </a:lnTo>
                    <a:lnTo>
                      <a:pt x="1859" y="724"/>
                    </a:lnTo>
                    <a:lnTo>
                      <a:pt x="1858" y="762"/>
                    </a:lnTo>
                    <a:lnTo>
                      <a:pt x="1800" y="762"/>
                    </a:lnTo>
                    <a:lnTo>
                      <a:pt x="1800" y="821"/>
                    </a:lnTo>
                    <a:lnTo>
                      <a:pt x="1800" y="880"/>
                    </a:lnTo>
                    <a:lnTo>
                      <a:pt x="1741" y="878"/>
                    </a:lnTo>
                    <a:lnTo>
                      <a:pt x="1741" y="939"/>
                    </a:lnTo>
                    <a:lnTo>
                      <a:pt x="1740" y="1057"/>
                    </a:lnTo>
                    <a:lnTo>
                      <a:pt x="1799" y="1057"/>
                    </a:lnTo>
                    <a:lnTo>
                      <a:pt x="1799" y="1116"/>
                    </a:lnTo>
                    <a:lnTo>
                      <a:pt x="1797" y="1176"/>
                    </a:lnTo>
                    <a:lnTo>
                      <a:pt x="1563" y="1176"/>
                    </a:lnTo>
                    <a:lnTo>
                      <a:pt x="1561" y="1296"/>
                    </a:lnTo>
                    <a:lnTo>
                      <a:pt x="1442" y="1297"/>
                    </a:lnTo>
                    <a:lnTo>
                      <a:pt x="1445" y="1179"/>
                    </a:lnTo>
                    <a:lnTo>
                      <a:pt x="1325" y="1182"/>
                    </a:lnTo>
                    <a:lnTo>
                      <a:pt x="1205" y="1179"/>
                    </a:lnTo>
                    <a:lnTo>
                      <a:pt x="1205" y="1005"/>
                    </a:lnTo>
                    <a:lnTo>
                      <a:pt x="1089" y="1008"/>
                    </a:lnTo>
                    <a:lnTo>
                      <a:pt x="1089" y="947"/>
                    </a:lnTo>
                    <a:lnTo>
                      <a:pt x="867" y="947"/>
                    </a:lnTo>
                    <a:lnTo>
                      <a:pt x="854" y="947"/>
                    </a:lnTo>
                    <a:lnTo>
                      <a:pt x="796" y="946"/>
                    </a:lnTo>
                    <a:lnTo>
                      <a:pt x="793" y="1067"/>
                    </a:lnTo>
                    <a:lnTo>
                      <a:pt x="675" y="1067"/>
                    </a:lnTo>
                    <a:lnTo>
                      <a:pt x="672" y="1186"/>
                    </a:lnTo>
                    <a:lnTo>
                      <a:pt x="613" y="1186"/>
                    </a:lnTo>
                    <a:lnTo>
                      <a:pt x="551" y="1188"/>
                    </a:lnTo>
                    <a:lnTo>
                      <a:pt x="489" y="1189"/>
                    </a:lnTo>
                    <a:lnTo>
                      <a:pt x="489" y="1130"/>
                    </a:lnTo>
                    <a:lnTo>
                      <a:pt x="373" y="1132"/>
                    </a:lnTo>
                    <a:lnTo>
                      <a:pt x="371" y="1192"/>
                    </a:lnTo>
                    <a:lnTo>
                      <a:pt x="137" y="1188"/>
                    </a:lnTo>
                    <a:lnTo>
                      <a:pt x="138" y="952"/>
                    </a:lnTo>
                    <a:lnTo>
                      <a:pt x="0" y="950"/>
                    </a:lnTo>
                    <a:lnTo>
                      <a:pt x="0" y="890"/>
                    </a:lnTo>
                    <a:close/>
                  </a:path>
                </a:pathLst>
              </a:custGeom>
              <a:solidFill>
                <a:srgbClr val="FEE679"/>
              </a:solidFill>
              <a:ln w="9525">
                <a:noFill/>
                <a:round/>
                <a:headEnd/>
                <a:tailEnd/>
              </a:ln>
            </p:spPr>
            <p:txBody>
              <a:bodyPr/>
              <a:lstStyle/>
              <a:p>
                <a:endParaRPr lang="en-US"/>
              </a:p>
            </p:txBody>
          </p:sp>
          <p:sp>
            <p:nvSpPr>
              <p:cNvPr id="28869" name="Freeform 30"/>
              <p:cNvSpPr>
                <a:spLocks noEditPoints="1"/>
              </p:cNvSpPr>
              <p:nvPr/>
            </p:nvSpPr>
            <p:spPr bwMode="auto">
              <a:xfrm>
                <a:off x="340" y="1464"/>
                <a:ext cx="2097" cy="1297"/>
              </a:xfrm>
              <a:custGeom>
                <a:avLst/>
                <a:gdLst>
                  <a:gd name="T0" fmla="*/ 138 w 2097"/>
                  <a:gd name="T1" fmla="*/ 952 h 1297"/>
                  <a:gd name="T2" fmla="*/ 0 w 2097"/>
                  <a:gd name="T3" fmla="*/ 890 h 1297"/>
                  <a:gd name="T4" fmla="*/ 139 w 2097"/>
                  <a:gd name="T5" fmla="*/ 773 h 1297"/>
                  <a:gd name="T6" fmla="*/ 259 w 2097"/>
                  <a:gd name="T7" fmla="*/ 717 h 1297"/>
                  <a:gd name="T8" fmla="*/ 259 w 2097"/>
                  <a:gd name="T9" fmla="*/ 657 h 1297"/>
                  <a:gd name="T10" fmla="*/ 376 w 2097"/>
                  <a:gd name="T11" fmla="*/ 701 h 1297"/>
                  <a:gd name="T12" fmla="*/ 376 w 2097"/>
                  <a:gd name="T13" fmla="*/ 837 h 1297"/>
                  <a:gd name="T14" fmla="*/ 613 w 2097"/>
                  <a:gd name="T15" fmla="*/ 708 h 1297"/>
                  <a:gd name="T16" fmla="*/ 678 w 2097"/>
                  <a:gd name="T17" fmla="*/ 589 h 1297"/>
                  <a:gd name="T18" fmla="*/ 623 w 2097"/>
                  <a:gd name="T19" fmla="*/ 469 h 1297"/>
                  <a:gd name="T20" fmla="*/ 560 w 2097"/>
                  <a:gd name="T21" fmla="*/ 413 h 1297"/>
                  <a:gd name="T22" fmla="*/ 433 w 2097"/>
                  <a:gd name="T23" fmla="*/ 361 h 1297"/>
                  <a:gd name="T24" fmla="*/ 626 w 2097"/>
                  <a:gd name="T25" fmla="*/ 232 h 1297"/>
                  <a:gd name="T26" fmla="*/ 860 w 2097"/>
                  <a:gd name="T27" fmla="*/ 471 h 1297"/>
                  <a:gd name="T28" fmla="*/ 870 w 2097"/>
                  <a:gd name="T29" fmla="*/ 710 h 1297"/>
                  <a:gd name="T30" fmla="*/ 1328 w 2097"/>
                  <a:gd name="T31" fmla="*/ 710 h 1297"/>
                  <a:gd name="T32" fmla="*/ 1447 w 2097"/>
                  <a:gd name="T33" fmla="*/ 467 h 1297"/>
                  <a:gd name="T34" fmla="*/ 1324 w 2097"/>
                  <a:gd name="T35" fmla="*/ 233 h 1297"/>
                  <a:gd name="T36" fmla="*/ 1505 w 2097"/>
                  <a:gd name="T37" fmla="*/ 177 h 1297"/>
                  <a:gd name="T38" fmla="*/ 1563 w 2097"/>
                  <a:gd name="T39" fmla="*/ 121 h 1297"/>
                  <a:gd name="T40" fmla="*/ 1724 w 2097"/>
                  <a:gd name="T41" fmla="*/ 0 h 1297"/>
                  <a:gd name="T42" fmla="*/ 2028 w 2097"/>
                  <a:gd name="T43" fmla="*/ 4 h 1297"/>
                  <a:gd name="T44" fmla="*/ 2094 w 2097"/>
                  <a:gd name="T45" fmla="*/ 121 h 1297"/>
                  <a:gd name="T46" fmla="*/ 1916 w 2097"/>
                  <a:gd name="T47" fmla="*/ 120 h 1297"/>
                  <a:gd name="T48" fmla="*/ 1862 w 2097"/>
                  <a:gd name="T49" fmla="*/ 230 h 1297"/>
                  <a:gd name="T50" fmla="*/ 2038 w 2097"/>
                  <a:gd name="T51" fmla="*/ 407 h 1297"/>
                  <a:gd name="T52" fmla="*/ 2096 w 2097"/>
                  <a:gd name="T53" fmla="*/ 465 h 1297"/>
                  <a:gd name="T54" fmla="*/ 1979 w 2097"/>
                  <a:gd name="T55" fmla="*/ 465 h 1297"/>
                  <a:gd name="T56" fmla="*/ 1978 w 2097"/>
                  <a:gd name="T57" fmla="*/ 585 h 1297"/>
                  <a:gd name="T58" fmla="*/ 1917 w 2097"/>
                  <a:gd name="T59" fmla="*/ 703 h 1297"/>
                  <a:gd name="T60" fmla="*/ 1859 w 2097"/>
                  <a:gd name="T61" fmla="*/ 724 h 1297"/>
                  <a:gd name="T62" fmla="*/ 1800 w 2097"/>
                  <a:gd name="T63" fmla="*/ 762 h 1297"/>
                  <a:gd name="T64" fmla="*/ 1800 w 2097"/>
                  <a:gd name="T65" fmla="*/ 880 h 1297"/>
                  <a:gd name="T66" fmla="*/ 1741 w 2097"/>
                  <a:gd name="T67" fmla="*/ 939 h 1297"/>
                  <a:gd name="T68" fmla="*/ 1799 w 2097"/>
                  <a:gd name="T69" fmla="*/ 1057 h 1297"/>
                  <a:gd name="T70" fmla="*/ 1797 w 2097"/>
                  <a:gd name="T71" fmla="*/ 1176 h 1297"/>
                  <a:gd name="T72" fmla="*/ 1561 w 2097"/>
                  <a:gd name="T73" fmla="*/ 1296 h 1297"/>
                  <a:gd name="T74" fmla="*/ 1445 w 2097"/>
                  <a:gd name="T75" fmla="*/ 1179 h 1297"/>
                  <a:gd name="T76" fmla="*/ 1205 w 2097"/>
                  <a:gd name="T77" fmla="*/ 1179 h 1297"/>
                  <a:gd name="T78" fmla="*/ 1089 w 2097"/>
                  <a:gd name="T79" fmla="*/ 1008 h 1297"/>
                  <a:gd name="T80" fmla="*/ 867 w 2097"/>
                  <a:gd name="T81" fmla="*/ 947 h 1297"/>
                  <a:gd name="T82" fmla="*/ 796 w 2097"/>
                  <a:gd name="T83" fmla="*/ 946 h 1297"/>
                  <a:gd name="T84" fmla="*/ 675 w 2097"/>
                  <a:gd name="T85" fmla="*/ 1067 h 1297"/>
                  <a:gd name="T86" fmla="*/ 613 w 2097"/>
                  <a:gd name="T87" fmla="*/ 1186 h 1297"/>
                  <a:gd name="T88" fmla="*/ 489 w 2097"/>
                  <a:gd name="T89" fmla="*/ 1189 h 1297"/>
                  <a:gd name="T90" fmla="*/ 373 w 2097"/>
                  <a:gd name="T91" fmla="*/ 1132 h 1297"/>
                  <a:gd name="T92" fmla="*/ 137 w 2097"/>
                  <a:gd name="T93" fmla="*/ 1188 h 129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097"/>
                  <a:gd name="T142" fmla="*/ 0 h 1297"/>
                  <a:gd name="T143" fmla="*/ 2097 w 2097"/>
                  <a:gd name="T144" fmla="*/ 1297 h 129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097" h="1297">
                    <a:moveTo>
                      <a:pt x="137" y="1188"/>
                    </a:moveTo>
                    <a:lnTo>
                      <a:pt x="138" y="952"/>
                    </a:lnTo>
                    <a:lnTo>
                      <a:pt x="0" y="950"/>
                    </a:lnTo>
                    <a:moveTo>
                      <a:pt x="0" y="890"/>
                    </a:moveTo>
                    <a:lnTo>
                      <a:pt x="139" y="893"/>
                    </a:lnTo>
                    <a:lnTo>
                      <a:pt x="139" y="773"/>
                    </a:lnTo>
                    <a:lnTo>
                      <a:pt x="141" y="714"/>
                    </a:lnTo>
                    <a:lnTo>
                      <a:pt x="259" y="717"/>
                    </a:lnTo>
                    <a:lnTo>
                      <a:pt x="260" y="700"/>
                    </a:lnTo>
                    <a:lnTo>
                      <a:pt x="259" y="657"/>
                    </a:lnTo>
                    <a:lnTo>
                      <a:pt x="377" y="659"/>
                    </a:lnTo>
                    <a:lnTo>
                      <a:pt x="376" y="701"/>
                    </a:lnTo>
                    <a:lnTo>
                      <a:pt x="377" y="718"/>
                    </a:lnTo>
                    <a:lnTo>
                      <a:pt x="376" y="837"/>
                    </a:lnTo>
                    <a:lnTo>
                      <a:pt x="616" y="828"/>
                    </a:lnTo>
                    <a:lnTo>
                      <a:pt x="613" y="708"/>
                    </a:lnTo>
                    <a:lnTo>
                      <a:pt x="619" y="589"/>
                    </a:lnTo>
                    <a:lnTo>
                      <a:pt x="678" y="589"/>
                    </a:lnTo>
                    <a:lnTo>
                      <a:pt x="683" y="471"/>
                    </a:lnTo>
                    <a:lnTo>
                      <a:pt x="623" y="469"/>
                    </a:lnTo>
                    <a:lnTo>
                      <a:pt x="625" y="410"/>
                    </a:lnTo>
                    <a:lnTo>
                      <a:pt x="560" y="413"/>
                    </a:lnTo>
                    <a:lnTo>
                      <a:pt x="433" y="420"/>
                    </a:lnTo>
                    <a:lnTo>
                      <a:pt x="433" y="361"/>
                    </a:lnTo>
                    <a:lnTo>
                      <a:pt x="433" y="242"/>
                    </a:lnTo>
                    <a:lnTo>
                      <a:pt x="626" y="232"/>
                    </a:lnTo>
                    <a:lnTo>
                      <a:pt x="860" y="233"/>
                    </a:lnTo>
                    <a:lnTo>
                      <a:pt x="860" y="471"/>
                    </a:lnTo>
                    <a:lnTo>
                      <a:pt x="858" y="708"/>
                    </a:lnTo>
                    <a:lnTo>
                      <a:pt x="870" y="710"/>
                    </a:lnTo>
                    <a:lnTo>
                      <a:pt x="1092" y="710"/>
                    </a:lnTo>
                    <a:lnTo>
                      <a:pt x="1328" y="710"/>
                    </a:lnTo>
                    <a:lnTo>
                      <a:pt x="1446" y="704"/>
                    </a:lnTo>
                    <a:lnTo>
                      <a:pt x="1447" y="467"/>
                    </a:lnTo>
                    <a:lnTo>
                      <a:pt x="1446" y="235"/>
                    </a:lnTo>
                    <a:lnTo>
                      <a:pt x="1324" y="233"/>
                    </a:lnTo>
                    <a:lnTo>
                      <a:pt x="1324" y="176"/>
                    </a:lnTo>
                    <a:lnTo>
                      <a:pt x="1505" y="177"/>
                    </a:lnTo>
                    <a:lnTo>
                      <a:pt x="1504" y="121"/>
                    </a:lnTo>
                    <a:lnTo>
                      <a:pt x="1563" y="121"/>
                    </a:lnTo>
                    <a:lnTo>
                      <a:pt x="1558" y="1"/>
                    </a:lnTo>
                    <a:lnTo>
                      <a:pt x="1724" y="0"/>
                    </a:lnTo>
                    <a:lnTo>
                      <a:pt x="1790" y="1"/>
                    </a:lnTo>
                    <a:lnTo>
                      <a:pt x="2028" y="4"/>
                    </a:lnTo>
                    <a:lnTo>
                      <a:pt x="2078" y="6"/>
                    </a:lnTo>
                    <a:lnTo>
                      <a:pt x="2094" y="121"/>
                    </a:lnTo>
                    <a:lnTo>
                      <a:pt x="2035" y="121"/>
                    </a:lnTo>
                    <a:lnTo>
                      <a:pt x="1916" y="120"/>
                    </a:lnTo>
                    <a:lnTo>
                      <a:pt x="1921" y="232"/>
                    </a:lnTo>
                    <a:lnTo>
                      <a:pt x="1862" y="230"/>
                    </a:lnTo>
                    <a:lnTo>
                      <a:pt x="1861" y="406"/>
                    </a:lnTo>
                    <a:lnTo>
                      <a:pt x="2038" y="407"/>
                    </a:lnTo>
                    <a:lnTo>
                      <a:pt x="2097" y="407"/>
                    </a:lnTo>
                    <a:lnTo>
                      <a:pt x="2096" y="465"/>
                    </a:lnTo>
                    <a:lnTo>
                      <a:pt x="2038" y="465"/>
                    </a:lnTo>
                    <a:lnTo>
                      <a:pt x="1979" y="465"/>
                    </a:lnTo>
                    <a:lnTo>
                      <a:pt x="1978" y="524"/>
                    </a:lnTo>
                    <a:lnTo>
                      <a:pt x="1978" y="585"/>
                    </a:lnTo>
                    <a:lnTo>
                      <a:pt x="1919" y="585"/>
                    </a:lnTo>
                    <a:lnTo>
                      <a:pt x="1917" y="703"/>
                    </a:lnTo>
                    <a:lnTo>
                      <a:pt x="1859" y="703"/>
                    </a:lnTo>
                    <a:lnTo>
                      <a:pt x="1859" y="724"/>
                    </a:lnTo>
                    <a:lnTo>
                      <a:pt x="1858" y="762"/>
                    </a:lnTo>
                    <a:lnTo>
                      <a:pt x="1800" y="762"/>
                    </a:lnTo>
                    <a:lnTo>
                      <a:pt x="1800" y="821"/>
                    </a:lnTo>
                    <a:lnTo>
                      <a:pt x="1800" y="880"/>
                    </a:lnTo>
                    <a:lnTo>
                      <a:pt x="1741" y="878"/>
                    </a:lnTo>
                    <a:lnTo>
                      <a:pt x="1741" y="939"/>
                    </a:lnTo>
                    <a:lnTo>
                      <a:pt x="1740" y="1057"/>
                    </a:lnTo>
                    <a:lnTo>
                      <a:pt x="1799" y="1057"/>
                    </a:lnTo>
                    <a:lnTo>
                      <a:pt x="1799" y="1116"/>
                    </a:lnTo>
                    <a:lnTo>
                      <a:pt x="1797" y="1176"/>
                    </a:lnTo>
                    <a:lnTo>
                      <a:pt x="1563" y="1176"/>
                    </a:lnTo>
                    <a:lnTo>
                      <a:pt x="1561" y="1296"/>
                    </a:lnTo>
                    <a:lnTo>
                      <a:pt x="1442" y="1297"/>
                    </a:lnTo>
                    <a:lnTo>
                      <a:pt x="1445" y="1179"/>
                    </a:lnTo>
                    <a:lnTo>
                      <a:pt x="1325" y="1182"/>
                    </a:lnTo>
                    <a:lnTo>
                      <a:pt x="1205" y="1179"/>
                    </a:lnTo>
                    <a:lnTo>
                      <a:pt x="1205" y="1005"/>
                    </a:lnTo>
                    <a:lnTo>
                      <a:pt x="1089" y="1008"/>
                    </a:lnTo>
                    <a:lnTo>
                      <a:pt x="1089" y="947"/>
                    </a:lnTo>
                    <a:lnTo>
                      <a:pt x="867" y="947"/>
                    </a:lnTo>
                    <a:lnTo>
                      <a:pt x="854" y="947"/>
                    </a:lnTo>
                    <a:lnTo>
                      <a:pt x="796" y="946"/>
                    </a:lnTo>
                    <a:lnTo>
                      <a:pt x="793" y="1067"/>
                    </a:lnTo>
                    <a:lnTo>
                      <a:pt x="675" y="1067"/>
                    </a:lnTo>
                    <a:lnTo>
                      <a:pt x="672" y="1186"/>
                    </a:lnTo>
                    <a:lnTo>
                      <a:pt x="613" y="1186"/>
                    </a:lnTo>
                    <a:lnTo>
                      <a:pt x="551" y="1188"/>
                    </a:lnTo>
                    <a:lnTo>
                      <a:pt x="489" y="1189"/>
                    </a:lnTo>
                    <a:lnTo>
                      <a:pt x="489" y="1130"/>
                    </a:lnTo>
                    <a:lnTo>
                      <a:pt x="373" y="1132"/>
                    </a:lnTo>
                    <a:lnTo>
                      <a:pt x="371" y="1192"/>
                    </a:lnTo>
                    <a:lnTo>
                      <a:pt x="137" y="1188"/>
                    </a:lnTo>
                  </a:path>
                </a:pathLst>
              </a:custGeom>
              <a:noFill/>
              <a:ln w="3" cap="flat">
                <a:solidFill>
                  <a:srgbClr val="000000"/>
                </a:solidFill>
                <a:prstDash val="solid"/>
                <a:miter lim="800000"/>
                <a:headEnd/>
                <a:tailEnd/>
              </a:ln>
            </p:spPr>
            <p:txBody>
              <a:bodyPr/>
              <a:lstStyle/>
              <a:p>
                <a:endParaRPr lang="en-US"/>
              </a:p>
            </p:txBody>
          </p:sp>
          <p:sp>
            <p:nvSpPr>
              <p:cNvPr id="28870" name="Rectangle 31"/>
              <p:cNvSpPr>
                <a:spLocks noChangeArrowheads="1"/>
              </p:cNvSpPr>
              <p:nvPr/>
            </p:nvSpPr>
            <p:spPr bwMode="auto">
              <a:xfrm>
                <a:off x="4620" y="1536"/>
                <a:ext cx="59" cy="59"/>
              </a:xfrm>
              <a:prstGeom prst="rect">
                <a:avLst/>
              </a:prstGeom>
              <a:solidFill>
                <a:srgbClr val="FEE679"/>
              </a:solidFill>
              <a:ln w="9525">
                <a:noFill/>
                <a:miter lim="800000"/>
                <a:headEnd/>
                <a:tailEnd/>
              </a:ln>
            </p:spPr>
            <p:txBody>
              <a:bodyPr/>
              <a:lstStyle/>
              <a:p>
                <a:endParaRPr lang="en-US"/>
              </a:p>
            </p:txBody>
          </p:sp>
          <p:sp>
            <p:nvSpPr>
              <p:cNvPr id="28871" name="Freeform 32"/>
              <p:cNvSpPr>
                <a:spLocks/>
              </p:cNvSpPr>
              <p:nvPr/>
            </p:nvSpPr>
            <p:spPr bwMode="auto">
              <a:xfrm>
                <a:off x="4620" y="1536"/>
                <a:ext cx="59" cy="59"/>
              </a:xfrm>
              <a:custGeom>
                <a:avLst/>
                <a:gdLst>
                  <a:gd name="T0" fmla="*/ 30 w 59"/>
                  <a:gd name="T1" fmla="*/ 59 h 59"/>
                  <a:gd name="T2" fmla="*/ 0 w 59"/>
                  <a:gd name="T3" fmla="*/ 59 h 59"/>
                  <a:gd name="T4" fmla="*/ 0 w 59"/>
                  <a:gd name="T5" fmla="*/ 0 h 59"/>
                  <a:gd name="T6" fmla="*/ 59 w 59"/>
                  <a:gd name="T7" fmla="*/ 0 h 59"/>
                  <a:gd name="T8" fmla="*/ 59 w 59"/>
                  <a:gd name="T9" fmla="*/ 59 h 59"/>
                  <a:gd name="T10" fmla="*/ 30 w 59"/>
                  <a:gd name="T11" fmla="*/ 59 h 59"/>
                  <a:gd name="T12" fmla="*/ 0 60000 65536"/>
                  <a:gd name="T13" fmla="*/ 0 60000 65536"/>
                  <a:gd name="T14" fmla="*/ 0 60000 65536"/>
                  <a:gd name="T15" fmla="*/ 0 60000 65536"/>
                  <a:gd name="T16" fmla="*/ 0 60000 65536"/>
                  <a:gd name="T17" fmla="*/ 0 60000 65536"/>
                  <a:gd name="T18" fmla="*/ 0 w 59"/>
                  <a:gd name="T19" fmla="*/ 0 h 59"/>
                  <a:gd name="T20" fmla="*/ 59 w 59"/>
                  <a:gd name="T21" fmla="*/ 59 h 59"/>
                </a:gdLst>
                <a:ahLst/>
                <a:cxnLst>
                  <a:cxn ang="T12">
                    <a:pos x="T0" y="T1"/>
                  </a:cxn>
                  <a:cxn ang="T13">
                    <a:pos x="T2" y="T3"/>
                  </a:cxn>
                  <a:cxn ang="T14">
                    <a:pos x="T4" y="T5"/>
                  </a:cxn>
                  <a:cxn ang="T15">
                    <a:pos x="T6" y="T7"/>
                  </a:cxn>
                  <a:cxn ang="T16">
                    <a:pos x="T8" y="T9"/>
                  </a:cxn>
                  <a:cxn ang="T17">
                    <a:pos x="T10" y="T11"/>
                  </a:cxn>
                </a:cxnLst>
                <a:rect l="T18" t="T19" r="T20" b="T21"/>
                <a:pathLst>
                  <a:path w="59" h="59">
                    <a:moveTo>
                      <a:pt x="30" y="59"/>
                    </a:moveTo>
                    <a:lnTo>
                      <a:pt x="0" y="59"/>
                    </a:lnTo>
                    <a:lnTo>
                      <a:pt x="0" y="0"/>
                    </a:lnTo>
                    <a:lnTo>
                      <a:pt x="59" y="0"/>
                    </a:lnTo>
                    <a:lnTo>
                      <a:pt x="59" y="59"/>
                    </a:lnTo>
                    <a:lnTo>
                      <a:pt x="30" y="59"/>
                    </a:lnTo>
                  </a:path>
                </a:pathLst>
              </a:custGeom>
              <a:noFill/>
              <a:ln w="3" cap="flat">
                <a:solidFill>
                  <a:srgbClr val="000000"/>
                </a:solidFill>
                <a:prstDash val="solid"/>
                <a:miter lim="800000"/>
                <a:headEnd/>
                <a:tailEnd/>
              </a:ln>
            </p:spPr>
            <p:txBody>
              <a:bodyPr/>
              <a:lstStyle/>
              <a:p>
                <a:endParaRPr lang="en-US"/>
              </a:p>
            </p:txBody>
          </p:sp>
          <p:sp>
            <p:nvSpPr>
              <p:cNvPr id="28872" name="Freeform 33"/>
              <p:cNvSpPr>
                <a:spLocks/>
              </p:cNvSpPr>
              <p:nvPr/>
            </p:nvSpPr>
            <p:spPr bwMode="auto">
              <a:xfrm>
                <a:off x="4208" y="1594"/>
                <a:ext cx="236" cy="234"/>
              </a:xfrm>
              <a:custGeom>
                <a:avLst/>
                <a:gdLst>
                  <a:gd name="T0" fmla="*/ 0 w 236"/>
                  <a:gd name="T1" fmla="*/ 116 h 234"/>
                  <a:gd name="T2" fmla="*/ 53 w 236"/>
                  <a:gd name="T3" fmla="*/ 116 h 234"/>
                  <a:gd name="T4" fmla="*/ 118 w 236"/>
                  <a:gd name="T5" fmla="*/ 116 h 234"/>
                  <a:gd name="T6" fmla="*/ 116 w 236"/>
                  <a:gd name="T7" fmla="*/ 59 h 234"/>
                  <a:gd name="T8" fmla="*/ 175 w 236"/>
                  <a:gd name="T9" fmla="*/ 59 h 234"/>
                  <a:gd name="T10" fmla="*/ 175 w 236"/>
                  <a:gd name="T11" fmla="*/ 0 h 234"/>
                  <a:gd name="T12" fmla="*/ 234 w 236"/>
                  <a:gd name="T13" fmla="*/ 0 h 234"/>
                  <a:gd name="T14" fmla="*/ 236 w 236"/>
                  <a:gd name="T15" fmla="*/ 118 h 234"/>
                  <a:gd name="T16" fmla="*/ 177 w 236"/>
                  <a:gd name="T17" fmla="*/ 116 h 234"/>
                  <a:gd name="T18" fmla="*/ 177 w 236"/>
                  <a:gd name="T19" fmla="*/ 175 h 234"/>
                  <a:gd name="T20" fmla="*/ 118 w 236"/>
                  <a:gd name="T21" fmla="*/ 175 h 234"/>
                  <a:gd name="T22" fmla="*/ 118 w 236"/>
                  <a:gd name="T23" fmla="*/ 234 h 234"/>
                  <a:gd name="T24" fmla="*/ 0 w 236"/>
                  <a:gd name="T25" fmla="*/ 234 h 234"/>
                  <a:gd name="T26" fmla="*/ 0 w 236"/>
                  <a:gd name="T27" fmla="*/ 116 h 23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36"/>
                  <a:gd name="T43" fmla="*/ 0 h 234"/>
                  <a:gd name="T44" fmla="*/ 236 w 236"/>
                  <a:gd name="T45" fmla="*/ 234 h 23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36" h="234">
                    <a:moveTo>
                      <a:pt x="0" y="116"/>
                    </a:moveTo>
                    <a:lnTo>
                      <a:pt x="53" y="116"/>
                    </a:lnTo>
                    <a:lnTo>
                      <a:pt x="118" y="116"/>
                    </a:lnTo>
                    <a:lnTo>
                      <a:pt x="116" y="59"/>
                    </a:lnTo>
                    <a:lnTo>
                      <a:pt x="175" y="59"/>
                    </a:lnTo>
                    <a:lnTo>
                      <a:pt x="175" y="0"/>
                    </a:lnTo>
                    <a:lnTo>
                      <a:pt x="234" y="0"/>
                    </a:lnTo>
                    <a:lnTo>
                      <a:pt x="236" y="118"/>
                    </a:lnTo>
                    <a:lnTo>
                      <a:pt x="177" y="116"/>
                    </a:lnTo>
                    <a:lnTo>
                      <a:pt x="177" y="175"/>
                    </a:lnTo>
                    <a:lnTo>
                      <a:pt x="118" y="175"/>
                    </a:lnTo>
                    <a:lnTo>
                      <a:pt x="118" y="234"/>
                    </a:lnTo>
                    <a:lnTo>
                      <a:pt x="0" y="234"/>
                    </a:lnTo>
                    <a:lnTo>
                      <a:pt x="0" y="116"/>
                    </a:lnTo>
                    <a:close/>
                  </a:path>
                </a:pathLst>
              </a:custGeom>
              <a:solidFill>
                <a:srgbClr val="FEE679"/>
              </a:solidFill>
              <a:ln w="9525">
                <a:noFill/>
                <a:round/>
                <a:headEnd/>
                <a:tailEnd/>
              </a:ln>
            </p:spPr>
            <p:txBody>
              <a:bodyPr/>
              <a:lstStyle/>
              <a:p>
                <a:endParaRPr lang="en-US"/>
              </a:p>
            </p:txBody>
          </p:sp>
          <p:sp>
            <p:nvSpPr>
              <p:cNvPr id="28873" name="Freeform 34"/>
              <p:cNvSpPr>
                <a:spLocks/>
              </p:cNvSpPr>
              <p:nvPr/>
            </p:nvSpPr>
            <p:spPr bwMode="auto">
              <a:xfrm>
                <a:off x="4208" y="1594"/>
                <a:ext cx="236" cy="234"/>
              </a:xfrm>
              <a:custGeom>
                <a:avLst/>
                <a:gdLst>
                  <a:gd name="T0" fmla="*/ 27 w 236"/>
                  <a:gd name="T1" fmla="*/ 116 h 234"/>
                  <a:gd name="T2" fmla="*/ 53 w 236"/>
                  <a:gd name="T3" fmla="*/ 116 h 234"/>
                  <a:gd name="T4" fmla="*/ 118 w 236"/>
                  <a:gd name="T5" fmla="*/ 116 h 234"/>
                  <a:gd name="T6" fmla="*/ 116 w 236"/>
                  <a:gd name="T7" fmla="*/ 59 h 234"/>
                  <a:gd name="T8" fmla="*/ 175 w 236"/>
                  <a:gd name="T9" fmla="*/ 59 h 234"/>
                  <a:gd name="T10" fmla="*/ 175 w 236"/>
                  <a:gd name="T11" fmla="*/ 0 h 234"/>
                  <a:gd name="T12" fmla="*/ 234 w 236"/>
                  <a:gd name="T13" fmla="*/ 0 h 234"/>
                  <a:gd name="T14" fmla="*/ 236 w 236"/>
                  <a:gd name="T15" fmla="*/ 118 h 234"/>
                  <a:gd name="T16" fmla="*/ 177 w 236"/>
                  <a:gd name="T17" fmla="*/ 116 h 234"/>
                  <a:gd name="T18" fmla="*/ 177 w 236"/>
                  <a:gd name="T19" fmla="*/ 175 h 234"/>
                  <a:gd name="T20" fmla="*/ 118 w 236"/>
                  <a:gd name="T21" fmla="*/ 175 h 234"/>
                  <a:gd name="T22" fmla="*/ 118 w 236"/>
                  <a:gd name="T23" fmla="*/ 234 h 234"/>
                  <a:gd name="T24" fmla="*/ 0 w 236"/>
                  <a:gd name="T25" fmla="*/ 234 h 234"/>
                  <a:gd name="T26" fmla="*/ 0 w 236"/>
                  <a:gd name="T27" fmla="*/ 116 h 234"/>
                  <a:gd name="T28" fmla="*/ 27 w 236"/>
                  <a:gd name="T29" fmla="*/ 116 h 23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36"/>
                  <a:gd name="T46" fmla="*/ 0 h 234"/>
                  <a:gd name="T47" fmla="*/ 236 w 236"/>
                  <a:gd name="T48" fmla="*/ 234 h 23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36" h="234">
                    <a:moveTo>
                      <a:pt x="27" y="116"/>
                    </a:moveTo>
                    <a:lnTo>
                      <a:pt x="53" y="116"/>
                    </a:lnTo>
                    <a:lnTo>
                      <a:pt x="118" y="116"/>
                    </a:lnTo>
                    <a:lnTo>
                      <a:pt x="116" y="59"/>
                    </a:lnTo>
                    <a:lnTo>
                      <a:pt x="175" y="59"/>
                    </a:lnTo>
                    <a:lnTo>
                      <a:pt x="175" y="0"/>
                    </a:lnTo>
                    <a:lnTo>
                      <a:pt x="234" y="0"/>
                    </a:lnTo>
                    <a:lnTo>
                      <a:pt x="236" y="118"/>
                    </a:lnTo>
                    <a:lnTo>
                      <a:pt x="177" y="116"/>
                    </a:lnTo>
                    <a:lnTo>
                      <a:pt x="177" y="175"/>
                    </a:lnTo>
                    <a:lnTo>
                      <a:pt x="118" y="175"/>
                    </a:lnTo>
                    <a:lnTo>
                      <a:pt x="118" y="234"/>
                    </a:lnTo>
                    <a:lnTo>
                      <a:pt x="0" y="234"/>
                    </a:lnTo>
                    <a:lnTo>
                      <a:pt x="0" y="116"/>
                    </a:lnTo>
                    <a:lnTo>
                      <a:pt x="27" y="116"/>
                    </a:lnTo>
                  </a:path>
                </a:pathLst>
              </a:custGeom>
              <a:noFill/>
              <a:ln w="3" cap="flat">
                <a:solidFill>
                  <a:srgbClr val="000000"/>
                </a:solidFill>
                <a:prstDash val="solid"/>
                <a:miter lim="800000"/>
                <a:headEnd/>
                <a:tailEnd/>
              </a:ln>
            </p:spPr>
            <p:txBody>
              <a:bodyPr/>
              <a:lstStyle/>
              <a:p>
                <a:endParaRPr lang="en-US"/>
              </a:p>
            </p:txBody>
          </p:sp>
          <p:sp>
            <p:nvSpPr>
              <p:cNvPr id="28874" name="Freeform 35"/>
              <p:cNvSpPr>
                <a:spLocks/>
              </p:cNvSpPr>
              <p:nvPr/>
            </p:nvSpPr>
            <p:spPr bwMode="auto">
              <a:xfrm>
                <a:off x="4797" y="1654"/>
                <a:ext cx="60" cy="59"/>
              </a:xfrm>
              <a:custGeom>
                <a:avLst/>
                <a:gdLst>
                  <a:gd name="T0" fmla="*/ 59 w 60"/>
                  <a:gd name="T1" fmla="*/ 59 h 59"/>
                  <a:gd name="T2" fmla="*/ 0 w 60"/>
                  <a:gd name="T3" fmla="*/ 59 h 59"/>
                  <a:gd name="T4" fmla="*/ 0 w 60"/>
                  <a:gd name="T5" fmla="*/ 0 h 59"/>
                  <a:gd name="T6" fmla="*/ 60 w 60"/>
                  <a:gd name="T7" fmla="*/ 0 h 59"/>
                  <a:gd name="T8" fmla="*/ 59 w 60"/>
                  <a:gd name="T9" fmla="*/ 59 h 59"/>
                  <a:gd name="T10" fmla="*/ 0 60000 65536"/>
                  <a:gd name="T11" fmla="*/ 0 60000 65536"/>
                  <a:gd name="T12" fmla="*/ 0 60000 65536"/>
                  <a:gd name="T13" fmla="*/ 0 60000 65536"/>
                  <a:gd name="T14" fmla="*/ 0 60000 65536"/>
                  <a:gd name="T15" fmla="*/ 0 w 60"/>
                  <a:gd name="T16" fmla="*/ 0 h 59"/>
                  <a:gd name="T17" fmla="*/ 60 w 60"/>
                  <a:gd name="T18" fmla="*/ 59 h 59"/>
                </a:gdLst>
                <a:ahLst/>
                <a:cxnLst>
                  <a:cxn ang="T10">
                    <a:pos x="T0" y="T1"/>
                  </a:cxn>
                  <a:cxn ang="T11">
                    <a:pos x="T2" y="T3"/>
                  </a:cxn>
                  <a:cxn ang="T12">
                    <a:pos x="T4" y="T5"/>
                  </a:cxn>
                  <a:cxn ang="T13">
                    <a:pos x="T6" y="T7"/>
                  </a:cxn>
                  <a:cxn ang="T14">
                    <a:pos x="T8" y="T9"/>
                  </a:cxn>
                </a:cxnLst>
                <a:rect l="T15" t="T16" r="T17" b="T18"/>
                <a:pathLst>
                  <a:path w="60" h="59">
                    <a:moveTo>
                      <a:pt x="59" y="59"/>
                    </a:moveTo>
                    <a:lnTo>
                      <a:pt x="0" y="59"/>
                    </a:lnTo>
                    <a:lnTo>
                      <a:pt x="0" y="0"/>
                    </a:lnTo>
                    <a:lnTo>
                      <a:pt x="60" y="0"/>
                    </a:lnTo>
                    <a:lnTo>
                      <a:pt x="59" y="59"/>
                    </a:lnTo>
                    <a:close/>
                  </a:path>
                </a:pathLst>
              </a:custGeom>
              <a:solidFill>
                <a:srgbClr val="FEE679"/>
              </a:solidFill>
              <a:ln w="9525">
                <a:noFill/>
                <a:round/>
                <a:headEnd/>
                <a:tailEnd/>
              </a:ln>
            </p:spPr>
            <p:txBody>
              <a:bodyPr/>
              <a:lstStyle/>
              <a:p>
                <a:endParaRPr lang="en-US"/>
              </a:p>
            </p:txBody>
          </p:sp>
          <p:sp>
            <p:nvSpPr>
              <p:cNvPr id="28875" name="Freeform 36"/>
              <p:cNvSpPr>
                <a:spLocks/>
              </p:cNvSpPr>
              <p:nvPr/>
            </p:nvSpPr>
            <p:spPr bwMode="auto">
              <a:xfrm>
                <a:off x="4797" y="1654"/>
                <a:ext cx="60" cy="59"/>
              </a:xfrm>
              <a:custGeom>
                <a:avLst/>
                <a:gdLst>
                  <a:gd name="T0" fmla="*/ 30 w 60"/>
                  <a:gd name="T1" fmla="*/ 59 h 59"/>
                  <a:gd name="T2" fmla="*/ 0 w 60"/>
                  <a:gd name="T3" fmla="*/ 59 h 59"/>
                  <a:gd name="T4" fmla="*/ 0 w 60"/>
                  <a:gd name="T5" fmla="*/ 0 h 59"/>
                  <a:gd name="T6" fmla="*/ 60 w 60"/>
                  <a:gd name="T7" fmla="*/ 0 h 59"/>
                  <a:gd name="T8" fmla="*/ 59 w 60"/>
                  <a:gd name="T9" fmla="*/ 59 h 59"/>
                  <a:gd name="T10" fmla="*/ 30 w 60"/>
                  <a:gd name="T11" fmla="*/ 59 h 59"/>
                  <a:gd name="T12" fmla="*/ 0 60000 65536"/>
                  <a:gd name="T13" fmla="*/ 0 60000 65536"/>
                  <a:gd name="T14" fmla="*/ 0 60000 65536"/>
                  <a:gd name="T15" fmla="*/ 0 60000 65536"/>
                  <a:gd name="T16" fmla="*/ 0 60000 65536"/>
                  <a:gd name="T17" fmla="*/ 0 60000 65536"/>
                  <a:gd name="T18" fmla="*/ 0 w 60"/>
                  <a:gd name="T19" fmla="*/ 0 h 59"/>
                  <a:gd name="T20" fmla="*/ 60 w 60"/>
                  <a:gd name="T21" fmla="*/ 59 h 59"/>
                </a:gdLst>
                <a:ahLst/>
                <a:cxnLst>
                  <a:cxn ang="T12">
                    <a:pos x="T0" y="T1"/>
                  </a:cxn>
                  <a:cxn ang="T13">
                    <a:pos x="T2" y="T3"/>
                  </a:cxn>
                  <a:cxn ang="T14">
                    <a:pos x="T4" y="T5"/>
                  </a:cxn>
                  <a:cxn ang="T15">
                    <a:pos x="T6" y="T7"/>
                  </a:cxn>
                  <a:cxn ang="T16">
                    <a:pos x="T8" y="T9"/>
                  </a:cxn>
                  <a:cxn ang="T17">
                    <a:pos x="T10" y="T11"/>
                  </a:cxn>
                </a:cxnLst>
                <a:rect l="T18" t="T19" r="T20" b="T21"/>
                <a:pathLst>
                  <a:path w="60" h="59">
                    <a:moveTo>
                      <a:pt x="30" y="59"/>
                    </a:moveTo>
                    <a:lnTo>
                      <a:pt x="0" y="59"/>
                    </a:lnTo>
                    <a:lnTo>
                      <a:pt x="0" y="0"/>
                    </a:lnTo>
                    <a:lnTo>
                      <a:pt x="60" y="0"/>
                    </a:lnTo>
                    <a:lnTo>
                      <a:pt x="59" y="59"/>
                    </a:lnTo>
                    <a:lnTo>
                      <a:pt x="30" y="59"/>
                    </a:lnTo>
                  </a:path>
                </a:pathLst>
              </a:custGeom>
              <a:noFill/>
              <a:ln w="3" cap="flat">
                <a:solidFill>
                  <a:srgbClr val="000000"/>
                </a:solidFill>
                <a:prstDash val="solid"/>
                <a:miter lim="800000"/>
                <a:headEnd/>
                <a:tailEnd/>
              </a:ln>
            </p:spPr>
            <p:txBody>
              <a:bodyPr/>
              <a:lstStyle/>
              <a:p>
                <a:endParaRPr lang="en-US"/>
              </a:p>
            </p:txBody>
          </p:sp>
          <p:sp>
            <p:nvSpPr>
              <p:cNvPr id="28876" name="Freeform 37"/>
              <p:cNvSpPr>
                <a:spLocks/>
              </p:cNvSpPr>
              <p:nvPr/>
            </p:nvSpPr>
            <p:spPr bwMode="auto">
              <a:xfrm>
                <a:off x="1550" y="1697"/>
                <a:ext cx="118" cy="120"/>
              </a:xfrm>
              <a:custGeom>
                <a:avLst/>
                <a:gdLst>
                  <a:gd name="T0" fmla="*/ 114 w 118"/>
                  <a:gd name="T1" fmla="*/ 0 h 120"/>
                  <a:gd name="T2" fmla="*/ 118 w 118"/>
                  <a:gd name="T3" fmla="*/ 120 h 120"/>
                  <a:gd name="T4" fmla="*/ 1 w 118"/>
                  <a:gd name="T5" fmla="*/ 120 h 120"/>
                  <a:gd name="T6" fmla="*/ 0 w 118"/>
                  <a:gd name="T7" fmla="*/ 0 h 120"/>
                  <a:gd name="T8" fmla="*/ 114 w 118"/>
                  <a:gd name="T9" fmla="*/ 0 h 120"/>
                  <a:gd name="T10" fmla="*/ 0 60000 65536"/>
                  <a:gd name="T11" fmla="*/ 0 60000 65536"/>
                  <a:gd name="T12" fmla="*/ 0 60000 65536"/>
                  <a:gd name="T13" fmla="*/ 0 60000 65536"/>
                  <a:gd name="T14" fmla="*/ 0 60000 65536"/>
                  <a:gd name="T15" fmla="*/ 0 w 118"/>
                  <a:gd name="T16" fmla="*/ 0 h 120"/>
                  <a:gd name="T17" fmla="*/ 118 w 118"/>
                  <a:gd name="T18" fmla="*/ 120 h 120"/>
                </a:gdLst>
                <a:ahLst/>
                <a:cxnLst>
                  <a:cxn ang="T10">
                    <a:pos x="T0" y="T1"/>
                  </a:cxn>
                  <a:cxn ang="T11">
                    <a:pos x="T2" y="T3"/>
                  </a:cxn>
                  <a:cxn ang="T12">
                    <a:pos x="T4" y="T5"/>
                  </a:cxn>
                  <a:cxn ang="T13">
                    <a:pos x="T6" y="T7"/>
                  </a:cxn>
                  <a:cxn ang="T14">
                    <a:pos x="T8" y="T9"/>
                  </a:cxn>
                </a:cxnLst>
                <a:rect l="T15" t="T16" r="T17" b="T18"/>
                <a:pathLst>
                  <a:path w="118" h="120">
                    <a:moveTo>
                      <a:pt x="114" y="0"/>
                    </a:moveTo>
                    <a:lnTo>
                      <a:pt x="118" y="120"/>
                    </a:lnTo>
                    <a:lnTo>
                      <a:pt x="1" y="120"/>
                    </a:lnTo>
                    <a:lnTo>
                      <a:pt x="0" y="0"/>
                    </a:lnTo>
                    <a:lnTo>
                      <a:pt x="114" y="0"/>
                    </a:lnTo>
                    <a:close/>
                  </a:path>
                </a:pathLst>
              </a:custGeom>
              <a:solidFill>
                <a:srgbClr val="FEE679"/>
              </a:solidFill>
              <a:ln w="9525">
                <a:noFill/>
                <a:round/>
                <a:headEnd/>
                <a:tailEnd/>
              </a:ln>
            </p:spPr>
            <p:txBody>
              <a:bodyPr/>
              <a:lstStyle/>
              <a:p>
                <a:endParaRPr lang="en-US"/>
              </a:p>
            </p:txBody>
          </p:sp>
          <p:sp>
            <p:nvSpPr>
              <p:cNvPr id="28877" name="Freeform 38"/>
              <p:cNvSpPr>
                <a:spLocks/>
              </p:cNvSpPr>
              <p:nvPr/>
            </p:nvSpPr>
            <p:spPr bwMode="auto">
              <a:xfrm>
                <a:off x="1550" y="1697"/>
                <a:ext cx="118" cy="120"/>
              </a:xfrm>
              <a:custGeom>
                <a:avLst/>
                <a:gdLst>
                  <a:gd name="T0" fmla="*/ 115 w 118"/>
                  <a:gd name="T1" fmla="*/ 61 h 120"/>
                  <a:gd name="T2" fmla="*/ 118 w 118"/>
                  <a:gd name="T3" fmla="*/ 120 h 120"/>
                  <a:gd name="T4" fmla="*/ 1 w 118"/>
                  <a:gd name="T5" fmla="*/ 120 h 120"/>
                  <a:gd name="T6" fmla="*/ 0 w 118"/>
                  <a:gd name="T7" fmla="*/ 0 h 120"/>
                  <a:gd name="T8" fmla="*/ 114 w 118"/>
                  <a:gd name="T9" fmla="*/ 0 h 120"/>
                  <a:gd name="T10" fmla="*/ 115 w 118"/>
                  <a:gd name="T11" fmla="*/ 61 h 120"/>
                  <a:gd name="T12" fmla="*/ 0 60000 65536"/>
                  <a:gd name="T13" fmla="*/ 0 60000 65536"/>
                  <a:gd name="T14" fmla="*/ 0 60000 65536"/>
                  <a:gd name="T15" fmla="*/ 0 60000 65536"/>
                  <a:gd name="T16" fmla="*/ 0 60000 65536"/>
                  <a:gd name="T17" fmla="*/ 0 60000 65536"/>
                  <a:gd name="T18" fmla="*/ 0 w 118"/>
                  <a:gd name="T19" fmla="*/ 0 h 120"/>
                  <a:gd name="T20" fmla="*/ 118 w 118"/>
                  <a:gd name="T21" fmla="*/ 120 h 120"/>
                </a:gdLst>
                <a:ahLst/>
                <a:cxnLst>
                  <a:cxn ang="T12">
                    <a:pos x="T0" y="T1"/>
                  </a:cxn>
                  <a:cxn ang="T13">
                    <a:pos x="T2" y="T3"/>
                  </a:cxn>
                  <a:cxn ang="T14">
                    <a:pos x="T4" y="T5"/>
                  </a:cxn>
                  <a:cxn ang="T15">
                    <a:pos x="T6" y="T7"/>
                  </a:cxn>
                  <a:cxn ang="T16">
                    <a:pos x="T8" y="T9"/>
                  </a:cxn>
                  <a:cxn ang="T17">
                    <a:pos x="T10" y="T11"/>
                  </a:cxn>
                </a:cxnLst>
                <a:rect l="T18" t="T19" r="T20" b="T21"/>
                <a:pathLst>
                  <a:path w="118" h="120">
                    <a:moveTo>
                      <a:pt x="115" y="61"/>
                    </a:moveTo>
                    <a:lnTo>
                      <a:pt x="118" y="120"/>
                    </a:lnTo>
                    <a:lnTo>
                      <a:pt x="1" y="120"/>
                    </a:lnTo>
                    <a:lnTo>
                      <a:pt x="0" y="0"/>
                    </a:lnTo>
                    <a:lnTo>
                      <a:pt x="114" y="0"/>
                    </a:lnTo>
                    <a:lnTo>
                      <a:pt x="115" y="61"/>
                    </a:lnTo>
                  </a:path>
                </a:pathLst>
              </a:custGeom>
              <a:noFill/>
              <a:ln w="3" cap="flat">
                <a:solidFill>
                  <a:srgbClr val="000000"/>
                </a:solidFill>
                <a:prstDash val="solid"/>
                <a:miter lim="800000"/>
                <a:headEnd/>
                <a:tailEnd/>
              </a:ln>
            </p:spPr>
            <p:txBody>
              <a:bodyPr/>
              <a:lstStyle/>
              <a:p>
                <a:endParaRPr lang="en-US"/>
              </a:p>
            </p:txBody>
          </p:sp>
          <p:sp>
            <p:nvSpPr>
              <p:cNvPr id="28878" name="Freeform 39"/>
              <p:cNvSpPr>
                <a:spLocks/>
              </p:cNvSpPr>
              <p:nvPr/>
            </p:nvSpPr>
            <p:spPr bwMode="auto">
              <a:xfrm>
                <a:off x="4795" y="1771"/>
                <a:ext cx="120" cy="59"/>
              </a:xfrm>
              <a:custGeom>
                <a:avLst/>
                <a:gdLst>
                  <a:gd name="T0" fmla="*/ 59 w 120"/>
                  <a:gd name="T1" fmla="*/ 59 h 59"/>
                  <a:gd name="T2" fmla="*/ 0 w 120"/>
                  <a:gd name="T3" fmla="*/ 59 h 59"/>
                  <a:gd name="T4" fmla="*/ 2 w 120"/>
                  <a:gd name="T5" fmla="*/ 0 h 59"/>
                  <a:gd name="T6" fmla="*/ 120 w 120"/>
                  <a:gd name="T7" fmla="*/ 0 h 59"/>
                  <a:gd name="T8" fmla="*/ 118 w 120"/>
                  <a:gd name="T9" fmla="*/ 59 h 59"/>
                  <a:gd name="T10" fmla="*/ 59 w 120"/>
                  <a:gd name="T11" fmla="*/ 59 h 59"/>
                  <a:gd name="T12" fmla="*/ 0 60000 65536"/>
                  <a:gd name="T13" fmla="*/ 0 60000 65536"/>
                  <a:gd name="T14" fmla="*/ 0 60000 65536"/>
                  <a:gd name="T15" fmla="*/ 0 60000 65536"/>
                  <a:gd name="T16" fmla="*/ 0 60000 65536"/>
                  <a:gd name="T17" fmla="*/ 0 60000 65536"/>
                  <a:gd name="T18" fmla="*/ 0 w 120"/>
                  <a:gd name="T19" fmla="*/ 0 h 59"/>
                  <a:gd name="T20" fmla="*/ 120 w 120"/>
                  <a:gd name="T21" fmla="*/ 59 h 59"/>
                </a:gdLst>
                <a:ahLst/>
                <a:cxnLst>
                  <a:cxn ang="T12">
                    <a:pos x="T0" y="T1"/>
                  </a:cxn>
                  <a:cxn ang="T13">
                    <a:pos x="T2" y="T3"/>
                  </a:cxn>
                  <a:cxn ang="T14">
                    <a:pos x="T4" y="T5"/>
                  </a:cxn>
                  <a:cxn ang="T15">
                    <a:pos x="T6" y="T7"/>
                  </a:cxn>
                  <a:cxn ang="T16">
                    <a:pos x="T8" y="T9"/>
                  </a:cxn>
                  <a:cxn ang="T17">
                    <a:pos x="T10" y="T11"/>
                  </a:cxn>
                </a:cxnLst>
                <a:rect l="T18" t="T19" r="T20" b="T21"/>
                <a:pathLst>
                  <a:path w="120" h="59">
                    <a:moveTo>
                      <a:pt x="59" y="59"/>
                    </a:moveTo>
                    <a:lnTo>
                      <a:pt x="0" y="59"/>
                    </a:lnTo>
                    <a:lnTo>
                      <a:pt x="2" y="0"/>
                    </a:lnTo>
                    <a:lnTo>
                      <a:pt x="120" y="0"/>
                    </a:lnTo>
                    <a:lnTo>
                      <a:pt x="118" y="59"/>
                    </a:lnTo>
                    <a:lnTo>
                      <a:pt x="59" y="59"/>
                    </a:lnTo>
                    <a:close/>
                  </a:path>
                </a:pathLst>
              </a:custGeom>
              <a:solidFill>
                <a:srgbClr val="FEE679"/>
              </a:solidFill>
              <a:ln w="9525">
                <a:noFill/>
                <a:round/>
                <a:headEnd/>
                <a:tailEnd/>
              </a:ln>
            </p:spPr>
            <p:txBody>
              <a:bodyPr/>
              <a:lstStyle/>
              <a:p>
                <a:endParaRPr lang="en-US"/>
              </a:p>
            </p:txBody>
          </p:sp>
          <p:sp>
            <p:nvSpPr>
              <p:cNvPr id="28879" name="Freeform 40"/>
              <p:cNvSpPr>
                <a:spLocks/>
              </p:cNvSpPr>
              <p:nvPr/>
            </p:nvSpPr>
            <p:spPr bwMode="auto">
              <a:xfrm>
                <a:off x="4795" y="1771"/>
                <a:ext cx="120" cy="59"/>
              </a:xfrm>
              <a:custGeom>
                <a:avLst/>
                <a:gdLst>
                  <a:gd name="T0" fmla="*/ 59 w 120"/>
                  <a:gd name="T1" fmla="*/ 59 h 59"/>
                  <a:gd name="T2" fmla="*/ 0 w 120"/>
                  <a:gd name="T3" fmla="*/ 59 h 59"/>
                  <a:gd name="T4" fmla="*/ 2 w 120"/>
                  <a:gd name="T5" fmla="*/ 0 h 59"/>
                  <a:gd name="T6" fmla="*/ 120 w 120"/>
                  <a:gd name="T7" fmla="*/ 0 h 59"/>
                  <a:gd name="T8" fmla="*/ 118 w 120"/>
                  <a:gd name="T9" fmla="*/ 59 h 59"/>
                  <a:gd name="T10" fmla="*/ 59 w 120"/>
                  <a:gd name="T11" fmla="*/ 59 h 59"/>
                  <a:gd name="T12" fmla="*/ 0 60000 65536"/>
                  <a:gd name="T13" fmla="*/ 0 60000 65536"/>
                  <a:gd name="T14" fmla="*/ 0 60000 65536"/>
                  <a:gd name="T15" fmla="*/ 0 60000 65536"/>
                  <a:gd name="T16" fmla="*/ 0 60000 65536"/>
                  <a:gd name="T17" fmla="*/ 0 60000 65536"/>
                  <a:gd name="T18" fmla="*/ 0 w 120"/>
                  <a:gd name="T19" fmla="*/ 0 h 59"/>
                  <a:gd name="T20" fmla="*/ 120 w 120"/>
                  <a:gd name="T21" fmla="*/ 59 h 59"/>
                </a:gdLst>
                <a:ahLst/>
                <a:cxnLst>
                  <a:cxn ang="T12">
                    <a:pos x="T0" y="T1"/>
                  </a:cxn>
                  <a:cxn ang="T13">
                    <a:pos x="T2" y="T3"/>
                  </a:cxn>
                  <a:cxn ang="T14">
                    <a:pos x="T4" y="T5"/>
                  </a:cxn>
                  <a:cxn ang="T15">
                    <a:pos x="T6" y="T7"/>
                  </a:cxn>
                  <a:cxn ang="T16">
                    <a:pos x="T8" y="T9"/>
                  </a:cxn>
                  <a:cxn ang="T17">
                    <a:pos x="T10" y="T11"/>
                  </a:cxn>
                </a:cxnLst>
                <a:rect l="T18" t="T19" r="T20" b="T21"/>
                <a:pathLst>
                  <a:path w="120" h="59">
                    <a:moveTo>
                      <a:pt x="59" y="59"/>
                    </a:moveTo>
                    <a:lnTo>
                      <a:pt x="0" y="59"/>
                    </a:lnTo>
                    <a:lnTo>
                      <a:pt x="2" y="0"/>
                    </a:lnTo>
                    <a:lnTo>
                      <a:pt x="120" y="0"/>
                    </a:lnTo>
                    <a:lnTo>
                      <a:pt x="118" y="59"/>
                    </a:lnTo>
                    <a:lnTo>
                      <a:pt x="59" y="59"/>
                    </a:lnTo>
                  </a:path>
                </a:pathLst>
              </a:custGeom>
              <a:noFill/>
              <a:ln w="3" cap="flat">
                <a:solidFill>
                  <a:srgbClr val="000000"/>
                </a:solidFill>
                <a:prstDash val="solid"/>
                <a:miter lim="800000"/>
                <a:headEnd/>
                <a:tailEnd/>
              </a:ln>
            </p:spPr>
            <p:txBody>
              <a:bodyPr/>
              <a:lstStyle/>
              <a:p>
                <a:endParaRPr lang="en-US"/>
              </a:p>
            </p:txBody>
          </p:sp>
          <p:sp>
            <p:nvSpPr>
              <p:cNvPr id="28880" name="Rectangle 41"/>
              <p:cNvSpPr>
                <a:spLocks noChangeArrowheads="1"/>
              </p:cNvSpPr>
              <p:nvPr/>
            </p:nvSpPr>
            <p:spPr bwMode="auto">
              <a:xfrm>
                <a:off x="4385" y="1828"/>
                <a:ext cx="59" cy="59"/>
              </a:xfrm>
              <a:prstGeom prst="rect">
                <a:avLst/>
              </a:prstGeom>
              <a:solidFill>
                <a:srgbClr val="FEE679"/>
              </a:solidFill>
              <a:ln w="9525">
                <a:noFill/>
                <a:miter lim="800000"/>
                <a:headEnd/>
                <a:tailEnd/>
              </a:ln>
            </p:spPr>
            <p:txBody>
              <a:bodyPr/>
              <a:lstStyle/>
              <a:p>
                <a:endParaRPr lang="en-US"/>
              </a:p>
            </p:txBody>
          </p:sp>
          <p:sp>
            <p:nvSpPr>
              <p:cNvPr id="28881" name="Freeform 42"/>
              <p:cNvSpPr>
                <a:spLocks/>
              </p:cNvSpPr>
              <p:nvPr/>
            </p:nvSpPr>
            <p:spPr bwMode="auto">
              <a:xfrm>
                <a:off x="4385" y="1828"/>
                <a:ext cx="59" cy="59"/>
              </a:xfrm>
              <a:custGeom>
                <a:avLst/>
                <a:gdLst>
                  <a:gd name="T0" fmla="*/ 29 w 59"/>
                  <a:gd name="T1" fmla="*/ 59 h 59"/>
                  <a:gd name="T2" fmla="*/ 0 w 59"/>
                  <a:gd name="T3" fmla="*/ 59 h 59"/>
                  <a:gd name="T4" fmla="*/ 0 w 59"/>
                  <a:gd name="T5" fmla="*/ 0 h 59"/>
                  <a:gd name="T6" fmla="*/ 59 w 59"/>
                  <a:gd name="T7" fmla="*/ 0 h 59"/>
                  <a:gd name="T8" fmla="*/ 59 w 59"/>
                  <a:gd name="T9" fmla="*/ 59 h 59"/>
                  <a:gd name="T10" fmla="*/ 29 w 59"/>
                  <a:gd name="T11" fmla="*/ 59 h 59"/>
                  <a:gd name="T12" fmla="*/ 0 60000 65536"/>
                  <a:gd name="T13" fmla="*/ 0 60000 65536"/>
                  <a:gd name="T14" fmla="*/ 0 60000 65536"/>
                  <a:gd name="T15" fmla="*/ 0 60000 65536"/>
                  <a:gd name="T16" fmla="*/ 0 60000 65536"/>
                  <a:gd name="T17" fmla="*/ 0 60000 65536"/>
                  <a:gd name="T18" fmla="*/ 0 w 59"/>
                  <a:gd name="T19" fmla="*/ 0 h 59"/>
                  <a:gd name="T20" fmla="*/ 59 w 59"/>
                  <a:gd name="T21" fmla="*/ 59 h 59"/>
                </a:gdLst>
                <a:ahLst/>
                <a:cxnLst>
                  <a:cxn ang="T12">
                    <a:pos x="T0" y="T1"/>
                  </a:cxn>
                  <a:cxn ang="T13">
                    <a:pos x="T2" y="T3"/>
                  </a:cxn>
                  <a:cxn ang="T14">
                    <a:pos x="T4" y="T5"/>
                  </a:cxn>
                  <a:cxn ang="T15">
                    <a:pos x="T6" y="T7"/>
                  </a:cxn>
                  <a:cxn ang="T16">
                    <a:pos x="T8" y="T9"/>
                  </a:cxn>
                  <a:cxn ang="T17">
                    <a:pos x="T10" y="T11"/>
                  </a:cxn>
                </a:cxnLst>
                <a:rect l="T18" t="T19" r="T20" b="T21"/>
                <a:pathLst>
                  <a:path w="59" h="59">
                    <a:moveTo>
                      <a:pt x="29" y="59"/>
                    </a:moveTo>
                    <a:lnTo>
                      <a:pt x="0" y="59"/>
                    </a:lnTo>
                    <a:lnTo>
                      <a:pt x="0" y="0"/>
                    </a:lnTo>
                    <a:lnTo>
                      <a:pt x="59" y="0"/>
                    </a:lnTo>
                    <a:lnTo>
                      <a:pt x="59" y="59"/>
                    </a:lnTo>
                    <a:lnTo>
                      <a:pt x="29" y="59"/>
                    </a:lnTo>
                  </a:path>
                </a:pathLst>
              </a:custGeom>
              <a:noFill/>
              <a:ln w="3" cap="flat">
                <a:solidFill>
                  <a:srgbClr val="000000"/>
                </a:solidFill>
                <a:prstDash val="solid"/>
                <a:miter lim="800000"/>
                <a:headEnd/>
                <a:tailEnd/>
              </a:ln>
            </p:spPr>
            <p:txBody>
              <a:bodyPr/>
              <a:lstStyle/>
              <a:p>
                <a:endParaRPr lang="en-US"/>
              </a:p>
            </p:txBody>
          </p:sp>
          <p:sp>
            <p:nvSpPr>
              <p:cNvPr id="28882" name="Freeform 43"/>
              <p:cNvSpPr>
                <a:spLocks/>
              </p:cNvSpPr>
              <p:nvPr/>
            </p:nvSpPr>
            <p:spPr bwMode="auto">
              <a:xfrm>
                <a:off x="340" y="1938"/>
                <a:ext cx="142" cy="181"/>
              </a:xfrm>
              <a:custGeom>
                <a:avLst/>
                <a:gdLst>
                  <a:gd name="T0" fmla="*/ 0 w 142"/>
                  <a:gd name="T1" fmla="*/ 0 h 181"/>
                  <a:gd name="T2" fmla="*/ 26 w 142"/>
                  <a:gd name="T3" fmla="*/ 0 h 181"/>
                  <a:gd name="T4" fmla="*/ 24 w 142"/>
                  <a:gd name="T5" fmla="*/ 60 h 181"/>
                  <a:gd name="T6" fmla="*/ 83 w 142"/>
                  <a:gd name="T7" fmla="*/ 60 h 181"/>
                  <a:gd name="T8" fmla="*/ 83 w 142"/>
                  <a:gd name="T9" fmla="*/ 121 h 181"/>
                  <a:gd name="T10" fmla="*/ 142 w 142"/>
                  <a:gd name="T11" fmla="*/ 122 h 181"/>
                  <a:gd name="T12" fmla="*/ 141 w 142"/>
                  <a:gd name="T13" fmla="*/ 181 h 181"/>
                  <a:gd name="T14" fmla="*/ 0 w 142"/>
                  <a:gd name="T15" fmla="*/ 178 h 181"/>
                  <a:gd name="T16" fmla="*/ 0 w 142"/>
                  <a:gd name="T17" fmla="*/ 0 h 18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2"/>
                  <a:gd name="T28" fmla="*/ 0 h 181"/>
                  <a:gd name="T29" fmla="*/ 142 w 142"/>
                  <a:gd name="T30" fmla="*/ 181 h 18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2" h="181">
                    <a:moveTo>
                      <a:pt x="0" y="0"/>
                    </a:moveTo>
                    <a:lnTo>
                      <a:pt x="26" y="0"/>
                    </a:lnTo>
                    <a:lnTo>
                      <a:pt x="24" y="60"/>
                    </a:lnTo>
                    <a:lnTo>
                      <a:pt x="83" y="60"/>
                    </a:lnTo>
                    <a:lnTo>
                      <a:pt x="83" y="121"/>
                    </a:lnTo>
                    <a:lnTo>
                      <a:pt x="142" y="122"/>
                    </a:lnTo>
                    <a:lnTo>
                      <a:pt x="141" y="181"/>
                    </a:lnTo>
                    <a:lnTo>
                      <a:pt x="0" y="178"/>
                    </a:lnTo>
                    <a:lnTo>
                      <a:pt x="0" y="0"/>
                    </a:lnTo>
                    <a:close/>
                  </a:path>
                </a:pathLst>
              </a:custGeom>
              <a:solidFill>
                <a:srgbClr val="FEE679"/>
              </a:solidFill>
              <a:ln w="9525">
                <a:noFill/>
                <a:round/>
                <a:headEnd/>
                <a:tailEnd/>
              </a:ln>
            </p:spPr>
            <p:txBody>
              <a:bodyPr/>
              <a:lstStyle/>
              <a:p>
                <a:endParaRPr lang="en-US"/>
              </a:p>
            </p:txBody>
          </p:sp>
          <p:sp>
            <p:nvSpPr>
              <p:cNvPr id="28883" name="Freeform 44"/>
              <p:cNvSpPr>
                <a:spLocks noEditPoints="1"/>
              </p:cNvSpPr>
              <p:nvPr/>
            </p:nvSpPr>
            <p:spPr bwMode="auto">
              <a:xfrm>
                <a:off x="340" y="1938"/>
                <a:ext cx="142" cy="181"/>
              </a:xfrm>
              <a:custGeom>
                <a:avLst/>
                <a:gdLst>
                  <a:gd name="T0" fmla="*/ 26 w 142"/>
                  <a:gd name="T1" fmla="*/ 0 h 181"/>
                  <a:gd name="T2" fmla="*/ 24 w 142"/>
                  <a:gd name="T3" fmla="*/ 60 h 181"/>
                  <a:gd name="T4" fmla="*/ 83 w 142"/>
                  <a:gd name="T5" fmla="*/ 60 h 181"/>
                  <a:gd name="T6" fmla="*/ 83 w 142"/>
                  <a:gd name="T7" fmla="*/ 121 h 181"/>
                  <a:gd name="T8" fmla="*/ 142 w 142"/>
                  <a:gd name="T9" fmla="*/ 122 h 181"/>
                  <a:gd name="T10" fmla="*/ 141 w 142"/>
                  <a:gd name="T11" fmla="*/ 181 h 181"/>
                  <a:gd name="T12" fmla="*/ 0 w 142"/>
                  <a:gd name="T13" fmla="*/ 178 h 181"/>
                  <a:gd name="T14" fmla="*/ 0 w 142"/>
                  <a:gd name="T15" fmla="*/ 0 h 181"/>
                  <a:gd name="T16" fmla="*/ 26 w 142"/>
                  <a:gd name="T17" fmla="*/ 0 h 18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2"/>
                  <a:gd name="T28" fmla="*/ 0 h 181"/>
                  <a:gd name="T29" fmla="*/ 142 w 142"/>
                  <a:gd name="T30" fmla="*/ 181 h 18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2" h="181">
                    <a:moveTo>
                      <a:pt x="26" y="0"/>
                    </a:moveTo>
                    <a:lnTo>
                      <a:pt x="24" y="60"/>
                    </a:lnTo>
                    <a:lnTo>
                      <a:pt x="83" y="60"/>
                    </a:lnTo>
                    <a:lnTo>
                      <a:pt x="83" y="121"/>
                    </a:lnTo>
                    <a:lnTo>
                      <a:pt x="142" y="122"/>
                    </a:lnTo>
                    <a:lnTo>
                      <a:pt x="141" y="181"/>
                    </a:lnTo>
                    <a:lnTo>
                      <a:pt x="0" y="178"/>
                    </a:lnTo>
                    <a:moveTo>
                      <a:pt x="0" y="0"/>
                    </a:moveTo>
                    <a:lnTo>
                      <a:pt x="26" y="0"/>
                    </a:lnTo>
                  </a:path>
                </a:pathLst>
              </a:custGeom>
              <a:noFill/>
              <a:ln w="3" cap="flat">
                <a:solidFill>
                  <a:srgbClr val="000000"/>
                </a:solidFill>
                <a:prstDash val="solid"/>
                <a:miter lim="800000"/>
                <a:headEnd/>
                <a:tailEnd/>
              </a:ln>
            </p:spPr>
            <p:txBody>
              <a:bodyPr/>
              <a:lstStyle/>
              <a:p>
                <a:endParaRPr lang="en-US"/>
              </a:p>
            </p:txBody>
          </p:sp>
          <p:sp>
            <p:nvSpPr>
              <p:cNvPr id="28884" name="Freeform 45"/>
              <p:cNvSpPr>
                <a:spLocks/>
              </p:cNvSpPr>
              <p:nvPr/>
            </p:nvSpPr>
            <p:spPr bwMode="auto">
              <a:xfrm>
                <a:off x="4442" y="1946"/>
                <a:ext cx="571" cy="939"/>
              </a:xfrm>
              <a:custGeom>
                <a:avLst/>
                <a:gdLst>
                  <a:gd name="T0" fmla="*/ 571 w 571"/>
                  <a:gd name="T1" fmla="*/ 654 h 939"/>
                  <a:gd name="T2" fmla="*/ 571 w 571"/>
                  <a:gd name="T3" fmla="*/ 703 h 939"/>
                  <a:gd name="T4" fmla="*/ 518 w 571"/>
                  <a:gd name="T5" fmla="*/ 704 h 939"/>
                  <a:gd name="T6" fmla="*/ 284 w 571"/>
                  <a:gd name="T7" fmla="*/ 704 h 939"/>
                  <a:gd name="T8" fmla="*/ 283 w 571"/>
                  <a:gd name="T9" fmla="*/ 939 h 939"/>
                  <a:gd name="T10" fmla="*/ 49 w 571"/>
                  <a:gd name="T11" fmla="*/ 938 h 939"/>
                  <a:gd name="T12" fmla="*/ 51 w 571"/>
                  <a:gd name="T13" fmla="*/ 702 h 939"/>
                  <a:gd name="T14" fmla="*/ 59 w 571"/>
                  <a:gd name="T15" fmla="*/ 468 h 939"/>
                  <a:gd name="T16" fmla="*/ 2 w 571"/>
                  <a:gd name="T17" fmla="*/ 468 h 939"/>
                  <a:gd name="T18" fmla="*/ 0 w 571"/>
                  <a:gd name="T19" fmla="*/ 409 h 939"/>
                  <a:gd name="T20" fmla="*/ 58 w 571"/>
                  <a:gd name="T21" fmla="*/ 409 h 939"/>
                  <a:gd name="T22" fmla="*/ 55 w 571"/>
                  <a:gd name="T23" fmla="*/ 272 h 939"/>
                  <a:gd name="T24" fmla="*/ 55 w 571"/>
                  <a:gd name="T25" fmla="*/ 234 h 939"/>
                  <a:gd name="T26" fmla="*/ 57 w 571"/>
                  <a:gd name="T27" fmla="*/ 175 h 939"/>
                  <a:gd name="T28" fmla="*/ 173 w 571"/>
                  <a:gd name="T29" fmla="*/ 176 h 939"/>
                  <a:gd name="T30" fmla="*/ 175 w 571"/>
                  <a:gd name="T31" fmla="*/ 117 h 939"/>
                  <a:gd name="T32" fmla="*/ 232 w 571"/>
                  <a:gd name="T33" fmla="*/ 117 h 939"/>
                  <a:gd name="T34" fmla="*/ 235 w 571"/>
                  <a:gd name="T35" fmla="*/ 0 h 939"/>
                  <a:gd name="T36" fmla="*/ 294 w 571"/>
                  <a:gd name="T37" fmla="*/ 0 h 939"/>
                  <a:gd name="T38" fmla="*/ 411 w 571"/>
                  <a:gd name="T39" fmla="*/ 0 h 939"/>
                  <a:gd name="T40" fmla="*/ 470 w 571"/>
                  <a:gd name="T41" fmla="*/ 2 h 939"/>
                  <a:gd name="T42" fmla="*/ 469 w 571"/>
                  <a:gd name="T43" fmla="*/ 59 h 939"/>
                  <a:gd name="T44" fmla="*/ 411 w 571"/>
                  <a:gd name="T45" fmla="*/ 59 h 939"/>
                  <a:gd name="T46" fmla="*/ 408 w 571"/>
                  <a:gd name="T47" fmla="*/ 177 h 939"/>
                  <a:gd name="T48" fmla="*/ 526 w 571"/>
                  <a:gd name="T49" fmla="*/ 177 h 939"/>
                  <a:gd name="T50" fmla="*/ 571 w 571"/>
                  <a:gd name="T51" fmla="*/ 177 h 939"/>
                  <a:gd name="T52" fmla="*/ 571 w 571"/>
                  <a:gd name="T53" fmla="*/ 654 h 93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71"/>
                  <a:gd name="T82" fmla="*/ 0 h 939"/>
                  <a:gd name="T83" fmla="*/ 571 w 571"/>
                  <a:gd name="T84" fmla="*/ 939 h 93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71" h="939">
                    <a:moveTo>
                      <a:pt x="571" y="654"/>
                    </a:moveTo>
                    <a:lnTo>
                      <a:pt x="571" y="703"/>
                    </a:lnTo>
                    <a:lnTo>
                      <a:pt x="518" y="704"/>
                    </a:lnTo>
                    <a:lnTo>
                      <a:pt x="284" y="704"/>
                    </a:lnTo>
                    <a:lnTo>
                      <a:pt x="283" y="939"/>
                    </a:lnTo>
                    <a:lnTo>
                      <a:pt x="49" y="938"/>
                    </a:lnTo>
                    <a:lnTo>
                      <a:pt x="51" y="702"/>
                    </a:lnTo>
                    <a:lnTo>
                      <a:pt x="59" y="468"/>
                    </a:lnTo>
                    <a:lnTo>
                      <a:pt x="2" y="468"/>
                    </a:lnTo>
                    <a:lnTo>
                      <a:pt x="0" y="409"/>
                    </a:lnTo>
                    <a:lnTo>
                      <a:pt x="58" y="409"/>
                    </a:lnTo>
                    <a:lnTo>
                      <a:pt x="55" y="272"/>
                    </a:lnTo>
                    <a:lnTo>
                      <a:pt x="55" y="234"/>
                    </a:lnTo>
                    <a:lnTo>
                      <a:pt x="57" y="175"/>
                    </a:lnTo>
                    <a:lnTo>
                      <a:pt x="173" y="176"/>
                    </a:lnTo>
                    <a:lnTo>
                      <a:pt x="175" y="117"/>
                    </a:lnTo>
                    <a:lnTo>
                      <a:pt x="232" y="117"/>
                    </a:lnTo>
                    <a:lnTo>
                      <a:pt x="235" y="0"/>
                    </a:lnTo>
                    <a:lnTo>
                      <a:pt x="294" y="0"/>
                    </a:lnTo>
                    <a:lnTo>
                      <a:pt x="411" y="0"/>
                    </a:lnTo>
                    <a:lnTo>
                      <a:pt x="470" y="2"/>
                    </a:lnTo>
                    <a:lnTo>
                      <a:pt x="469" y="59"/>
                    </a:lnTo>
                    <a:lnTo>
                      <a:pt x="411" y="59"/>
                    </a:lnTo>
                    <a:lnTo>
                      <a:pt x="408" y="177"/>
                    </a:lnTo>
                    <a:lnTo>
                      <a:pt x="526" y="177"/>
                    </a:lnTo>
                    <a:lnTo>
                      <a:pt x="571" y="177"/>
                    </a:lnTo>
                    <a:lnTo>
                      <a:pt x="571" y="654"/>
                    </a:lnTo>
                    <a:close/>
                  </a:path>
                </a:pathLst>
              </a:custGeom>
              <a:solidFill>
                <a:srgbClr val="FEE679"/>
              </a:solidFill>
              <a:ln w="9525">
                <a:noFill/>
                <a:round/>
                <a:headEnd/>
                <a:tailEnd/>
              </a:ln>
            </p:spPr>
            <p:txBody>
              <a:bodyPr/>
              <a:lstStyle/>
              <a:p>
                <a:endParaRPr lang="en-US"/>
              </a:p>
            </p:txBody>
          </p:sp>
          <p:sp>
            <p:nvSpPr>
              <p:cNvPr id="28885" name="Freeform 46"/>
              <p:cNvSpPr>
                <a:spLocks noEditPoints="1"/>
              </p:cNvSpPr>
              <p:nvPr/>
            </p:nvSpPr>
            <p:spPr bwMode="auto">
              <a:xfrm>
                <a:off x="4442" y="1946"/>
                <a:ext cx="571" cy="939"/>
              </a:xfrm>
              <a:custGeom>
                <a:avLst/>
                <a:gdLst>
                  <a:gd name="T0" fmla="*/ 411 w 571"/>
                  <a:gd name="T1" fmla="*/ 59 h 939"/>
                  <a:gd name="T2" fmla="*/ 408 w 571"/>
                  <a:gd name="T3" fmla="*/ 177 h 939"/>
                  <a:gd name="T4" fmla="*/ 526 w 571"/>
                  <a:gd name="T5" fmla="*/ 177 h 939"/>
                  <a:gd name="T6" fmla="*/ 571 w 571"/>
                  <a:gd name="T7" fmla="*/ 177 h 939"/>
                  <a:gd name="T8" fmla="*/ 571 w 571"/>
                  <a:gd name="T9" fmla="*/ 654 h 939"/>
                  <a:gd name="T10" fmla="*/ 571 w 571"/>
                  <a:gd name="T11" fmla="*/ 703 h 939"/>
                  <a:gd name="T12" fmla="*/ 518 w 571"/>
                  <a:gd name="T13" fmla="*/ 704 h 939"/>
                  <a:gd name="T14" fmla="*/ 284 w 571"/>
                  <a:gd name="T15" fmla="*/ 704 h 939"/>
                  <a:gd name="T16" fmla="*/ 283 w 571"/>
                  <a:gd name="T17" fmla="*/ 939 h 939"/>
                  <a:gd name="T18" fmla="*/ 49 w 571"/>
                  <a:gd name="T19" fmla="*/ 938 h 939"/>
                  <a:gd name="T20" fmla="*/ 51 w 571"/>
                  <a:gd name="T21" fmla="*/ 702 h 939"/>
                  <a:gd name="T22" fmla="*/ 59 w 571"/>
                  <a:gd name="T23" fmla="*/ 468 h 939"/>
                  <a:gd name="T24" fmla="*/ 2 w 571"/>
                  <a:gd name="T25" fmla="*/ 468 h 939"/>
                  <a:gd name="T26" fmla="*/ 0 w 571"/>
                  <a:gd name="T27" fmla="*/ 409 h 939"/>
                  <a:gd name="T28" fmla="*/ 58 w 571"/>
                  <a:gd name="T29" fmla="*/ 409 h 939"/>
                  <a:gd name="T30" fmla="*/ 55 w 571"/>
                  <a:gd name="T31" fmla="*/ 272 h 939"/>
                  <a:gd name="T32" fmla="*/ 55 w 571"/>
                  <a:gd name="T33" fmla="*/ 234 h 939"/>
                  <a:gd name="T34" fmla="*/ 57 w 571"/>
                  <a:gd name="T35" fmla="*/ 175 h 939"/>
                  <a:gd name="T36" fmla="*/ 173 w 571"/>
                  <a:gd name="T37" fmla="*/ 176 h 939"/>
                  <a:gd name="T38" fmla="*/ 175 w 571"/>
                  <a:gd name="T39" fmla="*/ 117 h 939"/>
                  <a:gd name="T40" fmla="*/ 232 w 571"/>
                  <a:gd name="T41" fmla="*/ 117 h 939"/>
                  <a:gd name="T42" fmla="*/ 235 w 571"/>
                  <a:gd name="T43" fmla="*/ 0 h 939"/>
                  <a:gd name="T44" fmla="*/ 294 w 571"/>
                  <a:gd name="T45" fmla="*/ 0 h 939"/>
                  <a:gd name="T46" fmla="*/ 411 w 571"/>
                  <a:gd name="T47" fmla="*/ 0 h 939"/>
                  <a:gd name="T48" fmla="*/ 470 w 571"/>
                  <a:gd name="T49" fmla="*/ 2 h 939"/>
                  <a:gd name="T50" fmla="*/ 469 w 571"/>
                  <a:gd name="T51" fmla="*/ 59 h 939"/>
                  <a:gd name="T52" fmla="*/ 411 w 571"/>
                  <a:gd name="T53" fmla="*/ 59 h 93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71"/>
                  <a:gd name="T82" fmla="*/ 0 h 939"/>
                  <a:gd name="T83" fmla="*/ 571 w 571"/>
                  <a:gd name="T84" fmla="*/ 939 h 93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71" h="939">
                    <a:moveTo>
                      <a:pt x="411" y="59"/>
                    </a:moveTo>
                    <a:lnTo>
                      <a:pt x="408" y="177"/>
                    </a:lnTo>
                    <a:lnTo>
                      <a:pt x="526" y="177"/>
                    </a:lnTo>
                    <a:lnTo>
                      <a:pt x="571" y="177"/>
                    </a:lnTo>
                    <a:moveTo>
                      <a:pt x="571" y="654"/>
                    </a:moveTo>
                    <a:lnTo>
                      <a:pt x="571" y="703"/>
                    </a:lnTo>
                    <a:lnTo>
                      <a:pt x="518" y="704"/>
                    </a:lnTo>
                    <a:lnTo>
                      <a:pt x="284" y="704"/>
                    </a:lnTo>
                    <a:lnTo>
                      <a:pt x="283" y="939"/>
                    </a:lnTo>
                    <a:lnTo>
                      <a:pt x="49" y="938"/>
                    </a:lnTo>
                    <a:lnTo>
                      <a:pt x="51" y="702"/>
                    </a:lnTo>
                    <a:lnTo>
                      <a:pt x="59" y="468"/>
                    </a:lnTo>
                    <a:lnTo>
                      <a:pt x="2" y="468"/>
                    </a:lnTo>
                    <a:lnTo>
                      <a:pt x="0" y="409"/>
                    </a:lnTo>
                    <a:lnTo>
                      <a:pt x="58" y="409"/>
                    </a:lnTo>
                    <a:lnTo>
                      <a:pt x="55" y="272"/>
                    </a:lnTo>
                    <a:lnTo>
                      <a:pt x="55" y="234"/>
                    </a:lnTo>
                    <a:lnTo>
                      <a:pt x="57" y="175"/>
                    </a:lnTo>
                    <a:lnTo>
                      <a:pt x="173" y="176"/>
                    </a:lnTo>
                    <a:lnTo>
                      <a:pt x="175" y="117"/>
                    </a:lnTo>
                    <a:lnTo>
                      <a:pt x="232" y="117"/>
                    </a:lnTo>
                    <a:lnTo>
                      <a:pt x="235" y="0"/>
                    </a:lnTo>
                    <a:lnTo>
                      <a:pt x="294" y="0"/>
                    </a:lnTo>
                    <a:lnTo>
                      <a:pt x="411" y="0"/>
                    </a:lnTo>
                    <a:lnTo>
                      <a:pt x="470" y="2"/>
                    </a:lnTo>
                    <a:lnTo>
                      <a:pt x="469" y="59"/>
                    </a:lnTo>
                    <a:lnTo>
                      <a:pt x="411" y="59"/>
                    </a:lnTo>
                  </a:path>
                </a:pathLst>
              </a:custGeom>
              <a:noFill/>
              <a:ln w="3" cap="flat">
                <a:solidFill>
                  <a:srgbClr val="000000"/>
                </a:solidFill>
                <a:prstDash val="solid"/>
                <a:miter lim="800000"/>
                <a:headEnd/>
                <a:tailEnd/>
              </a:ln>
            </p:spPr>
            <p:txBody>
              <a:bodyPr/>
              <a:lstStyle/>
              <a:p>
                <a:endParaRPr lang="en-US"/>
              </a:p>
            </p:txBody>
          </p:sp>
          <p:sp>
            <p:nvSpPr>
              <p:cNvPr id="28886" name="Freeform 47"/>
              <p:cNvSpPr>
                <a:spLocks/>
              </p:cNvSpPr>
              <p:nvPr/>
            </p:nvSpPr>
            <p:spPr bwMode="auto">
              <a:xfrm>
                <a:off x="2493" y="2047"/>
                <a:ext cx="118" cy="120"/>
              </a:xfrm>
              <a:custGeom>
                <a:avLst/>
                <a:gdLst>
                  <a:gd name="T0" fmla="*/ 117 w 118"/>
                  <a:gd name="T1" fmla="*/ 120 h 120"/>
                  <a:gd name="T2" fmla="*/ 0 w 118"/>
                  <a:gd name="T3" fmla="*/ 120 h 120"/>
                  <a:gd name="T4" fmla="*/ 0 w 118"/>
                  <a:gd name="T5" fmla="*/ 0 h 120"/>
                  <a:gd name="T6" fmla="*/ 118 w 118"/>
                  <a:gd name="T7" fmla="*/ 0 h 120"/>
                  <a:gd name="T8" fmla="*/ 117 w 118"/>
                  <a:gd name="T9" fmla="*/ 120 h 120"/>
                  <a:gd name="T10" fmla="*/ 0 60000 65536"/>
                  <a:gd name="T11" fmla="*/ 0 60000 65536"/>
                  <a:gd name="T12" fmla="*/ 0 60000 65536"/>
                  <a:gd name="T13" fmla="*/ 0 60000 65536"/>
                  <a:gd name="T14" fmla="*/ 0 60000 65536"/>
                  <a:gd name="T15" fmla="*/ 0 w 118"/>
                  <a:gd name="T16" fmla="*/ 0 h 120"/>
                  <a:gd name="T17" fmla="*/ 118 w 118"/>
                  <a:gd name="T18" fmla="*/ 120 h 120"/>
                </a:gdLst>
                <a:ahLst/>
                <a:cxnLst>
                  <a:cxn ang="T10">
                    <a:pos x="T0" y="T1"/>
                  </a:cxn>
                  <a:cxn ang="T11">
                    <a:pos x="T2" y="T3"/>
                  </a:cxn>
                  <a:cxn ang="T12">
                    <a:pos x="T4" y="T5"/>
                  </a:cxn>
                  <a:cxn ang="T13">
                    <a:pos x="T6" y="T7"/>
                  </a:cxn>
                  <a:cxn ang="T14">
                    <a:pos x="T8" y="T9"/>
                  </a:cxn>
                </a:cxnLst>
                <a:rect l="T15" t="T16" r="T17" b="T18"/>
                <a:pathLst>
                  <a:path w="118" h="120">
                    <a:moveTo>
                      <a:pt x="117" y="120"/>
                    </a:moveTo>
                    <a:lnTo>
                      <a:pt x="0" y="120"/>
                    </a:lnTo>
                    <a:lnTo>
                      <a:pt x="0" y="0"/>
                    </a:lnTo>
                    <a:lnTo>
                      <a:pt x="118" y="0"/>
                    </a:lnTo>
                    <a:lnTo>
                      <a:pt x="117" y="120"/>
                    </a:lnTo>
                    <a:close/>
                  </a:path>
                </a:pathLst>
              </a:custGeom>
              <a:solidFill>
                <a:srgbClr val="FEE679"/>
              </a:solidFill>
              <a:ln w="9525">
                <a:noFill/>
                <a:round/>
                <a:headEnd/>
                <a:tailEnd/>
              </a:ln>
            </p:spPr>
            <p:txBody>
              <a:bodyPr/>
              <a:lstStyle/>
              <a:p>
                <a:endParaRPr lang="en-US"/>
              </a:p>
            </p:txBody>
          </p:sp>
          <p:sp>
            <p:nvSpPr>
              <p:cNvPr id="28887" name="Freeform 48"/>
              <p:cNvSpPr>
                <a:spLocks/>
              </p:cNvSpPr>
              <p:nvPr/>
            </p:nvSpPr>
            <p:spPr bwMode="auto">
              <a:xfrm>
                <a:off x="2493" y="2047"/>
                <a:ext cx="118" cy="120"/>
              </a:xfrm>
              <a:custGeom>
                <a:avLst/>
                <a:gdLst>
                  <a:gd name="T0" fmla="*/ 59 w 118"/>
                  <a:gd name="T1" fmla="*/ 120 h 120"/>
                  <a:gd name="T2" fmla="*/ 0 w 118"/>
                  <a:gd name="T3" fmla="*/ 120 h 120"/>
                  <a:gd name="T4" fmla="*/ 0 w 118"/>
                  <a:gd name="T5" fmla="*/ 0 h 120"/>
                  <a:gd name="T6" fmla="*/ 118 w 118"/>
                  <a:gd name="T7" fmla="*/ 0 h 120"/>
                  <a:gd name="T8" fmla="*/ 117 w 118"/>
                  <a:gd name="T9" fmla="*/ 120 h 120"/>
                  <a:gd name="T10" fmla="*/ 59 w 118"/>
                  <a:gd name="T11" fmla="*/ 120 h 120"/>
                  <a:gd name="T12" fmla="*/ 0 60000 65536"/>
                  <a:gd name="T13" fmla="*/ 0 60000 65536"/>
                  <a:gd name="T14" fmla="*/ 0 60000 65536"/>
                  <a:gd name="T15" fmla="*/ 0 60000 65536"/>
                  <a:gd name="T16" fmla="*/ 0 60000 65536"/>
                  <a:gd name="T17" fmla="*/ 0 60000 65536"/>
                  <a:gd name="T18" fmla="*/ 0 w 118"/>
                  <a:gd name="T19" fmla="*/ 0 h 120"/>
                  <a:gd name="T20" fmla="*/ 118 w 118"/>
                  <a:gd name="T21" fmla="*/ 120 h 120"/>
                </a:gdLst>
                <a:ahLst/>
                <a:cxnLst>
                  <a:cxn ang="T12">
                    <a:pos x="T0" y="T1"/>
                  </a:cxn>
                  <a:cxn ang="T13">
                    <a:pos x="T2" y="T3"/>
                  </a:cxn>
                  <a:cxn ang="T14">
                    <a:pos x="T4" y="T5"/>
                  </a:cxn>
                  <a:cxn ang="T15">
                    <a:pos x="T6" y="T7"/>
                  </a:cxn>
                  <a:cxn ang="T16">
                    <a:pos x="T8" y="T9"/>
                  </a:cxn>
                  <a:cxn ang="T17">
                    <a:pos x="T10" y="T11"/>
                  </a:cxn>
                </a:cxnLst>
                <a:rect l="T18" t="T19" r="T20" b="T21"/>
                <a:pathLst>
                  <a:path w="118" h="120">
                    <a:moveTo>
                      <a:pt x="59" y="120"/>
                    </a:moveTo>
                    <a:lnTo>
                      <a:pt x="0" y="120"/>
                    </a:lnTo>
                    <a:lnTo>
                      <a:pt x="0" y="0"/>
                    </a:lnTo>
                    <a:lnTo>
                      <a:pt x="118" y="0"/>
                    </a:lnTo>
                    <a:lnTo>
                      <a:pt x="117" y="120"/>
                    </a:lnTo>
                    <a:lnTo>
                      <a:pt x="59" y="120"/>
                    </a:lnTo>
                  </a:path>
                </a:pathLst>
              </a:custGeom>
              <a:noFill/>
              <a:ln w="3" cap="flat">
                <a:solidFill>
                  <a:srgbClr val="000000"/>
                </a:solidFill>
                <a:prstDash val="solid"/>
                <a:miter lim="800000"/>
                <a:headEnd/>
                <a:tailEnd/>
              </a:ln>
            </p:spPr>
            <p:txBody>
              <a:bodyPr/>
              <a:lstStyle/>
              <a:p>
                <a:endParaRPr lang="en-US"/>
              </a:p>
            </p:txBody>
          </p:sp>
          <p:sp>
            <p:nvSpPr>
              <p:cNvPr id="28888" name="Rectangle 49"/>
              <p:cNvSpPr>
                <a:spLocks noChangeArrowheads="1"/>
              </p:cNvSpPr>
              <p:nvPr/>
            </p:nvSpPr>
            <p:spPr bwMode="auto">
              <a:xfrm>
                <a:off x="2375" y="2226"/>
                <a:ext cx="59" cy="60"/>
              </a:xfrm>
              <a:prstGeom prst="rect">
                <a:avLst/>
              </a:prstGeom>
              <a:solidFill>
                <a:srgbClr val="FEE679"/>
              </a:solidFill>
              <a:ln w="9525">
                <a:noFill/>
                <a:miter lim="800000"/>
                <a:headEnd/>
                <a:tailEnd/>
              </a:ln>
            </p:spPr>
            <p:txBody>
              <a:bodyPr/>
              <a:lstStyle/>
              <a:p>
                <a:endParaRPr lang="en-US"/>
              </a:p>
            </p:txBody>
          </p:sp>
          <p:sp>
            <p:nvSpPr>
              <p:cNvPr id="28889" name="Freeform 50"/>
              <p:cNvSpPr>
                <a:spLocks/>
              </p:cNvSpPr>
              <p:nvPr/>
            </p:nvSpPr>
            <p:spPr bwMode="auto">
              <a:xfrm>
                <a:off x="2375" y="2226"/>
                <a:ext cx="59" cy="60"/>
              </a:xfrm>
              <a:custGeom>
                <a:avLst/>
                <a:gdLst>
                  <a:gd name="T0" fmla="*/ 30 w 59"/>
                  <a:gd name="T1" fmla="*/ 60 h 60"/>
                  <a:gd name="T2" fmla="*/ 0 w 59"/>
                  <a:gd name="T3" fmla="*/ 60 h 60"/>
                  <a:gd name="T4" fmla="*/ 0 w 59"/>
                  <a:gd name="T5" fmla="*/ 0 h 60"/>
                  <a:gd name="T6" fmla="*/ 59 w 59"/>
                  <a:gd name="T7" fmla="*/ 0 h 60"/>
                  <a:gd name="T8" fmla="*/ 59 w 59"/>
                  <a:gd name="T9" fmla="*/ 60 h 60"/>
                  <a:gd name="T10" fmla="*/ 30 w 59"/>
                  <a:gd name="T11" fmla="*/ 60 h 60"/>
                  <a:gd name="T12" fmla="*/ 0 60000 65536"/>
                  <a:gd name="T13" fmla="*/ 0 60000 65536"/>
                  <a:gd name="T14" fmla="*/ 0 60000 65536"/>
                  <a:gd name="T15" fmla="*/ 0 60000 65536"/>
                  <a:gd name="T16" fmla="*/ 0 60000 65536"/>
                  <a:gd name="T17" fmla="*/ 0 60000 65536"/>
                  <a:gd name="T18" fmla="*/ 0 w 59"/>
                  <a:gd name="T19" fmla="*/ 0 h 60"/>
                  <a:gd name="T20" fmla="*/ 59 w 59"/>
                  <a:gd name="T21" fmla="*/ 60 h 60"/>
                </a:gdLst>
                <a:ahLst/>
                <a:cxnLst>
                  <a:cxn ang="T12">
                    <a:pos x="T0" y="T1"/>
                  </a:cxn>
                  <a:cxn ang="T13">
                    <a:pos x="T2" y="T3"/>
                  </a:cxn>
                  <a:cxn ang="T14">
                    <a:pos x="T4" y="T5"/>
                  </a:cxn>
                  <a:cxn ang="T15">
                    <a:pos x="T6" y="T7"/>
                  </a:cxn>
                  <a:cxn ang="T16">
                    <a:pos x="T8" y="T9"/>
                  </a:cxn>
                  <a:cxn ang="T17">
                    <a:pos x="T10" y="T11"/>
                  </a:cxn>
                </a:cxnLst>
                <a:rect l="T18" t="T19" r="T20" b="T21"/>
                <a:pathLst>
                  <a:path w="59" h="60">
                    <a:moveTo>
                      <a:pt x="30" y="60"/>
                    </a:moveTo>
                    <a:lnTo>
                      <a:pt x="0" y="60"/>
                    </a:lnTo>
                    <a:lnTo>
                      <a:pt x="0" y="0"/>
                    </a:lnTo>
                    <a:lnTo>
                      <a:pt x="59" y="0"/>
                    </a:lnTo>
                    <a:lnTo>
                      <a:pt x="59" y="60"/>
                    </a:lnTo>
                    <a:lnTo>
                      <a:pt x="30" y="60"/>
                    </a:lnTo>
                  </a:path>
                </a:pathLst>
              </a:custGeom>
              <a:noFill/>
              <a:ln w="3" cap="flat">
                <a:solidFill>
                  <a:srgbClr val="000000"/>
                </a:solidFill>
                <a:prstDash val="solid"/>
                <a:miter lim="800000"/>
                <a:headEnd/>
                <a:tailEnd/>
              </a:ln>
            </p:spPr>
            <p:txBody>
              <a:bodyPr/>
              <a:lstStyle/>
              <a:p>
                <a:endParaRPr lang="en-US"/>
              </a:p>
            </p:txBody>
          </p:sp>
          <p:sp>
            <p:nvSpPr>
              <p:cNvPr id="28890" name="Freeform 51"/>
              <p:cNvSpPr>
                <a:spLocks/>
              </p:cNvSpPr>
              <p:nvPr/>
            </p:nvSpPr>
            <p:spPr bwMode="auto">
              <a:xfrm>
                <a:off x="2188" y="2404"/>
                <a:ext cx="2368" cy="1433"/>
              </a:xfrm>
              <a:custGeom>
                <a:avLst/>
                <a:gdLst>
                  <a:gd name="T0" fmla="*/ 658 w 2368"/>
                  <a:gd name="T1" fmla="*/ 956 h 1433"/>
                  <a:gd name="T2" fmla="*/ 410 w 2368"/>
                  <a:gd name="T3" fmla="*/ 1191 h 1433"/>
                  <a:gd name="T4" fmla="*/ 642 w 2368"/>
                  <a:gd name="T5" fmla="*/ 1194 h 1433"/>
                  <a:gd name="T6" fmla="*/ 879 w 2368"/>
                  <a:gd name="T7" fmla="*/ 1315 h 1433"/>
                  <a:gd name="T8" fmla="*/ 768 w 2368"/>
                  <a:gd name="T9" fmla="*/ 1433 h 1433"/>
                  <a:gd name="T10" fmla="*/ 591 w 2368"/>
                  <a:gd name="T11" fmla="*/ 1430 h 1433"/>
                  <a:gd name="T12" fmla="*/ 471 w 2368"/>
                  <a:gd name="T13" fmla="*/ 1310 h 1433"/>
                  <a:gd name="T14" fmla="*/ 295 w 2368"/>
                  <a:gd name="T15" fmla="*/ 1318 h 1433"/>
                  <a:gd name="T16" fmla="*/ 177 w 2368"/>
                  <a:gd name="T17" fmla="*/ 1326 h 1433"/>
                  <a:gd name="T18" fmla="*/ 118 w 2368"/>
                  <a:gd name="T19" fmla="*/ 1378 h 1433"/>
                  <a:gd name="T20" fmla="*/ 0 w 2368"/>
                  <a:gd name="T21" fmla="*/ 1310 h 1433"/>
                  <a:gd name="T22" fmla="*/ 3 w 2368"/>
                  <a:gd name="T23" fmla="*/ 952 h 1433"/>
                  <a:gd name="T24" fmla="*/ 181 w 2368"/>
                  <a:gd name="T25" fmla="*/ 719 h 1433"/>
                  <a:gd name="T26" fmla="*/ 65 w 2368"/>
                  <a:gd name="T27" fmla="*/ 654 h 1433"/>
                  <a:gd name="T28" fmla="*/ 187 w 2368"/>
                  <a:gd name="T29" fmla="*/ 475 h 1433"/>
                  <a:gd name="T30" fmla="*/ 307 w 2368"/>
                  <a:gd name="T31" fmla="*/ 359 h 1433"/>
                  <a:gd name="T32" fmla="*/ 246 w 2368"/>
                  <a:gd name="T33" fmla="*/ 179 h 1433"/>
                  <a:gd name="T34" fmla="*/ 305 w 2368"/>
                  <a:gd name="T35" fmla="*/ 61 h 1433"/>
                  <a:gd name="T36" fmla="*/ 423 w 2368"/>
                  <a:gd name="T37" fmla="*/ 2 h 1433"/>
                  <a:gd name="T38" fmla="*/ 543 w 2368"/>
                  <a:gd name="T39" fmla="*/ 61 h 1433"/>
                  <a:gd name="T40" fmla="*/ 844 w 2368"/>
                  <a:gd name="T41" fmla="*/ 69 h 1433"/>
                  <a:gd name="T42" fmla="*/ 906 w 2368"/>
                  <a:gd name="T43" fmla="*/ 130 h 1433"/>
                  <a:gd name="T44" fmla="*/ 1086 w 2368"/>
                  <a:gd name="T45" fmla="*/ 133 h 1433"/>
                  <a:gd name="T46" fmla="*/ 1086 w 2368"/>
                  <a:gd name="T47" fmla="*/ 251 h 1433"/>
                  <a:gd name="T48" fmla="*/ 1148 w 2368"/>
                  <a:gd name="T49" fmla="*/ 488 h 1433"/>
                  <a:gd name="T50" fmla="*/ 1389 w 2368"/>
                  <a:gd name="T51" fmla="*/ 314 h 1433"/>
                  <a:gd name="T52" fmla="*/ 1440 w 2368"/>
                  <a:gd name="T53" fmla="*/ 432 h 1433"/>
                  <a:gd name="T54" fmla="*/ 1498 w 2368"/>
                  <a:gd name="T55" fmla="*/ 490 h 1433"/>
                  <a:gd name="T56" fmla="*/ 1608 w 2368"/>
                  <a:gd name="T57" fmla="*/ 665 h 1433"/>
                  <a:gd name="T58" fmla="*/ 1723 w 2368"/>
                  <a:gd name="T59" fmla="*/ 723 h 1433"/>
                  <a:gd name="T60" fmla="*/ 1948 w 2368"/>
                  <a:gd name="T61" fmla="*/ 717 h 1433"/>
                  <a:gd name="T62" fmla="*/ 2017 w 2368"/>
                  <a:gd name="T63" fmla="*/ 542 h 1433"/>
                  <a:gd name="T64" fmla="*/ 2077 w 2368"/>
                  <a:gd name="T65" fmla="*/ 655 h 1433"/>
                  <a:gd name="T66" fmla="*/ 2367 w 2368"/>
                  <a:gd name="T67" fmla="*/ 655 h 1433"/>
                  <a:gd name="T68" fmla="*/ 2311 w 2368"/>
                  <a:gd name="T69" fmla="*/ 713 h 1433"/>
                  <a:gd name="T70" fmla="*/ 2306 w 2368"/>
                  <a:gd name="T71" fmla="*/ 952 h 1433"/>
                  <a:gd name="T72" fmla="*/ 1837 w 2368"/>
                  <a:gd name="T73" fmla="*/ 959 h 1433"/>
                  <a:gd name="T74" fmla="*/ 1596 w 2368"/>
                  <a:gd name="T75" fmla="*/ 959 h 1433"/>
                  <a:gd name="T76" fmla="*/ 1367 w 2368"/>
                  <a:gd name="T77" fmla="*/ 822 h 1433"/>
                  <a:gd name="T78" fmla="*/ 1374 w 2368"/>
                  <a:gd name="T79" fmla="*/ 711 h 1433"/>
                  <a:gd name="T80" fmla="*/ 1259 w 2368"/>
                  <a:gd name="T81" fmla="*/ 657 h 1433"/>
                  <a:gd name="T82" fmla="*/ 1201 w 2368"/>
                  <a:gd name="T83" fmla="*/ 601 h 1433"/>
                  <a:gd name="T84" fmla="*/ 1139 w 2368"/>
                  <a:gd name="T85" fmla="*/ 655 h 1433"/>
                  <a:gd name="T86" fmla="*/ 1134 w 2368"/>
                  <a:gd name="T87" fmla="*/ 766 h 1433"/>
                  <a:gd name="T88" fmla="*/ 1128 w 2368"/>
                  <a:gd name="T89" fmla="*/ 933 h 1433"/>
                  <a:gd name="T90" fmla="*/ 896 w 2368"/>
                  <a:gd name="T91" fmla="*/ 962 h 1433"/>
                  <a:gd name="T92" fmla="*/ 642 w 2368"/>
                  <a:gd name="T93" fmla="*/ 1194 h 143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368"/>
                  <a:gd name="T142" fmla="*/ 0 h 1433"/>
                  <a:gd name="T143" fmla="*/ 2368 w 2368"/>
                  <a:gd name="T144" fmla="*/ 1433 h 143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368" h="1433">
                    <a:moveTo>
                      <a:pt x="642" y="1194"/>
                    </a:moveTo>
                    <a:lnTo>
                      <a:pt x="658" y="956"/>
                    </a:lnTo>
                    <a:lnTo>
                      <a:pt x="421" y="953"/>
                    </a:lnTo>
                    <a:lnTo>
                      <a:pt x="410" y="1191"/>
                    </a:lnTo>
                    <a:lnTo>
                      <a:pt x="468" y="1191"/>
                    </a:lnTo>
                    <a:lnTo>
                      <a:pt x="642" y="1194"/>
                    </a:lnTo>
                    <a:lnTo>
                      <a:pt x="647" y="1312"/>
                    </a:lnTo>
                    <a:lnTo>
                      <a:pt x="879" y="1315"/>
                    </a:lnTo>
                    <a:lnTo>
                      <a:pt x="883" y="1433"/>
                    </a:lnTo>
                    <a:lnTo>
                      <a:pt x="768" y="1433"/>
                    </a:lnTo>
                    <a:lnTo>
                      <a:pt x="650" y="1431"/>
                    </a:lnTo>
                    <a:lnTo>
                      <a:pt x="591" y="1430"/>
                    </a:lnTo>
                    <a:lnTo>
                      <a:pt x="588" y="1312"/>
                    </a:lnTo>
                    <a:lnTo>
                      <a:pt x="471" y="1310"/>
                    </a:lnTo>
                    <a:lnTo>
                      <a:pt x="412" y="1309"/>
                    </a:lnTo>
                    <a:lnTo>
                      <a:pt x="295" y="1318"/>
                    </a:lnTo>
                    <a:lnTo>
                      <a:pt x="236" y="1322"/>
                    </a:lnTo>
                    <a:lnTo>
                      <a:pt x="177" y="1326"/>
                    </a:lnTo>
                    <a:lnTo>
                      <a:pt x="177" y="1382"/>
                    </a:lnTo>
                    <a:lnTo>
                      <a:pt x="118" y="1378"/>
                    </a:lnTo>
                    <a:lnTo>
                      <a:pt x="118" y="1320"/>
                    </a:lnTo>
                    <a:lnTo>
                      <a:pt x="0" y="1310"/>
                    </a:lnTo>
                    <a:lnTo>
                      <a:pt x="1" y="1191"/>
                    </a:lnTo>
                    <a:lnTo>
                      <a:pt x="3" y="952"/>
                    </a:lnTo>
                    <a:lnTo>
                      <a:pt x="180" y="961"/>
                    </a:lnTo>
                    <a:lnTo>
                      <a:pt x="181" y="719"/>
                    </a:lnTo>
                    <a:lnTo>
                      <a:pt x="183" y="658"/>
                    </a:lnTo>
                    <a:lnTo>
                      <a:pt x="65" y="654"/>
                    </a:lnTo>
                    <a:lnTo>
                      <a:pt x="68" y="474"/>
                    </a:lnTo>
                    <a:lnTo>
                      <a:pt x="187" y="475"/>
                    </a:lnTo>
                    <a:lnTo>
                      <a:pt x="187" y="357"/>
                    </a:lnTo>
                    <a:lnTo>
                      <a:pt x="307" y="359"/>
                    </a:lnTo>
                    <a:lnTo>
                      <a:pt x="307" y="180"/>
                    </a:lnTo>
                    <a:lnTo>
                      <a:pt x="246" y="179"/>
                    </a:lnTo>
                    <a:lnTo>
                      <a:pt x="246" y="61"/>
                    </a:lnTo>
                    <a:lnTo>
                      <a:pt x="305" y="61"/>
                    </a:lnTo>
                    <a:lnTo>
                      <a:pt x="305" y="0"/>
                    </a:lnTo>
                    <a:lnTo>
                      <a:pt x="423" y="2"/>
                    </a:lnTo>
                    <a:lnTo>
                      <a:pt x="543" y="2"/>
                    </a:lnTo>
                    <a:lnTo>
                      <a:pt x="543" y="61"/>
                    </a:lnTo>
                    <a:lnTo>
                      <a:pt x="663" y="62"/>
                    </a:lnTo>
                    <a:lnTo>
                      <a:pt x="844" y="69"/>
                    </a:lnTo>
                    <a:lnTo>
                      <a:pt x="846" y="128"/>
                    </a:lnTo>
                    <a:lnTo>
                      <a:pt x="906" y="130"/>
                    </a:lnTo>
                    <a:lnTo>
                      <a:pt x="1027" y="133"/>
                    </a:lnTo>
                    <a:lnTo>
                      <a:pt x="1086" y="133"/>
                    </a:lnTo>
                    <a:lnTo>
                      <a:pt x="1086" y="192"/>
                    </a:lnTo>
                    <a:lnTo>
                      <a:pt x="1086" y="251"/>
                    </a:lnTo>
                    <a:lnTo>
                      <a:pt x="1147" y="252"/>
                    </a:lnTo>
                    <a:lnTo>
                      <a:pt x="1148" y="488"/>
                    </a:lnTo>
                    <a:lnTo>
                      <a:pt x="1387" y="491"/>
                    </a:lnTo>
                    <a:lnTo>
                      <a:pt x="1389" y="314"/>
                    </a:lnTo>
                    <a:lnTo>
                      <a:pt x="1440" y="314"/>
                    </a:lnTo>
                    <a:lnTo>
                      <a:pt x="1440" y="432"/>
                    </a:lnTo>
                    <a:lnTo>
                      <a:pt x="1498" y="431"/>
                    </a:lnTo>
                    <a:lnTo>
                      <a:pt x="1498" y="490"/>
                    </a:lnTo>
                    <a:lnTo>
                      <a:pt x="1613" y="488"/>
                    </a:lnTo>
                    <a:lnTo>
                      <a:pt x="1608" y="665"/>
                    </a:lnTo>
                    <a:lnTo>
                      <a:pt x="1724" y="664"/>
                    </a:lnTo>
                    <a:lnTo>
                      <a:pt x="1723" y="723"/>
                    </a:lnTo>
                    <a:lnTo>
                      <a:pt x="1841" y="722"/>
                    </a:lnTo>
                    <a:lnTo>
                      <a:pt x="1948" y="717"/>
                    </a:lnTo>
                    <a:lnTo>
                      <a:pt x="1959" y="543"/>
                    </a:lnTo>
                    <a:lnTo>
                      <a:pt x="2017" y="542"/>
                    </a:lnTo>
                    <a:lnTo>
                      <a:pt x="2074" y="540"/>
                    </a:lnTo>
                    <a:lnTo>
                      <a:pt x="2077" y="655"/>
                    </a:lnTo>
                    <a:lnTo>
                      <a:pt x="2309" y="655"/>
                    </a:lnTo>
                    <a:lnTo>
                      <a:pt x="2367" y="655"/>
                    </a:lnTo>
                    <a:lnTo>
                      <a:pt x="2368" y="713"/>
                    </a:lnTo>
                    <a:lnTo>
                      <a:pt x="2311" y="713"/>
                    </a:lnTo>
                    <a:lnTo>
                      <a:pt x="2309" y="832"/>
                    </a:lnTo>
                    <a:lnTo>
                      <a:pt x="2306" y="952"/>
                    </a:lnTo>
                    <a:lnTo>
                      <a:pt x="2074" y="950"/>
                    </a:lnTo>
                    <a:lnTo>
                      <a:pt x="1837" y="959"/>
                    </a:lnTo>
                    <a:lnTo>
                      <a:pt x="1716" y="959"/>
                    </a:lnTo>
                    <a:lnTo>
                      <a:pt x="1596" y="959"/>
                    </a:lnTo>
                    <a:lnTo>
                      <a:pt x="1600" y="841"/>
                    </a:lnTo>
                    <a:lnTo>
                      <a:pt x="1367" y="822"/>
                    </a:lnTo>
                    <a:lnTo>
                      <a:pt x="1371" y="768"/>
                    </a:lnTo>
                    <a:lnTo>
                      <a:pt x="1374" y="711"/>
                    </a:lnTo>
                    <a:lnTo>
                      <a:pt x="1377" y="657"/>
                    </a:lnTo>
                    <a:lnTo>
                      <a:pt x="1259" y="657"/>
                    </a:lnTo>
                    <a:lnTo>
                      <a:pt x="1262" y="601"/>
                    </a:lnTo>
                    <a:lnTo>
                      <a:pt x="1201" y="601"/>
                    </a:lnTo>
                    <a:lnTo>
                      <a:pt x="1198" y="655"/>
                    </a:lnTo>
                    <a:lnTo>
                      <a:pt x="1139" y="655"/>
                    </a:lnTo>
                    <a:lnTo>
                      <a:pt x="1137" y="711"/>
                    </a:lnTo>
                    <a:lnTo>
                      <a:pt x="1134" y="766"/>
                    </a:lnTo>
                    <a:lnTo>
                      <a:pt x="1131" y="878"/>
                    </a:lnTo>
                    <a:lnTo>
                      <a:pt x="1128" y="933"/>
                    </a:lnTo>
                    <a:lnTo>
                      <a:pt x="1013" y="948"/>
                    </a:lnTo>
                    <a:lnTo>
                      <a:pt x="896" y="962"/>
                    </a:lnTo>
                    <a:lnTo>
                      <a:pt x="874" y="1198"/>
                    </a:lnTo>
                    <a:lnTo>
                      <a:pt x="642" y="1194"/>
                    </a:lnTo>
                    <a:close/>
                  </a:path>
                </a:pathLst>
              </a:custGeom>
              <a:solidFill>
                <a:srgbClr val="FEE679"/>
              </a:solidFill>
              <a:ln w="9525">
                <a:noFill/>
                <a:round/>
                <a:headEnd/>
                <a:tailEnd/>
              </a:ln>
            </p:spPr>
            <p:txBody>
              <a:bodyPr/>
              <a:lstStyle/>
              <a:p>
                <a:endParaRPr lang="en-US"/>
              </a:p>
            </p:txBody>
          </p:sp>
          <p:sp>
            <p:nvSpPr>
              <p:cNvPr id="28891" name="Freeform 52"/>
              <p:cNvSpPr>
                <a:spLocks/>
              </p:cNvSpPr>
              <p:nvPr/>
            </p:nvSpPr>
            <p:spPr bwMode="auto">
              <a:xfrm>
                <a:off x="2188" y="2404"/>
                <a:ext cx="2368" cy="1433"/>
              </a:xfrm>
              <a:custGeom>
                <a:avLst/>
                <a:gdLst>
                  <a:gd name="T0" fmla="*/ 658 w 2368"/>
                  <a:gd name="T1" fmla="*/ 956 h 1433"/>
                  <a:gd name="T2" fmla="*/ 410 w 2368"/>
                  <a:gd name="T3" fmla="*/ 1191 h 1433"/>
                  <a:gd name="T4" fmla="*/ 642 w 2368"/>
                  <a:gd name="T5" fmla="*/ 1194 h 1433"/>
                  <a:gd name="T6" fmla="*/ 879 w 2368"/>
                  <a:gd name="T7" fmla="*/ 1315 h 1433"/>
                  <a:gd name="T8" fmla="*/ 768 w 2368"/>
                  <a:gd name="T9" fmla="*/ 1433 h 1433"/>
                  <a:gd name="T10" fmla="*/ 591 w 2368"/>
                  <a:gd name="T11" fmla="*/ 1430 h 1433"/>
                  <a:gd name="T12" fmla="*/ 471 w 2368"/>
                  <a:gd name="T13" fmla="*/ 1310 h 1433"/>
                  <a:gd name="T14" fmla="*/ 295 w 2368"/>
                  <a:gd name="T15" fmla="*/ 1318 h 1433"/>
                  <a:gd name="T16" fmla="*/ 177 w 2368"/>
                  <a:gd name="T17" fmla="*/ 1326 h 1433"/>
                  <a:gd name="T18" fmla="*/ 118 w 2368"/>
                  <a:gd name="T19" fmla="*/ 1378 h 1433"/>
                  <a:gd name="T20" fmla="*/ 0 w 2368"/>
                  <a:gd name="T21" fmla="*/ 1310 h 1433"/>
                  <a:gd name="T22" fmla="*/ 3 w 2368"/>
                  <a:gd name="T23" fmla="*/ 952 h 1433"/>
                  <a:gd name="T24" fmla="*/ 181 w 2368"/>
                  <a:gd name="T25" fmla="*/ 719 h 1433"/>
                  <a:gd name="T26" fmla="*/ 65 w 2368"/>
                  <a:gd name="T27" fmla="*/ 654 h 1433"/>
                  <a:gd name="T28" fmla="*/ 187 w 2368"/>
                  <a:gd name="T29" fmla="*/ 475 h 1433"/>
                  <a:gd name="T30" fmla="*/ 307 w 2368"/>
                  <a:gd name="T31" fmla="*/ 359 h 1433"/>
                  <a:gd name="T32" fmla="*/ 246 w 2368"/>
                  <a:gd name="T33" fmla="*/ 179 h 1433"/>
                  <a:gd name="T34" fmla="*/ 305 w 2368"/>
                  <a:gd name="T35" fmla="*/ 61 h 1433"/>
                  <a:gd name="T36" fmla="*/ 423 w 2368"/>
                  <a:gd name="T37" fmla="*/ 2 h 1433"/>
                  <a:gd name="T38" fmla="*/ 543 w 2368"/>
                  <a:gd name="T39" fmla="*/ 61 h 1433"/>
                  <a:gd name="T40" fmla="*/ 844 w 2368"/>
                  <a:gd name="T41" fmla="*/ 69 h 1433"/>
                  <a:gd name="T42" fmla="*/ 906 w 2368"/>
                  <a:gd name="T43" fmla="*/ 130 h 1433"/>
                  <a:gd name="T44" fmla="*/ 1086 w 2368"/>
                  <a:gd name="T45" fmla="*/ 133 h 1433"/>
                  <a:gd name="T46" fmla="*/ 1086 w 2368"/>
                  <a:gd name="T47" fmla="*/ 251 h 1433"/>
                  <a:gd name="T48" fmla="*/ 1148 w 2368"/>
                  <a:gd name="T49" fmla="*/ 488 h 1433"/>
                  <a:gd name="T50" fmla="*/ 1389 w 2368"/>
                  <a:gd name="T51" fmla="*/ 314 h 1433"/>
                  <a:gd name="T52" fmla="*/ 1440 w 2368"/>
                  <a:gd name="T53" fmla="*/ 432 h 1433"/>
                  <a:gd name="T54" fmla="*/ 1498 w 2368"/>
                  <a:gd name="T55" fmla="*/ 490 h 1433"/>
                  <a:gd name="T56" fmla="*/ 1608 w 2368"/>
                  <a:gd name="T57" fmla="*/ 665 h 1433"/>
                  <a:gd name="T58" fmla="*/ 1723 w 2368"/>
                  <a:gd name="T59" fmla="*/ 723 h 1433"/>
                  <a:gd name="T60" fmla="*/ 1948 w 2368"/>
                  <a:gd name="T61" fmla="*/ 717 h 1433"/>
                  <a:gd name="T62" fmla="*/ 2017 w 2368"/>
                  <a:gd name="T63" fmla="*/ 542 h 1433"/>
                  <a:gd name="T64" fmla="*/ 2077 w 2368"/>
                  <a:gd name="T65" fmla="*/ 655 h 1433"/>
                  <a:gd name="T66" fmla="*/ 2367 w 2368"/>
                  <a:gd name="T67" fmla="*/ 655 h 1433"/>
                  <a:gd name="T68" fmla="*/ 2311 w 2368"/>
                  <a:gd name="T69" fmla="*/ 713 h 1433"/>
                  <a:gd name="T70" fmla="*/ 2306 w 2368"/>
                  <a:gd name="T71" fmla="*/ 952 h 1433"/>
                  <a:gd name="T72" fmla="*/ 1837 w 2368"/>
                  <a:gd name="T73" fmla="*/ 959 h 1433"/>
                  <a:gd name="T74" fmla="*/ 1596 w 2368"/>
                  <a:gd name="T75" fmla="*/ 959 h 1433"/>
                  <a:gd name="T76" fmla="*/ 1367 w 2368"/>
                  <a:gd name="T77" fmla="*/ 822 h 1433"/>
                  <a:gd name="T78" fmla="*/ 1374 w 2368"/>
                  <a:gd name="T79" fmla="*/ 711 h 1433"/>
                  <a:gd name="T80" fmla="*/ 1259 w 2368"/>
                  <a:gd name="T81" fmla="*/ 657 h 1433"/>
                  <a:gd name="T82" fmla="*/ 1201 w 2368"/>
                  <a:gd name="T83" fmla="*/ 601 h 1433"/>
                  <a:gd name="T84" fmla="*/ 1139 w 2368"/>
                  <a:gd name="T85" fmla="*/ 655 h 1433"/>
                  <a:gd name="T86" fmla="*/ 1134 w 2368"/>
                  <a:gd name="T87" fmla="*/ 766 h 1433"/>
                  <a:gd name="T88" fmla="*/ 1128 w 2368"/>
                  <a:gd name="T89" fmla="*/ 933 h 1433"/>
                  <a:gd name="T90" fmla="*/ 896 w 2368"/>
                  <a:gd name="T91" fmla="*/ 962 h 1433"/>
                  <a:gd name="T92" fmla="*/ 642 w 2368"/>
                  <a:gd name="T93" fmla="*/ 1194 h 143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368"/>
                  <a:gd name="T142" fmla="*/ 0 h 1433"/>
                  <a:gd name="T143" fmla="*/ 2368 w 2368"/>
                  <a:gd name="T144" fmla="*/ 1433 h 143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368" h="1433">
                    <a:moveTo>
                      <a:pt x="650" y="1076"/>
                    </a:moveTo>
                    <a:lnTo>
                      <a:pt x="658" y="956"/>
                    </a:lnTo>
                    <a:lnTo>
                      <a:pt x="421" y="953"/>
                    </a:lnTo>
                    <a:lnTo>
                      <a:pt x="410" y="1191"/>
                    </a:lnTo>
                    <a:lnTo>
                      <a:pt x="468" y="1191"/>
                    </a:lnTo>
                    <a:lnTo>
                      <a:pt x="642" y="1194"/>
                    </a:lnTo>
                    <a:lnTo>
                      <a:pt x="647" y="1312"/>
                    </a:lnTo>
                    <a:lnTo>
                      <a:pt x="879" y="1315"/>
                    </a:lnTo>
                    <a:lnTo>
                      <a:pt x="883" y="1433"/>
                    </a:lnTo>
                    <a:lnTo>
                      <a:pt x="768" y="1433"/>
                    </a:lnTo>
                    <a:lnTo>
                      <a:pt x="650" y="1431"/>
                    </a:lnTo>
                    <a:lnTo>
                      <a:pt x="591" y="1430"/>
                    </a:lnTo>
                    <a:lnTo>
                      <a:pt x="588" y="1312"/>
                    </a:lnTo>
                    <a:lnTo>
                      <a:pt x="471" y="1310"/>
                    </a:lnTo>
                    <a:lnTo>
                      <a:pt x="412" y="1309"/>
                    </a:lnTo>
                    <a:lnTo>
                      <a:pt x="295" y="1318"/>
                    </a:lnTo>
                    <a:lnTo>
                      <a:pt x="236" y="1322"/>
                    </a:lnTo>
                    <a:lnTo>
                      <a:pt x="177" y="1326"/>
                    </a:lnTo>
                    <a:lnTo>
                      <a:pt x="177" y="1382"/>
                    </a:lnTo>
                    <a:lnTo>
                      <a:pt x="118" y="1378"/>
                    </a:lnTo>
                    <a:lnTo>
                      <a:pt x="118" y="1320"/>
                    </a:lnTo>
                    <a:lnTo>
                      <a:pt x="0" y="1310"/>
                    </a:lnTo>
                    <a:lnTo>
                      <a:pt x="1" y="1191"/>
                    </a:lnTo>
                    <a:lnTo>
                      <a:pt x="3" y="952"/>
                    </a:lnTo>
                    <a:lnTo>
                      <a:pt x="180" y="961"/>
                    </a:lnTo>
                    <a:lnTo>
                      <a:pt x="181" y="719"/>
                    </a:lnTo>
                    <a:lnTo>
                      <a:pt x="183" y="658"/>
                    </a:lnTo>
                    <a:lnTo>
                      <a:pt x="65" y="654"/>
                    </a:lnTo>
                    <a:lnTo>
                      <a:pt x="68" y="474"/>
                    </a:lnTo>
                    <a:lnTo>
                      <a:pt x="187" y="475"/>
                    </a:lnTo>
                    <a:lnTo>
                      <a:pt x="187" y="357"/>
                    </a:lnTo>
                    <a:lnTo>
                      <a:pt x="307" y="359"/>
                    </a:lnTo>
                    <a:lnTo>
                      <a:pt x="307" y="180"/>
                    </a:lnTo>
                    <a:lnTo>
                      <a:pt x="246" y="179"/>
                    </a:lnTo>
                    <a:lnTo>
                      <a:pt x="246" y="61"/>
                    </a:lnTo>
                    <a:lnTo>
                      <a:pt x="305" y="61"/>
                    </a:lnTo>
                    <a:lnTo>
                      <a:pt x="305" y="0"/>
                    </a:lnTo>
                    <a:lnTo>
                      <a:pt x="423" y="2"/>
                    </a:lnTo>
                    <a:lnTo>
                      <a:pt x="543" y="2"/>
                    </a:lnTo>
                    <a:lnTo>
                      <a:pt x="543" y="61"/>
                    </a:lnTo>
                    <a:lnTo>
                      <a:pt x="663" y="62"/>
                    </a:lnTo>
                    <a:lnTo>
                      <a:pt x="844" y="69"/>
                    </a:lnTo>
                    <a:lnTo>
                      <a:pt x="846" y="128"/>
                    </a:lnTo>
                    <a:lnTo>
                      <a:pt x="906" y="130"/>
                    </a:lnTo>
                    <a:lnTo>
                      <a:pt x="1027" y="133"/>
                    </a:lnTo>
                    <a:lnTo>
                      <a:pt x="1086" y="133"/>
                    </a:lnTo>
                    <a:lnTo>
                      <a:pt x="1086" y="192"/>
                    </a:lnTo>
                    <a:lnTo>
                      <a:pt x="1086" y="251"/>
                    </a:lnTo>
                    <a:lnTo>
                      <a:pt x="1147" y="252"/>
                    </a:lnTo>
                    <a:lnTo>
                      <a:pt x="1148" y="488"/>
                    </a:lnTo>
                    <a:lnTo>
                      <a:pt x="1387" y="491"/>
                    </a:lnTo>
                    <a:lnTo>
                      <a:pt x="1389" y="314"/>
                    </a:lnTo>
                    <a:lnTo>
                      <a:pt x="1440" y="314"/>
                    </a:lnTo>
                    <a:lnTo>
                      <a:pt x="1440" y="432"/>
                    </a:lnTo>
                    <a:lnTo>
                      <a:pt x="1498" y="431"/>
                    </a:lnTo>
                    <a:lnTo>
                      <a:pt x="1498" y="490"/>
                    </a:lnTo>
                    <a:lnTo>
                      <a:pt x="1613" y="488"/>
                    </a:lnTo>
                    <a:lnTo>
                      <a:pt x="1608" y="665"/>
                    </a:lnTo>
                    <a:lnTo>
                      <a:pt x="1724" y="664"/>
                    </a:lnTo>
                    <a:lnTo>
                      <a:pt x="1723" y="723"/>
                    </a:lnTo>
                    <a:lnTo>
                      <a:pt x="1841" y="722"/>
                    </a:lnTo>
                    <a:lnTo>
                      <a:pt x="1948" y="717"/>
                    </a:lnTo>
                    <a:lnTo>
                      <a:pt x="1959" y="543"/>
                    </a:lnTo>
                    <a:lnTo>
                      <a:pt x="2017" y="542"/>
                    </a:lnTo>
                    <a:lnTo>
                      <a:pt x="2074" y="540"/>
                    </a:lnTo>
                    <a:lnTo>
                      <a:pt x="2077" y="655"/>
                    </a:lnTo>
                    <a:lnTo>
                      <a:pt x="2309" y="655"/>
                    </a:lnTo>
                    <a:lnTo>
                      <a:pt x="2367" y="655"/>
                    </a:lnTo>
                    <a:lnTo>
                      <a:pt x="2368" y="713"/>
                    </a:lnTo>
                    <a:lnTo>
                      <a:pt x="2311" y="713"/>
                    </a:lnTo>
                    <a:lnTo>
                      <a:pt x="2309" y="832"/>
                    </a:lnTo>
                    <a:lnTo>
                      <a:pt x="2306" y="952"/>
                    </a:lnTo>
                    <a:lnTo>
                      <a:pt x="2074" y="950"/>
                    </a:lnTo>
                    <a:lnTo>
                      <a:pt x="1837" y="959"/>
                    </a:lnTo>
                    <a:lnTo>
                      <a:pt x="1716" y="959"/>
                    </a:lnTo>
                    <a:lnTo>
                      <a:pt x="1596" y="959"/>
                    </a:lnTo>
                    <a:lnTo>
                      <a:pt x="1600" y="841"/>
                    </a:lnTo>
                    <a:lnTo>
                      <a:pt x="1367" y="822"/>
                    </a:lnTo>
                    <a:lnTo>
                      <a:pt x="1371" y="768"/>
                    </a:lnTo>
                    <a:lnTo>
                      <a:pt x="1374" y="711"/>
                    </a:lnTo>
                    <a:lnTo>
                      <a:pt x="1377" y="657"/>
                    </a:lnTo>
                    <a:lnTo>
                      <a:pt x="1259" y="657"/>
                    </a:lnTo>
                    <a:lnTo>
                      <a:pt x="1262" y="601"/>
                    </a:lnTo>
                    <a:lnTo>
                      <a:pt x="1201" y="601"/>
                    </a:lnTo>
                    <a:lnTo>
                      <a:pt x="1198" y="655"/>
                    </a:lnTo>
                    <a:lnTo>
                      <a:pt x="1139" y="655"/>
                    </a:lnTo>
                    <a:lnTo>
                      <a:pt x="1137" y="711"/>
                    </a:lnTo>
                    <a:lnTo>
                      <a:pt x="1134" y="766"/>
                    </a:lnTo>
                    <a:lnTo>
                      <a:pt x="1131" y="878"/>
                    </a:lnTo>
                    <a:lnTo>
                      <a:pt x="1128" y="933"/>
                    </a:lnTo>
                    <a:lnTo>
                      <a:pt x="1013" y="948"/>
                    </a:lnTo>
                    <a:lnTo>
                      <a:pt x="896" y="962"/>
                    </a:lnTo>
                    <a:lnTo>
                      <a:pt x="874" y="1198"/>
                    </a:lnTo>
                    <a:lnTo>
                      <a:pt x="642" y="1194"/>
                    </a:lnTo>
                    <a:lnTo>
                      <a:pt x="650" y="1076"/>
                    </a:lnTo>
                  </a:path>
                </a:pathLst>
              </a:custGeom>
              <a:noFill/>
              <a:ln w="3" cap="flat">
                <a:solidFill>
                  <a:srgbClr val="000000"/>
                </a:solidFill>
                <a:prstDash val="solid"/>
                <a:miter lim="800000"/>
                <a:headEnd/>
                <a:tailEnd/>
              </a:ln>
            </p:spPr>
            <p:txBody>
              <a:bodyPr/>
              <a:lstStyle/>
              <a:p>
                <a:endParaRPr lang="en-US"/>
              </a:p>
            </p:txBody>
          </p:sp>
          <p:sp>
            <p:nvSpPr>
              <p:cNvPr id="28892" name="Freeform 53"/>
              <p:cNvSpPr>
                <a:spLocks/>
              </p:cNvSpPr>
              <p:nvPr/>
            </p:nvSpPr>
            <p:spPr bwMode="auto">
              <a:xfrm>
                <a:off x="2139" y="2403"/>
                <a:ext cx="59" cy="60"/>
              </a:xfrm>
              <a:custGeom>
                <a:avLst/>
                <a:gdLst>
                  <a:gd name="T0" fmla="*/ 59 w 59"/>
                  <a:gd name="T1" fmla="*/ 60 h 60"/>
                  <a:gd name="T2" fmla="*/ 0 w 59"/>
                  <a:gd name="T3" fmla="*/ 59 h 60"/>
                  <a:gd name="T4" fmla="*/ 0 w 59"/>
                  <a:gd name="T5" fmla="*/ 0 h 60"/>
                  <a:gd name="T6" fmla="*/ 59 w 59"/>
                  <a:gd name="T7" fmla="*/ 0 h 60"/>
                  <a:gd name="T8" fmla="*/ 59 w 59"/>
                  <a:gd name="T9" fmla="*/ 60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59" y="60"/>
                    </a:moveTo>
                    <a:lnTo>
                      <a:pt x="0" y="59"/>
                    </a:lnTo>
                    <a:lnTo>
                      <a:pt x="0" y="0"/>
                    </a:lnTo>
                    <a:lnTo>
                      <a:pt x="59" y="0"/>
                    </a:lnTo>
                    <a:lnTo>
                      <a:pt x="59" y="60"/>
                    </a:lnTo>
                    <a:close/>
                  </a:path>
                </a:pathLst>
              </a:custGeom>
              <a:solidFill>
                <a:srgbClr val="FEE679"/>
              </a:solidFill>
              <a:ln w="9525">
                <a:noFill/>
                <a:round/>
                <a:headEnd/>
                <a:tailEnd/>
              </a:ln>
            </p:spPr>
            <p:txBody>
              <a:bodyPr/>
              <a:lstStyle/>
              <a:p>
                <a:endParaRPr lang="en-US"/>
              </a:p>
            </p:txBody>
          </p:sp>
          <p:sp>
            <p:nvSpPr>
              <p:cNvPr id="28893" name="Freeform 54"/>
              <p:cNvSpPr>
                <a:spLocks/>
              </p:cNvSpPr>
              <p:nvPr/>
            </p:nvSpPr>
            <p:spPr bwMode="auto">
              <a:xfrm>
                <a:off x="2139" y="2403"/>
                <a:ext cx="59" cy="60"/>
              </a:xfrm>
              <a:custGeom>
                <a:avLst/>
                <a:gdLst>
                  <a:gd name="T0" fmla="*/ 29 w 59"/>
                  <a:gd name="T1" fmla="*/ 59 h 60"/>
                  <a:gd name="T2" fmla="*/ 0 w 59"/>
                  <a:gd name="T3" fmla="*/ 59 h 60"/>
                  <a:gd name="T4" fmla="*/ 0 w 59"/>
                  <a:gd name="T5" fmla="*/ 0 h 60"/>
                  <a:gd name="T6" fmla="*/ 59 w 59"/>
                  <a:gd name="T7" fmla="*/ 0 h 60"/>
                  <a:gd name="T8" fmla="*/ 59 w 59"/>
                  <a:gd name="T9" fmla="*/ 60 h 60"/>
                  <a:gd name="T10" fmla="*/ 29 w 59"/>
                  <a:gd name="T11" fmla="*/ 59 h 60"/>
                  <a:gd name="T12" fmla="*/ 0 60000 65536"/>
                  <a:gd name="T13" fmla="*/ 0 60000 65536"/>
                  <a:gd name="T14" fmla="*/ 0 60000 65536"/>
                  <a:gd name="T15" fmla="*/ 0 60000 65536"/>
                  <a:gd name="T16" fmla="*/ 0 60000 65536"/>
                  <a:gd name="T17" fmla="*/ 0 60000 65536"/>
                  <a:gd name="T18" fmla="*/ 0 w 59"/>
                  <a:gd name="T19" fmla="*/ 0 h 60"/>
                  <a:gd name="T20" fmla="*/ 59 w 59"/>
                  <a:gd name="T21" fmla="*/ 60 h 60"/>
                </a:gdLst>
                <a:ahLst/>
                <a:cxnLst>
                  <a:cxn ang="T12">
                    <a:pos x="T0" y="T1"/>
                  </a:cxn>
                  <a:cxn ang="T13">
                    <a:pos x="T2" y="T3"/>
                  </a:cxn>
                  <a:cxn ang="T14">
                    <a:pos x="T4" y="T5"/>
                  </a:cxn>
                  <a:cxn ang="T15">
                    <a:pos x="T6" y="T7"/>
                  </a:cxn>
                  <a:cxn ang="T16">
                    <a:pos x="T8" y="T9"/>
                  </a:cxn>
                  <a:cxn ang="T17">
                    <a:pos x="T10" y="T11"/>
                  </a:cxn>
                </a:cxnLst>
                <a:rect l="T18" t="T19" r="T20" b="T21"/>
                <a:pathLst>
                  <a:path w="59" h="60">
                    <a:moveTo>
                      <a:pt x="29" y="59"/>
                    </a:moveTo>
                    <a:lnTo>
                      <a:pt x="0" y="59"/>
                    </a:lnTo>
                    <a:lnTo>
                      <a:pt x="0" y="0"/>
                    </a:lnTo>
                    <a:lnTo>
                      <a:pt x="59" y="0"/>
                    </a:lnTo>
                    <a:lnTo>
                      <a:pt x="59" y="60"/>
                    </a:lnTo>
                    <a:lnTo>
                      <a:pt x="29" y="59"/>
                    </a:lnTo>
                  </a:path>
                </a:pathLst>
              </a:custGeom>
              <a:noFill/>
              <a:ln w="3" cap="flat">
                <a:solidFill>
                  <a:srgbClr val="000000"/>
                </a:solidFill>
                <a:prstDash val="solid"/>
                <a:miter lim="800000"/>
                <a:headEnd/>
                <a:tailEnd/>
              </a:ln>
            </p:spPr>
            <p:txBody>
              <a:bodyPr/>
              <a:lstStyle/>
              <a:p>
                <a:endParaRPr lang="en-US"/>
              </a:p>
            </p:txBody>
          </p:sp>
          <p:sp>
            <p:nvSpPr>
              <p:cNvPr id="28894" name="Freeform 55"/>
              <p:cNvSpPr>
                <a:spLocks/>
              </p:cNvSpPr>
              <p:nvPr/>
            </p:nvSpPr>
            <p:spPr bwMode="auto">
              <a:xfrm>
                <a:off x="2197" y="2522"/>
                <a:ext cx="60" cy="118"/>
              </a:xfrm>
              <a:custGeom>
                <a:avLst/>
                <a:gdLst>
                  <a:gd name="T0" fmla="*/ 59 w 60"/>
                  <a:gd name="T1" fmla="*/ 118 h 118"/>
                  <a:gd name="T2" fmla="*/ 0 w 60"/>
                  <a:gd name="T3" fmla="*/ 118 h 118"/>
                  <a:gd name="T4" fmla="*/ 0 w 60"/>
                  <a:gd name="T5" fmla="*/ 59 h 118"/>
                  <a:gd name="T6" fmla="*/ 0 w 60"/>
                  <a:gd name="T7" fmla="*/ 0 h 118"/>
                  <a:gd name="T8" fmla="*/ 60 w 60"/>
                  <a:gd name="T9" fmla="*/ 0 h 118"/>
                  <a:gd name="T10" fmla="*/ 59 w 60"/>
                  <a:gd name="T11" fmla="*/ 118 h 118"/>
                  <a:gd name="T12" fmla="*/ 0 60000 65536"/>
                  <a:gd name="T13" fmla="*/ 0 60000 65536"/>
                  <a:gd name="T14" fmla="*/ 0 60000 65536"/>
                  <a:gd name="T15" fmla="*/ 0 60000 65536"/>
                  <a:gd name="T16" fmla="*/ 0 60000 65536"/>
                  <a:gd name="T17" fmla="*/ 0 60000 65536"/>
                  <a:gd name="T18" fmla="*/ 0 w 60"/>
                  <a:gd name="T19" fmla="*/ 0 h 118"/>
                  <a:gd name="T20" fmla="*/ 60 w 60"/>
                  <a:gd name="T21" fmla="*/ 118 h 118"/>
                </a:gdLst>
                <a:ahLst/>
                <a:cxnLst>
                  <a:cxn ang="T12">
                    <a:pos x="T0" y="T1"/>
                  </a:cxn>
                  <a:cxn ang="T13">
                    <a:pos x="T2" y="T3"/>
                  </a:cxn>
                  <a:cxn ang="T14">
                    <a:pos x="T4" y="T5"/>
                  </a:cxn>
                  <a:cxn ang="T15">
                    <a:pos x="T6" y="T7"/>
                  </a:cxn>
                  <a:cxn ang="T16">
                    <a:pos x="T8" y="T9"/>
                  </a:cxn>
                  <a:cxn ang="T17">
                    <a:pos x="T10" y="T11"/>
                  </a:cxn>
                </a:cxnLst>
                <a:rect l="T18" t="T19" r="T20" b="T21"/>
                <a:pathLst>
                  <a:path w="60" h="118">
                    <a:moveTo>
                      <a:pt x="59" y="118"/>
                    </a:moveTo>
                    <a:lnTo>
                      <a:pt x="0" y="118"/>
                    </a:lnTo>
                    <a:lnTo>
                      <a:pt x="0" y="59"/>
                    </a:lnTo>
                    <a:lnTo>
                      <a:pt x="0" y="0"/>
                    </a:lnTo>
                    <a:lnTo>
                      <a:pt x="60" y="0"/>
                    </a:lnTo>
                    <a:lnTo>
                      <a:pt x="59" y="118"/>
                    </a:lnTo>
                    <a:close/>
                  </a:path>
                </a:pathLst>
              </a:custGeom>
              <a:solidFill>
                <a:srgbClr val="FEE679"/>
              </a:solidFill>
              <a:ln w="9525">
                <a:noFill/>
                <a:round/>
                <a:headEnd/>
                <a:tailEnd/>
              </a:ln>
            </p:spPr>
            <p:txBody>
              <a:bodyPr/>
              <a:lstStyle/>
              <a:p>
                <a:endParaRPr lang="en-US"/>
              </a:p>
            </p:txBody>
          </p:sp>
          <p:sp>
            <p:nvSpPr>
              <p:cNvPr id="28895" name="Freeform 56"/>
              <p:cNvSpPr>
                <a:spLocks/>
              </p:cNvSpPr>
              <p:nvPr/>
            </p:nvSpPr>
            <p:spPr bwMode="auto">
              <a:xfrm>
                <a:off x="2197" y="2522"/>
                <a:ext cx="60" cy="118"/>
              </a:xfrm>
              <a:custGeom>
                <a:avLst/>
                <a:gdLst>
                  <a:gd name="T0" fmla="*/ 28 w 60"/>
                  <a:gd name="T1" fmla="*/ 118 h 118"/>
                  <a:gd name="T2" fmla="*/ 0 w 60"/>
                  <a:gd name="T3" fmla="*/ 118 h 118"/>
                  <a:gd name="T4" fmla="*/ 0 w 60"/>
                  <a:gd name="T5" fmla="*/ 59 h 118"/>
                  <a:gd name="T6" fmla="*/ 0 w 60"/>
                  <a:gd name="T7" fmla="*/ 0 h 118"/>
                  <a:gd name="T8" fmla="*/ 60 w 60"/>
                  <a:gd name="T9" fmla="*/ 0 h 118"/>
                  <a:gd name="T10" fmla="*/ 59 w 60"/>
                  <a:gd name="T11" fmla="*/ 118 h 118"/>
                  <a:gd name="T12" fmla="*/ 28 w 60"/>
                  <a:gd name="T13" fmla="*/ 118 h 118"/>
                  <a:gd name="T14" fmla="*/ 0 60000 65536"/>
                  <a:gd name="T15" fmla="*/ 0 60000 65536"/>
                  <a:gd name="T16" fmla="*/ 0 60000 65536"/>
                  <a:gd name="T17" fmla="*/ 0 60000 65536"/>
                  <a:gd name="T18" fmla="*/ 0 60000 65536"/>
                  <a:gd name="T19" fmla="*/ 0 60000 65536"/>
                  <a:gd name="T20" fmla="*/ 0 60000 65536"/>
                  <a:gd name="T21" fmla="*/ 0 w 60"/>
                  <a:gd name="T22" fmla="*/ 0 h 118"/>
                  <a:gd name="T23" fmla="*/ 60 w 60"/>
                  <a:gd name="T24" fmla="*/ 118 h 1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0" h="118">
                    <a:moveTo>
                      <a:pt x="28" y="118"/>
                    </a:moveTo>
                    <a:lnTo>
                      <a:pt x="0" y="118"/>
                    </a:lnTo>
                    <a:lnTo>
                      <a:pt x="0" y="59"/>
                    </a:lnTo>
                    <a:lnTo>
                      <a:pt x="0" y="0"/>
                    </a:lnTo>
                    <a:lnTo>
                      <a:pt x="60" y="0"/>
                    </a:lnTo>
                    <a:lnTo>
                      <a:pt x="59" y="118"/>
                    </a:lnTo>
                    <a:lnTo>
                      <a:pt x="28" y="118"/>
                    </a:lnTo>
                  </a:path>
                </a:pathLst>
              </a:custGeom>
              <a:noFill/>
              <a:ln w="3" cap="flat">
                <a:solidFill>
                  <a:srgbClr val="000000"/>
                </a:solidFill>
                <a:prstDash val="solid"/>
                <a:miter lim="800000"/>
                <a:headEnd/>
                <a:tailEnd/>
              </a:ln>
            </p:spPr>
            <p:txBody>
              <a:bodyPr/>
              <a:lstStyle/>
              <a:p>
                <a:endParaRPr lang="en-US"/>
              </a:p>
            </p:txBody>
          </p:sp>
          <p:sp>
            <p:nvSpPr>
              <p:cNvPr id="28896" name="Freeform 57"/>
              <p:cNvSpPr>
                <a:spLocks/>
              </p:cNvSpPr>
              <p:nvPr/>
            </p:nvSpPr>
            <p:spPr bwMode="auto">
              <a:xfrm>
                <a:off x="340" y="2650"/>
                <a:ext cx="425" cy="890"/>
              </a:xfrm>
              <a:custGeom>
                <a:avLst/>
                <a:gdLst>
                  <a:gd name="T0" fmla="*/ 0 w 425"/>
                  <a:gd name="T1" fmla="*/ 0 h 890"/>
                  <a:gd name="T2" fmla="*/ 137 w 425"/>
                  <a:gd name="T3" fmla="*/ 2 h 890"/>
                  <a:gd name="T4" fmla="*/ 134 w 425"/>
                  <a:gd name="T5" fmla="*/ 238 h 890"/>
                  <a:gd name="T6" fmla="*/ 370 w 425"/>
                  <a:gd name="T7" fmla="*/ 239 h 890"/>
                  <a:gd name="T8" fmla="*/ 368 w 425"/>
                  <a:gd name="T9" fmla="*/ 477 h 890"/>
                  <a:gd name="T10" fmla="*/ 425 w 425"/>
                  <a:gd name="T11" fmla="*/ 476 h 890"/>
                  <a:gd name="T12" fmla="*/ 425 w 425"/>
                  <a:gd name="T13" fmla="*/ 709 h 890"/>
                  <a:gd name="T14" fmla="*/ 423 w 425"/>
                  <a:gd name="T15" fmla="*/ 830 h 890"/>
                  <a:gd name="T16" fmla="*/ 364 w 425"/>
                  <a:gd name="T17" fmla="*/ 831 h 890"/>
                  <a:gd name="T18" fmla="*/ 364 w 425"/>
                  <a:gd name="T19" fmla="*/ 890 h 890"/>
                  <a:gd name="T20" fmla="*/ 305 w 425"/>
                  <a:gd name="T21" fmla="*/ 889 h 890"/>
                  <a:gd name="T22" fmla="*/ 307 w 425"/>
                  <a:gd name="T23" fmla="*/ 771 h 890"/>
                  <a:gd name="T24" fmla="*/ 366 w 425"/>
                  <a:gd name="T25" fmla="*/ 772 h 890"/>
                  <a:gd name="T26" fmla="*/ 366 w 425"/>
                  <a:gd name="T27" fmla="*/ 713 h 890"/>
                  <a:gd name="T28" fmla="*/ 129 w 425"/>
                  <a:gd name="T29" fmla="*/ 710 h 890"/>
                  <a:gd name="T30" fmla="*/ 132 w 425"/>
                  <a:gd name="T31" fmla="*/ 474 h 890"/>
                  <a:gd name="T32" fmla="*/ 0 w 425"/>
                  <a:gd name="T33" fmla="*/ 473 h 890"/>
                  <a:gd name="T34" fmla="*/ 0 w 425"/>
                  <a:gd name="T35" fmla="*/ 0 h 8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25"/>
                  <a:gd name="T55" fmla="*/ 0 h 890"/>
                  <a:gd name="T56" fmla="*/ 425 w 425"/>
                  <a:gd name="T57" fmla="*/ 890 h 8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25" h="890">
                    <a:moveTo>
                      <a:pt x="0" y="0"/>
                    </a:moveTo>
                    <a:lnTo>
                      <a:pt x="137" y="2"/>
                    </a:lnTo>
                    <a:lnTo>
                      <a:pt x="134" y="238"/>
                    </a:lnTo>
                    <a:lnTo>
                      <a:pt x="370" y="239"/>
                    </a:lnTo>
                    <a:lnTo>
                      <a:pt x="368" y="477"/>
                    </a:lnTo>
                    <a:lnTo>
                      <a:pt x="425" y="476"/>
                    </a:lnTo>
                    <a:lnTo>
                      <a:pt x="425" y="709"/>
                    </a:lnTo>
                    <a:lnTo>
                      <a:pt x="423" y="830"/>
                    </a:lnTo>
                    <a:lnTo>
                      <a:pt x="364" y="831"/>
                    </a:lnTo>
                    <a:lnTo>
                      <a:pt x="364" y="890"/>
                    </a:lnTo>
                    <a:lnTo>
                      <a:pt x="305" y="889"/>
                    </a:lnTo>
                    <a:lnTo>
                      <a:pt x="307" y="771"/>
                    </a:lnTo>
                    <a:lnTo>
                      <a:pt x="366" y="772"/>
                    </a:lnTo>
                    <a:lnTo>
                      <a:pt x="366" y="713"/>
                    </a:lnTo>
                    <a:lnTo>
                      <a:pt x="129" y="710"/>
                    </a:lnTo>
                    <a:lnTo>
                      <a:pt x="132" y="474"/>
                    </a:lnTo>
                    <a:lnTo>
                      <a:pt x="0" y="473"/>
                    </a:lnTo>
                    <a:lnTo>
                      <a:pt x="0" y="0"/>
                    </a:lnTo>
                    <a:close/>
                  </a:path>
                </a:pathLst>
              </a:custGeom>
              <a:solidFill>
                <a:srgbClr val="FEE679"/>
              </a:solidFill>
              <a:ln w="9525">
                <a:noFill/>
                <a:round/>
                <a:headEnd/>
                <a:tailEnd/>
              </a:ln>
            </p:spPr>
            <p:txBody>
              <a:bodyPr/>
              <a:lstStyle/>
              <a:p>
                <a:endParaRPr lang="en-US"/>
              </a:p>
            </p:txBody>
          </p:sp>
          <p:sp>
            <p:nvSpPr>
              <p:cNvPr id="28897" name="Freeform 58"/>
              <p:cNvSpPr>
                <a:spLocks noEditPoints="1"/>
              </p:cNvSpPr>
              <p:nvPr/>
            </p:nvSpPr>
            <p:spPr bwMode="auto">
              <a:xfrm>
                <a:off x="340" y="2650"/>
                <a:ext cx="425" cy="890"/>
              </a:xfrm>
              <a:custGeom>
                <a:avLst/>
                <a:gdLst>
                  <a:gd name="T0" fmla="*/ 137 w 425"/>
                  <a:gd name="T1" fmla="*/ 2 h 890"/>
                  <a:gd name="T2" fmla="*/ 134 w 425"/>
                  <a:gd name="T3" fmla="*/ 238 h 890"/>
                  <a:gd name="T4" fmla="*/ 370 w 425"/>
                  <a:gd name="T5" fmla="*/ 239 h 890"/>
                  <a:gd name="T6" fmla="*/ 368 w 425"/>
                  <a:gd name="T7" fmla="*/ 477 h 890"/>
                  <a:gd name="T8" fmla="*/ 425 w 425"/>
                  <a:gd name="T9" fmla="*/ 476 h 890"/>
                  <a:gd name="T10" fmla="*/ 425 w 425"/>
                  <a:gd name="T11" fmla="*/ 709 h 890"/>
                  <a:gd name="T12" fmla="*/ 423 w 425"/>
                  <a:gd name="T13" fmla="*/ 830 h 890"/>
                  <a:gd name="T14" fmla="*/ 364 w 425"/>
                  <a:gd name="T15" fmla="*/ 831 h 890"/>
                  <a:gd name="T16" fmla="*/ 364 w 425"/>
                  <a:gd name="T17" fmla="*/ 890 h 890"/>
                  <a:gd name="T18" fmla="*/ 305 w 425"/>
                  <a:gd name="T19" fmla="*/ 889 h 890"/>
                  <a:gd name="T20" fmla="*/ 307 w 425"/>
                  <a:gd name="T21" fmla="*/ 771 h 890"/>
                  <a:gd name="T22" fmla="*/ 366 w 425"/>
                  <a:gd name="T23" fmla="*/ 772 h 890"/>
                  <a:gd name="T24" fmla="*/ 366 w 425"/>
                  <a:gd name="T25" fmla="*/ 713 h 890"/>
                  <a:gd name="T26" fmla="*/ 129 w 425"/>
                  <a:gd name="T27" fmla="*/ 710 h 890"/>
                  <a:gd name="T28" fmla="*/ 132 w 425"/>
                  <a:gd name="T29" fmla="*/ 474 h 890"/>
                  <a:gd name="T30" fmla="*/ 0 w 425"/>
                  <a:gd name="T31" fmla="*/ 473 h 890"/>
                  <a:gd name="T32" fmla="*/ 0 w 425"/>
                  <a:gd name="T33" fmla="*/ 0 h 890"/>
                  <a:gd name="T34" fmla="*/ 137 w 425"/>
                  <a:gd name="T35" fmla="*/ 2 h 8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25"/>
                  <a:gd name="T55" fmla="*/ 0 h 890"/>
                  <a:gd name="T56" fmla="*/ 425 w 425"/>
                  <a:gd name="T57" fmla="*/ 890 h 8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25" h="890">
                    <a:moveTo>
                      <a:pt x="137" y="2"/>
                    </a:moveTo>
                    <a:lnTo>
                      <a:pt x="134" y="238"/>
                    </a:lnTo>
                    <a:lnTo>
                      <a:pt x="370" y="239"/>
                    </a:lnTo>
                    <a:lnTo>
                      <a:pt x="368" y="477"/>
                    </a:lnTo>
                    <a:lnTo>
                      <a:pt x="425" y="476"/>
                    </a:lnTo>
                    <a:lnTo>
                      <a:pt x="425" y="709"/>
                    </a:lnTo>
                    <a:lnTo>
                      <a:pt x="423" y="830"/>
                    </a:lnTo>
                    <a:lnTo>
                      <a:pt x="364" y="831"/>
                    </a:lnTo>
                    <a:lnTo>
                      <a:pt x="364" y="890"/>
                    </a:lnTo>
                    <a:lnTo>
                      <a:pt x="305" y="889"/>
                    </a:lnTo>
                    <a:lnTo>
                      <a:pt x="307" y="771"/>
                    </a:lnTo>
                    <a:lnTo>
                      <a:pt x="366" y="772"/>
                    </a:lnTo>
                    <a:lnTo>
                      <a:pt x="366" y="713"/>
                    </a:lnTo>
                    <a:lnTo>
                      <a:pt x="129" y="710"/>
                    </a:lnTo>
                    <a:lnTo>
                      <a:pt x="132" y="474"/>
                    </a:lnTo>
                    <a:lnTo>
                      <a:pt x="0" y="473"/>
                    </a:lnTo>
                    <a:moveTo>
                      <a:pt x="0" y="0"/>
                    </a:moveTo>
                    <a:lnTo>
                      <a:pt x="137" y="2"/>
                    </a:lnTo>
                  </a:path>
                </a:pathLst>
              </a:custGeom>
              <a:noFill/>
              <a:ln w="3" cap="flat">
                <a:solidFill>
                  <a:srgbClr val="000000"/>
                </a:solidFill>
                <a:prstDash val="solid"/>
                <a:miter lim="800000"/>
                <a:headEnd/>
                <a:tailEnd/>
              </a:ln>
            </p:spPr>
            <p:txBody>
              <a:bodyPr/>
              <a:lstStyle/>
              <a:p>
                <a:endParaRPr lang="en-US"/>
              </a:p>
            </p:txBody>
          </p:sp>
          <p:sp>
            <p:nvSpPr>
              <p:cNvPr id="28898" name="Freeform 59"/>
              <p:cNvSpPr>
                <a:spLocks/>
              </p:cNvSpPr>
              <p:nvPr/>
            </p:nvSpPr>
            <p:spPr bwMode="auto">
              <a:xfrm>
                <a:off x="1188" y="2766"/>
                <a:ext cx="769" cy="891"/>
              </a:xfrm>
              <a:custGeom>
                <a:avLst/>
                <a:gdLst>
                  <a:gd name="T0" fmla="*/ 297 w 769"/>
                  <a:gd name="T1" fmla="*/ 0 h 891"/>
                  <a:gd name="T2" fmla="*/ 295 w 769"/>
                  <a:gd name="T3" fmla="*/ 118 h 891"/>
                  <a:gd name="T4" fmla="*/ 474 w 769"/>
                  <a:gd name="T5" fmla="*/ 116 h 891"/>
                  <a:gd name="T6" fmla="*/ 592 w 769"/>
                  <a:gd name="T7" fmla="*/ 115 h 891"/>
                  <a:gd name="T8" fmla="*/ 592 w 769"/>
                  <a:gd name="T9" fmla="*/ 172 h 891"/>
                  <a:gd name="T10" fmla="*/ 710 w 769"/>
                  <a:gd name="T11" fmla="*/ 171 h 891"/>
                  <a:gd name="T12" fmla="*/ 710 w 769"/>
                  <a:gd name="T13" fmla="*/ 230 h 891"/>
                  <a:gd name="T14" fmla="*/ 769 w 769"/>
                  <a:gd name="T15" fmla="*/ 230 h 891"/>
                  <a:gd name="T16" fmla="*/ 769 w 769"/>
                  <a:gd name="T17" fmla="*/ 289 h 891"/>
                  <a:gd name="T18" fmla="*/ 710 w 769"/>
                  <a:gd name="T19" fmla="*/ 289 h 891"/>
                  <a:gd name="T20" fmla="*/ 591 w 769"/>
                  <a:gd name="T21" fmla="*/ 290 h 891"/>
                  <a:gd name="T22" fmla="*/ 591 w 769"/>
                  <a:gd name="T23" fmla="*/ 348 h 891"/>
                  <a:gd name="T24" fmla="*/ 589 w 769"/>
                  <a:gd name="T25" fmla="*/ 527 h 891"/>
                  <a:gd name="T26" fmla="*/ 707 w 769"/>
                  <a:gd name="T27" fmla="*/ 527 h 891"/>
                  <a:gd name="T28" fmla="*/ 707 w 769"/>
                  <a:gd name="T29" fmla="*/ 587 h 891"/>
                  <a:gd name="T30" fmla="*/ 706 w 769"/>
                  <a:gd name="T31" fmla="*/ 707 h 891"/>
                  <a:gd name="T32" fmla="*/ 707 w 769"/>
                  <a:gd name="T33" fmla="*/ 764 h 891"/>
                  <a:gd name="T34" fmla="*/ 707 w 769"/>
                  <a:gd name="T35" fmla="*/ 823 h 891"/>
                  <a:gd name="T36" fmla="*/ 589 w 769"/>
                  <a:gd name="T37" fmla="*/ 827 h 891"/>
                  <a:gd name="T38" fmla="*/ 588 w 769"/>
                  <a:gd name="T39" fmla="*/ 886 h 891"/>
                  <a:gd name="T40" fmla="*/ 470 w 769"/>
                  <a:gd name="T41" fmla="*/ 891 h 891"/>
                  <a:gd name="T42" fmla="*/ 470 w 769"/>
                  <a:gd name="T43" fmla="*/ 832 h 891"/>
                  <a:gd name="T44" fmla="*/ 236 w 769"/>
                  <a:gd name="T45" fmla="*/ 829 h 891"/>
                  <a:gd name="T46" fmla="*/ 234 w 769"/>
                  <a:gd name="T47" fmla="*/ 586 h 891"/>
                  <a:gd name="T48" fmla="*/ 236 w 769"/>
                  <a:gd name="T49" fmla="*/ 341 h 891"/>
                  <a:gd name="T50" fmla="*/ 236 w 769"/>
                  <a:gd name="T51" fmla="*/ 118 h 891"/>
                  <a:gd name="T52" fmla="*/ 12 w 769"/>
                  <a:gd name="T53" fmla="*/ 119 h 891"/>
                  <a:gd name="T54" fmla="*/ 0 w 769"/>
                  <a:gd name="T55" fmla="*/ 60 h 891"/>
                  <a:gd name="T56" fmla="*/ 118 w 769"/>
                  <a:gd name="T57" fmla="*/ 60 h 891"/>
                  <a:gd name="T58" fmla="*/ 120 w 769"/>
                  <a:gd name="T59" fmla="*/ 1 h 891"/>
                  <a:gd name="T60" fmla="*/ 238 w 769"/>
                  <a:gd name="T61" fmla="*/ 1 h 891"/>
                  <a:gd name="T62" fmla="*/ 297 w 769"/>
                  <a:gd name="T63" fmla="*/ 0 h 89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69"/>
                  <a:gd name="T97" fmla="*/ 0 h 891"/>
                  <a:gd name="T98" fmla="*/ 769 w 769"/>
                  <a:gd name="T99" fmla="*/ 891 h 89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69" h="891">
                    <a:moveTo>
                      <a:pt x="297" y="0"/>
                    </a:moveTo>
                    <a:lnTo>
                      <a:pt x="295" y="118"/>
                    </a:lnTo>
                    <a:lnTo>
                      <a:pt x="474" y="116"/>
                    </a:lnTo>
                    <a:lnTo>
                      <a:pt x="592" y="115"/>
                    </a:lnTo>
                    <a:lnTo>
                      <a:pt x="592" y="172"/>
                    </a:lnTo>
                    <a:lnTo>
                      <a:pt x="710" y="171"/>
                    </a:lnTo>
                    <a:lnTo>
                      <a:pt x="710" y="230"/>
                    </a:lnTo>
                    <a:lnTo>
                      <a:pt x="769" y="230"/>
                    </a:lnTo>
                    <a:lnTo>
                      <a:pt x="769" y="289"/>
                    </a:lnTo>
                    <a:lnTo>
                      <a:pt x="710" y="289"/>
                    </a:lnTo>
                    <a:lnTo>
                      <a:pt x="591" y="290"/>
                    </a:lnTo>
                    <a:lnTo>
                      <a:pt x="591" y="348"/>
                    </a:lnTo>
                    <a:lnTo>
                      <a:pt x="589" y="527"/>
                    </a:lnTo>
                    <a:lnTo>
                      <a:pt x="707" y="527"/>
                    </a:lnTo>
                    <a:lnTo>
                      <a:pt x="707" y="587"/>
                    </a:lnTo>
                    <a:lnTo>
                      <a:pt x="706" y="707"/>
                    </a:lnTo>
                    <a:lnTo>
                      <a:pt x="707" y="764"/>
                    </a:lnTo>
                    <a:lnTo>
                      <a:pt x="707" y="823"/>
                    </a:lnTo>
                    <a:lnTo>
                      <a:pt x="589" y="827"/>
                    </a:lnTo>
                    <a:lnTo>
                      <a:pt x="588" y="886"/>
                    </a:lnTo>
                    <a:lnTo>
                      <a:pt x="470" y="891"/>
                    </a:lnTo>
                    <a:lnTo>
                      <a:pt x="470" y="832"/>
                    </a:lnTo>
                    <a:lnTo>
                      <a:pt x="236" y="829"/>
                    </a:lnTo>
                    <a:lnTo>
                      <a:pt x="234" y="586"/>
                    </a:lnTo>
                    <a:lnTo>
                      <a:pt x="236" y="341"/>
                    </a:lnTo>
                    <a:lnTo>
                      <a:pt x="236" y="118"/>
                    </a:lnTo>
                    <a:lnTo>
                      <a:pt x="12" y="119"/>
                    </a:lnTo>
                    <a:lnTo>
                      <a:pt x="0" y="60"/>
                    </a:lnTo>
                    <a:lnTo>
                      <a:pt x="118" y="60"/>
                    </a:lnTo>
                    <a:lnTo>
                      <a:pt x="120" y="1"/>
                    </a:lnTo>
                    <a:lnTo>
                      <a:pt x="238" y="1"/>
                    </a:lnTo>
                    <a:lnTo>
                      <a:pt x="297" y="0"/>
                    </a:lnTo>
                    <a:close/>
                  </a:path>
                </a:pathLst>
              </a:custGeom>
              <a:solidFill>
                <a:srgbClr val="FEE679"/>
              </a:solidFill>
              <a:ln w="9525">
                <a:noFill/>
                <a:round/>
                <a:headEnd/>
                <a:tailEnd/>
              </a:ln>
            </p:spPr>
            <p:txBody>
              <a:bodyPr/>
              <a:lstStyle/>
              <a:p>
                <a:endParaRPr lang="en-US"/>
              </a:p>
            </p:txBody>
          </p:sp>
          <p:sp>
            <p:nvSpPr>
              <p:cNvPr id="28899" name="Freeform 60"/>
              <p:cNvSpPr>
                <a:spLocks/>
              </p:cNvSpPr>
              <p:nvPr/>
            </p:nvSpPr>
            <p:spPr bwMode="auto">
              <a:xfrm>
                <a:off x="1188" y="2766"/>
                <a:ext cx="769" cy="891"/>
              </a:xfrm>
              <a:custGeom>
                <a:avLst/>
                <a:gdLst>
                  <a:gd name="T0" fmla="*/ 297 w 769"/>
                  <a:gd name="T1" fmla="*/ 59 h 891"/>
                  <a:gd name="T2" fmla="*/ 295 w 769"/>
                  <a:gd name="T3" fmla="*/ 118 h 891"/>
                  <a:gd name="T4" fmla="*/ 474 w 769"/>
                  <a:gd name="T5" fmla="*/ 116 h 891"/>
                  <a:gd name="T6" fmla="*/ 592 w 769"/>
                  <a:gd name="T7" fmla="*/ 115 h 891"/>
                  <a:gd name="T8" fmla="*/ 592 w 769"/>
                  <a:gd name="T9" fmla="*/ 172 h 891"/>
                  <a:gd name="T10" fmla="*/ 710 w 769"/>
                  <a:gd name="T11" fmla="*/ 171 h 891"/>
                  <a:gd name="T12" fmla="*/ 710 w 769"/>
                  <a:gd name="T13" fmla="*/ 230 h 891"/>
                  <a:gd name="T14" fmla="*/ 769 w 769"/>
                  <a:gd name="T15" fmla="*/ 230 h 891"/>
                  <a:gd name="T16" fmla="*/ 769 w 769"/>
                  <a:gd name="T17" fmla="*/ 289 h 891"/>
                  <a:gd name="T18" fmla="*/ 710 w 769"/>
                  <a:gd name="T19" fmla="*/ 289 h 891"/>
                  <a:gd name="T20" fmla="*/ 591 w 769"/>
                  <a:gd name="T21" fmla="*/ 290 h 891"/>
                  <a:gd name="T22" fmla="*/ 591 w 769"/>
                  <a:gd name="T23" fmla="*/ 348 h 891"/>
                  <a:gd name="T24" fmla="*/ 589 w 769"/>
                  <a:gd name="T25" fmla="*/ 527 h 891"/>
                  <a:gd name="T26" fmla="*/ 707 w 769"/>
                  <a:gd name="T27" fmla="*/ 527 h 891"/>
                  <a:gd name="T28" fmla="*/ 707 w 769"/>
                  <a:gd name="T29" fmla="*/ 587 h 891"/>
                  <a:gd name="T30" fmla="*/ 706 w 769"/>
                  <a:gd name="T31" fmla="*/ 707 h 891"/>
                  <a:gd name="T32" fmla="*/ 707 w 769"/>
                  <a:gd name="T33" fmla="*/ 764 h 891"/>
                  <a:gd name="T34" fmla="*/ 707 w 769"/>
                  <a:gd name="T35" fmla="*/ 823 h 891"/>
                  <a:gd name="T36" fmla="*/ 589 w 769"/>
                  <a:gd name="T37" fmla="*/ 827 h 891"/>
                  <a:gd name="T38" fmla="*/ 588 w 769"/>
                  <a:gd name="T39" fmla="*/ 886 h 891"/>
                  <a:gd name="T40" fmla="*/ 470 w 769"/>
                  <a:gd name="T41" fmla="*/ 891 h 891"/>
                  <a:gd name="T42" fmla="*/ 470 w 769"/>
                  <a:gd name="T43" fmla="*/ 832 h 891"/>
                  <a:gd name="T44" fmla="*/ 236 w 769"/>
                  <a:gd name="T45" fmla="*/ 829 h 891"/>
                  <a:gd name="T46" fmla="*/ 234 w 769"/>
                  <a:gd name="T47" fmla="*/ 586 h 891"/>
                  <a:gd name="T48" fmla="*/ 236 w 769"/>
                  <a:gd name="T49" fmla="*/ 341 h 891"/>
                  <a:gd name="T50" fmla="*/ 236 w 769"/>
                  <a:gd name="T51" fmla="*/ 118 h 891"/>
                  <a:gd name="T52" fmla="*/ 12 w 769"/>
                  <a:gd name="T53" fmla="*/ 119 h 891"/>
                  <a:gd name="T54" fmla="*/ 0 w 769"/>
                  <a:gd name="T55" fmla="*/ 60 h 891"/>
                  <a:gd name="T56" fmla="*/ 118 w 769"/>
                  <a:gd name="T57" fmla="*/ 60 h 891"/>
                  <a:gd name="T58" fmla="*/ 120 w 769"/>
                  <a:gd name="T59" fmla="*/ 1 h 891"/>
                  <a:gd name="T60" fmla="*/ 238 w 769"/>
                  <a:gd name="T61" fmla="*/ 1 h 891"/>
                  <a:gd name="T62" fmla="*/ 297 w 769"/>
                  <a:gd name="T63" fmla="*/ 0 h 891"/>
                  <a:gd name="T64" fmla="*/ 297 w 769"/>
                  <a:gd name="T65" fmla="*/ 59 h 8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69"/>
                  <a:gd name="T100" fmla="*/ 0 h 891"/>
                  <a:gd name="T101" fmla="*/ 769 w 769"/>
                  <a:gd name="T102" fmla="*/ 891 h 89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69" h="891">
                    <a:moveTo>
                      <a:pt x="297" y="59"/>
                    </a:moveTo>
                    <a:lnTo>
                      <a:pt x="295" y="118"/>
                    </a:lnTo>
                    <a:lnTo>
                      <a:pt x="474" y="116"/>
                    </a:lnTo>
                    <a:lnTo>
                      <a:pt x="592" y="115"/>
                    </a:lnTo>
                    <a:lnTo>
                      <a:pt x="592" y="172"/>
                    </a:lnTo>
                    <a:lnTo>
                      <a:pt x="710" y="171"/>
                    </a:lnTo>
                    <a:lnTo>
                      <a:pt x="710" y="230"/>
                    </a:lnTo>
                    <a:lnTo>
                      <a:pt x="769" y="230"/>
                    </a:lnTo>
                    <a:lnTo>
                      <a:pt x="769" y="289"/>
                    </a:lnTo>
                    <a:lnTo>
                      <a:pt x="710" y="289"/>
                    </a:lnTo>
                    <a:lnTo>
                      <a:pt x="591" y="290"/>
                    </a:lnTo>
                    <a:lnTo>
                      <a:pt x="591" y="348"/>
                    </a:lnTo>
                    <a:lnTo>
                      <a:pt x="589" y="527"/>
                    </a:lnTo>
                    <a:lnTo>
                      <a:pt x="707" y="527"/>
                    </a:lnTo>
                    <a:lnTo>
                      <a:pt x="707" y="587"/>
                    </a:lnTo>
                    <a:lnTo>
                      <a:pt x="706" y="707"/>
                    </a:lnTo>
                    <a:lnTo>
                      <a:pt x="707" y="764"/>
                    </a:lnTo>
                    <a:lnTo>
                      <a:pt x="707" y="823"/>
                    </a:lnTo>
                    <a:lnTo>
                      <a:pt x="589" y="827"/>
                    </a:lnTo>
                    <a:lnTo>
                      <a:pt x="588" y="886"/>
                    </a:lnTo>
                    <a:lnTo>
                      <a:pt x="470" y="891"/>
                    </a:lnTo>
                    <a:lnTo>
                      <a:pt x="470" y="832"/>
                    </a:lnTo>
                    <a:lnTo>
                      <a:pt x="236" y="829"/>
                    </a:lnTo>
                    <a:lnTo>
                      <a:pt x="234" y="586"/>
                    </a:lnTo>
                    <a:lnTo>
                      <a:pt x="236" y="341"/>
                    </a:lnTo>
                    <a:lnTo>
                      <a:pt x="236" y="118"/>
                    </a:lnTo>
                    <a:lnTo>
                      <a:pt x="12" y="119"/>
                    </a:lnTo>
                    <a:lnTo>
                      <a:pt x="0" y="60"/>
                    </a:lnTo>
                    <a:lnTo>
                      <a:pt x="118" y="60"/>
                    </a:lnTo>
                    <a:lnTo>
                      <a:pt x="120" y="1"/>
                    </a:lnTo>
                    <a:lnTo>
                      <a:pt x="238" y="1"/>
                    </a:lnTo>
                    <a:lnTo>
                      <a:pt x="297" y="0"/>
                    </a:lnTo>
                    <a:lnTo>
                      <a:pt x="297" y="59"/>
                    </a:lnTo>
                  </a:path>
                </a:pathLst>
              </a:custGeom>
              <a:noFill/>
              <a:ln w="3" cap="flat">
                <a:solidFill>
                  <a:srgbClr val="000000"/>
                </a:solidFill>
                <a:prstDash val="solid"/>
                <a:miter lim="800000"/>
                <a:headEnd/>
                <a:tailEnd/>
              </a:ln>
            </p:spPr>
            <p:txBody>
              <a:bodyPr/>
              <a:lstStyle/>
              <a:p>
                <a:endParaRPr lang="en-US"/>
              </a:p>
            </p:txBody>
          </p:sp>
          <p:sp>
            <p:nvSpPr>
              <p:cNvPr id="28900" name="Freeform 61"/>
              <p:cNvSpPr>
                <a:spLocks/>
              </p:cNvSpPr>
              <p:nvPr/>
            </p:nvSpPr>
            <p:spPr bwMode="auto">
              <a:xfrm>
                <a:off x="4782" y="2884"/>
                <a:ext cx="231" cy="119"/>
              </a:xfrm>
              <a:custGeom>
                <a:avLst/>
                <a:gdLst>
                  <a:gd name="T0" fmla="*/ 231 w 231"/>
                  <a:gd name="T1" fmla="*/ 59 h 119"/>
                  <a:gd name="T2" fmla="*/ 173 w 231"/>
                  <a:gd name="T3" fmla="*/ 60 h 119"/>
                  <a:gd name="T4" fmla="*/ 173 w 231"/>
                  <a:gd name="T5" fmla="*/ 119 h 119"/>
                  <a:gd name="T6" fmla="*/ 2 w 231"/>
                  <a:gd name="T7" fmla="*/ 118 h 119"/>
                  <a:gd name="T8" fmla="*/ 0 w 231"/>
                  <a:gd name="T9" fmla="*/ 1 h 119"/>
                  <a:gd name="T10" fmla="*/ 173 w 231"/>
                  <a:gd name="T11" fmla="*/ 1 h 119"/>
                  <a:gd name="T12" fmla="*/ 231 w 231"/>
                  <a:gd name="T13" fmla="*/ 0 h 119"/>
                  <a:gd name="T14" fmla="*/ 231 w 231"/>
                  <a:gd name="T15" fmla="*/ 59 h 119"/>
                  <a:gd name="T16" fmla="*/ 0 60000 65536"/>
                  <a:gd name="T17" fmla="*/ 0 60000 65536"/>
                  <a:gd name="T18" fmla="*/ 0 60000 65536"/>
                  <a:gd name="T19" fmla="*/ 0 60000 65536"/>
                  <a:gd name="T20" fmla="*/ 0 60000 65536"/>
                  <a:gd name="T21" fmla="*/ 0 60000 65536"/>
                  <a:gd name="T22" fmla="*/ 0 60000 65536"/>
                  <a:gd name="T23" fmla="*/ 0 60000 65536"/>
                  <a:gd name="T24" fmla="*/ 0 w 231"/>
                  <a:gd name="T25" fmla="*/ 0 h 119"/>
                  <a:gd name="T26" fmla="*/ 231 w 231"/>
                  <a:gd name="T27" fmla="*/ 119 h 11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1" h="119">
                    <a:moveTo>
                      <a:pt x="231" y="59"/>
                    </a:moveTo>
                    <a:lnTo>
                      <a:pt x="173" y="60"/>
                    </a:lnTo>
                    <a:lnTo>
                      <a:pt x="173" y="119"/>
                    </a:lnTo>
                    <a:lnTo>
                      <a:pt x="2" y="118"/>
                    </a:lnTo>
                    <a:lnTo>
                      <a:pt x="0" y="1"/>
                    </a:lnTo>
                    <a:lnTo>
                      <a:pt x="173" y="1"/>
                    </a:lnTo>
                    <a:lnTo>
                      <a:pt x="231" y="0"/>
                    </a:lnTo>
                    <a:lnTo>
                      <a:pt x="231" y="59"/>
                    </a:lnTo>
                    <a:close/>
                  </a:path>
                </a:pathLst>
              </a:custGeom>
              <a:solidFill>
                <a:srgbClr val="FEE679"/>
              </a:solidFill>
              <a:ln w="9525">
                <a:noFill/>
                <a:round/>
                <a:headEnd/>
                <a:tailEnd/>
              </a:ln>
            </p:spPr>
            <p:txBody>
              <a:bodyPr/>
              <a:lstStyle/>
              <a:p>
                <a:endParaRPr lang="en-US"/>
              </a:p>
            </p:txBody>
          </p:sp>
          <p:sp>
            <p:nvSpPr>
              <p:cNvPr id="28901" name="Freeform 62"/>
              <p:cNvSpPr>
                <a:spLocks noEditPoints="1"/>
              </p:cNvSpPr>
              <p:nvPr/>
            </p:nvSpPr>
            <p:spPr bwMode="auto">
              <a:xfrm>
                <a:off x="4782" y="2884"/>
                <a:ext cx="231" cy="119"/>
              </a:xfrm>
              <a:custGeom>
                <a:avLst/>
                <a:gdLst>
                  <a:gd name="T0" fmla="*/ 173 w 231"/>
                  <a:gd name="T1" fmla="*/ 119 h 119"/>
                  <a:gd name="T2" fmla="*/ 2 w 231"/>
                  <a:gd name="T3" fmla="*/ 118 h 119"/>
                  <a:gd name="T4" fmla="*/ 0 w 231"/>
                  <a:gd name="T5" fmla="*/ 1 h 119"/>
                  <a:gd name="T6" fmla="*/ 173 w 231"/>
                  <a:gd name="T7" fmla="*/ 1 h 119"/>
                  <a:gd name="T8" fmla="*/ 231 w 231"/>
                  <a:gd name="T9" fmla="*/ 0 h 119"/>
                  <a:gd name="T10" fmla="*/ 231 w 231"/>
                  <a:gd name="T11" fmla="*/ 59 h 119"/>
                  <a:gd name="T12" fmla="*/ 173 w 231"/>
                  <a:gd name="T13" fmla="*/ 60 h 119"/>
                  <a:gd name="T14" fmla="*/ 173 w 231"/>
                  <a:gd name="T15" fmla="*/ 119 h 119"/>
                  <a:gd name="T16" fmla="*/ 0 60000 65536"/>
                  <a:gd name="T17" fmla="*/ 0 60000 65536"/>
                  <a:gd name="T18" fmla="*/ 0 60000 65536"/>
                  <a:gd name="T19" fmla="*/ 0 60000 65536"/>
                  <a:gd name="T20" fmla="*/ 0 60000 65536"/>
                  <a:gd name="T21" fmla="*/ 0 60000 65536"/>
                  <a:gd name="T22" fmla="*/ 0 60000 65536"/>
                  <a:gd name="T23" fmla="*/ 0 60000 65536"/>
                  <a:gd name="T24" fmla="*/ 0 w 231"/>
                  <a:gd name="T25" fmla="*/ 0 h 119"/>
                  <a:gd name="T26" fmla="*/ 231 w 231"/>
                  <a:gd name="T27" fmla="*/ 119 h 11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1" h="119">
                    <a:moveTo>
                      <a:pt x="173" y="119"/>
                    </a:moveTo>
                    <a:lnTo>
                      <a:pt x="2" y="118"/>
                    </a:lnTo>
                    <a:lnTo>
                      <a:pt x="0" y="1"/>
                    </a:lnTo>
                    <a:lnTo>
                      <a:pt x="173" y="1"/>
                    </a:lnTo>
                    <a:lnTo>
                      <a:pt x="231" y="0"/>
                    </a:lnTo>
                    <a:moveTo>
                      <a:pt x="231" y="59"/>
                    </a:moveTo>
                    <a:lnTo>
                      <a:pt x="173" y="60"/>
                    </a:lnTo>
                    <a:lnTo>
                      <a:pt x="173" y="119"/>
                    </a:lnTo>
                  </a:path>
                </a:pathLst>
              </a:custGeom>
              <a:noFill/>
              <a:ln w="3" cap="flat">
                <a:solidFill>
                  <a:srgbClr val="000000"/>
                </a:solidFill>
                <a:prstDash val="solid"/>
                <a:miter lim="800000"/>
                <a:headEnd/>
                <a:tailEnd/>
              </a:ln>
            </p:spPr>
            <p:txBody>
              <a:bodyPr/>
              <a:lstStyle/>
              <a:p>
                <a:endParaRPr lang="en-US"/>
              </a:p>
            </p:txBody>
          </p:sp>
          <p:sp>
            <p:nvSpPr>
              <p:cNvPr id="28902" name="Freeform 63"/>
              <p:cNvSpPr>
                <a:spLocks/>
              </p:cNvSpPr>
              <p:nvPr/>
            </p:nvSpPr>
            <p:spPr bwMode="auto">
              <a:xfrm>
                <a:off x="765" y="2888"/>
                <a:ext cx="62" cy="119"/>
              </a:xfrm>
              <a:custGeom>
                <a:avLst/>
                <a:gdLst>
                  <a:gd name="T0" fmla="*/ 62 w 62"/>
                  <a:gd name="T1" fmla="*/ 118 h 119"/>
                  <a:gd name="T2" fmla="*/ 0 w 62"/>
                  <a:gd name="T3" fmla="*/ 119 h 119"/>
                  <a:gd name="T4" fmla="*/ 1 w 62"/>
                  <a:gd name="T5" fmla="*/ 1 h 119"/>
                  <a:gd name="T6" fmla="*/ 62 w 62"/>
                  <a:gd name="T7" fmla="*/ 0 h 119"/>
                  <a:gd name="T8" fmla="*/ 62 w 62"/>
                  <a:gd name="T9" fmla="*/ 118 h 119"/>
                  <a:gd name="T10" fmla="*/ 0 60000 65536"/>
                  <a:gd name="T11" fmla="*/ 0 60000 65536"/>
                  <a:gd name="T12" fmla="*/ 0 60000 65536"/>
                  <a:gd name="T13" fmla="*/ 0 60000 65536"/>
                  <a:gd name="T14" fmla="*/ 0 60000 65536"/>
                  <a:gd name="T15" fmla="*/ 0 w 62"/>
                  <a:gd name="T16" fmla="*/ 0 h 119"/>
                  <a:gd name="T17" fmla="*/ 62 w 62"/>
                  <a:gd name="T18" fmla="*/ 119 h 119"/>
                </a:gdLst>
                <a:ahLst/>
                <a:cxnLst>
                  <a:cxn ang="T10">
                    <a:pos x="T0" y="T1"/>
                  </a:cxn>
                  <a:cxn ang="T11">
                    <a:pos x="T2" y="T3"/>
                  </a:cxn>
                  <a:cxn ang="T12">
                    <a:pos x="T4" y="T5"/>
                  </a:cxn>
                  <a:cxn ang="T13">
                    <a:pos x="T6" y="T7"/>
                  </a:cxn>
                  <a:cxn ang="T14">
                    <a:pos x="T8" y="T9"/>
                  </a:cxn>
                </a:cxnLst>
                <a:rect l="T15" t="T16" r="T17" b="T18"/>
                <a:pathLst>
                  <a:path w="62" h="119">
                    <a:moveTo>
                      <a:pt x="62" y="118"/>
                    </a:moveTo>
                    <a:lnTo>
                      <a:pt x="0" y="119"/>
                    </a:lnTo>
                    <a:lnTo>
                      <a:pt x="1" y="1"/>
                    </a:lnTo>
                    <a:lnTo>
                      <a:pt x="62" y="0"/>
                    </a:lnTo>
                    <a:lnTo>
                      <a:pt x="62" y="118"/>
                    </a:lnTo>
                    <a:close/>
                  </a:path>
                </a:pathLst>
              </a:custGeom>
              <a:solidFill>
                <a:srgbClr val="FEE679"/>
              </a:solidFill>
              <a:ln w="9525">
                <a:noFill/>
                <a:round/>
                <a:headEnd/>
                <a:tailEnd/>
              </a:ln>
            </p:spPr>
            <p:txBody>
              <a:bodyPr/>
              <a:lstStyle/>
              <a:p>
                <a:endParaRPr lang="en-US"/>
              </a:p>
            </p:txBody>
          </p:sp>
          <p:sp>
            <p:nvSpPr>
              <p:cNvPr id="28903" name="Freeform 64"/>
              <p:cNvSpPr>
                <a:spLocks/>
              </p:cNvSpPr>
              <p:nvPr/>
            </p:nvSpPr>
            <p:spPr bwMode="auto">
              <a:xfrm>
                <a:off x="765" y="2888"/>
                <a:ext cx="62" cy="119"/>
              </a:xfrm>
              <a:custGeom>
                <a:avLst/>
                <a:gdLst>
                  <a:gd name="T0" fmla="*/ 30 w 62"/>
                  <a:gd name="T1" fmla="*/ 118 h 119"/>
                  <a:gd name="T2" fmla="*/ 0 w 62"/>
                  <a:gd name="T3" fmla="*/ 119 h 119"/>
                  <a:gd name="T4" fmla="*/ 1 w 62"/>
                  <a:gd name="T5" fmla="*/ 1 h 119"/>
                  <a:gd name="T6" fmla="*/ 62 w 62"/>
                  <a:gd name="T7" fmla="*/ 0 h 119"/>
                  <a:gd name="T8" fmla="*/ 62 w 62"/>
                  <a:gd name="T9" fmla="*/ 118 h 119"/>
                  <a:gd name="T10" fmla="*/ 30 w 62"/>
                  <a:gd name="T11" fmla="*/ 118 h 119"/>
                  <a:gd name="T12" fmla="*/ 0 60000 65536"/>
                  <a:gd name="T13" fmla="*/ 0 60000 65536"/>
                  <a:gd name="T14" fmla="*/ 0 60000 65536"/>
                  <a:gd name="T15" fmla="*/ 0 60000 65536"/>
                  <a:gd name="T16" fmla="*/ 0 60000 65536"/>
                  <a:gd name="T17" fmla="*/ 0 60000 65536"/>
                  <a:gd name="T18" fmla="*/ 0 w 62"/>
                  <a:gd name="T19" fmla="*/ 0 h 119"/>
                  <a:gd name="T20" fmla="*/ 62 w 62"/>
                  <a:gd name="T21" fmla="*/ 119 h 119"/>
                </a:gdLst>
                <a:ahLst/>
                <a:cxnLst>
                  <a:cxn ang="T12">
                    <a:pos x="T0" y="T1"/>
                  </a:cxn>
                  <a:cxn ang="T13">
                    <a:pos x="T2" y="T3"/>
                  </a:cxn>
                  <a:cxn ang="T14">
                    <a:pos x="T4" y="T5"/>
                  </a:cxn>
                  <a:cxn ang="T15">
                    <a:pos x="T6" y="T7"/>
                  </a:cxn>
                  <a:cxn ang="T16">
                    <a:pos x="T8" y="T9"/>
                  </a:cxn>
                  <a:cxn ang="T17">
                    <a:pos x="T10" y="T11"/>
                  </a:cxn>
                </a:cxnLst>
                <a:rect l="T18" t="T19" r="T20" b="T21"/>
                <a:pathLst>
                  <a:path w="62" h="119">
                    <a:moveTo>
                      <a:pt x="30" y="118"/>
                    </a:moveTo>
                    <a:lnTo>
                      <a:pt x="0" y="119"/>
                    </a:lnTo>
                    <a:lnTo>
                      <a:pt x="1" y="1"/>
                    </a:lnTo>
                    <a:lnTo>
                      <a:pt x="62" y="0"/>
                    </a:lnTo>
                    <a:lnTo>
                      <a:pt x="62" y="118"/>
                    </a:lnTo>
                    <a:lnTo>
                      <a:pt x="30" y="118"/>
                    </a:lnTo>
                  </a:path>
                </a:pathLst>
              </a:custGeom>
              <a:noFill/>
              <a:ln w="3" cap="flat">
                <a:solidFill>
                  <a:srgbClr val="000000"/>
                </a:solidFill>
                <a:prstDash val="solid"/>
                <a:miter lim="800000"/>
                <a:headEnd/>
                <a:tailEnd/>
              </a:ln>
            </p:spPr>
            <p:txBody>
              <a:bodyPr/>
              <a:lstStyle/>
              <a:p>
                <a:endParaRPr lang="en-US"/>
              </a:p>
            </p:txBody>
          </p:sp>
          <p:sp>
            <p:nvSpPr>
              <p:cNvPr id="28904" name="Freeform 65"/>
              <p:cNvSpPr>
                <a:spLocks noEditPoints="1"/>
              </p:cNvSpPr>
              <p:nvPr/>
            </p:nvSpPr>
            <p:spPr bwMode="auto">
              <a:xfrm>
                <a:off x="881" y="2941"/>
                <a:ext cx="951" cy="1040"/>
              </a:xfrm>
              <a:custGeom>
                <a:avLst/>
                <a:gdLst>
                  <a:gd name="T0" fmla="*/ 176 w 951"/>
                  <a:gd name="T1" fmla="*/ 1040 h 1040"/>
                  <a:gd name="T2" fmla="*/ 179 w 951"/>
                  <a:gd name="T3" fmla="*/ 891 h 1040"/>
                  <a:gd name="T4" fmla="*/ 59 w 951"/>
                  <a:gd name="T5" fmla="*/ 893 h 1040"/>
                  <a:gd name="T6" fmla="*/ 61 w 951"/>
                  <a:gd name="T7" fmla="*/ 654 h 1040"/>
                  <a:gd name="T8" fmla="*/ 0 w 951"/>
                  <a:gd name="T9" fmla="*/ 655 h 1040"/>
                  <a:gd name="T10" fmla="*/ 6 w 951"/>
                  <a:gd name="T11" fmla="*/ 413 h 1040"/>
                  <a:gd name="T12" fmla="*/ 65 w 951"/>
                  <a:gd name="T13" fmla="*/ 415 h 1040"/>
                  <a:gd name="T14" fmla="*/ 65 w 951"/>
                  <a:gd name="T15" fmla="*/ 357 h 1040"/>
                  <a:gd name="T16" fmla="*/ 183 w 951"/>
                  <a:gd name="T17" fmla="*/ 357 h 1040"/>
                  <a:gd name="T18" fmla="*/ 185 w 951"/>
                  <a:gd name="T19" fmla="*/ 298 h 1040"/>
                  <a:gd name="T20" fmla="*/ 126 w 951"/>
                  <a:gd name="T21" fmla="*/ 298 h 1040"/>
                  <a:gd name="T22" fmla="*/ 126 w 951"/>
                  <a:gd name="T23" fmla="*/ 180 h 1040"/>
                  <a:gd name="T24" fmla="*/ 186 w 951"/>
                  <a:gd name="T25" fmla="*/ 180 h 1040"/>
                  <a:gd name="T26" fmla="*/ 188 w 951"/>
                  <a:gd name="T27" fmla="*/ 121 h 1040"/>
                  <a:gd name="T28" fmla="*/ 306 w 951"/>
                  <a:gd name="T29" fmla="*/ 121 h 1040"/>
                  <a:gd name="T30" fmla="*/ 307 w 951"/>
                  <a:gd name="T31" fmla="*/ 2 h 1040"/>
                  <a:gd name="T32" fmla="*/ 425 w 951"/>
                  <a:gd name="T33" fmla="*/ 0 h 1040"/>
                  <a:gd name="T34" fmla="*/ 425 w 951"/>
                  <a:gd name="T35" fmla="*/ 58 h 1040"/>
                  <a:gd name="T36" fmla="*/ 484 w 951"/>
                  <a:gd name="T37" fmla="*/ 55 h 1040"/>
                  <a:gd name="T38" fmla="*/ 484 w 951"/>
                  <a:gd name="T39" fmla="*/ 170 h 1040"/>
                  <a:gd name="T40" fmla="*/ 425 w 951"/>
                  <a:gd name="T41" fmla="*/ 173 h 1040"/>
                  <a:gd name="T42" fmla="*/ 421 w 951"/>
                  <a:gd name="T43" fmla="*/ 413 h 1040"/>
                  <a:gd name="T44" fmla="*/ 300 w 951"/>
                  <a:gd name="T45" fmla="*/ 416 h 1040"/>
                  <a:gd name="T46" fmla="*/ 301 w 951"/>
                  <a:gd name="T47" fmla="*/ 654 h 1040"/>
                  <a:gd name="T48" fmla="*/ 297 w 951"/>
                  <a:gd name="T49" fmla="*/ 890 h 1040"/>
                  <a:gd name="T50" fmla="*/ 296 w 951"/>
                  <a:gd name="T51" fmla="*/ 1040 h 1040"/>
                  <a:gd name="T52" fmla="*/ 176 w 951"/>
                  <a:gd name="T53" fmla="*/ 1040 h 1040"/>
                  <a:gd name="T54" fmla="*/ 533 w 951"/>
                  <a:gd name="T55" fmla="*/ 1040 h 1040"/>
                  <a:gd name="T56" fmla="*/ 536 w 951"/>
                  <a:gd name="T57" fmla="*/ 887 h 1040"/>
                  <a:gd name="T58" fmla="*/ 774 w 951"/>
                  <a:gd name="T59" fmla="*/ 894 h 1040"/>
                  <a:gd name="T60" fmla="*/ 951 w 951"/>
                  <a:gd name="T61" fmla="*/ 887 h 1040"/>
                  <a:gd name="T62" fmla="*/ 950 w 951"/>
                  <a:gd name="T63" fmla="*/ 1040 h 1040"/>
                  <a:gd name="T64" fmla="*/ 533 w 951"/>
                  <a:gd name="T65" fmla="*/ 1040 h 104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51"/>
                  <a:gd name="T100" fmla="*/ 0 h 1040"/>
                  <a:gd name="T101" fmla="*/ 951 w 951"/>
                  <a:gd name="T102" fmla="*/ 1040 h 104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51" h="1040">
                    <a:moveTo>
                      <a:pt x="176" y="1040"/>
                    </a:moveTo>
                    <a:lnTo>
                      <a:pt x="179" y="891"/>
                    </a:lnTo>
                    <a:lnTo>
                      <a:pt x="59" y="893"/>
                    </a:lnTo>
                    <a:lnTo>
                      <a:pt x="61" y="654"/>
                    </a:lnTo>
                    <a:lnTo>
                      <a:pt x="0" y="655"/>
                    </a:lnTo>
                    <a:lnTo>
                      <a:pt x="6" y="413"/>
                    </a:lnTo>
                    <a:lnTo>
                      <a:pt x="65" y="415"/>
                    </a:lnTo>
                    <a:lnTo>
                      <a:pt x="65" y="357"/>
                    </a:lnTo>
                    <a:lnTo>
                      <a:pt x="183" y="357"/>
                    </a:lnTo>
                    <a:lnTo>
                      <a:pt x="185" y="298"/>
                    </a:lnTo>
                    <a:lnTo>
                      <a:pt x="126" y="298"/>
                    </a:lnTo>
                    <a:lnTo>
                      <a:pt x="126" y="180"/>
                    </a:lnTo>
                    <a:lnTo>
                      <a:pt x="186" y="180"/>
                    </a:lnTo>
                    <a:lnTo>
                      <a:pt x="188" y="121"/>
                    </a:lnTo>
                    <a:lnTo>
                      <a:pt x="306" y="121"/>
                    </a:lnTo>
                    <a:lnTo>
                      <a:pt x="307" y="2"/>
                    </a:lnTo>
                    <a:lnTo>
                      <a:pt x="425" y="0"/>
                    </a:lnTo>
                    <a:lnTo>
                      <a:pt x="425" y="58"/>
                    </a:lnTo>
                    <a:lnTo>
                      <a:pt x="484" y="55"/>
                    </a:lnTo>
                    <a:lnTo>
                      <a:pt x="484" y="170"/>
                    </a:lnTo>
                    <a:lnTo>
                      <a:pt x="425" y="173"/>
                    </a:lnTo>
                    <a:lnTo>
                      <a:pt x="421" y="413"/>
                    </a:lnTo>
                    <a:lnTo>
                      <a:pt x="300" y="416"/>
                    </a:lnTo>
                    <a:lnTo>
                      <a:pt x="301" y="654"/>
                    </a:lnTo>
                    <a:lnTo>
                      <a:pt x="297" y="890"/>
                    </a:lnTo>
                    <a:lnTo>
                      <a:pt x="296" y="1040"/>
                    </a:lnTo>
                    <a:lnTo>
                      <a:pt x="176" y="1040"/>
                    </a:lnTo>
                    <a:close/>
                    <a:moveTo>
                      <a:pt x="533" y="1040"/>
                    </a:moveTo>
                    <a:lnTo>
                      <a:pt x="536" y="887"/>
                    </a:lnTo>
                    <a:lnTo>
                      <a:pt x="774" y="894"/>
                    </a:lnTo>
                    <a:lnTo>
                      <a:pt x="951" y="887"/>
                    </a:lnTo>
                    <a:lnTo>
                      <a:pt x="950" y="1040"/>
                    </a:lnTo>
                    <a:lnTo>
                      <a:pt x="533" y="1040"/>
                    </a:lnTo>
                    <a:close/>
                  </a:path>
                </a:pathLst>
              </a:custGeom>
              <a:solidFill>
                <a:srgbClr val="FEE679"/>
              </a:solidFill>
              <a:ln w="9525">
                <a:noFill/>
                <a:round/>
                <a:headEnd/>
                <a:tailEnd/>
              </a:ln>
            </p:spPr>
            <p:txBody>
              <a:bodyPr/>
              <a:lstStyle/>
              <a:p>
                <a:endParaRPr lang="en-US"/>
              </a:p>
            </p:txBody>
          </p:sp>
          <p:sp>
            <p:nvSpPr>
              <p:cNvPr id="28905" name="Freeform 66"/>
              <p:cNvSpPr>
                <a:spLocks noEditPoints="1"/>
              </p:cNvSpPr>
              <p:nvPr/>
            </p:nvSpPr>
            <p:spPr bwMode="auto">
              <a:xfrm>
                <a:off x="881" y="2941"/>
                <a:ext cx="951" cy="1040"/>
              </a:xfrm>
              <a:custGeom>
                <a:avLst/>
                <a:gdLst>
                  <a:gd name="T0" fmla="*/ 176 w 951"/>
                  <a:gd name="T1" fmla="*/ 1040 h 1040"/>
                  <a:gd name="T2" fmla="*/ 179 w 951"/>
                  <a:gd name="T3" fmla="*/ 891 h 1040"/>
                  <a:gd name="T4" fmla="*/ 59 w 951"/>
                  <a:gd name="T5" fmla="*/ 893 h 1040"/>
                  <a:gd name="T6" fmla="*/ 61 w 951"/>
                  <a:gd name="T7" fmla="*/ 654 h 1040"/>
                  <a:gd name="T8" fmla="*/ 0 w 951"/>
                  <a:gd name="T9" fmla="*/ 655 h 1040"/>
                  <a:gd name="T10" fmla="*/ 6 w 951"/>
                  <a:gd name="T11" fmla="*/ 413 h 1040"/>
                  <a:gd name="T12" fmla="*/ 65 w 951"/>
                  <a:gd name="T13" fmla="*/ 415 h 1040"/>
                  <a:gd name="T14" fmla="*/ 65 w 951"/>
                  <a:gd name="T15" fmla="*/ 357 h 1040"/>
                  <a:gd name="T16" fmla="*/ 183 w 951"/>
                  <a:gd name="T17" fmla="*/ 357 h 1040"/>
                  <a:gd name="T18" fmla="*/ 185 w 951"/>
                  <a:gd name="T19" fmla="*/ 298 h 1040"/>
                  <a:gd name="T20" fmla="*/ 126 w 951"/>
                  <a:gd name="T21" fmla="*/ 298 h 1040"/>
                  <a:gd name="T22" fmla="*/ 126 w 951"/>
                  <a:gd name="T23" fmla="*/ 180 h 1040"/>
                  <a:gd name="T24" fmla="*/ 186 w 951"/>
                  <a:gd name="T25" fmla="*/ 180 h 1040"/>
                  <a:gd name="T26" fmla="*/ 188 w 951"/>
                  <a:gd name="T27" fmla="*/ 121 h 1040"/>
                  <a:gd name="T28" fmla="*/ 306 w 951"/>
                  <a:gd name="T29" fmla="*/ 121 h 1040"/>
                  <a:gd name="T30" fmla="*/ 307 w 951"/>
                  <a:gd name="T31" fmla="*/ 2 h 1040"/>
                  <a:gd name="T32" fmla="*/ 425 w 951"/>
                  <a:gd name="T33" fmla="*/ 0 h 1040"/>
                  <a:gd name="T34" fmla="*/ 425 w 951"/>
                  <a:gd name="T35" fmla="*/ 58 h 1040"/>
                  <a:gd name="T36" fmla="*/ 484 w 951"/>
                  <a:gd name="T37" fmla="*/ 55 h 1040"/>
                  <a:gd name="T38" fmla="*/ 484 w 951"/>
                  <a:gd name="T39" fmla="*/ 170 h 1040"/>
                  <a:gd name="T40" fmla="*/ 425 w 951"/>
                  <a:gd name="T41" fmla="*/ 173 h 1040"/>
                  <a:gd name="T42" fmla="*/ 421 w 951"/>
                  <a:gd name="T43" fmla="*/ 413 h 1040"/>
                  <a:gd name="T44" fmla="*/ 300 w 951"/>
                  <a:gd name="T45" fmla="*/ 416 h 1040"/>
                  <a:gd name="T46" fmla="*/ 301 w 951"/>
                  <a:gd name="T47" fmla="*/ 654 h 1040"/>
                  <a:gd name="T48" fmla="*/ 297 w 951"/>
                  <a:gd name="T49" fmla="*/ 890 h 1040"/>
                  <a:gd name="T50" fmla="*/ 296 w 951"/>
                  <a:gd name="T51" fmla="*/ 1040 h 1040"/>
                  <a:gd name="T52" fmla="*/ 533 w 951"/>
                  <a:gd name="T53" fmla="*/ 1040 h 1040"/>
                  <a:gd name="T54" fmla="*/ 536 w 951"/>
                  <a:gd name="T55" fmla="*/ 887 h 1040"/>
                  <a:gd name="T56" fmla="*/ 774 w 951"/>
                  <a:gd name="T57" fmla="*/ 894 h 1040"/>
                  <a:gd name="T58" fmla="*/ 951 w 951"/>
                  <a:gd name="T59" fmla="*/ 887 h 1040"/>
                  <a:gd name="T60" fmla="*/ 950 w 951"/>
                  <a:gd name="T61" fmla="*/ 1040 h 104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951"/>
                  <a:gd name="T94" fmla="*/ 0 h 1040"/>
                  <a:gd name="T95" fmla="*/ 951 w 951"/>
                  <a:gd name="T96" fmla="*/ 1040 h 104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951" h="1040">
                    <a:moveTo>
                      <a:pt x="176" y="1040"/>
                    </a:moveTo>
                    <a:lnTo>
                      <a:pt x="179" y="891"/>
                    </a:lnTo>
                    <a:lnTo>
                      <a:pt x="59" y="893"/>
                    </a:lnTo>
                    <a:lnTo>
                      <a:pt x="61" y="654"/>
                    </a:lnTo>
                    <a:lnTo>
                      <a:pt x="0" y="655"/>
                    </a:lnTo>
                    <a:lnTo>
                      <a:pt x="6" y="413"/>
                    </a:lnTo>
                    <a:lnTo>
                      <a:pt x="65" y="415"/>
                    </a:lnTo>
                    <a:lnTo>
                      <a:pt x="65" y="357"/>
                    </a:lnTo>
                    <a:lnTo>
                      <a:pt x="183" y="357"/>
                    </a:lnTo>
                    <a:lnTo>
                      <a:pt x="185" y="298"/>
                    </a:lnTo>
                    <a:lnTo>
                      <a:pt x="126" y="298"/>
                    </a:lnTo>
                    <a:lnTo>
                      <a:pt x="126" y="180"/>
                    </a:lnTo>
                    <a:lnTo>
                      <a:pt x="186" y="180"/>
                    </a:lnTo>
                    <a:lnTo>
                      <a:pt x="188" y="121"/>
                    </a:lnTo>
                    <a:lnTo>
                      <a:pt x="306" y="121"/>
                    </a:lnTo>
                    <a:lnTo>
                      <a:pt x="307" y="2"/>
                    </a:lnTo>
                    <a:lnTo>
                      <a:pt x="425" y="0"/>
                    </a:lnTo>
                    <a:lnTo>
                      <a:pt x="425" y="58"/>
                    </a:lnTo>
                    <a:lnTo>
                      <a:pt x="484" y="55"/>
                    </a:lnTo>
                    <a:lnTo>
                      <a:pt x="484" y="170"/>
                    </a:lnTo>
                    <a:lnTo>
                      <a:pt x="425" y="173"/>
                    </a:lnTo>
                    <a:lnTo>
                      <a:pt x="421" y="413"/>
                    </a:lnTo>
                    <a:lnTo>
                      <a:pt x="300" y="416"/>
                    </a:lnTo>
                    <a:lnTo>
                      <a:pt x="301" y="654"/>
                    </a:lnTo>
                    <a:lnTo>
                      <a:pt x="297" y="890"/>
                    </a:lnTo>
                    <a:lnTo>
                      <a:pt x="296" y="1040"/>
                    </a:lnTo>
                    <a:moveTo>
                      <a:pt x="533" y="1040"/>
                    </a:moveTo>
                    <a:lnTo>
                      <a:pt x="536" y="887"/>
                    </a:lnTo>
                    <a:lnTo>
                      <a:pt x="774" y="894"/>
                    </a:lnTo>
                    <a:lnTo>
                      <a:pt x="951" y="887"/>
                    </a:lnTo>
                    <a:lnTo>
                      <a:pt x="950" y="1040"/>
                    </a:lnTo>
                  </a:path>
                </a:pathLst>
              </a:custGeom>
              <a:noFill/>
              <a:ln w="3" cap="flat">
                <a:solidFill>
                  <a:srgbClr val="000000"/>
                </a:solidFill>
                <a:prstDash val="solid"/>
                <a:miter lim="800000"/>
                <a:headEnd/>
                <a:tailEnd/>
              </a:ln>
            </p:spPr>
            <p:txBody>
              <a:bodyPr/>
              <a:lstStyle/>
              <a:p>
                <a:endParaRPr lang="en-US"/>
              </a:p>
            </p:txBody>
          </p:sp>
          <p:sp>
            <p:nvSpPr>
              <p:cNvPr id="28906" name="Freeform 67"/>
              <p:cNvSpPr>
                <a:spLocks/>
              </p:cNvSpPr>
              <p:nvPr/>
            </p:nvSpPr>
            <p:spPr bwMode="auto">
              <a:xfrm>
                <a:off x="4785" y="3059"/>
                <a:ext cx="56" cy="59"/>
              </a:xfrm>
              <a:custGeom>
                <a:avLst/>
                <a:gdLst>
                  <a:gd name="T0" fmla="*/ 56 w 56"/>
                  <a:gd name="T1" fmla="*/ 2 h 59"/>
                  <a:gd name="T2" fmla="*/ 56 w 56"/>
                  <a:gd name="T3" fmla="*/ 59 h 59"/>
                  <a:gd name="T4" fmla="*/ 2 w 56"/>
                  <a:gd name="T5" fmla="*/ 59 h 59"/>
                  <a:gd name="T6" fmla="*/ 0 w 56"/>
                  <a:gd name="T7" fmla="*/ 0 h 59"/>
                  <a:gd name="T8" fmla="*/ 56 w 56"/>
                  <a:gd name="T9" fmla="*/ 2 h 59"/>
                  <a:gd name="T10" fmla="*/ 0 60000 65536"/>
                  <a:gd name="T11" fmla="*/ 0 60000 65536"/>
                  <a:gd name="T12" fmla="*/ 0 60000 65536"/>
                  <a:gd name="T13" fmla="*/ 0 60000 65536"/>
                  <a:gd name="T14" fmla="*/ 0 60000 65536"/>
                  <a:gd name="T15" fmla="*/ 0 w 56"/>
                  <a:gd name="T16" fmla="*/ 0 h 59"/>
                  <a:gd name="T17" fmla="*/ 56 w 56"/>
                  <a:gd name="T18" fmla="*/ 59 h 59"/>
                </a:gdLst>
                <a:ahLst/>
                <a:cxnLst>
                  <a:cxn ang="T10">
                    <a:pos x="T0" y="T1"/>
                  </a:cxn>
                  <a:cxn ang="T11">
                    <a:pos x="T2" y="T3"/>
                  </a:cxn>
                  <a:cxn ang="T12">
                    <a:pos x="T4" y="T5"/>
                  </a:cxn>
                  <a:cxn ang="T13">
                    <a:pos x="T6" y="T7"/>
                  </a:cxn>
                  <a:cxn ang="T14">
                    <a:pos x="T8" y="T9"/>
                  </a:cxn>
                </a:cxnLst>
                <a:rect l="T15" t="T16" r="T17" b="T18"/>
                <a:pathLst>
                  <a:path w="56" h="59">
                    <a:moveTo>
                      <a:pt x="56" y="2"/>
                    </a:moveTo>
                    <a:lnTo>
                      <a:pt x="56" y="59"/>
                    </a:lnTo>
                    <a:lnTo>
                      <a:pt x="2" y="59"/>
                    </a:lnTo>
                    <a:lnTo>
                      <a:pt x="0" y="0"/>
                    </a:lnTo>
                    <a:lnTo>
                      <a:pt x="56" y="2"/>
                    </a:lnTo>
                    <a:close/>
                  </a:path>
                </a:pathLst>
              </a:custGeom>
              <a:solidFill>
                <a:srgbClr val="FEE679"/>
              </a:solidFill>
              <a:ln w="9525">
                <a:noFill/>
                <a:round/>
                <a:headEnd/>
                <a:tailEnd/>
              </a:ln>
            </p:spPr>
            <p:txBody>
              <a:bodyPr/>
              <a:lstStyle/>
              <a:p>
                <a:endParaRPr lang="en-US"/>
              </a:p>
            </p:txBody>
          </p:sp>
          <p:sp>
            <p:nvSpPr>
              <p:cNvPr id="28907" name="Freeform 68"/>
              <p:cNvSpPr>
                <a:spLocks/>
              </p:cNvSpPr>
              <p:nvPr/>
            </p:nvSpPr>
            <p:spPr bwMode="auto">
              <a:xfrm>
                <a:off x="4785" y="3059"/>
                <a:ext cx="56" cy="59"/>
              </a:xfrm>
              <a:custGeom>
                <a:avLst/>
                <a:gdLst>
                  <a:gd name="T0" fmla="*/ 56 w 56"/>
                  <a:gd name="T1" fmla="*/ 31 h 59"/>
                  <a:gd name="T2" fmla="*/ 56 w 56"/>
                  <a:gd name="T3" fmla="*/ 59 h 59"/>
                  <a:gd name="T4" fmla="*/ 2 w 56"/>
                  <a:gd name="T5" fmla="*/ 59 h 59"/>
                  <a:gd name="T6" fmla="*/ 0 w 56"/>
                  <a:gd name="T7" fmla="*/ 0 h 59"/>
                  <a:gd name="T8" fmla="*/ 56 w 56"/>
                  <a:gd name="T9" fmla="*/ 2 h 59"/>
                  <a:gd name="T10" fmla="*/ 56 w 56"/>
                  <a:gd name="T11" fmla="*/ 31 h 59"/>
                  <a:gd name="T12" fmla="*/ 0 60000 65536"/>
                  <a:gd name="T13" fmla="*/ 0 60000 65536"/>
                  <a:gd name="T14" fmla="*/ 0 60000 65536"/>
                  <a:gd name="T15" fmla="*/ 0 60000 65536"/>
                  <a:gd name="T16" fmla="*/ 0 60000 65536"/>
                  <a:gd name="T17" fmla="*/ 0 60000 65536"/>
                  <a:gd name="T18" fmla="*/ 0 w 56"/>
                  <a:gd name="T19" fmla="*/ 0 h 59"/>
                  <a:gd name="T20" fmla="*/ 56 w 56"/>
                  <a:gd name="T21" fmla="*/ 59 h 59"/>
                </a:gdLst>
                <a:ahLst/>
                <a:cxnLst>
                  <a:cxn ang="T12">
                    <a:pos x="T0" y="T1"/>
                  </a:cxn>
                  <a:cxn ang="T13">
                    <a:pos x="T2" y="T3"/>
                  </a:cxn>
                  <a:cxn ang="T14">
                    <a:pos x="T4" y="T5"/>
                  </a:cxn>
                  <a:cxn ang="T15">
                    <a:pos x="T6" y="T7"/>
                  </a:cxn>
                  <a:cxn ang="T16">
                    <a:pos x="T8" y="T9"/>
                  </a:cxn>
                  <a:cxn ang="T17">
                    <a:pos x="T10" y="T11"/>
                  </a:cxn>
                </a:cxnLst>
                <a:rect l="T18" t="T19" r="T20" b="T21"/>
                <a:pathLst>
                  <a:path w="56" h="59">
                    <a:moveTo>
                      <a:pt x="56" y="31"/>
                    </a:moveTo>
                    <a:lnTo>
                      <a:pt x="56" y="59"/>
                    </a:lnTo>
                    <a:lnTo>
                      <a:pt x="2" y="59"/>
                    </a:lnTo>
                    <a:lnTo>
                      <a:pt x="0" y="0"/>
                    </a:lnTo>
                    <a:lnTo>
                      <a:pt x="56" y="2"/>
                    </a:lnTo>
                    <a:lnTo>
                      <a:pt x="56" y="31"/>
                    </a:lnTo>
                  </a:path>
                </a:pathLst>
              </a:custGeom>
              <a:noFill/>
              <a:ln w="3" cap="flat">
                <a:solidFill>
                  <a:srgbClr val="000000"/>
                </a:solidFill>
                <a:prstDash val="solid"/>
                <a:miter lim="800000"/>
                <a:headEnd/>
                <a:tailEnd/>
              </a:ln>
            </p:spPr>
            <p:txBody>
              <a:bodyPr/>
              <a:lstStyle/>
              <a:p>
                <a:endParaRPr lang="en-US"/>
              </a:p>
            </p:txBody>
          </p:sp>
          <p:sp>
            <p:nvSpPr>
              <p:cNvPr id="28908" name="Rectangle 69"/>
              <p:cNvSpPr>
                <a:spLocks noChangeArrowheads="1"/>
              </p:cNvSpPr>
              <p:nvPr/>
            </p:nvSpPr>
            <p:spPr bwMode="auto">
              <a:xfrm>
                <a:off x="4954" y="3179"/>
                <a:ext cx="59" cy="178"/>
              </a:xfrm>
              <a:prstGeom prst="rect">
                <a:avLst/>
              </a:prstGeom>
              <a:solidFill>
                <a:srgbClr val="FEE679"/>
              </a:solidFill>
              <a:ln w="9525">
                <a:noFill/>
                <a:miter lim="800000"/>
                <a:headEnd/>
                <a:tailEnd/>
              </a:ln>
            </p:spPr>
            <p:txBody>
              <a:bodyPr/>
              <a:lstStyle/>
              <a:p>
                <a:endParaRPr lang="en-US"/>
              </a:p>
            </p:txBody>
          </p:sp>
          <p:sp>
            <p:nvSpPr>
              <p:cNvPr id="28909" name="Freeform 70"/>
              <p:cNvSpPr>
                <a:spLocks/>
              </p:cNvSpPr>
              <p:nvPr/>
            </p:nvSpPr>
            <p:spPr bwMode="auto">
              <a:xfrm>
                <a:off x="4954" y="3179"/>
                <a:ext cx="59" cy="178"/>
              </a:xfrm>
              <a:custGeom>
                <a:avLst/>
                <a:gdLst>
                  <a:gd name="T0" fmla="*/ 59 w 59"/>
                  <a:gd name="T1" fmla="*/ 178 h 178"/>
                  <a:gd name="T2" fmla="*/ 0 w 59"/>
                  <a:gd name="T3" fmla="*/ 178 h 178"/>
                  <a:gd name="T4" fmla="*/ 0 w 59"/>
                  <a:gd name="T5" fmla="*/ 0 h 178"/>
                  <a:gd name="T6" fmla="*/ 59 w 59"/>
                  <a:gd name="T7" fmla="*/ 0 h 178"/>
                  <a:gd name="T8" fmla="*/ 0 60000 65536"/>
                  <a:gd name="T9" fmla="*/ 0 60000 65536"/>
                  <a:gd name="T10" fmla="*/ 0 60000 65536"/>
                  <a:gd name="T11" fmla="*/ 0 60000 65536"/>
                  <a:gd name="T12" fmla="*/ 0 w 59"/>
                  <a:gd name="T13" fmla="*/ 0 h 178"/>
                  <a:gd name="T14" fmla="*/ 59 w 59"/>
                  <a:gd name="T15" fmla="*/ 178 h 178"/>
                </a:gdLst>
                <a:ahLst/>
                <a:cxnLst>
                  <a:cxn ang="T8">
                    <a:pos x="T0" y="T1"/>
                  </a:cxn>
                  <a:cxn ang="T9">
                    <a:pos x="T2" y="T3"/>
                  </a:cxn>
                  <a:cxn ang="T10">
                    <a:pos x="T4" y="T5"/>
                  </a:cxn>
                  <a:cxn ang="T11">
                    <a:pos x="T6" y="T7"/>
                  </a:cxn>
                </a:cxnLst>
                <a:rect l="T12" t="T13" r="T14" b="T15"/>
                <a:pathLst>
                  <a:path w="59" h="178">
                    <a:moveTo>
                      <a:pt x="59" y="178"/>
                    </a:moveTo>
                    <a:lnTo>
                      <a:pt x="0" y="178"/>
                    </a:lnTo>
                    <a:lnTo>
                      <a:pt x="0" y="0"/>
                    </a:lnTo>
                    <a:lnTo>
                      <a:pt x="59" y="0"/>
                    </a:lnTo>
                  </a:path>
                </a:pathLst>
              </a:custGeom>
              <a:noFill/>
              <a:ln w="3" cap="flat">
                <a:solidFill>
                  <a:srgbClr val="000000"/>
                </a:solidFill>
                <a:prstDash val="solid"/>
                <a:miter lim="800000"/>
                <a:headEnd/>
                <a:tailEnd/>
              </a:ln>
            </p:spPr>
            <p:txBody>
              <a:bodyPr/>
              <a:lstStyle/>
              <a:p>
                <a:endParaRPr lang="en-US"/>
              </a:p>
            </p:txBody>
          </p:sp>
          <p:sp>
            <p:nvSpPr>
              <p:cNvPr id="28910" name="Freeform 71"/>
              <p:cNvSpPr>
                <a:spLocks/>
              </p:cNvSpPr>
              <p:nvPr/>
            </p:nvSpPr>
            <p:spPr bwMode="auto">
              <a:xfrm>
                <a:off x="340" y="3359"/>
                <a:ext cx="128" cy="237"/>
              </a:xfrm>
              <a:custGeom>
                <a:avLst/>
                <a:gdLst>
                  <a:gd name="T0" fmla="*/ 0 w 128"/>
                  <a:gd name="T1" fmla="*/ 0 h 237"/>
                  <a:gd name="T2" fmla="*/ 70 w 128"/>
                  <a:gd name="T3" fmla="*/ 1 h 237"/>
                  <a:gd name="T4" fmla="*/ 69 w 128"/>
                  <a:gd name="T5" fmla="*/ 119 h 237"/>
                  <a:gd name="T6" fmla="*/ 128 w 128"/>
                  <a:gd name="T7" fmla="*/ 119 h 237"/>
                  <a:gd name="T8" fmla="*/ 128 w 128"/>
                  <a:gd name="T9" fmla="*/ 237 h 237"/>
                  <a:gd name="T10" fmla="*/ 0 w 128"/>
                  <a:gd name="T11" fmla="*/ 236 h 237"/>
                  <a:gd name="T12" fmla="*/ 0 w 128"/>
                  <a:gd name="T13" fmla="*/ 0 h 237"/>
                  <a:gd name="T14" fmla="*/ 0 60000 65536"/>
                  <a:gd name="T15" fmla="*/ 0 60000 65536"/>
                  <a:gd name="T16" fmla="*/ 0 60000 65536"/>
                  <a:gd name="T17" fmla="*/ 0 60000 65536"/>
                  <a:gd name="T18" fmla="*/ 0 60000 65536"/>
                  <a:gd name="T19" fmla="*/ 0 60000 65536"/>
                  <a:gd name="T20" fmla="*/ 0 60000 65536"/>
                  <a:gd name="T21" fmla="*/ 0 w 128"/>
                  <a:gd name="T22" fmla="*/ 0 h 237"/>
                  <a:gd name="T23" fmla="*/ 128 w 128"/>
                  <a:gd name="T24" fmla="*/ 237 h 2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8" h="237">
                    <a:moveTo>
                      <a:pt x="0" y="0"/>
                    </a:moveTo>
                    <a:lnTo>
                      <a:pt x="70" y="1"/>
                    </a:lnTo>
                    <a:lnTo>
                      <a:pt x="69" y="119"/>
                    </a:lnTo>
                    <a:lnTo>
                      <a:pt x="128" y="119"/>
                    </a:lnTo>
                    <a:lnTo>
                      <a:pt x="128" y="237"/>
                    </a:lnTo>
                    <a:lnTo>
                      <a:pt x="0" y="236"/>
                    </a:lnTo>
                    <a:lnTo>
                      <a:pt x="0" y="0"/>
                    </a:lnTo>
                    <a:close/>
                  </a:path>
                </a:pathLst>
              </a:custGeom>
              <a:solidFill>
                <a:srgbClr val="FEE679"/>
              </a:solidFill>
              <a:ln w="9525">
                <a:noFill/>
                <a:round/>
                <a:headEnd/>
                <a:tailEnd/>
              </a:ln>
            </p:spPr>
            <p:txBody>
              <a:bodyPr/>
              <a:lstStyle/>
              <a:p>
                <a:endParaRPr lang="en-US"/>
              </a:p>
            </p:txBody>
          </p:sp>
          <p:sp>
            <p:nvSpPr>
              <p:cNvPr id="28911" name="Freeform 72"/>
              <p:cNvSpPr>
                <a:spLocks noEditPoints="1"/>
              </p:cNvSpPr>
              <p:nvPr/>
            </p:nvSpPr>
            <p:spPr bwMode="auto">
              <a:xfrm>
                <a:off x="340" y="3359"/>
                <a:ext cx="128" cy="237"/>
              </a:xfrm>
              <a:custGeom>
                <a:avLst/>
                <a:gdLst>
                  <a:gd name="T0" fmla="*/ 70 w 128"/>
                  <a:gd name="T1" fmla="*/ 1 h 237"/>
                  <a:gd name="T2" fmla="*/ 69 w 128"/>
                  <a:gd name="T3" fmla="*/ 119 h 237"/>
                  <a:gd name="T4" fmla="*/ 128 w 128"/>
                  <a:gd name="T5" fmla="*/ 119 h 237"/>
                  <a:gd name="T6" fmla="*/ 128 w 128"/>
                  <a:gd name="T7" fmla="*/ 237 h 237"/>
                  <a:gd name="T8" fmla="*/ 0 w 128"/>
                  <a:gd name="T9" fmla="*/ 236 h 237"/>
                  <a:gd name="T10" fmla="*/ 0 w 128"/>
                  <a:gd name="T11" fmla="*/ 0 h 237"/>
                  <a:gd name="T12" fmla="*/ 70 w 128"/>
                  <a:gd name="T13" fmla="*/ 1 h 237"/>
                  <a:gd name="T14" fmla="*/ 0 60000 65536"/>
                  <a:gd name="T15" fmla="*/ 0 60000 65536"/>
                  <a:gd name="T16" fmla="*/ 0 60000 65536"/>
                  <a:gd name="T17" fmla="*/ 0 60000 65536"/>
                  <a:gd name="T18" fmla="*/ 0 60000 65536"/>
                  <a:gd name="T19" fmla="*/ 0 60000 65536"/>
                  <a:gd name="T20" fmla="*/ 0 60000 65536"/>
                  <a:gd name="T21" fmla="*/ 0 w 128"/>
                  <a:gd name="T22" fmla="*/ 0 h 237"/>
                  <a:gd name="T23" fmla="*/ 128 w 128"/>
                  <a:gd name="T24" fmla="*/ 237 h 2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8" h="237">
                    <a:moveTo>
                      <a:pt x="70" y="1"/>
                    </a:moveTo>
                    <a:lnTo>
                      <a:pt x="69" y="119"/>
                    </a:lnTo>
                    <a:lnTo>
                      <a:pt x="128" y="119"/>
                    </a:lnTo>
                    <a:lnTo>
                      <a:pt x="128" y="237"/>
                    </a:lnTo>
                    <a:lnTo>
                      <a:pt x="0" y="236"/>
                    </a:lnTo>
                    <a:moveTo>
                      <a:pt x="0" y="0"/>
                    </a:moveTo>
                    <a:lnTo>
                      <a:pt x="70" y="1"/>
                    </a:lnTo>
                  </a:path>
                </a:pathLst>
              </a:custGeom>
              <a:noFill/>
              <a:ln w="3" cap="flat">
                <a:solidFill>
                  <a:srgbClr val="000000"/>
                </a:solidFill>
                <a:prstDash val="solid"/>
                <a:miter lim="800000"/>
                <a:headEnd/>
                <a:tailEnd/>
              </a:ln>
            </p:spPr>
            <p:txBody>
              <a:bodyPr/>
              <a:lstStyle/>
              <a:p>
                <a:endParaRPr lang="en-US"/>
              </a:p>
            </p:txBody>
          </p:sp>
          <p:sp>
            <p:nvSpPr>
              <p:cNvPr id="28912" name="Freeform 73"/>
              <p:cNvSpPr>
                <a:spLocks/>
              </p:cNvSpPr>
              <p:nvPr/>
            </p:nvSpPr>
            <p:spPr bwMode="auto">
              <a:xfrm>
                <a:off x="3297" y="3503"/>
                <a:ext cx="124" cy="119"/>
              </a:xfrm>
              <a:custGeom>
                <a:avLst/>
                <a:gdLst>
                  <a:gd name="T0" fmla="*/ 120 w 124"/>
                  <a:gd name="T1" fmla="*/ 115 h 119"/>
                  <a:gd name="T2" fmla="*/ 2 w 124"/>
                  <a:gd name="T3" fmla="*/ 119 h 119"/>
                  <a:gd name="T4" fmla="*/ 0 w 124"/>
                  <a:gd name="T5" fmla="*/ 56 h 119"/>
                  <a:gd name="T6" fmla="*/ 6 w 124"/>
                  <a:gd name="T7" fmla="*/ 1 h 119"/>
                  <a:gd name="T8" fmla="*/ 124 w 124"/>
                  <a:gd name="T9" fmla="*/ 0 h 119"/>
                  <a:gd name="T10" fmla="*/ 120 w 124"/>
                  <a:gd name="T11" fmla="*/ 56 h 119"/>
                  <a:gd name="T12" fmla="*/ 120 w 124"/>
                  <a:gd name="T13" fmla="*/ 115 h 119"/>
                  <a:gd name="T14" fmla="*/ 0 60000 65536"/>
                  <a:gd name="T15" fmla="*/ 0 60000 65536"/>
                  <a:gd name="T16" fmla="*/ 0 60000 65536"/>
                  <a:gd name="T17" fmla="*/ 0 60000 65536"/>
                  <a:gd name="T18" fmla="*/ 0 60000 65536"/>
                  <a:gd name="T19" fmla="*/ 0 60000 65536"/>
                  <a:gd name="T20" fmla="*/ 0 60000 65536"/>
                  <a:gd name="T21" fmla="*/ 0 w 124"/>
                  <a:gd name="T22" fmla="*/ 0 h 119"/>
                  <a:gd name="T23" fmla="*/ 124 w 124"/>
                  <a:gd name="T24" fmla="*/ 119 h 1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4" h="119">
                    <a:moveTo>
                      <a:pt x="120" y="115"/>
                    </a:moveTo>
                    <a:lnTo>
                      <a:pt x="2" y="119"/>
                    </a:lnTo>
                    <a:lnTo>
                      <a:pt x="0" y="56"/>
                    </a:lnTo>
                    <a:lnTo>
                      <a:pt x="6" y="1"/>
                    </a:lnTo>
                    <a:lnTo>
                      <a:pt x="124" y="0"/>
                    </a:lnTo>
                    <a:lnTo>
                      <a:pt x="120" y="56"/>
                    </a:lnTo>
                    <a:lnTo>
                      <a:pt x="120" y="115"/>
                    </a:lnTo>
                    <a:close/>
                  </a:path>
                </a:pathLst>
              </a:custGeom>
              <a:solidFill>
                <a:srgbClr val="FEE679"/>
              </a:solidFill>
              <a:ln w="9525">
                <a:noFill/>
                <a:round/>
                <a:headEnd/>
                <a:tailEnd/>
              </a:ln>
            </p:spPr>
            <p:txBody>
              <a:bodyPr/>
              <a:lstStyle/>
              <a:p>
                <a:endParaRPr lang="en-US"/>
              </a:p>
            </p:txBody>
          </p:sp>
          <p:sp>
            <p:nvSpPr>
              <p:cNvPr id="28913" name="Freeform 74"/>
              <p:cNvSpPr>
                <a:spLocks/>
              </p:cNvSpPr>
              <p:nvPr/>
            </p:nvSpPr>
            <p:spPr bwMode="auto">
              <a:xfrm>
                <a:off x="3297" y="3503"/>
                <a:ext cx="124" cy="119"/>
              </a:xfrm>
              <a:custGeom>
                <a:avLst/>
                <a:gdLst>
                  <a:gd name="T0" fmla="*/ 61 w 124"/>
                  <a:gd name="T1" fmla="*/ 118 h 119"/>
                  <a:gd name="T2" fmla="*/ 2 w 124"/>
                  <a:gd name="T3" fmla="*/ 119 h 119"/>
                  <a:gd name="T4" fmla="*/ 0 w 124"/>
                  <a:gd name="T5" fmla="*/ 56 h 119"/>
                  <a:gd name="T6" fmla="*/ 6 w 124"/>
                  <a:gd name="T7" fmla="*/ 1 h 119"/>
                  <a:gd name="T8" fmla="*/ 124 w 124"/>
                  <a:gd name="T9" fmla="*/ 0 h 119"/>
                  <a:gd name="T10" fmla="*/ 120 w 124"/>
                  <a:gd name="T11" fmla="*/ 56 h 119"/>
                  <a:gd name="T12" fmla="*/ 120 w 124"/>
                  <a:gd name="T13" fmla="*/ 115 h 119"/>
                  <a:gd name="T14" fmla="*/ 61 w 124"/>
                  <a:gd name="T15" fmla="*/ 118 h 119"/>
                  <a:gd name="T16" fmla="*/ 0 60000 65536"/>
                  <a:gd name="T17" fmla="*/ 0 60000 65536"/>
                  <a:gd name="T18" fmla="*/ 0 60000 65536"/>
                  <a:gd name="T19" fmla="*/ 0 60000 65536"/>
                  <a:gd name="T20" fmla="*/ 0 60000 65536"/>
                  <a:gd name="T21" fmla="*/ 0 60000 65536"/>
                  <a:gd name="T22" fmla="*/ 0 60000 65536"/>
                  <a:gd name="T23" fmla="*/ 0 60000 65536"/>
                  <a:gd name="T24" fmla="*/ 0 w 124"/>
                  <a:gd name="T25" fmla="*/ 0 h 119"/>
                  <a:gd name="T26" fmla="*/ 124 w 124"/>
                  <a:gd name="T27" fmla="*/ 119 h 11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4" h="119">
                    <a:moveTo>
                      <a:pt x="61" y="118"/>
                    </a:moveTo>
                    <a:lnTo>
                      <a:pt x="2" y="119"/>
                    </a:lnTo>
                    <a:lnTo>
                      <a:pt x="0" y="56"/>
                    </a:lnTo>
                    <a:lnTo>
                      <a:pt x="6" y="1"/>
                    </a:lnTo>
                    <a:lnTo>
                      <a:pt x="124" y="0"/>
                    </a:lnTo>
                    <a:lnTo>
                      <a:pt x="120" y="56"/>
                    </a:lnTo>
                    <a:lnTo>
                      <a:pt x="120" y="115"/>
                    </a:lnTo>
                    <a:lnTo>
                      <a:pt x="61" y="118"/>
                    </a:lnTo>
                  </a:path>
                </a:pathLst>
              </a:custGeom>
              <a:noFill/>
              <a:ln w="3" cap="flat">
                <a:solidFill>
                  <a:srgbClr val="000000"/>
                </a:solidFill>
                <a:prstDash val="solid"/>
                <a:miter lim="800000"/>
                <a:headEnd/>
                <a:tailEnd/>
              </a:ln>
            </p:spPr>
            <p:txBody>
              <a:bodyPr/>
              <a:lstStyle/>
              <a:p>
                <a:endParaRPr lang="en-US"/>
              </a:p>
            </p:txBody>
          </p:sp>
          <p:sp>
            <p:nvSpPr>
              <p:cNvPr id="28914" name="Freeform 75"/>
              <p:cNvSpPr>
                <a:spLocks/>
              </p:cNvSpPr>
              <p:nvPr/>
            </p:nvSpPr>
            <p:spPr bwMode="auto">
              <a:xfrm>
                <a:off x="4004" y="3591"/>
                <a:ext cx="832" cy="390"/>
              </a:xfrm>
              <a:custGeom>
                <a:avLst/>
                <a:gdLst>
                  <a:gd name="T0" fmla="*/ 306 w 832"/>
                  <a:gd name="T1" fmla="*/ 390 h 390"/>
                  <a:gd name="T2" fmla="*/ 299 w 832"/>
                  <a:gd name="T3" fmla="*/ 237 h 390"/>
                  <a:gd name="T4" fmla="*/ 240 w 832"/>
                  <a:gd name="T5" fmla="*/ 236 h 390"/>
                  <a:gd name="T6" fmla="*/ 181 w 832"/>
                  <a:gd name="T7" fmla="*/ 239 h 390"/>
                  <a:gd name="T8" fmla="*/ 182 w 832"/>
                  <a:gd name="T9" fmla="*/ 298 h 390"/>
                  <a:gd name="T10" fmla="*/ 123 w 832"/>
                  <a:gd name="T11" fmla="*/ 299 h 390"/>
                  <a:gd name="T12" fmla="*/ 64 w 832"/>
                  <a:gd name="T13" fmla="*/ 302 h 390"/>
                  <a:gd name="T14" fmla="*/ 64 w 832"/>
                  <a:gd name="T15" fmla="*/ 361 h 390"/>
                  <a:gd name="T16" fmla="*/ 3 w 832"/>
                  <a:gd name="T17" fmla="*/ 362 h 390"/>
                  <a:gd name="T18" fmla="*/ 3 w 832"/>
                  <a:gd name="T19" fmla="*/ 244 h 390"/>
                  <a:gd name="T20" fmla="*/ 2 w 832"/>
                  <a:gd name="T21" fmla="*/ 126 h 390"/>
                  <a:gd name="T22" fmla="*/ 0 w 832"/>
                  <a:gd name="T23" fmla="*/ 8 h 390"/>
                  <a:gd name="T24" fmla="*/ 126 w 832"/>
                  <a:gd name="T25" fmla="*/ 4 h 390"/>
                  <a:gd name="T26" fmla="*/ 238 w 832"/>
                  <a:gd name="T27" fmla="*/ 0 h 390"/>
                  <a:gd name="T28" fmla="*/ 476 w 832"/>
                  <a:gd name="T29" fmla="*/ 2 h 390"/>
                  <a:gd name="T30" fmla="*/ 535 w 832"/>
                  <a:gd name="T31" fmla="*/ 2 h 390"/>
                  <a:gd name="T32" fmla="*/ 535 w 832"/>
                  <a:gd name="T33" fmla="*/ 181 h 390"/>
                  <a:gd name="T34" fmla="*/ 714 w 832"/>
                  <a:gd name="T35" fmla="*/ 184 h 390"/>
                  <a:gd name="T36" fmla="*/ 832 w 832"/>
                  <a:gd name="T37" fmla="*/ 185 h 390"/>
                  <a:gd name="T38" fmla="*/ 832 w 832"/>
                  <a:gd name="T39" fmla="*/ 244 h 390"/>
                  <a:gd name="T40" fmla="*/ 714 w 832"/>
                  <a:gd name="T41" fmla="*/ 244 h 390"/>
                  <a:gd name="T42" fmla="*/ 712 w 832"/>
                  <a:gd name="T43" fmla="*/ 390 h 390"/>
                  <a:gd name="T44" fmla="*/ 306 w 832"/>
                  <a:gd name="T45" fmla="*/ 390 h 39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32"/>
                  <a:gd name="T70" fmla="*/ 0 h 390"/>
                  <a:gd name="T71" fmla="*/ 832 w 832"/>
                  <a:gd name="T72" fmla="*/ 390 h 39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32" h="390">
                    <a:moveTo>
                      <a:pt x="306" y="390"/>
                    </a:moveTo>
                    <a:lnTo>
                      <a:pt x="299" y="237"/>
                    </a:lnTo>
                    <a:lnTo>
                      <a:pt x="240" y="236"/>
                    </a:lnTo>
                    <a:lnTo>
                      <a:pt x="181" y="239"/>
                    </a:lnTo>
                    <a:lnTo>
                      <a:pt x="182" y="298"/>
                    </a:lnTo>
                    <a:lnTo>
                      <a:pt x="123" y="299"/>
                    </a:lnTo>
                    <a:lnTo>
                      <a:pt x="64" y="302"/>
                    </a:lnTo>
                    <a:lnTo>
                      <a:pt x="64" y="361"/>
                    </a:lnTo>
                    <a:lnTo>
                      <a:pt x="3" y="362"/>
                    </a:lnTo>
                    <a:lnTo>
                      <a:pt x="3" y="244"/>
                    </a:lnTo>
                    <a:lnTo>
                      <a:pt x="2" y="126"/>
                    </a:lnTo>
                    <a:lnTo>
                      <a:pt x="0" y="8"/>
                    </a:lnTo>
                    <a:lnTo>
                      <a:pt x="126" y="4"/>
                    </a:lnTo>
                    <a:lnTo>
                      <a:pt x="238" y="0"/>
                    </a:lnTo>
                    <a:lnTo>
                      <a:pt x="476" y="2"/>
                    </a:lnTo>
                    <a:lnTo>
                      <a:pt x="535" y="2"/>
                    </a:lnTo>
                    <a:lnTo>
                      <a:pt x="535" y="181"/>
                    </a:lnTo>
                    <a:lnTo>
                      <a:pt x="714" y="184"/>
                    </a:lnTo>
                    <a:lnTo>
                      <a:pt x="832" y="185"/>
                    </a:lnTo>
                    <a:lnTo>
                      <a:pt x="832" y="244"/>
                    </a:lnTo>
                    <a:lnTo>
                      <a:pt x="714" y="244"/>
                    </a:lnTo>
                    <a:lnTo>
                      <a:pt x="712" y="390"/>
                    </a:lnTo>
                    <a:lnTo>
                      <a:pt x="306" y="390"/>
                    </a:lnTo>
                    <a:close/>
                  </a:path>
                </a:pathLst>
              </a:custGeom>
              <a:solidFill>
                <a:srgbClr val="FEE679"/>
              </a:solidFill>
              <a:ln w="9525">
                <a:noFill/>
                <a:round/>
                <a:headEnd/>
                <a:tailEnd/>
              </a:ln>
            </p:spPr>
            <p:txBody>
              <a:bodyPr/>
              <a:lstStyle/>
              <a:p>
                <a:endParaRPr lang="en-US"/>
              </a:p>
            </p:txBody>
          </p:sp>
          <p:sp>
            <p:nvSpPr>
              <p:cNvPr id="28915" name="Freeform 76"/>
              <p:cNvSpPr>
                <a:spLocks noEditPoints="1"/>
              </p:cNvSpPr>
              <p:nvPr/>
            </p:nvSpPr>
            <p:spPr bwMode="auto">
              <a:xfrm>
                <a:off x="4004" y="3591"/>
                <a:ext cx="832" cy="390"/>
              </a:xfrm>
              <a:custGeom>
                <a:avLst/>
                <a:gdLst>
                  <a:gd name="T0" fmla="*/ 535 w 832"/>
                  <a:gd name="T1" fmla="*/ 181 h 390"/>
                  <a:gd name="T2" fmla="*/ 714 w 832"/>
                  <a:gd name="T3" fmla="*/ 184 h 390"/>
                  <a:gd name="T4" fmla="*/ 832 w 832"/>
                  <a:gd name="T5" fmla="*/ 185 h 390"/>
                  <a:gd name="T6" fmla="*/ 832 w 832"/>
                  <a:gd name="T7" fmla="*/ 244 h 390"/>
                  <a:gd name="T8" fmla="*/ 714 w 832"/>
                  <a:gd name="T9" fmla="*/ 244 h 390"/>
                  <a:gd name="T10" fmla="*/ 712 w 832"/>
                  <a:gd name="T11" fmla="*/ 390 h 390"/>
                  <a:gd name="T12" fmla="*/ 306 w 832"/>
                  <a:gd name="T13" fmla="*/ 390 h 390"/>
                  <a:gd name="T14" fmla="*/ 299 w 832"/>
                  <a:gd name="T15" fmla="*/ 237 h 390"/>
                  <a:gd name="T16" fmla="*/ 240 w 832"/>
                  <a:gd name="T17" fmla="*/ 236 h 390"/>
                  <a:gd name="T18" fmla="*/ 181 w 832"/>
                  <a:gd name="T19" fmla="*/ 239 h 390"/>
                  <a:gd name="T20" fmla="*/ 182 w 832"/>
                  <a:gd name="T21" fmla="*/ 298 h 390"/>
                  <a:gd name="T22" fmla="*/ 123 w 832"/>
                  <a:gd name="T23" fmla="*/ 299 h 390"/>
                  <a:gd name="T24" fmla="*/ 64 w 832"/>
                  <a:gd name="T25" fmla="*/ 302 h 390"/>
                  <a:gd name="T26" fmla="*/ 64 w 832"/>
                  <a:gd name="T27" fmla="*/ 361 h 390"/>
                  <a:gd name="T28" fmla="*/ 3 w 832"/>
                  <a:gd name="T29" fmla="*/ 362 h 390"/>
                  <a:gd name="T30" fmla="*/ 3 w 832"/>
                  <a:gd name="T31" fmla="*/ 244 h 390"/>
                  <a:gd name="T32" fmla="*/ 2 w 832"/>
                  <a:gd name="T33" fmla="*/ 126 h 390"/>
                  <a:gd name="T34" fmla="*/ 0 w 832"/>
                  <a:gd name="T35" fmla="*/ 8 h 390"/>
                  <a:gd name="T36" fmla="*/ 126 w 832"/>
                  <a:gd name="T37" fmla="*/ 4 h 390"/>
                  <a:gd name="T38" fmla="*/ 238 w 832"/>
                  <a:gd name="T39" fmla="*/ 0 h 390"/>
                  <a:gd name="T40" fmla="*/ 476 w 832"/>
                  <a:gd name="T41" fmla="*/ 2 h 390"/>
                  <a:gd name="T42" fmla="*/ 535 w 832"/>
                  <a:gd name="T43" fmla="*/ 2 h 390"/>
                  <a:gd name="T44" fmla="*/ 535 w 832"/>
                  <a:gd name="T45" fmla="*/ 181 h 39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32"/>
                  <a:gd name="T70" fmla="*/ 0 h 390"/>
                  <a:gd name="T71" fmla="*/ 832 w 832"/>
                  <a:gd name="T72" fmla="*/ 390 h 39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32" h="390">
                    <a:moveTo>
                      <a:pt x="535" y="181"/>
                    </a:moveTo>
                    <a:lnTo>
                      <a:pt x="714" y="184"/>
                    </a:lnTo>
                    <a:lnTo>
                      <a:pt x="832" y="185"/>
                    </a:lnTo>
                    <a:lnTo>
                      <a:pt x="832" y="244"/>
                    </a:lnTo>
                    <a:lnTo>
                      <a:pt x="714" y="244"/>
                    </a:lnTo>
                    <a:lnTo>
                      <a:pt x="712" y="390"/>
                    </a:lnTo>
                    <a:moveTo>
                      <a:pt x="306" y="390"/>
                    </a:moveTo>
                    <a:lnTo>
                      <a:pt x="299" y="237"/>
                    </a:lnTo>
                    <a:lnTo>
                      <a:pt x="240" y="236"/>
                    </a:lnTo>
                    <a:lnTo>
                      <a:pt x="181" y="239"/>
                    </a:lnTo>
                    <a:lnTo>
                      <a:pt x="182" y="298"/>
                    </a:lnTo>
                    <a:lnTo>
                      <a:pt x="123" y="299"/>
                    </a:lnTo>
                    <a:lnTo>
                      <a:pt x="64" y="302"/>
                    </a:lnTo>
                    <a:lnTo>
                      <a:pt x="64" y="361"/>
                    </a:lnTo>
                    <a:lnTo>
                      <a:pt x="3" y="362"/>
                    </a:lnTo>
                    <a:lnTo>
                      <a:pt x="3" y="244"/>
                    </a:lnTo>
                    <a:lnTo>
                      <a:pt x="2" y="126"/>
                    </a:lnTo>
                    <a:lnTo>
                      <a:pt x="0" y="8"/>
                    </a:lnTo>
                    <a:lnTo>
                      <a:pt x="126" y="4"/>
                    </a:lnTo>
                    <a:lnTo>
                      <a:pt x="238" y="0"/>
                    </a:lnTo>
                    <a:lnTo>
                      <a:pt x="476" y="2"/>
                    </a:lnTo>
                    <a:lnTo>
                      <a:pt x="535" y="2"/>
                    </a:lnTo>
                    <a:lnTo>
                      <a:pt x="535" y="181"/>
                    </a:lnTo>
                  </a:path>
                </a:pathLst>
              </a:custGeom>
              <a:noFill/>
              <a:ln w="3" cap="flat">
                <a:solidFill>
                  <a:srgbClr val="000000"/>
                </a:solidFill>
                <a:prstDash val="solid"/>
                <a:miter lim="800000"/>
                <a:headEnd/>
                <a:tailEnd/>
              </a:ln>
            </p:spPr>
            <p:txBody>
              <a:bodyPr/>
              <a:lstStyle/>
              <a:p>
                <a:endParaRPr lang="en-US"/>
              </a:p>
            </p:txBody>
          </p:sp>
          <p:sp>
            <p:nvSpPr>
              <p:cNvPr id="28916" name="Rectangle 77"/>
              <p:cNvSpPr>
                <a:spLocks noChangeArrowheads="1"/>
              </p:cNvSpPr>
              <p:nvPr/>
            </p:nvSpPr>
            <p:spPr bwMode="auto">
              <a:xfrm>
                <a:off x="822" y="3596"/>
                <a:ext cx="59" cy="120"/>
              </a:xfrm>
              <a:prstGeom prst="rect">
                <a:avLst/>
              </a:prstGeom>
              <a:solidFill>
                <a:srgbClr val="FEE679"/>
              </a:solidFill>
              <a:ln w="9525">
                <a:noFill/>
                <a:miter lim="800000"/>
                <a:headEnd/>
                <a:tailEnd/>
              </a:ln>
            </p:spPr>
            <p:txBody>
              <a:bodyPr/>
              <a:lstStyle/>
              <a:p>
                <a:endParaRPr lang="en-US"/>
              </a:p>
            </p:txBody>
          </p:sp>
          <p:sp>
            <p:nvSpPr>
              <p:cNvPr id="28917" name="Freeform 78"/>
              <p:cNvSpPr>
                <a:spLocks/>
              </p:cNvSpPr>
              <p:nvPr/>
            </p:nvSpPr>
            <p:spPr bwMode="auto">
              <a:xfrm>
                <a:off x="822" y="3596"/>
                <a:ext cx="59" cy="120"/>
              </a:xfrm>
              <a:custGeom>
                <a:avLst/>
                <a:gdLst>
                  <a:gd name="T0" fmla="*/ 59 w 59"/>
                  <a:gd name="T1" fmla="*/ 59 h 120"/>
                  <a:gd name="T2" fmla="*/ 59 w 59"/>
                  <a:gd name="T3" fmla="*/ 120 h 120"/>
                  <a:gd name="T4" fmla="*/ 0 w 59"/>
                  <a:gd name="T5" fmla="*/ 120 h 120"/>
                  <a:gd name="T6" fmla="*/ 0 w 59"/>
                  <a:gd name="T7" fmla="*/ 0 h 120"/>
                  <a:gd name="T8" fmla="*/ 59 w 59"/>
                  <a:gd name="T9" fmla="*/ 0 h 120"/>
                  <a:gd name="T10" fmla="*/ 59 w 59"/>
                  <a:gd name="T11" fmla="*/ 59 h 120"/>
                  <a:gd name="T12" fmla="*/ 0 60000 65536"/>
                  <a:gd name="T13" fmla="*/ 0 60000 65536"/>
                  <a:gd name="T14" fmla="*/ 0 60000 65536"/>
                  <a:gd name="T15" fmla="*/ 0 60000 65536"/>
                  <a:gd name="T16" fmla="*/ 0 60000 65536"/>
                  <a:gd name="T17" fmla="*/ 0 60000 65536"/>
                  <a:gd name="T18" fmla="*/ 0 w 59"/>
                  <a:gd name="T19" fmla="*/ 0 h 120"/>
                  <a:gd name="T20" fmla="*/ 59 w 59"/>
                  <a:gd name="T21" fmla="*/ 120 h 120"/>
                </a:gdLst>
                <a:ahLst/>
                <a:cxnLst>
                  <a:cxn ang="T12">
                    <a:pos x="T0" y="T1"/>
                  </a:cxn>
                  <a:cxn ang="T13">
                    <a:pos x="T2" y="T3"/>
                  </a:cxn>
                  <a:cxn ang="T14">
                    <a:pos x="T4" y="T5"/>
                  </a:cxn>
                  <a:cxn ang="T15">
                    <a:pos x="T6" y="T7"/>
                  </a:cxn>
                  <a:cxn ang="T16">
                    <a:pos x="T8" y="T9"/>
                  </a:cxn>
                  <a:cxn ang="T17">
                    <a:pos x="T10" y="T11"/>
                  </a:cxn>
                </a:cxnLst>
                <a:rect l="T18" t="T19" r="T20" b="T21"/>
                <a:pathLst>
                  <a:path w="59" h="120">
                    <a:moveTo>
                      <a:pt x="59" y="59"/>
                    </a:moveTo>
                    <a:lnTo>
                      <a:pt x="59" y="120"/>
                    </a:lnTo>
                    <a:lnTo>
                      <a:pt x="0" y="120"/>
                    </a:lnTo>
                    <a:lnTo>
                      <a:pt x="0" y="0"/>
                    </a:lnTo>
                    <a:lnTo>
                      <a:pt x="59" y="0"/>
                    </a:lnTo>
                    <a:lnTo>
                      <a:pt x="59" y="59"/>
                    </a:lnTo>
                  </a:path>
                </a:pathLst>
              </a:custGeom>
              <a:noFill/>
              <a:ln w="3" cap="flat">
                <a:solidFill>
                  <a:srgbClr val="000000"/>
                </a:solidFill>
                <a:prstDash val="solid"/>
                <a:miter lim="800000"/>
                <a:headEnd/>
                <a:tailEnd/>
              </a:ln>
            </p:spPr>
            <p:txBody>
              <a:bodyPr/>
              <a:lstStyle/>
              <a:p>
                <a:endParaRPr lang="en-US"/>
              </a:p>
            </p:txBody>
          </p:sp>
          <p:sp>
            <p:nvSpPr>
              <p:cNvPr id="28918" name="Freeform 79"/>
              <p:cNvSpPr>
                <a:spLocks/>
              </p:cNvSpPr>
              <p:nvPr/>
            </p:nvSpPr>
            <p:spPr bwMode="auto">
              <a:xfrm>
                <a:off x="3186" y="3670"/>
                <a:ext cx="582" cy="311"/>
              </a:xfrm>
              <a:custGeom>
                <a:avLst/>
                <a:gdLst>
                  <a:gd name="T0" fmla="*/ 108 w 582"/>
                  <a:gd name="T1" fmla="*/ 311 h 311"/>
                  <a:gd name="T2" fmla="*/ 108 w 582"/>
                  <a:gd name="T3" fmla="*/ 268 h 311"/>
                  <a:gd name="T4" fmla="*/ 111 w 582"/>
                  <a:gd name="T5" fmla="*/ 204 h 311"/>
                  <a:gd name="T6" fmla="*/ 0 w 582"/>
                  <a:gd name="T7" fmla="*/ 216 h 311"/>
                  <a:gd name="T8" fmla="*/ 0 w 582"/>
                  <a:gd name="T9" fmla="*/ 154 h 311"/>
                  <a:gd name="T10" fmla="*/ 115 w 582"/>
                  <a:gd name="T11" fmla="*/ 141 h 311"/>
                  <a:gd name="T12" fmla="*/ 347 w 582"/>
                  <a:gd name="T13" fmla="*/ 119 h 311"/>
                  <a:gd name="T14" fmla="*/ 349 w 582"/>
                  <a:gd name="T15" fmla="*/ 0 h 311"/>
                  <a:gd name="T16" fmla="*/ 582 w 582"/>
                  <a:gd name="T17" fmla="*/ 47 h 311"/>
                  <a:gd name="T18" fmla="*/ 582 w 582"/>
                  <a:gd name="T19" fmla="*/ 165 h 311"/>
                  <a:gd name="T20" fmla="*/ 582 w 582"/>
                  <a:gd name="T21" fmla="*/ 283 h 311"/>
                  <a:gd name="T22" fmla="*/ 582 w 582"/>
                  <a:gd name="T23" fmla="*/ 311 h 311"/>
                  <a:gd name="T24" fmla="*/ 108 w 582"/>
                  <a:gd name="T25" fmla="*/ 311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82"/>
                  <a:gd name="T40" fmla="*/ 0 h 311"/>
                  <a:gd name="T41" fmla="*/ 582 w 582"/>
                  <a:gd name="T42" fmla="*/ 311 h 31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82" h="311">
                    <a:moveTo>
                      <a:pt x="108" y="311"/>
                    </a:moveTo>
                    <a:lnTo>
                      <a:pt x="108" y="268"/>
                    </a:lnTo>
                    <a:lnTo>
                      <a:pt x="111" y="204"/>
                    </a:lnTo>
                    <a:lnTo>
                      <a:pt x="0" y="216"/>
                    </a:lnTo>
                    <a:lnTo>
                      <a:pt x="0" y="154"/>
                    </a:lnTo>
                    <a:lnTo>
                      <a:pt x="115" y="141"/>
                    </a:lnTo>
                    <a:lnTo>
                      <a:pt x="347" y="119"/>
                    </a:lnTo>
                    <a:lnTo>
                      <a:pt x="349" y="0"/>
                    </a:lnTo>
                    <a:lnTo>
                      <a:pt x="582" y="47"/>
                    </a:lnTo>
                    <a:lnTo>
                      <a:pt x="582" y="165"/>
                    </a:lnTo>
                    <a:lnTo>
                      <a:pt x="582" y="283"/>
                    </a:lnTo>
                    <a:lnTo>
                      <a:pt x="582" y="311"/>
                    </a:lnTo>
                    <a:lnTo>
                      <a:pt x="108" y="311"/>
                    </a:lnTo>
                    <a:close/>
                  </a:path>
                </a:pathLst>
              </a:custGeom>
              <a:solidFill>
                <a:srgbClr val="FEE679"/>
              </a:solidFill>
              <a:ln w="9525">
                <a:noFill/>
                <a:round/>
                <a:headEnd/>
                <a:tailEnd/>
              </a:ln>
            </p:spPr>
            <p:txBody>
              <a:bodyPr/>
              <a:lstStyle/>
              <a:p>
                <a:endParaRPr lang="en-US"/>
              </a:p>
            </p:txBody>
          </p:sp>
          <p:sp>
            <p:nvSpPr>
              <p:cNvPr id="28919" name="Freeform 80"/>
              <p:cNvSpPr>
                <a:spLocks/>
              </p:cNvSpPr>
              <p:nvPr/>
            </p:nvSpPr>
            <p:spPr bwMode="auto">
              <a:xfrm>
                <a:off x="3186" y="3670"/>
                <a:ext cx="582" cy="311"/>
              </a:xfrm>
              <a:custGeom>
                <a:avLst/>
                <a:gdLst>
                  <a:gd name="T0" fmla="*/ 108 w 582"/>
                  <a:gd name="T1" fmla="*/ 311 h 311"/>
                  <a:gd name="T2" fmla="*/ 108 w 582"/>
                  <a:gd name="T3" fmla="*/ 268 h 311"/>
                  <a:gd name="T4" fmla="*/ 111 w 582"/>
                  <a:gd name="T5" fmla="*/ 204 h 311"/>
                  <a:gd name="T6" fmla="*/ 0 w 582"/>
                  <a:gd name="T7" fmla="*/ 216 h 311"/>
                  <a:gd name="T8" fmla="*/ 0 w 582"/>
                  <a:gd name="T9" fmla="*/ 154 h 311"/>
                  <a:gd name="T10" fmla="*/ 115 w 582"/>
                  <a:gd name="T11" fmla="*/ 141 h 311"/>
                  <a:gd name="T12" fmla="*/ 347 w 582"/>
                  <a:gd name="T13" fmla="*/ 119 h 311"/>
                  <a:gd name="T14" fmla="*/ 349 w 582"/>
                  <a:gd name="T15" fmla="*/ 0 h 311"/>
                  <a:gd name="T16" fmla="*/ 582 w 582"/>
                  <a:gd name="T17" fmla="*/ 47 h 311"/>
                  <a:gd name="T18" fmla="*/ 582 w 582"/>
                  <a:gd name="T19" fmla="*/ 165 h 311"/>
                  <a:gd name="T20" fmla="*/ 582 w 582"/>
                  <a:gd name="T21" fmla="*/ 283 h 311"/>
                  <a:gd name="T22" fmla="*/ 582 w 582"/>
                  <a:gd name="T23" fmla="*/ 311 h 31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82"/>
                  <a:gd name="T37" fmla="*/ 0 h 311"/>
                  <a:gd name="T38" fmla="*/ 582 w 582"/>
                  <a:gd name="T39" fmla="*/ 311 h 31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82" h="311">
                    <a:moveTo>
                      <a:pt x="108" y="311"/>
                    </a:moveTo>
                    <a:lnTo>
                      <a:pt x="108" y="268"/>
                    </a:lnTo>
                    <a:lnTo>
                      <a:pt x="111" y="204"/>
                    </a:lnTo>
                    <a:lnTo>
                      <a:pt x="0" y="216"/>
                    </a:lnTo>
                    <a:lnTo>
                      <a:pt x="0" y="154"/>
                    </a:lnTo>
                    <a:lnTo>
                      <a:pt x="115" y="141"/>
                    </a:lnTo>
                    <a:lnTo>
                      <a:pt x="347" y="119"/>
                    </a:lnTo>
                    <a:lnTo>
                      <a:pt x="349" y="0"/>
                    </a:lnTo>
                    <a:lnTo>
                      <a:pt x="582" y="47"/>
                    </a:lnTo>
                    <a:lnTo>
                      <a:pt x="582" y="165"/>
                    </a:lnTo>
                    <a:lnTo>
                      <a:pt x="582" y="283"/>
                    </a:lnTo>
                    <a:lnTo>
                      <a:pt x="582" y="311"/>
                    </a:lnTo>
                  </a:path>
                </a:pathLst>
              </a:custGeom>
              <a:noFill/>
              <a:ln w="3" cap="flat">
                <a:solidFill>
                  <a:srgbClr val="000000"/>
                </a:solidFill>
                <a:prstDash val="solid"/>
                <a:miter lim="800000"/>
                <a:headEnd/>
                <a:tailEnd/>
              </a:ln>
            </p:spPr>
            <p:txBody>
              <a:bodyPr/>
              <a:lstStyle/>
              <a:p>
                <a:endParaRPr lang="en-US"/>
              </a:p>
            </p:txBody>
          </p:sp>
          <p:sp>
            <p:nvSpPr>
              <p:cNvPr id="28920" name="Freeform 81"/>
              <p:cNvSpPr>
                <a:spLocks/>
              </p:cNvSpPr>
              <p:nvPr/>
            </p:nvSpPr>
            <p:spPr bwMode="auto">
              <a:xfrm>
                <a:off x="464" y="3832"/>
                <a:ext cx="237" cy="149"/>
              </a:xfrm>
              <a:custGeom>
                <a:avLst/>
                <a:gdLst>
                  <a:gd name="T0" fmla="*/ 0 w 237"/>
                  <a:gd name="T1" fmla="*/ 149 h 149"/>
                  <a:gd name="T2" fmla="*/ 1 w 237"/>
                  <a:gd name="T3" fmla="*/ 0 h 149"/>
                  <a:gd name="T4" fmla="*/ 237 w 237"/>
                  <a:gd name="T5" fmla="*/ 3 h 149"/>
                  <a:gd name="T6" fmla="*/ 236 w 237"/>
                  <a:gd name="T7" fmla="*/ 149 h 149"/>
                  <a:gd name="T8" fmla="*/ 0 w 237"/>
                  <a:gd name="T9" fmla="*/ 149 h 149"/>
                  <a:gd name="T10" fmla="*/ 0 60000 65536"/>
                  <a:gd name="T11" fmla="*/ 0 60000 65536"/>
                  <a:gd name="T12" fmla="*/ 0 60000 65536"/>
                  <a:gd name="T13" fmla="*/ 0 60000 65536"/>
                  <a:gd name="T14" fmla="*/ 0 60000 65536"/>
                  <a:gd name="T15" fmla="*/ 0 w 237"/>
                  <a:gd name="T16" fmla="*/ 0 h 149"/>
                  <a:gd name="T17" fmla="*/ 237 w 237"/>
                  <a:gd name="T18" fmla="*/ 149 h 149"/>
                </a:gdLst>
                <a:ahLst/>
                <a:cxnLst>
                  <a:cxn ang="T10">
                    <a:pos x="T0" y="T1"/>
                  </a:cxn>
                  <a:cxn ang="T11">
                    <a:pos x="T2" y="T3"/>
                  </a:cxn>
                  <a:cxn ang="T12">
                    <a:pos x="T4" y="T5"/>
                  </a:cxn>
                  <a:cxn ang="T13">
                    <a:pos x="T6" y="T7"/>
                  </a:cxn>
                  <a:cxn ang="T14">
                    <a:pos x="T8" y="T9"/>
                  </a:cxn>
                </a:cxnLst>
                <a:rect l="T15" t="T16" r="T17" b="T18"/>
                <a:pathLst>
                  <a:path w="237" h="149">
                    <a:moveTo>
                      <a:pt x="0" y="149"/>
                    </a:moveTo>
                    <a:lnTo>
                      <a:pt x="1" y="0"/>
                    </a:lnTo>
                    <a:lnTo>
                      <a:pt x="237" y="3"/>
                    </a:lnTo>
                    <a:lnTo>
                      <a:pt x="236" y="149"/>
                    </a:lnTo>
                    <a:lnTo>
                      <a:pt x="0" y="149"/>
                    </a:lnTo>
                    <a:close/>
                  </a:path>
                </a:pathLst>
              </a:custGeom>
              <a:solidFill>
                <a:srgbClr val="FEE679"/>
              </a:solidFill>
              <a:ln w="9525">
                <a:noFill/>
                <a:round/>
                <a:headEnd/>
                <a:tailEnd/>
              </a:ln>
            </p:spPr>
            <p:txBody>
              <a:bodyPr/>
              <a:lstStyle/>
              <a:p>
                <a:endParaRPr lang="en-US"/>
              </a:p>
            </p:txBody>
          </p:sp>
          <p:sp>
            <p:nvSpPr>
              <p:cNvPr id="28921" name="Freeform 82"/>
              <p:cNvSpPr>
                <a:spLocks/>
              </p:cNvSpPr>
              <p:nvPr/>
            </p:nvSpPr>
            <p:spPr bwMode="auto">
              <a:xfrm>
                <a:off x="464" y="3832"/>
                <a:ext cx="237" cy="149"/>
              </a:xfrm>
              <a:custGeom>
                <a:avLst/>
                <a:gdLst>
                  <a:gd name="T0" fmla="*/ 0 w 237"/>
                  <a:gd name="T1" fmla="*/ 149 h 149"/>
                  <a:gd name="T2" fmla="*/ 1 w 237"/>
                  <a:gd name="T3" fmla="*/ 0 h 149"/>
                  <a:gd name="T4" fmla="*/ 237 w 237"/>
                  <a:gd name="T5" fmla="*/ 3 h 149"/>
                  <a:gd name="T6" fmla="*/ 236 w 237"/>
                  <a:gd name="T7" fmla="*/ 149 h 149"/>
                  <a:gd name="T8" fmla="*/ 0 60000 65536"/>
                  <a:gd name="T9" fmla="*/ 0 60000 65536"/>
                  <a:gd name="T10" fmla="*/ 0 60000 65536"/>
                  <a:gd name="T11" fmla="*/ 0 60000 65536"/>
                  <a:gd name="T12" fmla="*/ 0 w 237"/>
                  <a:gd name="T13" fmla="*/ 0 h 149"/>
                  <a:gd name="T14" fmla="*/ 237 w 237"/>
                  <a:gd name="T15" fmla="*/ 149 h 149"/>
                </a:gdLst>
                <a:ahLst/>
                <a:cxnLst>
                  <a:cxn ang="T8">
                    <a:pos x="T0" y="T1"/>
                  </a:cxn>
                  <a:cxn ang="T9">
                    <a:pos x="T2" y="T3"/>
                  </a:cxn>
                  <a:cxn ang="T10">
                    <a:pos x="T4" y="T5"/>
                  </a:cxn>
                  <a:cxn ang="T11">
                    <a:pos x="T6" y="T7"/>
                  </a:cxn>
                </a:cxnLst>
                <a:rect l="T12" t="T13" r="T14" b="T15"/>
                <a:pathLst>
                  <a:path w="237" h="149">
                    <a:moveTo>
                      <a:pt x="0" y="149"/>
                    </a:moveTo>
                    <a:lnTo>
                      <a:pt x="1" y="0"/>
                    </a:lnTo>
                    <a:lnTo>
                      <a:pt x="237" y="3"/>
                    </a:lnTo>
                    <a:lnTo>
                      <a:pt x="236" y="149"/>
                    </a:lnTo>
                  </a:path>
                </a:pathLst>
              </a:custGeom>
              <a:noFill/>
              <a:ln w="3" cap="flat">
                <a:solidFill>
                  <a:srgbClr val="000000"/>
                </a:solidFill>
                <a:prstDash val="solid"/>
                <a:miter lim="800000"/>
                <a:headEnd/>
                <a:tailEnd/>
              </a:ln>
            </p:spPr>
            <p:txBody>
              <a:bodyPr/>
              <a:lstStyle/>
              <a:p>
                <a:endParaRPr lang="en-US"/>
              </a:p>
            </p:txBody>
          </p:sp>
          <p:sp>
            <p:nvSpPr>
              <p:cNvPr id="28922" name="Freeform 83"/>
              <p:cNvSpPr>
                <a:spLocks/>
              </p:cNvSpPr>
              <p:nvPr/>
            </p:nvSpPr>
            <p:spPr bwMode="auto">
              <a:xfrm>
                <a:off x="2391" y="911"/>
                <a:ext cx="269" cy="101"/>
              </a:xfrm>
              <a:custGeom>
                <a:avLst/>
                <a:gdLst>
                  <a:gd name="T0" fmla="*/ 269 w 269"/>
                  <a:gd name="T1" fmla="*/ 68 h 101"/>
                  <a:gd name="T2" fmla="*/ 268 w 269"/>
                  <a:gd name="T3" fmla="*/ 59 h 101"/>
                  <a:gd name="T4" fmla="*/ 259 w 269"/>
                  <a:gd name="T5" fmla="*/ 49 h 101"/>
                  <a:gd name="T6" fmla="*/ 248 w 269"/>
                  <a:gd name="T7" fmla="*/ 45 h 101"/>
                  <a:gd name="T8" fmla="*/ 243 w 269"/>
                  <a:gd name="T9" fmla="*/ 45 h 101"/>
                  <a:gd name="T10" fmla="*/ 233 w 269"/>
                  <a:gd name="T11" fmla="*/ 46 h 101"/>
                  <a:gd name="T12" fmla="*/ 226 w 269"/>
                  <a:gd name="T13" fmla="*/ 51 h 101"/>
                  <a:gd name="T14" fmla="*/ 192 w 269"/>
                  <a:gd name="T15" fmla="*/ 81 h 101"/>
                  <a:gd name="T16" fmla="*/ 176 w 269"/>
                  <a:gd name="T17" fmla="*/ 92 h 101"/>
                  <a:gd name="T18" fmla="*/ 153 w 269"/>
                  <a:gd name="T19" fmla="*/ 101 h 101"/>
                  <a:gd name="T20" fmla="*/ 146 w 269"/>
                  <a:gd name="T21" fmla="*/ 100 h 101"/>
                  <a:gd name="T22" fmla="*/ 133 w 269"/>
                  <a:gd name="T23" fmla="*/ 92 h 101"/>
                  <a:gd name="T24" fmla="*/ 107 w 269"/>
                  <a:gd name="T25" fmla="*/ 87 h 101"/>
                  <a:gd name="T26" fmla="*/ 94 w 269"/>
                  <a:gd name="T27" fmla="*/ 87 h 101"/>
                  <a:gd name="T28" fmla="*/ 75 w 269"/>
                  <a:gd name="T29" fmla="*/ 74 h 101"/>
                  <a:gd name="T30" fmla="*/ 66 w 269"/>
                  <a:gd name="T31" fmla="*/ 65 h 101"/>
                  <a:gd name="T32" fmla="*/ 55 w 269"/>
                  <a:gd name="T33" fmla="*/ 58 h 101"/>
                  <a:gd name="T34" fmla="*/ 45 w 269"/>
                  <a:gd name="T35" fmla="*/ 48 h 101"/>
                  <a:gd name="T36" fmla="*/ 29 w 269"/>
                  <a:gd name="T37" fmla="*/ 40 h 101"/>
                  <a:gd name="T38" fmla="*/ 12 w 269"/>
                  <a:gd name="T39" fmla="*/ 25 h 101"/>
                  <a:gd name="T40" fmla="*/ 0 w 269"/>
                  <a:gd name="T41" fmla="*/ 0 h 10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69"/>
                  <a:gd name="T64" fmla="*/ 0 h 101"/>
                  <a:gd name="T65" fmla="*/ 269 w 269"/>
                  <a:gd name="T66" fmla="*/ 101 h 10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69" h="101">
                    <a:moveTo>
                      <a:pt x="269" y="68"/>
                    </a:moveTo>
                    <a:lnTo>
                      <a:pt x="268" y="59"/>
                    </a:lnTo>
                    <a:lnTo>
                      <a:pt x="259" y="49"/>
                    </a:lnTo>
                    <a:lnTo>
                      <a:pt x="248" y="45"/>
                    </a:lnTo>
                    <a:lnTo>
                      <a:pt x="243" y="45"/>
                    </a:lnTo>
                    <a:lnTo>
                      <a:pt x="233" y="46"/>
                    </a:lnTo>
                    <a:lnTo>
                      <a:pt x="226" y="51"/>
                    </a:lnTo>
                    <a:lnTo>
                      <a:pt x="192" y="81"/>
                    </a:lnTo>
                    <a:lnTo>
                      <a:pt x="176" y="92"/>
                    </a:lnTo>
                    <a:lnTo>
                      <a:pt x="153" y="101"/>
                    </a:lnTo>
                    <a:lnTo>
                      <a:pt x="146" y="100"/>
                    </a:lnTo>
                    <a:lnTo>
                      <a:pt x="133" y="92"/>
                    </a:lnTo>
                    <a:lnTo>
                      <a:pt x="107" y="87"/>
                    </a:lnTo>
                    <a:lnTo>
                      <a:pt x="94" y="87"/>
                    </a:lnTo>
                    <a:lnTo>
                      <a:pt x="75" y="74"/>
                    </a:lnTo>
                    <a:lnTo>
                      <a:pt x="66" y="65"/>
                    </a:lnTo>
                    <a:lnTo>
                      <a:pt x="55" y="58"/>
                    </a:lnTo>
                    <a:lnTo>
                      <a:pt x="45" y="48"/>
                    </a:lnTo>
                    <a:lnTo>
                      <a:pt x="29" y="40"/>
                    </a:lnTo>
                    <a:lnTo>
                      <a:pt x="12" y="25"/>
                    </a:lnTo>
                    <a:lnTo>
                      <a:pt x="0" y="0"/>
                    </a:lnTo>
                  </a:path>
                </a:pathLst>
              </a:custGeom>
              <a:noFill/>
              <a:ln w="6">
                <a:solidFill>
                  <a:srgbClr val="005CE6"/>
                </a:solidFill>
                <a:prstDash val="solid"/>
                <a:round/>
                <a:headEnd/>
                <a:tailEnd/>
              </a:ln>
            </p:spPr>
            <p:txBody>
              <a:bodyPr/>
              <a:lstStyle/>
              <a:p>
                <a:endParaRPr lang="en-US"/>
              </a:p>
            </p:txBody>
          </p:sp>
          <p:sp>
            <p:nvSpPr>
              <p:cNvPr id="28923" name="Freeform 84"/>
              <p:cNvSpPr>
                <a:spLocks/>
              </p:cNvSpPr>
              <p:nvPr/>
            </p:nvSpPr>
            <p:spPr bwMode="auto">
              <a:xfrm>
                <a:off x="1953" y="3429"/>
                <a:ext cx="111" cy="35"/>
              </a:xfrm>
              <a:custGeom>
                <a:avLst/>
                <a:gdLst>
                  <a:gd name="T0" fmla="*/ 0 w 111"/>
                  <a:gd name="T1" fmla="*/ 35 h 35"/>
                  <a:gd name="T2" fmla="*/ 4 w 111"/>
                  <a:gd name="T3" fmla="*/ 29 h 35"/>
                  <a:gd name="T4" fmla="*/ 23 w 111"/>
                  <a:gd name="T5" fmla="*/ 18 h 35"/>
                  <a:gd name="T6" fmla="*/ 48 w 111"/>
                  <a:gd name="T7" fmla="*/ 9 h 35"/>
                  <a:gd name="T8" fmla="*/ 75 w 111"/>
                  <a:gd name="T9" fmla="*/ 2 h 35"/>
                  <a:gd name="T10" fmla="*/ 84 w 111"/>
                  <a:gd name="T11" fmla="*/ 0 h 35"/>
                  <a:gd name="T12" fmla="*/ 100 w 111"/>
                  <a:gd name="T13" fmla="*/ 2 h 35"/>
                  <a:gd name="T14" fmla="*/ 111 w 111"/>
                  <a:gd name="T15" fmla="*/ 5 h 35"/>
                  <a:gd name="T16" fmla="*/ 0 60000 65536"/>
                  <a:gd name="T17" fmla="*/ 0 60000 65536"/>
                  <a:gd name="T18" fmla="*/ 0 60000 65536"/>
                  <a:gd name="T19" fmla="*/ 0 60000 65536"/>
                  <a:gd name="T20" fmla="*/ 0 60000 65536"/>
                  <a:gd name="T21" fmla="*/ 0 60000 65536"/>
                  <a:gd name="T22" fmla="*/ 0 60000 65536"/>
                  <a:gd name="T23" fmla="*/ 0 60000 65536"/>
                  <a:gd name="T24" fmla="*/ 0 w 111"/>
                  <a:gd name="T25" fmla="*/ 0 h 35"/>
                  <a:gd name="T26" fmla="*/ 111 w 111"/>
                  <a:gd name="T27" fmla="*/ 35 h 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1" h="35">
                    <a:moveTo>
                      <a:pt x="0" y="35"/>
                    </a:moveTo>
                    <a:lnTo>
                      <a:pt x="4" y="29"/>
                    </a:lnTo>
                    <a:lnTo>
                      <a:pt x="23" y="18"/>
                    </a:lnTo>
                    <a:lnTo>
                      <a:pt x="48" y="9"/>
                    </a:lnTo>
                    <a:lnTo>
                      <a:pt x="75" y="2"/>
                    </a:lnTo>
                    <a:lnTo>
                      <a:pt x="84" y="0"/>
                    </a:lnTo>
                    <a:lnTo>
                      <a:pt x="100" y="2"/>
                    </a:lnTo>
                    <a:lnTo>
                      <a:pt x="111" y="5"/>
                    </a:lnTo>
                  </a:path>
                </a:pathLst>
              </a:custGeom>
              <a:noFill/>
              <a:ln w="6">
                <a:solidFill>
                  <a:srgbClr val="005CE6"/>
                </a:solidFill>
                <a:prstDash val="solid"/>
                <a:round/>
                <a:headEnd/>
                <a:tailEnd/>
              </a:ln>
            </p:spPr>
            <p:txBody>
              <a:bodyPr/>
              <a:lstStyle/>
              <a:p>
                <a:endParaRPr lang="en-US"/>
              </a:p>
            </p:txBody>
          </p:sp>
          <p:sp>
            <p:nvSpPr>
              <p:cNvPr id="28924" name="Freeform 85"/>
              <p:cNvSpPr>
                <a:spLocks/>
              </p:cNvSpPr>
              <p:nvPr/>
            </p:nvSpPr>
            <p:spPr bwMode="auto">
              <a:xfrm>
                <a:off x="2119" y="3726"/>
                <a:ext cx="70" cy="17"/>
              </a:xfrm>
              <a:custGeom>
                <a:avLst/>
                <a:gdLst>
                  <a:gd name="T0" fmla="*/ 70 w 70"/>
                  <a:gd name="T1" fmla="*/ 17 h 17"/>
                  <a:gd name="T2" fmla="*/ 70 w 70"/>
                  <a:gd name="T3" fmla="*/ 14 h 17"/>
                  <a:gd name="T4" fmla="*/ 29 w 70"/>
                  <a:gd name="T5" fmla="*/ 7 h 17"/>
                  <a:gd name="T6" fmla="*/ 8 w 70"/>
                  <a:gd name="T7" fmla="*/ 0 h 17"/>
                  <a:gd name="T8" fmla="*/ 0 w 70"/>
                  <a:gd name="T9" fmla="*/ 0 h 17"/>
                  <a:gd name="T10" fmla="*/ 0 60000 65536"/>
                  <a:gd name="T11" fmla="*/ 0 60000 65536"/>
                  <a:gd name="T12" fmla="*/ 0 60000 65536"/>
                  <a:gd name="T13" fmla="*/ 0 60000 65536"/>
                  <a:gd name="T14" fmla="*/ 0 60000 65536"/>
                  <a:gd name="T15" fmla="*/ 0 w 70"/>
                  <a:gd name="T16" fmla="*/ 0 h 17"/>
                  <a:gd name="T17" fmla="*/ 70 w 70"/>
                  <a:gd name="T18" fmla="*/ 17 h 17"/>
                </a:gdLst>
                <a:ahLst/>
                <a:cxnLst>
                  <a:cxn ang="T10">
                    <a:pos x="T0" y="T1"/>
                  </a:cxn>
                  <a:cxn ang="T11">
                    <a:pos x="T2" y="T3"/>
                  </a:cxn>
                  <a:cxn ang="T12">
                    <a:pos x="T4" y="T5"/>
                  </a:cxn>
                  <a:cxn ang="T13">
                    <a:pos x="T6" y="T7"/>
                  </a:cxn>
                  <a:cxn ang="T14">
                    <a:pos x="T8" y="T9"/>
                  </a:cxn>
                </a:cxnLst>
                <a:rect l="T15" t="T16" r="T17" b="T18"/>
                <a:pathLst>
                  <a:path w="70" h="17">
                    <a:moveTo>
                      <a:pt x="70" y="17"/>
                    </a:moveTo>
                    <a:lnTo>
                      <a:pt x="70" y="14"/>
                    </a:lnTo>
                    <a:lnTo>
                      <a:pt x="29" y="7"/>
                    </a:lnTo>
                    <a:lnTo>
                      <a:pt x="8" y="0"/>
                    </a:lnTo>
                    <a:lnTo>
                      <a:pt x="0" y="0"/>
                    </a:lnTo>
                  </a:path>
                </a:pathLst>
              </a:custGeom>
              <a:noFill/>
              <a:ln w="6">
                <a:solidFill>
                  <a:srgbClr val="005CE6"/>
                </a:solidFill>
                <a:prstDash val="solid"/>
                <a:round/>
                <a:headEnd/>
                <a:tailEnd/>
              </a:ln>
            </p:spPr>
            <p:txBody>
              <a:bodyPr/>
              <a:lstStyle/>
              <a:p>
                <a:endParaRPr lang="en-US"/>
              </a:p>
            </p:txBody>
          </p:sp>
          <p:sp>
            <p:nvSpPr>
              <p:cNvPr id="28925" name="Freeform 86"/>
              <p:cNvSpPr>
                <a:spLocks/>
              </p:cNvSpPr>
              <p:nvPr/>
            </p:nvSpPr>
            <p:spPr bwMode="auto">
              <a:xfrm>
                <a:off x="778" y="3740"/>
                <a:ext cx="90" cy="241"/>
              </a:xfrm>
              <a:custGeom>
                <a:avLst/>
                <a:gdLst>
                  <a:gd name="T0" fmla="*/ 89 w 90"/>
                  <a:gd name="T1" fmla="*/ 241 h 241"/>
                  <a:gd name="T2" fmla="*/ 87 w 90"/>
                  <a:gd name="T3" fmla="*/ 219 h 241"/>
                  <a:gd name="T4" fmla="*/ 87 w 90"/>
                  <a:gd name="T5" fmla="*/ 203 h 241"/>
                  <a:gd name="T6" fmla="*/ 90 w 90"/>
                  <a:gd name="T7" fmla="*/ 195 h 241"/>
                  <a:gd name="T8" fmla="*/ 90 w 90"/>
                  <a:gd name="T9" fmla="*/ 176 h 241"/>
                  <a:gd name="T10" fmla="*/ 86 w 90"/>
                  <a:gd name="T11" fmla="*/ 153 h 241"/>
                  <a:gd name="T12" fmla="*/ 86 w 90"/>
                  <a:gd name="T13" fmla="*/ 146 h 241"/>
                  <a:gd name="T14" fmla="*/ 80 w 90"/>
                  <a:gd name="T15" fmla="*/ 124 h 241"/>
                  <a:gd name="T16" fmla="*/ 80 w 90"/>
                  <a:gd name="T17" fmla="*/ 123 h 241"/>
                  <a:gd name="T18" fmla="*/ 76 w 90"/>
                  <a:gd name="T19" fmla="*/ 108 h 241"/>
                  <a:gd name="T20" fmla="*/ 62 w 90"/>
                  <a:gd name="T21" fmla="*/ 85 h 241"/>
                  <a:gd name="T22" fmla="*/ 54 w 90"/>
                  <a:gd name="T23" fmla="*/ 51 h 241"/>
                  <a:gd name="T24" fmla="*/ 49 w 90"/>
                  <a:gd name="T25" fmla="*/ 33 h 241"/>
                  <a:gd name="T26" fmla="*/ 41 w 90"/>
                  <a:gd name="T27" fmla="*/ 23 h 241"/>
                  <a:gd name="T28" fmla="*/ 36 w 90"/>
                  <a:gd name="T29" fmla="*/ 16 h 241"/>
                  <a:gd name="T30" fmla="*/ 23 w 90"/>
                  <a:gd name="T31" fmla="*/ 9 h 241"/>
                  <a:gd name="T32" fmla="*/ 4 w 90"/>
                  <a:gd name="T33" fmla="*/ 0 h 241"/>
                  <a:gd name="T34" fmla="*/ 0 w 90"/>
                  <a:gd name="T35" fmla="*/ 0 h 24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0"/>
                  <a:gd name="T55" fmla="*/ 0 h 241"/>
                  <a:gd name="T56" fmla="*/ 90 w 90"/>
                  <a:gd name="T57" fmla="*/ 241 h 24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0" h="241">
                    <a:moveTo>
                      <a:pt x="89" y="241"/>
                    </a:moveTo>
                    <a:lnTo>
                      <a:pt x="87" y="219"/>
                    </a:lnTo>
                    <a:lnTo>
                      <a:pt x="87" y="203"/>
                    </a:lnTo>
                    <a:lnTo>
                      <a:pt x="90" y="195"/>
                    </a:lnTo>
                    <a:lnTo>
                      <a:pt x="90" y="176"/>
                    </a:lnTo>
                    <a:lnTo>
                      <a:pt x="86" y="153"/>
                    </a:lnTo>
                    <a:lnTo>
                      <a:pt x="86" y="146"/>
                    </a:lnTo>
                    <a:lnTo>
                      <a:pt x="80" y="124"/>
                    </a:lnTo>
                    <a:lnTo>
                      <a:pt x="80" y="123"/>
                    </a:lnTo>
                    <a:lnTo>
                      <a:pt x="76" y="108"/>
                    </a:lnTo>
                    <a:lnTo>
                      <a:pt x="62" y="85"/>
                    </a:lnTo>
                    <a:lnTo>
                      <a:pt x="54" y="51"/>
                    </a:lnTo>
                    <a:lnTo>
                      <a:pt x="49" y="33"/>
                    </a:lnTo>
                    <a:lnTo>
                      <a:pt x="41" y="23"/>
                    </a:lnTo>
                    <a:lnTo>
                      <a:pt x="36" y="16"/>
                    </a:lnTo>
                    <a:lnTo>
                      <a:pt x="23" y="9"/>
                    </a:lnTo>
                    <a:lnTo>
                      <a:pt x="4" y="0"/>
                    </a:lnTo>
                    <a:lnTo>
                      <a:pt x="0" y="0"/>
                    </a:lnTo>
                  </a:path>
                </a:pathLst>
              </a:custGeom>
              <a:noFill/>
              <a:ln w="6">
                <a:solidFill>
                  <a:srgbClr val="005CE6"/>
                </a:solidFill>
                <a:prstDash val="solid"/>
                <a:round/>
                <a:headEnd/>
                <a:tailEnd/>
              </a:ln>
            </p:spPr>
            <p:txBody>
              <a:bodyPr/>
              <a:lstStyle/>
              <a:p>
                <a:endParaRPr lang="en-US"/>
              </a:p>
            </p:txBody>
          </p:sp>
          <p:sp>
            <p:nvSpPr>
              <p:cNvPr id="28926" name="Freeform 87"/>
              <p:cNvSpPr>
                <a:spLocks/>
              </p:cNvSpPr>
              <p:nvPr/>
            </p:nvSpPr>
            <p:spPr bwMode="auto">
              <a:xfrm>
                <a:off x="4160" y="1994"/>
                <a:ext cx="62" cy="65"/>
              </a:xfrm>
              <a:custGeom>
                <a:avLst/>
                <a:gdLst>
                  <a:gd name="T0" fmla="*/ 62 w 62"/>
                  <a:gd name="T1" fmla="*/ 65 h 65"/>
                  <a:gd name="T2" fmla="*/ 39 w 62"/>
                  <a:gd name="T3" fmla="*/ 42 h 65"/>
                  <a:gd name="T4" fmla="*/ 30 w 62"/>
                  <a:gd name="T5" fmla="*/ 30 h 65"/>
                  <a:gd name="T6" fmla="*/ 16 w 62"/>
                  <a:gd name="T7" fmla="*/ 16 h 65"/>
                  <a:gd name="T8" fmla="*/ 6 w 62"/>
                  <a:gd name="T9" fmla="*/ 4 h 65"/>
                  <a:gd name="T10" fmla="*/ 0 w 62"/>
                  <a:gd name="T11" fmla="*/ 0 h 65"/>
                  <a:gd name="T12" fmla="*/ 0 60000 65536"/>
                  <a:gd name="T13" fmla="*/ 0 60000 65536"/>
                  <a:gd name="T14" fmla="*/ 0 60000 65536"/>
                  <a:gd name="T15" fmla="*/ 0 60000 65536"/>
                  <a:gd name="T16" fmla="*/ 0 60000 65536"/>
                  <a:gd name="T17" fmla="*/ 0 60000 65536"/>
                  <a:gd name="T18" fmla="*/ 0 w 62"/>
                  <a:gd name="T19" fmla="*/ 0 h 65"/>
                  <a:gd name="T20" fmla="*/ 62 w 62"/>
                  <a:gd name="T21" fmla="*/ 65 h 65"/>
                </a:gdLst>
                <a:ahLst/>
                <a:cxnLst>
                  <a:cxn ang="T12">
                    <a:pos x="T0" y="T1"/>
                  </a:cxn>
                  <a:cxn ang="T13">
                    <a:pos x="T2" y="T3"/>
                  </a:cxn>
                  <a:cxn ang="T14">
                    <a:pos x="T4" y="T5"/>
                  </a:cxn>
                  <a:cxn ang="T15">
                    <a:pos x="T6" y="T7"/>
                  </a:cxn>
                  <a:cxn ang="T16">
                    <a:pos x="T8" y="T9"/>
                  </a:cxn>
                  <a:cxn ang="T17">
                    <a:pos x="T10" y="T11"/>
                  </a:cxn>
                </a:cxnLst>
                <a:rect l="T18" t="T19" r="T20" b="T21"/>
                <a:pathLst>
                  <a:path w="62" h="65">
                    <a:moveTo>
                      <a:pt x="62" y="65"/>
                    </a:moveTo>
                    <a:lnTo>
                      <a:pt x="39" y="42"/>
                    </a:lnTo>
                    <a:lnTo>
                      <a:pt x="30" y="30"/>
                    </a:lnTo>
                    <a:lnTo>
                      <a:pt x="16" y="16"/>
                    </a:lnTo>
                    <a:lnTo>
                      <a:pt x="6" y="4"/>
                    </a:lnTo>
                    <a:lnTo>
                      <a:pt x="0" y="0"/>
                    </a:lnTo>
                  </a:path>
                </a:pathLst>
              </a:custGeom>
              <a:noFill/>
              <a:ln w="6">
                <a:solidFill>
                  <a:srgbClr val="005CE6"/>
                </a:solidFill>
                <a:prstDash val="solid"/>
                <a:round/>
                <a:headEnd/>
                <a:tailEnd/>
              </a:ln>
            </p:spPr>
            <p:txBody>
              <a:bodyPr/>
              <a:lstStyle/>
              <a:p>
                <a:endParaRPr lang="en-US"/>
              </a:p>
            </p:txBody>
          </p:sp>
          <p:sp>
            <p:nvSpPr>
              <p:cNvPr id="28927" name="Freeform 88"/>
              <p:cNvSpPr>
                <a:spLocks/>
              </p:cNvSpPr>
              <p:nvPr/>
            </p:nvSpPr>
            <p:spPr bwMode="auto">
              <a:xfrm>
                <a:off x="4393" y="2128"/>
                <a:ext cx="268" cy="484"/>
              </a:xfrm>
              <a:custGeom>
                <a:avLst/>
                <a:gdLst>
                  <a:gd name="T0" fmla="*/ 268 w 268"/>
                  <a:gd name="T1" fmla="*/ 0 h 484"/>
                  <a:gd name="T2" fmla="*/ 265 w 268"/>
                  <a:gd name="T3" fmla="*/ 10 h 484"/>
                  <a:gd name="T4" fmla="*/ 265 w 268"/>
                  <a:gd name="T5" fmla="*/ 16 h 484"/>
                  <a:gd name="T6" fmla="*/ 263 w 268"/>
                  <a:gd name="T7" fmla="*/ 26 h 484"/>
                  <a:gd name="T8" fmla="*/ 250 w 268"/>
                  <a:gd name="T9" fmla="*/ 39 h 484"/>
                  <a:gd name="T10" fmla="*/ 229 w 268"/>
                  <a:gd name="T11" fmla="*/ 47 h 484"/>
                  <a:gd name="T12" fmla="*/ 221 w 268"/>
                  <a:gd name="T13" fmla="*/ 54 h 484"/>
                  <a:gd name="T14" fmla="*/ 221 w 268"/>
                  <a:gd name="T15" fmla="*/ 57 h 484"/>
                  <a:gd name="T16" fmla="*/ 219 w 268"/>
                  <a:gd name="T17" fmla="*/ 70 h 484"/>
                  <a:gd name="T18" fmla="*/ 209 w 268"/>
                  <a:gd name="T19" fmla="*/ 93 h 484"/>
                  <a:gd name="T20" fmla="*/ 204 w 268"/>
                  <a:gd name="T21" fmla="*/ 101 h 484"/>
                  <a:gd name="T22" fmla="*/ 195 w 268"/>
                  <a:gd name="T23" fmla="*/ 111 h 484"/>
                  <a:gd name="T24" fmla="*/ 188 w 268"/>
                  <a:gd name="T25" fmla="*/ 126 h 484"/>
                  <a:gd name="T26" fmla="*/ 180 w 268"/>
                  <a:gd name="T27" fmla="*/ 129 h 484"/>
                  <a:gd name="T28" fmla="*/ 176 w 268"/>
                  <a:gd name="T29" fmla="*/ 137 h 484"/>
                  <a:gd name="T30" fmla="*/ 168 w 268"/>
                  <a:gd name="T31" fmla="*/ 139 h 484"/>
                  <a:gd name="T32" fmla="*/ 163 w 268"/>
                  <a:gd name="T33" fmla="*/ 145 h 484"/>
                  <a:gd name="T34" fmla="*/ 157 w 268"/>
                  <a:gd name="T35" fmla="*/ 165 h 484"/>
                  <a:gd name="T36" fmla="*/ 157 w 268"/>
                  <a:gd name="T37" fmla="*/ 191 h 484"/>
                  <a:gd name="T38" fmla="*/ 155 w 268"/>
                  <a:gd name="T39" fmla="*/ 213 h 484"/>
                  <a:gd name="T40" fmla="*/ 147 w 268"/>
                  <a:gd name="T41" fmla="*/ 240 h 484"/>
                  <a:gd name="T42" fmla="*/ 140 w 268"/>
                  <a:gd name="T43" fmla="*/ 255 h 484"/>
                  <a:gd name="T44" fmla="*/ 140 w 268"/>
                  <a:gd name="T45" fmla="*/ 270 h 484"/>
                  <a:gd name="T46" fmla="*/ 137 w 268"/>
                  <a:gd name="T47" fmla="*/ 275 h 484"/>
                  <a:gd name="T48" fmla="*/ 130 w 268"/>
                  <a:gd name="T49" fmla="*/ 283 h 484"/>
                  <a:gd name="T50" fmla="*/ 130 w 268"/>
                  <a:gd name="T51" fmla="*/ 293 h 484"/>
                  <a:gd name="T52" fmla="*/ 129 w 268"/>
                  <a:gd name="T53" fmla="*/ 298 h 484"/>
                  <a:gd name="T54" fmla="*/ 127 w 268"/>
                  <a:gd name="T55" fmla="*/ 311 h 484"/>
                  <a:gd name="T56" fmla="*/ 120 w 268"/>
                  <a:gd name="T57" fmla="*/ 318 h 484"/>
                  <a:gd name="T58" fmla="*/ 120 w 268"/>
                  <a:gd name="T59" fmla="*/ 324 h 484"/>
                  <a:gd name="T60" fmla="*/ 116 w 268"/>
                  <a:gd name="T61" fmla="*/ 329 h 484"/>
                  <a:gd name="T62" fmla="*/ 100 w 268"/>
                  <a:gd name="T63" fmla="*/ 341 h 484"/>
                  <a:gd name="T64" fmla="*/ 95 w 268"/>
                  <a:gd name="T65" fmla="*/ 347 h 484"/>
                  <a:gd name="T66" fmla="*/ 93 w 268"/>
                  <a:gd name="T67" fmla="*/ 353 h 484"/>
                  <a:gd name="T68" fmla="*/ 93 w 268"/>
                  <a:gd name="T69" fmla="*/ 360 h 484"/>
                  <a:gd name="T70" fmla="*/ 90 w 268"/>
                  <a:gd name="T71" fmla="*/ 365 h 484"/>
                  <a:gd name="T72" fmla="*/ 74 w 268"/>
                  <a:gd name="T73" fmla="*/ 380 h 484"/>
                  <a:gd name="T74" fmla="*/ 70 w 268"/>
                  <a:gd name="T75" fmla="*/ 393 h 484"/>
                  <a:gd name="T76" fmla="*/ 64 w 268"/>
                  <a:gd name="T77" fmla="*/ 401 h 484"/>
                  <a:gd name="T78" fmla="*/ 57 w 268"/>
                  <a:gd name="T79" fmla="*/ 422 h 484"/>
                  <a:gd name="T80" fmla="*/ 49 w 268"/>
                  <a:gd name="T81" fmla="*/ 432 h 484"/>
                  <a:gd name="T82" fmla="*/ 45 w 268"/>
                  <a:gd name="T83" fmla="*/ 439 h 484"/>
                  <a:gd name="T84" fmla="*/ 45 w 268"/>
                  <a:gd name="T85" fmla="*/ 455 h 484"/>
                  <a:gd name="T86" fmla="*/ 41 w 268"/>
                  <a:gd name="T87" fmla="*/ 461 h 484"/>
                  <a:gd name="T88" fmla="*/ 21 w 268"/>
                  <a:gd name="T89" fmla="*/ 461 h 484"/>
                  <a:gd name="T90" fmla="*/ 16 w 268"/>
                  <a:gd name="T91" fmla="*/ 463 h 484"/>
                  <a:gd name="T92" fmla="*/ 12 w 268"/>
                  <a:gd name="T93" fmla="*/ 473 h 484"/>
                  <a:gd name="T94" fmla="*/ 3 w 268"/>
                  <a:gd name="T95" fmla="*/ 481 h 484"/>
                  <a:gd name="T96" fmla="*/ 0 w 268"/>
                  <a:gd name="T97" fmla="*/ 484 h 48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68"/>
                  <a:gd name="T148" fmla="*/ 0 h 484"/>
                  <a:gd name="T149" fmla="*/ 268 w 268"/>
                  <a:gd name="T150" fmla="*/ 484 h 48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68" h="484">
                    <a:moveTo>
                      <a:pt x="268" y="0"/>
                    </a:moveTo>
                    <a:lnTo>
                      <a:pt x="265" y="10"/>
                    </a:lnTo>
                    <a:lnTo>
                      <a:pt x="265" y="16"/>
                    </a:lnTo>
                    <a:lnTo>
                      <a:pt x="263" y="26"/>
                    </a:lnTo>
                    <a:lnTo>
                      <a:pt x="250" y="39"/>
                    </a:lnTo>
                    <a:lnTo>
                      <a:pt x="229" y="47"/>
                    </a:lnTo>
                    <a:lnTo>
                      <a:pt x="221" y="54"/>
                    </a:lnTo>
                    <a:lnTo>
                      <a:pt x="221" y="57"/>
                    </a:lnTo>
                    <a:lnTo>
                      <a:pt x="219" y="70"/>
                    </a:lnTo>
                    <a:lnTo>
                      <a:pt x="209" y="93"/>
                    </a:lnTo>
                    <a:lnTo>
                      <a:pt x="204" y="101"/>
                    </a:lnTo>
                    <a:lnTo>
                      <a:pt x="195" y="111"/>
                    </a:lnTo>
                    <a:lnTo>
                      <a:pt x="188" y="126"/>
                    </a:lnTo>
                    <a:lnTo>
                      <a:pt x="180" y="129"/>
                    </a:lnTo>
                    <a:lnTo>
                      <a:pt x="176" y="137"/>
                    </a:lnTo>
                    <a:lnTo>
                      <a:pt x="168" y="139"/>
                    </a:lnTo>
                    <a:lnTo>
                      <a:pt x="163" y="145"/>
                    </a:lnTo>
                    <a:lnTo>
                      <a:pt x="157" y="165"/>
                    </a:lnTo>
                    <a:lnTo>
                      <a:pt x="157" y="191"/>
                    </a:lnTo>
                    <a:lnTo>
                      <a:pt x="155" y="213"/>
                    </a:lnTo>
                    <a:lnTo>
                      <a:pt x="147" y="240"/>
                    </a:lnTo>
                    <a:lnTo>
                      <a:pt x="140" y="255"/>
                    </a:lnTo>
                    <a:lnTo>
                      <a:pt x="140" y="270"/>
                    </a:lnTo>
                    <a:lnTo>
                      <a:pt x="137" y="275"/>
                    </a:lnTo>
                    <a:lnTo>
                      <a:pt x="130" y="283"/>
                    </a:lnTo>
                    <a:lnTo>
                      <a:pt x="130" y="293"/>
                    </a:lnTo>
                    <a:lnTo>
                      <a:pt x="129" y="298"/>
                    </a:lnTo>
                    <a:lnTo>
                      <a:pt x="127" y="311"/>
                    </a:lnTo>
                    <a:lnTo>
                      <a:pt x="120" y="318"/>
                    </a:lnTo>
                    <a:lnTo>
                      <a:pt x="120" y="324"/>
                    </a:lnTo>
                    <a:lnTo>
                      <a:pt x="116" y="329"/>
                    </a:lnTo>
                    <a:lnTo>
                      <a:pt x="100" y="341"/>
                    </a:lnTo>
                    <a:lnTo>
                      <a:pt x="95" y="347"/>
                    </a:lnTo>
                    <a:lnTo>
                      <a:pt x="93" y="353"/>
                    </a:lnTo>
                    <a:lnTo>
                      <a:pt x="93" y="360"/>
                    </a:lnTo>
                    <a:lnTo>
                      <a:pt x="90" y="365"/>
                    </a:lnTo>
                    <a:lnTo>
                      <a:pt x="74" y="380"/>
                    </a:lnTo>
                    <a:lnTo>
                      <a:pt x="70" y="393"/>
                    </a:lnTo>
                    <a:lnTo>
                      <a:pt x="64" y="401"/>
                    </a:lnTo>
                    <a:lnTo>
                      <a:pt x="57" y="422"/>
                    </a:lnTo>
                    <a:lnTo>
                      <a:pt x="49" y="432"/>
                    </a:lnTo>
                    <a:lnTo>
                      <a:pt x="45" y="439"/>
                    </a:lnTo>
                    <a:lnTo>
                      <a:pt x="45" y="455"/>
                    </a:lnTo>
                    <a:lnTo>
                      <a:pt x="41" y="461"/>
                    </a:lnTo>
                    <a:lnTo>
                      <a:pt x="21" y="461"/>
                    </a:lnTo>
                    <a:lnTo>
                      <a:pt x="16" y="463"/>
                    </a:lnTo>
                    <a:lnTo>
                      <a:pt x="12" y="473"/>
                    </a:lnTo>
                    <a:lnTo>
                      <a:pt x="3" y="481"/>
                    </a:lnTo>
                    <a:lnTo>
                      <a:pt x="0" y="484"/>
                    </a:lnTo>
                  </a:path>
                </a:pathLst>
              </a:custGeom>
              <a:noFill/>
              <a:ln w="6">
                <a:solidFill>
                  <a:srgbClr val="005CE6"/>
                </a:solidFill>
                <a:prstDash val="solid"/>
                <a:round/>
                <a:headEnd/>
                <a:tailEnd/>
              </a:ln>
            </p:spPr>
            <p:txBody>
              <a:bodyPr/>
              <a:lstStyle/>
              <a:p>
                <a:endParaRPr lang="en-US"/>
              </a:p>
            </p:txBody>
          </p:sp>
          <p:sp>
            <p:nvSpPr>
              <p:cNvPr id="28928" name="Line 89"/>
              <p:cNvSpPr>
                <a:spLocks noChangeShapeType="1"/>
              </p:cNvSpPr>
              <p:nvPr/>
            </p:nvSpPr>
            <p:spPr bwMode="auto">
              <a:xfrm flipV="1">
                <a:off x="814" y="3501"/>
                <a:ext cx="5" cy="8"/>
              </a:xfrm>
              <a:prstGeom prst="line">
                <a:avLst/>
              </a:prstGeom>
              <a:noFill/>
              <a:ln w="6">
                <a:solidFill>
                  <a:srgbClr val="005CE6"/>
                </a:solidFill>
                <a:round/>
                <a:headEnd/>
                <a:tailEnd/>
              </a:ln>
            </p:spPr>
            <p:txBody>
              <a:bodyPr/>
              <a:lstStyle/>
              <a:p>
                <a:endParaRPr lang="en-US"/>
              </a:p>
            </p:txBody>
          </p:sp>
          <p:sp>
            <p:nvSpPr>
              <p:cNvPr id="28929" name="Freeform 90"/>
              <p:cNvSpPr>
                <a:spLocks/>
              </p:cNvSpPr>
              <p:nvPr/>
            </p:nvSpPr>
            <p:spPr bwMode="auto">
              <a:xfrm>
                <a:off x="1141" y="782"/>
                <a:ext cx="103" cy="270"/>
              </a:xfrm>
              <a:custGeom>
                <a:avLst/>
                <a:gdLst>
                  <a:gd name="T0" fmla="*/ 103 w 103"/>
                  <a:gd name="T1" fmla="*/ 270 h 270"/>
                  <a:gd name="T2" fmla="*/ 98 w 103"/>
                  <a:gd name="T3" fmla="*/ 263 h 270"/>
                  <a:gd name="T4" fmla="*/ 93 w 103"/>
                  <a:gd name="T5" fmla="*/ 260 h 270"/>
                  <a:gd name="T6" fmla="*/ 90 w 103"/>
                  <a:gd name="T7" fmla="*/ 240 h 270"/>
                  <a:gd name="T8" fmla="*/ 89 w 103"/>
                  <a:gd name="T9" fmla="*/ 236 h 270"/>
                  <a:gd name="T10" fmla="*/ 88 w 103"/>
                  <a:gd name="T11" fmla="*/ 233 h 270"/>
                  <a:gd name="T12" fmla="*/ 88 w 103"/>
                  <a:gd name="T13" fmla="*/ 213 h 270"/>
                  <a:gd name="T14" fmla="*/ 85 w 103"/>
                  <a:gd name="T15" fmla="*/ 207 h 270"/>
                  <a:gd name="T16" fmla="*/ 75 w 103"/>
                  <a:gd name="T17" fmla="*/ 194 h 270"/>
                  <a:gd name="T18" fmla="*/ 64 w 103"/>
                  <a:gd name="T19" fmla="*/ 177 h 270"/>
                  <a:gd name="T20" fmla="*/ 57 w 103"/>
                  <a:gd name="T21" fmla="*/ 169 h 270"/>
                  <a:gd name="T22" fmla="*/ 51 w 103"/>
                  <a:gd name="T23" fmla="*/ 157 h 270"/>
                  <a:gd name="T24" fmla="*/ 37 w 103"/>
                  <a:gd name="T25" fmla="*/ 121 h 270"/>
                  <a:gd name="T26" fmla="*/ 20 w 103"/>
                  <a:gd name="T27" fmla="*/ 89 h 270"/>
                  <a:gd name="T28" fmla="*/ 8 w 103"/>
                  <a:gd name="T29" fmla="*/ 47 h 270"/>
                  <a:gd name="T30" fmla="*/ 7 w 103"/>
                  <a:gd name="T31" fmla="*/ 40 h 270"/>
                  <a:gd name="T32" fmla="*/ 4 w 103"/>
                  <a:gd name="T33" fmla="*/ 14 h 270"/>
                  <a:gd name="T34" fmla="*/ 0 w 103"/>
                  <a:gd name="T35" fmla="*/ 0 h 27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3"/>
                  <a:gd name="T55" fmla="*/ 0 h 270"/>
                  <a:gd name="T56" fmla="*/ 103 w 103"/>
                  <a:gd name="T57" fmla="*/ 270 h 27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3" h="270">
                    <a:moveTo>
                      <a:pt x="103" y="270"/>
                    </a:moveTo>
                    <a:lnTo>
                      <a:pt x="98" y="263"/>
                    </a:lnTo>
                    <a:lnTo>
                      <a:pt x="93" y="260"/>
                    </a:lnTo>
                    <a:lnTo>
                      <a:pt x="90" y="240"/>
                    </a:lnTo>
                    <a:lnTo>
                      <a:pt x="89" y="236"/>
                    </a:lnTo>
                    <a:lnTo>
                      <a:pt x="88" y="233"/>
                    </a:lnTo>
                    <a:lnTo>
                      <a:pt x="88" y="213"/>
                    </a:lnTo>
                    <a:lnTo>
                      <a:pt x="85" y="207"/>
                    </a:lnTo>
                    <a:lnTo>
                      <a:pt x="75" y="194"/>
                    </a:lnTo>
                    <a:lnTo>
                      <a:pt x="64" y="177"/>
                    </a:lnTo>
                    <a:lnTo>
                      <a:pt x="57" y="169"/>
                    </a:lnTo>
                    <a:lnTo>
                      <a:pt x="51" y="157"/>
                    </a:lnTo>
                    <a:lnTo>
                      <a:pt x="37" y="121"/>
                    </a:lnTo>
                    <a:lnTo>
                      <a:pt x="20" y="89"/>
                    </a:lnTo>
                    <a:lnTo>
                      <a:pt x="8" y="47"/>
                    </a:lnTo>
                    <a:lnTo>
                      <a:pt x="7" y="40"/>
                    </a:lnTo>
                    <a:lnTo>
                      <a:pt x="4" y="14"/>
                    </a:lnTo>
                    <a:lnTo>
                      <a:pt x="0" y="0"/>
                    </a:lnTo>
                  </a:path>
                </a:pathLst>
              </a:custGeom>
              <a:noFill/>
              <a:ln w="6">
                <a:solidFill>
                  <a:srgbClr val="005CE6"/>
                </a:solidFill>
                <a:prstDash val="solid"/>
                <a:round/>
                <a:headEnd/>
                <a:tailEnd/>
              </a:ln>
            </p:spPr>
            <p:txBody>
              <a:bodyPr/>
              <a:lstStyle/>
              <a:p>
                <a:endParaRPr lang="en-US"/>
              </a:p>
            </p:txBody>
          </p:sp>
          <p:sp>
            <p:nvSpPr>
              <p:cNvPr id="28930" name="Freeform 91"/>
              <p:cNvSpPr>
                <a:spLocks/>
              </p:cNvSpPr>
              <p:nvPr/>
            </p:nvSpPr>
            <p:spPr bwMode="auto">
              <a:xfrm>
                <a:off x="2456" y="1458"/>
                <a:ext cx="50" cy="113"/>
              </a:xfrm>
              <a:custGeom>
                <a:avLst/>
                <a:gdLst>
                  <a:gd name="T0" fmla="*/ 45 w 50"/>
                  <a:gd name="T1" fmla="*/ 113 h 113"/>
                  <a:gd name="T2" fmla="*/ 47 w 50"/>
                  <a:gd name="T3" fmla="*/ 108 h 113"/>
                  <a:gd name="T4" fmla="*/ 50 w 50"/>
                  <a:gd name="T5" fmla="*/ 82 h 113"/>
                  <a:gd name="T6" fmla="*/ 50 w 50"/>
                  <a:gd name="T7" fmla="*/ 68 h 113"/>
                  <a:gd name="T8" fmla="*/ 46 w 50"/>
                  <a:gd name="T9" fmla="*/ 54 h 113"/>
                  <a:gd name="T10" fmla="*/ 39 w 50"/>
                  <a:gd name="T11" fmla="*/ 43 h 113"/>
                  <a:gd name="T12" fmla="*/ 29 w 50"/>
                  <a:gd name="T13" fmla="*/ 38 h 113"/>
                  <a:gd name="T14" fmla="*/ 14 w 50"/>
                  <a:gd name="T15" fmla="*/ 29 h 113"/>
                  <a:gd name="T16" fmla="*/ 9 w 50"/>
                  <a:gd name="T17" fmla="*/ 25 h 113"/>
                  <a:gd name="T18" fmla="*/ 1 w 50"/>
                  <a:gd name="T19" fmla="*/ 15 h 113"/>
                  <a:gd name="T20" fmla="*/ 1 w 50"/>
                  <a:gd name="T21" fmla="*/ 2 h 113"/>
                  <a:gd name="T22" fmla="*/ 0 w 50"/>
                  <a:gd name="T23" fmla="*/ 0 h 11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0"/>
                  <a:gd name="T37" fmla="*/ 0 h 113"/>
                  <a:gd name="T38" fmla="*/ 50 w 50"/>
                  <a:gd name="T39" fmla="*/ 113 h 11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0" h="113">
                    <a:moveTo>
                      <a:pt x="45" y="113"/>
                    </a:moveTo>
                    <a:lnTo>
                      <a:pt x="47" y="108"/>
                    </a:lnTo>
                    <a:lnTo>
                      <a:pt x="50" y="82"/>
                    </a:lnTo>
                    <a:lnTo>
                      <a:pt x="50" y="68"/>
                    </a:lnTo>
                    <a:lnTo>
                      <a:pt x="46" y="54"/>
                    </a:lnTo>
                    <a:lnTo>
                      <a:pt x="39" y="43"/>
                    </a:lnTo>
                    <a:lnTo>
                      <a:pt x="29" y="38"/>
                    </a:lnTo>
                    <a:lnTo>
                      <a:pt x="14" y="29"/>
                    </a:lnTo>
                    <a:lnTo>
                      <a:pt x="9" y="25"/>
                    </a:lnTo>
                    <a:lnTo>
                      <a:pt x="1" y="15"/>
                    </a:lnTo>
                    <a:lnTo>
                      <a:pt x="1" y="2"/>
                    </a:lnTo>
                    <a:lnTo>
                      <a:pt x="0" y="0"/>
                    </a:lnTo>
                  </a:path>
                </a:pathLst>
              </a:custGeom>
              <a:noFill/>
              <a:ln w="6">
                <a:solidFill>
                  <a:srgbClr val="005CE6"/>
                </a:solidFill>
                <a:prstDash val="solid"/>
                <a:round/>
                <a:headEnd/>
                <a:tailEnd/>
              </a:ln>
            </p:spPr>
            <p:txBody>
              <a:bodyPr/>
              <a:lstStyle/>
              <a:p>
                <a:endParaRPr lang="en-US"/>
              </a:p>
            </p:txBody>
          </p:sp>
          <p:sp>
            <p:nvSpPr>
              <p:cNvPr id="28931" name="Freeform 92"/>
              <p:cNvSpPr>
                <a:spLocks/>
              </p:cNvSpPr>
              <p:nvPr/>
            </p:nvSpPr>
            <p:spPr bwMode="auto">
              <a:xfrm>
                <a:off x="4981" y="973"/>
                <a:ext cx="32" cy="9"/>
              </a:xfrm>
              <a:custGeom>
                <a:avLst/>
                <a:gdLst>
                  <a:gd name="T0" fmla="*/ 32 w 32"/>
                  <a:gd name="T1" fmla="*/ 2 h 9"/>
                  <a:gd name="T2" fmla="*/ 29 w 32"/>
                  <a:gd name="T3" fmla="*/ 2 h 9"/>
                  <a:gd name="T4" fmla="*/ 19 w 32"/>
                  <a:gd name="T5" fmla="*/ 0 h 9"/>
                  <a:gd name="T6" fmla="*/ 9 w 32"/>
                  <a:gd name="T7" fmla="*/ 3 h 9"/>
                  <a:gd name="T8" fmla="*/ 0 w 32"/>
                  <a:gd name="T9" fmla="*/ 9 h 9"/>
                  <a:gd name="T10" fmla="*/ 0 60000 65536"/>
                  <a:gd name="T11" fmla="*/ 0 60000 65536"/>
                  <a:gd name="T12" fmla="*/ 0 60000 65536"/>
                  <a:gd name="T13" fmla="*/ 0 60000 65536"/>
                  <a:gd name="T14" fmla="*/ 0 60000 65536"/>
                  <a:gd name="T15" fmla="*/ 0 w 32"/>
                  <a:gd name="T16" fmla="*/ 0 h 9"/>
                  <a:gd name="T17" fmla="*/ 32 w 32"/>
                  <a:gd name="T18" fmla="*/ 9 h 9"/>
                </a:gdLst>
                <a:ahLst/>
                <a:cxnLst>
                  <a:cxn ang="T10">
                    <a:pos x="T0" y="T1"/>
                  </a:cxn>
                  <a:cxn ang="T11">
                    <a:pos x="T2" y="T3"/>
                  </a:cxn>
                  <a:cxn ang="T12">
                    <a:pos x="T4" y="T5"/>
                  </a:cxn>
                  <a:cxn ang="T13">
                    <a:pos x="T6" y="T7"/>
                  </a:cxn>
                  <a:cxn ang="T14">
                    <a:pos x="T8" y="T9"/>
                  </a:cxn>
                </a:cxnLst>
                <a:rect l="T15" t="T16" r="T17" b="T18"/>
                <a:pathLst>
                  <a:path w="32" h="9">
                    <a:moveTo>
                      <a:pt x="32" y="2"/>
                    </a:moveTo>
                    <a:lnTo>
                      <a:pt x="29" y="2"/>
                    </a:lnTo>
                    <a:lnTo>
                      <a:pt x="19" y="0"/>
                    </a:lnTo>
                    <a:lnTo>
                      <a:pt x="9" y="3"/>
                    </a:lnTo>
                    <a:lnTo>
                      <a:pt x="0" y="9"/>
                    </a:lnTo>
                  </a:path>
                </a:pathLst>
              </a:custGeom>
              <a:noFill/>
              <a:ln w="6">
                <a:solidFill>
                  <a:srgbClr val="005CE6"/>
                </a:solidFill>
                <a:prstDash val="solid"/>
                <a:round/>
                <a:headEnd/>
                <a:tailEnd/>
              </a:ln>
            </p:spPr>
            <p:txBody>
              <a:bodyPr/>
              <a:lstStyle/>
              <a:p>
                <a:endParaRPr lang="en-US"/>
              </a:p>
            </p:txBody>
          </p:sp>
          <p:sp>
            <p:nvSpPr>
              <p:cNvPr id="28932" name="Freeform 93"/>
              <p:cNvSpPr>
                <a:spLocks/>
              </p:cNvSpPr>
              <p:nvPr/>
            </p:nvSpPr>
            <p:spPr bwMode="auto">
              <a:xfrm>
                <a:off x="4756" y="1559"/>
                <a:ext cx="88" cy="441"/>
              </a:xfrm>
              <a:custGeom>
                <a:avLst/>
                <a:gdLst>
                  <a:gd name="T0" fmla="*/ 54 w 88"/>
                  <a:gd name="T1" fmla="*/ 441 h 441"/>
                  <a:gd name="T2" fmla="*/ 55 w 88"/>
                  <a:gd name="T3" fmla="*/ 429 h 441"/>
                  <a:gd name="T4" fmla="*/ 57 w 88"/>
                  <a:gd name="T5" fmla="*/ 420 h 441"/>
                  <a:gd name="T6" fmla="*/ 48 w 88"/>
                  <a:gd name="T7" fmla="*/ 409 h 441"/>
                  <a:gd name="T8" fmla="*/ 41 w 88"/>
                  <a:gd name="T9" fmla="*/ 392 h 441"/>
                  <a:gd name="T10" fmla="*/ 28 w 88"/>
                  <a:gd name="T11" fmla="*/ 373 h 441"/>
                  <a:gd name="T12" fmla="*/ 22 w 88"/>
                  <a:gd name="T13" fmla="*/ 364 h 441"/>
                  <a:gd name="T14" fmla="*/ 16 w 88"/>
                  <a:gd name="T15" fmla="*/ 350 h 441"/>
                  <a:gd name="T16" fmla="*/ 12 w 88"/>
                  <a:gd name="T17" fmla="*/ 344 h 441"/>
                  <a:gd name="T18" fmla="*/ 8 w 88"/>
                  <a:gd name="T19" fmla="*/ 336 h 441"/>
                  <a:gd name="T20" fmla="*/ 6 w 88"/>
                  <a:gd name="T21" fmla="*/ 321 h 441"/>
                  <a:gd name="T22" fmla="*/ 2 w 88"/>
                  <a:gd name="T23" fmla="*/ 312 h 441"/>
                  <a:gd name="T24" fmla="*/ 2 w 88"/>
                  <a:gd name="T25" fmla="*/ 295 h 441"/>
                  <a:gd name="T26" fmla="*/ 0 w 88"/>
                  <a:gd name="T27" fmla="*/ 292 h 441"/>
                  <a:gd name="T28" fmla="*/ 0 w 88"/>
                  <a:gd name="T29" fmla="*/ 282 h 441"/>
                  <a:gd name="T30" fmla="*/ 6 w 88"/>
                  <a:gd name="T31" fmla="*/ 268 h 441"/>
                  <a:gd name="T32" fmla="*/ 19 w 88"/>
                  <a:gd name="T33" fmla="*/ 255 h 441"/>
                  <a:gd name="T34" fmla="*/ 21 w 88"/>
                  <a:gd name="T35" fmla="*/ 238 h 441"/>
                  <a:gd name="T36" fmla="*/ 23 w 88"/>
                  <a:gd name="T37" fmla="*/ 232 h 441"/>
                  <a:gd name="T38" fmla="*/ 31 w 88"/>
                  <a:gd name="T39" fmla="*/ 222 h 441"/>
                  <a:gd name="T40" fmla="*/ 41 w 88"/>
                  <a:gd name="T41" fmla="*/ 215 h 441"/>
                  <a:gd name="T42" fmla="*/ 51 w 88"/>
                  <a:gd name="T43" fmla="*/ 193 h 441"/>
                  <a:gd name="T44" fmla="*/ 49 w 88"/>
                  <a:gd name="T45" fmla="*/ 184 h 441"/>
                  <a:gd name="T46" fmla="*/ 49 w 88"/>
                  <a:gd name="T47" fmla="*/ 173 h 441"/>
                  <a:gd name="T48" fmla="*/ 55 w 88"/>
                  <a:gd name="T49" fmla="*/ 158 h 441"/>
                  <a:gd name="T50" fmla="*/ 58 w 88"/>
                  <a:gd name="T51" fmla="*/ 143 h 441"/>
                  <a:gd name="T52" fmla="*/ 62 w 88"/>
                  <a:gd name="T53" fmla="*/ 135 h 441"/>
                  <a:gd name="T54" fmla="*/ 67 w 88"/>
                  <a:gd name="T55" fmla="*/ 125 h 441"/>
                  <a:gd name="T56" fmla="*/ 70 w 88"/>
                  <a:gd name="T57" fmla="*/ 107 h 441"/>
                  <a:gd name="T58" fmla="*/ 72 w 88"/>
                  <a:gd name="T59" fmla="*/ 99 h 441"/>
                  <a:gd name="T60" fmla="*/ 68 w 88"/>
                  <a:gd name="T61" fmla="*/ 88 h 441"/>
                  <a:gd name="T62" fmla="*/ 71 w 88"/>
                  <a:gd name="T63" fmla="*/ 68 h 441"/>
                  <a:gd name="T64" fmla="*/ 80 w 88"/>
                  <a:gd name="T65" fmla="*/ 42 h 441"/>
                  <a:gd name="T66" fmla="*/ 81 w 88"/>
                  <a:gd name="T67" fmla="*/ 30 h 441"/>
                  <a:gd name="T68" fmla="*/ 88 w 88"/>
                  <a:gd name="T69" fmla="*/ 20 h 441"/>
                  <a:gd name="T70" fmla="*/ 85 w 88"/>
                  <a:gd name="T71" fmla="*/ 0 h 44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8"/>
                  <a:gd name="T109" fmla="*/ 0 h 441"/>
                  <a:gd name="T110" fmla="*/ 88 w 88"/>
                  <a:gd name="T111" fmla="*/ 441 h 44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8" h="441">
                    <a:moveTo>
                      <a:pt x="54" y="441"/>
                    </a:moveTo>
                    <a:lnTo>
                      <a:pt x="55" y="429"/>
                    </a:lnTo>
                    <a:lnTo>
                      <a:pt x="57" y="420"/>
                    </a:lnTo>
                    <a:lnTo>
                      <a:pt x="48" y="409"/>
                    </a:lnTo>
                    <a:lnTo>
                      <a:pt x="41" y="392"/>
                    </a:lnTo>
                    <a:lnTo>
                      <a:pt x="28" y="373"/>
                    </a:lnTo>
                    <a:lnTo>
                      <a:pt x="22" y="364"/>
                    </a:lnTo>
                    <a:lnTo>
                      <a:pt x="16" y="350"/>
                    </a:lnTo>
                    <a:lnTo>
                      <a:pt x="12" y="344"/>
                    </a:lnTo>
                    <a:lnTo>
                      <a:pt x="8" y="336"/>
                    </a:lnTo>
                    <a:lnTo>
                      <a:pt x="6" y="321"/>
                    </a:lnTo>
                    <a:lnTo>
                      <a:pt x="2" y="312"/>
                    </a:lnTo>
                    <a:lnTo>
                      <a:pt x="2" y="295"/>
                    </a:lnTo>
                    <a:lnTo>
                      <a:pt x="0" y="292"/>
                    </a:lnTo>
                    <a:lnTo>
                      <a:pt x="0" y="282"/>
                    </a:lnTo>
                    <a:lnTo>
                      <a:pt x="6" y="268"/>
                    </a:lnTo>
                    <a:lnTo>
                      <a:pt x="19" y="255"/>
                    </a:lnTo>
                    <a:lnTo>
                      <a:pt x="21" y="238"/>
                    </a:lnTo>
                    <a:lnTo>
                      <a:pt x="23" y="232"/>
                    </a:lnTo>
                    <a:lnTo>
                      <a:pt x="31" y="222"/>
                    </a:lnTo>
                    <a:lnTo>
                      <a:pt x="41" y="215"/>
                    </a:lnTo>
                    <a:lnTo>
                      <a:pt x="51" y="193"/>
                    </a:lnTo>
                    <a:lnTo>
                      <a:pt x="49" y="184"/>
                    </a:lnTo>
                    <a:lnTo>
                      <a:pt x="49" y="173"/>
                    </a:lnTo>
                    <a:lnTo>
                      <a:pt x="55" y="158"/>
                    </a:lnTo>
                    <a:lnTo>
                      <a:pt x="58" y="143"/>
                    </a:lnTo>
                    <a:lnTo>
                      <a:pt x="62" y="135"/>
                    </a:lnTo>
                    <a:lnTo>
                      <a:pt x="67" y="125"/>
                    </a:lnTo>
                    <a:lnTo>
                      <a:pt x="70" y="107"/>
                    </a:lnTo>
                    <a:lnTo>
                      <a:pt x="72" y="99"/>
                    </a:lnTo>
                    <a:lnTo>
                      <a:pt x="68" y="88"/>
                    </a:lnTo>
                    <a:lnTo>
                      <a:pt x="71" y="68"/>
                    </a:lnTo>
                    <a:lnTo>
                      <a:pt x="80" y="42"/>
                    </a:lnTo>
                    <a:lnTo>
                      <a:pt x="81" y="30"/>
                    </a:lnTo>
                    <a:lnTo>
                      <a:pt x="88" y="20"/>
                    </a:lnTo>
                    <a:lnTo>
                      <a:pt x="85" y="0"/>
                    </a:lnTo>
                  </a:path>
                </a:pathLst>
              </a:custGeom>
              <a:noFill/>
              <a:ln w="6">
                <a:solidFill>
                  <a:srgbClr val="005CE6"/>
                </a:solidFill>
                <a:prstDash val="solid"/>
                <a:round/>
                <a:headEnd/>
                <a:tailEnd/>
              </a:ln>
            </p:spPr>
            <p:txBody>
              <a:bodyPr/>
              <a:lstStyle/>
              <a:p>
                <a:endParaRPr lang="en-US"/>
              </a:p>
            </p:txBody>
          </p:sp>
          <p:sp>
            <p:nvSpPr>
              <p:cNvPr id="28933" name="Freeform 94"/>
              <p:cNvSpPr>
                <a:spLocks/>
              </p:cNvSpPr>
              <p:nvPr/>
            </p:nvSpPr>
            <p:spPr bwMode="auto">
              <a:xfrm>
                <a:off x="4530" y="3419"/>
                <a:ext cx="68" cy="527"/>
              </a:xfrm>
              <a:custGeom>
                <a:avLst/>
                <a:gdLst>
                  <a:gd name="T0" fmla="*/ 65 w 68"/>
                  <a:gd name="T1" fmla="*/ 527 h 527"/>
                  <a:gd name="T2" fmla="*/ 59 w 68"/>
                  <a:gd name="T3" fmla="*/ 521 h 527"/>
                  <a:gd name="T4" fmla="*/ 49 w 68"/>
                  <a:gd name="T5" fmla="*/ 514 h 527"/>
                  <a:gd name="T6" fmla="*/ 45 w 68"/>
                  <a:gd name="T7" fmla="*/ 510 h 527"/>
                  <a:gd name="T8" fmla="*/ 29 w 68"/>
                  <a:gd name="T9" fmla="*/ 483 h 527"/>
                  <a:gd name="T10" fmla="*/ 22 w 68"/>
                  <a:gd name="T11" fmla="*/ 475 h 527"/>
                  <a:gd name="T12" fmla="*/ 19 w 68"/>
                  <a:gd name="T13" fmla="*/ 467 h 527"/>
                  <a:gd name="T14" fmla="*/ 19 w 68"/>
                  <a:gd name="T15" fmla="*/ 457 h 527"/>
                  <a:gd name="T16" fmla="*/ 15 w 68"/>
                  <a:gd name="T17" fmla="*/ 449 h 527"/>
                  <a:gd name="T18" fmla="*/ 15 w 68"/>
                  <a:gd name="T19" fmla="*/ 441 h 527"/>
                  <a:gd name="T20" fmla="*/ 13 w 68"/>
                  <a:gd name="T21" fmla="*/ 425 h 527"/>
                  <a:gd name="T22" fmla="*/ 12 w 68"/>
                  <a:gd name="T23" fmla="*/ 422 h 527"/>
                  <a:gd name="T24" fmla="*/ 10 w 68"/>
                  <a:gd name="T25" fmla="*/ 406 h 527"/>
                  <a:gd name="T26" fmla="*/ 6 w 68"/>
                  <a:gd name="T27" fmla="*/ 399 h 527"/>
                  <a:gd name="T28" fmla="*/ 5 w 68"/>
                  <a:gd name="T29" fmla="*/ 393 h 527"/>
                  <a:gd name="T30" fmla="*/ 6 w 68"/>
                  <a:gd name="T31" fmla="*/ 389 h 527"/>
                  <a:gd name="T32" fmla="*/ 2 w 68"/>
                  <a:gd name="T33" fmla="*/ 357 h 527"/>
                  <a:gd name="T34" fmla="*/ 3 w 68"/>
                  <a:gd name="T35" fmla="*/ 346 h 527"/>
                  <a:gd name="T36" fmla="*/ 6 w 68"/>
                  <a:gd name="T37" fmla="*/ 340 h 527"/>
                  <a:gd name="T38" fmla="*/ 5 w 68"/>
                  <a:gd name="T39" fmla="*/ 334 h 527"/>
                  <a:gd name="T40" fmla="*/ 2 w 68"/>
                  <a:gd name="T41" fmla="*/ 324 h 527"/>
                  <a:gd name="T42" fmla="*/ 0 w 68"/>
                  <a:gd name="T43" fmla="*/ 310 h 527"/>
                  <a:gd name="T44" fmla="*/ 6 w 68"/>
                  <a:gd name="T45" fmla="*/ 300 h 527"/>
                  <a:gd name="T46" fmla="*/ 6 w 68"/>
                  <a:gd name="T47" fmla="*/ 282 h 527"/>
                  <a:gd name="T48" fmla="*/ 7 w 68"/>
                  <a:gd name="T49" fmla="*/ 278 h 527"/>
                  <a:gd name="T50" fmla="*/ 7 w 68"/>
                  <a:gd name="T51" fmla="*/ 264 h 527"/>
                  <a:gd name="T52" fmla="*/ 5 w 68"/>
                  <a:gd name="T53" fmla="*/ 257 h 527"/>
                  <a:gd name="T54" fmla="*/ 5 w 68"/>
                  <a:gd name="T55" fmla="*/ 242 h 527"/>
                  <a:gd name="T56" fmla="*/ 5 w 68"/>
                  <a:gd name="T57" fmla="*/ 241 h 527"/>
                  <a:gd name="T58" fmla="*/ 6 w 68"/>
                  <a:gd name="T59" fmla="*/ 228 h 527"/>
                  <a:gd name="T60" fmla="*/ 5 w 68"/>
                  <a:gd name="T61" fmla="*/ 208 h 527"/>
                  <a:gd name="T62" fmla="*/ 10 w 68"/>
                  <a:gd name="T63" fmla="*/ 198 h 527"/>
                  <a:gd name="T64" fmla="*/ 9 w 68"/>
                  <a:gd name="T65" fmla="*/ 182 h 527"/>
                  <a:gd name="T66" fmla="*/ 12 w 68"/>
                  <a:gd name="T67" fmla="*/ 172 h 527"/>
                  <a:gd name="T68" fmla="*/ 12 w 68"/>
                  <a:gd name="T69" fmla="*/ 143 h 527"/>
                  <a:gd name="T70" fmla="*/ 16 w 68"/>
                  <a:gd name="T71" fmla="*/ 137 h 527"/>
                  <a:gd name="T72" fmla="*/ 16 w 68"/>
                  <a:gd name="T73" fmla="*/ 133 h 527"/>
                  <a:gd name="T74" fmla="*/ 13 w 68"/>
                  <a:gd name="T75" fmla="*/ 131 h 527"/>
                  <a:gd name="T76" fmla="*/ 15 w 68"/>
                  <a:gd name="T77" fmla="*/ 115 h 527"/>
                  <a:gd name="T78" fmla="*/ 13 w 68"/>
                  <a:gd name="T79" fmla="*/ 111 h 527"/>
                  <a:gd name="T80" fmla="*/ 13 w 68"/>
                  <a:gd name="T81" fmla="*/ 94 h 527"/>
                  <a:gd name="T82" fmla="*/ 16 w 68"/>
                  <a:gd name="T83" fmla="*/ 85 h 527"/>
                  <a:gd name="T84" fmla="*/ 18 w 68"/>
                  <a:gd name="T85" fmla="*/ 72 h 527"/>
                  <a:gd name="T86" fmla="*/ 22 w 68"/>
                  <a:gd name="T87" fmla="*/ 62 h 527"/>
                  <a:gd name="T88" fmla="*/ 26 w 68"/>
                  <a:gd name="T89" fmla="*/ 58 h 527"/>
                  <a:gd name="T90" fmla="*/ 45 w 68"/>
                  <a:gd name="T91" fmla="*/ 45 h 527"/>
                  <a:gd name="T92" fmla="*/ 55 w 68"/>
                  <a:gd name="T93" fmla="*/ 15 h 527"/>
                  <a:gd name="T94" fmla="*/ 59 w 68"/>
                  <a:gd name="T95" fmla="*/ 9 h 527"/>
                  <a:gd name="T96" fmla="*/ 68 w 68"/>
                  <a:gd name="T97" fmla="*/ 0 h 5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8"/>
                  <a:gd name="T148" fmla="*/ 0 h 527"/>
                  <a:gd name="T149" fmla="*/ 68 w 68"/>
                  <a:gd name="T150" fmla="*/ 527 h 5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8" h="527">
                    <a:moveTo>
                      <a:pt x="65" y="527"/>
                    </a:moveTo>
                    <a:lnTo>
                      <a:pt x="59" y="521"/>
                    </a:lnTo>
                    <a:lnTo>
                      <a:pt x="49" y="514"/>
                    </a:lnTo>
                    <a:lnTo>
                      <a:pt x="45" y="510"/>
                    </a:lnTo>
                    <a:lnTo>
                      <a:pt x="29" y="483"/>
                    </a:lnTo>
                    <a:lnTo>
                      <a:pt x="22" y="475"/>
                    </a:lnTo>
                    <a:lnTo>
                      <a:pt x="19" y="467"/>
                    </a:lnTo>
                    <a:lnTo>
                      <a:pt x="19" y="457"/>
                    </a:lnTo>
                    <a:lnTo>
                      <a:pt x="15" y="449"/>
                    </a:lnTo>
                    <a:lnTo>
                      <a:pt x="15" y="441"/>
                    </a:lnTo>
                    <a:lnTo>
                      <a:pt x="13" y="425"/>
                    </a:lnTo>
                    <a:lnTo>
                      <a:pt x="12" y="422"/>
                    </a:lnTo>
                    <a:lnTo>
                      <a:pt x="10" y="406"/>
                    </a:lnTo>
                    <a:lnTo>
                      <a:pt x="6" y="399"/>
                    </a:lnTo>
                    <a:lnTo>
                      <a:pt x="5" y="393"/>
                    </a:lnTo>
                    <a:lnTo>
                      <a:pt x="6" y="389"/>
                    </a:lnTo>
                    <a:lnTo>
                      <a:pt x="2" y="357"/>
                    </a:lnTo>
                    <a:lnTo>
                      <a:pt x="3" y="346"/>
                    </a:lnTo>
                    <a:lnTo>
                      <a:pt x="6" y="340"/>
                    </a:lnTo>
                    <a:lnTo>
                      <a:pt x="5" y="334"/>
                    </a:lnTo>
                    <a:lnTo>
                      <a:pt x="2" y="324"/>
                    </a:lnTo>
                    <a:lnTo>
                      <a:pt x="0" y="310"/>
                    </a:lnTo>
                    <a:lnTo>
                      <a:pt x="6" y="300"/>
                    </a:lnTo>
                    <a:lnTo>
                      <a:pt x="6" y="282"/>
                    </a:lnTo>
                    <a:lnTo>
                      <a:pt x="7" y="278"/>
                    </a:lnTo>
                    <a:lnTo>
                      <a:pt x="7" y="264"/>
                    </a:lnTo>
                    <a:lnTo>
                      <a:pt x="5" y="257"/>
                    </a:lnTo>
                    <a:lnTo>
                      <a:pt x="5" y="242"/>
                    </a:lnTo>
                    <a:lnTo>
                      <a:pt x="5" y="241"/>
                    </a:lnTo>
                    <a:lnTo>
                      <a:pt x="6" y="228"/>
                    </a:lnTo>
                    <a:lnTo>
                      <a:pt x="5" y="208"/>
                    </a:lnTo>
                    <a:lnTo>
                      <a:pt x="10" y="198"/>
                    </a:lnTo>
                    <a:lnTo>
                      <a:pt x="9" y="182"/>
                    </a:lnTo>
                    <a:lnTo>
                      <a:pt x="12" y="172"/>
                    </a:lnTo>
                    <a:lnTo>
                      <a:pt x="12" y="143"/>
                    </a:lnTo>
                    <a:lnTo>
                      <a:pt x="16" y="137"/>
                    </a:lnTo>
                    <a:lnTo>
                      <a:pt x="16" y="133"/>
                    </a:lnTo>
                    <a:lnTo>
                      <a:pt x="13" y="131"/>
                    </a:lnTo>
                    <a:lnTo>
                      <a:pt x="15" y="115"/>
                    </a:lnTo>
                    <a:lnTo>
                      <a:pt x="13" y="111"/>
                    </a:lnTo>
                    <a:lnTo>
                      <a:pt x="13" y="94"/>
                    </a:lnTo>
                    <a:lnTo>
                      <a:pt x="16" y="85"/>
                    </a:lnTo>
                    <a:lnTo>
                      <a:pt x="18" y="72"/>
                    </a:lnTo>
                    <a:lnTo>
                      <a:pt x="22" y="62"/>
                    </a:lnTo>
                    <a:lnTo>
                      <a:pt x="26" y="58"/>
                    </a:lnTo>
                    <a:lnTo>
                      <a:pt x="45" y="45"/>
                    </a:lnTo>
                    <a:lnTo>
                      <a:pt x="55" y="15"/>
                    </a:lnTo>
                    <a:lnTo>
                      <a:pt x="59" y="9"/>
                    </a:lnTo>
                    <a:lnTo>
                      <a:pt x="68" y="0"/>
                    </a:lnTo>
                  </a:path>
                </a:pathLst>
              </a:custGeom>
              <a:noFill/>
              <a:ln w="6">
                <a:solidFill>
                  <a:srgbClr val="005CE6"/>
                </a:solidFill>
                <a:prstDash val="solid"/>
                <a:round/>
                <a:headEnd/>
                <a:tailEnd/>
              </a:ln>
            </p:spPr>
            <p:txBody>
              <a:bodyPr/>
              <a:lstStyle/>
              <a:p>
                <a:endParaRPr lang="en-US"/>
              </a:p>
            </p:txBody>
          </p:sp>
          <p:sp>
            <p:nvSpPr>
              <p:cNvPr id="28934" name="Freeform 95"/>
              <p:cNvSpPr>
                <a:spLocks/>
              </p:cNvSpPr>
              <p:nvPr/>
            </p:nvSpPr>
            <p:spPr bwMode="auto">
              <a:xfrm>
                <a:off x="4598" y="3419"/>
                <a:ext cx="135" cy="562"/>
              </a:xfrm>
              <a:custGeom>
                <a:avLst/>
                <a:gdLst>
                  <a:gd name="T0" fmla="*/ 135 w 135"/>
                  <a:gd name="T1" fmla="*/ 562 h 562"/>
                  <a:gd name="T2" fmla="*/ 131 w 135"/>
                  <a:gd name="T3" fmla="*/ 559 h 562"/>
                  <a:gd name="T4" fmla="*/ 114 w 135"/>
                  <a:gd name="T5" fmla="*/ 549 h 562"/>
                  <a:gd name="T6" fmla="*/ 88 w 135"/>
                  <a:gd name="T7" fmla="*/ 517 h 562"/>
                  <a:gd name="T8" fmla="*/ 82 w 135"/>
                  <a:gd name="T9" fmla="*/ 507 h 562"/>
                  <a:gd name="T10" fmla="*/ 73 w 135"/>
                  <a:gd name="T11" fmla="*/ 490 h 562"/>
                  <a:gd name="T12" fmla="*/ 69 w 135"/>
                  <a:gd name="T13" fmla="*/ 484 h 562"/>
                  <a:gd name="T14" fmla="*/ 60 w 135"/>
                  <a:gd name="T15" fmla="*/ 458 h 562"/>
                  <a:gd name="T16" fmla="*/ 60 w 135"/>
                  <a:gd name="T17" fmla="*/ 449 h 562"/>
                  <a:gd name="T18" fmla="*/ 59 w 135"/>
                  <a:gd name="T19" fmla="*/ 448 h 562"/>
                  <a:gd name="T20" fmla="*/ 56 w 135"/>
                  <a:gd name="T21" fmla="*/ 429 h 562"/>
                  <a:gd name="T22" fmla="*/ 50 w 135"/>
                  <a:gd name="T23" fmla="*/ 406 h 562"/>
                  <a:gd name="T24" fmla="*/ 50 w 135"/>
                  <a:gd name="T25" fmla="*/ 399 h 562"/>
                  <a:gd name="T26" fmla="*/ 48 w 135"/>
                  <a:gd name="T27" fmla="*/ 388 h 562"/>
                  <a:gd name="T28" fmla="*/ 48 w 135"/>
                  <a:gd name="T29" fmla="*/ 382 h 562"/>
                  <a:gd name="T30" fmla="*/ 53 w 135"/>
                  <a:gd name="T31" fmla="*/ 376 h 562"/>
                  <a:gd name="T32" fmla="*/ 52 w 135"/>
                  <a:gd name="T33" fmla="*/ 353 h 562"/>
                  <a:gd name="T34" fmla="*/ 59 w 135"/>
                  <a:gd name="T35" fmla="*/ 340 h 562"/>
                  <a:gd name="T36" fmla="*/ 59 w 135"/>
                  <a:gd name="T37" fmla="*/ 320 h 562"/>
                  <a:gd name="T38" fmla="*/ 62 w 135"/>
                  <a:gd name="T39" fmla="*/ 313 h 562"/>
                  <a:gd name="T40" fmla="*/ 62 w 135"/>
                  <a:gd name="T41" fmla="*/ 307 h 562"/>
                  <a:gd name="T42" fmla="*/ 68 w 135"/>
                  <a:gd name="T43" fmla="*/ 295 h 562"/>
                  <a:gd name="T44" fmla="*/ 68 w 135"/>
                  <a:gd name="T45" fmla="*/ 291 h 562"/>
                  <a:gd name="T46" fmla="*/ 65 w 135"/>
                  <a:gd name="T47" fmla="*/ 285 h 562"/>
                  <a:gd name="T48" fmla="*/ 63 w 135"/>
                  <a:gd name="T49" fmla="*/ 277 h 562"/>
                  <a:gd name="T50" fmla="*/ 58 w 135"/>
                  <a:gd name="T51" fmla="*/ 269 h 562"/>
                  <a:gd name="T52" fmla="*/ 56 w 135"/>
                  <a:gd name="T53" fmla="*/ 262 h 562"/>
                  <a:gd name="T54" fmla="*/ 55 w 135"/>
                  <a:gd name="T55" fmla="*/ 257 h 562"/>
                  <a:gd name="T56" fmla="*/ 55 w 135"/>
                  <a:gd name="T57" fmla="*/ 238 h 562"/>
                  <a:gd name="T58" fmla="*/ 53 w 135"/>
                  <a:gd name="T59" fmla="*/ 219 h 562"/>
                  <a:gd name="T60" fmla="*/ 48 w 135"/>
                  <a:gd name="T61" fmla="*/ 209 h 562"/>
                  <a:gd name="T62" fmla="*/ 46 w 135"/>
                  <a:gd name="T63" fmla="*/ 202 h 562"/>
                  <a:gd name="T64" fmla="*/ 48 w 135"/>
                  <a:gd name="T65" fmla="*/ 193 h 562"/>
                  <a:gd name="T66" fmla="*/ 50 w 135"/>
                  <a:gd name="T67" fmla="*/ 186 h 562"/>
                  <a:gd name="T68" fmla="*/ 48 w 135"/>
                  <a:gd name="T69" fmla="*/ 176 h 562"/>
                  <a:gd name="T70" fmla="*/ 45 w 135"/>
                  <a:gd name="T71" fmla="*/ 169 h 562"/>
                  <a:gd name="T72" fmla="*/ 42 w 135"/>
                  <a:gd name="T73" fmla="*/ 156 h 562"/>
                  <a:gd name="T74" fmla="*/ 40 w 135"/>
                  <a:gd name="T75" fmla="*/ 151 h 562"/>
                  <a:gd name="T76" fmla="*/ 39 w 135"/>
                  <a:gd name="T77" fmla="*/ 140 h 562"/>
                  <a:gd name="T78" fmla="*/ 26 w 135"/>
                  <a:gd name="T79" fmla="*/ 110 h 562"/>
                  <a:gd name="T80" fmla="*/ 23 w 135"/>
                  <a:gd name="T81" fmla="*/ 95 h 562"/>
                  <a:gd name="T82" fmla="*/ 20 w 135"/>
                  <a:gd name="T83" fmla="*/ 85 h 562"/>
                  <a:gd name="T84" fmla="*/ 20 w 135"/>
                  <a:gd name="T85" fmla="*/ 66 h 562"/>
                  <a:gd name="T86" fmla="*/ 14 w 135"/>
                  <a:gd name="T87" fmla="*/ 54 h 562"/>
                  <a:gd name="T88" fmla="*/ 14 w 135"/>
                  <a:gd name="T89" fmla="*/ 36 h 562"/>
                  <a:gd name="T90" fmla="*/ 7 w 135"/>
                  <a:gd name="T91" fmla="*/ 29 h 562"/>
                  <a:gd name="T92" fmla="*/ 4 w 135"/>
                  <a:gd name="T93" fmla="*/ 23 h 562"/>
                  <a:gd name="T94" fmla="*/ 4 w 135"/>
                  <a:gd name="T95" fmla="*/ 9 h 562"/>
                  <a:gd name="T96" fmla="*/ 0 w 135"/>
                  <a:gd name="T97" fmla="*/ 0 h 56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35"/>
                  <a:gd name="T148" fmla="*/ 0 h 562"/>
                  <a:gd name="T149" fmla="*/ 135 w 135"/>
                  <a:gd name="T150" fmla="*/ 562 h 56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35" h="562">
                    <a:moveTo>
                      <a:pt x="135" y="562"/>
                    </a:moveTo>
                    <a:lnTo>
                      <a:pt x="131" y="559"/>
                    </a:lnTo>
                    <a:lnTo>
                      <a:pt x="114" y="549"/>
                    </a:lnTo>
                    <a:lnTo>
                      <a:pt x="88" y="517"/>
                    </a:lnTo>
                    <a:lnTo>
                      <a:pt x="82" y="507"/>
                    </a:lnTo>
                    <a:lnTo>
                      <a:pt x="73" y="490"/>
                    </a:lnTo>
                    <a:lnTo>
                      <a:pt x="69" y="484"/>
                    </a:lnTo>
                    <a:lnTo>
                      <a:pt x="60" y="458"/>
                    </a:lnTo>
                    <a:lnTo>
                      <a:pt x="60" y="449"/>
                    </a:lnTo>
                    <a:lnTo>
                      <a:pt x="59" y="448"/>
                    </a:lnTo>
                    <a:lnTo>
                      <a:pt x="56" y="429"/>
                    </a:lnTo>
                    <a:lnTo>
                      <a:pt x="50" y="406"/>
                    </a:lnTo>
                    <a:lnTo>
                      <a:pt x="50" y="399"/>
                    </a:lnTo>
                    <a:lnTo>
                      <a:pt x="48" y="388"/>
                    </a:lnTo>
                    <a:lnTo>
                      <a:pt x="48" y="382"/>
                    </a:lnTo>
                    <a:lnTo>
                      <a:pt x="53" y="376"/>
                    </a:lnTo>
                    <a:lnTo>
                      <a:pt x="52" y="353"/>
                    </a:lnTo>
                    <a:lnTo>
                      <a:pt x="59" y="340"/>
                    </a:lnTo>
                    <a:lnTo>
                      <a:pt x="59" y="320"/>
                    </a:lnTo>
                    <a:lnTo>
                      <a:pt x="62" y="313"/>
                    </a:lnTo>
                    <a:lnTo>
                      <a:pt x="62" y="307"/>
                    </a:lnTo>
                    <a:lnTo>
                      <a:pt x="68" y="295"/>
                    </a:lnTo>
                    <a:lnTo>
                      <a:pt x="68" y="291"/>
                    </a:lnTo>
                    <a:lnTo>
                      <a:pt x="65" y="285"/>
                    </a:lnTo>
                    <a:lnTo>
                      <a:pt x="63" y="277"/>
                    </a:lnTo>
                    <a:lnTo>
                      <a:pt x="58" y="269"/>
                    </a:lnTo>
                    <a:lnTo>
                      <a:pt x="56" y="262"/>
                    </a:lnTo>
                    <a:lnTo>
                      <a:pt x="55" y="257"/>
                    </a:lnTo>
                    <a:lnTo>
                      <a:pt x="55" y="238"/>
                    </a:lnTo>
                    <a:lnTo>
                      <a:pt x="53" y="219"/>
                    </a:lnTo>
                    <a:lnTo>
                      <a:pt x="48" y="209"/>
                    </a:lnTo>
                    <a:lnTo>
                      <a:pt x="46" y="202"/>
                    </a:lnTo>
                    <a:lnTo>
                      <a:pt x="48" y="193"/>
                    </a:lnTo>
                    <a:lnTo>
                      <a:pt x="50" y="186"/>
                    </a:lnTo>
                    <a:lnTo>
                      <a:pt x="48" y="176"/>
                    </a:lnTo>
                    <a:lnTo>
                      <a:pt x="45" y="169"/>
                    </a:lnTo>
                    <a:lnTo>
                      <a:pt x="42" y="156"/>
                    </a:lnTo>
                    <a:lnTo>
                      <a:pt x="40" y="151"/>
                    </a:lnTo>
                    <a:lnTo>
                      <a:pt x="39" y="140"/>
                    </a:lnTo>
                    <a:lnTo>
                      <a:pt x="26" y="110"/>
                    </a:lnTo>
                    <a:lnTo>
                      <a:pt x="23" y="95"/>
                    </a:lnTo>
                    <a:lnTo>
                      <a:pt x="20" y="85"/>
                    </a:lnTo>
                    <a:lnTo>
                      <a:pt x="20" y="66"/>
                    </a:lnTo>
                    <a:lnTo>
                      <a:pt x="14" y="54"/>
                    </a:lnTo>
                    <a:lnTo>
                      <a:pt x="14" y="36"/>
                    </a:lnTo>
                    <a:lnTo>
                      <a:pt x="7" y="29"/>
                    </a:lnTo>
                    <a:lnTo>
                      <a:pt x="4" y="23"/>
                    </a:lnTo>
                    <a:lnTo>
                      <a:pt x="4" y="9"/>
                    </a:lnTo>
                    <a:lnTo>
                      <a:pt x="0" y="0"/>
                    </a:lnTo>
                  </a:path>
                </a:pathLst>
              </a:custGeom>
              <a:noFill/>
              <a:ln w="6">
                <a:solidFill>
                  <a:srgbClr val="005CE6"/>
                </a:solidFill>
                <a:prstDash val="solid"/>
                <a:round/>
                <a:headEnd/>
                <a:tailEnd/>
              </a:ln>
            </p:spPr>
            <p:txBody>
              <a:bodyPr/>
              <a:lstStyle/>
              <a:p>
                <a:endParaRPr lang="en-US"/>
              </a:p>
            </p:txBody>
          </p:sp>
          <p:sp>
            <p:nvSpPr>
              <p:cNvPr id="28935" name="Freeform 96"/>
              <p:cNvSpPr>
                <a:spLocks/>
              </p:cNvSpPr>
              <p:nvPr/>
            </p:nvSpPr>
            <p:spPr bwMode="auto">
              <a:xfrm>
                <a:off x="4002" y="806"/>
                <a:ext cx="36" cy="356"/>
              </a:xfrm>
              <a:custGeom>
                <a:avLst/>
                <a:gdLst>
                  <a:gd name="T0" fmla="*/ 34 w 36"/>
                  <a:gd name="T1" fmla="*/ 356 h 356"/>
                  <a:gd name="T2" fmla="*/ 34 w 36"/>
                  <a:gd name="T3" fmla="*/ 348 h 356"/>
                  <a:gd name="T4" fmla="*/ 31 w 36"/>
                  <a:gd name="T5" fmla="*/ 341 h 356"/>
                  <a:gd name="T6" fmla="*/ 20 w 36"/>
                  <a:gd name="T7" fmla="*/ 330 h 356"/>
                  <a:gd name="T8" fmla="*/ 20 w 36"/>
                  <a:gd name="T9" fmla="*/ 325 h 356"/>
                  <a:gd name="T10" fmla="*/ 21 w 36"/>
                  <a:gd name="T11" fmla="*/ 324 h 356"/>
                  <a:gd name="T12" fmla="*/ 28 w 36"/>
                  <a:gd name="T13" fmla="*/ 324 h 356"/>
                  <a:gd name="T14" fmla="*/ 31 w 36"/>
                  <a:gd name="T15" fmla="*/ 321 h 356"/>
                  <a:gd name="T16" fmla="*/ 33 w 36"/>
                  <a:gd name="T17" fmla="*/ 315 h 356"/>
                  <a:gd name="T18" fmla="*/ 31 w 36"/>
                  <a:gd name="T19" fmla="*/ 314 h 356"/>
                  <a:gd name="T20" fmla="*/ 20 w 36"/>
                  <a:gd name="T21" fmla="*/ 310 h 356"/>
                  <a:gd name="T22" fmla="*/ 20 w 36"/>
                  <a:gd name="T23" fmla="*/ 304 h 356"/>
                  <a:gd name="T24" fmla="*/ 21 w 36"/>
                  <a:gd name="T25" fmla="*/ 302 h 356"/>
                  <a:gd name="T26" fmla="*/ 20 w 36"/>
                  <a:gd name="T27" fmla="*/ 297 h 356"/>
                  <a:gd name="T28" fmla="*/ 11 w 36"/>
                  <a:gd name="T29" fmla="*/ 285 h 356"/>
                  <a:gd name="T30" fmla="*/ 11 w 36"/>
                  <a:gd name="T31" fmla="*/ 279 h 356"/>
                  <a:gd name="T32" fmla="*/ 14 w 36"/>
                  <a:gd name="T33" fmla="*/ 278 h 356"/>
                  <a:gd name="T34" fmla="*/ 23 w 36"/>
                  <a:gd name="T35" fmla="*/ 276 h 356"/>
                  <a:gd name="T36" fmla="*/ 28 w 36"/>
                  <a:gd name="T37" fmla="*/ 272 h 356"/>
                  <a:gd name="T38" fmla="*/ 28 w 36"/>
                  <a:gd name="T39" fmla="*/ 264 h 356"/>
                  <a:gd name="T40" fmla="*/ 18 w 36"/>
                  <a:gd name="T41" fmla="*/ 246 h 356"/>
                  <a:gd name="T42" fmla="*/ 18 w 36"/>
                  <a:gd name="T43" fmla="*/ 241 h 356"/>
                  <a:gd name="T44" fmla="*/ 26 w 36"/>
                  <a:gd name="T45" fmla="*/ 228 h 356"/>
                  <a:gd name="T46" fmla="*/ 26 w 36"/>
                  <a:gd name="T47" fmla="*/ 222 h 356"/>
                  <a:gd name="T48" fmla="*/ 17 w 36"/>
                  <a:gd name="T49" fmla="*/ 212 h 356"/>
                  <a:gd name="T50" fmla="*/ 15 w 36"/>
                  <a:gd name="T51" fmla="*/ 207 h 356"/>
                  <a:gd name="T52" fmla="*/ 15 w 36"/>
                  <a:gd name="T53" fmla="*/ 200 h 356"/>
                  <a:gd name="T54" fmla="*/ 20 w 36"/>
                  <a:gd name="T55" fmla="*/ 190 h 356"/>
                  <a:gd name="T56" fmla="*/ 20 w 36"/>
                  <a:gd name="T57" fmla="*/ 189 h 356"/>
                  <a:gd name="T58" fmla="*/ 13 w 36"/>
                  <a:gd name="T59" fmla="*/ 184 h 356"/>
                  <a:gd name="T60" fmla="*/ 13 w 36"/>
                  <a:gd name="T61" fmla="*/ 181 h 356"/>
                  <a:gd name="T62" fmla="*/ 27 w 36"/>
                  <a:gd name="T63" fmla="*/ 170 h 356"/>
                  <a:gd name="T64" fmla="*/ 28 w 36"/>
                  <a:gd name="T65" fmla="*/ 167 h 356"/>
                  <a:gd name="T66" fmla="*/ 28 w 36"/>
                  <a:gd name="T67" fmla="*/ 161 h 356"/>
                  <a:gd name="T68" fmla="*/ 24 w 36"/>
                  <a:gd name="T69" fmla="*/ 153 h 356"/>
                  <a:gd name="T70" fmla="*/ 26 w 36"/>
                  <a:gd name="T71" fmla="*/ 138 h 356"/>
                  <a:gd name="T72" fmla="*/ 24 w 36"/>
                  <a:gd name="T73" fmla="*/ 137 h 356"/>
                  <a:gd name="T74" fmla="*/ 14 w 36"/>
                  <a:gd name="T75" fmla="*/ 137 h 356"/>
                  <a:gd name="T76" fmla="*/ 11 w 36"/>
                  <a:gd name="T77" fmla="*/ 135 h 356"/>
                  <a:gd name="T78" fmla="*/ 10 w 36"/>
                  <a:gd name="T79" fmla="*/ 125 h 356"/>
                  <a:gd name="T80" fmla="*/ 0 w 36"/>
                  <a:gd name="T81" fmla="*/ 114 h 356"/>
                  <a:gd name="T82" fmla="*/ 0 w 36"/>
                  <a:gd name="T83" fmla="*/ 101 h 356"/>
                  <a:gd name="T84" fmla="*/ 2 w 36"/>
                  <a:gd name="T85" fmla="*/ 92 h 356"/>
                  <a:gd name="T86" fmla="*/ 4 w 36"/>
                  <a:gd name="T87" fmla="*/ 89 h 356"/>
                  <a:gd name="T88" fmla="*/ 10 w 36"/>
                  <a:gd name="T89" fmla="*/ 88 h 356"/>
                  <a:gd name="T90" fmla="*/ 11 w 36"/>
                  <a:gd name="T91" fmla="*/ 85 h 356"/>
                  <a:gd name="T92" fmla="*/ 13 w 36"/>
                  <a:gd name="T93" fmla="*/ 79 h 356"/>
                  <a:gd name="T94" fmla="*/ 14 w 36"/>
                  <a:gd name="T95" fmla="*/ 75 h 356"/>
                  <a:gd name="T96" fmla="*/ 33 w 36"/>
                  <a:gd name="T97" fmla="*/ 59 h 356"/>
                  <a:gd name="T98" fmla="*/ 36 w 36"/>
                  <a:gd name="T99" fmla="*/ 53 h 356"/>
                  <a:gd name="T100" fmla="*/ 31 w 36"/>
                  <a:gd name="T101" fmla="*/ 49 h 356"/>
                  <a:gd name="T102" fmla="*/ 24 w 36"/>
                  <a:gd name="T103" fmla="*/ 45 h 356"/>
                  <a:gd name="T104" fmla="*/ 24 w 36"/>
                  <a:gd name="T105" fmla="*/ 37 h 356"/>
                  <a:gd name="T106" fmla="*/ 28 w 36"/>
                  <a:gd name="T107" fmla="*/ 29 h 356"/>
                  <a:gd name="T108" fmla="*/ 28 w 36"/>
                  <a:gd name="T109" fmla="*/ 26 h 356"/>
                  <a:gd name="T110" fmla="*/ 10 w 36"/>
                  <a:gd name="T111" fmla="*/ 0 h 356"/>
                  <a:gd name="T112" fmla="*/ 8 w 36"/>
                  <a:gd name="T113" fmla="*/ 0 h 3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6"/>
                  <a:gd name="T172" fmla="*/ 0 h 356"/>
                  <a:gd name="T173" fmla="*/ 36 w 36"/>
                  <a:gd name="T174" fmla="*/ 356 h 3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6" h="356">
                    <a:moveTo>
                      <a:pt x="34" y="356"/>
                    </a:moveTo>
                    <a:lnTo>
                      <a:pt x="34" y="348"/>
                    </a:lnTo>
                    <a:lnTo>
                      <a:pt x="31" y="341"/>
                    </a:lnTo>
                    <a:lnTo>
                      <a:pt x="20" y="330"/>
                    </a:lnTo>
                    <a:lnTo>
                      <a:pt x="20" y="325"/>
                    </a:lnTo>
                    <a:lnTo>
                      <a:pt x="21" y="324"/>
                    </a:lnTo>
                    <a:lnTo>
                      <a:pt x="28" y="324"/>
                    </a:lnTo>
                    <a:lnTo>
                      <a:pt x="31" y="321"/>
                    </a:lnTo>
                    <a:lnTo>
                      <a:pt x="33" y="315"/>
                    </a:lnTo>
                    <a:lnTo>
                      <a:pt x="31" y="314"/>
                    </a:lnTo>
                    <a:lnTo>
                      <a:pt x="20" y="310"/>
                    </a:lnTo>
                    <a:lnTo>
                      <a:pt x="20" y="304"/>
                    </a:lnTo>
                    <a:lnTo>
                      <a:pt x="21" y="302"/>
                    </a:lnTo>
                    <a:lnTo>
                      <a:pt x="20" y="297"/>
                    </a:lnTo>
                    <a:lnTo>
                      <a:pt x="11" y="285"/>
                    </a:lnTo>
                    <a:lnTo>
                      <a:pt x="11" y="279"/>
                    </a:lnTo>
                    <a:lnTo>
                      <a:pt x="14" y="278"/>
                    </a:lnTo>
                    <a:lnTo>
                      <a:pt x="23" y="276"/>
                    </a:lnTo>
                    <a:lnTo>
                      <a:pt x="28" y="272"/>
                    </a:lnTo>
                    <a:lnTo>
                      <a:pt x="28" y="264"/>
                    </a:lnTo>
                    <a:lnTo>
                      <a:pt x="18" y="246"/>
                    </a:lnTo>
                    <a:lnTo>
                      <a:pt x="18" y="241"/>
                    </a:lnTo>
                    <a:lnTo>
                      <a:pt x="26" y="228"/>
                    </a:lnTo>
                    <a:lnTo>
                      <a:pt x="26" y="222"/>
                    </a:lnTo>
                    <a:lnTo>
                      <a:pt x="17" y="212"/>
                    </a:lnTo>
                    <a:lnTo>
                      <a:pt x="15" y="207"/>
                    </a:lnTo>
                    <a:lnTo>
                      <a:pt x="15" y="200"/>
                    </a:lnTo>
                    <a:lnTo>
                      <a:pt x="20" y="190"/>
                    </a:lnTo>
                    <a:lnTo>
                      <a:pt x="20" y="189"/>
                    </a:lnTo>
                    <a:lnTo>
                      <a:pt x="13" y="184"/>
                    </a:lnTo>
                    <a:lnTo>
                      <a:pt x="13" y="181"/>
                    </a:lnTo>
                    <a:lnTo>
                      <a:pt x="27" y="170"/>
                    </a:lnTo>
                    <a:lnTo>
                      <a:pt x="28" y="167"/>
                    </a:lnTo>
                    <a:lnTo>
                      <a:pt x="28" y="161"/>
                    </a:lnTo>
                    <a:lnTo>
                      <a:pt x="24" y="153"/>
                    </a:lnTo>
                    <a:lnTo>
                      <a:pt x="26" y="138"/>
                    </a:lnTo>
                    <a:lnTo>
                      <a:pt x="24" y="137"/>
                    </a:lnTo>
                    <a:lnTo>
                      <a:pt x="14" y="137"/>
                    </a:lnTo>
                    <a:lnTo>
                      <a:pt x="11" y="135"/>
                    </a:lnTo>
                    <a:lnTo>
                      <a:pt x="10" y="125"/>
                    </a:lnTo>
                    <a:lnTo>
                      <a:pt x="0" y="114"/>
                    </a:lnTo>
                    <a:lnTo>
                      <a:pt x="0" y="101"/>
                    </a:lnTo>
                    <a:lnTo>
                      <a:pt x="2" y="92"/>
                    </a:lnTo>
                    <a:lnTo>
                      <a:pt x="4" y="89"/>
                    </a:lnTo>
                    <a:lnTo>
                      <a:pt x="10" y="88"/>
                    </a:lnTo>
                    <a:lnTo>
                      <a:pt x="11" y="85"/>
                    </a:lnTo>
                    <a:lnTo>
                      <a:pt x="13" y="79"/>
                    </a:lnTo>
                    <a:lnTo>
                      <a:pt x="14" y="75"/>
                    </a:lnTo>
                    <a:lnTo>
                      <a:pt x="33" y="59"/>
                    </a:lnTo>
                    <a:lnTo>
                      <a:pt x="36" y="53"/>
                    </a:lnTo>
                    <a:lnTo>
                      <a:pt x="31" y="49"/>
                    </a:lnTo>
                    <a:lnTo>
                      <a:pt x="24" y="45"/>
                    </a:lnTo>
                    <a:lnTo>
                      <a:pt x="24" y="37"/>
                    </a:lnTo>
                    <a:lnTo>
                      <a:pt x="28" y="29"/>
                    </a:lnTo>
                    <a:lnTo>
                      <a:pt x="28" y="26"/>
                    </a:lnTo>
                    <a:lnTo>
                      <a:pt x="10" y="0"/>
                    </a:lnTo>
                    <a:lnTo>
                      <a:pt x="8" y="0"/>
                    </a:lnTo>
                  </a:path>
                </a:pathLst>
              </a:custGeom>
              <a:noFill/>
              <a:ln w="6">
                <a:solidFill>
                  <a:srgbClr val="005CE6"/>
                </a:solidFill>
                <a:prstDash val="solid"/>
                <a:round/>
                <a:headEnd/>
                <a:tailEnd/>
              </a:ln>
            </p:spPr>
            <p:txBody>
              <a:bodyPr/>
              <a:lstStyle/>
              <a:p>
                <a:endParaRPr lang="en-US"/>
              </a:p>
            </p:txBody>
          </p:sp>
          <p:sp>
            <p:nvSpPr>
              <p:cNvPr id="28936" name="Freeform 97"/>
              <p:cNvSpPr>
                <a:spLocks/>
              </p:cNvSpPr>
              <p:nvPr/>
            </p:nvSpPr>
            <p:spPr bwMode="auto">
              <a:xfrm>
                <a:off x="2454" y="1990"/>
                <a:ext cx="18" cy="17"/>
              </a:xfrm>
              <a:custGeom>
                <a:avLst/>
                <a:gdLst>
                  <a:gd name="T0" fmla="*/ 18 w 18"/>
                  <a:gd name="T1" fmla="*/ 17 h 17"/>
                  <a:gd name="T2" fmla="*/ 13 w 18"/>
                  <a:gd name="T3" fmla="*/ 15 h 17"/>
                  <a:gd name="T4" fmla="*/ 8 w 18"/>
                  <a:gd name="T5" fmla="*/ 13 h 17"/>
                  <a:gd name="T6" fmla="*/ 0 w 18"/>
                  <a:gd name="T7" fmla="*/ 1 h 17"/>
                  <a:gd name="T8" fmla="*/ 0 w 18"/>
                  <a:gd name="T9" fmla="*/ 0 h 17"/>
                  <a:gd name="T10" fmla="*/ 0 60000 65536"/>
                  <a:gd name="T11" fmla="*/ 0 60000 65536"/>
                  <a:gd name="T12" fmla="*/ 0 60000 65536"/>
                  <a:gd name="T13" fmla="*/ 0 60000 65536"/>
                  <a:gd name="T14" fmla="*/ 0 60000 65536"/>
                  <a:gd name="T15" fmla="*/ 0 w 18"/>
                  <a:gd name="T16" fmla="*/ 0 h 17"/>
                  <a:gd name="T17" fmla="*/ 18 w 18"/>
                  <a:gd name="T18" fmla="*/ 17 h 17"/>
                </a:gdLst>
                <a:ahLst/>
                <a:cxnLst>
                  <a:cxn ang="T10">
                    <a:pos x="T0" y="T1"/>
                  </a:cxn>
                  <a:cxn ang="T11">
                    <a:pos x="T2" y="T3"/>
                  </a:cxn>
                  <a:cxn ang="T12">
                    <a:pos x="T4" y="T5"/>
                  </a:cxn>
                  <a:cxn ang="T13">
                    <a:pos x="T6" y="T7"/>
                  </a:cxn>
                  <a:cxn ang="T14">
                    <a:pos x="T8" y="T9"/>
                  </a:cxn>
                </a:cxnLst>
                <a:rect l="T15" t="T16" r="T17" b="T18"/>
                <a:pathLst>
                  <a:path w="18" h="17">
                    <a:moveTo>
                      <a:pt x="18" y="17"/>
                    </a:moveTo>
                    <a:lnTo>
                      <a:pt x="13" y="15"/>
                    </a:lnTo>
                    <a:lnTo>
                      <a:pt x="8" y="13"/>
                    </a:lnTo>
                    <a:lnTo>
                      <a:pt x="0" y="1"/>
                    </a:lnTo>
                    <a:lnTo>
                      <a:pt x="0" y="0"/>
                    </a:lnTo>
                  </a:path>
                </a:pathLst>
              </a:custGeom>
              <a:noFill/>
              <a:ln w="6">
                <a:solidFill>
                  <a:srgbClr val="005CE6"/>
                </a:solidFill>
                <a:prstDash val="solid"/>
                <a:round/>
                <a:headEnd/>
                <a:tailEnd/>
              </a:ln>
            </p:spPr>
            <p:txBody>
              <a:bodyPr/>
              <a:lstStyle/>
              <a:p>
                <a:endParaRPr lang="en-US"/>
              </a:p>
            </p:txBody>
          </p:sp>
          <p:sp>
            <p:nvSpPr>
              <p:cNvPr id="28937" name="Freeform 98"/>
              <p:cNvSpPr>
                <a:spLocks/>
              </p:cNvSpPr>
              <p:nvPr/>
            </p:nvSpPr>
            <p:spPr bwMode="auto">
              <a:xfrm>
                <a:off x="2436" y="2214"/>
                <a:ext cx="5" cy="19"/>
              </a:xfrm>
              <a:custGeom>
                <a:avLst/>
                <a:gdLst>
                  <a:gd name="T0" fmla="*/ 5 w 5"/>
                  <a:gd name="T1" fmla="*/ 19 h 19"/>
                  <a:gd name="T2" fmla="*/ 4 w 5"/>
                  <a:gd name="T3" fmla="*/ 13 h 19"/>
                  <a:gd name="T4" fmla="*/ 0 w 5"/>
                  <a:gd name="T5" fmla="*/ 6 h 19"/>
                  <a:gd name="T6" fmla="*/ 0 w 5"/>
                  <a:gd name="T7" fmla="*/ 0 h 19"/>
                  <a:gd name="T8" fmla="*/ 0 60000 65536"/>
                  <a:gd name="T9" fmla="*/ 0 60000 65536"/>
                  <a:gd name="T10" fmla="*/ 0 60000 65536"/>
                  <a:gd name="T11" fmla="*/ 0 60000 65536"/>
                  <a:gd name="T12" fmla="*/ 0 w 5"/>
                  <a:gd name="T13" fmla="*/ 0 h 19"/>
                  <a:gd name="T14" fmla="*/ 5 w 5"/>
                  <a:gd name="T15" fmla="*/ 19 h 19"/>
                </a:gdLst>
                <a:ahLst/>
                <a:cxnLst>
                  <a:cxn ang="T8">
                    <a:pos x="T0" y="T1"/>
                  </a:cxn>
                  <a:cxn ang="T9">
                    <a:pos x="T2" y="T3"/>
                  </a:cxn>
                  <a:cxn ang="T10">
                    <a:pos x="T4" y="T5"/>
                  </a:cxn>
                  <a:cxn ang="T11">
                    <a:pos x="T6" y="T7"/>
                  </a:cxn>
                </a:cxnLst>
                <a:rect l="T12" t="T13" r="T14" b="T15"/>
                <a:pathLst>
                  <a:path w="5" h="19">
                    <a:moveTo>
                      <a:pt x="5" y="19"/>
                    </a:moveTo>
                    <a:lnTo>
                      <a:pt x="4" y="13"/>
                    </a:lnTo>
                    <a:lnTo>
                      <a:pt x="0" y="6"/>
                    </a:lnTo>
                    <a:lnTo>
                      <a:pt x="0" y="0"/>
                    </a:lnTo>
                  </a:path>
                </a:pathLst>
              </a:custGeom>
              <a:noFill/>
              <a:ln w="6">
                <a:solidFill>
                  <a:srgbClr val="005CE6"/>
                </a:solidFill>
                <a:prstDash val="solid"/>
                <a:round/>
                <a:headEnd/>
                <a:tailEnd/>
              </a:ln>
            </p:spPr>
            <p:txBody>
              <a:bodyPr/>
              <a:lstStyle/>
              <a:p>
                <a:endParaRPr lang="en-US"/>
              </a:p>
            </p:txBody>
          </p:sp>
          <p:sp>
            <p:nvSpPr>
              <p:cNvPr id="28938" name="Freeform 99"/>
              <p:cNvSpPr>
                <a:spLocks/>
              </p:cNvSpPr>
              <p:nvPr/>
            </p:nvSpPr>
            <p:spPr bwMode="auto">
              <a:xfrm>
                <a:off x="2472" y="1955"/>
                <a:ext cx="4" cy="52"/>
              </a:xfrm>
              <a:custGeom>
                <a:avLst/>
                <a:gdLst>
                  <a:gd name="T0" fmla="*/ 0 w 4"/>
                  <a:gd name="T1" fmla="*/ 52 h 52"/>
                  <a:gd name="T2" fmla="*/ 3 w 4"/>
                  <a:gd name="T3" fmla="*/ 43 h 52"/>
                  <a:gd name="T4" fmla="*/ 0 w 4"/>
                  <a:gd name="T5" fmla="*/ 24 h 52"/>
                  <a:gd name="T6" fmla="*/ 0 w 4"/>
                  <a:gd name="T7" fmla="*/ 9 h 52"/>
                  <a:gd name="T8" fmla="*/ 4 w 4"/>
                  <a:gd name="T9" fmla="*/ 0 h 52"/>
                  <a:gd name="T10" fmla="*/ 0 60000 65536"/>
                  <a:gd name="T11" fmla="*/ 0 60000 65536"/>
                  <a:gd name="T12" fmla="*/ 0 60000 65536"/>
                  <a:gd name="T13" fmla="*/ 0 60000 65536"/>
                  <a:gd name="T14" fmla="*/ 0 60000 65536"/>
                  <a:gd name="T15" fmla="*/ 0 w 4"/>
                  <a:gd name="T16" fmla="*/ 0 h 52"/>
                  <a:gd name="T17" fmla="*/ 4 w 4"/>
                  <a:gd name="T18" fmla="*/ 52 h 52"/>
                </a:gdLst>
                <a:ahLst/>
                <a:cxnLst>
                  <a:cxn ang="T10">
                    <a:pos x="T0" y="T1"/>
                  </a:cxn>
                  <a:cxn ang="T11">
                    <a:pos x="T2" y="T3"/>
                  </a:cxn>
                  <a:cxn ang="T12">
                    <a:pos x="T4" y="T5"/>
                  </a:cxn>
                  <a:cxn ang="T13">
                    <a:pos x="T6" y="T7"/>
                  </a:cxn>
                  <a:cxn ang="T14">
                    <a:pos x="T8" y="T9"/>
                  </a:cxn>
                </a:cxnLst>
                <a:rect l="T15" t="T16" r="T17" b="T18"/>
                <a:pathLst>
                  <a:path w="4" h="52">
                    <a:moveTo>
                      <a:pt x="0" y="52"/>
                    </a:moveTo>
                    <a:lnTo>
                      <a:pt x="3" y="43"/>
                    </a:lnTo>
                    <a:lnTo>
                      <a:pt x="0" y="24"/>
                    </a:lnTo>
                    <a:lnTo>
                      <a:pt x="0" y="9"/>
                    </a:lnTo>
                    <a:lnTo>
                      <a:pt x="4" y="0"/>
                    </a:lnTo>
                  </a:path>
                </a:pathLst>
              </a:custGeom>
              <a:noFill/>
              <a:ln w="6">
                <a:solidFill>
                  <a:srgbClr val="005CE6"/>
                </a:solidFill>
                <a:prstDash val="solid"/>
                <a:round/>
                <a:headEnd/>
                <a:tailEnd/>
              </a:ln>
            </p:spPr>
            <p:txBody>
              <a:bodyPr/>
              <a:lstStyle/>
              <a:p>
                <a:endParaRPr lang="en-US"/>
              </a:p>
            </p:txBody>
          </p:sp>
          <p:sp>
            <p:nvSpPr>
              <p:cNvPr id="28939" name="Freeform 100"/>
              <p:cNvSpPr>
                <a:spLocks/>
              </p:cNvSpPr>
              <p:nvPr/>
            </p:nvSpPr>
            <p:spPr bwMode="auto">
              <a:xfrm>
                <a:off x="344" y="3648"/>
                <a:ext cx="19" cy="89"/>
              </a:xfrm>
              <a:custGeom>
                <a:avLst/>
                <a:gdLst>
                  <a:gd name="T0" fmla="*/ 19 w 19"/>
                  <a:gd name="T1" fmla="*/ 89 h 89"/>
                  <a:gd name="T2" fmla="*/ 17 w 19"/>
                  <a:gd name="T3" fmla="*/ 88 h 89"/>
                  <a:gd name="T4" fmla="*/ 6 w 19"/>
                  <a:gd name="T5" fmla="*/ 75 h 89"/>
                  <a:gd name="T6" fmla="*/ 1 w 19"/>
                  <a:gd name="T7" fmla="*/ 36 h 89"/>
                  <a:gd name="T8" fmla="*/ 0 w 19"/>
                  <a:gd name="T9" fmla="*/ 26 h 89"/>
                  <a:gd name="T10" fmla="*/ 13 w 19"/>
                  <a:gd name="T11" fmla="*/ 10 h 89"/>
                  <a:gd name="T12" fmla="*/ 10 w 19"/>
                  <a:gd name="T13" fmla="*/ 0 h 89"/>
                  <a:gd name="T14" fmla="*/ 0 60000 65536"/>
                  <a:gd name="T15" fmla="*/ 0 60000 65536"/>
                  <a:gd name="T16" fmla="*/ 0 60000 65536"/>
                  <a:gd name="T17" fmla="*/ 0 60000 65536"/>
                  <a:gd name="T18" fmla="*/ 0 60000 65536"/>
                  <a:gd name="T19" fmla="*/ 0 60000 65536"/>
                  <a:gd name="T20" fmla="*/ 0 60000 65536"/>
                  <a:gd name="T21" fmla="*/ 0 w 19"/>
                  <a:gd name="T22" fmla="*/ 0 h 89"/>
                  <a:gd name="T23" fmla="*/ 19 w 19"/>
                  <a:gd name="T24" fmla="*/ 89 h 8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89">
                    <a:moveTo>
                      <a:pt x="19" y="89"/>
                    </a:moveTo>
                    <a:lnTo>
                      <a:pt x="17" y="88"/>
                    </a:lnTo>
                    <a:lnTo>
                      <a:pt x="6" y="75"/>
                    </a:lnTo>
                    <a:lnTo>
                      <a:pt x="1" y="36"/>
                    </a:lnTo>
                    <a:lnTo>
                      <a:pt x="0" y="26"/>
                    </a:lnTo>
                    <a:lnTo>
                      <a:pt x="13" y="10"/>
                    </a:lnTo>
                    <a:lnTo>
                      <a:pt x="10" y="0"/>
                    </a:lnTo>
                  </a:path>
                </a:pathLst>
              </a:custGeom>
              <a:noFill/>
              <a:ln w="6">
                <a:solidFill>
                  <a:srgbClr val="005CE6"/>
                </a:solidFill>
                <a:prstDash val="solid"/>
                <a:round/>
                <a:headEnd/>
                <a:tailEnd/>
              </a:ln>
            </p:spPr>
            <p:txBody>
              <a:bodyPr/>
              <a:lstStyle/>
              <a:p>
                <a:endParaRPr lang="en-US"/>
              </a:p>
            </p:txBody>
          </p:sp>
          <p:sp>
            <p:nvSpPr>
              <p:cNvPr id="28940" name="Freeform 101"/>
              <p:cNvSpPr>
                <a:spLocks/>
              </p:cNvSpPr>
              <p:nvPr/>
            </p:nvSpPr>
            <p:spPr bwMode="auto">
              <a:xfrm>
                <a:off x="479" y="1129"/>
                <a:ext cx="155" cy="299"/>
              </a:xfrm>
              <a:custGeom>
                <a:avLst/>
                <a:gdLst>
                  <a:gd name="T0" fmla="*/ 0 w 155"/>
                  <a:gd name="T1" fmla="*/ 299 h 299"/>
                  <a:gd name="T2" fmla="*/ 8 w 155"/>
                  <a:gd name="T3" fmla="*/ 279 h 299"/>
                  <a:gd name="T4" fmla="*/ 9 w 155"/>
                  <a:gd name="T5" fmla="*/ 267 h 299"/>
                  <a:gd name="T6" fmla="*/ 16 w 155"/>
                  <a:gd name="T7" fmla="*/ 247 h 299"/>
                  <a:gd name="T8" fmla="*/ 22 w 155"/>
                  <a:gd name="T9" fmla="*/ 243 h 299"/>
                  <a:gd name="T10" fmla="*/ 35 w 155"/>
                  <a:gd name="T11" fmla="*/ 237 h 299"/>
                  <a:gd name="T12" fmla="*/ 41 w 155"/>
                  <a:gd name="T13" fmla="*/ 231 h 299"/>
                  <a:gd name="T14" fmla="*/ 45 w 155"/>
                  <a:gd name="T15" fmla="*/ 226 h 299"/>
                  <a:gd name="T16" fmla="*/ 58 w 155"/>
                  <a:gd name="T17" fmla="*/ 205 h 299"/>
                  <a:gd name="T18" fmla="*/ 70 w 155"/>
                  <a:gd name="T19" fmla="*/ 204 h 299"/>
                  <a:gd name="T20" fmla="*/ 72 w 155"/>
                  <a:gd name="T21" fmla="*/ 203 h 299"/>
                  <a:gd name="T22" fmla="*/ 77 w 155"/>
                  <a:gd name="T23" fmla="*/ 198 h 299"/>
                  <a:gd name="T24" fmla="*/ 83 w 155"/>
                  <a:gd name="T25" fmla="*/ 182 h 299"/>
                  <a:gd name="T26" fmla="*/ 83 w 155"/>
                  <a:gd name="T27" fmla="*/ 158 h 299"/>
                  <a:gd name="T28" fmla="*/ 85 w 155"/>
                  <a:gd name="T29" fmla="*/ 149 h 299"/>
                  <a:gd name="T30" fmla="*/ 85 w 155"/>
                  <a:gd name="T31" fmla="*/ 145 h 299"/>
                  <a:gd name="T32" fmla="*/ 83 w 155"/>
                  <a:gd name="T33" fmla="*/ 138 h 299"/>
                  <a:gd name="T34" fmla="*/ 83 w 155"/>
                  <a:gd name="T35" fmla="*/ 133 h 299"/>
                  <a:gd name="T36" fmla="*/ 88 w 155"/>
                  <a:gd name="T37" fmla="*/ 125 h 299"/>
                  <a:gd name="T38" fmla="*/ 90 w 155"/>
                  <a:gd name="T39" fmla="*/ 108 h 299"/>
                  <a:gd name="T40" fmla="*/ 110 w 155"/>
                  <a:gd name="T41" fmla="*/ 90 h 299"/>
                  <a:gd name="T42" fmla="*/ 117 w 155"/>
                  <a:gd name="T43" fmla="*/ 61 h 299"/>
                  <a:gd name="T44" fmla="*/ 126 w 155"/>
                  <a:gd name="T45" fmla="*/ 43 h 299"/>
                  <a:gd name="T46" fmla="*/ 132 w 155"/>
                  <a:gd name="T47" fmla="*/ 21 h 299"/>
                  <a:gd name="T48" fmla="*/ 140 w 155"/>
                  <a:gd name="T49" fmla="*/ 8 h 299"/>
                  <a:gd name="T50" fmla="*/ 155 w 155"/>
                  <a:gd name="T51" fmla="*/ 0 h 29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5"/>
                  <a:gd name="T79" fmla="*/ 0 h 299"/>
                  <a:gd name="T80" fmla="*/ 155 w 155"/>
                  <a:gd name="T81" fmla="*/ 299 h 29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5" h="299">
                    <a:moveTo>
                      <a:pt x="0" y="299"/>
                    </a:moveTo>
                    <a:lnTo>
                      <a:pt x="8" y="279"/>
                    </a:lnTo>
                    <a:lnTo>
                      <a:pt x="9" y="267"/>
                    </a:lnTo>
                    <a:lnTo>
                      <a:pt x="16" y="247"/>
                    </a:lnTo>
                    <a:lnTo>
                      <a:pt x="22" y="243"/>
                    </a:lnTo>
                    <a:lnTo>
                      <a:pt x="35" y="237"/>
                    </a:lnTo>
                    <a:lnTo>
                      <a:pt x="41" y="231"/>
                    </a:lnTo>
                    <a:lnTo>
                      <a:pt x="45" y="226"/>
                    </a:lnTo>
                    <a:lnTo>
                      <a:pt x="58" y="205"/>
                    </a:lnTo>
                    <a:lnTo>
                      <a:pt x="70" y="204"/>
                    </a:lnTo>
                    <a:lnTo>
                      <a:pt x="72" y="203"/>
                    </a:lnTo>
                    <a:lnTo>
                      <a:pt x="77" y="198"/>
                    </a:lnTo>
                    <a:lnTo>
                      <a:pt x="83" y="182"/>
                    </a:lnTo>
                    <a:lnTo>
                      <a:pt x="83" y="158"/>
                    </a:lnTo>
                    <a:lnTo>
                      <a:pt x="85" y="149"/>
                    </a:lnTo>
                    <a:lnTo>
                      <a:pt x="85" y="145"/>
                    </a:lnTo>
                    <a:lnTo>
                      <a:pt x="83" y="138"/>
                    </a:lnTo>
                    <a:lnTo>
                      <a:pt x="83" y="133"/>
                    </a:lnTo>
                    <a:lnTo>
                      <a:pt x="88" y="125"/>
                    </a:lnTo>
                    <a:lnTo>
                      <a:pt x="90" y="108"/>
                    </a:lnTo>
                    <a:lnTo>
                      <a:pt x="110" y="90"/>
                    </a:lnTo>
                    <a:lnTo>
                      <a:pt x="117" y="61"/>
                    </a:lnTo>
                    <a:lnTo>
                      <a:pt x="126" y="43"/>
                    </a:lnTo>
                    <a:lnTo>
                      <a:pt x="132" y="21"/>
                    </a:lnTo>
                    <a:lnTo>
                      <a:pt x="140" y="8"/>
                    </a:lnTo>
                    <a:lnTo>
                      <a:pt x="155" y="0"/>
                    </a:lnTo>
                  </a:path>
                </a:pathLst>
              </a:custGeom>
              <a:noFill/>
              <a:ln w="6">
                <a:solidFill>
                  <a:srgbClr val="005CE6"/>
                </a:solidFill>
                <a:prstDash val="solid"/>
                <a:round/>
                <a:headEnd/>
                <a:tailEnd/>
              </a:ln>
            </p:spPr>
            <p:txBody>
              <a:bodyPr/>
              <a:lstStyle/>
              <a:p>
                <a:endParaRPr lang="en-US"/>
              </a:p>
            </p:txBody>
          </p:sp>
          <p:sp>
            <p:nvSpPr>
              <p:cNvPr id="28941" name="Freeform 102"/>
              <p:cNvSpPr>
                <a:spLocks/>
              </p:cNvSpPr>
              <p:nvPr/>
            </p:nvSpPr>
            <p:spPr bwMode="auto">
              <a:xfrm>
                <a:off x="1682" y="1497"/>
                <a:ext cx="133" cy="26"/>
              </a:xfrm>
              <a:custGeom>
                <a:avLst/>
                <a:gdLst>
                  <a:gd name="T0" fmla="*/ 0 w 133"/>
                  <a:gd name="T1" fmla="*/ 19 h 26"/>
                  <a:gd name="T2" fmla="*/ 33 w 133"/>
                  <a:gd name="T3" fmla="*/ 26 h 26"/>
                  <a:gd name="T4" fmla="*/ 39 w 133"/>
                  <a:gd name="T5" fmla="*/ 26 h 26"/>
                  <a:gd name="T6" fmla="*/ 42 w 133"/>
                  <a:gd name="T7" fmla="*/ 22 h 26"/>
                  <a:gd name="T8" fmla="*/ 42 w 133"/>
                  <a:gd name="T9" fmla="*/ 17 h 26"/>
                  <a:gd name="T10" fmla="*/ 43 w 133"/>
                  <a:gd name="T11" fmla="*/ 16 h 26"/>
                  <a:gd name="T12" fmla="*/ 48 w 133"/>
                  <a:gd name="T13" fmla="*/ 13 h 26"/>
                  <a:gd name="T14" fmla="*/ 64 w 133"/>
                  <a:gd name="T15" fmla="*/ 15 h 26"/>
                  <a:gd name="T16" fmla="*/ 65 w 133"/>
                  <a:gd name="T17" fmla="*/ 13 h 26"/>
                  <a:gd name="T18" fmla="*/ 65 w 133"/>
                  <a:gd name="T19" fmla="*/ 7 h 26"/>
                  <a:gd name="T20" fmla="*/ 64 w 133"/>
                  <a:gd name="T21" fmla="*/ 7 h 26"/>
                  <a:gd name="T22" fmla="*/ 65 w 133"/>
                  <a:gd name="T23" fmla="*/ 2 h 26"/>
                  <a:gd name="T24" fmla="*/ 67 w 133"/>
                  <a:gd name="T25" fmla="*/ 0 h 26"/>
                  <a:gd name="T26" fmla="*/ 69 w 133"/>
                  <a:gd name="T27" fmla="*/ 0 h 26"/>
                  <a:gd name="T28" fmla="*/ 82 w 133"/>
                  <a:gd name="T29" fmla="*/ 13 h 26"/>
                  <a:gd name="T30" fmla="*/ 82 w 133"/>
                  <a:gd name="T31" fmla="*/ 22 h 26"/>
                  <a:gd name="T32" fmla="*/ 84 w 133"/>
                  <a:gd name="T33" fmla="*/ 23 h 26"/>
                  <a:gd name="T34" fmla="*/ 92 w 133"/>
                  <a:gd name="T35" fmla="*/ 22 h 26"/>
                  <a:gd name="T36" fmla="*/ 103 w 133"/>
                  <a:gd name="T37" fmla="*/ 17 h 26"/>
                  <a:gd name="T38" fmla="*/ 111 w 133"/>
                  <a:gd name="T39" fmla="*/ 7 h 26"/>
                  <a:gd name="T40" fmla="*/ 118 w 133"/>
                  <a:gd name="T41" fmla="*/ 3 h 26"/>
                  <a:gd name="T42" fmla="*/ 126 w 133"/>
                  <a:gd name="T43" fmla="*/ 3 h 26"/>
                  <a:gd name="T44" fmla="*/ 130 w 133"/>
                  <a:gd name="T45" fmla="*/ 4 h 26"/>
                  <a:gd name="T46" fmla="*/ 133 w 133"/>
                  <a:gd name="T47" fmla="*/ 9 h 26"/>
                  <a:gd name="T48" fmla="*/ 133 w 133"/>
                  <a:gd name="T49" fmla="*/ 15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33"/>
                  <a:gd name="T76" fmla="*/ 0 h 26"/>
                  <a:gd name="T77" fmla="*/ 133 w 133"/>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33" h="26">
                    <a:moveTo>
                      <a:pt x="0" y="19"/>
                    </a:moveTo>
                    <a:lnTo>
                      <a:pt x="33" y="26"/>
                    </a:lnTo>
                    <a:lnTo>
                      <a:pt x="39" y="26"/>
                    </a:lnTo>
                    <a:lnTo>
                      <a:pt x="42" y="22"/>
                    </a:lnTo>
                    <a:lnTo>
                      <a:pt x="42" y="17"/>
                    </a:lnTo>
                    <a:lnTo>
                      <a:pt x="43" y="16"/>
                    </a:lnTo>
                    <a:lnTo>
                      <a:pt x="48" y="13"/>
                    </a:lnTo>
                    <a:lnTo>
                      <a:pt x="64" y="15"/>
                    </a:lnTo>
                    <a:lnTo>
                      <a:pt x="65" y="13"/>
                    </a:lnTo>
                    <a:lnTo>
                      <a:pt x="65" y="7"/>
                    </a:lnTo>
                    <a:lnTo>
                      <a:pt x="64" y="7"/>
                    </a:lnTo>
                    <a:lnTo>
                      <a:pt x="65" y="2"/>
                    </a:lnTo>
                    <a:lnTo>
                      <a:pt x="67" y="0"/>
                    </a:lnTo>
                    <a:lnTo>
                      <a:pt x="69" y="0"/>
                    </a:lnTo>
                    <a:lnTo>
                      <a:pt x="82" y="13"/>
                    </a:lnTo>
                    <a:lnTo>
                      <a:pt x="82" y="22"/>
                    </a:lnTo>
                    <a:lnTo>
                      <a:pt x="84" y="23"/>
                    </a:lnTo>
                    <a:lnTo>
                      <a:pt x="92" y="22"/>
                    </a:lnTo>
                    <a:lnTo>
                      <a:pt x="103" y="17"/>
                    </a:lnTo>
                    <a:lnTo>
                      <a:pt x="111" y="7"/>
                    </a:lnTo>
                    <a:lnTo>
                      <a:pt x="118" y="3"/>
                    </a:lnTo>
                    <a:lnTo>
                      <a:pt x="126" y="3"/>
                    </a:lnTo>
                    <a:lnTo>
                      <a:pt x="130" y="4"/>
                    </a:lnTo>
                    <a:lnTo>
                      <a:pt x="133" y="9"/>
                    </a:lnTo>
                    <a:lnTo>
                      <a:pt x="133" y="15"/>
                    </a:lnTo>
                  </a:path>
                </a:pathLst>
              </a:custGeom>
              <a:noFill/>
              <a:ln w="6">
                <a:solidFill>
                  <a:srgbClr val="005CE6"/>
                </a:solidFill>
                <a:prstDash val="solid"/>
                <a:round/>
                <a:headEnd/>
                <a:tailEnd/>
              </a:ln>
            </p:spPr>
            <p:txBody>
              <a:bodyPr/>
              <a:lstStyle/>
              <a:p>
                <a:endParaRPr lang="en-US"/>
              </a:p>
            </p:txBody>
          </p:sp>
          <p:sp>
            <p:nvSpPr>
              <p:cNvPr id="28942" name="Freeform 103"/>
              <p:cNvSpPr>
                <a:spLocks/>
              </p:cNvSpPr>
              <p:nvPr/>
            </p:nvSpPr>
            <p:spPr bwMode="auto">
              <a:xfrm>
                <a:off x="2328" y="1571"/>
                <a:ext cx="173" cy="67"/>
              </a:xfrm>
              <a:custGeom>
                <a:avLst/>
                <a:gdLst>
                  <a:gd name="T0" fmla="*/ 0 w 173"/>
                  <a:gd name="T1" fmla="*/ 67 h 67"/>
                  <a:gd name="T2" fmla="*/ 7 w 173"/>
                  <a:gd name="T3" fmla="*/ 53 h 67"/>
                  <a:gd name="T4" fmla="*/ 15 w 173"/>
                  <a:gd name="T5" fmla="*/ 46 h 67"/>
                  <a:gd name="T6" fmla="*/ 41 w 173"/>
                  <a:gd name="T7" fmla="*/ 27 h 67"/>
                  <a:gd name="T8" fmla="*/ 53 w 173"/>
                  <a:gd name="T9" fmla="*/ 15 h 67"/>
                  <a:gd name="T10" fmla="*/ 62 w 173"/>
                  <a:gd name="T11" fmla="*/ 11 h 67"/>
                  <a:gd name="T12" fmla="*/ 70 w 173"/>
                  <a:gd name="T13" fmla="*/ 8 h 67"/>
                  <a:gd name="T14" fmla="*/ 79 w 173"/>
                  <a:gd name="T15" fmla="*/ 10 h 67"/>
                  <a:gd name="T16" fmla="*/ 99 w 173"/>
                  <a:gd name="T17" fmla="*/ 23 h 67"/>
                  <a:gd name="T18" fmla="*/ 116 w 173"/>
                  <a:gd name="T19" fmla="*/ 33 h 67"/>
                  <a:gd name="T20" fmla="*/ 131 w 173"/>
                  <a:gd name="T21" fmla="*/ 43 h 67"/>
                  <a:gd name="T22" fmla="*/ 144 w 173"/>
                  <a:gd name="T23" fmla="*/ 50 h 67"/>
                  <a:gd name="T24" fmla="*/ 154 w 173"/>
                  <a:gd name="T25" fmla="*/ 50 h 67"/>
                  <a:gd name="T26" fmla="*/ 158 w 173"/>
                  <a:gd name="T27" fmla="*/ 49 h 67"/>
                  <a:gd name="T28" fmla="*/ 162 w 173"/>
                  <a:gd name="T29" fmla="*/ 41 h 67"/>
                  <a:gd name="T30" fmla="*/ 167 w 173"/>
                  <a:gd name="T31" fmla="*/ 36 h 67"/>
                  <a:gd name="T32" fmla="*/ 171 w 173"/>
                  <a:gd name="T33" fmla="*/ 20 h 67"/>
                  <a:gd name="T34" fmla="*/ 173 w 173"/>
                  <a:gd name="T35" fmla="*/ 0 h 6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3"/>
                  <a:gd name="T55" fmla="*/ 0 h 67"/>
                  <a:gd name="T56" fmla="*/ 173 w 173"/>
                  <a:gd name="T57" fmla="*/ 67 h 6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3" h="67">
                    <a:moveTo>
                      <a:pt x="0" y="67"/>
                    </a:moveTo>
                    <a:lnTo>
                      <a:pt x="7" y="53"/>
                    </a:lnTo>
                    <a:lnTo>
                      <a:pt x="15" y="46"/>
                    </a:lnTo>
                    <a:lnTo>
                      <a:pt x="41" y="27"/>
                    </a:lnTo>
                    <a:lnTo>
                      <a:pt x="53" y="15"/>
                    </a:lnTo>
                    <a:lnTo>
                      <a:pt x="62" y="11"/>
                    </a:lnTo>
                    <a:lnTo>
                      <a:pt x="70" y="8"/>
                    </a:lnTo>
                    <a:lnTo>
                      <a:pt x="79" y="10"/>
                    </a:lnTo>
                    <a:lnTo>
                      <a:pt x="99" y="23"/>
                    </a:lnTo>
                    <a:lnTo>
                      <a:pt x="116" y="33"/>
                    </a:lnTo>
                    <a:lnTo>
                      <a:pt x="131" y="43"/>
                    </a:lnTo>
                    <a:lnTo>
                      <a:pt x="144" y="50"/>
                    </a:lnTo>
                    <a:lnTo>
                      <a:pt x="154" y="50"/>
                    </a:lnTo>
                    <a:lnTo>
                      <a:pt x="158" y="49"/>
                    </a:lnTo>
                    <a:lnTo>
                      <a:pt x="162" y="41"/>
                    </a:lnTo>
                    <a:lnTo>
                      <a:pt x="167" y="36"/>
                    </a:lnTo>
                    <a:lnTo>
                      <a:pt x="171" y="20"/>
                    </a:lnTo>
                    <a:lnTo>
                      <a:pt x="173" y="0"/>
                    </a:lnTo>
                  </a:path>
                </a:pathLst>
              </a:custGeom>
              <a:noFill/>
              <a:ln w="6">
                <a:solidFill>
                  <a:srgbClr val="005CE6"/>
                </a:solidFill>
                <a:prstDash val="solid"/>
                <a:round/>
                <a:headEnd/>
                <a:tailEnd/>
              </a:ln>
            </p:spPr>
            <p:txBody>
              <a:bodyPr/>
              <a:lstStyle/>
              <a:p>
                <a:endParaRPr lang="en-US"/>
              </a:p>
            </p:txBody>
          </p:sp>
          <p:sp>
            <p:nvSpPr>
              <p:cNvPr id="28943" name="Freeform 104"/>
              <p:cNvSpPr>
                <a:spLocks/>
              </p:cNvSpPr>
              <p:nvPr/>
            </p:nvSpPr>
            <p:spPr bwMode="auto">
              <a:xfrm>
                <a:off x="340" y="1992"/>
                <a:ext cx="491" cy="398"/>
              </a:xfrm>
              <a:custGeom>
                <a:avLst/>
                <a:gdLst>
                  <a:gd name="T0" fmla="*/ 3 w 491"/>
                  <a:gd name="T1" fmla="*/ 8 h 398"/>
                  <a:gd name="T2" fmla="*/ 33 w 491"/>
                  <a:gd name="T3" fmla="*/ 23 h 398"/>
                  <a:gd name="T4" fmla="*/ 73 w 491"/>
                  <a:gd name="T5" fmla="*/ 16 h 398"/>
                  <a:gd name="T6" fmla="*/ 115 w 491"/>
                  <a:gd name="T7" fmla="*/ 25 h 398"/>
                  <a:gd name="T8" fmla="*/ 135 w 491"/>
                  <a:gd name="T9" fmla="*/ 39 h 398"/>
                  <a:gd name="T10" fmla="*/ 154 w 491"/>
                  <a:gd name="T11" fmla="*/ 65 h 398"/>
                  <a:gd name="T12" fmla="*/ 171 w 491"/>
                  <a:gd name="T13" fmla="*/ 74 h 398"/>
                  <a:gd name="T14" fmla="*/ 193 w 491"/>
                  <a:gd name="T15" fmla="*/ 100 h 398"/>
                  <a:gd name="T16" fmla="*/ 206 w 491"/>
                  <a:gd name="T17" fmla="*/ 108 h 398"/>
                  <a:gd name="T18" fmla="*/ 222 w 491"/>
                  <a:gd name="T19" fmla="*/ 116 h 398"/>
                  <a:gd name="T20" fmla="*/ 220 w 491"/>
                  <a:gd name="T21" fmla="*/ 127 h 398"/>
                  <a:gd name="T22" fmla="*/ 232 w 491"/>
                  <a:gd name="T23" fmla="*/ 142 h 398"/>
                  <a:gd name="T24" fmla="*/ 239 w 491"/>
                  <a:gd name="T25" fmla="*/ 152 h 398"/>
                  <a:gd name="T26" fmla="*/ 237 w 491"/>
                  <a:gd name="T27" fmla="*/ 160 h 398"/>
                  <a:gd name="T28" fmla="*/ 256 w 491"/>
                  <a:gd name="T29" fmla="*/ 173 h 398"/>
                  <a:gd name="T30" fmla="*/ 263 w 491"/>
                  <a:gd name="T31" fmla="*/ 186 h 398"/>
                  <a:gd name="T32" fmla="*/ 271 w 491"/>
                  <a:gd name="T33" fmla="*/ 201 h 398"/>
                  <a:gd name="T34" fmla="*/ 281 w 491"/>
                  <a:gd name="T35" fmla="*/ 209 h 398"/>
                  <a:gd name="T36" fmla="*/ 295 w 491"/>
                  <a:gd name="T37" fmla="*/ 216 h 398"/>
                  <a:gd name="T38" fmla="*/ 292 w 491"/>
                  <a:gd name="T39" fmla="*/ 222 h 398"/>
                  <a:gd name="T40" fmla="*/ 295 w 491"/>
                  <a:gd name="T41" fmla="*/ 231 h 398"/>
                  <a:gd name="T42" fmla="*/ 307 w 491"/>
                  <a:gd name="T43" fmla="*/ 242 h 398"/>
                  <a:gd name="T44" fmla="*/ 311 w 491"/>
                  <a:gd name="T45" fmla="*/ 251 h 398"/>
                  <a:gd name="T46" fmla="*/ 324 w 491"/>
                  <a:gd name="T47" fmla="*/ 264 h 398"/>
                  <a:gd name="T48" fmla="*/ 334 w 491"/>
                  <a:gd name="T49" fmla="*/ 268 h 398"/>
                  <a:gd name="T50" fmla="*/ 345 w 491"/>
                  <a:gd name="T51" fmla="*/ 275 h 398"/>
                  <a:gd name="T52" fmla="*/ 377 w 491"/>
                  <a:gd name="T53" fmla="*/ 304 h 398"/>
                  <a:gd name="T54" fmla="*/ 389 w 491"/>
                  <a:gd name="T55" fmla="*/ 306 h 398"/>
                  <a:gd name="T56" fmla="*/ 400 w 491"/>
                  <a:gd name="T57" fmla="*/ 313 h 398"/>
                  <a:gd name="T58" fmla="*/ 402 w 491"/>
                  <a:gd name="T59" fmla="*/ 322 h 398"/>
                  <a:gd name="T60" fmla="*/ 410 w 491"/>
                  <a:gd name="T61" fmla="*/ 326 h 398"/>
                  <a:gd name="T62" fmla="*/ 415 w 491"/>
                  <a:gd name="T63" fmla="*/ 343 h 398"/>
                  <a:gd name="T64" fmla="*/ 426 w 491"/>
                  <a:gd name="T65" fmla="*/ 349 h 398"/>
                  <a:gd name="T66" fmla="*/ 443 w 491"/>
                  <a:gd name="T67" fmla="*/ 375 h 398"/>
                  <a:gd name="T68" fmla="*/ 451 w 491"/>
                  <a:gd name="T69" fmla="*/ 378 h 398"/>
                  <a:gd name="T70" fmla="*/ 465 w 491"/>
                  <a:gd name="T71" fmla="*/ 383 h 398"/>
                  <a:gd name="T72" fmla="*/ 481 w 491"/>
                  <a:gd name="T73" fmla="*/ 395 h 398"/>
                  <a:gd name="T74" fmla="*/ 491 w 491"/>
                  <a:gd name="T75" fmla="*/ 398 h 39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91"/>
                  <a:gd name="T115" fmla="*/ 0 h 398"/>
                  <a:gd name="T116" fmla="*/ 491 w 491"/>
                  <a:gd name="T117" fmla="*/ 398 h 39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91" h="398">
                    <a:moveTo>
                      <a:pt x="0" y="0"/>
                    </a:moveTo>
                    <a:lnTo>
                      <a:pt x="3" y="8"/>
                    </a:lnTo>
                    <a:lnTo>
                      <a:pt x="8" y="13"/>
                    </a:lnTo>
                    <a:lnTo>
                      <a:pt x="33" y="23"/>
                    </a:lnTo>
                    <a:lnTo>
                      <a:pt x="50" y="25"/>
                    </a:lnTo>
                    <a:lnTo>
                      <a:pt x="73" y="16"/>
                    </a:lnTo>
                    <a:lnTo>
                      <a:pt x="93" y="15"/>
                    </a:lnTo>
                    <a:lnTo>
                      <a:pt x="115" y="25"/>
                    </a:lnTo>
                    <a:lnTo>
                      <a:pt x="128" y="36"/>
                    </a:lnTo>
                    <a:lnTo>
                      <a:pt x="135" y="39"/>
                    </a:lnTo>
                    <a:lnTo>
                      <a:pt x="144" y="49"/>
                    </a:lnTo>
                    <a:lnTo>
                      <a:pt x="154" y="65"/>
                    </a:lnTo>
                    <a:lnTo>
                      <a:pt x="157" y="68"/>
                    </a:lnTo>
                    <a:lnTo>
                      <a:pt x="171" y="74"/>
                    </a:lnTo>
                    <a:lnTo>
                      <a:pt x="186" y="90"/>
                    </a:lnTo>
                    <a:lnTo>
                      <a:pt x="193" y="100"/>
                    </a:lnTo>
                    <a:lnTo>
                      <a:pt x="200" y="106"/>
                    </a:lnTo>
                    <a:lnTo>
                      <a:pt x="206" y="108"/>
                    </a:lnTo>
                    <a:lnTo>
                      <a:pt x="219" y="113"/>
                    </a:lnTo>
                    <a:lnTo>
                      <a:pt x="222" y="116"/>
                    </a:lnTo>
                    <a:lnTo>
                      <a:pt x="217" y="123"/>
                    </a:lnTo>
                    <a:lnTo>
                      <a:pt x="220" y="127"/>
                    </a:lnTo>
                    <a:lnTo>
                      <a:pt x="230" y="134"/>
                    </a:lnTo>
                    <a:lnTo>
                      <a:pt x="232" y="142"/>
                    </a:lnTo>
                    <a:lnTo>
                      <a:pt x="239" y="146"/>
                    </a:lnTo>
                    <a:lnTo>
                      <a:pt x="239" y="152"/>
                    </a:lnTo>
                    <a:lnTo>
                      <a:pt x="236" y="156"/>
                    </a:lnTo>
                    <a:lnTo>
                      <a:pt x="237" y="160"/>
                    </a:lnTo>
                    <a:lnTo>
                      <a:pt x="246" y="163"/>
                    </a:lnTo>
                    <a:lnTo>
                      <a:pt x="256" y="173"/>
                    </a:lnTo>
                    <a:lnTo>
                      <a:pt x="259" y="182"/>
                    </a:lnTo>
                    <a:lnTo>
                      <a:pt x="263" y="186"/>
                    </a:lnTo>
                    <a:lnTo>
                      <a:pt x="266" y="196"/>
                    </a:lnTo>
                    <a:lnTo>
                      <a:pt x="271" y="201"/>
                    </a:lnTo>
                    <a:lnTo>
                      <a:pt x="276" y="205"/>
                    </a:lnTo>
                    <a:lnTo>
                      <a:pt x="281" y="209"/>
                    </a:lnTo>
                    <a:lnTo>
                      <a:pt x="292" y="212"/>
                    </a:lnTo>
                    <a:lnTo>
                      <a:pt x="295" y="216"/>
                    </a:lnTo>
                    <a:lnTo>
                      <a:pt x="296" y="221"/>
                    </a:lnTo>
                    <a:lnTo>
                      <a:pt x="292" y="222"/>
                    </a:lnTo>
                    <a:lnTo>
                      <a:pt x="291" y="228"/>
                    </a:lnTo>
                    <a:lnTo>
                      <a:pt x="295" y="231"/>
                    </a:lnTo>
                    <a:lnTo>
                      <a:pt x="305" y="234"/>
                    </a:lnTo>
                    <a:lnTo>
                      <a:pt x="307" y="242"/>
                    </a:lnTo>
                    <a:lnTo>
                      <a:pt x="311" y="245"/>
                    </a:lnTo>
                    <a:lnTo>
                      <a:pt x="311" y="251"/>
                    </a:lnTo>
                    <a:lnTo>
                      <a:pt x="314" y="257"/>
                    </a:lnTo>
                    <a:lnTo>
                      <a:pt x="324" y="264"/>
                    </a:lnTo>
                    <a:lnTo>
                      <a:pt x="331" y="265"/>
                    </a:lnTo>
                    <a:lnTo>
                      <a:pt x="334" y="268"/>
                    </a:lnTo>
                    <a:lnTo>
                      <a:pt x="335" y="274"/>
                    </a:lnTo>
                    <a:lnTo>
                      <a:pt x="345" y="275"/>
                    </a:lnTo>
                    <a:lnTo>
                      <a:pt x="358" y="284"/>
                    </a:lnTo>
                    <a:lnTo>
                      <a:pt x="377" y="304"/>
                    </a:lnTo>
                    <a:lnTo>
                      <a:pt x="386" y="309"/>
                    </a:lnTo>
                    <a:lnTo>
                      <a:pt x="389" y="306"/>
                    </a:lnTo>
                    <a:lnTo>
                      <a:pt x="394" y="304"/>
                    </a:lnTo>
                    <a:lnTo>
                      <a:pt x="400" y="313"/>
                    </a:lnTo>
                    <a:lnTo>
                      <a:pt x="400" y="319"/>
                    </a:lnTo>
                    <a:lnTo>
                      <a:pt x="402" y="322"/>
                    </a:lnTo>
                    <a:lnTo>
                      <a:pt x="407" y="323"/>
                    </a:lnTo>
                    <a:lnTo>
                      <a:pt x="410" y="326"/>
                    </a:lnTo>
                    <a:lnTo>
                      <a:pt x="413" y="333"/>
                    </a:lnTo>
                    <a:lnTo>
                      <a:pt x="415" y="343"/>
                    </a:lnTo>
                    <a:lnTo>
                      <a:pt x="417" y="347"/>
                    </a:lnTo>
                    <a:lnTo>
                      <a:pt x="426" y="349"/>
                    </a:lnTo>
                    <a:lnTo>
                      <a:pt x="440" y="373"/>
                    </a:lnTo>
                    <a:lnTo>
                      <a:pt x="443" y="375"/>
                    </a:lnTo>
                    <a:lnTo>
                      <a:pt x="449" y="376"/>
                    </a:lnTo>
                    <a:lnTo>
                      <a:pt x="451" y="378"/>
                    </a:lnTo>
                    <a:lnTo>
                      <a:pt x="461" y="381"/>
                    </a:lnTo>
                    <a:lnTo>
                      <a:pt x="465" y="383"/>
                    </a:lnTo>
                    <a:lnTo>
                      <a:pt x="468" y="392"/>
                    </a:lnTo>
                    <a:lnTo>
                      <a:pt x="481" y="395"/>
                    </a:lnTo>
                    <a:lnTo>
                      <a:pt x="487" y="398"/>
                    </a:lnTo>
                    <a:lnTo>
                      <a:pt x="491" y="398"/>
                    </a:lnTo>
                  </a:path>
                </a:pathLst>
              </a:custGeom>
              <a:noFill/>
              <a:ln w="6">
                <a:solidFill>
                  <a:srgbClr val="005CE6"/>
                </a:solidFill>
                <a:prstDash val="solid"/>
                <a:round/>
                <a:headEnd/>
                <a:tailEnd/>
              </a:ln>
            </p:spPr>
            <p:txBody>
              <a:bodyPr/>
              <a:lstStyle/>
              <a:p>
                <a:endParaRPr lang="en-US"/>
              </a:p>
            </p:txBody>
          </p:sp>
          <p:sp>
            <p:nvSpPr>
              <p:cNvPr id="28944" name="Freeform 105"/>
              <p:cNvSpPr>
                <a:spLocks/>
              </p:cNvSpPr>
              <p:nvPr/>
            </p:nvSpPr>
            <p:spPr bwMode="auto">
              <a:xfrm>
                <a:off x="2473" y="2286"/>
                <a:ext cx="376" cy="133"/>
              </a:xfrm>
              <a:custGeom>
                <a:avLst/>
                <a:gdLst>
                  <a:gd name="T0" fmla="*/ 359 w 376"/>
                  <a:gd name="T1" fmla="*/ 117 h 133"/>
                  <a:gd name="T2" fmla="*/ 373 w 376"/>
                  <a:gd name="T3" fmla="*/ 108 h 133"/>
                  <a:gd name="T4" fmla="*/ 367 w 376"/>
                  <a:gd name="T5" fmla="*/ 101 h 133"/>
                  <a:gd name="T6" fmla="*/ 360 w 376"/>
                  <a:gd name="T7" fmla="*/ 101 h 133"/>
                  <a:gd name="T8" fmla="*/ 340 w 376"/>
                  <a:gd name="T9" fmla="*/ 115 h 133"/>
                  <a:gd name="T10" fmla="*/ 324 w 376"/>
                  <a:gd name="T11" fmla="*/ 114 h 133"/>
                  <a:gd name="T12" fmla="*/ 320 w 376"/>
                  <a:gd name="T13" fmla="*/ 127 h 133"/>
                  <a:gd name="T14" fmla="*/ 308 w 376"/>
                  <a:gd name="T15" fmla="*/ 131 h 133"/>
                  <a:gd name="T16" fmla="*/ 287 w 376"/>
                  <a:gd name="T17" fmla="*/ 123 h 133"/>
                  <a:gd name="T18" fmla="*/ 275 w 376"/>
                  <a:gd name="T19" fmla="*/ 125 h 133"/>
                  <a:gd name="T20" fmla="*/ 265 w 376"/>
                  <a:gd name="T21" fmla="*/ 131 h 133"/>
                  <a:gd name="T22" fmla="*/ 258 w 376"/>
                  <a:gd name="T23" fmla="*/ 130 h 133"/>
                  <a:gd name="T24" fmla="*/ 257 w 376"/>
                  <a:gd name="T25" fmla="*/ 121 h 133"/>
                  <a:gd name="T26" fmla="*/ 267 w 376"/>
                  <a:gd name="T27" fmla="*/ 107 h 133"/>
                  <a:gd name="T28" fmla="*/ 257 w 376"/>
                  <a:gd name="T29" fmla="*/ 102 h 133"/>
                  <a:gd name="T30" fmla="*/ 236 w 376"/>
                  <a:gd name="T31" fmla="*/ 104 h 133"/>
                  <a:gd name="T32" fmla="*/ 232 w 376"/>
                  <a:gd name="T33" fmla="*/ 88 h 133"/>
                  <a:gd name="T34" fmla="*/ 245 w 376"/>
                  <a:gd name="T35" fmla="*/ 63 h 133"/>
                  <a:gd name="T36" fmla="*/ 235 w 376"/>
                  <a:gd name="T37" fmla="*/ 61 h 133"/>
                  <a:gd name="T38" fmla="*/ 221 w 376"/>
                  <a:gd name="T39" fmla="*/ 63 h 133"/>
                  <a:gd name="T40" fmla="*/ 219 w 376"/>
                  <a:gd name="T41" fmla="*/ 53 h 133"/>
                  <a:gd name="T42" fmla="*/ 215 w 376"/>
                  <a:gd name="T43" fmla="*/ 48 h 133"/>
                  <a:gd name="T44" fmla="*/ 196 w 376"/>
                  <a:gd name="T45" fmla="*/ 29 h 133"/>
                  <a:gd name="T46" fmla="*/ 185 w 376"/>
                  <a:gd name="T47" fmla="*/ 33 h 133"/>
                  <a:gd name="T48" fmla="*/ 180 w 376"/>
                  <a:gd name="T49" fmla="*/ 53 h 133"/>
                  <a:gd name="T50" fmla="*/ 174 w 376"/>
                  <a:gd name="T51" fmla="*/ 59 h 133"/>
                  <a:gd name="T52" fmla="*/ 157 w 376"/>
                  <a:gd name="T53" fmla="*/ 58 h 133"/>
                  <a:gd name="T54" fmla="*/ 149 w 376"/>
                  <a:gd name="T55" fmla="*/ 39 h 133"/>
                  <a:gd name="T56" fmla="*/ 144 w 376"/>
                  <a:gd name="T57" fmla="*/ 30 h 133"/>
                  <a:gd name="T58" fmla="*/ 133 w 376"/>
                  <a:gd name="T59" fmla="*/ 39 h 133"/>
                  <a:gd name="T60" fmla="*/ 125 w 376"/>
                  <a:gd name="T61" fmla="*/ 35 h 133"/>
                  <a:gd name="T62" fmla="*/ 124 w 376"/>
                  <a:gd name="T63" fmla="*/ 19 h 133"/>
                  <a:gd name="T64" fmla="*/ 137 w 376"/>
                  <a:gd name="T65" fmla="*/ 12 h 133"/>
                  <a:gd name="T66" fmla="*/ 136 w 376"/>
                  <a:gd name="T67" fmla="*/ 0 h 133"/>
                  <a:gd name="T68" fmla="*/ 84 w 376"/>
                  <a:gd name="T69" fmla="*/ 28 h 133"/>
                  <a:gd name="T70" fmla="*/ 75 w 376"/>
                  <a:gd name="T71" fmla="*/ 29 h 133"/>
                  <a:gd name="T72" fmla="*/ 45 w 376"/>
                  <a:gd name="T73" fmla="*/ 51 h 133"/>
                  <a:gd name="T74" fmla="*/ 20 w 376"/>
                  <a:gd name="T75" fmla="*/ 53 h 133"/>
                  <a:gd name="T76" fmla="*/ 3 w 376"/>
                  <a:gd name="T77" fmla="*/ 43 h 13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76"/>
                  <a:gd name="T118" fmla="*/ 0 h 133"/>
                  <a:gd name="T119" fmla="*/ 376 w 376"/>
                  <a:gd name="T120" fmla="*/ 133 h 13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76" h="133">
                    <a:moveTo>
                      <a:pt x="363" y="121"/>
                    </a:moveTo>
                    <a:lnTo>
                      <a:pt x="359" y="117"/>
                    </a:lnTo>
                    <a:lnTo>
                      <a:pt x="360" y="114"/>
                    </a:lnTo>
                    <a:lnTo>
                      <a:pt x="373" y="108"/>
                    </a:lnTo>
                    <a:lnTo>
                      <a:pt x="376" y="105"/>
                    </a:lnTo>
                    <a:lnTo>
                      <a:pt x="367" y="101"/>
                    </a:lnTo>
                    <a:lnTo>
                      <a:pt x="363" y="99"/>
                    </a:lnTo>
                    <a:lnTo>
                      <a:pt x="360" y="101"/>
                    </a:lnTo>
                    <a:lnTo>
                      <a:pt x="349" y="111"/>
                    </a:lnTo>
                    <a:lnTo>
                      <a:pt x="340" y="115"/>
                    </a:lnTo>
                    <a:lnTo>
                      <a:pt x="331" y="112"/>
                    </a:lnTo>
                    <a:lnTo>
                      <a:pt x="324" y="114"/>
                    </a:lnTo>
                    <a:lnTo>
                      <a:pt x="321" y="118"/>
                    </a:lnTo>
                    <a:lnTo>
                      <a:pt x="320" y="127"/>
                    </a:lnTo>
                    <a:lnTo>
                      <a:pt x="316" y="133"/>
                    </a:lnTo>
                    <a:lnTo>
                      <a:pt x="308" y="131"/>
                    </a:lnTo>
                    <a:lnTo>
                      <a:pt x="291" y="123"/>
                    </a:lnTo>
                    <a:lnTo>
                      <a:pt x="287" y="123"/>
                    </a:lnTo>
                    <a:lnTo>
                      <a:pt x="278" y="127"/>
                    </a:lnTo>
                    <a:lnTo>
                      <a:pt x="275" y="125"/>
                    </a:lnTo>
                    <a:lnTo>
                      <a:pt x="271" y="125"/>
                    </a:lnTo>
                    <a:lnTo>
                      <a:pt x="265" y="131"/>
                    </a:lnTo>
                    <a:lnTo>
                      <a:pt x="261" y="133"/>
                    </a:lnTo>
                    <a:lnTo>
                      <a:pt x="258" y="130"/>
                    </a:lnTo>
                    <a:lnTo>
                      <a:pt x="257" y="124"/>
                    </a:lnTo>
                    <a:lnTo>
                      <a:pt x="257" y="121"/>
                    </a:lnTo>
                    <a:lnTo>
                      <a:pt x="267" y="112"/>
                    </a:lnTo>
                    <a:lnTo>
                      <a:pt x="267" y="107"/>
                    </a:lnTo>
                    <a:lnTo>
                      <a:pt x="261" y="102"/>
                    </a:lnTo>
                    <a:lnTo>
                      <a:pt x="257" y="102"/>
                    </a:lnTo>
                    <a:lnTo>
                      <a:pt x="244" y="107"/>
                    </a:lnTo>
                    <a:lnTo>
                      <a:pt x="236" y="104"/>
                    </a:lnTo>
                    <a:lnTo>
                      <a:pt x="235" y="94"/>
                    </a:lnTo>
                    <a:lnTo>
                      <a:pt x="232" y="88"/>
                    </a:lnTo>
                    <a:lnTo>
                      <a:pt x="245" y="66"/>
                    </a:lnTo>
                    <a:lnTo>
                      <a:pt x="245" y="63"/>
                    </a:lnTo>
                    <a:lnTo>
                      <a:pt x="242" y="61"/>
                    </a:lnTo>
                    <a:lnTo>
                      <a:pt x="235" y="61"/>
                    </a:lnTo>
                    <a:lnTo>
                      <a:pt x="223" y="65"/>
                    </a:lnTo>
                    <a:lnTo>
                      <a:pt x="221" y="63"/>
                    </a:lnTo>
                    <a:lnTo>
                      <a:pt x="218" y="59"/>
                    </a:lnTo>
                    <a:lnTo>
                      <a:pt x="219" y="53"/>
                    </a:lnTo>
                    <a:lnTo>
                      <a:pt x="219" y="49"/>
                    </a:lnTo>
                    <a:lnTo>
                      <a:pt x="215" y="48"/>
                    </a:lnTo>
                    <a:lnTo>
                      <a:pt x="206" y="45"/>
                    </a:lnTo>
                    <a:lnTo>
                      <a:pt x="196" y="29"/>
                    </a:lnTo>
                    <a:lnTo>
                      <a:pt x="189" y="29"/>
                    </a:lnTo>
                    <a:lnTo>
                      <a:pt x="185" y="33"/>
                    </a:lnTo>
                    <a:lnTo>
                      <a:pt x="182" y="38"/>
                    </a:lnTo>
                    <a:lnTo>
                      <a:pt x="180" y="53"/>
                    </a:lnTo>
                    <a:lnTo>
                      <a:pt x="177" y="58"/>
                    </a:lnTo>
                    <a:lnTo>
                      <a:pt x="174" y="59"/>
                    </a:lnTo>
                    <a:lnTo>
                      <a:pt x="166" y="61"/>
                    </a:lnTo>
                    <a:lnTo>
                      <a:pt x="157" y="58"/>
                    </a:lnTo>
                    <a:lnTo>
                      <a:pt x="154" y="55"/>
                    </a:lnTo>
                    <a:lnTo>
                      <a:pt x="149" y="39"/>
                    </a:lnTo>
                    <a:lnTo>
                      <a:pt x="147" y="35"/>
                    </a:lnTo>
                    <a:lnTo>
                      <a:pt x="144" y="30"/>
                    </a:lnTo>
                    <a:lnTo>
                      <a:pt x="141" y="30"/>
                    </a:lnTo>
                    <a:lnTo>
                      <a:pt x="133" y="39"/>
                    </a:lnTo>
                    <a:lnTo>
                      <a:pt x="130" y="38"/>
                    </a:lnTo>
                    <a:lnTo>
                      <a:pt x="125" y="35"/>
                    </a:lnTo>
                    <a:lnTo>
                      <a:pt x="121" y="23"/>
                    </a:lnTo>
                    <a:lnTo>
                      <a:pt x="124" y="19"/>
                    </a:lnTo>
                    <a:lnTo>
                      <a:pt x="134" y="15"/>
                    </a:lnTo>
                    <a:lnTo>
                      <a:pt x="137" y="12"/>
                    </a:lnTo>
                    <a:lnTo>
                      <a:pt x="138" y="3"/>
                    </a:lnTo>
                    <a:lnTo>
                      <a:pt x="136" y="0"/>
                    </a:lnTo>
                    <a:lnTo>
                      <a:pt x="88" y="29"/>
                    </a:lnTo>
                    <a:lnTo>
                      <a:pt x="84" y="28"/>
                    </a:lnTo>
                    <a:lnTo>
                      <a:pt x="81" y="26"/>
                    </a:lnTo>
                    <a:lnTo>
                      <a:pt x="75" y="29"/>
                    </a:lnTo>
                    <a:lnTo>
                      <a:pt x="53" y="45"/>
                    </a:lnTo>
                    <a:lnTo>
                      <a:pt x="45" y="51"/>
                    </a:lnTo>
                    <a:lnTo>
                      <a:pt x="32" y="55"/>
                    </a:lnTo>
                    <a:lnTo>
                      <a:pt x="20" y="53"/>
                    </a:lnTo>
                    <a:lnTo>
                      <a:pt x="9" y="51"/>
                    </a:lnTo>
                    <a:lnTo>
                      <a:pt x="3" y="43"/>
                    </a:lnTo>
                    <a:lnTo>
                      <a:pt x="0" y="39"/>
                    </a:lnTo>
                  </a:path>
                </a:pathLst>
              </a:custGeom>
              <a:noFill/>
              <a:ln w="6">
                <a:solidFill>
                  <a:srgbClr val="005CE6"/>
                </a:solidFill>
                <a:prstDash val="solid"/>
                <a:round/>
                <a:headEnd/>
                <a:tailEnd/>
              </a:ln>
            </p:spPr>
            <p:txBody>
              <a:bodyPr/>
              <a:lstStyle/>
              <a:p>
                <a:endParaRPr lang="en-US"/>
              </a:p>
            </p:txBody>
          </p:sp>
          <p:sp>
            <p:nvSpPr>
              <p:cNvPr id="28945" name="Freeform 106"/>
              <p:cNvSpPr>
                <a:spLocks/>
              </p:cNvSpPr>
              <p:nvPr/>
            </p:nvSpPr>
            <p:spPr bwMode="auto">
              <a:xfrm>
                <a:off x="2179" y="2423"/>
                <a:ext cx="35" cy="75"/>
              </a:xfrm>
              <a:custGeom>
                <a:avLst/>
                <a:gdLst>
                  <a:gd name="T0" fmla="*/ 33 w 35"/>
                  <a:gd name="T1" fmla="*/ 75 h 75"/>
                  <a:gd name="T2" fmla="*/ 35 w 35"/>
                  <a:gd name="T3" fmla="*/ 73 h 75"/>
                  <a:gd name="T4" fmla="*/ 31 w 35"/>
                  <a:gd name="T5" fmla="*/ 33 h 75"/>
                  <a:gd name="T6" fmla="*/ 26 w 35"/>
                  <a:gd name="T7" fmla="*/ 20 h 75"/>
                  <a:gd name="T8" fmla="*/ 18 w 35"/>
                  <a:gd name="T9" fmla="*/ 9 h 75"/>
                  <a:gd name="T10" fmla="*/ 7 w 35"/>
                  <a:gd name="T11" fmla="*/ 1 h 75"/>
                  <a:gd name="T12" fmla="*/ 0 w 35"/>
                  <a:gd name="T13" fmla="*/ 0 h 75"/>
                  <a:gd name="T14" fmla="*/ 0 60000 65536"/>
                  <a:gd name="T15" fmla="*/ 0 60000 65536"/>
                  <a:gd name="T16" fmla="*/ 0 60000 65536"/>
                  <a:gd name="T17" fmla="*/ 0 60000 65536"/>
                  <a:gd name="T18" fmla="*/ 0 60000 65536"/>
                  <a:gd name="T19" fmla="*/ 0 60000 65536"/>
                  <a:gd name="T20" fmla="*/ 0 60000 65536"/>
                  <a:gd name="T21" fmla="*/ 0 w 35"/>
                  <a:gd name="T22" fmla="*/ 0 h 75"/>
                  <a:gd name="T23" fmla="*/ 35 w 35"/>
                  <a:gd name="T24" fmla="*/ 75 h 7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 h="75">
                    <a:moveTo>
                      <a:pt x="33" y="75"/>
                    </a:moveTo>
                    <a:lnTo>
                      <a:pt x="35" y="73"/>
                    </a:lnTo>
                    <a:lnTo>
                      <a:pt x="31" y="33"/>
                    </a:lnTo>
                    <a:lnTo>
                      <a:pt x="26" y="20"/>
                    </a:lnTo>
                    <a:lnTo>
                      <a:pt x="18" y="9"/>
                    </a:lnTo>
                    <a:lnTo>
                      <a:pt x="7" y="1"/>
                    </a:lnTo>
                    <a:lnTo>
                      <a:pt x="0" y="0"/>
                    </a:lnTo>
                  </a:path>
                </a:pathLst>
              </a:custGeom>
              <a:noFill/>
              <a:ln w="6">
                <a:solidFill>
                  <a:srgbClr val="005CE6"/>
                </a:solidFill>
                <a:prstDash val="solid"/>
                <a:round/>
                <a:headEnd/>
                <a:tailEnd/>
              </a:ln>
            </p:spPr>
            <p:txBody>
              <a:bodyPr/>
              <a:lstStyle/>
              <a:p>
                <a:endParaRPr lang="en-US"/>
              </a:p>
            </p:txBody>
          </p:sp>
          <p:sp>
            <p:nvSpPr>
              <p:cNvPr id="28946" name="Freeform 107"/>
              <p:cNvSpPr>
                <a:spLocks/>
              </p:cNvSpPr>
              <p:nvPr/>
            </p:nvSpPr>
            <p:spPr bwMode="auto">
              <a:xfrm>
                <a:off x="2212" y="2498"/>
                <a:ext cx="149" cy="88"/>
              </a:xfrm>
              <a:custGeom>
                <a:avLst/>
                <a:gdLst>
                  <a:gd name="T0" fmla="*/ 123 w 149"/>
                  <a:gd name="T1" fmla="*/ 88 h 88"/>
                  <a:gd name="T2" fmla="*/ 136 w 149"/>
                  <a:gd name="T3" fmla="*/ 78 h 88"/>
                  <a:gd name="T4" fmla="*/ 143 w 149"/>
                  <a:gd name="T5" fmla="*/ 73 h 88"/>
                  <a:gd name="T6" fmla="*/ 149 w 149"/>
                  <a:gd name="T7" fmla="*/ 69 h 88"/>
                  <a:gd name="T8" fmla="*/ 149 w 149"/>
                  <a:gd name="T9" fmla="*/ 57 h 88"/>
                  <a:gd name="T10" fmla="*/ 147 w 149"/>
                  <a:gd name="T11" fmla="*/ 53 h 88"/>
                  <a:gd name="T12" fmla="*/ 142 w 149"/>
                  <a:gd name="T13" fmla="*/ 46 h 88"/>
                  <a:gd name="T14" fmla="*/ 129 w 149"/>
                  <a:gd name="T15" fmla="*/ 31 h 88"/>
                  <a:gd name="T16" fmla="*/ 121 w 149"/>
                  <a:gd name="T17" fmla="*/ 29 h 88"/>
                  <a:gd name="T18" fmla="*/ 107 w 149"/>
                  <a:gd name="T19" fmla="*/ 23 h 88"/>
                  <a:gd name="T20" fmla="*/ 91 w 149"/>
                  <a:gd name="T21" fmla="*/ 23 h 88"/>
                  <a:gd name="T22" fmla="*/ 75 w 149"/>
                  <a:gd name="T23" fmla="*/ 27 h 88"/>
                  <a:gd name="T24" fmla="*/ 45 w 149"/>
                  <a:gd name="T25" fmla="*/ 31 h 88"/>
                  <a:gd name="T26" fmla="*/ 34 w 149"/>
                  <a:gd name="T27" fmla="*/ 31 h 88"/>
                  <a:gd name="T28" fmla="*/ 23 w 149"/>
                  <a:gd name="T29" fmla="*/ 29 h 88"/>
                  <a:gd name="T30" fmla="*/ 15 w 149"/>
                  <a:gd name="T31" fmla="*/ 23 h 88"/>
                  <a:gd name="T32" fmla="*/ 6 w 149"/>
                  <a:gd name="T33" fmla="*/ 14 h 88"/>
                  <a:gd name="T34" fmla="*/ 0 w 149"/>
                  <a:gd name="T35" fmla="*/ 4 h 88"/>
                  <a:gd name="T36" fmla="*/ 0 w 149"/>
                  <a:gd name="T37" fmla="*/ 0 h 8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49"/>
                  <a:gd name="T58" fmla="*/ 0 h 88"/>
                  <a:gd name="T59" fmla="*/ 149 w 149"/>
                  <a:gd name="T60" fmla="*/ 88 h 8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49" h="88">
                    <a:moveTo>
                      <a:pt x="123" y="88"/>
                    </a:moveTo>
                    <a:lnTo>
                      <a:pt x="136" y="78"/>
                    </a:lnTo>
                    <a:lnTo>
                      <a:pt x="143" y="73"/>
                    </a:lnTo>
                    <a:lnTo>
                      <a:pt x="149" y="69"/>
                    </a:lnTo>
                    <a:lnTo>
                      <a:pt x="149" y="57"/>
                    </a:lnTo>
                    <a:lnTo>
                      <a:pt x="147" y="53"/>
                    </a:lnTo>
                    <a:lnTo>
                      <a:pt x="142" y="46"/>
                    </a:lnTo>
                    <a:lnTo>
                      <a:pt x="129" y="31"/>
                    </a:lnTo>
                    <a:lnTo>
                      <a:pt x="121" y="29"/>
                    </a:lnTo>
                    <a:lnTo>
                      <a:pt x="107" y="23"/>
                    </a:lnTo>
                    <a:lnTo>
                      <a:pt x="91" y="23"/>
                    </a:lnTo>
                    <a:lnTo>
                      <a:pt x="75" y="27"/>
                    </a:lnTo>
                    <a:lnTo>
                      <a:pt x="45" y="31"/>
                    </a:lnTo>
                    <a:lnTo>
                      <a:pt x="34" y="31"/>
                    </a:lnTo>
                    <a:lnTo>
                      <a:pt x="23" y="29"/>
                    </a:lnTo>
                    <a:lnTo>
                      <a:pt x="15" y="23"/>
                    </a:lnTo>
                    <a:lnTo>
                      <a:pt x="6" y="14"/>
                    </a:lnTo>
                    <a:lnTo>
                      <a:pt x="0" y="4"/>
                    </a:lnTo>
                    <a:lnTo>
                      <a:pt x="0" y="0"/>
                    </a:lnTo>
                  </a:path>
                </a:pathLst>
              </a:custGeom>
              <a:noFill/>
              <a:ln w="6">
                <a:solidFill>
                  <a:srgbClr val="005CE6"/>
                </a:solidFill>
                <a:prstDash val="solid"/>
                <a:round/>
                <a:headEnd/>
                <a:tailEnd/>
              </a:ln>
            </p:spPr>
            <p:txBody>
              <a:bodyPr/>
              <a:lstStyle/>
              <a:p>
                <a:endParaRPr lang="en-US"/>
              </a:p>
            </p:txBody>
          </p:sp>
          <p:sp>
            <p:nvSpPr>
              <p:cNvPr id="28947" name="Freeform 108"/>
              <p:cNvSpPr>
                <a:spLocks/>
              </p:cNvSpPr>
              <p:nvPr/>
            </p:nvSpPr>
            <p:spPr bwMode="auto">
              <a:xfrm>
                <a:off x="4549" y="2992"/>
                <a:ext cx="50" cy="69"/>
              </a:xfrm>
              <a:custGeom>
                <a:avLst/>
                <a:gdLst>
                  <a:gd name="T0" fmla="*/ 43 w 50"/>
                  <a:gd name="T1" fmla="*/ 69 h 69"/>
                  <a:gd name="T2" fmla="*/ 24 w 50"/>
                  <a:gd name="T3" fmla="*/ 64 h 69"/>
                  <a:gd name="T4" fmla="*/ 19 w 50"/>
                  <a:gd name="T5" fmla="*/ 62 h 69"/>
                  <a:gd name="T6" fmla="*/ 17 w 50"/>
                  <a:gd name="T7" fmla="*/ 54 h 69"/>
                  <a:gd name="T8" fmla="*/ 24 w 50"/>
                  <a:gd name="T9" fmla="*/ 51 h 69"/>
                  <a:gd name="T10" fmla="*/ 45 w 50"/>
                  <a:gd name="T11" fmla="*/ 44 h 69"/>
                  <a:gd name="T12" fmla="*/ 50 w 50"/>
                  <a:gd name="T13" fmla="*/ 37 h 69"/>
                  <a:gd name="T14" fmla="*/ 50 w 50"/>
                  <a:gd name="T15" fmla="*/ 27 h 69"/>
                  <a:gd name="T16" fmla="*/ 49 w 50"/>
                  <a:gd name="T17" fmla="*/ 23 h 69"/>
                  <a:gd name="T18" fmla="*/ 43 w 50"/>
                  <a:gd name="T19" fmla="*/ 17 h 69"/>
                  <a:gd name="T20" fmla="*/ 37 w 50"/>
                  <a:gd name="T21" fmla="*/ 15 h 69"/>
                  <a:gd name="T22" fmla="*/ 27 w 50"/>
                  <a:gd name="T23" fmla="*/ 17 h 69"/>
                  <a:gd name="T24" fmla="*/ 23 w 50"/>
                  <a:gd name="T25" fmla="*/ 21 h 69"/>
                  <a:gd name="T26" fmla="*/ 19 w 50"/>
                  <a:gd name="T27" fmla="*/ 34 h 69"/>
                  <a:gd name="T28" fmla="*/ 16 w 50"/>
                  <a:gd name="T29" fmla="*/ 39 h 69"/>
                  <a:gd name="T30" fmla="*/ 6 w 50"/>
                  <a:gd name="T31" fmla="*/ 46 h 69"/>
                  <a:gd name="T32" fmla="*/ 1 w 50"/>
                  <a:gd name="T33" fmla="*/ 46 h 69"/>
                  <a:gd name="T34" fmla="*/ 1 w 50"/>
                  <a:gd name="T35" fmla="*/ 39 h 69"/>
                  <a:gd name="T36" fmla="*/ 0 w 50"/>
                  <a:gd name="T37" fmla="*/ 36 h 69"/>
                  <a:gd name="T38" fmla="*/ 1 w 50"/>
                  <a:gd name="T39" fmla="*/ 5 h 69"/>
                  <a:gd name="T40" fmla="*/ 1 w 50"/>
                  <a:gd name="T41" fmla="*/ 0 h 6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0"/>
                  <a:gd name="T64" fmla="*/ 0 h 69"/>
                  <a:gd name="T65" fmla="*/ 50 w 50"/>
                  <a:gd name="T66" fmla="*/ 69 h 6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0" h="69">
                    <a:moveTo>
                      <a:pt x="43" y="69"/>
                    </a:moveTo>
                    <a:lnTo>
                      <a:pt x="24" y="64"/>
                    </a:lnTo>
                    <a:lnTo>
                      <a:pt x="19" y="62"/>
                    </a:lnTo>
                    <a:lnTo>
                      <a:pt x="17" y="54"/>
                    </a:lnTo>
                    <a:lnTo>
                      <a:pt x="24" y="51"/>
                    </a:lnTo>
                    <a:lnTo>
                      <a:pt x="45" y="44"/>
                    </a:lnTo>
                    <a:lnTo>
                      <a:pt x="50" y="37"/>
                    </a:lnTo>
                    <a:lnTo>
                      <a:pt x="50" y="27"/>
                    </a:lnTo>
                    <a:lnTo>
                      <a:pt x="49" y="23"/>
                    </a:lnTo>
                    <a:lnTo>
                      <a:pt x="43" y="17"/>
                    </a:lnTo>
                    <a:lnTo>
                      <a:pt x="37" y="15"/>
                    </a:lnTo>
                    <a:lnTo>
                      <a:pt x="27" y="17"/>
                    </a:lnTo>
                    <a:lnTo>
                      <a:pt x="23" y="21"/>
                    </a:lnTo>
                    <a:lnTo>
                      <a:pt x="19" y="34"/>
                    </a:lnTo>
                    <a:lnTo>
                      <a:pt x="16" y="39"/>
                    </a:lnTo>
                    <a:lnTo>
                      <a:pt x="6" y="46"/>
                    </a:lnTo>
                    <a:lnTo>
                      <a:pt x="1" y="46"/>
                    </a:lnTo>
                    <a:lnTo>
                      <a:pt x="1" y="39"/>
                    </a:lnTo>
                    <a:lnTo>
                      <a:pt x="0" y="36"/>
                    </a:lnTo>
                    <a:lnTo>
                      <a:pt x="1" y="5"/>
                    </a:lnTo>
                    <a:lnTo>
                      <a:pt x="1" y="0"/>
                    </a:lnTo>
                  </a:path>
                </a:pathLst>
              </a:custGeom>
              <a:noFill/>
              <a:ln w="6">
                <a:solidFill>
                  <a:srgbClr val="005CE6"/>
                </a:solidFill>
                <a:prstDash val="solid"/>
                <a:round/>
                <a:headEnd/>
                <a:tailEnd/>
              </a:ln>
            </p:spPr>
            <p:txBody>
              <a:bodyPr/>
              <a:lstStyle/>
              <a:p>
                <a:endParaRPr lang="en-US"/>
              </a:p>
            </p:txBody>
          </p:sp>
          <p:sp>
            <p:nvSpPr>
              <p:cNvPr id="28948" name="Freeform 109"/>
              <p:cNvSpPr>
                <a:spLocks/>
              </p:cNvSpPr>
              <p:nvPr/>
            </p:nvSpPr>
            <p:spPr bwMode="auto">
              <a:xfrm>
                <a:off x="3983" y="782"/>
                <a:ext cx="27" cy="51"/>
              </a:xfrm>
              <a:custGeom>
                <a:avLst/>
                <a:gdLst>
                  <a:gd name="T0" fmla="*/ 27 w 27"/>
                  <a:gd name="T1" fmla="*/ 24 h 51"/>
                  <a:gd name="T2" fmla="*/ 24 w 27"/>
                  <a:gd name="T3" fmla="*/ 25 h 51"/>
                  <a:gd name="T4" fmla="*/ 23 w 27"/>
                  <a:gd name="T5" fmla="*/ 31 h 51"/>
                  <a:gd name="T6" fmla="*/ 24 w 27"/>
                  <a:gd name="T7" fmla="*/ 47 h 51"/>
                  <a:gd name="T8" fmla="*/ 23 w 27"/>
                  <a:gd name="T9" fmla="*/ 49 h 51"/>
                  <a:gd name="T10" fmla="*/ 16 w 27"/>
                  <a:gd name="T11" fmla="*/ 51 h 51"/>
                  <a:gd name="T12" fmla="*/ 8 w 27"/>
                  <a:gd name="T13" fmla="*/ 49 h 51"/>
                  <a:gd name="T14" fmla="*/ 1 w 27"/>
                  <a:gd name="T15" fmla="*/ 37 h 51"/>
                  <a:gd name="T16" fmla="*/ 0 w 27"/>
                  <a:gd name="T17" fmla="*/ 31 h 51"/>
                  <a:gd name="T18" fmla="*/ 1 w 27"/>
                  <a:gd name="T19" fmla="*/ 2 h 51"/>
                  <a:gd name="T20" fmla="*/ 0 w 27"/>
                  <a:gd name="T21" fmla="*/ 0 h 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7"/>
                  <a:gd name="T34" fmla="*/ 0 h 51"/>
                  <a:gd name="T35" fmla="*/ 27 w 27"/>
                  <a:gd name="T36" fmla="*/ 51 h 5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7" h="51">
                    <a:moveTo>
                      <a:pt x="27" y="24"/>
                    </a:moveTo>
                    <a:lnTo>
                      <a:pt x="24" y="25"/>
                    </a:lnTo>
                    <a:lnTo>
                      <a:pt x="23" y="31"/>
                    </a:lnTo>
                    <a:lnTo>
                      <a:pt x="24" y="47"/>
                    </a:lnTo>
                    <a:lnTo>
                      <a:pt x="23" y="49"/>
                    </a:lnTo>
                    <a:lnTo>
                      <a:pt x="16" y="51"/>
                    </a:lnTo>
                    <a:lnTo>
                      <a:pt x="8" y="49"/>
                    </a:lnTo>
                    <a:lnTo>
                      <a:pt x="1" y="37"/>
                    </a:lnTo>
                    <a:lnTo>
                      <a:pt x="0" y="31"/>
                    </a:lnTo>
                    <a:lnTo>
                      <a:pt x="1" y="2"/>
                    </a:lnTo>
                    <a:lnTo>
                      <a:pt x="0" y="0"/>
                    </a:lnTo>
                  </a:path>
                </a:pathLst>
              </a:custGeom>
              <a:noFill/>
              <a:ln w="6">
                <a:solidFill>
                  <a:srgbClr val="005CE6"/>
                </a:solidFill>
                <a:prstDash val="solid"/>
                <a:round/>
                <a:headEnd/>
                <a:tailEnd/>
              </a:ln>
            </p:spPr>
            <p:txBody>
              <a:bodyPr/>
              <a:lstStyle/>
              <a:p>
                <a:endParaRPr lang="en-US"/>
              </a:p>
            </p:txBody>
          </p:sp>
          <p:sp>
            <p:nvSpPr>
              <p:cNvPr id="28949" name="Freeform 110"/>
              <p:cNvSpPr>
                <a:spLocks/>
              </p:cNvSpPr>
              <p:nvPr/>
            </p:nvSpPr>
            <p:spPr bwMode="auto">
              <a:xfrm>
                <a:off x="2348" y="1746"/>
                <a:ext cx="145" cy="97"/>
              </a:xfrm>
              <a:custGeom>
                <a:avLst/>
                <a:gdLst>
                  <a:gd name="T0" fmla="*/ 145 w 145"/>
                  <a:gd name="T1" fmla="*/ 97 h 97"/>
                  <a:gd name="T2" fmla="*/ 124 w 145"/>
                  <a:gd name="T3" fmla="*/ 95 h 97"/>
                  <a:gd name="T4" fmla="*/ 101 w 145"/>
                  <a:gd name="T5" fmla="*/ 92 h 97"/>
                  <a:gd name="T6" fmla="*/ 91 w 145"/>
                  <a:gd name="T7" fmla="*/ 88 h 97"/>
                  <a:gd name="T8" fmla="*/ 73 w 145"/>
                  <a:gd name="T9" fmla="*/ 68 h 97"/>
                  <a:gd name="T10" fmla="*/ 66 w 145"/>
                  <a:gd name="T11" fmla="*/ 65 h 97"/>
                  <a:gd name="T12" fmla="*/ 47 w 145"/>
                  <a:gd name="T13" fmla="*/ 61 h 97"/>
                  <a:gd name="T14" fmla="*/ 26 w 145"/>
                  <a:gd name="T15" fmla="*/ 56 h 97"/>
                  <a:gd name="T16" fmla="*/ 19 w 145"/>
                  <a:gd name="T17" fmla="*/ 52 h 97"/>
                  <a:gd name="T18" fmla="*/ 8 w 145"/>
                  <a:gd name="T19" fmla="*/ 43 h 97"/>
                  <a:gd name="T20" fmla="*/ 4 w 145"/>
                  <a:gd name="T21" fmla="*/ 35 h 97"/>
                  <a:gd name="T22" fmla="*/ 3 w 145"/>
                  <a:gd name="T23" fmla="*/ 29 h 97"/>
                  <a:gd name="T24" fmla="*/ 0 w 145"/>
                  <a:gd name="T25" fmla="*/ 23 h 97"/>
                  <a:gd name="T26" fmla="*/ 0 w 145"/>
                  <a:gd name="T27" fmla="*/ 10 h 97"/>
                  <a:gd name="T28" fmla="*/ 3 w 145"/>
                  <a:gd name="T29" fmla="*/ 5 h 97"/>
                  <a:gd name="T30" fmla="*/ 7 w 145"/>
                  <a:gd name="T31" fmla="*/ 0 h 97"/>
                  <a:gd name="T32" fmla="*/ 14 w 145"/>
                  <a:gd name="T33" fmla="*/ 0 h 97"/>
                  <a:gd name="T34" fmla="*/ 26 w 145"/>
                  <a:gd name="T35" fmla="*/ 5 h 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5"/>
                  <a:gd name="T55" fmla="*/ 0 h 97"/>
                  <a:gd name="T56" fmla="*/ 145 w 145"/>
                  <a:gd name="T57" fmla="*/ 97 h 9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5" h="97">
                    <a:moveTo>
                      <a:pt x="145" y="97"/>
                    </a:moveTo>
                    <a:lnTo>
                      <a:pt x="124" y="95"/>
                    </a:lnTo>
                    <a:lnTo>
                      <a:pt x="101" y="92"/>
                    </a:lnTo>
                    <a:lnTo>
                      <a:pt x="91" y="88"/>
                    </a:lnTo>
                    <a:lnTo>
                      <a:pt x="73" y="68"/>
                    </a:lnTo>
                    <a:lnTo>
                      <a:pt x="66" y="65"/>
                    </a:lnTo>
                    <a:lnTo>
                      <a:pt x="47" y="61"/>
                    </a:lnTo>
                    <a:lnTo>
                      <a:pt x="26" y="56"/>
                    </a:lnTo>
                    <a:lnTo>
                      <a:pt x="19" y="52"/>
                    </a:lnTo>
                    <a:lnTo>
                      <a:pt x="8" y="43"/>
                    </a:lnTo>
                    <a:lnTo>
                      <a:pt x="4" y="35"/>
                    </a:lnTo>
                    <a:lnTo>
                      <a:pt x="3" y="29"/>
                    </a:lnTo>
                    <a:lnTo>
                      <a:pt x="0" y="23"/>
                    </a:lnTo>
                    <a:lnTo>
                      <a:pt x="0" y="10"/>
                    </a:lnTo>
                    <a:lnTo>
                      <a:pt x="3" y="5"/>
                    </a:lnTo>
                    <a:lnTo>
                      <a:pt x="7" y="0"/>
                    </a:lnTo>
                    <a:lnTo>
                      <a:pt x="14" y="0"/>
                    </a:lnTo>
                    <a:lnTo>
                      <a:pt x="26" y="5"/>
                    </a:lnTo>
                  </a:path>
                </a:pathLst>
              </a:custGeom>
              <a:noFill/>
              <a:ln w="6">
                <a:solidFill>
                  <a:srgbClr val="005CE6"/>
                </a:solidFill>
                <a:prstDash val="solid"/>
                <a:round/>
                <a:headEnd/>
                <a:tailEnd/>
              </a:ln>
            </p:spPr>
            <p:txBody>
              <a:bodyPr/>
              <a:lstStyle/>
              <a:p>
                <a:endParaRPr lang="en-US"/>
              </a:p>
            </p:txBody>
          </p:sp>
          <p:sp>
            <p:nvSpPr>
              <p:cNvPr id="28950" name="Freeform 111"/>
              <p:cNvSpPr>
                <a:spLocks/>
              </p:cNvSpPr>
              <p:nvPr/>
            </p:nvSpPr>
            <p:spPr bwMode="auto">
              <a:xfrm>
                <a:off x="1545" y="2684"/>
                <a:ext cx="110" cy="73"/>
              </a:xfrm>
              <a:custGeom>
                <a:avLst/>
                <a:gdLst>
                  <a:gd name="T0" fmla="*/ 0 w 110"/>
                  <a:gd name="T1" fmla="*/ 44 h 73"/>
                  <a:gd name="T2" fmla="*/ 13 w 110"/>
                  <a:gd name="T3" fmla="*/ 41 h 73"/>
                  <a:gd name="T4" fmla="*/ 21 w 110"/>
                  <a:gd name="T5" fmla="*/ 53 h 73"/>
                  <a:gd name="T6" fmla="*/ 31 w 110"/>
                  <a:gd name="T7" fmla="*/ 63 h 73"/>
                  <a:gd name="T8" fmla="*/ 41 w 110"/>
                  <a:gd name="T9" fmla="*/ 67 h 73"/>
                  <a:gd name="T10" fmla="*/ 45 w 110"/>
                  <a:gd name="T11" fmla="*/ 67 h 73"/>
                  <a:gd name="T12" fmla="*/ 54 w 110"/>
                  <a:gd name="T13" fmla="*/ 63 h 73"/>
                  <a:gd name="T14" fmla="*/ 55 w 110"/>
                  <a:gd name="T15" fmla="*/ 59 h 73"/>
                  <a:gd name="T16" fmla="*/ 57 w 110"/>
                  <a:gd name="T17" fmla="*/ 48 h 73"/>
                  <a:gd name="T18" fmla="*/ 61 w 110"/>
                  <a:gd name="T19" fmla="*/ 44 h 73"/>
                  <a:gd name="T20" fmla="*/ 61 w 110"/>
                  <a:gd name="T21" fmla="*/ 40 h 73"/>
                  <a:gd name="T22" fmla="*/ 57 w 110"/>
                  <a:gd name="T23" fmla="*/ 36 h 73"/>
                  <a:gd name="T24" fmla="*/ 44 w 110"/>
                  <a:gd name="T25" fmla="*/ 30 h 73"/>
                  <a:gd name="T26" fmla="*/ 39 w 110"/>
                  <a:gd name="T27" fmla="*/ 25 h 73"/>
                  <a:gd name="T28" fmla="*/ 41 w 110"/>
                  <a:gd name="T29" fmla="*/ 5 h 73"/>
                  <a:gd name="T30" fmla="*/ 44 w 110"/>
                  <a:gd name="T31" fmla="*/ 1 h 73"/>
                  <a:gd name="T32" fmla="*/ 51 w 110"/>
                  <a:gd name="T33" fmla="*/ 0 h 73"/>
                  <a:gd name="T34" fmla="*/ 57 w 110"/>
                  <a:gd name="T35" fmla="*/ 4 h 73"/>
                  <a:gd name="T36" fmla="*/ 62 w 110"/>
                  <a:gd name="T37" fmla="*/ 12 h 73"/>
                  <a:gd name="T38" fmla="*/ 62 w 110"/>
                  <a:gd name="T39" fmla="*/ 24 h 73"/>
                  <a:gd name="T40" fmla="*/ 70 w 110"/>
                  <a:gd name="T41" fmla="*/ 30 h 73"/>
                  <a:gd name="T42" fmla="*/ 75 w 110"/>
                  <a:gd name="T43" fmla="*/ 31 h 73"/>
                  <a:gd name="T44" fmla="*/ 81 w 110"/>
                  <a:gd name="T45" fmla="*/ 30 h 73"/>
                  <a:gd name="T46" fmla="*/ 93 w 110"/>
                  <a:gd name="T47" fmla="*/ 30 h 73"/>
                  <a:gd name="T48" fmla="*/ 98 w 110"/>
                  <a:gd name="T49" fmla="*/ 33 h 73"/>
                  <a:gd name="T50" fmla="*/ 106 w 110"/>
                  <a:gd name="T51" fmla="*/ 41 h 73"/>
                  <a:gd name="T52" fmla="*/ 106 w 110"/>
                  <a:gd name="T53" fmla="*/ 47 h 73"/>
                  <a:gd name="T54" fmla="*/ 103 w 110"/>
                  <a:gd name="T55" fmla="*/ 50 h 73"/>
                  <a:gd name="T56" fmla="*/ 93 w 110"/>
                  <a:gd name="T57" fmla="*/ 56 h 73"/>
                  <a:gd name="T58" fmla="*/ 88 w 110"/>
                  <a:gd name="T59" fmla="*/ 61 h 73"/>
                  <a:gd name="T60" fmla="*/ 90 w 110"/>
                  <a:gd name="T61" fmla="*/ 64 h 73"/>
                  <a:gd name="T62" fmla="*/ 98 w 110"/>
                  <a:gd name="T63" fmla="*/ 72 h 73"/>
                  <a:gd name="T64" fmla="*/ 110 w 110"/>
                  <a:gd name="T65" fmla="*/ 73 h 7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0"/>
                  <a:gd name="T100" fmla="*/ 0 h 73"/>
                  <a:gd name="T101" fmla="*/ 110 w 110"/>
                  <a:gd name="T102" fmla="*/ 73 h 7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0" h="73">
                    <a:moveTo>
                      <a:pt x="0" y="44"/>
                    </a:moveTo>
                    <a:lnTo>
                      <a:pt x="13" y="41"/>
                    </a:lnTo>
                    <a:lnTo>
                      <a:pt x="21" y="53"/>
                    </a:lnTo>
                    <a:lnTo>
                      <a:pt x="31" y="63"/>
                    </a:lnTo>
                    <a:lnTo>
                      <a:pt x="41" y="67"/>
                    </a:lnTo>
                    <a:lnTo>
                      <a:pt x="45" y="67"/>
                    </a:lnTo>
                    <a:lnTo>
                      <a:pt x="54" y="63"/>
                    </a:lnTo>
                    <a:lnTo>
                      <a:pt x="55" y="59"/>
                    </a:lnTo>
                    <a:lnTo>
                      <a:pt x="57" y="48"/>
                    </a:lnTo>
                    <a:lnTo>
                      <a:pt x="61" y="44"/>
                    </a:lnTo>
                    <a:lnTo>
                      <a:pt x="61" y="40"/>
                    </a:lnTo>
                    <a:lnTo>
                      <a:pt x="57" y="36"/>
                    </a:lnTo>
                    <a:lnTo>
                      <a:pt x="44" y="30"/>
                    </a:lnTo>
                    <a:lnTo>
                      <a:pt x="39" y="25"/>
                    </a:lnTo>
                    <a:lnTo>
                      <a:pt x="41" y="5"/>
                    </a:lnTo>
                    <a:lnTo>
                      <a:pt x="44" y="1"/>
                    </a:lnTo>
                    <a:lnTo>
                      <a:pt x="51" y="0"/>
                    </a:lnTo>
                    <a:lnTo>
                      <a:pt x="57" y="4"/>
                    </a:lnTo>
                    <a:lnTo>
                      <a:pt x="62" y="12"/>
                    </a:lnTo>
                    <a:lnTo>
                      <a:pt x="62" y="24"/>
                    </a:lnTo>
                    <a:lnTo>
                      <a:pt x="70" y="30"/>
                    </a:lnTo>
                    <a:lnTo>
                      <a:pt x="75" y="31"/>
                    </a:lnTo>
                    <a:lnTo>
                      <a:pt x="81" y="30"/>
                    </a:lnTo>
                    <a:lnTo>
                      <a:pt x="93" y="30"/>
                    </a:lnTo>
                    <a:lnTo>
                      <a:pt x="98" y="33"/>
                    </a:lnTo>
                    <a:lnTo>
                      <a:pt x="106" y="41"/>
                    </a:lnTo>
                    <a:lnTo>
                      <a:pt x="106" y="47"/>
                    </a:lnTo>
                    <a:lnTo>
                      <a:pt x="103" y="50"/>
                    </a:lnTo>
                    <a:lnTo>
                      <a:pt x="93" y="56"/>
                    </a:lnTo>
                    <a:lnTo>
                      <a:pt x="88" y="61"/>
                    </a:lnTo>
                    <a:lnTo>
                      <a:pt x="90" y="64"/>
                    </a:lnTo>
                    <a:lnTo>
                      <a:pt x="98" y="72"/>
                    </a:lnTo>
                    <a:lnTo>
                      <a:pt x="110" y="73"/>
                    </a:lnTo>
                  </a:path>
                </a:pathLst>
              </a:custGeom>
              <a:noFill/>
              <a:ln w="6">
                <a:solidFill>
                  <a:srgbClr val="005CE6"/>
                </a:solidFill>
                <a:prstDash val="solid"/>
                <a:round/>
                <a:headEnd/>
                <a:tailEnd/>
              </a:ln>
            </p:spPr>
            <p:txBody>
              <a:bodyPr/>
              <a:lstStyle/>
              <a:p>
                <a:endParaRPr lang="en-US"/>
              </a:p>
            </p:txBody>
          </p:sp>
          <p:sp>
            <p:nvSpPr>
              <p:cNvPr id="28951" name="Freeform 112"/>
              <p:cNvSpPr>
                <a:spLocks/>
              </p:cNvSpPr>
              <p:nvPr/>
            </p:nvSpPr>
            <p:spPr bwMode="auto">
              <a:xfrm>
                <a:off x="867" y="1300"/>
                <a:ext cx="71" cy="68"/>
              </a:xfrm>
              <a:custGeom>
                <a:avLst/>
                <a:gdLst>
                  <a:gd name="T0" fmla="*/ 0 w 71"/>
                  <a:gd name="T1" fmla="*/ 0 h 68"/>
                  <a:gd name="T2" fmla="*/ 3 w 71"/>
                  <a:gd name="T3" fmla="*/ 1 h 68"/>
                  <a:gd name="T4" fmla="*/ 13 w 71"/>
                  <a:gd name="T5" fmla="*/ 10 h 68"/>
                  <a:gd name="T6" fmla="*/ 24 w 71"/>
                  <a:gd name="T7" fmla="*/ 14 h 68"/>
                  <a:gd name="T8" fmla="*/ 42 w 71"/>
                  <a:gd name="T9" fmla="*/ 33 h 68"/>
                  <a:gd name="T10" fmla="*/ 58 w 71"/>
                  <a:gd name="T11" fmla="*/ 43 h 68"/>
                  <a:gd name="T12" fmla="*/ 71 w 71"/>
                  <a:gd name="T13" fmla="*/ 63 h 68"/>
                  <a:gd name="T14" fmla="*/ 71 w 71"/>
                  <a:gd name="T15" fmla="*/ 68 h 68"/>
                  <a:gd name="T16" fmla="*/ 71 w 71"/>
                  <a:gd name="T17" fmla="*/ 68 h 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1"/>
                  <a:gd name="T28" fmla="*/ 0 h 68"/>
                  <a:gd name="T29" fmla="*/ 71 w 71"/>
                  <a:gd name="T30" fmla="*/ 68 h 6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1" h="68">
                    <a:moveTo>
                      <a:pt x="0" y="0"/>
                    </a:moveTo>
                    <a:lnTo>
                      <a:pt x="3" y="1"/>
                    </a:lnTo>
                    <a:lnTo>
                      <a:pt x="13" y="10"/>
                    </a:lnTo>
                    <a:lnTo>
                      <a:pt x="24" y="14"/>
                    </a:lnTo>
                    <a:lnTo>
                      <a:pt x="42" y="33"/>
                    </a:lnTo>
                    <a:lnTo>
                      <a:pt x="58" y="43"/>
                    </a:lnTo>
                    <a:lnTo>
                      <a:pt x="71" y="63"/>
                    </a:lnTo>
                    <a:lnTo>
                      <a:pt x="71" y="68"/>
                    </a:lnTo>
                  </a:path>
                </a:pathLst>
              </a:custGeom>
              <a:noFill/>
              <a:ln w="6">
                <a:solidFill>
                  <a:srgbClr val="005CE6"/>
                </a:solidFill>
                <a:prstDash val="solid"/>
                <a:round/>
                <a:headEnd/>
                <a:tailEnd/>
              </a:ln>
            </p:spPr>
            <p:txBody>
              <a:bodyPr/>
              <a:lstStyle/>
              <a:p>
                <a:endParaRPr lang="en-US"/>
              </a:p>
            </p:txBody>
          </p:sp>
          <p:sp>
            <p:nvSpPr>
              <p:cNvPr id="28952" name="Freeform 113"/>
              <p:cNvSpPr>
                <a:spLocks/>
              </p:cNvSpPr>
              <p:nvPr/>
            </p:nvSpPr>
            <p:spPr bwMode="auto">
              <a:xfrm>
                <a:off x="2600" y="979"/>
                <a:ext cx="60" cy="91"/>
              </a:xfrm>
              <a:custGeom>
                <a:avLst/>
                <a:gdLst>
                  <a:gd name="T0" fmla="*/ 0 w 60"/>
                  <a:gd name="T1" fmla="*/ 91 h 91"/>
                  <a:gd name="T2" fmla="*/ 3 w 60"/>
                  <a:gd name="T3" fmla="*/ 88 h 91"/>
                  <a:gd name="T4" fmla="*/ 19 w 60"/>
                  <a:gd name="T5" fmla="*/ 80 h 91"/>
                  <a:gd name="T6" fmla="*/ 32 w 60"/>
                  <a:gd name="T7" fmla="*/ 69 h 91"/>
                  <a:gd name="T8" fmla="*/ 42 w 60"/>
                  <a:gd name="T9" fmla="*/ 53 h 91"/>
                  <a:gd name="T10" fmla="*/ 56 w 60"/>
                  <a:gd name="T11" fmla="*/ 17 h 91"/>
                  <a:gd name="T12" fmla="*/ 60 w 60"/>
                  <a:gd name="T13" fmla="*/ 0 h 91"/>
                  <a:gd name="T14" fmla="*/ 0 60000 65536"/>
                  <a:gd name="T15" fmla="*/ 0 60000 65536"/>
                  <a:gd name="T16" fmla="*/ 0 60000 65536"/>
                  <a:gd name="T17" fmla="*/ 0 60000 65536"/>
                  <a:gd name="T18" fmla="*/ 0 60000 65536"/>
                  <a:gd name="T19" fmla="*/ 0 60000 65536"/>
                  <a:gd name="T20" fmla="*/ 0 60000 65536"/>
                  <a:gd name="T21" fmla="*/ 0 w 60"/>
                  <a:gd name="T22" fmla="*/ 0 h 91"/>
                  <a:gd name="T23" fmla="*/ 60 w 60"/>
                  <a:gd name="T24" fmla="*/ 91 h 9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0" h="91">
                    <a:moveTo>
                      <a:pt x="0" y="91"/>
                    </a:moveTo>
                    <a:lnTo>
                      <a:pt x="3" y="88"/>
                    </a:lnTo>
                    <a:lnTo>
                      <a:pt x="19" y="80"/>
                    </a:lnTo>
                    <a:lnTo>
                      <a:pt x="32" y="69"/>
                    </a:lnTo>
                    <a:lnTo>
                      <a:pt x="42" y="53"/>
                    </a:lnTo>
                    <a:lnTo>
                      <a:pt x="56" y="17"/>
                    </a:lnTo>
                    <a:lnTo>
                      <a:pt x="60" y="0"/>
                    </a:lnTo>
                  </a:path>
                </a:pathLst>
              </a:custGeom>
              <a:noFill/>
              <a:ln w="6">
                <a:solidFill>
                  <a:srgbClr val="005CE6"/>
                </a:solidFill>
                <a:prstDash val="solid"/>
                <a:round/>
                <a:headEnd/>
                <a:tailEnd/>
              </a:ln>
            </p:spPr>
            <p:txBody>
              <a:bodyPr/>
              <a:lstStyle/>
              <a:p>
                <a:endParaRPr lang="en-US"/>
              </a:p>
            </p:txBody>
          </p:sp>
          <p:sp>
            <p:nvSpPr>
              <p:cNvPr id="28953" name="Freeform 114"/>
              <p:cNvSpPr>
                <a:spLocks/>
              </p:cNvSpPr>
              <p:nvPr/>
            </p:nvSpPr>
            <p:spPr bwMode="auto">
              <a:xfrm>
                <a:off x="4115" y="1330"/>
                <a:ext cx="49" cy="317"/>
              </a:xfrm>
              <a:custGeom>
                <a:avLst/>
                <a:gdLst>
                  <a:gd name="T0" fmla="*/ 49 w 49"/>
                  <a:gd name="T1" fmla="*/ 317 h 317"/>
                  <a:gd name="T2" fmla="*/ 45 w 49"/>
                  <a:gd name="T3" fmla="*/ 315 h 317"/>
                  <a:gd name="T4" fmla="*/ 32 w 49"/>
                  <a:gd name="T5" fmla="*/ 300 h 317"/>
                  <a:gd name="T6" fmla="*/ 31 w 49"/>
                  <a:gd name="T7" fmla="*/ 294 h 317"/>
                  <a:gd name="T8" fmla="*/ 31 w 49"/>
                  <a:gd name="T9" fmla="*/ 287 h 317"/>
                  <a:gd name="T10" fmla="*/ 21 w 49"/>
                  <a:gd name="T11" fmla="*/ 275 h 317"/>
                  <a:gd name="T12" fmla="*/ 8 w 49"/>
                  <a:gd name="T13" fmla="*/ 251 h 317"/>
                  <a:gd name="T14" fmla="*/ 8 w 49"/>
                  <a:gd name="T15" fmla="*/ 233 h 317"/>
                  <a:gd name="T16" fmla="*/ 6 w 49"/>
                  <a:gd name="T17" fmla="*/ 231 h 317"/>
                  <a:gd name="T18" fmla="*/ 9 w 49"/>
                  <a:gd name="T19" fmla="*/ 216 h 317"/>
                  <a:gd name="T20" fmla="*/ 10 w 49"/>
                  <a:gd name="T21" fmla="*/ 189 h 317"/>
                  <a:gd name="T22" fmla="*/ 13 w 49"/>
                  <a:gd name="T23" fmla="*/ 183 h 317"/>
                  <a:gd name="T24" fmla="*/ 19 w 49"/>
                  <a:gd name="T25" fmla="*/ 176 h 317"/>
                  <a:gd name="T26" fmla="*/ 22 w 49"/>
                  <a:gd name="T27" fmla="*/ 159 h 317"/>
                  <a:gd name="T28" fmla="*/ 23 w 49"/>
                  <a:gd name="T29" fmla="*/ 138 h 317"/>
                  <a:gd name="T30" fmla="*/ 21 w 49"/>
                  <a:gd name="T31" fmla="*/ 128 h 317"/>
                  <a:gd name="T32" fmla="*/ 19 w 49"/>
                  <a:gd name="T33" fmla="*/ 108 h 317"/>
                  <a:gd name="T34" fmla="*/ 19 w 49"/>
                  <a:gd name="T35" fmla="*/ 101 h 317"/>
                  <a:gd name="T36" fmla="*/ 18 w 49"/>
                  <a:gd name="T37" fmla="*/ 92 h 317"/>
                  <a:gd name="T38" fmla="*/ 21 w 49"/>
                  <a:gd name="T39" fmla="*/ 88 h 317"/>
                  <a:gd name="T40" fmla="*/ 21 w 49"/>
                  <a:gd name="T41" fmla="*/ 81 h 317"/>
                  <a:gd name="T42" fmla="*/ 15 w 49"/>
                  <a:gd name="T43" fmla="*/ 71 h 317"/>
                  <a:gd name="T44" fmla="*/ 15 w 49"/>
                  <a:gd name="T45" fmla="*/ 58 h 317"/>
                  <a:gd name="T46" fmla="*/ 8 w 49"/>
                  <a:gd name="T47" fmla="*/ 23 h 317"/>
                  <a:gd name="T48" fmla="*/ 0 w 49"/>
                  <a:gd name="T49" fmla="*/ 15 h 317"/>
                  <a:gd name="T50" fmla="*/ 0 w 49"/>
                  <a:gd name="T51" fmla="*/ 10 h 317"/>
                  <a:gd name="T52" fmla="*/ 3 w 49"/>
                  <a:gd name="T53" fmla="*/ 0 h 31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9"/>
                  <a:gd name="T82" fmla="*/ 0 h 317"/>
                  <a:gd name="T83" fmla="*/ 49 w 49"/>
                  <a:gd name="T84" fmla="*/ 317 h 31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9" h="317">
                    <a:moveTo>
                      <a:pt x="49" y="317"/>
                    </a:moveTo>
                    <a:lnTo>
                      <a:pt x="45" y="315"/>
                    </a:lnTo>
                    <a:lnTo>
                      <a:pt x="32" y="300"/>
                    </a:lnTo>
                    <a:lnTo>
                      <a:pt x="31" y="294"/>
                    </a:lnTo>
                    <a:lnTo>
                      <a:pt x="31" y="287"/>
                    </a:lnTo>
                    <a:lnTo>
                      <a:pt x="21" y="275"/>
                    </a:lnTo>
                    <a:lnTo>
                      <a:pt x="8" y="251"/>
                    </a:lnTo>
                    <a:lnTo>
                      <a:pt x="8" y="233"/>
                    </a:lnTo>
                    <a:lnTo>
                      <a:pt x="6" y="231"/>
                    </a:lnTo>
                    <a:lnTo>
                      <a:pt x="9" y="216"/>
                    </a:lnTo>
                    <a:lnTo>
                      <a:pt x="10" y="189"/>
                    </a:lnTo>
                    <a:lnTo>
                      <a:pt x="13" y="183"/>
                    </a:lnTo>
                    <a:lnTo>
                      <a:pt x="19" y="176"/>
                    </a:lnTo>
                    <a:lnTo>
                      <a:pt x="22" y="159"/>
                    </a:lnTo>
                    <a:lnTo>
                      <a:pt x="23" y="138"/>
                    </a:lnTo>
                    <a:lnTo>
                      <a:pt x="21" y="128"/>
                    </a:lnTo>
                    <a:lnTo>
                      <a:pt x="19" y="108"/>
                    </a:lnTo>
                    <a:lnTo>
                      <a:pt x="19" y="101"/>
                    </a:lnTo>
                    <a:lnTo>
                      <a:pt x="18" y="92"/>
                    </a:lnTo>
                    <a:lnTo>
                      <a:pt x="21" y="88"/>
                    </a:lnTo>
                    <a:lnTo>
                      <a:pt x="21" y="81"/>
                    </a:lnTo>
                    <a:lnTo>
                      <a:pt x="15" y="71"/>
                    </a:lnTo>
                    <a:lnTo>
                      <a:pt x="15" y="58"/>
                    </a:lnTo>
                    <a:lnTo>
                      <a:pt x="8" y="23"/>
                    </a:lnTo>
                    <a:lnTo>
                      <a:pt x="0" y="15"/>
                    </a:lnTo>
                    <a:lnTo>
                      <a:pt x="0" y="10"/>
                    </a:lnTo>
                    <a:lnTo>
                      <a:pt x="3" y="0"/>
                    </a:lnTo>
                  </a:path>
                </a:pathLst>
              </a:custGeom>
              <a:noFill/>
              <a:ln w="6">
                <a:solidFill>
                  <a:srgbClr val="005CE6"/>
                </a:solidFill>
                <a:prstDash val="solid"/>
                <a:round/>
                <a:headEnd/>
                <a:tailEnd/>
              </a:ln>
            </p:spPr>
            <p:txBody>
              <a:bodyPr/>
              <a:lstStyle/>
              <a:p>
                <a:endParaRPr lang="en-US"/>
              </a:p>
            </p:txBody>
          </p:sp>
          <p:sp>
            <p:nvSpPr>
              <p:cNvPr id="28954" name="Freeform 115"/>
              <p:cNvSpPr>
                <a:spLocks/>
              </p:cNvSpPr>
              <p:nvPr/>
            </p:nvSpPr>
            <p:spPr bwMode="auto">
              <a:xfrm>
                <a:off x="4872" y="1525"/>
                <a:ext cx="128" cy="459"/>
              </a:xfrm>
              <a:custGeom>
                <a:avLst/>
                <a:gdLst>
                  <a:gd name="T0" fmla="*/ 0 w 128"/>
                  <a:gd name="T1" fmla="*/ 459 h 459"/>
                  <a:gd name="T2" fmla="*/ 7 w 128"/>
                  <a:gd name="T3" fmla="*/ 436 h 459"/>
                  <a:gd name="T4" fmla="*/ 8 w 128"/>
                  <a:gd name="T5" fmla="*/ 429 h 459"/>
                  <a:gd name="T6" fmla="*/ 16 w 128"/>
                  <a:gd name="T7" fmla="*/ 413 h 459"/>
                  <a:gd name="T8" fmla="*/ 17 w 128"/>
                  <a:gd name="T9" fmla="*/ 407 h 459"/>
                  <a:gd name="T10" fmla="*/ 16 w 128"/>
                  <a:gd name="T11" fmla="*/ 390 h 459"/>
                  <a:gd name="T12" fmla="*/ 26 w 128"/>
                  <a:gd name="T13" fmla="*/ 377 h 459"/>
                  <a:gd name="T14" fmla="*/ 33 w 128"/>
                  <a:gd name="T15" fmla="*/ 365 h 459"/>
                  <a:gd name="T16" fmla="*/ 40 w 128"/>
                  <a:gd name="T17" fmla="*/ 345 h 459"/>
                  <a:gd name="T18" fmla="*/ 43 w 128"/>
                  <a:gd name="T19" fmla="*/ 335 h 459"/>
                  <a:gd name="T20" fmla="*/ 44 w 128"/>
                  <a:gd name="T21" fmla="*/ 322 h 459"/>
                  <a:gd name="T22" fmla="*/ 49 w 128"/>
                  <a:gd name="T23" fmla="*/ 306 h 459"/>
                  <a:gd name="T24" fmla="*/ 47 w 128"/>
                  <a:gd name="T25" fmla="*/ 293 h 459"/>
                  <a:gd name="T26" fmla="*/ 43 w 128"/>
                  <a:gd name="T27" fmla="*/ 269 h 459"/>
                  <a:gd name="T28" fmla="*/ 43 w 128"/>
                  <a:gd name="T29" fmla="*/ 249 h 459"/>
                  <a:gd name="T30" fmla="*/ 47 w 128"/>
                  <a:gd name="T31" fmla="*/ 240 h 459"/>
                  <a:gd name="T32" fmla="*/ 54 w 128"/>
                  <a:gd name="T33" fmla="*/ 230 h 459"/>
                  <a:gd name="T34" fmla="*/ 59 w 128"/>
                  <a:gd name="T35" fmla="*/ 215 h 459"/>
                  <a:gd name="T36" fmla="*/ 63 w 128"/>
                  <a:gd name="T37" fmla="*/ 194 h 459"/>
                  <a:gd name="T38" fmla="*/ 63 w 128"/>
                  <a:gd name="T39" fmla="*/ 172 h 459"/>
                  <a:gd name="T40" fmla="*/ 75 w 128"/>
                  <a:gd name="T41" fmla="*/ 154 h 459"/>
                  <a:gd name="T42" fmla="*/ 98 w 128"/>
                  <a:gd name="T43" fmla="*/ 123 h 459"/>
                  <a:gd name="T44" fmla="*/ 103 w 128"/>
                  <a:gd name="T45" fmla="*/ 113 h 459"/>
                  <a:gd name="T46" fmla="*/ 102 w 128"/>
                  <a:gd name="T47" fmla="*/ 107 h 459"/>
                  <a:gd name="T48" fmla="*/ 101 w 128"/>
                  <a:gd name="T49" fmla="*/ 102 h 459"/>
                  <a:gd name="T50" fmla="*/ 99 w 128"/>
                  <a:gd name="T51" fmla="*/ 90 h 459"/>
                  <a:gd name="T52" fmla="*/ 103 w 128"/>
                  <a:gd name="T53" fmla="*/ 73 h 459"/>
                  <a:gd name="T54" fmla="*/ 106 w 128"/>
                  <a:gd name="T55" fmla="*/ 43 h 459"/>
                  <a:gd name="T56" fmla="*/ 116 w 128"/>
                  <a:gd name="T57" fmla="*/ 28 h 459"/>
                  <a:gd name="T58" fmla="*/ 119 w 128"/>
                  <a:gd name="T59" fmla="*/ 5 h 459"/>
                  <a:gd name="T60" fmla="*/ 125 w 128"/>
                  <a:gd name="T61" fmla="*/ 0 h 459"/>
                  <a:gd name="T62" fmla="*/ 128 w 128"/>
                  <a:gd name="T63" fmla="*/ 0 h 45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8"/>
                  <a:gd name="T97" fmla="*/ 0 h 459"/>
                  <a:gd name="T98" fmla="*/ 128 w 128"/>
                  <a:gd name="T99" fmla="*/ 459 h 45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8" h="459">
                    <a:moveTo>
                      <a:pt x="0" y="459"/>
                    </a:moveTo>
                    <a:lnTo>
                      <a:pt x="7" y="436"/>
                    </a:lnTo>
                    <a:lnTo>
                      <a:pt x="8" y="429"/>
                    </a:lnTo>
                    <a:lnTo>
                      <a:pt x="16" y="413"/>
                    </a:lnTo>
                    <a:lnTo>
                      <a:pt x="17" y="407"/>
                    </a:lnTo>
                    <a:lnTo>
                      <a:pt x="16" y="390"/>
                    </a:lnTo>
                    <a:lnTo>
                      <a:pt x="26" y="377"/>
                    </a:lnTo>
                    <a:lnTo>
                      <a:pt x="33" y="365"/>
                    </a:lnTo>
                    <a:lnTo>
                      <a:pt x="40" y="345"/>
                    </a:lnTo>
                    <a:lnTo>
                      <a:pt x="43" y="335"/>
                    </a:lnTo>
                    <a:lnTo>
                      <a:pt x="44" y="322"/>
                    </a:lnTo>
                    <a:lnTo>
                      <a:pt x="49" y="306"/>
                    </a:lnTo>
                    <a:lnTo>
                      <a:pt x="47" y="293"/>
                    </a:lnTo>
                    <a:lnTo>
                      <a:pt x="43" y="269"/>
                    </a:lnTo>
                    <a:lnTo>
                      <a:pt x="43" y="249"/>
                    </a:lnTo>
                    <a:lnTo>
                      <a:pt x="47" y="240"/>
                    </a:lnTo>
                    <a:lnTo>
                      <a:pt x="54" y="230"/>
                    </a:lnTo>
                    <a:lnTo>
                      <a:pt x="59" y="215"/>
                    </a:lnTo>
                    <a:lnTo>
                      <a:pt x="63" y="194"/>
                    </a:lnTo>
                    <a:lnTo>
                      <a:pt x="63" y="172"/>
                    </a:lnTo>
                    <a:lnTo>
                      <a:pt x="75" y="154"/>
                    </a:lnTo>
                    <a:lnTo>
                      <a:pt x="98" y="123"/>
                    </a:lnTo>
                    <a:lnTo>
                      <a:pt x="103" y="113"/>
                    </a:lnTo>
                    <a:lnTo>
                      <a:pt x="102" y="107"/>
                    </a:lnTo>
                    <a:lnTo>
                      <a:pt x="101" y="102"/>
                    </a:lnTo>
                    <a:lnTo>
                      <a:pt x="99" y="90"/>
                    </a:lnTo>
                    <a:lnTo>
                      <a:pt x="103" y="73"/>
                    </a:lnTo>
                    <a:lnTo>
                      <a:pt x="106" y="43"/>
                    </a:lnTo>
                    <a:lnTo>
                      <a:pt x="116" y="28"/>
                    </a:lnTo>
                    <a:lnTo>
                      <a:pt x="119" y="5"/>
                    </a:lnTo>
                    <a:lnTo>
                      <a:pt x="125" y="0"/>
                    </a:lnTo>
                    <a:lnTo>
                      <a:pt x="128" y="0"/>
                    </a:lnTo>
                  </a:path>
                </a:pathLst>
              </a:custGeom>
              <a:noFill/>
              <a:ln w="6">
                <a:solidFill>
                  <a:srgbClr val="005CE6"/>
                </a:solidFill>
                <a:prstDash val="solid"/>
                <a:round/>
                <a:headEnd/>
                <a:tailEnd/>
              </a:ln>
            </p:spPr>
            <p:txBody>
              <a:bodyPr/>
              <a:lstStyle/>
              <a:p>
                <a:endParaRPr lang="en-US"/>
              </a:p>
            </p:txBody>
          </p:sp>
          <p:sp>
            <p:nvSpPr>
              <p:cNvPr id="28955" name="Freeform 116"/>
              <p:cNvSpPr>
                <a:spLocks/>
              </p:cNvSpPr>
              <p:nvPr/>
            </p:nvSpPr>
            <p:spPr bwMode="auto">
              <a:xfrm>
                <a:off x="809" y="3470"/>
                <a:ext cx="3" cy="1"/>
              </a:xfrm>
              <a:custGeom>
                <a:avLst/>
                <a:gdLst>
                  <a:gd name="T0" fmla="*/ 3 w 3"/>
                  <a:gd name="T1" fmla="*/ 1 h 1"/>
                  <a:gd name="T2" fmla="*/ 2 w 3"/>
                  <a:gd name="T3" fmla="*/ 1 h 1"/>
                  <a:gd name="T4" fmla="*/ 2 w 3"/>
                  <a:gd name="T5" fmla="*/ 0 h 1"/>
                  <a:gd name="T6" fmla="*/ 0 w 3"/>
                  <a:gd name="T7" fmla="*/ 0 h 1"/>
                  <a:gd name="T8" fmla="*/ 0 60000 65536"/>
                  <a:gd name="T9" fmla="*/ 0 60000 65536"/>
                  <a:gd name="T10" fmla="*/ 0 60000 65536"/>
                  <a:gd name="T11" fmla="*/ 0 60000 65536"/>
                  <a:gd name="T12" fmla="*/ 0 w 3"/>
                  <a:gd name="T13" fmla="*/ 0 h 1"/>
                  <a:gd name="T14" fmla="*/ 3 w 3"/>
                  <a:gd name="T15" fmla="*/ 1 h 1"/>
                </a:gdLst>
                <a:ahLst/>
                <a:cxnLst>
                  <a:cxn ang="T8">
                    <a:pos x="T0" y="T1"/>
                  </a:cxn>
                  <a:cxn ang="T9">
                    <a:pos x="T2" y="T3"/>
                  </a:cxn>
                  <a:cxn ang="T10">
                    <a:pos x="T4" y="T5"/>
                  </a:cxn>
                  <a:cxn ang="T11">
                    <a:pos x="T6" y="T7"/>
                  </a:cxn>
                </a:cxnLst>
                <a:rect l="T12" t="T13" r="T14" b="T15"/>
                <a:pathLst>
                  <a:path w="3" h="1">
                    <a:moveTo>
                      <a:pt x="3" y="1"/>
                    </a:moveTo>
                    <a:lnTo>
                      <a:pt x="2" y="1"/>
                    </a:lnTo>
                    <a:lnTo>
                      <a:pt x="2" y="0"/>
                    </a:lnTo>
                    <a:lnTo>
                      <a:pt x="0" y="0"/>
                    </a:lnTo>
                  </a:path>
                </a:pathLst>
              </a:custGeom>
              <a:noFill/>
              <a:ln w="6">
                <a:solidFill>
                  <a:srgbClr val="005CE6"/>
                </a:solidFill>
                <a:prstDash val="solid"/>
                <a:round/>
                <a:headEnd/>
                <a:tailEnd/>
              </a:ln>
            </p:spPr>
            <p:txBody>
              <a:bodyPr/>
              <a:lstStyle/>
              <a:p>
                <a:endParaRPr lang="en-US"/>
              </a:p>
            </p:txBody>
          </p:sp>
          <p:sp>
            <p:nvSpPr>
              <p:cNvPr id="28956" name="Freeform 117"/>
              <p:cNvSpPr>
                <a:spLocks/>
              </p:cNvSpPr>
              <p:nvPr/>
            </p:nvSpPr>
            <p:spPr bwMode="auto">
              <a:xfrm>
                <a:off x="2403" y="1735"/>
                <a:ext cx="37" cy="21"/>
              </a:xfrm>
              <a:custGeom>
                <a:avLst/>
                <a:gdLst>
                  <a:gd name="T0" fmla="*/ 0 w 37"/>
                  <a:gd name="T1" fmla="*/ 21 h 21"/>
                  <a:gd name="T2" fmla="*/ 15 w 37"/>
                  <a:gd name="T3" fmla="*/ 20 h 21"/>
                  <a:gd name="T4" fmla="*/ 30 w 37"/>
                  <a:gd name="T5" fmla="*/ 13 h 21"/>
                  <a:gd name="T6" fmla="*/ 34 w 37"/>
                  <a:gd name="T7" fmla="*/ 7 h 21"/>
                  <a:gd name="T8" fmla="*/ 37 w 37"/>
                  <a:gd name="T9" fmla="*/ 0 h 21"/>
                  <a:gd name="T10" fmla="*/ 0 60000 65536"/>
                  <a:gd name="T11" fmla="*/ 0 60000 65536"/>
                  <a:gd name="T12" fmla="*/ 0 60000 65536"/>
                  <a:gd name="T13" fmla="*/ 0 60000 65536"/>
                  <a:gd name="T14" fmla="*/ 0 60000 65536"/>
                  <a:gd name="T15" fmla="*/ 0 w 37"/>
                  <a:gd name="T16" fmla="*/ 0 h 21"/>
                  <a:gd name="T17" fmla="*/ 37 w 37"/>
                  <a:gd name="T18" fmla="*/ 21 h 21"/>
                </a:gdLst>
                <a:ahLst/>
                <a:cxnLst>
                  <a:cxn ang="T10">
                    <a:pos x="T0" y="T1"/>
                  </a:cxn>
                  <a:cxn ang="T11">
                    <a:pos x="T2" y="T3"/>
                  </a:cxn>
                  <a:cxn ang="T12">
                    <a:pos x="T4" y="T5"/>
                  </a:cxn>
                  <a:cxn ang="T13">
                    <a:pos x="T6" y="T7"/>
                  </a:cxn>
                  <a:cxn ang="T14">
                    <a:pos x="T8" y="T9"/>
                  </a:cxn>
                </a:cxnLst>
                <a:rect l="T15" t="T16" r="T17" b="T18"/>
                <a:pathLst>
                  <a:path w="37" h="21">
                    <a:moveTo>
                      <a:pt x="0" y="21"/>
                    </a:moveTo>
                    <a:lnTo>
                      <a:pt x="15" y="20"/>
                    </a:lnTo>
                    <a:lnTo>
                      <a:pt x="30" y="13"/>
                    </a:lnTo>
                    <a:lnTo>
                      <a:pt x="34" y="7"/>
                    </a:lnTo>
                    <a:lnTo>
                      <a:pt x="37" y="0"/>
                    </a:lnTo>
                  </a:path>
                </a:pathLst>
              </a:custGeom>
              <a:noFill/>
              <a:ln w="6">
                <a:solidFill>
                  <a:srgbClr val="005CE6"/>
                </a:solidFill>
                <a:prstDash val="solid"/>
                <a:round/>
                <a:headEnd/>
                <a:tailEnd/>
              </a:ln>
            </p:spPr>
            <p:txBody>
              <a:bodyPr/>
              <a:lstStyle/>
              <a:p>
                <a:endParaRPr lang="en-US"/>
              </a:p>
            </p:txBody>
          </p:sp>
          <p:sp>
            <p:nvSpPr>
              <p:cNvPr id="28957" name="Freeform 118"/>
              <p:cNvSpPr>
                <a:spLocks/>
              </p:cNvSpPr>
              <p:nvPr/>
            </p:nvSpPr>
            <p:spPr bwMode="auto">
              <a:xfrm>
                <a:off x="4403" y="1702"/>
                <a:ext cx="62" cy="385"/>
              </a:xfrm>
              <a:custGeom>
                <a:avLst/>
                <a:gdLst>
                  <a:gd name="T0" fmla="*/ 62 w 62"/>
                  <a:gd name="T1" fmla="*/ 385 h 385"/>
                  <a:gd name="T2" fmla="*/ 57 w 62"/>
                  <a:gd name="T3" fmla="*/ 374 h 385"/>
                  <a:gd name="T4" fmla="*/ 47 w 62"/>
                  <a:gd name="T5" fmla="*/ 361 h 385"/>
                  <a:gd name="T6" fmla="*/ 37 w 62"/>
                  <a:gd name="T7" fmla="*/ 344 h 385"/>
                  <a:gd name="T8" fmla="*/ 35 w 62"/>
                  <a:gd name="T9" fmla="*/ 338 h 385"/>
                  <a:gd name="T10" fmla="*/ 31 w 62"/>
                  <a:gd name="T11" fmla="*/ 328 h 385"/>
                  <a:gd name="T12" fmla="*/ 13 w 62"/>
                  <a:gd name="T13" fmla="*/ 290 h 385"/>
                  <a:gd name="T14" fmla="*/ 9 w 62"/>
                  <a:gd name="T15" fmla="*/ 275 h 385"/>
                  <a:gd name="T16" fmla="*/ 8 w 62"/>
                  <a:gd name="T17" fmla="*/ 273 h 385"/>
                  <a:gd name="T18" fmla="*/ 8 w 62"/>
                  <a:gd name="T19" fmla="*/ 269 h 385"/>
                  <a:gd name="T20" fmla="*/ 5 w 62"/>
                  <a:gd name="T21" fmla="*/ 260 h 385"/>
                  <a:gd name="T22" fmla="*/ 5 w 62"/>
                  <a:gd name="T23" fmla="*/ 240 h 385"/>
                  <a:gd name="T24" fmla="*/ 8 w 62"/>
                  <a:gd name="T25" fmla="*/ 223 h 385"/>
                  <a:gd name="T26" fmla="*/ 11 w 62"/>
                  <a:gd name="T27" fmla="*/ 216 h 385"/>
                  <a:gd name="T28" fmla="*/ 11 w 62"/>
                  <a:gd name="T29" fmla="*/ 203 h 385"/>
                  <a:gd name="T30" fmla="*/ 2 w 62"/>
                  <a:gd name="T31" fmla="*/ 191 h 385"/>
                  <a:gd name="T32" fmla="*/ 0 w 62"/>
                  <a:gd name="T33" fmla="*/ 185 h 385"/>
                  <a:gd name="T34" fmla="*/ 2 w 62"/>
                  <a:gd name="T35" fmla="*/ 175 h 385"/>
                  <a:gd name="T36" fmla="*/ 9 w 62"/>
                  <a:gd name="T37" fmla="*/ 165 h 385"/>
                  <a:gd name="T38" fmla="*/ 13 w 62"/>
                  <a:gd name="T39" fmla="*/ 154 h 385"/>
                  <a:gd name="T40" fmla="*/ 15 w 62"/>
                  <a:gd name="T41" fmla="*/ 142 h 385"/>
                  <a:gd name="T42" fmla="*/ 13 w 62"/>
                  <a:gd name="T43" fmla="*/ 129 h 385"/>
                  <a:gd name="T44" fmla="*/ 12 w 62"/>
                  <a:gd name="T45" fmla="*/ 126 h 385"/>
                  <a:gd name="T46" fmla="*/ 11 w 62"/>
                  <a:gd name="T47" fmla="*/ 118 h 385"/>
                  <a:gd name="T48" fmla="*/ 19 w 62"/>
                  <a:gd name="T49" fmla="*/ 73 h 385"/>
                  <a:gd name="T50" fmla="*/ 19 w 62"/>
                  <a:gd name="T51" fmla="*/ 67 h 385"/>
                  <a:gd name="T52" fmla="*/ 16 w 62"/>
                  <a:gd name="T53" fmla="*/ 63 h 385"/>
                  <a:gd name="T54" fmla="*/ 18 w 62"/>
                  <a:gd name="T55" fmla="*/ 57 h 385"/>
                  <a:gd name="T56" fmla="*/ 19 w 62"/>
                  <a:gd name="T57" fmla="*/ 54 h 385"/>
                  <a:gd name="T58" fmla="*/ 19 w 62"/>
                  <a:gd name="T59" fmla="*/ 40 h 385"/>
                  <a:gd name="T60" fmla="*/ 18 w 62"/>
                  <a:gd name="T61" fmla="*/ 31 h 385"/>
                  <a:gd name="T62" fmla="*/ 18 w 62"/>
                  <a:gd name="T63" fmla="*/ 21 h 385"/>
                  <a:gd name="T64" fmla="*/ 12 w 62"/>
                  <a:gd name="T65" fmla="*/ 11 h 385"/>
                  <a:gd name="T66" fmla="*/ 12 w 62"/>
                  <a:gd name="T67" fmla="*/ 2 h 385"/>
                  <a:gd name="T68" fmla="*/ 13 w 62"/>
                  <a:gd name="T69" fmla="*/ 0 h 38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2"/>
                  <a:gd name="T106" fmla="*/ 0 h 385"/>
                  <a:gd name="T107" fmla="*/ 62 w 62"/>
                  <a:gd name="T108" fmla="*/ 385 h 38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2" h="385">
                    <a:moveTo>
                      <a:pt x="62" y="385"/>
                    </a:moveTo>
                    <a:lnTo>
                      <a:pt x="57" y="374"/>
                    </a:lnTo>
                    <a:lnTo>
                      <a:pt x="47" y="361"/>
                    </a:lnTo>
                    <a:lnTo>
                      <a:pt x="37" y="344"/>
                    </a:lnTo>
                    <a:lnTo>
                      <a:pt x="35" y="338"/>
                    </a:lnTo>
                    <a:lnTo>
                      <a:pt x="31" y="328"/>
                    </a:lnTo>
                    <a:lnTo>
                      <a:pt x="13" y="290"/>
                    </a:lnTo>
                    <a:lnTo>
                      <a:pt x="9" y="275"/>
                    </a:lnTo>
                    <a:lnTo>
                      <a:pt x="8" y="273"/>
                    </a:lnTo>
                    <a:lnTo>
                      <a:pt x="8" y="269"/>
                    </a:lnTo>
                    <a:lnTo>
                      <a:pt x="5" y="260"/>
                    </a:lnTo>
                    <a:lnTo>
                      <a:pt x="5" y="240"/>
                    </a:lnTo>
                    <a:lnTo>
                      <a:pt x="8" y="223"/>
                    </a:lnTo>
                    <a:lnTo>
                      <a:pt x="11" y="216"/>
                    </a:lnTo>
                    <a:lnTo>
                      <a:pt x="11" y="203"/>
                    </a:lnTo>
                    <a:lnTo>
                      <a:pt x="2" y="191"/>
                    </a:lnTo>
                    <a:lnTo>
                      <a:pt x="0" y="185"/>
                    </a:lnTo>
                    <a:lnTo>
                      <a:pt x="2" y="175"/>
                    </a:lnTo>
                    <a:lnTo>
                      <a:pt x="9" y="165"/>
                    </a:lnTo>
                    <a:lnTo>
                      <a:pt x="13" y="154"/>
                    </a:lnTo>
                    <a:lnTo>
                      <a:pt x="15" y="142"/>
                    </a:lnTo>
                    <a:lnTo>
                      <a:pt x="13" y="129"/>
                    </a:lnTo>
                    <a:lnTo>
                      <a:pt x="12" y="126"/>
                    </a:lnTo>
                    <a:lnTo>
                      <a:pt x="11" y="118"/>
                    </a:lnTo>
                    <a:lnTo>
                      <a:pt x="19" y="73"/>
                    </a:lnTo>
                    <a:lnTo>
                      <a:pt x="19" y="67"/>
                    </a:lnTo>
                    <a:lnTo>
                      <a:pt x="16" y="63"/>
                    </a:lnTo>
                    <a:lnTo>
                      <a:pt x="18" y="57"/>
                    </a:lnTo>
                    <a:lnTo>
                      <a:pt x="19" y="54"/>
                    </a:lnTo>
                    <a:lnTo>
                      <a:pt x="19" y="40"/>
                    </a:lnTo>
                    <a:lnTo>
                      <a:pt x="18" y="31"/>
                    </a:lnTo>
                    <a:lnTo>
                      <a:pt x="18" y="21"/>
                    </a:lnTo>
                    <a:lnTo>
                      <a:pt x="12" y="11"/>
                    </a:lnTo>
                    <a:lnTo>
                      <a:pt x="12" y="2"/>
                    </a:lnTo>
                    <a:lnTo>
                      <a:pt x="13" y="0"/>
                    </a:lnTo>
                  </a:path>
                </a:pathLst>
              </a:custGeom>
              <a:noFill/>
              <a:ln w="6">
                <a:solidFill>
                  <a:srgbClr val="005CE6"/>
                </a:solidFill>
                <a:prstDash val="solid"/>
                <a:round/>
                <a:headEnd/>
                <a:tailEnd/>
              </a:ln>
            </p:spPr>
            <p:txBody>
              <a:bodyPr/>
              <a:lstStyle/>
              <a:p>
                <a:endParaRPr lang="en-US"/>
              </a:p>
            </p:txBody>
          </p:sp>
          <p:sp>
            <p:nvSpPr>
              <p:cNvPr id="28958" name="Freeform 119"/>
              <p:cNvSpPr>
                <a:spLocks/>
              </p:cNvSpPr>
              <p:nvPr/>
            </p:nvSpPr>
            <p:spPr bwMode="auto">
              <a:xfrm>
                <a:off x="4173" y="905"/>
                <a:ext cx="69" cy="375"/>
              </a:xfrm>
              <a:custGeom>
                <a:avLst/>
                <a:gdLst>
                  <a:gd name="T0" fmla="*/ 69 w 69"/>
                  <a:gd name="T1" fmla="*/ 375 h 375"/>
                  <a:gd name="T2" fmla="*/ 53 w 69"/>
                  <a:gd name="T3" fmla="*/ 365 h 375"/>
                  <a:gd name="T4" fmla="*/ 37 w 69"/>
                  <a:gd name="T5" fmla="*/ 355 h 375"/>
                  <a:gd name="T6" fmla="*/ 30 w 69"/>
                  <a:gd name="T7" fmla="*/ 347 h 375"/>
                  <a:gd name="T8" fmla="*/ 23 w 69"/>
                  <a:gd name="T9" fmla="*/ 336 h 375"/>
                  <a:gd name="T10" fmla="*/ 14 w 69"/>
                  <a:gd name="T11" fmla="*/ 330 h 375"/>
                  <a:gd name="T12" fmla="*/ 12 w 69"/>
                  <a:gd name="T13" fmla="*/ 316 h 375"/>
                  <a:gd name="T14" fmla="*/ 13 w 69"/>
                  <a:gd name="T15" fmla="*/ 290 h 375"/>
                  <a:gd name="T16" fmla="*/ 17 w 69"/>
                  <a:gd name="T17" fmla="*/ 281 h 375"/>
                  <a:gd name="T18" fmla="*/ 16 w 69"/>
                  <a:gd name="T19" fmla="*/ 273 h 375"/>
                  <a:gd name="T20" fmla="*/ 12 w 69"/>
                  <a:gd name="T21" fmla="*/ 258 h 375"/>
                  <a:gd name="T22" fmla="*/ 10 w 69"/>
                  <a:gd name="T23" fmla="*/ 251 h 375"/>
                  <a:gd name="T24" fmla="*/ 12 w 69"/>
                  <a:gd name="T25" fmla="*/ 228 h 375"/>
                  <a:gd name="T26" fmla="*/ 12 w 69"/>
                  <a:gd name="T27" fmla="*/ 212 h 375"/>
                  <a:gd name="T28" fmla="*/ 12 w 69"/>
                  <a:gd name="T29" fmla="*/ 205 h 375"/>
                  <a:gd name="T30" fmla="*/ 9 w 69"/>
                  <a:gd name="T31" fmla="*/ 198 h 375"/>
                  <a:gd name="T32" fmla="*/ 10 w 69"/>
                  <a:gd name="T33" fmla="*/ 190 h 375"/>
                  <a:gd name="T34" fmla="*/ 14 w 69"/>
                  <a:gd name="T35" fmla="*/ 182 h 375"/>
                  <a:gd name="T36" fmla="*/ 17 w 69"/>
                  <a:gd name="T37" fmla="*/ 170 h 375"/>
                  <a:gd name="T38" fmla="*/ 19 w 69"/>
                  <a:gd name="T39" fmla="*/ 154 h 375"/>
                  <a:gd name="T40" fmla="*/ 22 w 69"/>
                  <a:gd name="T41" fmla="*/ 144 h 375"/>
                  <a:gd name="T42" fmla="*/ 24 w 69"/>
                  <a:gd name="T43" fmla="*/ 140 h 375"/>
                  <a:gd name="T44" fmla="*/ 24 w 69"/>
                  <a:gd name="T45" fmla="*/ 130 h 375"/>
                  <a:gd name="T46" fmla="*/ 22 w 69"/>
                  <a:gd name="T47" fmla="*/ 113 h 375"/>
                  <a:gd name="T48" fmla="*/ 22 w 69"/>
                  <a:gd name="T49" fmla="*/ 100 h 375"/>
                  <a:gd name="T50" fmla="*/ 20 w 69"/>
                  <a:gd name="T51" fmla="*/ 97 h 375"/>
                  <a:gd name="T52" fmla="*/ 22 w 69"/>
                  <a:gd name="T53" fmla="*/ 87 h 375"/>
                  <a:gd name="T54" fmla="*/ 23 w 69"/>
                  <a:gd name="T55" fmla="*/ 84 h 375"/>
                  <a:gd name="T56" fmla="*/ 23 w 69"/>
                  <a:gd name="T57" fmla="*/ 80 h 375"/>
                  <a:gd name="T58" fmla="*/ 17 w 69"/>
                  <a:gd name="T59" fmla="*/ 78 h 375"/>
                  <a:gd name="T60" fmla="*/ 16 w 69"/>
                  <a:gd name="T61" fmla="*/ 75 h 375"/>
                  <a:gd name="T62" fmla="*/ 17 w 69"/>
                  <a:gd name="T63" fmla="*/ 61 h 375"/>
                  <a:gd name="T64" fmla="*/ 14 w 69"/>
                  <a:gd name="T65" fmla="*/ 52 h 375"/>
                  <a:gd name="T66" fmla="*/ 16 w 69"/>
                  <a:gd name="T67" fmla="*/ 39 h 375"/>
                  <a:gd name="T68" fmla="*/ 16 w 69"/>
                  <a:gd name="T69" fmla="*/ 38 h 375"/>
                  <a:gd name="T70" fmla="*/ 13 w 69"/>
                  <a:gd name="T71" fmla="*/ 29 h 375"/>
                  <a:gd name="T72" fmla="*/ 13 w 69"/>
                  <a:gd name="T73" fmla="*/ 19 h 375"/>
                  <a:gd name="T74" fmla="*/ 4 w 69"/>
                  <a:gd name="T75" fmla="*/ 3 h 375"/>
                  <a:gd name="T76" fmla="*/ 0 w 69"/>
                  <a:gd name="T77" fmla="*/ 0 h 37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9"/>
                  <a:gd name="T118" fmla="*/ 0 h 375"/>
                  <a:gd name="T119" fmla="*/ 69 w 69"/>
                  <a:gd name="T120" fmla="*/ 375 h 37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9" h="375">
                    <a:moveTo>
                      <a:pt x="69" y="375"/>
                    </a:moveTo>
                    <a:lnTo>
                      <a:pt x="53" y="365"/>
                    </a:lnTo>
                    <a:lnTo>
                      <a:pt x="37" y="355"/>
                    </a:lnTo>
                    <a:lnTo>
                      <a:pt x="30" y="347"/>
                    </a:lnTo>
                    <a:lnTo>
                      <a:pt x="23" y="336"/>
                    </a:lnTo>
                    <a:lnTo>
                      <a:pt x="14" y="330"/>
                    </a:lnTo>
                    <a:lnTo>
                      <a:pt x="12" y="316"/>
                    </a:lnTo>
                    <a:lnTo>
                      <a:pt x="13" y="290"/>
                    </a:lnTo>
                    <a:lnTo>
                      <a:pt x="17" y="281"/>
                    </a:lnTo>
                    <a:lnTo>
                      <a:pt x="16" y="273"/>
                    </a:lnTo>
                    <a:lnTo>
                      <a:pt x="12" y="258"/>
                    </a:lnTo>
                    <a:lnTo>
                      <a:pt x="10" y="251"/>
                    </a:lnTo>
                    <a:lnTo>
                      <a:pt x="12" y="228"/>
                    </a:lnTo>
                    <a:lnTo>
                      <a:pt x="12" y="212"/>
                    </a:lnTo>
                    <a:lnTo>
                      <a:pt x="12" y="205"/>
                    </a:lnTo>
                    <a:lnTo>
                      <a:pt x="9" y="198"/>
                    </a:lnTo>
                    <a:lnTo>
                      <a:pt x="10" y="190"/>
                    </a:lnTo>
                    <a:lnTo>
                      <a:pt x="14" y="182"/>
                    </a:lnTo>
                    <a:lnTo>
                      <a:pt x="17" y="170"/>
                    </a:lnTo>
                    <a:lnTo>
                      <a:pt x="19" y="154"/>
                    </a:lnTo>
                    <a:lnTo>
                      <a:pt x="22" y="144"/>
                    </a:lnTo>
                    <a:lnTo>
                      <a:pt x="24" y="140"/>
                    </a:lnTo>
                    <a:lnTo>
                      <a:pt x="24" y="130"/>
                    </a:lnTo>
                    <a:lnTo>
                      <a:pt x="22" y="113"/>
                    </a:lnTo>
                    <a:lnTo>
                      <a:pt x="22" y="100"/>
                    </a:lnTo>
                    <a:lnTo>
                      <a:pt x="20" y="97"/>
                    </a:lnTo>
                    <a:lnTo>
                      <a:pt x="22" y="87"/>
                    </a:lnTo>
                    <a:lnTo>
                      <a:pt x="23" y="84"/>
                    </a:lnTo>
                    <a:lnTo>
                      <a:pt x="23" y="80"/>
                    </a:lnTo>
                    <a:lnTo>
                      <a:pt x="17" y="78"/>
                    </a:lnTo>
                    <a:lnTo>
                      <a:pt x="16" y="75"/>
                    </a:lnTo>
                    <a:lnTo>
                      <a:pt x="17" y="61"/>
                    </a:lnTo>
                    <a:lnTo>
                      <a:pt x="14" y="52"/>
                    </a:lnTo>
                    <a:lnTo>
                      <a:pt x="16" y="39"/>
                    </a:lnTo>
                    <a:lnTo>
                      <a:pt x="16" y="38"/>
                    </a:lnTo>
                    <a:lnTo>
                      <a:pt x="13" y="29"/>
                    </a:lnTo>
                    <a:lnTo>
                      <a:pt x="13" y="19"/>
                    </a:lnTo>
                    <a:lnTo>
                      <a:pt x="4" y="3"/>
                    </a:lnTo>
                    <a:lnTo>
                      <a:pt x="0" y="0"/>
                    </a:lnTo>
                  </a:path>
                </a:pathLst>
              </a:custGeom>
              <a:noFill/>
              <a:ln w="6">
                <a:solidFill>
                  <a:srgbClr val="005CE6"/>
                </a:solidFill>
                <a:prstDash val="solid"/>
                <a:round/>
                <a:headEnd/>
                <a:tailEnd/>
              </a:ln>
            </p:spPr>
            <p:txBody>
              <a:bodyPr/>
              <a:lstStyle/>
              <a:p>
                <a:endParaRPr lang="en-US"/>
              </a:p>
            </p:txBody>
          </p:sp>
          <p:sp>
            <p:nvSpPr>
              <p:cNvPr id="28959" name="Freeform 120"/>
              <p:cNvSpPr>
                <a:spLocks/>
              </p:cNvSpPr>
              <p:nvPr/>
            </p:nvSpPr>
            <p:spPr bwMode="auto">
              <a:xfrm>
                <a:off x="1416" y="2653"/>
                <a:ext cx="30" cy="42"/>
              </a:xfrm>
              <a:custGeom>
                <a:avLst/>
                <a:gdLst>
                  <a:gd name="T0" fmla="*/ 0 w 30"/>
                  <a:gd name="T1" fmla="*/ 0 h 42"/>
                  <a:gd name="T2" fmla="*/ 1 w 30"/>
                  <a:gd name="T3" fmla="*/ 2 h 42"/>
                  <a:gd name="T4" fmla="*/ 11 w 30"/>
                  <a:gd name="T5" fmla="*/ 9 h 42"/>
                  <a:gd name="T6" fmla="*/ 30 w 30"/>
                  <a:gd name="T7" fmla="*/ 41 h 42"/>
                  <a:gd name="T8" fmla="*/ 30 w 30"/>
                  <a:gd name="T9" fmla="*/ 42 h 42"/>
                  <a:gd name="T10" fmla="*/ 0 60000 65536"/>
                  <a:gd name="T11" fmla="*/ 0 60000 65536"/>
                  <a:gd name="T12" fmla="*/ 0 60000 65536"/>
                  <a:gd name="T13" fmla="*/ 0 60000 65536"/>
                  <a:gd name="T14" fmla="*/ 0 60000 65536"/>
                  <a:gd name="T15" fmla="*/ 0 w 30"/>
                  <a:gd name="T16" fmla="*/ 0 h 42"/>
                  <a:gd name="T17" fmla="*/ 30 w 30"/>
                  <a:gd name="T18" fmla="*/ 42 h 42"/>
                </a:gdLst>
                <a:ahLst/>
                <a:cxnLst>
                  <a:cxn ang="T10">
                    <a:pos x="T0" y="T1"/>
                  </a:cxn>
                  <a:cxn ang="T11">
                    <a:pos x="T2" y="T3"/>
                  </a:cxn>
                  <a:cxn ang="T12">
                    <a:pos x="T4" y="T5"/>
                  </a:cxn>
                  <a:cxn ang="T13">
                    <a:pos x="T6" y="T7"/>
                  </a:cxn>
                  <a:cxn ang="T14">
                    <a:pos x="T8" y="T9"/>
                  </a:cxn>
                </a:cxnLst>
                <a:rect l="T15" t="T16" r="T17" b="T18"/>
                <a:pathLst>
                  <a:path w="30" h="42">
                    <a:moveTo>
                      <a:pt x="0" y="0"/>
                    </a:moveTo>
                    <a:lnTo>
                      <a:pt x="1" y="2"/>
                    </a:lnTo>
                    <a:lnTo>
                      <a:pt x="11" y="9"/>
                    </a:lnTo>
                    <a:lnTo>
                      <a:pt x="30" y="41"/>
                    </a:lnTo>
                    <a:lnTo>
                      <a:pt x="30" y="42"/>
                    </a:lnTo>
                  </a:path>
                </a:pathLst>
              </a:custGeom>
              <a:noFill/>
              <a:ln w="6">
                <a:solidFill>
                  <a:srgbClr val="005CE6"/>
                </a:solidFill>
                <a:prstDash val="solid"/>
                <a:round/>
                <a:headEnd/>
                <a:tailEnd/>
              </a:ln>
            </p:spPr>
            <p:txBody>
              <a:bodyPr/>
              <a:lstStyle/>
              <a:p>
                <a:endParaRPr lang="en-US"/>
              </a:p>
            </p:txBody>
          </p:sp>
          <p:sp>
            <p:nvSpPr>
              <p:cNvPr id="28960" name="Line 121"/>
              <p:cNvSpPr>
                <a:spLocks noChangeShapeType="1"/>
              </p:cNvSpPr>
              <p:nvPr/>
            </p:nvSpPr>
            <p:spPr bwMode="auto">
              <a:xfrm flipV="1">
                <a:off x="808" y="3470"/>
                <a:ext cx="1" cy="3"/>
              </a:xfrm>
              <a:prstGeom prst="line">
                <a:avLst/>
              </a:prstGeom>
              <a:noFill/>
              <a:ln w="6">
                <a:solidFill>
                  <a:srgbClr val="005CE6"/>
                </a:solidFill>
                <a:round/>
                <a:headEnd/>
                <a:tailEnd/>
              </a:ln>
            </p:spPr>
            <p:txBody>
              <a:bodyPr/>
              <a:lstStyle/>
              <a:p>
                <a:endParaRPr lang="en-US"/>
              </a:p>
            </p:txBody>
          </p:sp>
          <p:sp>
            <p:nvSpPr>
              <p:cNvPr id="28961" name="Freeform 122"/>
              <p:cNvSpPr>
                <a:spLocks/>
              </p:cNvSpPr>
              <p:nvPr/>
            </p:nvSpPr>
            <p:spPr bwMode="auto">
              <a:xfrm>
                <a:off x="3470" y="782"/>
                <a:ext cx="118" cy="38"/>
              </a:xfrm>
              <a:custGeom>
                <a:avLst/>
                <a:gdLst>
                  <a:gd name="T0" fmla="*/ 118 w 118"/>
                  <a:gd name="T1" fmla="*/ 0 h 38"/>
                  <a:gd name="T2" fmla="*/ 118 w 118"/>
                  <a:gd name="T3" fmla="*/ 5 h 38"/>
                  <a:gd name="T4" fmla="*/ 115 w 118"/>
                  <a:gd name="T5" fmla="*/ 11 h 38"/>
                  <a:gd name="T6" fmla="*/ 104 w 118"/>
                  <a:gd name="T7" fmla="*/ 23 h 38"/>
                  <a:gd name="T8" fmla="*/ 95 w 118"/>
                  <a:gd name="T9" fmla="*/ 37 h 38"/>
                  <a:gd name="T10" fmla="*/ 91 w 118"/>
                  <a:gd name="T11" fmla="*/ 38 h 38"/>
                  <a:gd name="T12" fmla="*/ 86 w 118"/>
                  <a:gd name="T13" fmla="*/ 37 h 38"/>
                  <a:gd name="T14" fmla="*/ 81 w 118"/>
                  <a:gd name="T15" fmla="*/ 31 h 38"/>
                  <a:gd name="T16" fmla="*/ 73 w 118"/>
                  <a:gd name="T17" fmla="*/ 27 h 38"/>
                  <a:gd name="T18" fmla="*/ 59 w 118"/>
                  <a:gd name="T19" fmla="*/ 25 h 38"/>
                  <a:gd name="T20" fmla="*/ 55 w 118"/>
                  <a:gd name="T21" fmla="*/ 24 h 38"/>
                  <a:gd name="T22" fmla="*/ 45 w 118"/>
                  <a:gd name="T23" fmla="*/ 13 h 38"/>
                  <a:gd name="T24" fmla="*/ 40 w 118"/>
                  <a:gd name="T25" fmla="*/ 13 h 38"/>
                  <a:gd name="T26" fmla="*/ 37 w 118"/>
                  <a:gd name="T27" fmla="*/ 14 h 38"/>
                  <a:gd name="T28" fmla="*/ 22 w 118"/>
                  <a:gd name="T29" fmla="*/ 33 h 38"/>
                  <a:gd name="T30" fmla="*/ 16 w 118"/>
                  <a:gd name="T31" fmla="*/ 36 h 38"/>
                  <a:gd name="T32" fmla="*/ 7 w 118"/>
                  <a:gd name="T33" fmla="*/ 37 h 38"/>
                  <a:gd name="T34" fmla="*/ 3 w 118"/>
                  <a:gd name="T35" fmla="*/ 36 h 38"/>
                  <a:gd name="T36" fmla="*/ 0 w 118"/>
                  <a:gd name="T37" fmla="*/ 30 h 38"/>
                  <a:gd name="T38" fmla="*/ 1 w 118"/>
                  <a:gd name="T39" fmla="*/ 23 h 38"/>
                  <a:gd name="T40" fmla="*/ 7 w 118"/>
                  <a:gd name="T41" fmla="*/ 13 h 38"/>
                  <a:gd name="T42" fmla="*/ 7 w 118"/>
                  <a:gd name="T43" fmla="*/ 8 h 3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8"/>
                  <a:gd name="T67" fmla="*/ 0 h 38"/>
                  <a:gd name="T68" fmla="*/ 118 w 118"/>
                  <a:gd name="T69" fmla="*/ 38 h 3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8" h="38">
                    <a:moveTo>
                      <a:pt x="118" y="0"/>
                    </a:moveTo>
                    <a:lnTo>
                      <a:pt x="118" y="5"/>
                    </a:lnTo>
                    <a:lnTo>
                      <a:pt x="115" y="11"/>
                    </a:lnTo>
                    <a:lnTo>
                      <a:pt x="104" y="23"/>
                    </a:lnTo>
                    <a:lnTo>
                      <a:pt x="95" y="37"/>
                    </a:lnTo>
                    <a:lnTo>
                      <a:pt x="91" y="38"/>
                    </a:lnTo>
                    <a:lnTo>
                      <a:pt x="86" y="37"/>
                    </a:lnTo>
                    <a:lnTo>
                      <a:pt x="81" y="31"/>
                    </a:lnTo>
                    <a:lnTo>
                      <a:pt x="73" y="27"/>
                    </a:lnTo>
                    <a:lnTo>
                      <a:pt x="59" y="25"/>
                    </a:lnTo>
                    <a:lnTo>
                      <a:pt x="55" y="24"/>
                    </a:lnTo>
                    <a:lnTo>
                      <a:pt x="45" y="13"/>
                    </a:lnTo>
                    <a:lnTo>
                      <a:pt x="40" y="13"/>
                    </a:lnTo>
                    <a:lnTo>
                      <a:pt x="37" y="14"/>
                    </a:lnTo>
                    <a:lnTo>
                      <a:pt x="22" y="33"/>
                    </a:lnTo>
                    <a:lnTo>
                      <a:pt x="16" y="36"/>
                    </a:lnTo>
                    <a:lnTo>
                      <a:pt x="7" y="37"/>
                    </a:lnTo>
                    <a:lnTo>
                      <a:pt x="3" y="36"/>
                    </a:lnTo>
                    <a:lnTo>
                      <a:pt x="0" y="30"/>
                    </a:lnTo>
                    <a:lnTo>
                      <a:pt x="1" y="23"/>
                    </a:lnTo>
                    <a:lnTo>
                      <a:pt x="7" y="13"/>
                    </a:lnTo>
                    <a:lnTo>
                      <a:pt x="7" y="8"/>
                    </a:lnTo>
                  </a:path>
                </a:pathLst>
              </a:custGeom>
              <a:noFill/>
              <a:ln w="6">
                <a:solidFill>
                  <a:srgbClr val="005CE6"/>
                </a:solidFill>
                <a:prstDash val="solid"/>
                <a:round/>
                <a:headEnd/>
                <a:tailEnd/>
              </a:ln>
            </p:spPr>
            <p:txBody>
              <a:bodyPr/>
              <a:lstStyle/>
              <a:p>
                <a:endParaRPr lang="en-US"/>
              </a:p>
            </p:txBody>
          </p:sp>
          <p:sp>
            <p:nvSpPr>
              <p:cNvPr id="28962" name="Freeform 123"/>
              <p:cNvSpPr>
                <a:spLocks/>
              </p:cNvSpPr>
              <p:nvPr/>
            </p:nvSpPr>
            <p:spPr bwMode="auto">
              <a:xfrm>
                <a:off x="2290" y="2586"/>
                <a:ext cx="45" cy="24"/>
              </a:xfrm>
              <a:custGeom>
                <a:avLst/>
                <a:gdLst>
                  <a:gd name="T0" fmla="*/ 0 w 45"/>
                  <a:gd name="T1" fmla="*/ 23 h 24"/>
                  <a:gd name="T2" fmla="*/ 22 w 45"/>
                  <a:gd name="T3" fmla="*/ 24 h 24"/>
                  <a:gd name="T4" fmla="*/ 38 w 45"/>
                  <a:gd name="T5" fmla="*/ 20 h 24"/>
                  <a:gd name="T6" fmla="*/ 41 w 45"/>
                  <a:gd name="T7" fmla="*/ 18 h 24"/>
                  <a:gd name="T8" fmla="*/ 43 w 45"/>
                  <a:gd name="T9" fmla="*/ 14 h 24"/>
                  <a:gd name="T10" fmla="*/ 45 w 45"/>
                  <a:gd name="T11" fmla="*/ 0 h 24"/>
                  <a:gd name="T12" fmla="*/ 0 60000 65536"/>
                  <a:gd name="T13" fmla="*/ 0 60000 65536"/>
                  <a:gd name="T14" fmla="*/ 0 60000 65536"/>
                  <a:gd name="T15" fmla="*/ 0 60000 65536"/>
                  <a:gd name="T16" fmla="*/ 0 60000 65536"/>
                  <a:gd name="T17" fmla="*/ 0 60000 65536"/>
                  <a:gd name="T18" fmla="*/ 0 w 45"/>
                  <a:gd name="T19" fmla="*/ 0 h 24"/>
                  <a:gd name="T20" fmla="*/ 45 w 45"/>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45" h="24">
                    <a:moveTo>
                      <a:pt x="0" y="23"/>
                    </a:moveTo>
                    <a:lnTo>
                      <a:pt x="22" y="24"/>
                    </a:lnTo>
                    <a:lnTo>
                      <a:pt x="38" y="20"/>
                    </a:lnTo>
                    <a:lnTo>
                      <a:pt x="41" y="18"/>
                    </a:lnTo>
                    <a:lnTo>
                      <a:pt x="43" y="14"/>
                    </a:lnTo>
                    <a:lnTo>
                      <a:pt x="45" y="0"/>
                    </a:lnTo>
                  </a:path>
                </a:pathLst>
              </a:custGeom>
              <a:noFill/>
              <a:ln w="6">
                <a:solidFill>
                  <a:srgbClr val="005CE6"/>
                </a:solidFill>
                <a:prstDash val="solid"/>
                <a:round/>
                <a:headEnd/>
                <a:tailEnd/>
              </a:ln>
            </p:spPr>
            <p:txBody>
              <a:bodyPr/>
              <a:lstStyle/>
              <a:p>
                <a:endParaRPr lang="en-US"/>
              </a:p>
            </p:txBody>
          </p:sp>
          <p:sp>
            <p:nvSpPr>
              <p:cNvPr id="28963" name="Freeform 124"/>
              <p:cNvSpPr>
                <a:spLocks/>
              </p:cNvSpPr>
              <p:nvPr/>
            </p:nvSpPr>
            <p:spPr bwMode="auto">
              <a:xfrm>
                <a:off x="2140" y="2587"/>
                <a:ext cx="120" cy="150"/>
              </a:xfrm>
              <a:custGeom>
                <a:avLst/>
                <a:gdLst>
                  <a:gd name="T0" fmla="*/ 0 w 120"/>
                  <a:gd name="T1" fmla="*/ 150 h 150"/>
                  <a:gd name="T2" fmla="*/ 18 w 120"/>
                  <a:gd name="T3" fmla="*/ 135 h 150"/>
                  <a:gd name="T4" fmla="*/ 31 w 120"/>
                  <a:gd name="T5" fmla="*/ 128 h 150"/>
                  <a:gd name="T6" fmla="*/ 48 w 120"/>
                  <a:gd name="T7" fmla="*/ 127 h 150"/>
                  <a:gd name="T8" fmla="*/ 82 w 120"/>
                  <a:gd name="T9" fmla="*/ 128 h 150"/>
                  <a:gd name="T10" fmla="*/ 88 w 120"/>
                  <a:gd name="T11" fmla="*/ 127 h 150"/>
                  <a:gd name="T12" fmla="*/ 97 w 120"/>
                  <a:gd name="T13" fmla="*/ 120 h 150"/>
                  <a:gd name="T14" fmla="*/ 100 w 120"/>
                  <a:gd name="T15" fmla="*/ 105 h 150"/>
                  <a:gd name="T16" fmla="*/ 106 w 120"/>
                  <a:gd name="T17" fmla="*/ 86 h 150"/>
                  <a:gd name="T18" fmla="*/ 106 w 120"/>
                  <a:gd name="T19" fmla="*/ 71 h 150"/>
                  <a:gd name="T20" fmla="*/ 103 w 120"/>
                  <a:gd name="T21" fmla="*/ 58 h 150"/>
                  <a:gd name="T22" fmla="*/ 98 w 120"/>
                  <a:gd name="T23" fmla="*/ 49 h 150"/>
                  <a:gd name="T24" fmla="*/ 81 w 120"/>
                  <a:gd name="T25" fmla="*/ 32 h 150"/>
                  <a:gd name="T26" fmla="*/ 72 w 120"/>
                  <a:gd name="T27" fmla="*/ 27 h 150"/>
                  <a:gd name="T28" fmla="*/ 49 w 120"/>
                  <a:gd name="T29" fmla="*/ 20 h 150"/>
                  <a:gd name="T30" fmla="*/ 45 w 120"/>
                  <a:gd name="T31" fmla="*/ 16 h 150"/>
                  <a:gd name="T32" fmla="*/ 48 w 120"/>
                  <a:gd name="T33" fmla="*/ 9 h 150"/>
                  <a:gd name="T34" fmla="*/ 55 w 120"/>
                  <a:gd name="T35" fmla="*/ 3 h 150"/>
                  <a:gd name="T36" fmla="*/ 67 w 120"/>
                  <a:gd name="T37" fmla="*/ 3 h 150"/>
                  <a:gd name="T38" fmla="*/ 98 w 120"/>
                  <a:gd name="T39" fmla="*/ 3 h 150"/>
                  <a:gd name="T40" fmla="*/ 116 w 120"/>
                  <a:gd name="T41" fmla="*/ 0 h 150"/>
                  <a:gd name="T42" fmla="*/ 120 w 120"/>
                  <a:gd name="T43" fmla="*/ 0 h 15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0"/>
                  <a:gd name="T67" fmla="*/ 0 h 150"/>
                  <a:gd name="T68" fmla="*/ 120 w 120"/>
                  <a:gd name="T69" fmla="*/ 150 h 15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0" h="150">
                    <a:moveTo>
                      <a:pt x="0" y="150"/>
                    </a:moveTo>
                    <a:lnTo>
                      <a:pt x="18" y="135"/>
                    </a:lnTo>
                    <a:lnTo>
                      <a:pt x="31" y="128"/>
                    </a:lnTo>
                    <a:lnTo>
                      <a:pt x="48" y="127"/>
                    </a:lnTo>
                    <a:lnTo>
                      <a:pt x="82" y="128"/>
                    </a:lnTo>
                    <a:lnTo>
                      <a:pt x="88" y="127"/>
                    </a:lnTo>
                    <a:lnTo>
                      <a:pt x="97" y="120"/>
                    </a:lnTo>
                    <a:lnTo>
                      <a:pt x="100" y="105"/>
                    </a:lnTo>
                    <a:lnTo>
                      <a:pt x="106" y="86"/>
                    </a:lnTo>
                    <a:lnTo>
                      <a:pt x="106" y="71"/>
                    </a:lnTo>
                    <a:lnTo>
                      <a:pt x="103" y="58"/>
                    </a:lnTo>
                    <a:lnTo>
                      <a:pt x="98" y="49"/>
                    </a:lnTo>
                    <a:lnTo>
                      <a:pt x="81" y="32"/>
                    </a:lnTo>
                    <a:lnTo>
                      <a:pt x="72" y="27"/>
                    </a:lnTo>
                    <a:lnTo>
                      <a:pt x="49" y="20"/>
                    </a:lnTo>
                    <a:lnTo>
                      <a:pt x="45" y="16"/>
                    </a:lnTo>
                    <a:lnTo>
                      <a:pt x="48" y="9"/>
                    </a:lnTo>
                    <a:lnTo>
                      <a:pt x="55" y="3"/>
                    </a:lnTo>
                    <a:lnTo>
                      <a:pt x="67" y="3"/>
                    </a:lnTo>
                    <a:lnTo>
                      <a:pt x="98" y="3"/>
                    </a:lnTo>
                    <a:lnTo>
                      <a:pt x="116" y="0"/>
                    </a:lnTo>
                    <a:lnTo>
                      <a:pt x="120" y="0"/>
                    </a:lnTo>
                  </a:path>
                </a:pathLst>
              </a:custGeom>
              <a:noFill/>
              <a:ln w="6">
                <a:solidFill>
                  <a:srgbClr val="005CE6"/>
                </a:solidFill>
                <a:prstDash val="solid"/>
                <a:round/>
                <a:headEnd/>
                <a:tailEnd/>
              </a:ln>
            </p:spPr>
            <p:txBody>
              <a:bodyPr/>
              <a:lstStyle/>
              <a:p>
                <a:endParaRPr lang="en-US"/>
              </a:p>
            </p:txBody>
          </p:sp>
          <p:sp>
            <p:nvSpPr>
              <p:cNvPr id="28964" name="Freeform 125"/>
              <p:cNvSpPr>
                <a:spLocks/>
              </p:cNvSpPr>
              <p:nvPr/>
            </p:nvSpPr>
            <p:spPr bwMode="auto">
              <a:xfrm>
                <a:off x="1319" y="1621"/>
                <a:ext cx="33" cy="299"/>
              </a:xfrm>
              <a:custGeom>
                <a:avLst/>
                <a:gdLst>
                  <a:gd name="T0" fmla="*/ 20 w 33"/>
                  <a:gd name="T1" fmla="*/ 299 h 299"/>
                  <a:gd name="T2" fmla="*/ 20 w 33"/>
                  <a:gd name="T3" fmla="*/ 286 h 299"/>
                  <a:gd name="T4" fmla="*/ 22 w 33"/>
                  <a:gd name="T5" fmla="*/ 278 h 299"/>
                  <a:gd name="T6" fmla="*/ 23 w 33"/>
                  <a:gd name="T7" fmla="*/ 252 h 299"/>
                  <a:gd name="T8" fmla="*/ 19 w 33"/>
                  <a:gd name="T9" fmla="*/ 210 h 299"/>
                  <a:gd name="T10" fmla="*/ 16 w 33"/>
                  <a:gd name="T11" fmla="*/ 197 h 299"/>
                  <a:gd name="T12" fmla="*/ 13 w 33"/>
                  <a:gd name="T13" fmla="*/ 190 h 299"/>
                  <a:gd name="T14" fmla="*/ 5 w 33"/>
                  <a:gd name="T15" fmla="*/ 177 h 299"/>
                  <a:gd name="T16" fmla="*/ 3 w 33"/>
                  <a:gd name="T17" fmla="*/ 147 h 299"/>
                  <a:gd name="T18" fmla="*/ 2 w 33"/>
                  <a:gd name="T19" fmla="*/ 138 h 299"/>
                  <a:gd name="T20" fmla="*/ 0 w 33"/>
                  <a:gd name="T21" fmla="*/ 121 h 299"/>
                  <a:gd name="T22" fmla="*/ 2 w 33"/>
                  <a:gd name="T23" fmla="*/ 98 h 299"/>
                  <a:gd name="T24" fmla="*/ 9 w 33"/>
                  <a:gd name="T25" fmla="*/ 79 h 299"/>
                  <a:gd name="T26" fmla="*/ 12 w 33"/>
                  <a:gd name="T27" fmla="*/ 60 h 299"/>
                  <a:gd name="T28" fmla="*/ 22 w 33"/>
                  <a:gd name="T29" fmla="*/ 29 h 299"/>
                  <a:gd name="T30" fmla="*/ 33 w 33"/>
                  <a:gd name="T31" fmla="*/ 3 h 299"/>
                  <a:gd name="T32" fmla="*/ 33 w 33"/>
                  <a:gd name="T33" fmla="*/ 0 h 29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3"/>
                  <a:gd name="T52" fmla="*/ 0 h 299"/>
                  <a:gd name="T53" fmla="*/ 33 w 33"/>
                  <a:gd name="T54" fmla="*/ 299 h 29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3" h="299">
                    <a:moveTo>
                      <a:pt x="20" y="299"/>
                    </a:moveTo>
                    <a:lnTo>
                      <a:pt x="20" y="286"/>
                    </a:lnTo>
                    <a:lnTo>
                      <a:pt x="22" y="278"/>
                    </a:lnTo>
                    <a:lnTo>
                      <a:pt x="23" y="252"/>
                    </a:lnTo>
                    <a:lnTo>
                      <a:pt x="19" y="210"/>
                    </a:lnTo>
                    <a:lnTo>
                      <a:pt x="16" y="197"/>
                    </a:lnTo>
                    <a:lnTo>
                      <a:pt x="13" y="190"/>
                    </a:lnTo>
                    <a:lnTo>
                      <a:pt x="5" y="177"/>
                    </a:lnTo>
                    <a:lnTo>
                      <a:pt x="3" y="147"/>
                    </a:lnTo>
                    <a:lnTo>
                      <a:pt x="2" y="138"/>
                    </a:lnTo>
                    <a:lnTo>
                      <a:pt x="0" y="121"/>
                    </a:lnTo>
                    <a:lnTo>
                      <a:pt x="2" y="98"/>
                    </a:lnTo>
                    <a:lnTo>
                      <a:pt x="9" y="79"/>
                    </a:lnTo>
                    <a:lnTo>
                      <a:pt x="12" y="60"/>
                    </a:lnTo>
                    <a:lnTo>
                      <a:pt x="22" y="29"/>
                    </a:lnTo>
                    <a:lnTo>
                      <a:pt x="33" y="3"/>
                    </a:lnTo>
                    <a:lnTo>
                      <a:pt x="33" y="0"/>
                    </a:lnTo>
                  </a:path>
                </a:pathLst>
              </a:custGeom>
              <a:noFill/>
              <a:ln w="6">
                <a:solidFill>
                  <a:srgbClr val="005CE6"/>
                </a:solidFill>
                <a:prstDash val="solid"/>
                <a:round/>
                <a:headEnd/>
                <a:tailEnd/>
              </a:ln>
            </p:spPr>
            <p:txBody>
              <a:bodyPr/>
              <a:lstStyle/>
              <a:p>
                <a:endParaRPr lang="en-US"/>
              </a:p>
            </p:txBody>
          </p:sp>
          <p:sp>
            <p:nvSpPr>
              <p:cNvPr id="28965" name="Freeform 126"/>
              <p:cNvSpPr>
                <a:spLocks/>
              </p:cNvSpPr>
              <p:nvPr/>
            </p:nvSpPr>
            <p:spPr bwMode="auto">
              <a:xfrm>
                <a:off x="1485" y="2481"/>
                <a:ext cx="68" cy="198"/>
              </a:xfrm>
              <a:custGeom>
                <a:avLst/>
                <a:gdLst>
                  <a:gd name="T0" fmla="*/ 0 w 68"/>
                  <a:gd name="T1" fmla="*/ 0 h 198"/>
                  <a:gd name="T2" fmla="*/ 4 w 68"/>
                  <a:gd name="T3" fmla="*/ 10 h 198"/>
                  <a:gd name="T4" fmla="*/ 4 w 68"/>
                  <a:gd name="T5" fmla="*/ 18 h 198"/>
                  <a:gd name="T6" fmla="*/ 11 w 68"/>
                  <a:gd name="T7" fmla="*/ 34 h 198"/>
                  <a:gd name="T8" fmla="*/ 13 w 68"/>
                  <a:gd name="T9" fmla="*/ 56 h 198"/>
                  <a:gd name="T10" fmla="*/ 27 w 68"/>
                  <a:gd name="T11" fmla="*/ 82 h 198"/>
                  <a:gd name="T12" fmla="*/ 33 w 68"/>
                  <a:gd name="T13" fmla="*/ 95 h 198"/>
                  <a:gd name="T14" fmla="*/ 45 w 68"/>
                  <a:gd name="T15" fmla="*/ 113 h 198"/>
                  <a:gd name="T16" fmla="*/ 52 w 68"/>
                  <a:gd name="T17" fmla="*/ 138 h 198"/>
                  <a:gd name="T18" fmla="*/ 53 w 68"/>
                  <a:gd name="T19" fmla="*/ 138 h 198"/>
                  <a:gd name="T20" fmla="*/ 55 w 68"/>
                  <a:gd name="T21" fmla="*/ 146 h 198"/>
                  <a:gd name="T22" fmla="*/ 66 w 68"/>
                  <a:gd name="T23" fmla="*/ 177 h 198"/>
                  <a:gd name="T24" fmla="*/ 68 w 68"/>
                  <a:gd name="T25" fmla="*/ 181 h 198"/>
                  <a:gd name="T26" fmla="*/ 65 w 68"/>
                  <a:gd name="T27" fmla="*/ 185 h 198"/>
                  <a:gd name="T28" fmla="*/ 65 w 68"/>
                  <a:gd name="T29" fmla="*/ 198 h 19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8"/>
                  <a:gd name="T46" fmla="*/ 0 h 198"/>
                  <a:gd name="T47" fmla="*/ 68 w 68"/>
                  <a:gd name="T48" fmla="*/ 198 h 19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8" h="198">
                    <a:moveTo>
                      <a:pt x="0" y="0"/>
                    </a:moveTo>
                    <a:lnTo>
                      <a:pt x="4" y="10"/>
                    </a:lnTo>
                    <a:lnTo>
                      <a:pt x="4" y="18"/>
                    </a:lnTo>
                    <a:lnTo>
                      <a:pt x="11" y="34"/>
                    </a:lnTo>
                    <a:lnTo>
                      <a:pt x="13" y="56"/>
                    </a:lnTo>
                    <a:lnTo>
                      <a:pt x="27" y="82"/>
                    </a:lnTo>
                    <a:lnTo>
                      <a:pt x="33" y="95"/>
                    </a:lnTo>
                    <a:lnTo>
                      <a:pt x="45" y="113"/>
                    </a:lnTo>
                    <a:lnTo>
                      <a:pt x="52" y="138"/>
                    </a:lnTo>
                    <a:lnTo>
                      <a:pt x="53" y="138"/>
                    </a:lnTo>
                    <a:lnTo>
                      <a:pt x="55" y="146"/>
                    </a:lnTo>
                    <a:lnTo>
                      <a:pt x="66" y="177"/>
                    </a:lnTo>
                    <a:lnTo>
                      <a:pt x="68" y="181"/>
                    </a:lnTo>
                    <a:lnTo>
                      <a:pt x="65" y="185"/>
                    </a:lnTo>
                    <a:lnTo>
                      <a:pt x="65" y="198"/>
                    </a:lnTo>
                  </a:path>
                </a:pathLst>
              </a:custGeom>
              <a:noFill/>
              <a:ln w="6">
                <a:solidFill>
                  <a:srgbClr val="005CE6"/>
                </a:solidFill>
                <a:prstDash val="solid"/>
                <a:round/>
                <a:headEnd/>
                <a:tailEnd/>
              </a:ln>
            </p:spPr>
            <p:txBody>
              <a:bodyPr/>
              <a:lstStyle/>
              <a:p>
                <a:endParaRPr lang="en-US"/>
              </a:p>
            </p:txBody>
          </p:sp>
          <p:sp>
            <p:nvSpPr>
              <p:cNvPr id="28966" name="Freeform 127"/>
              <p:cNvSpPr>
                <a:spLocks/>
              </p:cNvSpPr>
              <p:nvPr/>
            </p:nvSpPr>
            <p:spPr bwMode="auto">
              <a:xfrm>
                <a:off x="808" y="3596"/>
                <a:ext cx="4" cy="71"/>
              </a:xfrm>
              <a:custGeom>
                <a:avLst/>
                <a:gdLst>
                  <a:gd name="T0" fmla="*/ 0 w 4"/>
                  <a:gd name="T1" fmla="*/ 71 h 71"/>
                  <a:gd name="T2" fmla="*/ 3 w 4"/>
                  <a:gd name="T3" fmla="*/ 54 h 71"/>
                  <a:gd name="T4" fmla="*/ 4 w 4"/>
                  <a:gd name="T5" fmla="*/ 23 h 71"/>
                  <a:gd name="T6" fmla="*/ 1 w 4"/>
                  <a:gd name="T7" fmla="*/ 0 h 71"/>
                  <a:gd name="T8" fmla="*/ 0 60000 65536"/>
                  <a:gd name="T9" fmla="*/ 0 60000 65536"/>
                  <a:gd name="T10" fmla="*/ 0 60000 65536"/>
                  <a:gd name="T11" fmla="*/ 0 60000 65536"/>
                  <a:gd name="T12" fmla="*/ 0 w 4"/>
                  <a:gd name="T13" fmla="*/ 0 h 71"/>
                  <a:gd name="T14" fmla="*/ 4 w 4"/>
                  <a:gd name="T15" fmla="*/ 71 h 71"/>
                </a:gdLst>
                <a:ahLst/>
                <a:cxnLst>
                  <a:cxn ang="T8">
                    <a:pos x="T0" y="T1"/>
                  </a:cxn>
                  <a:cxn ang="T9">
                    <a:pos x="T2" y="T3"/>
                  </a:cxn>
                  <a:cxn ang="T10">
                    <a:pos x="T4" y="T5"/>
                  </a:cxn>
                  <a:cxn ang="T11">
                    <a:pos x="T6" y="T7"/>
                  </a:cxn>
                </a:cxnLst>
                <a:rect l="T12" t="T13" r="T14" b="T15"/>
                <a:pathLst>
                  <a:path w="4" h="71">
                    <a:moveTo>
                      <a:pt x="0" y="71"/>
                    </a:moveTo>
                    <a:lnTo>
                      <a:pt x="3" y="54"/>
                    </a:lnTo>
                    <a:lnTo>
                      <a:pt x="4" y="23"/>
                    </a:lnTo>
                    <a:lnTo>
                      <a:pt x="1" y="0"/>
                    </a:lnTo>
                  </a:path>
                </a:pathLst>
              </a:custGeom>
              <a:noFill/>
              <a:ln w="6">
                <a:solidFill>
                  <a:srgbClr val="005CE6"/>
                </a:solidFill>
                <a:prstDash val="solid"/>
                <a:round/>
                <a:headEnd/>
                <a:tailEnd/>
              </a:ln>
            </p:spPr>
            <p:txBody>
              <a:bodyPr/>
              <a:lstStyle/>
              <a:p>
                <a:endParaRPr lang="en-US"/>
              </a:p>
            </p:txBody>
          </p:sp>
          <p:sp>
            <p:nvSpPr>
              <p:cNvPr id="28967" name="Freeform 128"/>
              <p:cNvSpPr>
                <a:spLocks/>
              </p:cNvSpPr>
              <p:nvPr/>
            </p:nvSpPr>
            <p:spPr bwMode="auto">
              <a:xfrm>
                <a:off x="723" y="944"/>
                <a:ext cx="42" cy="252"/>
              </a:xfrm>
              <a:custGeom>
                <a:avLst/>
                <a:gdLst>
                  <a:gd name="T0" fmla="*/ 3 w 42"/>
                  <a:gd name="T1" fmla="*/ 0 h 252"/>
                  <a:gd name="T2" fmla="*/ 0 w 42"/>
                  <a:gd name="T3" fmla="*/ 9 h 252"/>
                  <a:gd name="T4" fmla="*/ 0 w 42"/>
                  <a:gd name="T5" fmla="*/ 23 h 252"/>
                  <a:gd name="T6" fmla="*/ 3 w 42"/>
                  <a:gd name="T7" fmla="*/ 28 h 252"/>
                  <a:gd name="T8" fmla="*/ 3 w 42"/>
                  <a:gd name="T9" fmla="*/ 42 h 252"/>
                  <a:gd name="T10" fmla="*/ 1 w 42"/>
                  <a:gd name="T11" fmla="*/ 48 h 252"/>
                  <a:gd name="T12" fmla="*/ 1 w 42"/>
                  <a:gd name="T13" fmla="*/ 62 h 252"/>
                  <a:gd name="T14" fmla="*/ 4 w 42"/>
                  <a:gd name="T15" fmla="*/ 81 h 252"/>
                  <a:gd name="T16" fmla="*/ 6 w 42"/>
                  <a:gd name="T17" fmla="*/ 90 h 252"/>
                  <a:gd name="T18" fmla="*/ 13 w 42"/>
                  <a:gd name="T19" fmla="*/ 105 h 252"/>
                  <a:gd name="T20" fmla="*/ 17 w 42"/>
                  <a:gd name="T21" fmla="*/ 120 h 252"/>
                  <a:gd name="T22" fmla="*/ 16 w 42"/>
                  <a:gd name="T23" fmla="*/ 141 h 252"/>
                  <a:gd name="T24" fmla="*/ 19 w 42"/>
                  <a:gd name="T25" fmla="*/ 159 h 252"/>
                  <a:gd name="T26" fmla="*/ 27 w 42"/>
                  <a:gd name="T27" fmla="*/ 167 h 252"/>
                  <a:gd name="T28" fmla="*/ 26 w 42"/>
                  <a:gd name="T29" fmla="*/ 180 h 252"/>
                  <a:gd name="T30" fmla="*/ 29 w 42"/>
                  <a:gd name="T31" fmla="*/ 186 h 252"/>
                  <a:gd name="T32" fmla="*/ 29 w 42"/>
                  <a:gd name="T33" fmla="*/ 189 h 252"/>
                  <a:gd name="T34" fmla="*/ 24 w 42"/>
                  <a:gd name="T35" fmla="*/ 195 h 252"/>
                  <a:gd name="T36" fmla="*/ 24 w 42"/>
                  <a:gd name="T37" fmla="*/ 209 h 252"/>
                  <a:gd name="T38" fmla="*/ 29 w 42"/>
                  <a:gd name="T39" fmla="*/ 215 h 252"/>
                  <a:gd name="T40" fmla="*/ 29 w 42"/>
                  <a:gd name="T41" fmla="*/ 223 h 252"/>
                  <a:gd name="T42" fmla="*/ 33 w 42"/>
                  <a:gd name="T43" fmla="*/ 228 h 252"/>
                  <a:gd name="T44" fmla="*/ 32 w 42"/>
                  <a:gd name="T45" fmla="*/ 234 h 252"/>
                  <a:gd name="T46" fmla="*/ 36 w 42"/>
                  <a:gd name="T47" fmla="*/ 236 h 252"/>
                  <a:gd name="T48" fmla="*/ 36 w 42"/>
                  <a:gd name="T49" fmla="*/ 244 h 252"/>
                  <a:gd name="T50" fmla="*/ 40 w 42"/>
                  <a:gd name="T51" fmla="*/ 249 h 252"/>
                  <a:gd name="T52" fmla="*/ 42 w 42"/>
                  <a:gd name="T53" fmla="*/ 252 h 25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2"/>
                  <a:gd name="T82" fmla="*/ 0 h 252"/>
                  <a:gd name="T83" fmla="*/ 42 w 42"/>
                  <a:gd name="T84" fmla="*/ 252 h 25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2" h="252">
                    <a:moveTo>
                      <a:pt x="3" y="0"/>
                    </a:moveTo>
                    <a:lnTo>
                      <a:pt x="0" y="9"/>
                    </a:lnTo>
                    <a:lnTo>
                      <a:pt x="0" y="23"/>
                    </a:lnTo>
                    <a:lnTo>
                      <a:pt x="3" y="28"/>
                    </a:lnTo>
                    <a:lnTo>
                      <a:pt x="3" y="42"/>
                    </a:lnTo>
                    <a:lnTo>
                      <a:pt x="1" y="48"/>
                    </a:lnTo>
                    <a:lnTo>
                      <a:pt x="1" y="62"/>
                    </a:lnTo>
                    <a:lnTo>
                      <a:pt x="4" y="81"/>
                    </a:lnTo>
                    <a:lnTo>
                      <a:pt x="6" y="90"/>
                    </a:lnTo>
                    <a:lnTo>
                      <a:pt x="13" y="105"/>
                    </a:lnTo>
                    <a:lnTo>
                      <a:pt x="17" y="120"/>
                    </a:lnTo>
                    <a:lnTo>
                      <a:pt x="16" y="141"/>
                    </a:lnTo>
                    <a:lnTo>
                      <a:pt x="19" y="159"/>
                    </a:lnTo>
                    <a:lnTo>
                      <a:pt x="27" y="167"/>
                    </a:lnTo>
                    <a:lnTo>
                      <a:pt x="26" y="180"/>
                    </a:lnTo>
                    <a:lnTo>
                      <a:pt x="29" y="186"/>
                    </a:lnTo>
                    <a:lnTo>
                      <a:pt x="29" y="189"/>
                    </a:lnTo>
                    <a:lnTo>
                      <a:pt x="24" y="195"/>
                    </a:lnTo>
                    <a:lnTo>
                      <a:pt x="24" y="209"/>
                    </a:lnTo>
                    <a:lnTo>
                      <a:pt x="29" y="215"/>
                    </a:lnTo>
                    <a:lnTo>
                      <a:pt x="29" y="223"/>
                    </a:lnTo>
                    <a:lnTo>
                      <a:pt x="33" y="228"/>
                    </a:lnTo>
                    <a:lnTo>
                      <a:pt x="32" y="234"/>
                    </a:lnTo>
                    <a:lnTo>
                      <a:pt x="36" y="236"/>
                    </a:lnTo>
                    <a:lnTo>
                      <a:pt x="36" y="244"/>
                    </a:lnTo>
                    <a:lnTo>
                      <a:pt x="40" y="249"/>
                    </a:lnTo>
                    <a:lnTo>
                      <a:pt x="42" y="252"/>
                    </a:lnTo>
                  </a:path>
                </a:pathLst>
              </a:custGeom>
              <a:noFill/>
              <a:ln w="6">
                <a:solidFill>
                  <a:srgbClr val="005CE6"/>
                </a:solidFill>
                <a:prstDash val="solid"/>
                <a:round/>
                <a:headEnd/>
                <a:tailEnd/>
              </a:ln>
            </p:spPr>
            <p:txBody>
              <a:bodyPr/>
              <a:lstStyle/>
              <a:p>
                <a:endParaRPr lang="en-US"/>
              </a:p>
            </p:txBody>
          </p:sp>
          <p:sp>
            <p:nvSpPr>
              <p:cNvPr id="28968" name="Freeform 129"/>
              <p:cNvSpPr>
                <a:spLocks/>
              </p:cNvSpPr>
              <p:nvPr/>
            </p:nvSpPr>
            <p:spPr bwMode="auto">
              <a:xfrm>
                <a:off x="3431" y="2584"/>
                <a:ext cx="401" cy="138"/>
              </a:xfrm>
              <a:custGeom>
                <a:avLst/>
                <a:gdLst>
                  <a:gd name="T0" fmla="*/ 395 w 401"/>
                  <a:gd name="T1" fmla="*/ 102 h 138"/>
                  <a:gd name="T2" fmla="*/ 386 w 401"/>
                  <a:gd name="T3" fmla="*/ 105 h 138"/>
                  <a:gd name="T4" fmla="*/ 386 w 401"/>
                  <a:gd name="T5" fmla="*/ 115 h 138"/>
                  <a:gd name="T6" fmla="*/ 396 w 401"/>
                  <a:gd name="T7" fmla="*/ 136 h 138"/>
                  <a:gd name="T8" fmla="*/ 383 w 401"/>
                  <a:gd name="T9" fmla="*/ 138 h 138"/>
                  <a:gd name="T10" fmla="*/ 369 w 401"/>
                  <a:gd name="T11" fmla="*/ 134 h 138"/>
                  <a:gd name="T12" fmla="*/ 372 w 401"/>
                  <a:gd name="T13" fmla="*/ 110 h 138"/>
                  <a:gd name="T14" fmla="*/ 369 w 401"/>
                  <a:gd name="T15" fmla="*/ 104 h 138"/>
                  <a:gd name="T16" fmla="*/ 359 w 401"/>
                  <a:gd name="T17" fmla="*/ 102 h 138"/>
                  <a:gd name="T18" fmla="*/ 359 w 401"/>
                  <a:gd name="T19" fmla="*/ 95 h 138"/>
                  <a:gd name="T20" fmla="*/ 362 w 401"/>
                  <a:gd name="T21" fmla="*/ 85 h 138"/>
                  <a:gd name="T22" fmla="*/ 354 w 401"/>
                  <a:gd name="T23" fmla="*/ 84 h 138"/>
                  <a:gd name="T24" fmla="*/ 343 w 401"/>
                  <a:gd name="T25" fmla="*/ 91 h 138"/>
                  <a:gd name="T26" fmla="*/ 320 w 401"/>
                  <a:gd name="T27" fmla="*/ 81 h 138"/>
                  <a:gd name="T28" fmla="*/ 304 w 401"/>
                  <a:gd name="T29" fmla="*/ 100 h 138"/>
                  <a:gd name="T30" fmla="*/ 295 w 401"/>
                  <a:gd name="T31" fmla="*/ 104 h 138"/>
                  <a:gd name="T32" fmla="*/ 277 w 401"/>
                  <a:gd name="T33" fmla="*/ 87 h 138"/>
                  <a:gd name="T34" fmla="*/ 264 w 401"/>
                  <a:gd name="T35" fmla="*/ 84 h 138"/>
                  <a:gd name="T36" fmla="*/ 245 w 401"/>
                  <a:gd name="T37" fmla="*/ 88 h 138"/>
                  <a:gd name="T38" fmla="*/ 219 w 401"/>
                  <a:gd name="T39" fmla="*/ 75 h 138"/>
                  <a:gd name="T40" fmla="*/ 205 w 401"/>
                  <a:gd name="T41" fmla="*/ 56 h 138"/>
                  <a:gd name="T42" fmla="*/ 179 w 401"/>
                  <a:gd name="T43" fmla="*/ 35 h 138"/>
                  <a:gd name="T44" fmla="*/ 166 w 401"/>
                  <a:gd name="T45" fmla="*/ 36 h 138"/>
                  <a:gd name="T46" fmla="*/ 157 w 401"/>
                  <a:gd name="T47" fmla="*/ 58 h 138"/>
                  <a:gd name="T48" fmla="*/ 151 w 401"/>
                  <a:gd name="T49" fmla="*/ 68 h 138"/>
                  <a:gd name="T50" fmla="*/ 124 w 401"/>
                  <a:gd name="T51" fmla="*/ 72 h 138"/>
                  <a:gd name="T52" fmla="*/ 123 w 401"/>
                  <a:gd name="T53" fmla="*/ 82 h 138"/>
                  <a:gd name="T54" fmla="*/ 110 w 401"/>
                  <a:gd name="T55" fmla="*/ 87 h 138"/>
                  <a:gd name="T56" fmla="*/ 100 w 401"/>
                  <a:gd name="T57" fmla="*/ 81 h 138"/>
                  <a:gd name="T58" fmla="*/ 87 w 401"/>
                  <a:gd name="T59" fmla="*/ 59 h 138"/>
                  <a:gd name="T60" fmla="*/ 84 w 401"/>
                  <a:gd name="T61" fmla="*/ 45 h 138"/>
                  <a:gd name="T62" fmla="*/ 72 w 401"/>
                  <a:gd name="T63" fmla="*/ 23 h 138"/>
                  <a:gd name="T64" fmla="*/ 58 w 401"/>
                  <a:gd name="T65" fmla="*/ 20 h 138"/>
                  <a:gd name="T66" fmla="*/ 36 w 401"/>
                  <a:gd name="T67" fmla="*/ 17 h 138"/>
                  <a:gd name="T68" fmla="*/ 10 w 401"/>
                  <a:gd name="T69" fmla="*/ 0 h 138"/>
                  <a:gd name="T70" fmla="*/ 0 w 401"/>
                  <a:gd name="T71" fmla="*/ 2 h 13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01"/>
                  <a:gd name="T109" fmla="*/ 0 h 138"/>
                  <a:gd name="T110" fmla="*/ 401 w 401"/>
                  <a:gd name="T111" fmla="*/ 138 h 13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01" h="138">
                    <a:moveTo>
                      <a:pt x="401" y="107"/>
                    </a:moveTo>
                    <a:lnTo>
                      <a:pt x="395" y="102"/>
                    </a:lnTo>
                    <a:lnTo>
                      <a:pt x="388" y="104"/>
                    </a:lnTo>
                    <a:lnTo>
                      <a:pt x="386" y="105"/>
                    </a:lnTo>
                    <a:lnTo>
                      <a:pt x="385" y="112"/>
                    </a:lnTo>
                    <a:lnTo>
                      <a:pt x="386" y="115"/>
                    </a:lnTo>
                    <a:lnTo>
                      <a:pt x="396" y="130"/>
                    </a:lnTo>
                    <a:lnTo>
                      <a:pt x="396" y="136"/>
                    </a:lnTo>
                    <a:lnTo>
                      <a:pt x="391" y="138"/>
                    </a:lnTo>
                    <a:lnTo>
                      <a:pt x="383" y="138"/>
                    </a:lnTo>
                    <a:lnTo>
                      <a:pt x="370" y="136"/>
                    </a:lnTo>
                    <a:lnTo>
                      <a:pt x="369" y="134"/>
                    </a:lnTo>
                    <a:lnTo>
                      <a:pt x="369" y="124"/>
                    </a:lnTo>
                    <a:lnTo>
                      <a:pt x="372" y="110"/>
                    </a:lnTo>
                    <a:lnTo>
                      <a:pt x="372" y="107"/>
                    </a:lnTo>
                    <a:lnTo>
                      <a:pt x="369" y="104"/>
                    </a:lnTo>
                    <a:lnTo>
                      <a:pt x="363" y="104"/>
                    </a:lnTo>
                    <a:lnTo>
                      <a:pt x="359" y="102"/>
                    </a:lnTo>
                    <a:lnTo>
                      <a:pt x="357" y="100"/>
                    </a:lnTo>
                    <a:lnTo>
                      <a:pt x="359" y="95"/>
                    </a:lnTo>
                    <a:lnTo>
                      <a:pt x="362" y="91"/>
                    </a:lnTo>
                    <a:lnTo>
                      <a:pt x="362" y="85"/>
                    </a:lnTo>
                    <a:lnTo>
                      <a:pt x="359" y="82"/>
                    </a:lnTo>
                    <a:lnTo>
                      <a:pt x="354" y="84"/>
                    </a:lnTo>
                    <a:lnTo>
                      <a:pt x="347" y="92"/>
                    </a:lnTo>
                    <a:lnTo>
                      <a:pt x="343" y="91"/>
                    </a:lnTo>
                    <a:lnTo>
                      <a:pt x="329" y="79"/>
                    </a:lnTo>
                    <a:lnTo>
                      <a:pt x="320" y="81"/>
                    </a:lnTo>
                    <a:lnTo>
                      <a:pt x="306" y="89"/>
                    </a:lnTo>
                    <a:lnTo>
                      <a:pt x="304" y="100"/>
                    </a:lnTo>
                    <a:lnTo>
                      <a:pt x="301" y="102"/>
                    </a:lnTo>
                    <a:lnTo>
                      <a:pt x="295" y="104"/>
                    </a:lnTo>
                    <a:lnTo>
                      <a:pt x="290" y="101"/>
                    </a:lnTo>
                    <a:lnTo>
                      <a:pt x="277" y="87"/>
                    </a:lnTo>
                    <a:lnTo>
                      <a:pt x="271" y="82"/>
                    </a:lnTo>
                    <a:lnTo>
                      <a:pt x="264" y="84"/>
                    </a:lnTo>
                    <a:lnTo>
                      <a:pt x="255" y="89"/>
                    </a:lnTo>
                    <a:lnTo>
                      <a:pt x="245" y="88"/>
                    </a:lnTo>
                    <a:lnTo>
                      <a:pt x="229" y="76"/>
                    </a:lnTo>
                    <a:lnTo>
                      <a:pt x="219" y="75"/>
                    </a:lnTo>
                    <a:lnTo>
                      <a:pt x="215" y="72"/>
                    </a:lnTo>
                    <a:lnTo>
                      <a:pt x="205" y="56"/>
                    </a:lnTo>
                    <a:lnTo>
                      <a:pt x="187" y="40"/>
                    </a:lnTo>
                    <a:lnTo>
                      <a:pt x="179" y="35"/>
                    </a:lnTo>
                    <a:lnTo>
                      <a:pt x="169" y="35"/>
                    </a:lnTo>
                    <a:lnTo>
                      <a:pt x="166" y="36"/>
                    </a:lnTo>
                    <a:lnTo>
                      <a:pt x="159" y="52"/>
                    </a:lnTo>
                    <a:lnTo>
                      <a:pt x="157" y="58"/>
                    </a:lnTo>
                    <a:lnTo>
                      <a:pt x="154" y="65"/>
                    </a:lnTo>
                    <a:lnTo>
                      <a:pt x="151" y="68"/>
                    </a:lnTo>
                    <a:lnTo>
                      <a:pt x="131" y="69"/>
                    </a:lnTo>
                    <a:lnTo>
                      <a:pt x="124" y="72"/>
                    </a:lnTo>
                    <a:lnTo>
                      <a:pt x="123" y="74"/>
                    </a:lnTo>
                    <a:lnTo>
                      <a:pt x="123" y="82"/>
                    </a:lnTo>
                    <a:lnTo>
                      <a:pt x="118" y="84"/>
                    </a:lnTo>
                    <a:lnTo>
                      <a:pt x="110" y="87"/>
                    </a:lnTo>
                    <a:lnTo>
                      <a:pt x="101" y="85"/>
                    </a:lnTo>
                    <a:lnTo>
                      <a:pt x="100" y="81"/>
                    </a:lnTo>
                    <a:lnTo>
                      <a:pt x="97" y="69"/>
                    </a:lnTo>
                    <a:lnTo>
                      <a:pt x="87" y="59"/>
                    </a:lnTo>
                    <a:lnTo>
                      <a:pt x="85" y="53"/>
                    </a:lnTo>
                    <a:lnTo>
                      <a:pt x="84" y="45"/>
                    </a:lnTo>
                    <a:lnTo>
                      <a:pt x="78" y="30"/>
                    </a:lnTo>
                    <a:lnTo>
                      <a:pt x="72" y="23"/>
                    </a:lnTo>
                    <a:lnTo>
                      <a:pt x="68" y="22"/>
                    </a:lnTo>
                    <a:lnTo>
                      <a:pt x="58" y="20"/>
                    </a:lnTo>
                    <a:lnTo>
                      <a:pt x="49" y="16"/>
                    </a:lnTo>
                    <a:lnTo>
                      <a:pt x="36" y="17"/>
                    </a:lnTo>
                    <a:lnTo>
                      <a:pt x="19" y="10"/>
                    </a:lnTo>
                    <a:lnTo>
                      <a:pt x="10" y="0"/>
                    </a:lnTo>
                    <a:lnTo>
                      <a:pt x="3" y="0"/>
                    </a:lnTo>
                    <a:lnTo>
                      <a:pt x="0" y="2"/>
                    </a:lnTo>
                  </a:path>
                </a:pathLst>
              </a:custGeom>
              <a:noFill/>
              <a:ln w="6">
                <a:solidFill>
                  <a:srgbClr val="005CE6"/>
                </a:solidFill>
                <a:prstDash val="solid"/>
                <a:round/>
                <a:headEnd/>
                <a:tailEnd/>
              </a:ln>
            </p:spPr>
            <p:txBody>
              <a:bodyPr/>
              <a:lstStyle/>
              <a:p>
                <a:endParaRPr lang="en-US"/>
              </a:p>
            </p:txBody>
          </p:sp>
          <p:sp>
            <p:nvSpPr>
              <p:cNvPr id="28969" name="Line 130"/>
              <p:cNvSpPr>
                <a:spLocks noChangeShapeType="1"/>
              </p:cNvSpPr>
              <p:nvPr/>
            </p:nvSpPr>
            <p:spPr bwMode="auto">
              <a:xfrm flipV="1">
                <a:off x="857" y="3356"/>
                <a:ext cx="1" cy="10"/>
              </a:xfrm>
              <a:prstGeom prst="line">
                <a:avLst/>
              </a:prstGeom>
              <a:noFill/>
              <a:ln w="6">
                <a:solidFill>
                  <a:srgbClr val="005CE6"/>
                </a:solidFill>
                <a:round/>
                <a:headEnd/>
                <a:tailEnd/>
              </a:ln>
            </p:spPr>
            <p:txBody>
              <a:bodyPr/>
              <a:lstStyle/>
              <a:p>
                <a:endParaRPr lang="en-US"/>
              </a:p>
            </p:txBody>
          </p:sp>
          <p:sp>
            <p:nvSpPr>
              <p:cNvPr id="28970" name="Line 131"/>
              <p:cNvSpPr>
                <a:spLocks noChangeShapeType="1"/>
              </p:cNvSpPr>
              <p:nvPr/>
            </p:nvSpPr>
            <p:spPr bwMode="auto">
              <a:xfrm flipV="1">
                <a:off x="789" y="3694"/>
                <a:ext cx="2" cy="5"/>
              </a:xfrm>
              <a:prstGeom prst="line">
                <a:avLst/>
              </a:prstGeom>
              <a:noFill/>
              <a:ln w="6">
                <a:solidFill>
                  <a:srgbClr val="005CE6"/>
                </a:solidFill>
                <a:round/>
                <a:headEnd/>
                <a:tailEnd/>
              </a:ln>
            </p:spPr>
            <p:txBody>
              <a:bodyPr/>
              <a:lstStyle/>
              <a:p>
                <a:endParaRPr lang="en-US"/>
              </a:p>
            </p:txBody>
          </p:sp>
          <p:sp>
            <p:nvSpPr>
              <p:cNvPr id="28971" name="Freeform 132"/>
              <p:cNvSpPr>
                <a:spLocks/>
              </p:cNvSpPr>
              <p:nvPr/>
            </p:nvSpPr>
            <p:spPr bwMode="auto">
              <a:xfrm>
                <a:off x="4509" y="1057"/>
                <a:ext cx="90" cy="53"/>
              </a:xfrm>
              <a:custGeom>
                <a:avLst/>
                <a:gdLst>
                  <a:gd name="T0" fmla="*/ 85 w 90"/>
                  <a:gd name="T1" fmla="*/ 8 h 53"/>
                  <a:gd name="T2" fmla="*/ 72 w 90"/>
                  <a:gd name="T3" fmla="*/ 5 h 53"/>
                  <a:gd name="T4" fmla="*/ 66 w 90"/>
                  <a:gd name="T5" fmla="*/ 7 h 53"/>
                  <a:gd name="T6" fmla="*/ 62 w 90"/>
                  <a:gd name="T7" fmla="*/ 10 h 53"/>
                  <a:gd name="T8" fmla="*/ 62 w 90"/>
                  <a:gd name="T9" fmla="*/ 15 h 53"/>
                  <a:gd name="T10" fmla="*/ 66 w 90"/>
                  <a:gd name="T11" fmla="*/ 21 h 53"/>
                  <a:gd name="T12" fmla="*/ 72 w 90"/>
                  <a:gd name="T13" fmla="*/ 27 h 53"/>
                  <a:gd name="T14" fmla="*/ 88 w 90"/>
                  <a:gd name="T15" fmla="*/ 36 h 53"/>
                  <a:gd name="T16" fmla="*/ 90 w 90"/>
                  <a:gd name="T17" fmla="*/ 40 h 53"/>
                  <a:gd name="T18" fmla="*/ 90 w 90"/>
                  <a:gd name="T19" fmla="*/ 47 h 53"/>
                  <a:gd name="T20" fmla="*/ 79 w 90"/>
                  <a:gd name="T21" fmla="*/ 53 h 53"/>
                  <a:gd name="T22" fmla="*/ 73 w 90"/>
                  <a:gd name="T23" fmla="*/ 53 h 53"/>
                  <a:gd name="T24" fmla="*/ 64 w 90"/>
                  <a:gd name="T25" fmla="*/ 49 h 53"/>
                  <a:gd name="T26" fmla="*/ 57 w 90"/>
                  <a:gd name="T27" fmla="*/ 41 h 53"/>
                  <a:gd name="T28" fmla="*/ 53 w 90"/>
                  <a:gd name="T29" fmla="*/ 30 h 53"/>
                  <a:gd name="T30" fmla="*/ 46 w 90"/>
                  <a:gd name="T31" fmla="*/ 24 h 53"/>
                  <a:gd name="T32" fmla="*/ 33 w 90"/>
                  <a:gd name="T33" fmla="*/ 15 h 53"/>
                  <a:gd name="T34" fmla="*/ 24 w 90"/>
                  <a:gd name="T35" fmla="*/ 5 h 53"/>
                  <a:gd name="T36" fmla="*/ 20 w 90"/>
                  <a:gd name="T37" fmla="*/ 1 h 53"/>
                  <a:gd name="T38" fmla="*/ 16 w 90"/>
                  <a:gd name="T39" fmla="*/ 0 h 53"/>
                  <a:gd name="T40" fmla="*/ 0 w 90"/>
                  <a:gd name="T41" fmla="*/ 2 h 5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0"/>
                  <a:gd name="T64" fmla="*/ 0 h 53"/>
                  <a:gd name="T65" fmla="*/ 90 w 90"/>
                  <a:gd name="T66" fmla="*/ 53 h 5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0" h="53">
                    <a:moveTo>
                      <a:pt x="85" y="8"/>
                    </a:moveTo>
                    <a:lnTo>
                      <a:pt x="72" y="5"/>
                    </a:lnTo>
                    <a:lnTo>
                      <a:pt x="66" y="7"/>
                    </a:lnTo>
                    <a:lnTo>
                      <a:pt x="62" y="10"/>
                    </a:lnTo>
                    <a:lnTo>
                      <a:pt x="62" y="15"/>
                    </a:lnTo>
                    <a:lnTo>
                      <a:pt x="66" y="21"/>
                    </a:lnTo>
                    <a:lnTo>
                      <a:pt x="72" y="27"/>
                    </a:lnTo>
                    <a:lnTo>
                      <a:pt x="88" y="36"/>
                    </a:lnTo>
                    <a:lnTo>
                      <a:pt x="90" y="40"/>
                    </a:lnTo>
                    <a:lnTo>
                      <a:pt x="90" y="47"/>
                    </a:lnTo>
                    <a:lnTo>
                      <a:pt x="79" y="53"/>
                    </a:lnTo>
                    <a:lnTo>
                      <a:pt x="73" y="53"/>
                    </a:lnTo>
                    <a:lnTo>
                      <a:pt x="64" y="49"/>
                    </a:lnTo>
                    <a:lnTo>
                      <a:pt x="57" y="41"/>
                    </a:lnTo>
                    <a:lnTo>
                      <a:pt x="53" y="30"/>
                    </a:lnTo>
                    <a:lnTo>
                      <a:pt x="46" y="24"/>
                    </a:lnTo>
                    <a:lnTo>
                      <a:pt x="33" y="15"/>
                    </a:lnTo>
                    <a:lnTo>
                      <a:pt x="24" y="5"/>
                    </a:lnTo>
                    <a:lnTo>
                      <a:pt x="20" y="1"/>
                    </a:lnTo>
                    <a:lnTo>
                      <a:pt x="16" y="0"/>
                    </a:lnTo>
                    <a:lnTo>
                      <a:pt x="0" y="2"/>
                    </a:lnTo>
                  </a:path>
                </a:pathLst>
              </a:custGeom>
              <a:noFill/>
              <a:ln w="6">
                <a:solidFill>
                  <a:srgbClr val="005CE6"/>
                </a:solidFill>
                <a:prstDash val="solid"/>
                <a:round/>
                <a:headEnd/>
                <a:tailEnd/>
              </a:ln>
            </p:spPr>
            <p:txBody>
              <a:bodyPr/>
              <a:lstStyle/>
              <a:p>
                <a:endParaRPr lang="en-US"/>
              </a:p>
            </p:txBody>
          </p:sp>
          <p:sp>
            <p:nvSpPr>
              <p:cNvPr id="28972" name="Freeform 133"/>
              <p:cNvSpPr>
                <a:spLocks/>
              </p:cNvSpPr>
              <p:nvPr/>
            </p:nvSpPr>
            <p:spPr bwMode="auto">
              <a:xfrm>
                <a:off x="796" y="3676"/>
                <a:ext cx="2" cy="1"/>
              </a:xfrm>
              <a:custGeom>
                <a:avLst/>
                <a:gdLst>
                  <a:gd name="T0" fmla="*/ 0 w 2"/>
                  <a:gd name="T1" fmla="*/ 0 h 1"/>
                  <a:gd name="T2" fmla="*/ 2 w 2"/>
                  <a:gd name="T3" fmla="*/ 0 h 1"/>
                  <a:gd name="T4" fmla="*/ 2 w 2"/>
                  <a:gd name="T5" fmla="*/ 0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0" y="0"/>
                    </a:moveTo>
                    <a:lnTo>
                      <a:pt x="2" y="0"/>
                    </a:lnTo>
                  </a:path>
                </a:pathLst>
              </a:custGeom>
              <a:noFill/>
              <a:ln w="6">
                <a:solidFill>
                  <a:srgbClr val="005CE6"/>
                </a:solidFill>
                <a:prstDash val="solid"/>
                <a:round/>
                <a:headEnd/>
                <a:tailEnd/>
              </a:ln>
            </p:spPr>
            <p:txBody>
              <a:bodyPr/>
              <a:lstStyle/>
              <a:p>
                <a:endParaRPr lang="en-US"/>
              </a:p>
            </p:txBody>
          </p:sp>
          <p:sp>
            <p:nvSpPr>
              <p:cNvPr id="28973" name="Freeform 134"/>
              <p:cNvSpPr>
                <a:spLocks/>
              </p:cNvSpPr>
              <p:nvPr/>
            </p:nvSpPr>
            <p:spPr bwMode="auto">
              <a:xfrm>
                <a:off x="863" y="3153"/>
                <a:ext cx="93" cy="196"/>
              </a:xfrm>
              <a:custGeom>
                <a:avLst/>
                <a:gdLst>
                  <a:gd name="T0" fmla="*/ 0 w 93"/>
                  <a:gd name="T1" fmla="*/ 196 h 196"/>
                  <a:gd name="T2" fmla="*/ 2 w 93"/>
                  <a:gd name="T3" fmla="*/ 189 h 196"/>
                  <a:gd name="T4" fmla="*/ 5 w 93"/>
                  <a:gd name="T5" fmla="*/ 177 h 196"/>
                  <a:gd name="T6" fmla="*/ 10 w 93"/>
                  <a:gd name="T7" fmla="*/ 168 h 196"/>
                  <a:gd name="T8" fmla="*/ 13 w 93"/>
                  <a:gd name="T9" fmla="*/ 160 h 196"/>
                  <a:gd name="T10" fmla="*/ 18 w 93"/>
                  <a:gd name="T11" fmla="*/ 145 h 196"/>
                  <a:gd name="T12" fmla="*/ 18 w 93"/>
                  <a:gd name="T13" fmla="*/ 131 h 196"/>
                  <a:gd name="T14" fmla="*/ 15 w 93"/>
                  <a:gd name="T15" fmla="*/ 128 h 196"/>
                  <a:gd name="T16" fmla="*/ 17 w 93"/>
                  <a:gd name="T17" fmla="*/ 122 h 196"/>
                  <a:gd name="T18" fmla="*/ 31 w 93"/>
                  <a:gd name="T19" fmla="*/ 105 h 196"/>
                  <a:gd name="T20" fmla="*/ 41 w 93"/>
                  <a:gd name="T21" fmla="*/ 83 h 196"/>
                  <a:gd name="T22" fmla="*/ 47 w 93"/>
                  <a:gd name="T23" fmla="*/ 76 h 196"/>
                  <a:gd name="T24" fmla="*/ 51 w 93"/>
                  <a:gd name="T25" fmla="*/ 66 h 196"/>
                  <a:gd name="T26" fmla="*/ 54 w 93"/>
                  <a:gd name="T27" fmla="*/ 63 h 196"/>
                  <a:gd name="T28" fmla="*/ 62 w 93"/>
                  <a:gd name="T29" fmla="*/ 59 h 196"/>
                  <a:gd name="T30" fmla="*/ 62 w 93"/>
                  <a:gd name="T31" fmla="*/ 53 h 196"/>
                  <a:gd name="T32" fmla="*/ 60 w 93"/>
                  <a:gd name="T33" fmla="*/ 53 h 196"/>
                  <a:gd name="T34" fmla="*/ 64 w 93"/>
                  <a:gd name="T35" fmla="*/ 45 h 196"/>
                  <a:gd name="T36" fmla="*/ 66 w 93"/>
                  <a:gd name="T37" fmla="*/ 42 h 196"/>
                  <a:gd name="T38" fmla="*/ 75 w 93"/>
                  <a:gd name="T39" fmla="*/ 45 h 196"/>
                  <a:gd name="T40" fmla="*/ 79 w 93"/>
                  <a:gd name="T41" fmla="*/ 45 h 196"/>
                  <a:gd name="T42" fmla="*/ 83 w 93"/>
                  <a:gd name="T43" fmla="*/ 40 h 196"/>
                  <a:gd name="T44" fmla="*/ 85 w 93"/>
                  <a:gd name="T45" fmla="*/ 32 h 196"/>
                  <a:gd name="T46" fmla="*/ 90 w 93"/>
                  <a:gd name="T47" fmla="*/ 27 h 196"/>
                  <a:gd name="T48" fmla="*/ 92 w 93"/>
                  <a:gd name="T49" fmla="*/ 23 h 196"/>
                  <a:gd name="T50" fmla="*/ 92 w 93"/>
                  <a:gd name="T51" fmla="*/ 10 h 196"/>
                  <a:gd name="T52" fmla="*/ 93 w 93"/>
                  <a:gd name="T53" fmla="*/ 6 h 196"/>
                  <a:gd name="T54" fmla="*/ 93 w 93"/>
                  <a:gd name="T55" fmla="*/ 1 h 196"/>
                  <a:gd name="T56" fmla="*/ 90 w 93"/>
                  <a:gd name="T57" fmla="*/ 0 h 196"/>
                  <a:gd name="T58" fmla="*/ 87 w 93"/>
                  <a:gd name="T59" fmla="*/ 0 h 19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93"/>
                  <a:gd name="T91" fmla="*/ 0 h 196"/>
                  <a:gd name="T92" fmla="*/ 93 w 93"/>
                  <a:gd name="T93" fmla="*/ 196 h 19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93" h="196">
                    <a:moveTo>
                      <a:pt x="0" y="196"/>
                    </a:moveTo>
                    <a:lnTo>
                      <a:pt x="2" y="189"/>
                    </a:lnTo>
                    <a:lnTo>
                      <a:pt x="5" y="177"/>
                    </a:lnTo>
                    <a:lnTo>
                      <a:pt x="10" y="168"/>
                    </a:lnTo>
                    <a:lnTo>
                      <a:pt x="13" y="160"/>
                    </a:lnTo>
                    <a:lnTo>
                      <a:pt x="18" y="145"/>
                    </a:lnTo>
                    <a:lnTo>
                      <a:pt x="18" y="131"/>
                    </a:lnTo>
                    <a:lnTo>
                      <a:pt x="15" y="128"/>
                    </a:lnTo>
                    <a:lnTo>
                      <a:pt x="17" y="122"/>
                    </a:lnTo>
                    <a:lnTo>
                      <a:pt x="31" y="105"/>
                    </a:lnTo>
                    <a:lnTo>
                      <a:pt x="41" y="83"/>
                    </a:lnTo>
                    <a:lnTo>
                      <a:pt x="47" y="76"/>
                    </a:lnTo>
                    <a:lnTo>
                      <a:pt x="51" y="66"/>
                    </a:lnTo>
                    <a:lnTo>
                      <a:pt x="54" y="63"/>
                    </a:lnTo>
                    <a:lnTo>
                      <a:pt x="62" y="59"/>
                    </a:lnTo>
                    <a:lnTo>
                      <a:pt x="62" y="53"/>
                    </a:lnTo>
                    <a:lnTo>
                      <a:pt x="60" y="53"/>
                    </a:lnTo>
                    <a:lnTo>
                      <a:pt x="64" y="45"/>
                    </a:lnTo>
                    <a:lnTo>
                      <a:pt x="66" y="42"/>
                    </a:lnTo>
                    <a:lnTo>
                      <a:pt x="75" y="45"/>
                    </a:lnTo>
                    <a:lnTo>
                      <a:pt x="79" y="45"/>
                    </a:lnTo>
                    <a:lnTo>
                      <a:pt x="83" y="40"/>
                    </a:lnTo>
                    <a:lnTo>
                      <a:pt x="85" y="32"/>
                    </a:lnTo>
                    <a:lnTo>
                      <a:pt x="90" y="27"/>
                    </a:lnTo>
                    <a:lnTo>
                      <a:pt x="92" y="23"/>
                    </a:lnTo>
                    <a:lnTo>
                      <a:pt x="92" y="10"/>
                    </a:lnTo>
                    <a:lnTo>
                      <a:pt x="93" y="6"/>
                    </a:lnTo>
                    <a:lnTo>
                      <a:pt x="93" y="1"/>
                    </a:lnTo>
                    <a:lnTo>
                      <a:pt x="90" y="0"/>
                    </a:lnTo>
                    <a:lnTo>
                      <a:pt x="87" y="0"/>
                    </a:lnTo>
                  </a:path>
                </a:pathLst>
              </a:custGeom>
              <a:noFill/>
              <a:ln w="6">
                <a:solidFill>
                  <a:srgbClr val="005CE6"/>
                </a:solidFill>
                <a:prstDash val="solid"/>
                <a:round/>
                <a:headEnd/>
                <a:tailEnd/>
              </a:ln>
            </p:spPr>
            <p:txBody>
              <a:bodyPr/>
              <a:lstStyle/>
              <a:p>
                <a:endParaRPr lang="en-US"/>
              </a:p>
            </p:txBody>
          </p:sp>
          <p:sp>
            <p:nvSpPr>
              <p:cNvPr id="28974" name="Line 135"/>
              <p:cNvSpPr>
                <a:spLocks noChangeShapeType="1"/>
              </p:cNvSpPr>
              <p:nvPr/>
            </p:nvSpPr>
            <p:spPr bwMode="auto">
              <a:xfrm flipV="1">
                <a:off x="811" y="3569"/>
                <a:ext cx="1" cy="4"/>
              </a:xfrm>
              <a:prstGeom prst="line">
                <a:avLst/>
              </a:prstGeom>
              <a:noFill/>
              <a:ln w="6">
                <a:solidFill>
                  <a:srgbClr val="005CE6"/>
                </a:solidFill>
                <a:round/>
                <a:headEnd/>
                <a:tailEnd/>
              </a:ln>
            </p:spPr>
            <p:txBody>
              <a:bodyPr/>
              <a:lstStyle/>
              <a:p>
                <a:endParaRPr lang="en-US"/>
              </a:p>
            </p:txBody>
          </p:sp>
          <p:sp>
            <p:nvSpPr>
              <p:cNvPr id="28975" name="Freeform 136"/>
              <p:cNvSpPr>
                <a:spLocks/>
              </p:cNvSpPr>
              <p:nvPr/>
            </p:nvSpPr>
            <p:spPr bwMode="auto">
              <a:xfrm>
                <a:off x="2404" y="1735"/>
                <a:ext cx="36" cy="14"/>
              </a:xfrm>
              <a:custGeom>
                <a:avLst/>
                <a:gdLst>
                  <a:gd name="T0" fmla="*/ 0 w 36"/>
                  <a:gd name="T1" fmla="*/ 14 h 14"/>
                  <a:gd name="T2" fmla="*/ 32 w 36"/>
                  <a:gd name="T3" fmla="*/ 0 h 14"/>
                  <a:gd name="T4" fmla="*/ 36 w 36"/>
                  <a:gd name="T5" fmla="*/ 0 h 14"/>
                  <a:gd name="T6" fmla="*/ 0 60000 65536"/>
                  <a:gd name="T7" fmla="*/ 0 60000 65536"/>
                  <a:gd name="T8" fmla="*/ 0 60000 65536"/>
                  <a:gd name="T9" fmla="*/ 0 w 36"/>
                  <a:gd name="T10" fmla="*/ 0 h 14"/>
                  <a:gd name="T11" fmla="*/ 36 w 36"/>
                  <a:gd name="T12" fmla="*/ 14 h 14"/>
                </a:gdLst>
                <a:ahLst/>
                <a:cxnLst>
                  <a:cxn ang="T6">
                    <a:pos x="T0" y="T1"/>
                  </a:cxn>
                  <a:cxn ang="T7">
                    <a:pos x="T2" y="T3"/>
                  </a:cxn>
                  <a:cxn ang="T8">
                    <a:pos x="T4" y="T5"/>
                  </a:cxn>
                </a:cxnLst>
                <a:rect l="T9" t="T10" r="T11" b="T12"/>
                <a:pathLst>
                  <a:path w="36" h="14">
                    <a:moveTo>
                      <a:pt x="0" y="14"/>
                    </a:moveTo>
                    <a:lnTo>
                      <a:pt x="32" y="0"/>
                    </a:lnTo>
                    <a:lnTo>
                      <a:pt x="36" y="0"/>
                    </a:lnTo>
                  </a:path>
                </a:pathLst>
              </a:custGeom>
              <a:noFill/>
              <a:ln w="6">
                <a:solidFill>
                  <a:srgbClr val="005CE6"/>
                </a:solidFill>
                <a:prstDash val="solid"/>
                <a:round/>
                <a:headEnd/>
                <a:tailEnd/>
              </a:ln>
            </p:spPr>
            <p:txBody>
              <a:bodyPr/>
              <a:lstStyle/>
              <a:p>
                <a:endParaRPr lang="en-US"/>
              </a:p>
            </p:txBody>
          </p:sp>
          <p:sp>
            <p:nvSpPr>
              <p:cNvPr id="28976" name="Freeform 137"/>
              <p:cNvSpPr>
                <a:spLocks/>
              </p:cNvSpPr>
              <p:nvPr/>
            </p:nvSpPr>
            <p:spPr bwMode="auto">
              <a:xfrm>
                <a:off x="3827" y="2075"/>
                <a:ext cx="97" cy="616"/>
              </a:xfrm>
              <a:custGeom>
                <a:avLst/>
                <a:gdLst>
                  <a:gd name="T0" fmla="*/ 69 w 97"/>
                  <a:gd name="T1" fmla="*/ 7 h 616"/>
                  <a:gd name="T2" fmla="*/ 71 w 97"/>
                  <a:gd name="T3" fmla="*/ 10 h 616"/>
                  <a:gd name="T4" fmla="*/ 80 w 97"/>
                  <a:gd name="T5" fmla="*/ 34 h 616"/>
                  <a:gd name="T6" fmla="*/ 88 w 97"/>
                  <a:gd name="T7" fmla="*/ 77 h 616"/>
                  <a:gd name="T8" fmla="*/ 82 w 97"/>
                  <a:gd name="T9" fmla="*/ 103 h 616"/>
                  <a:gd name="T10" fmla="*/ 82 w 97"/>
                  <a:gd name="T11" fmla="*/ 135 h 616"/>
                  <a:gd name="T12" fmla="*/ 90 w 97"/>
                  <a:gd name="T13" fmla="*/ 159 h 616"/>
                  <a:gd name="T14" fmla="*/ 97 w 97"/>
                  <a:gd name="T15" fmla="*/ 197 h 616"/>
                  <a:gd name="T16" fmla="*/ 94 w 97"/>
                  <a:gd name="T17" fmla="*/ 224 h 616"/>
                  <a:gd name="T18" fmla="*/ 95 w 97"/>
                  <a:gd name="T19" fmla="*/ 241 h 616"/>
                  <a:gd name="T20" fmla="*/ 94 w 97"/>
                  <a:gd name="T21" fmla="*/ 260 h 616"/>
                  <a:gd name="T22" fmla="*/ 87 w 97"/>
                  <a:gd name="T23" fmla="*/ 287 h 616"/>
                  <a:gd name="T24" fmla="*/ 84 w 97"/>
                  <a:gd name="T25" fmla="*/ 298 h 616"/>
                  <a:gd name="T26" fmla="*/ 94 w 97"/>
                  <a:gd name="T27" fmla="*/ 310 h 616"/>
                  <a:gd name="T28" fmla="*/ 80 w 97"/>
                  <a:gd name="T29" fmla="*/ 332 h 616"/>
                  <a:gd name="T30" fmla="*/ 74 w 97"/>
                  <a:gd name="T31" fmla="*/ 349 h 616"/>
                  <a:gd name="T32" fmla="*/ 72 w 97"/>
                  <a:gd name="T33" fmla="*/ 362 h 616"/>
                  <a:gd name="T34" fmla="*/ 75 w 97"/>
                  <a:gd name="T35" fmla="*/ 371 h 616"/>
                  <a:gd name="T36" fmla="*/ 64 w 97"/>
                  <a:gd name="T37" fmla="*/ 391 h 616"/>
                  <a:gd name="T38" fmla="*/ 52 w 97"/>
                  <a:gd name="T39" fmla="*/ 410 h 616"/>
                  <a:gd name="T40" fmla="*/ 41 w 97"/>
                  <a:gd name="T41" fmla="*/ 413 h 616"/>
                  <a:gd name="T42" fmla="*/ 41 w 97"/>
                  <a:gd name="T43" fmla="*/ 421 h 616"/>
                  <a:gd name="T44" fmla="*/ 41 w 97"/>
                  <a:gd name="T45" fmla="*/ 433 h 616"/>
                  <a:gd name="T46" fmla="*/ 41 w 97"/>
                  <a:gd name="T47" fmla="*/ 440 h 616"/>
                  <a:gd name="T48" fmla="*/ 45 w 97"/>
                  <a:gd name="T49" fmla="*/ 449 h 616"/>
                  <a:gd name="T50" fmla="*/ 39 w 97"/>
                  <a:gd name="T51" fmla="*/ 462 h 616"/>
                  <a:gd name="T52" fmla="*/ 33 w 97"/>
                  <a:gd name="T53" fmla="*/ 485 h 616"/>
                  <a:gd name="T54" fmla="*/ 28 w 97"/>
                  <a:gd name="T55" fmla="*/ 505 h 616"/>
                  <a:gd name="T56" fmla="*/ 28 w 97"/>
                  <a:gd name="T57" fmla="*/ 518 h 616"/>
                  <a:gd name="T58" fmla="*/ 10 w 97"/>
                  <a:gd name="T59" fmla="*/ 522 h 616"/>
                  <a:gd name="T60" fmla="*/ 19 w 97"/>
                  <a:gd name="T61" fmla="*/ 528 h 616"/>
                  <a:gd name="T62" fmla="*/ 25 w 97"/>
                  <a:gd name="T63" fmla="*/ 541 h 616"/>
                  <a:gd name="T64" fmla="*/ 10 w 97"/>
                  <a:gd name="T65" fmla="*/ 549 h 616"/>
                  <a:gd name="T66" fmla="*/ 16 w 97"/>
                  <a:gd name="T67" fmla="*/ 560 h 616"/>
                  <a:gd name="T68" fmla="*/ 9 w 97"/>
                  <a:gd name="T69" fmla="*/ 568 h 616"/>
                  <a:gd name="T70" fmla="*/ 6 w 97"/>
                  <a:gd name="T71" fmla="*/ 588 h 616"/>
                  <a:gd name="T72" fmla="*/ 7 w 97"/>
                  <a:gd name="T73" fmla="*/ 596 h 616"/>
                  <a:gd name="T74" fmla="*/ 0 w 97"/>
                  <a:gd name="T75" fmla="*/ 601 h 616"/>
                  <a:gd name="T76" fmla="*/ 10 w 97"/>
                  <a:gd name="T77" fmla="*/ 610 h 616"/>
                  <a:gd name="T78" fmla="*/ 5 w 97"/>
                  <a:gd name="T79" fmla="*/ 616 h 61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97"/>
                  <a:gd name="T121" fmla="*/ 0 h 616"/>
                  <a:gd name="T122" fmla="*/ 97 w 97"/>
                  <a:gd name="T123" fmla="*/ 616 h 61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97" h="616">
                    <a:moveTo>
                      <a:pt x="68" y="0"/>
                    </a:moveTo>
                    <a:lnTo>
                      <a:pt x="69" y="7"/>
                    </a:lnTo>
                    <a:lnTo>
                      <a:pt x="71" y="8"/>
                    </a:lnTo>
                    <a:lnTo>
                      <a:pt x="71" y="10"/>
                    </a:lnTo>
                    <a:lnTo>
                      <a:pt x="78" y="34"/>
                    </a:lnTo>
                    <a:lnTo>
                      <a:pt x="80" y="34"/>
                    </a:lnTo>
                    <a:lnTo>
                      <a:pt x="84" y="53"/>
                    </a:lnTo>
                    <a:lnTo>
                      <a:pt x="88" y="77"/>
                    </a:lnTo>
                    <a:lnTo>
                      <a:pt x="82" y="96"/>
                    </a:lnTo>
                    <a:lnTo>
                      <a:pt x="82" y="103"/>
                    </a:lnTo>
                    <a:lnTo>
                      <a:pt x="84" y="110"/>
                    </a:lnTo>
                    <a:lnTo>
                      <a:pt x="82" y="135"/>
                    </a:lnTo>
                    <a:lnTo>
                      <a:pt x="87" y="145"/>
                    </a:lnTo>
                    <a:lnTo>
                      <a:pt x="90" y="159"/>
                    </a:lnTo>
                    <a:lnTo>
                      <a:pt x="95" y="172"/>
                    </a:lnTo>
                    <a:lnTo>
                      <a:pt x="97" y="197"/>
                    </a:lnTo>
                    <a:lnTo>
                      <a:pt x="94" y="211"/>
                    </a:lnTo>
                    <a:lnTo>
                      <a:pt x="94" y="224"/>
                    </a:lnTo>
                    <a:lnTo>
                      <a:pt x="95" y="230"/>
                    </a:lnTo>
                    <a:lnTo>
                      <a:pt x="95" y="241"/>
                    </a:lnTo>
                    <a:lnTo>
                      <a:pt x="94" y="246"/>
                    </a:lnTo>
                    <a:lnTo>
                      <a:pt x="94" y="260"/>
                    </a:lnTo>
                    <a:lnTo>
                      <a:pt x="90" y="270"/>
                    </a:lnTo>
                    <a:lnTo>
                      <a:pt x="87" y="287"/>
                    </a:lnTo>
                    <a:lnTo>
                      <a:pt x="84" y="293"/>
                    </a:lnTo>
                    <a:lnTo>
                      <a:pt x="84" y="298"/>
                    </a:lnTo>
                    <a:lnTo>
                      <a:pt x="94" y="308"/>
                    </a:lnTo>
                    <a:lnTo>
                      <a:pt x="94" y="310"/>
                    </a:lnTo>
                    <a:lnTo>
                      <a:pt x="82" y="326"/>
                    </a:lnTo>
                    <a:lnTo>
                      <a:pt x="80" y="332"/>
                    </a:lnTo>
                    <a:lnTo>
                      <a:pt x="80" y="344"/>
                    </a:lnTo>
                    <a:lnTo>
                      <a:pt x="74" y="349"/>
                    </a:lnTo>
                    <a:lnTo>
                      <a:pt x="74" y="359"/>
                    </a:lnTo>
                    <a:lnTo>
                      <a:pt x="72" y="362"/>
                    </a:lnTo>
                    <a:lnTo>
                      <a:pt x="71" y="365"/>
                    </a:lnTo>
                    <a:lnTo>
                      <a:pt x="75" y="371"/>
                    </a:lnTo>
                    <a:lnTo>
                      <a:pt x="75" y="375"/>
                    </a:lnTo>
                    <a:lnTo>
                      <a:pt x="64" y="391"/>
                    </a:lnTo>
                    <a:lnTo>
                      <a:pt x="54" y="400"/>
                    </a:lnTo>
                    <a:lnTo>
                      <a:pt x="52" y="410"/>
                    </a:lnTo>
                    <a:lnTo>
                      <a:pt x="52" y="411"/>
                    </a:lnTo>
                    <a:lnTo>
                      <a:pt x="41" y="413"/>
                    </a:lnTo>
                    <a:lnTo>
                      <a:pt x="39" y="413"/>
                    </a:lnTo>
                    <a:lnTo>
                      <a:pt x="41" y="421"/>
                    </a:lnTo>
                    <a:lnTo>
                      <a:pt x="36" y="427"/>
                    </a:lnTo>
                    <a:lnTo>
                      <a:pt x="41" y="433"/>
                    </a:lnTo>
                    <a:lnTo>
                      <a:pt x="42" y="437"/>
                    </a:lnTo>
                    <a:lnTo>
                      <a:pt x="41" y="440"/>
                    </a:lnTo>
                    <a:lnTo>
                      <a:pt x="42" y="446"/>
                    </a:lnTo>
                    <a:lnTo>
                      <a:pt x="45" y="449"/>
                    </a:lnTo>
                    <a:lnTo>
                      <a:pt x="45" y="453"/>
                    </a:lnTo>
                    <a:lnTo>
                      <a:pt x="39" y="462"/>
                    </a:lnTo>
                    <a:lnTo>
                      <a:pt x="38" y="469"/>
                    </a:lnTo>
                    <a:lnTo>
                      <a:pt x="33" y="485"/>
                    </a:lnTo>
                    <a:lnTo>
                      <a:pt x="35" y="496"/>
                    </a:lnTo>
                    <a:lnTo>
                      <a:pt x="28" y="505"/>
                    </a:lnTo>
                    <a:lnTo>
                      <a:pt x="29" y="515"/>
                    </a:lnTo>
                    <a:lnTo>
                      <a:pt x="28" y="518"/>
                    </a:lnTo>
                    <a:lnTo>
                      <a:pt x="13" y="518"/>
                    </a:lnTo>
                    <a:lnTo>
                      <a:pt x="10" y="522"/>
                    </a:lnTo>
                    <a:lnTo>
                      <a:pt x="13" y="525"/>
                    </a:lnTo>
                    <a:lnTo>
                      <a:pt x="19" y="528"/>
                    </a:lnTo>
                    <a:lnTo>
                      <a:pt x="25" y="532"/>
                    </a:lnTo>
                    <a:lnTo>
                      <a:pt x="25" y="541"/>
                    </a:lnTo>
                    <a:lnTo>
                      <a:pt x="20" y="545"/>
                    </a:lnTo>
                    <a:lnTo>
                      <a:pt x="10" y="549"/>
                    </a:lnTo>
                    <a:lnTo>
                      <a:pt x="10" y="552"/>
                    </a:lnTo>
                    <a:lnTo>
                      <a:pt x="16" y="560"/>
                    </a:lnTo>
                    <a:lnTo>
                      <a:pt x="18" y="564"/>
                    </a:lnTo>
                    <a:lnTo>
                      <a:pt x="9" y="568"/>
                    </a:lnTo>
                    <a:lnTo>
                      <a:pt x="7" y="571"/>
                    </a:lnTo>
                    <a:lnTo>
                      <a:pt x="6" y="588"/>
                    </a:lnTo>
                    <a:lnTo>
                      <a:pt x="9" y="596"/>
                    </a:lnTo>
                    <a:lnTo>
                      <a:pt x="7" y="596"/>
                    </a:lnTo>
                    <a:lnTo>
                      <a:pt x="2" y="598"/>
                    </a:lnTo>
                    <a:lnTo>
                      <a:pt x="0" y="601"/>
                    </a:lnTo>
                    <a:lnTo>
                      <a:pt x="3" y="603"/>
                    </a:lnTo>
                    <a:lnTo>
                      <a:pt x="10" y="610"/>
                    </a:lnTo>
                    <a:lnTo>
                      <a:pt x="10" y="613"/>
                    </a:lnTo>
                    <a:lnTo>
                      <a:pt x="5" y="616"/>
                    </a:lnTo>
                  </a:path>
                </a:pathLst>
              </a:custGeom>
              <a:noFill/>
              <a:ln w="6">
                <a:solidFill>
                  <a:srgbClr val="005CE6"/>
                </a:solidFill>
                <a:prstDash val="solid"/>
                <a:round/>
                <a:headEnd/>
                <a:tailEnd/>
              </a:ln>
            </p:spPr>
            <p:txBody>
              <a:bodyPr/>
              <a:lstStyle/>
              <a:p>
                <a:endParaRPr lang="en-US"/>
              </a:p>
            </p:txBody>
          </p:sp>
          <p:sp>
            <p:nvSpPr>
              <p:cNvPr id="28977" name="Freeform 138"/>
              <p:cNvSpPr>
                <a:spLocks/>
              </p:cNvSpPr>
              <p:nvPr/>
            </p:nvSpPr>
            <p:spPr bwMode="auto">
              <a:xfrm>
                <a:off x="2099" y="3687"/>
                <a:ext cx="20" cy="39"/>
              </a:xfrm>
              <a:custGeom>
                <a:avLst/>
                <a:gdLst>
                  <a:gd name="T0" fmla="*/ 20 w 20"/>
                  <a:gd name="T1" fmla="*/ 39 h 39"/>
                  <a:gd name="T2" fmla="*/ 13 w 20"/>
                  <a:gd name="T3" fmla="*/ 35 h 39"/>
                  <a:gd name="T4" fmla="*/ 2 w 20"/>
                  <a:gd name="T5" fmla="*/ 22 h 39"/>
                  <a:gd name="T6" fmla="*/ 0 w 20"/>
                  <a:gd name="T7" fmla="*/ 17 h 39"/>
                  <a:gd name="T8" fmla="*/ 0 w 20"/>
                  <a:gd name="T9" fmla="*/ 0 h 39"/>
                  <a:gd name="T10" fmla="*/ 0 60000 65536"/>
                  <a:gd name="T11" fmla="*/ 0 60000 65536"/>
                  <a:gd name="T12" fmla="*/ 0 60000 65536"/>
                  <a:gd name="T13" fmla="*/ 0 60000 65536"/>
                  <a:gd name="T14" fmla="*/ 0 60000 65536"/>
                  <a:gd name="T15" fmla="*/ 0 w 20"/>
                  <a:gd name="T16" fmla="*/ 0 h 39"/>
                  <a:gd name="T17" fmla="*/ 20 w 20"/>
                  <a:gd name="T18" fmla="*/ 39 h 39"/>
                </a:gdLst>
                <a:ahLst/>
                <a:cxnLst>
                  <a:cxn ang="T10">
                    <a:pos x="T0" y="T1"/>
                  </a:cxn>
                  <a:cxn ang="T11">
                    <a:pos x="T2" y="T3"/>
                  </a:cxn>
                  <a:cxn ang="T12">
                    <a:pos x="T4" y="T5"/>
                  </a:cxn>
                  <a:cxn ang="T13">
                    <a:pos x="T6" y="T7"/>
                  </a:cxn>
                  <a:cxn ang="T14">
                    <a:pos x="T8" y="T9"/>
                  </a:cxn>
                </a:cxnLst>
                <a:rect l="T15" t="T16" r="T17" b="T18"/>
                <a:pathLst>
                  <a:path w="20" h="39">
                    <a:moveTo>
                      <a:pt x="20" y="39"/>
                    </a:moveTo>
                    <a:lnTo>
                      <a:pt x="13" y="35"/>
                    </a:lnTo>
                    <a:lnTo>
                      <a:pt x="2" y="22"/>
                    </a:lnTo>
                    <a:lnTo>
                      <a:pt x="0" y="17"/>
                    </a:lnTo>
                    <a:lnTo>
                      <a:pt x="0" y="0"/>
                    </a:lnTo>
                  </a:path>
                </a:pathLst>
              </a:custGeom>
              <a:noFill/>
              <a:ln w="6">
                <a:solidFill>
                  <a:srgbClr val="005CE6"/>
                </a:solidFill>
                <a:prstDash val="solid"/>
                <a:round/>
                <a:headEnd/>
                <a:tailEnd/>
              </a:ln>
            </p:spPr>
            <p:txBody>
              <a:bodyPr/>
              <a:lstStyle/>
              <a:p>
                <a:endParaRPr lang="en-US"/>
              </a:p>
            </p:txBody>
          </p:sp>
          <p:sp>
            <p:nvSpPr>
              <p:cNvPr id="28978" name="Freeform 139"/>
              <p:cNvSpPr>
                <a:spLocks/>
              </p:cNvSpPr>
              <p:nvPr/>
            </p:nvSpPr>
            <p:spPr bwMode="auto">
              <a:xfrm>
                <a:off x="2189" y="3742"/>
                <a:ext cx="41" cy="20"/>
              </a:xfrm>
              <a:custGeom>
                <a:avLst/>
                <a:gdLst>
                  <a:gd name="T0" fmla="*/ 41 w 41"/>
                  <a:gd name="T1" fmla="*/ 20 h 20"/>
                  <a:gd name="T2" fmla="*/ 25 w 41"/>
                  <a:gd name="T3" fmla="*/ 4 h 20"/>
                  <a:gd name="T4" fmla="*/ 15 w 41"/>
                  <a:gd name="T5" fmla="*/ 0 h 20"/>
                  <a:gd name="T6" fmla="*/ 0 w 41"/>
                  <a:gd name="T7" fmla="*/ 1 h 20"/>
                  <a:gd name="T8" fmla="*/ 0 60000 65536"/>
                  <a:gd name="T9" fmla="*/ 0 60000 65536"/>
                  <a:gd name="T10" fmla="*/ 0 60000 65536"/>
                  <a:gd name="T11" fmla="*/ 0 60000 65536"/>
                  <a:gd name="T12" fmla="*/ 0 w 41"/>
                  <a:gd name="T13" fmla="*/ 0 h 20"/>
                  <a:gd name="T14" fmla="*/ 41 w 41"/>
                  <a:gd name="T15" fmla="*/ 20 h 20"/>
                </a:gdLst>
                <a:ahLst/>
                <a:cxnLst>
                  <a:cxn ang="T8">
                    <a:pos x="T0" y="T1"/>
                  </a:cxn>
                  <a:cxn ang="T9">
                    <a:pos x="T2" y="T3"/>
                  </a:cxn>
                  <a:cxn ang="T10">
                    <a:pos x="T4" y="T5"/>
                  </a:cxn>
                  <a:cxn ang="T11">
                    <a:pos x="T6" y="T7"/>
                  </a:cxn>
                </a:cxnLst>
                <a:rect l="T12" t="T13" r="T14" b="T15"/>
                <a:pathLst>
                  <a:path w="41" h="20">
                    <a:moveTo>
                      <a:pt x="41" y="20"/>
                    </a:moveTo>
                    <a:lnTo>
                      <a:pt x="25" y="4"/>
                    </a:lnTo>
                    <a:lnTo>
                      <a:pt x="15" y="0"/>
                    </a:lnTo>
                    <a:lnTo>
                      <a:pt x="0" y="1"/>
                    </a:lnTo>
                  </a:path>
                </a:pathLst>
              </a:custGeom>
              <a:noFill/>
              <a:ln w="6">
                <a:solidFill>
                  <a:srgbClr val="005CE6"/>
                </a:solidFill>
                <a:prstDash val="solid"/>
                <a:round/>
                <a:headEnd/>
                <a:tailEnd/>
              </a:ln>
            </p:spPr>
            <p:txBody>
              <a:bodyPr/>
              <a:lstStyle/>
              <a:p>
                <a:endParaRPr lang="en-US"/>
              </a:p>
            </p:txBody>
          </p:sp>
          <p:sp>
            <p:nvSpPr>
              <p:cNvPr id="28979" name="Freeform 140"/>
              <p:cNvSpPr>
                <a:spLocks/>
              </p:cNvSpPr>
              <p:nvPr/>
            </p:nvSpPr>
            <p:spPr bwMode="auto">
              <a:xfrm>
                <a:off x="2345" y="3871"/>
                <a:ext cx="66" cy="110"/>
              </a:xfrm>
              <a:custGeom>
                <a:avLst/>
                <a:gdLst>
                  <a:gd name="T0" fmla="*/ 66 w 66"/>
                  <a:gd name="T1" fmla="*/ 110 h 110"/>
                  <a:gd name="T2" fmla="*/ 53 w 66"/>
                  <a:gd name="T3" fmla="*/ 78 h 110"/>
                  <a:gd name="T4" fmla="*/ 50 w 66"/>
                  <a:gd name="T5" fmla="*/ 56 h 110"/>
                  <a:gd name="T6" fmla="*/ 47 w 66"/>
                  <a:gd name="T7" fmla="*/ 48 h 110"/>
                  <a:gd name="T8" fmla="*/ 43 w 66"/>
                  <a:gd name="T9" fmla="*/ 42 h 110"/>
                  <a:gd name="T10" fmla="*/ 33 w 66"/>
                  <a:gd name="T11" fmla="*/ 35 h 110"/>
                  <a:gd name="T12" fmla="*/ 24 w 66"/>
                  <a:gd name="T13" fmla="*/ 25 h 110"/>
                  <a:gd name="T14" fmla="*/ 16 w 66"/>
                  <a:gd name="T15" fmla="*/ 12 h 110"/>
                  <a:gd name="T16" fmla="*/ 6 w 66"/>
                  <a:gd name="T17" fmla="*/ 0 h 110"/>
                  <a:gd name="T18" fmla="*/ 0 w 66"/>
                  <a:gd name="T19" fmla="*/ 0 h 1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6"/>
                  <a:gd name="T31" fmla="*/ 0 h 110"/>
                  <a:gd name="T32" fmla="*/ 66 w 66"/>
                  <a:gd name="T33" fmla="*/ 110 h 1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6" h="110">
                    <a:moveTo>
                      <a:pt x="66" y="110"/>
                    </a:moveTo>
                    <a:lnTo>
                      <a:pt x="53" y="78"/>
                    </a:lnTo>
                    <a:lnTo>
                      <a:pt x="50" y="56"/>
                    </a:lnTo>
                    <a:lnTo>
                      <a:pt x="47" y="48"/>
                    </a:lnTo>
                    <a:lnTo>
                      <a:pt x="43" y="42"/>
                    </a:lnTo>
                    <a:lnTo>
                      <a:pt x="33" y="35"/>
                    </a:lnTo>
                    <a:lnTo>
                      <a:pt x="24" y="25"/>
                    </a:lnTo>
                    <a:lnTo>
                      <a:pt x="16" y="12"/>
                    </a:lnTo>
                    <a:lnTo>
                      <a:pt x="6" y="0"/>
                    </a:lnTo>
                    <a:lnTo>
                      <a:pt x="0" y="0"/>
                    </a:lnTo>
                  </a:path>
                </a:pathLst>
              </a:custGeom>
              <a:noFill/>
              <a:ln w="6">
                <a:solidFill>
                  <a:srgbClr val="005CE6"/>
                </a:solidFill>
                <a:prstDash val="solid"/>
                <a:round/>
                <a:headEnd/>
                <a:tailEnd/>
              </a:ln>
            </p:spPr>
            <p:txBody>
              <a:bodyPr/>
              <a:lstStyle/>
              <a:p>
                <a:endParaRPr lang="en-US"/>
              </a:p>
            </p:txBody>
          </p:sp>
          <p:sp>
            <p:nvSpPr>
              <p:cNvPr id="28980" name="Freeform 141"/>
              <p:cNvSpPr>
                <a:spLocks/>
              </p:cNvSpPr>
              <p:nvPr/>
            </p:nvSpPr>
            <p:spPr bwMode="auto">
              <a:xfrm>
                <a:off x="4576" y="3347"/>
                <a:ext cx="23" cy="72"/>
              </a:xfrm>
              <a:custGeom>
                <a:avLst/>
                <a:gdLst>
                  <a:gd name="T0" fmla="*/ 22 w 23"/>
                  <a:gd name="T1" fmla="*/ 72 h 72"/>
                  <a:gd name="T2" fmla="*/ 23 w 23"/>
                  <a:gd name="T3" fmla="*/ 59 h 72"/>
                  <a:gd name="T4" fmla="*/ 23 w 23"/>
                  <a:gd name="T5" fmla="*/ 46 h 72"/>
                  <a:gd name="T6" fmla="*/ 23 w 23"/>
                  <a:gd name="T7" fmla="*/ 43 h 72"/>
                  <a:gd name="T8" fmla="*/ 19 w 23"/>
                  <a:gd name="T9" fmla="*/ 39 h 72"/>
                  <a:gd name="T10" fmla="*/ 10 w 23"/>
                  <a:gd name="T11" fmla="*/ 36 h 72"/>
                  <a:gd name="T12" fmla="*/ 6 w 23"/>
                  <a:gd name="T13" fmla="*/ 32 h 72"/>
                  <a:gd name="T14" fmla="*/ 3 w 23"/>
                  <a:gd name="T15" fmla="*/ 28 h 72"/>
                  <a:gd name="T16" fmla="*/ 2 w 23"/>
                  <a:gd name="T17" fmla="*/ 16 h 72"/>
                  <a:gd name="T18" fmla="*/ 0 w 23"/>
                  <a:gd name="T19" fmla="*/ 0 h 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
                  <a:gd name="T31" fmla="*/ 0 h 72"/>
                  <a:gd name="T32" fmla="*/ 23 w 23"/>
                  <a:gd name="T33" fmla="*/ 72 h 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 h="72">
                    <a:moveTo>
                      <a:pt x="22" y="72"/>
                    </a:moveTo>
                    <a:lnTo>
                      <a:pt x="23" y="59"/>
                    </a:lnTo>
                    <a:lnTo>
                      <a:pt x="23" y="46"/>
                    </a:lnTo>
                    <a:lnTo>
                      <a:pt x="23" y="43"/>
                    </a:lnTo>
                    <a:lnTo>
                      <a:pt x="19" y="39"/>
                    </a:lnTo>
                    <a:lnTo>
                      <a:pt x="10" y="36"/>
                    </a:lnTo>
                    <a:lnTo>
                      <a:pt x="6" y="32"/>
                    </a:lnTo>
                    <a:lnTo>
                      <a:pt x="3" y="28"/>
                    </a:lnTo>
                    <a:lnTo>
                      <a:pt x="2" y="16"/>
                    </a:lnTo>
                    <a:lnTo>
                      <a:pt x="0" y="0"/>
                    </a:lnTo>
                  </a:path>
                </a:pathLst>
              </a:custGeom>
              <a:noFill/>
              <a:ln w="6">
                <a:solidFill>
                  <a:srgbClr val="005CE6"/>
                </a:solidFill>
                <a:prstDash val="solid"/>
                <a:round/>
                <a:headEnd/>
                <a:tailEnd/>
              </a:ln>
            </p:spPr>
            <p:txBody>
              <a:bodyPr/>
              <a:lstStyle/>
              <a:p>
                <a:endParaRPr lang="en-US"/>
              </a:p>
            </p:txBody>
          </p:sp>
          <p:sp>
            <p:nvSpPr>
              <p:cNvPr id="28981" name="Freeform 142"/>
              <p:cNvSpPr>
                <a:spLocks/>
              </p:cNvSpPr>
              <p:nvPr/>
            </p:nvSpPr>
            <p:spPr bwMode="auto">
              <a:xfrm>
                <a:off x="1737" y="2737"/>
                <a:ext cx="367" cy="121"/>
              </a:xfrm>
              <a:custGeom>
                <a:avLst/>
                <a:gdLst>
                  <a:gd name="T0" fmla="*/ 0 w 367"/>
                  <a:gd name="T1" fmla="*/ 46 h 121"/>
                  <a:gd name="T2" fmla="*/ 10 w 367"/>
                  <a:gd name="T3" fmla="*/ 55 h 121"/>
                  <a:gd name="T4" fmla="*/ 17 w 367"/>
                  <a:gd name="T5" fmla="*/ 50 h 121"/>
                  <a:gd name="T6" fmla="*/ 32 w 367"/>
                  <a:gd name="T7" fmla="*/ 42 h 121"/>
                  <a:gd name="T8" fmla="*/ 42 w 367"/>
                  <a:gd name="T9" fmla="*/ 33 h 121"/>
                  <a:gd name="T10" fmla="*/ 58 w 367"/>
                  <a:gd name="T11" fmla="*/ 59 h 121"/>
                  <a:gd name="T12" fmla="*/ 61 w 367"/>
                  <a:gd name="T13" fmla="*/ 79 h 121"/>
                  <a:gd name="T14" fmla="*/ 66 w 367"/>
                  <a:gd name="T15" fmla="*/ 80 h 121"/>
                  <a:gd name="T16" fmla="*/ 72 w 367"/>
                  <a:gd name="T17" fmla="*/ 72 h 121"/>
                  <a:gd name="T18" fmla="*/ 86 w 367"/>
                  <a:gd name="T19" fmla="*/ 66 h 121"/>
                  <a:gd name="T20" fmla="*/ 111 w 367"/>
                  <a:gd name="T21" fmla="*/ 62 h 121"/>
                  <a:gd name="T22" fmla="*/ 127 w 367"/>
                  <a:gd name="T23" fmla="*/ 53 h 121"/>
                  <a:gd name="T24" fmla="*/ 140 w 367"/>
                  <a:gd name="T25" fmla="*/ 56 h 121"/>
                  <a:gd name="T26" fmla="*/ 147 w 367"/>
                  <a:gd name="T27" fmla="*/ 69 h 121"/>
                  <a:gd name="T28" fmla="*/ 157 w 367"/>
                  <a:gd name="T29" fmla="*/ 72 h 121"/>
                  <a:gd name="T30" fmla="*/ 140 w 367"/>
                  <a:gd name="T31" fmla="*/ 93 h 121"/>
                  <a:gd name="T32" fmla="*/ 141 w 367"/>
                  <a:gd name="T33" fmla="*/ 112 h 121"/>
                  <a:gd name="T34" fmla="*/ 151 w 367"/>
                  <a:gd name="T35" fmla="*/ 121 h 121"/>
                  <a:gd name="T36" fmla="*/ 163 w 367"/>
                  <a:gd name="T37" fmla="*/ 109 h 121"/>
                  <a:gd name="T38" fmla="*/ 174 w 367"/>
                  <a:gd name="T39" fmla="*/ 106 h 121"/>
                  <a:gd name="T40" fmla="*/ 209 w 367"/>
                  <a:gd name="T41" fmla="*/ 109 h 121"/>
                  <a:gd name="T42" fmla="*/ 228 w 367"/>
                  <a:gd name="T43" fmla="*/ 116 h 121"/>
                  <a:gd name="T44" fmla="*/ 236 w 367"/>
                  <a:gd name="T45" fmla="*/ 114 h 121"/>
                  <a:gd name="T46" fmla="*/ 248 w 367"/>
                  <a:gd name="T47" fmla="*/ 95 h 121"/>
                  <a:gd name="T48" fmla="*/ 262 w 367"/>
                  <a:gd name="T49" fmla="*/ 93 h 121"/>
                  <a:gd name="T50" fmla="*/ 267 w 367"/>
                  <a:gd name="T51" fmla="*/ 102 h 121"/>
                  <a:gd name="T52" fmla="*/ 264 w 367"/>
                  <a:gd name="T53" fmla="*/ 112 h 121"/>
                  <a:gd name="T54" fmla="*/ 274 w 367"/>
                  <a:gd name="T55" fmla="*/ 106 h 121"/>
                  <a:gd name="T56" fmla="*/ 282 w 367"/>
                  <a:gd name="T57" fmla="*/ 95 h 121"/>
                  <a:gd name="T58" fmla="*/ 295 w 367"/>
                  <a:gd name="T59" fmla="*/ 105 h 121"/>
                  <a:gd name="T60" fmla="*/ 305 w 367"/>
                  <a:gd name="T61" fmla="*/ 101 h 121"/>
                  <a:gd name="T62" fmla="*/ 323 w 367"/>
                  <a:gd name="T63" fmla="*/ 98 h 121"/>
                  <a:gd name="T64" fmla="*/ 326 w 367"/>
                  <a:gd name="T65" fmla="*/ 92 h 121"/>
                  <a:gd name="T66" fmla="*/ 311 w 367"/>
                  <a:gd name="T67" fmla="*/ 83 h 121"/>
                  <a:gd name="T68" fmla="*/ 318 w 367"/>
                  <a:gd name="T69" fmla="*/ 75 h 121"/>
                  <a:gd name="T70" fmla="*/ 324 w 367"/>
                  <a:gd name="T71" fmla="*/ 66 h 121"/>
                  <a:gd name="T72" fmla="*/ 341 w 367"/>
                  <a:gd name="T73" fmla="*/ 72 h 121"/>
                  <a:gd name="T74" fmla="*/ 346 w 367"/>
                  <a:gd name="T75" fmla="*/ 67 h 121"/>
                  <a:gd name="T76" fmla="*/ 340 w 367"/>
                  <a:gd name="T77" fmla="*/ 40 h 121"/>
                  <a:gd name="T78" fmla="*/ 334 w 367"/>
                  <a:gd name="T79" fmla="*/ 31 h 121"/>
                  <a:gd name="T80" fmla="*/ 347 w 367"/>
                  <a:gd name="T81" fmla="*/ 19 h 121"/>
                  <a:gd name="T82" fmla="*/ 353 w 367"/>
                  <a:gd name="T83" fmla="*/ 1 h 121"/>
                  <a:gd name="T84" fmla="*/ 360 w 367"/>
                  <a:gd name="T85" fmla="*/ 0 h 1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67"/>
                  <a:gd name="T130" fmla="*/ 0 h 121"/>
                  <a:gd name="T131" fmla="*/ 367 w 367"/>
                  <a:gd name="T132" fmla="*/ 121 h 12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67" h="121">
                    <a:moveTo>
                      <a:pt x="0" y="33"/>
                    </a:moveTo>
                    <a:lnTo>
                      <a:pt x="0" y="46"/>
                    </a:lnTo>
                    <a:lnTo>
                      <a:pt x="4" y="52"/>
                    </a:lnTo>
                    <a:lnTo>
                      <a:pt x="10" y="55"/>
                    </a:lnTo>
                    <a:lnTo>
                      <a:pt x="13" y="55"/>
                    </a:lnTo>
                    <a:lnTo>
                      <a:pt x="17" y="50"/>
                    </a:lnTo>
                    <a:lnTo>
                      <a:pt x="23" y="43"/>
                    </a:lnTo>
                    <a:lnTo>
                      <a:pt x="32" y="42"/>
                    </a:lnTo>
                    <a:lnTo>
                      <a:pt x="37" y="33"/>
                    </a:lnTo>
                    <a:lnTo>
                      <a:pt x="42" y="33"/>
                    </a:lnTo>
                    <a:lnTo>
                      <a:pt x="50" y="42"/>
                    </a:lnTo>
                    <a:lnTo>
                      <a:pt x="58" y="59"/>
                    </a:lnTo>
                    <a:lnTo>
                      <a:pt x="59" y="73"/>
                    </a:lnTo>
                    <a:lnTo>
                      <a:pt x="61" y="79"/>
                    </a:lnTo>
                    <a:lnTo>
                      <a:pt x="62" y="82"/>
                    </a:lnTo>
                    <a:lnTo>
                      <a:pt x="66" y="80"/>
                    </a:lnTo>
                    <a:lnTo>
                      <a:pt x="69" y="75"/>
                    </a:lnTo>
                    <a:lnTo>
                      <a:pt x="72" y="72"/>
                    </a:lnTo>
                    <a:lnTo>
                      <a:pt x="81" y="72"/>
                    </a:lnTo>
                    <a:lnTo>
                      <a:pt x="86" y="66"/>
                    </a:lnTo>
                    <a:lnTo>
                      <a:pt x="95" y="63"/>
                    </a:lnTo>
                    <a:lnTo>
                      <a:pt x="111" y="62"/>
                    </a:lnTo>
                    <a:lnTo>
                      <a:pt x="122" y="53"/>
                    </a:lnTo>
                    <a:lnTo>
                      <a:pt x="127" y="53"/>
                    </a:lnTo>
                    <a:lnTo>
                      <a:pt x="134" y="55"/>
                    </a:lnTo>
                    <a:lnTo>
                      <a:pt x="140" y="56"/>
                    </a:lnTo>
                    <a:lnTo>
                      <a:pt x="144" y="66"/>
                    </a:lnTo>
                    <a:lnTo>
                      <a:pt x="147" y="69"/>
                    </a:lnTo>
                    <a:lnTo>
                      <a:pt x="154" y="70"/>
                    </a:lnTo>
                    <a:lnTo>
                      <a:pt x="157" y="72"/>
                    </a:lnTo>
                    <a:lnTo>
                      <a:pt x="157" y="79"/>
                    </a:lnTo>
                    <a:lnTo>
                      <a:pt x="140" y="93"/>
                    </a:lnTo>
                    <a:lnTo>
                      <a:pt x="138" y="98"/>
                    </a:lnTo>
                    <a:lnTo>
                      <a:pt x="141" y="112"/>
                    </a:lnTo>
                    <a:lnTo>
                      <a:pt x="146" y="118"/>
                    </a:lnTo>
                    <a:lnTo>
                      <a:pt x="151" y="121"/>
                    </a:lnTo>
                    <a:lnTo>
                      <a:pt x="157" y="119"/>
                    </a:lnTo>
                    <a:lnTo>
                      <a:pt x="163" y="109"/>
                    </a:lnTo>
                    <a:lnTo>
                      <a:pt x="166" y="106"/>
                    </a:lnTo>
                    <a:lnTo>
                      <a:pt x="174" y="106"/>
                    </a:lnTo>
                    <a:lnTo>
                      <a:pt x="187" y="111"/>
                    </a:lnTo>
                    <a:lnTo>
                      <a:pt x="209" y="109"/>
                    </a:lnTo>
                    <a:lnTo>
                      <a:pt x="218" y="112"/>
                    </a:lnTo>
                    <a:lnTo>
                      <a:pt x="228" y="116"/>
                    </a:lnTo>
                    <a:lnTo>
                      <a:pt x="232" y="116"/>
                    </a:lnTo>
                    <a:lnTo>
                      <a:pt x="236" y="114"/>
                    </a:lnTo>
                    <a:lnTo>
                      <a:pt x="245" y="98"/>
                    </a:lnTo>
                    <a:lnTo>
                      <a:pt x="248" y="95"/>
                    </a:lnTo>
                    <a:lnTo>
                      <a:pt x="254" y="92"/>
                    </a:lnTo>
                    <a:lnTo>
                      <a:pt x="262" y="93"/>
                    </a:lnTo>
                    <a:lnTo>
                      <a:pt x="267" y="98"/>
                    </a:lnTo>
                    <a:lnTo>
                      <a:pt x="267" y="102"/>
                    </a:lnTo>
                    <a:lnTo>
                      <a:pt x="264" y="108"/>
                    </a:lnTo>
                    <a:lnTo>
                      <a:pt x="264" y="112"/>
                    </a:lnTo>
                    <a:lnTo>
                      <a:pt x="269" y="112"/>
                    </a:lnTo>
                    <a:lnTo>
                      <a:pt x="274" y="106"/>
                    </a:lnTo>
                    <a:lnTo>
                      <a:pt x="279" y="96"/>
                    </a:lnTo>
                    <a:lnTo>
                      <a:pt x="282" y="95"/>
                    </a:lnTo>
                    <a:lnTo>
                      <a:pt x="287" y="95"/>
                    </a:lnTo>
                    <a:lnTo>
                      <a:pt x="295" y="105"/>
                    </a:lnTo>
                    <a:lnTo>
                      <a:pt x="301" y="105"/>
                    </a:lnTo>
                    <a:lnTo>
                      <a:pt x="305" y="101"/>
                    </a:lnTo>
                    <a:lnTo>
                      <a:pt x="313" y="98"/>
                    </a:lnTo>
                    <a:lnTo>
                      <a:pt x="323" y="98"/>
                    </a:lnTo>
                    <a:lnTo>
                      <a:pt x="326" y="95"/>
                    </a:lnTo>
                    <a:lnTo>
                      <a:pt x="326" y="92"/>
                    </a:lnTo>
                    <a:lnTo>
                      <a:pt x="320" y="88"/>
                    </a:lnTo>
                    <a:lnTo>
                      <a:pt x="311" y="83"/>
                    </a:lnTo>
                    <a:lnTo>
                      <a:pt x="311" y="79"/>
                    </a:lnTo>
                    <a:lnTo>
                      <a:pt x="318" y="75"/>
                    </a:lnTo>
                    <a:lnTo>
                      <a:pt x="321" y="69"/>
                    </a:lnTo>
                    <a:lnTo>
                      <a:pt x="324" y="66"/>
                    </a:lnTo>
                    <a:lnTo>
                      <a:pt x="331" y="66"/>
                    </a:lnTo>
                    <a:lnTo>
                      <a:pt x="341" y="72"/>
                    </a:lnTo>
                    <a:lnTo>
                      <a:pt x="343" y="72"/>
                    </a:lnTo>
                    <a:lnTo>
                      <a:pt x="346" y="67"/>
                    </a:lnTo>
                    <a:lnTo>
                      <a:pt x="346" y="57"/>
                    </a:lnTo>
                    <a:lnTo>
                      <a:pt x="340" y="40"/>
                    </a:lnTo>
                    <a:lnTo>
                      <a:pt x="336" y="36"/>
                    </a:lnTo>
                    <a:lnTo>
                      <a:pt x="334" y="31"/>
                    </a:lnTo>
                    <a:lnTo>
                      <a:pt x="343" y="27"/>
                    </a:lnTo>
                    <a:lnTo>
                      <a:pt x="347" y="19"/>
                    </a:lnTo>
                    <a:lnTo>
                      <a:pt x="349" y="11"/>
                    </a:lnTo>
                    <a:lnTo>
                      <a:pt x="353" y="1"/>
                    </a:lnTo>
                    <a:lnTo>
                      <a:pt x="356" y="0"/>
                    </a:lnTo>
                    <a:lnTo>
                      <a:pt x="360" y="0"/>
                    </a:lnTo>
                    <a:lnTo>
                      <a:pt x="367" y="10"/>
                    </a:lnTo>
                  </a:path>
                </a:pathLst>
              </a:custGeom>
              <a:noFill/>
              <a:ln w="6">
                <a:solidFill>
                  <a:srgbClr val="005CE6"/>
                </a:solidFill>
                <a:prstDash val="solid"/>
                <a:round/>
                <a:headEnd/>
                <a:tailEnd/>
              </a:ln>
            </p:spPr>
            <p:txBody>
              <a:bodyPr/>
              <a:lstStyle/>
              <a:p>
                <a:endParaRPr lang="en-US"/>
              </a:p>
            </p:txBody>
          </p:sp>
          <p:sp>
            <p:nvSpPr>
              <p:cNvPr id="28982" name="Freeform 143"/>
              <p:cNvSpPr>
                <a:spLocks/>
              </p:cNvSpPr>
              <p:nvPr/>
            </p:nvSpPr>
            <p:spPr bwMode="auto">
              <a:xfrm>
                <a:off x="4164" y="1657"/>
                <a:ext cx="33" cy="75"/>
              </a:xfrm>
              <a:custGeom>
                <a:avLst/>
                <a:gdLst>
                  <a:gd name="T0" fmla="*/ 33 w 33"/>
                  <a:gd name="T1" fmla="*/ 75 h 75"/>
                  <a:gd name="T2" fmla="*/ 32 w 33"/>
                  <a:gd name="T3" fmla="*/ 75 h 75"/>
                  <a:gd name="T4" fmla="*/ 32 w 33"/>
                  <a:gd name="T5" fmla="*/ 71 h 75"/>
                  <a:gd name="T6" fmla="*/ 29 w 33"/>
                  <a:gd name="T7" fmla="*/ 68 h 75"/>
                  <a:gd name="T8" fmla="*/ 26 w 33"/>
                  <a:gd name="T9" fmla="*/ 56 h 75"/>
                  <a:gd name="T10" fmla="*/ 23 w 33"/>
                  <a:gd name="T11" fmla="*/ 53 h 75"/>
                  <a:gd name="T12" fmla="*/ 19 w 33"/>
                  <a:gd name="T13" fmla="*/ 36 h 75"/>
                  <a:gd name="T14" fmla="*/ 18 w 33"/>
                  <a:gd name="T15" fmla="*/ 35 h 75"/>
                  <a:gd name="T16" fmla="*/ 18 w 33"/>
                  <a:gd name="T17" fmla="*/ 29 h 75"/>
                  <a:gd name="T18" fmla="*/ 15 w 33"/>
                  <a:gd name="T19" fmla="*/ 22 h 75"/>
                  <a:gd name="T20" fmla="*/ 10 w 33"/>
                  <a:gd name="T21" fmla="*/ 16 h 75"/>
                  <a:gd name="T22" fmla="*/ 8 w 33"/>
                  <a:gd name="T23" fmla="*/ 6 h 75"/>
                  <a:gd name="T24" fmla="*/ 0 w 33"/>
                  <a:gd name="T25" fmla="*/ 0 h 7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3"/>
                  <a:gd name="T40" fmla="*/ 0 h 75"/>
                  <a:gd name="T41" fmla="*/ 33 w 33"/>
                  <a:gd name="T42" fmla="*/ 75 h 7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3" h="75">
                    <a:moveTo>
                      <a:pt x="33" y="75"/>
                    </a:moveTo>
                    <a:lnTo>
                      <a:pt x="32" y="75"/>
                    </a:lnTo>
                    <a:lnTo>
                      <a:pt x="32" y="71"/>
                    </a:lnTo>
                    <a:lnTo>
                      <a:pt x="29" y="68"/>
                    </a:lnTo>
                    <a:lnTo>
                      <a:pt x="26" y="56"/>
                    </a:lnTo>
                    <a:lnTo>
                      <a:pt x="23" y="53"/>
                    </a:lnTo>
                    <a:lnTo>
                      <a:pt x="19" y="36"/>
                    </a:lnTo>
                    <a:lnTo>
                      <a:pt x="18" y="35"/>
                    </a:lnTo>
                    <a:lnTo>
                      <a:pt x="18" y="29"/>
                    </a:lnTo>
                    <a:lnTo>
                      <a:pt x="15" y="22"/>
                    </a:lnTo>
                    <a:lnTo>
                      <a:pt x="10" y="16"/>
                    </a:lnTo>
                    <a:lnTo>
                      <a:pt x="8" y="6"/>
                    </a:lnTo>
                    <a:lnTo>
                      <a:pt x="0" y="0"/>
                    </a:lnTo>
                  </a:path>
                </a:pathLst>
              </a:custGeom>
              <a:noFill/>
              <a:ln w="6">
                <a:solidFill>
                  <a:srgbClr val="005CE6"/>
                </a:solidFill>
                <a:prstDash val="solid"/>
                <a:round/>
                <a:headEnd/>
                <a:tailEnd/>
              </a:ln>
            </p:spPr>
            <p:txBody>
              <a:bodyPr/>
              <a:lstStyle/>
              <a:p>
                <a:endParaRPr lang="en-US"/>
              </a:p>
            </p:txBody>
          </p:sp>
          <p:sp>
            <p:nvSpPr>
              <p:cNvPr id="28983" name="Freeform 144"/>
              <p:cNvSpPr>
                <a:spLocks/>
              </p:cNvSpPr>
              <p:nvPr/>
            </p:nvSpPr>
            <p:spPr bwMode="auto">
              <a:xfrm>
                <a:off x="2480" y="2237"/>
                <a:ext cx="32" cy="13"/>
              </a:xfrm>
              <a:custGeom>
                <a:avLst/>
                <a:gdLst>
                  <a:gd name="T0" fmla="*/ 32 w 32"/>
                  <a:gd name="T1" fmla="*/ 13 h 13"/>
                  <a:gd name="T2" fmla="*/ 31 w 32"/>
                  <a:gd name="T3" fmla="*/ 7 h 13"/>
                  <a:gd name="T4" fmla="*/ 19 w 32"/>
                  <a:gd name="T5" fmla="*/ 3 h 13"/>
                  <a:gd name="T6" fmla="*/ 0 w 32"/>
                  <a:gd name="T7" fmla="*/ 0 h 13"/>
                  <a:gd name="T8" fmla="*/ 0 60000 65536"/>
                  <a:gd name="T9" fmla="*/ 0 60000 65536"/>
                  <a:gd name="T10" fmla="*/ 0 60000 65536"/>
                  <a:gd name="T11" fmla="*/ 0 60000 65536"/>
                  <a:gd name="T12" fmla="*/ 0 w 32"/>
                  <a:gd name="T13" fmla="*/ 0 h 13"/>
                  <a:gd name="T14" fmla="*/ 32 w 32"/>
                  <a:gd name="T15" fmla="*/ 13 h 13"/>
                </a:gdLst>
                <a:ahLst/>
                <a:cxnLst>
                  <a:cxn ang="T8">
                    <a:pos x="T0" y="T1"/>
                  </a:cxn>
                  <a:cxn ang="T9">
                    <a:pos x="T2" y="T3"/>
                  </a:cxn>
                  <a:cxn ang="T10">
                    <a:pos x="T4" y="T5"/>
                  </a:cxn>
                  <a:cxn ang="T11">
                    <a:pos x="T6" y="T7"/>
                  </a:cxn>
                </a:cxnLst>
                <a:rect l="T12" t="T13" r="T14" b="T15"/>
                <a:pathLst>
                  <a:path w="32" h="13">
                    <a:moveTo>
                      <a:pt x="32" y="13"/>
                    </a:moveTo>
                    <a:lnTo>
                      <a:pt x="31" y="7"/>
                    </a:lnTo>
                    <a:lnTo>
                      <a:pt x="19" y="3"/>
                    </a:lnTo>
                    <a:lnTo>
                      <a:pt x="0" y="0"/>
                    </a:lnTo>
                  </a:path>
                </a:pathLst>
              </a:custGeom>
              <a:noFill/>
              <a:ln w="6">
                <a:solidFill>
                  <a:srgbClr val="005CE6"/>
                </a:solidFill>
                <a:prstDash val="solid"/>
                <a:round/>
                <a:headEnd/>
                <a:tailEnd/>
              </a:ln>
            </p:spPr>
            <p:txBody>
              <a:bodyPr/>
              <a:lstStyle/>
              <a:p>
                <a:endParaRPr lang="en-US"/>
              </a:p>
            </p:txBody>
          </p:sp>
          <p:sp>
            <p:nvSpPr>
              <p:cNvPr id="28984" name="Freeform 145"/>
              <p:cNvSpPr>
                <a:spLocks/>
              </p:cNvSpPr>
              <p:nvPr/>
            </p:nvSpPr>
            <p:spPr bwMode="auto">
              <a:xfrm>
                <a:off x="1950" y="3464"/>
                <a:ext cx="10" cy="76"/>
              </a:xfrm>
              <a:custGeom>
                <a:avLst/>
                <a:gdLst>
                  <a:gd name="T0" fmla="*/ 10 w 10"/>
                  <a:gd name="T1" fmla="*/ 76 h 76"/>
                  <a:gd name="T2" fmla="*/ 7 w 10"/>
                  <a:gd name="T3" fmla="*/ 62 h 76"/>
                  <a:gd name="T4" fmla="*/ 6 w 10"/>
                  <a:gd name="T5" fmla="*/ 60 h 76"/>
                  <a:gd name="T6" fmla="*/ 0 w 10"/>
                  <a:gd name="T7" fmla="*/ 34 h 76"/>
                  <a:gd name="T8" fmla="*/ 3 w 10"/>
                  <a:gd name="T9" fmla="*/ 0 h 76"/>
                  <a:gd name="T10" fmla="*/ 0 60000 65536"/>
                  <a:gd name="T11" fmla="*/ 0 60000 65536"/>
                  <a:gd name="T12" fmla="*/ 0 60000 65536"/>
                  <a:gd name="T13" fmla="*/ 0 60000 65536"/>
                  <a:gd name="T14" fmla="*/ 0 60000 65536"/>
                  <a:gd name="T15" fmla="*/ 0 w 10"/>
                  <a:gd name="T16" fmla="*/ 0 h 76"/>
                  <a:gd name="T17" fmla="*/ 10 w 10"/>
                  <a:gd name="T18" fmla="*/ 76 h 76"/>
                </a:gdLst>
                <a:ahLst/>
                <a:cxnLst>
                  <a:cxn ang="T10">
                    <a:pos x="T0" y="T1"/>
                  </a:cxn>
                  <a:cxn ang="T11">
                    <a:pos x="T2" y="T3"/>
                  </a:cxn>
                  <a:cxn ang="T12">
                    <a:pos x="T4" y="T5"/>
                  </a:cxn>
                  <a:cxn ang="T13">
                    <a:pos x="T6" y="T7"/>
                  </a:cxn>
                  <a:cxn ang="T14">
                    <a:pos x="T8" y="T9"/>
                  </a:cxn>
                </a:cxnLst>
                <a:rect l="T15" t="T16" r="T17" b="T18"/>
                <a:pathLst>
                  <a:path w="10" h="76">
                    <a:moveTo>
                      <a:pt x="10" y="76"/>
                    </a:moveTo>
                    <a:lnTo>
                      <a:pt x="7" y="62"/>
                    </a:lnTo>
                    <a:lnTo>
                      <a:pt x="6" y="60"/>
                    </a:lnTo>
                    <a:lnTo>
                      <a:pt x="0" y="34"/>
                    </a:lnTo>
                    <a:lnTo>
                      <a:pt x="3" y="0"/>
                    </a:lnTo>
                  </a:path>
                </a:pathLst>
              </a:custGeom>
              <a:noFill/>
              <a:ln w="6">
                <a:solidFill>
                  <a:srgbClr val="005CE6"/>
                </a:solidFill>
                <a:prstDash val="solid"/>
                <a:round/>
                <a:headEnd/>
                <a:tailEnd/>
              </a:ln>
            </p:spPr>
            <p:txBody>
              <a:bodyPr/>
              <a:lstStyle/>
              <a:p>
                <a:endParaRPr lang="en-US"/>
              </a:p>
            </p:txBody>
          </p:sp>
          <p:sp>
            <p:nvSpPr>
              <p:cNvPr id="28985" name="Line 146"/>
              <p:cNvSpPr>
                <a:spLocks noChangeShapeType="1"/>
              </p:cNvSpPr>
              <p:nvPr/>
            </p:nvSpPr>
            <p:spPr bwMode="auto">
              <a:xfrm flipV="1">
                <a:off x="4164" y="1647"/>
                <a:ext cx="1" cy="10"/>
              </a:xfrm>
              <a:prstGeom prst="line">
                <a:avLst/>
              </a:prstGeom>
              <a:noFill/>
              <a:ln w="6">
                <a:solidFill>
                  <a:srgbClr val="3A9E00"/>
                </a:solidFill>
                <a:round/>
                <a:headEnd/>
                <a:tailEnd/>
              </a:ln>
            </p:spPr>
            <p:txBody>
              <a:bodyPr/>
              <a:lstStyle/>
              <a:p>
                <a:endParaRPr lang="en-US"/>
              </a:p>
            </p:txBody>
          </p:sp>
          <p:sp>
            <p:nvSpPr>
              <p:cNvPr id="28986" name="Freeform 147"/>
              <p:cNvSpPr>
                <a:spLocks/>
              </p:cNvSpPr>
              <p:nvPr/>
            </p:nvSpPr>
            <p:spPr bwMode="auto">
              <a:xfrm>
                <a:off x="829" y="2275"/>
                <a:ext cx="5" cy="115"/>
              </a:xfrm>
              <a:custGeom>
                <a:avLst/>
                <a:gdLst>
                  <a:gd name="T0" fmla="*/ 3 w 5"/>
                  <a:gd name="T1" fmla="*/ 0 h 115"/>
                  <a:gd name="T2" fmla="*/ 5 w 5"/>
                  <a:gd name="T3" fmla="*/ 20 h 115"/>
                  <a:gd name="T4" fmla="*/ 5 w 5"/>
                  <a:gd name="T5" fmla="*/ 33 h 115"/>
                  <a:gd name="T6" fmla="*/ 0 w 5"/>
                  <a:gd name="T7" fmla="*/ 47 h 115"/>
                  <a:gd name="T8" fmla="*/ 0 w 5"/>
                  <a:gd name="T9" fmla="*/ 102 h 115"/>
                  <a:gd name="T10" fmla="*/ 2 w 5"/>
                  <a:gd name="T11" fmla="*/ 115 h 115"/>
                  <a:gd name="T12" fmla="*/ 0 60000 65536"/>
                  <a:gd name="T13" fmla="*/ 0 60000 65536"/>
                  <a:gd name="T14" fmla="*/ 0 60000 65536"/>
                  <a:gd name="T15" fmla="*/ 0 60000 65536"/>
                  <a:gd name="T16" fmla="*/ 0 60000 65536"/>
                  <a:gd name="T17" fmla="*/ 0 60000 65536"/>
                  <a:gd name="T18" fmla="*/ 0 w 5"/>
                  <a:gd name="T19" fmla="*/ 0 h 115"/>
                  <a:gd name="T20" fmla="*/ 5 w 5"/>
                  <a:gd name="T21" fmla="*/ 115 h 115"/>
                </a:gdLst>
                <a:ahLst/>
                <a:cxnLst>
                  <a:cxn ang="T12">
                    <a:pos x="T0" y="T1"/>
                  </a:cxn>
                  <a:cxn ang="T13">
                    <a:pos x="T2" y="T3"/>
                  </a:cxn>
                  <a:cxn ang="T14">
                    <a:pos x="T4" y="T5"/>
                  </a:cxn>
                  <a:cxn ang="T15">
                    <a:pos x="T6" y="T7"/>
                  </a:cxn>
                  <a:cxn ang="T16">
                    <a:pos x="T8" y="T9"/>
                  </a:cxn>
                  <a:cxn ang="T17">
                    <a:pos x="T10" y="T11"/>
                  </a:cxn>
                </a:cxnLst>
                <a:rect l="T18" t="T19" r="T20" b="T21"/>
                <a:pathLst>
                  <a:path w="5" h="115">
                    <a:moveTo>
                      <a:pt x="3" y="0"/>
                    </a:moveTo>
                    <a:lnTo>
                      <a:pt x="5" y="20"/>
                    </a:lnTo>
                    <a:lnTo>
                      <a:pt x="5" y="33"/>
                    </a:lnTo>
                    <a:lnTo>
                      <a:pt x="0" y="47"/>
                    </a:lnTo>
                    <a:lnTo>
                      <a:pt x="0" y="102"/>
                    </a:lnTo>
                    <a:lnTo>
                      <a:pt x="2" y="115"/>
                    </a:lnTo>
                  </a:path>
                </a:pathLst>
              </a:custGeom>
              <a:noFill/>
              <a:ln w="6">
                <a:solidFill>
                  <a:srgbClr val="005CE6"/>
                </a:solidFill>
                <a:prstDash val="solid"/>
                <a:round/>
                <a:headEnd/>
                <a:tailEnd/>
              </a:ln>
            </p:spPr>
            <p:txBody>
              <a:bodyPr/>
              <a:lstStyle/>
              <a:p>
                <a:endParaRPr lang="en-US"/>
              </a:p>
            </p:txBody>
          </p:sp>
          <p:sp>
            <p:nvSpPr>
              <p:cNvPr id="28987" name="Freeform 148"/>
              <p:cNvSpPr>
                <a:spLocks/>
              </p:cNvSpPr>
              <p:nvPr/>
            </p:nvSpPr>
            <p:spPr bwMode="auto">
              <a:xfrm>
                <a:off x="2096" y="3301"/>
                <a:ext cx="417" cy="282"/>
              </a:xfrm>
              <a:custGeom>
                <a:avLst/>
                <a:gdLst>
                  <a:gd name="T0" fmla="*/ 417 w 417"/>
                  <a:gd name="T1" fmla="*/ 282 h 282"/>
                  <a:gd name="T2" fmla="*/ 405 w 417"/>
                  <a:gd name="T3" fmla="*/ 275 h 282"/>
                  <a:gd name="T4" fmla="*/ 379 w 417"/>
                  <a:gd name="T5" fmla="*/ 252 h 282"/>
                  <a:gd name="T6" fmla="*/ 363 w 417"/>
                  <a:gd name="T7" fmla="*/ 244 h 282"/>
                  <a:gd name="T8" fmla="*/ 351 w 417"/>
                  <a:gd name="T9" fmla="*/ 226 h 282"/>
                  <a:gd name="T10" fmla="*/ 335 w 417"/>
                  <a:gd name="T11" fmla="*/ 215 h 282"/>
                  <a:gd name="T12" fmla="*/ 322 w 417"/>
                  <a:gd name="T13" fmla="*/ 200 h 282"/>
                  <a:gd name="T14" fmla="*/ 305 w 417"/>
                  <a:gd name="T15" fmla="*/ 190 h 282"/>
                  <a:gd name="T16" fmla="*/ 289 w 417"/>
                  <a:gd name="T17" fmla="*/ 183 h 282"/>
                  <a:gd name="T18" fmla="*/ 285 w 417"/>
                  <a:gd name="T19" fmla="*/ 177 h 282"/>
                  <a:gd name="T20" fmla="*/ 281 w 417"/>
                  <a:gd name="T21" fmla="*/ 166 h 282"/>
                  <a:gd name="T22" fmla="*/ 275 w 417"/>
                  <a:gd name="T23" fmla="*/ 154 h 282"/>
                  <a:gd name="T24" fmla="*/ 268 w 417"/>
                  <a:gd name="T25" fmla="*/ 141 h 282"/>
                  <a:gd name="T26" fmla="*/ 260 w 417"/>
                  <a:gd name="T27" fmla="*/ 134 h 282"/>
                  <a:gd name="T28" fmla="*/ 255 w 417"/>
                  <a:gd name="T29" fmla="*/ 128 h 282"/>
                  <a:gd name="T30" fmla="*/ 246 w 417"/>
                  <a:gd name="T31" fmla="*/ 107 h 282"/>
                  <a:gd name="T32" fmla="*/ 240 w 417"/>
                  <a:gd name="T33" fmla="*/ 100 h 282"/>
                  <a:gd name="T34" fmla="*/ 220 w 417"/>
                  <a:gd name="T35" fmla="*/ 82 h 282"/>
                  <a:gd name="T36" fmla="*/ 209 w 417"/>
                  <a:gd name="T37" fmla="*/ 68 h 282"/>
                  <a:gd name="T38" fmla="*/ 199 w 417"/>
                  <a:gd name="T39" fmla="*/ 61 h 282"/>
                  <a:gd name="T40" fmla="*/ 181 w 417"/>
                  <a:gd name="T41" fmla="*/ 42 h 282"/>
                  <a:gd name="T42" fmla="*/ 168 w 417"/>
                  <a:gd name="T43" fmla="*/ 35 h 282"/>
                  <a:gd name="T44" fmla="*/ 154 w 417"/>
                  <a:gd name="T45" fmla="*/ 28 h 282"/>
                  <a:gd name="T46" fmla="*/ 134 w 417"/>
                  <a:gd name="T47" fmla="*/ 25 h 282"/>
                  <a:gd name="T48" fmla="*/ 115 w 417"/>
                  <a:gd name="T49" fmla="*/ 19 h 282"/>
                  <a:gd name="T50" fmla="*/ 105 w 417"/>
                  <a:gd name="T51" fmla="*/ 17 h 282"/>
                  <a:gd name="T52" fmla="*/ 92 w 417"/>
                  <a:gd name="T53" fmla="*/ 19 h 282"/>
                  <a:gd name="T54" fmla="*/ 82 w 417"/>
                  <a:gd name="T55" fmla="*/ 17 h 282"/>
                  <a:gd name="T56" fmla="*/ 72 w 417"/>
                  <a:gd name="T57" fmla="*/ 15 h 282"/>
                  <a:gd name="T58" fmla="*/ 56 w 417"/>
                  <a:gd name="T59" fmla="*/ 2 h 282"/>
                  <a:gd name="T60" fmla="*/ 53 w 417"/>
                  <a:gd name="T61" fmla="*/ 0 h 282"/>
                  <a:gd name="T62" fmla="*/ 44 w 417"/>
                  <a:gd name="T63" fmla="*/ 2 h 282"/>
                  <a:gd name="T64" fmla="*/ 37 w 417"/>
                  <a:gd name="T65" fmla="*/ 5 h 282"/>
                  <a:gd name="T66" fmla="*/ 24 w 417"/>
                  <a:gd name="T67" fmla="*/ 15 h 282"/>
                  <a:gd name="T68" fmla="*/ 17 w 417"/>
                  <a:gd name="T69" fmla="*/ 25 h 282"/>
                  <a:gd name="T70" fmla="*/ 4 w 417"/>
                  <a:gd name="T71" fmla="*/ 39 h 282"/>
                  <a:gd name="T72" fmla="*/ 0 w 417"/>
                  <a:gd name="T73" fmla="*/ 41 h 28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17"/>
                  <a:gd name="T112" fmla="*/ 0 h 282"/>
                  <a:gd name="T113" fmla="*/ 417 w 417"/>
                  <a:gd name="T114" fmla="*/ 282 h 28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17" h="282">
                    <a:moveTo>
                      <a:pt x="417" y="282"/>
                    </a:moveTo>
                    <a:lnTo>
                      <a:pt x="405" y="275"/>
                    </a:lnTo>
                    <a:lnTo>
                      <a:pt x="379" y="252"/>
                    </a:lnTo>
                    <a:lnTo>
                      <a:pt x="363" y="244"/>
                    </a:lnTo>
                    <a:lnTo>
                      <a:pt x="351" y="226"/>
                    </a:lnTo>
                    <a:lnTo>
                      <a:pt x="335" y="215"/>
                    </a:lnTo>
                    <a:lnTo>
                      <a:pt x="322" y="200"/>
                    </a:lnTo>
                    <a:lnTo>
                      <a:pt x="305" y="190"/>
                    </a:lnTo>
                    <a:lnTo>
                      <a:pt x="289" y="183"/>
                    </a:lnTo>
                    <a:lnTo>
                      <a:pt x="285" y="177"/>
                    </a:lnTo>
                    <a:lnTo>
                      <a:pt x="281" y="166"/>
                    </a:lnTo>
                    <a:lnTo>
                      <a:pt x="275" y="154"/>
                    </a:lnTo>
                    <a:lnTo>
                      <a:pt x="268" y="141"/>
                    </a:lnTo>
                    <a:lnTo>
                      <a:pt x="260" y="134"/>
                    </a:lnTo>
                    <a:lnTo>
                      <a:pt x="255" y="128"/>
                    </a:lnTo>
                    <a:lnTo>
                      <a:pt x="246" y="107"/>
                    </a:lnTo>
                    <a:lnTo>
                      <a:pt x="240" y="100"/>
                    </a:lnTo>
                    <a:lnTo>
                      <a:pt x="220" y="82"/>
                    </a:lnTo>
                    <a:lnTo>
                      <a:pt x="209" y="68"/>
                    </a:lnTo>
                    <a:lnTo>
                      <a:pt x="199" y="61"/>
                    </a:lnTo>
                    <a:lnTo>
                      <a:pt x="181" y="42"/>
                    </a:lnTo>
                    <a:lnTo>
                      <a:pt x="168" y="35"/>
                    </a:lnTo>
                    <a:lnTo>
                      <a:pt x="154" y="28"/>
                    </a:lnTo>
                    <a:lnTo>
                      <a:pt x="134" y="25"/>
                    </a:lnTo>
                    <a:lnTo>
                      <a:pt x="115" y="19"/>
                    </a:lnTo>
                    <a:lnTo>
                      <a:pt x="105" y="17"/>
                    </a:lnTo>
                    <a:lnTo>
                      <a:pt x="92" y="19"/>
                    </a:lnTo>
                    <a:lnTo>
                      <a:pt x="82" y="17"/>
                    </a:lnTo>
                    <a:lnTo>
                      <a:pt x="72" y="15"/>
                    </a:lnTo>
                    <a:lnTo>
                      <a:pt x="56" y="2"/>
                    </a:lnTo>
                    <a:lnTo>
                      <a:pt x="53" y="0"/>
                    </a:lnTo>
                    <a:lnTo>
                      <a:pt x="44" y="2"/>
                    </a:lnTo>
                    <a:lnTo>
                      <a:pt x="37" y="5"/>
                    </a:lnTo>
                    <a:lnTo>
                      <a:pt x="24" y="15"/>
                    </a:lnTo>
                    <a:lnTo>
                      <a:pt x="17" y="25"/>
                    </a:lnTo>
                    <a:lnTo>
                      <a:pt x="4" y="39"/>
                    </a:lnTo>
                    <a:lnTo>
                      <a:pt x="0" y="41"/>
                    </a:lnTo>
                  </a:path>
                </a:pathLst>
              </a:custGeom>
              <a:noFill/>
              <a:ln w="6">
                <a:solidFill>
                  <a:srgbClr val="005CE6"/>
                </a:solidFill>
                <a:prstDash val="solid"/>
                <a:round/>
                <a:headEnd/>
                <a:tailEnd/>
              </a:ln>
            </p:spPr>
            <p:txBody>
              <a:bodyPr/>
              <a:lstStyle/>
              <a:p>
                <a:endParaRPr lang="en-US"/>
              </a:p>
            </p:txBody>
          </p:sp>
          <p:sp>
            <p:nvSpPr>
              <p:cNvPr id="28988" name="Freeform 149"/>
              <p:cNvSpPr>
                <a:spLocks/>
              </p:cNvSpPr>
              <p:nvPr/>
            </p:nvSpPr>
            <p:spPr bwMode="auto">
              <a:xfrm>
                <a:off x="4183" y="782"/>
                <a:ext cx="29" cy="97"/>
              </a:xfrm>
              <a:custGeom>
                <a:avLst/>
                <a:gdLst>
                  <a:gd name="T0" fmla="*/ 25 w 29"/>
                  <a:gd name="T1" fmla="*/ 0 h 97"/>
                  <a:gd name="T2" fmla="*/ 26 w 29"/>
                  <a:gd name="T3" fmla="*/ 2 h 97"/>
                  <a:gd name="T4" fmla="*/ 26 w 29"/>
                  <a:gd name="T5" fmla="*/ 14 h 97"/>
                  <a:gd name="T6" fmla="*/ 29 w 29"/>
                  <a:gd name="T7" fmla="*/ 20 h 97"/>
                  <a:gd name="T8" fmla="*/ 29 w 29"/>
                  <a:gd name="T9" fmla="*/ 28 h 97"/>
                  <a:gd name="T10" fmla="*/ 25 w 29"/>
                  <a:gd name="T11" fmla="*/ 34 h 97"/>
                  <a:gd name="T12" fmla="*/ 22 w 29"/>
                  <a:gd name="T13" fmla="*/ 41 h 97"/>
                  <a:gd name="T14" fmla="*/ 12 w 29"/>
                  <a:gd name="T15" fmla="*/ 49 h 97"/>
                  <a:gd name="T16" fmla="*/ 4 w 29"/>
                  <a:gd name="T17" fmla="*/ 60 h 97"/>
                  <a:gd name="T18" fmla="*/ 3 w 29"/>
                  <a:gd name="T19" fmla="*/ 67 h 97"/>
                  <a:gd name="T20" fmla="*/ 4 w 29"/>
                  <a:gd name="T21" fmla="*/ 70 h 97"/>
                  <a:gd name="T22" fmla="*/ 14 w 29"/>
                  <a:gd name="T23" fmla="*/ 79 h 97"/>
                  <a:gd name="T24" fmla="*/ 14 w 29"/>
                  <a:gd name="T25" fmla="*/ 87 h 97"/>
                  <a:gd name="T26" fmla="*/ 9 w 29"/>
                  <a:gd name="T27" fmla="*/ 93 h 97"/>
                  <a:gd name="T28" fmla="*/ 0 w 29"/>
                  <a:gd name="T29" fmla="*/ 97 h 9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9"/>
                  <a:gd name="T46" fmla="*/ 0 h 97"/>
                  <a:gd name="T47" fmla="*/ 29 w 29"/>
                  <a:gd name="T48" fmla="*/ 97 h 9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9" h="97">
                    <a:moveTo>
                      <a:pt x="25" y="0"/>
                    </a:moveTo>
                    <a:lnTo>
                      <a:pt x="26" y="2"/>
                    </a:lnTo>
                    <a:lnTo>
                      <a:pt x="26" y="14"/>
                    </a:lnTo>
                    <a:lnTo>
                      <a:pt x="29" y="20"/>
                    </a:lnTo>
                    <a:lnTo>
                      <a:pt x="29" y="28"/>
                    </a:lnTo>
                    <a:lnTo>
                      <a:pt x="25" y="34"/>
                    </a:lnTo>
                    <a:lnTo>
                      <a:pt x="22" y="41"/>
                    </a:lnTo>
                    <a:lnTo>
                      <a:pt x="12" y="49"/>
                    </a:lnTo>
                    <a:lnTo>
                      <a:pt x="4" y="60"/>
                    </a:lnTo>
                    <a:lnTo>
                      <a:pt x="3" y="67"/>
                    </a:lnTo>
                    <a:lnTo>
                      <a:pt x="4" y="70"/>
                    </a:lnTo>
                    <a:lnTo>
                      <a:pt x="14" y="79"/>
                    </a:lnTo>
                    <a:lnTo>
                      <a:pt x="14" y="87"/>
                    </a:lnTo>
                    <a:lnTo>
                      <a:pt x="9" y="93"/>
                    </a:lnTo>
                    <a:lnTo>
                      <a:pt x="0" y="97"/>
                    </a:lnTo>
                  </a:path>
                </a:pathLst>
              </a:custGeom>
              <a:noFill/>
              <a:ln w="6">
                <a:solidFill>
                  <a:srgbClr val="005CE6"/>
                </a:solidFill>
                <a:prstDash val="solid"/>
                <a:round/>
                <a:headEnd/>
                <a:tailEnd/>
              </a:ln>
            </p:spPr>
            <p:txBody>
              <a:bodyPr/>
              <a:lstStyle/>
              <a:p>
                <a:endParaRPr lang="en-US"/>
              </a:p>
            </p:txBody>
          </p:sp>
          <p:sp>
            <p:nvSpPr>
              <p:cNvPr id="28989" name="Freeform 150"/>
              <p:cNvSpPr>
                <a:spLocks/>
              </p:cNvSpPr>
              <p:nvPr/>
            </p:nvSpPr>
            <p:spPr bwMode="auto">
              <a:xfrm>
                <a:off x="4592" y="3023"/>
                <a:ext cx="301" cy="167"/>
              </a:xfrm>
              <a:custGeom>
                <a:avLst/>
                <a:gdLst>
                  <a:gd name="T0" fmla="*/ 290 w 301"/>
                  <a:gd name="T1" fmla="*/ 160 h 167"/>
                  <a:gd name="T2" fmla="*/ 268 w 301"/>
                  <a:gd name="T3" fmla="*/ 162 h 167"/>
                  <a:gd name="T4" fmla="*/ 262 w 301"/>
                  <a:gd name="T5" fmla="*/ 156 h 167"/>
                  <a:gd name="T6" fmla="*/ 268 w 301"/>
                  <a:gd name="T7" fmla="*/ 144 h 167"/>
                  <a:gd name="T8" fmla="*/ 264 w 301"/>
                  <a:gd name="T9" fmla="*/ 136 h 167"/>
                  <a:gd name="T10" fmla="*/ 270 w 301"/>
                  <a:gd name="T11" fmla="*/ 126 h 167"/>
                  <a:gd name="T12" fmla="*/ 261 w 301"/>
                  <a:gd name="T13" fmla="*/ 113 h 167"/>
                  <a:gd name="T14" fmla="*/ 245 w 301"/>
                  <a:gd name="T15" fmla="*/ 101 h 167"/>
                  <a:gd name="T16" fmla="*/ 236 w 301"/>
                  <a:gd name="T17" fmla="*/ 82 h 167"/>
                  <a:gd name="T18" fmla="*/ 222 w 301"/>
                  <a:gd name="T19" fmla="*/ 69 h 167"/>
                  <a:gd name="T20" fmla="*/ 219 w 301"/>
                  <a:gd name="T21" fmla="*/ 59 h 167"/>
                  <a:gd name="T22" fmla="*/ 203 w 301"/>
                  <a:gd name="T23" fmla="*/ 49 h 167"/>
                  <a:gd name="T24" fmla="*/ 180 w 301"/>
                  <a:gd name="T25" fmla="*/ 64 h 167"/>
                  <a:gd name="T26" fmla="*/ 175 w 301"/>
                  <a:gd name="T27" fmla="*/ 59 h 167"/>
                  <a:gd name="T28" fmla="*/ 170 w 301"/>
                  <a:gd name="T29" fmla="*/ 44 h 167"/>
                  <a:gd name="T30" fmla="*/ 156 w 301"/>
                  <a:gd name="T31" fmla="*/ 48 h 167"/>
                  <a:gd name="T32" fmla="*/ 149 w 301"/>
                  <a:gd name="T33" fmla="*/ 41 h 167"/>
                  <a:gd name="T34" fmla="*/ 134 w 301"/>
                  <a:gd name="T35" fmla="*/ 32 h 167"/>
                  <a:gd name="T36" fmla="*/ 139 w 301"/>
                  <a:gd name="T37" fmla="*/ 20 h 167"/>
                  <a:gd name="T38" fmla="*/ 131 w 301"/>
                  <a:gd name="T39" fmla="*/ 16 h 167"/>
                  <a:gd name="T40" fmla="*/ 123 w 301"/>
                  <a:gd name="T41" fmla="*/ 26 h 167"/>
                  <a:gd name="T42" fmla="*/ 115 w 301"/>
                  <a:gd name="T43" fmla="*/ 5 h 167"/>
                  <a:gd name="T44" fmla="*/ 107 w 301"/>
                  <a:gd name="T45" fmla="*/ 2 h 167"/>
                  <a:gd name="T46" fmla="*/ 101 w 301"/>
                  <a:gd name="T47" fmla="*/ 13 h 167"/>
                  <a:gd name="T48" fmla="*/ 87 w 301"/>
                  <a:gd name="T49" fmla="*/ 20 h 167"/>
                  <a:gd name="T50" fmla="*/ 81 w 301"/>
                  <a:gd name="T51" fmla="*/ 32 h 167"/>
                  <a:gd name="T52" fmla="*/ 66 w 301"/>
                  <a:gd name="T53" fmla="*/ 36 h 167"/>
                  <a:gd name="T54" fmla="*/ 62 w 301"/>
                  <a:gd name="T55" fmla="*/ 23 h 167"/>
                  <a:gd name="T56" fmla="*/ 52 w 301"/>
                  <a:gd name="T57" fmla="*/ 15 h 167"/>
                  <a:gd name="T58" fmla="*/ 43 w 301"/>
                  <a:gd name="T59" fmla="*/ 18 h 167"/>
                  <a:gd name="T60" fmla="*/ 35 w 301"/>
                  <a:gd name="T61" fmla="*/ 33 h 167"/>
                  <a:gd name="T62" fmla="*/ 0 w 301"/>
                  <a:gd name="T63" fmla="*/ 38 h 16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01"/>
                  <a:gd name="T97" fmla="*/ 0 h 167"/>
                  <a:gd name="T98" fmla="*/ 301 w 301"/>
                  <a:gd name="T99" fmla="*/ 167 h 16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01" h="167">
                    <a:moveTo>
                      <a:pt x="301" y="167"/>
                    </a:moveTo>
                    <a:lnTo>
                      <a:pt x="290" y="160"/>
                    </a:lnTo>
                    <a:lnTo>
                      <a:pt x="278" y="163"/>
                    </a:lnTo>
                    <a:lnTo>
                      <a:pt x="268" y="162"/>
                    </a:lnTo>
                    <a:lnTo>
                      <a:pt x="264" y="159"/>
                    </a:lnTo>
                    <a:lnTo>
                      <a:pt x="262" y="156"/>
                    </a:lnTo>
                    <a:lnTo>
                      <a:pt x="268" y="147"/>
                    </a:lnTo>
                    <a:lnTo>
                      <a:pt x="268" y="144"/>
                    </a:lnTo>
                    <a:lnTo>
                      <a:pt x="264" y="140"/>
                    </a:lnTo>
                    <a:lnTo>
                      <a:pt x="264" y="136"/>
                    </a:lnTo>
                    <a:lnTo>
                      <a:pt x="270" y="128"/>
                    </a:lnTo>
                    <a:lnTo>
                      <a:pt x="270" y="126"/>
                    </a:lnTo>
                    <a:lnTo>
                      <a:pt x="264" y="123"/>
                    </a:lnTo>
                    <a:lnTo>
                      <a:pt x="261" y="113"/>
                    </a:lnTo>
                    <a:lnTo>
                      <a:pt x="257" y="108"/>
                    </a:lnTo>
                    <a:lnTo>
                      <a:pt x="245" y="101"/>
                    </a:lnTo>
                    <a:lnTo>
                      <a:pt x="241" y="97"/>
                    </a:lnTo>
                    <a:lnTo>
                      <a:pt x="236" y="82"/>
                    </a:lnTo>
                    <a:lnTo>
                      <a:pt x="223" y="72"/>
                    </a:lnTo>
                    <a:lnTo>
                      <a:pt x="222" y="69"/>
                    </a:lnTo>
                    <a:lnTo>
                      <a:pt x="221" y="62"/>
                    </a:lnTo>
                    <a:lnTo>
                      <a:pt x="219" y="59"/>
                    </a:lnTo>
                    <a:lnTo>
                      <a:pt x="215" y="54"/>
                    </a:lnTo>
                    <a:lnTo>
                      <a:pt x="203" y="49"/>
                    </a:lnTo>
                    <a:lnTo>
                      <a:pt x="190" y="55"/>
                    </a:lnTo>
                    <a:lnTo>
                      <a:pt x="180" y="64"/>
                    </a:lnTo>
                    <a:lnTo>
                      <a:pt x="176" y="64"/>
                    </a:lnTo>
                    <a:lnTo>
                      <a:pt x="175" y="59"/>
                    </a:lnTo>
                    <a:lnTo>
                      <a:pt x="173" y="48"/>
                    </a:lnTo>
                    <a:lnTo>
                      <a:pt x="170" y="44"/>
                    </a:lnTo>
                    <a:lnTo>
                      <a:pt x="162" y="45"/>
                    </a:lnTo>
                    <a:lnTo>
                      <a:pt x="156" y="48"/>
                    </a:lnTo>
                    <a:lnTo>
                      <a:pt x="151" y="48"/>
                    </a:lnTo>
                    <a:lnTo>
                      <a:pt x="149" y="41"/>
                    </a:lnTo>
                    <a:lnTo>
                      <a:pt x="137" y="35"/>
                    </a:lnTo>
                    <a:lnTo>
                      <a:pt x="134" y="32"/>
                    </a:lnTo>
                    <a:lnTo>
                      <a:pt x="140" y="23"/>
                    </a:lnTo>
                    <a:lnTo>
                      <a:pt x="139" y="20"/>
                    </a:lnTo>
                    <a:lnTo>
                      <a:pt x="134" y="16"/>
                    </a:lnTo>
                    <a:lnTo>
                      <a:pt x="131" y="16"/>
                    </a:lnTo>
                    <a:lnTo>
                      <a:pt x="127" y="23"/>
                    </a:lnTo>
                    <a:lnTo>
                      <a:pt x="123" y="26"/>
                    </a:lnTo>
                    <a:lnTo>
                      <a:pt x="115" y="25"/>
                    </a:lnTo>
                    <a:lnTo>
                      <a:pt x="115" y="5"/>
                    </a:lnTo>
                    <a:lnTo>
                      <a:pt x="113" y="0"/>
                    </a:lnTo>
                    <a:lnTo>
                      <a:pt x="107" y="2"/>
                    </a:lnTo>
                    <a:lnTo>
                      <a:pt x="104" y="3"/>
                    </a:lnTo>
                    <a:lnTo>
                      <a:pt x="101" y="13"/>
                    </a:lnTo>
                    <a:lnTo>
                      <a:pt x="97" y="18"/>
                    </a:lnTo>
                    <a:lnTo>
                      <a:pt x="87" y="20"/>
                    </a:lnTo>
                    <a:lnTo>
                      <a:pt x="84" y="29"/>
                    </a:lnTo>
                    <a:lnTo>
                      <a:pt x="81" y="32"/>
                    </a:lnTo>
                    <a:lnTo>
                      <a:pt x="71" y="36"/>
                    </a:lnTo>
                    <a:lnTo>
                      <a:pt x="66" y="36"/>
                    </a:lnTo>
                    <a:lnTo>
                      <a:pt x="62" y="33"/>
                    </a:lnTo>
                    <a:lnTo>
                      <a:pt x="62" y="23"/>
                    </a:lnTo>
                    <a:lnTo>
                      <a:pt x="58" y="18"/>
                    </a:lnTo>
                    <a:lnTo>
                      <a:pt x="52" y="15"/>
                    </a:lnTo>
                    <a:lnTo>
                      <a:pt x="46" y="15"/>
                    </a:lnTo>
                    <a:lnTo>
                      <a:pt x="43" y="18"/>
                    </a:lnTo>
                    <a:lnTo>
                      <a:pt x="39" y="29"/>
                    </a:lnTo>
                    <a:lnTo>
                      <a:pt x="35" y="33"/>
                    </a:lnTo>
                    <a:lnTo>
                      <a:pt x="15" y="38"/>
                    </a:lnTo>
                    <a:lnTo>
                      <a:pt x="0" y="38"/>
                    </a:lnTo>
                  </a:path>
                </a:pathLst>
              </a:custGeom>
              <a:noFill/>
              <a:ln w="6">
                <a:solidFill>
                  <a:srgbClr val="005CE6"/>
                </a:solidFill>
                <a:prstDash val="solid"/>
                <a:round/>
                <a:headEnd/>
                <a:tailEnd/>
              </a:ln>
            </p:spPr>
            <p:txBody>
              <a:bodyPr/>
              <a:lstStyle/>
              <a:p>
                <a:endParaRPr lang="en-US"/>
              </a:p>
            </p:txBody>
          </p:sp>
          <p:sp>
            <p:nvSpPr>
              <p:cNvPr id="28990" name="Freeform 151"/>
              <p:cNvSpPr>
                <a:spLocks/>
              </p:cNvSpPr>
              <p:nvPr/>
            </p:nvSpPr>
            <p:spPr bwMode="auto">
              <a:xfrm>
                <a:off x="2407" y="2007"/>
                <a:ext cx="96" cy="199"/>
              </a:xfrm>
              <a:custGeom>
                <a:avLst/>
                <a:gdLst>
                  <a:gd name="T0" fmla="*/ 3 w 96"/>
                  <a:gd name="T1" fmla="*/ 199 h 199"/>
                  <a:gd name="T2" fmla="*/ 1 w 96"/>
                  <a:gd name="T3" fmla="*/ 193 h 199"/>
                  <a:gd name="T4" fmla="*/ 0 w 96"/>
                  <a:gd name="T5" fmla="*/ 183 h 199"/>
                  <a:gd name="T6" fmla="*/ 1 w 96"/>
                  <a:gd name="T7" fmla="*/ 173 h 199"/>
                  <a:gd name="T8" fmla="*/ 9 w 96"/>
                  <a:gd name="T9" fmla="*/ 152 h 199"/>
                  <a:gd name="T10" fmla="*/ 21 w 96"/>
                  <a:gd name="T11" fmla="*/ 131 h 199"/>
                  <a:gd name="T12" fmla="*/ 27 w 96"/>
                  <a:gd name="T13" fmla="*/ 124 h 199"/>
                  <a:gd name="T14" fmla="*/ 36 w 96"/>
                  <a:gd name="T15" fmla="*/ 118 h 199"/>
                  <a:gd name="T16" fmla="*/ 50 w 96"/>
                  <a:gd name="T17" fmla="*/ 115 h 199"/>
                  <a:gd name="T18" fmla="*/ 65 w 96"/>
                  <a:gd name="T19" fmla="*/ 114 h 199"/>
                  <a:gd name="T20" fmla="*/ 85 w 96"/>
                  <a:gd name="T21" fmla="*/ 116 h 199"/>
                  <a:gd name="T22" fmla="*/ 91 w 96"/>
                  <a:gd name="T23" fmla="*/ 115 h 199"/>
                  <a:gd name="T24" fmla="*/ 95 w 96"/>
                  <a:gd name="T25" fmla="*/ 112 h 199"/>
                  <a:gd name="T26" fmla="*/ 96 w 96"/>
                  <a:gd name="T27" fmla="*/ 108 h 199"/>
                  <a:gd name="T28" fmla="*/ 96 w 96"/>
                  <a:gd name="T29" fmla="*/ 46 h 199"/>
                  <a:gd name="T30" fmla="*/ 94 w 96"/>
                  <a:gd name="T31" fmla="*/ 36 h 199"/>
                  <a:gd name="T32" fmla="*/ 88 w 96"/>
                  <a:gd name="T33" fmla="*/ 26 h 199"/>
                  <a:gd name="T34" fmla="*/ 81 w 96"/>
                  <a:gd name="T35" fmla="*/ 14 h 199"/>
                  <a:gd name="T36" fmla="*/ 65 w 96"/>
                  <a:gd name="T37" fmla="*/ 0 h 19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6"/>
                  <a:gd name="T58" fmla="*/ 0 h 199"/>
                  <a:gd name="T59" fmla="*/ 96 w 96"/>
                  <a:gd name="T60" fmla="*/ 199 h 19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6" h="199">
                    <a:moveTo>
                      <a:pt x="3" y="199"/>
                    </a:moveTo>
                    <a:lnTo>
                      <a:pt x="1" y="193"/>
                    </a:lnTo>
                    <a:lnTo>
                      <a:pt x="0" y="183"/>
                    </a:lnTo>
                    <a:lnTo>
                      <a:pt x="1" y="173"/>
                    </a:lnTo>
                    <a:lnTo>
                      <a:pt x="9" y="152"/>
                    </a:lnTo>
                    <a:lnTo>
                      <a:pt x="21" y="131"/>
                    </a:lnTo>
                    <a:lnTo>
                      <a:pt x="27" y="124"/>
                    </a:lnTo>
                    <a:lnTo>
                      <a:pt x="36" y="118"/>
                    </a:lnTo>
                    <a:lnTo>
                      <a:pt x="50" y="115"/>
                    </a:lnTo>
                    <a:lnTo>
                      <a:pt x="65" y="114"/>
                    </a:lnTo>
                    <a:lnTo>
                      <a:pt x="85" y="116"/>
                    </a:lnTo>
                    <a:lnTo>
                      <a:pt x="91" y="115"/>
                    </a:lnTo>
                    <a:lnTo>
                      <a:pt x="95" y="112"/>
                    </a:lnTo>
                    <a:lnTo>
                      <a:pt x="96" y="108"/>
                    </a:lnTo>
                    <a:lnTo>
                      <a:pt x="96" y="46"/>
                    </a:lnTo>
                    <a:lnTo>
                      <a:pt x="94" y="36"/>
                    </a:lnTo>
                    <a:lnTo>
                      <a:pt x="88" y="26"/>
                    </a:lnTo>
                    <a:lnTo>
                      <a:pt x="81" y="14"/>
                    </a:lnTo>
                    <a:lnTo>
                      <a:pt x="65" y="0"/>
                    </a:lnTo>
                  </a:path>
                </a:pathLst>
              </a:custGeom>
              <a:noFill/>
              <a:ln w="6">
                <a:solidFill>
                  <a:srgbClr val="005CE6"/>
                </a:solidFill>
                <a:prstDash val="solid"/>
                <a:round/>
                <a:headEnd/>
                <a:tailEnd/>
              </a:ln>
            </p:spPr>
            <p:txBody>
              <a:bodyPr/>
              <a:lstStyle/>
              <a:p>
                <a:endParaRPr lang="en-US"/>
              </a:p>
            </p:txBody>
          </p:sp>
          <p:sp>
            <p:nvSpPr>
              <p:cNvPr id="28991" name="Freeform 152"/>
              <p:cNvSpPr>
                <a:spLocks/>
              </p:cNvSpPr>
              <p:nvPr/>
            </p:nvSpPr>
            <p:spPr bwMode="auto">
              <a:xfrm>
                <a:off x="2361" y="2328"/>
                <a:ext cx="39" cy="30"/>
              </a:xfrm>
              <a:custGeom>
                <a:avLst/>
                <a:gdLst>
                  <a:gd name="T0" fmla="*/ 0 w 39"/>
                  <a:gd name="T1" fmla="*/ 30 h 30"/>
                  <a:gd name="T2" fmla="*/ 1 w 39"/>
                  <a:gd name="T3" fmla="*/ 27 h 30"/>
                  <a:gd name="T4" fmla="*/ 16 w 39"/>
                  <a:gd name="T5" fmla="*/ 6 h 30"/>
                  <a:gd name="T6" fmla="*/ 21 w 39"/>
                  <a:gd name="T7" fmla="*/ 0 h 30"/>
                  <a:gd name="T8" fmla="*/ 27 w 39"/>
                  <a:gd name="T9" fmla="*/ 1 h 30"/>
                  <a:gd name="T10" fmla="*/ 31 w 39"/>
                  <a:gd name="T11" fmla="*/ 3 h 30"/>
                  <a:gd name="T12" fmla="*/ 39 w 39"/>
                  <a:gd name="T13" fmla="*/ 13 h 30"/>
                  <a:gd name="T14" fmla="*/ 39 w 39"/>
                  <a:gd name="T15" fmla="*/ 30 h 30"/>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30"/>
                  <a:gd name="T26" fmla="*/ 39 w 39"/>
                  <a:gd name="T27" fmla="*/ 30 h 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30">
                    <a:moveTo>
                      <a:pt x="0" y="30"/>
                    </a:moveTo>
                    <a:lnTo>
                      <a:pt x="1" y="27"/>
                    </a:lnTo>
                    <a:lnTo>
                      <a:pt x="16" y="6"/>
                    </a:lnTo>
                    <a:lnTo>
                      <a:pt x="21" y="0"/>
                    </a:lnTo>
                    <a:lnTo>
                      <a:pt x="27" y="1"/>
                    </a:lnTo>
                    <a:lnTo>
                      <a:pt x="31" y="3"/>
                    </a:lnTo>
                    <a:lnTo>
                      <a:pt x="39" y="13"/>
                    </a:lnTo>
                    <a:lnTo>
                      <a:pt x="39" y="30"/>
                    </a:lnTo>
                  </a:path>
                </a:pathLst>
              </a:custGeom>
              <a:noFill/>
              <a:ln w="6">
                <a:solidFill>
                  <a:srgbClr val="005CE6"/>
                </a:solidFill>
                <a:prstDash val="solid"/>
                <a:round/>
                <a:headEnd/>
                <a:tailEnd/>
              </a:ln>
            </p:spPr>
            <p:txBody>
              <a:bodyPr/>
              <a:lstStyle/>
              <a:p>
                <a:endParaRPr lang="en-US"/>
              </a:p>
            </p:txBody>
          </p:sp>
          <p:sp>
            <p:nvSpPr>
              <p:cNvPr id="28992" name="Freeform 153"/>
              <p:cNvSpPr>
                <a:spLocks/>
              </p:cNvSpPr>
              <p:nvPr/>
            </p:nvSpPr>
            <p:spPr bwMode="auto">
              <a:xfrm>
                <a:off x="2210" y="2947"/>
                <a:ext cx="7" cy="45"/>
              </a:xfrm>
              <a:custGeom>
                <a:avLst/>
                <a:gdLst>
                  <a:gd name="T0" fmla="*/ 7 w 7"/>
                  <a:gd name="T1" fmla="*/ 45 h 45"/>
                  <a:gd name="T2" fmla="*/ 2 w 7"/>
                  <a:gd name="T3" fmla="*/ 4 h 45"/>
                  <a:gd name="T4" fmla="*/ 0 w 7"/>
                  <a:gd name="T5" fmla="*/ 0 h 45"/>
                  <a:gd name="T6" fmla="*/ 0 60000 65536"/>
                  <a:gd name="T7" fmla="*/ 0 60000 65536"/>
                  <a:gd name="T8" fmla="*/ 0 60000 65536"/>
                  <a:gd name="T9" fmla="*/ 0 w 7"/>
                  <a:gd name="T10" fmla="*/ 0 h 45"/>
                  <a:gd name="T11" fmla="*/ 7 w 7"/>
                  <a:gd name="T12" fmla="*/ 45 h 45"/>
                </a:gdLst>
                <a:ahLst/>
                <a:cxnLst>
                  <a:cxn ang="T6">
                    <a:pos x="T0" y="T1"/>
                  </a:cxn>
                  <a:cxn ang="T7">
                    <a:pos x="T2" y="T3"/>
                  </a:cxn>
                  <a:cxn ang="T8">
                    <a:pos x="T4" y="T5"/>
                  </a:cxn>
                </a:cxnLst>
                <a:rect l="T9" t="T10" r="T11" b="T12"/>
                <a:pathLst>
                  <a:path w="7" h="45">
                    <a:moveTo>
                      <a:pt x="7" y="45"/>
                    </a:moveTo>
                    <a:lnTo>
                      <a:pt x="2" y="4"/>
                    </a:lnTo>
                    <a:lnTo>
                      <a:pt x="0" y="0"/>
                    </a:lnTo>
                  </a:path>
                </a:pathLst>
              </a:custGeom>
              <a:noFill/>
              <a:ln w="6">
                <a:solidFill>
                  <a:srgbClr val="005CE6"/>
                </a:solidFill>
                <a:prstDash val="solid"/>
                <a:round/>
                <a:headEnd/>
                <a:tailEnd/>
              </a:ln>
            </p:spPr>
            <p:txBody>
              <a:bodyPr/>
              <a:lstStyle/>
              <a:p>
                <a:endParaRPr lang="en-US"/>
              </a:p>
            </p:txBody>
          </p:sp>
          <p:sp>
            <p:nvSpPr>
              <p:cNvPr id="28993" name="Freeform 154"/>
              <p:cNvSpPr>
                <a:spLocks/>
              </p:cNvSpPr>
              <p:nvPr/>
            </p:nvSpPr>
            <p:spPr bwMode="auto">
              <a:xfrm>
                <a:off x="1965" y="3082"/>
                <a:ext cx="14" cy="80"/>
              </a:xfrm>
              <a:custGeom>
                <a:avLst/>
                <a:gdLst>
                  <a:gd name="T0" fmla="*/ 0 w 14"/>
                  <a:gd name="T1" fmla="*/ 80 h 80"/>
                  <a:gd name="T2" fmla="*/ 3 w 14"/>
                  <a:gd name="T3" fmla="*/ 78 h 80"/>
                  <a:gd name="T4" fmla="*/ 7 w 14"/>
                  <a:gd name="T5" fmla="*/ 68 h 80"/>
                  <a:gd name="T6" fmla="*/ 10 w 14"/>
                  <a:gd name="T7" fmla="*/ 51 h 80"/>
                  <a:gd name="T8" fmla="*/ 13 w 14"/>
                  <a:gd name="T9" fmla="*/ 41 h 80"/>
                  <a:gd name="T10" fmla="*/ 14 w 14"/>
                  <a:gd name="T11" fmla="*/ 28 h 80"/>
                  <a:gd name="T12" fmla="*/ 11 w 14"/>
                  <a:gd name="T13" fmla="*/ 2 h 80"/>
                  <a:gd name="T14" fmla="*/ 8 w 14"/>
                  <a:gd name="T15" fmla="*/ 0 h 80"/>
                  <a:gd name="T16" fmla="*/ 0 60000 65536"/>
                  <a:gd name="T17" fmla="*/ 0 60000 65536"/>
                  <a:gd name="T18" fmla="*/ 0 60000 65536"/>
                  <a:gd name="T19" fmla="*/ 0 60000 65536"/>
                  <a:gd name="T20" fmla="*/ 0 60000 65536"/>
                  <a:gd name="T21" fmla="*/ 0 60000 65536"/>
                  <a:gd name="T22" fmla="*/ 0 60000 65536"/>
                  <a:gd name="T23" fmla="*/ 0 60000 65536"/>
                  <a:gd name="T24" fmla="*/ 0 w 14"/>
                  <a:gd name="T25" fmla="*/ 0 h 80"/>
                  <a:gd name="T26" fmla="*/ 14 w 14"/>
                  <a:gd name="T27" fmla="*/ 80 h 8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 h="80">
                    <a:moveTo>
                      <a:pt x="0" y="80"/>
                    </a:moveTo>
                    <a:lnTo>
                      <a:pt x="3" y="78"/>
                    </a:lnTo>
                    <a:lnTo>
                      <a:pt x="7" y="68"/>
                    </a:lnTo>
                    <a:lnTo>
                      <a:pt x="10" y="51"/>
                    </a:lnTo>
                    <a:lnTo>
                      <a:pt x="13" y="41"/>
                    </a:lnTo>
                    <a:lnTo>
                      <a:pt x="14" y="28"/>
                    </a:lnTo>
                    <a:lnTo>
                      <a:pt x="11" y="2"/>
                    </a:lnTo>
                    <a:lnTo>
                      <a:pt x="8" y="0"/>
                    </a:lnTo>
                  </a:path>
                </a:pathLst>
              </a:custGeom>
              <a:noFill/>
              <a:ln w="6">
                <a:solidFill>
                  <a:srgbClr val="005CE6"/>
                </a:solidFill>
                <a:prstDash val="solid"/>
                <a:round/>
                <a:headEnd/>
                <a:tailEnd/>
              </a:ln>
            </p:spPr>
            <p:txBody>
              <a:bodyPr/>
              <a:lstStyle/>
              <a:p>
                <a:endParaRPr lang="en-US"/>
              </a:p>
            </p:txBody>
          </p:sp>
          <p:sp>
            <p:nvSpPr>
              <p:cNvPr id="28994" name="Freeform 155"/>
              <p:cNvSpPr>
                <a:spLocks/>
              </p:cNvSpPr>
              <p:nvPr/>
            </p:nvSpPr>
            <p:spPr bwMode="auto">
              <a:xfrm>
                <a:off x="4416" y="1055"/>
                <a:ext cx="134" cy="647"/>
              </a:xfrm>
              <a:custGeom>
                <a:avLst/>
                <a:gdLst>
                  <a:gd name="T0" fmla="*/ 15 w 134"/>
                  <a:gd name="T1" fmla="*/ 644 h 647"/>
                  <a:gd name="T2" fmla="*/ 24 w 134"/>
                  <a:gd name="T3" fmla="*/ 629 h 647"/>
                  <a:gd name="T4" fmla="*/ 26 w 134"/>
                  <a:gd name="T5" fmla="*/ 616 h 647"/>
                  <a:gd name="T6" fmla="*/ 38 w 134"/>
                  <a:gd name="T7" fmla="*/ 601 h 647"/>
                  <a:gd name="T8" fmla="*/ 47 w 134"/>
                  <a:gd name="T9" fmla="*/ 593 h 647"/>
                  <a:gd name="T10" fmla="*/ 52 w 134"/>
                  <a:gd name="T11" fmla="*/ 582 h 647"/>
                  <a:gd name="T12" fmla="*/ 72 w 134"/>
                  <a:gd name="T13" fmla="*/ 567 h 647"/>
                  <a:gd name="T14" fmla="*/ 98 w 134"/>
                  <a:gd name="T15" fmla="*/ 557 h 647"/>
                  <a:gd name="T16" fmla="*/ 109 w 134"/>
                  <a:gd name="T17" fmla="*/ 539 h 647"/>
                  <a:gd name="T18" fmla="*/ 111 w 134"/>
                  <a:gd name="T19" fmla="*/ 521 h 647"/>
                  <a:gd name="T20" fmla="*/ 114 w 134"/>
                  <a:gd name="T21" fmla="*/ 507 h 647"/>
                  <a:gd name="T22" fmla="*/ 110 w 134"/>
                  <a:gd name="T23" fmla="*/ 482 h 647"/>
                  <a:gd name="T24" fmla="*/ 100 w 134"/>
                  <a:gd name="T25" fmla="*/ 454 h 647"/>
                  <a:gd name="T26" fmla="*/ 106 w 134"/>
                  <a:gd name="T27" fmla="*/ 429 h 647"/>
                  <a:gd name="T28" fmla="*/ 120 w 134"/>
                  <a:gd name="T29" fmla="*/ 409 h 647"/>
                  <a:gd name="T30" fmla="*/ 127 w 134"/>
                  <a:gd name="T31" fmla="*/ 377 h 647"/>
                  <a:gd name="T32" fmla="*/ 134 w 134"/>
                  <a:gd name="T33" fmla="*/ 366 h 647"/>
                  <a:gd name="T34" fmla="*/ 132 w 134"/>
                  <a:gd name="T35" fmla="*/ 353 h 647"/>
                  <a:gd name="T36" fmla="*/ 126 w 134"/>
                  <a:gd name="T37" fmla="*/ 326 h 647"/>
                  <a:gd name="T38" fmla="*/ 113 w 134"/>
                  <a:gd name="T39" fmla="*/ 310 h 647"/>
                  <a:gd name="T40" fmla="*/ 110 w 134"/>
                  <a:gd name="T41" fmla="*/ 285 h 647"/>
                  <a:gd name="T42" fmla="*/ 100 w 134"/>
                  <a:gd name="T43" fmla="*/ 269 h 647"/>
                  <a:gd name="T44" fmla="*/ 97 w 134"/>
                  <a:gd name="T45" fmla="*/ 249 h 647"/>
                  <a:gd name="T46" fmla="*/ 81 w 134"/>
                  <a:gd name="T47" fmla="*/ 243 h 647"/>
                  <a:gd name="T48" fmla="*/ 78 w 134"/>
                  <a:gd name="T49" fmla="*/ 207 h 647"/>
                  <a:gd name="T50" fmla="*/ 77 w 134"/>
                  <a:gd name="T51" fmla="*/ 189 h 647"/>
                  <a:gd name="T52" fmla="*/ 93 w 134"/>
                  <a:gd name="T53" fmla="*/ 131 h 647"/>
                  <a:gd name="T54" fmla="*/ 103 w 134"/>
                  <a:gd name="T55" fmla="*/ 107 h 647"/>
                  <a:gd name="T56" fmla="*/ 111 w 134"/>
                  <a:gd name="T57" fmla="*/ 91 h 647"/>
                  <a:gd name="T58" fmla="*/ 119 w 134"/>
                  <a:gd name="T59" fmla="*/ 85 h 647"/>
                  <a:gd name="T60" fmla="*/ 100 w 134"/>
                  <a:gd name="T61" fmla="*/ 76 h 647"/>
                  <a:gd name="T62" fmla="*/ 83 w 134"/>
                  <a:gd name="T63" fmla="*/ 58 h 647"/>
                  <a:gd name="T64" fmla="*/ 72 w 134"/>
                  <a:gd name="T65" fmla="*/ 42 h 647"/>
                  <a:gd name="T66" fmla="*/ 62 w 134"/>
                  <a:gd name="T67" fmla="*/ 29 h 647"/>
                  <a:gd name="T68" fmla="*/ 55 w 134"/>
                  <a:gd name="T69" fmla="*/ 17 h 647"/>
                  <a:gd name="T70" fmla="*/ 52 w 134"/>
                  <a:gd name="T71" fmla="*/ 0 h 64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4"/>
                  <a:gd name="T109" fmla="*/ 0 h 647"/>
                  <a:gd name="T110" fmla="*/ 134 w 134"/>
                  <a:gd name="T111" fmla="*/ 647 h 64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4" h="647">
                    <a:moveTo>
                      <a:pt x="0" y="647"/>
                    </a:moveTo>
                    <a:lnTo>
                      <a:pt x="15" y="644"/>
                    </a:lnTo>
                    <a:lnTo>
                      <a:pt x="18" y="641"/>
                    </a:lnTo>
                    <a:lnTo>
                      <a:pt x="24" y="629"/>
                    </a:lnTo>
                    <a:lnTo>
                      <a:pt x="24" y="624"/>
                    </a:lnTo>
                    <a:lnTo>
                      <a:pt x="26" y="616"/>
                    </a:lnTo>
                    <a:lnTo>
                      <a:pt x="34" y="609"/>
                    </a:lnTo>
                    <a:lnTo>
                      <a:pt x="38" y="601"/>
                    </a:lnTo>
                    <a:lnTo>
                      <a:pt x="41" y="596"/>
                    </a:lnTo>
                    <a:lnTo>
                      <a:pt x="47" y="593"/>
                    </a:lnTo>
                    <a:lnTo>
                      <a:pt x="49" y="586"/>
                    </a:lnTo>
                    <a:lnTo>
                      <a:pt x="52" y="582"/>
                    </a:lnTo>
                    <a:lnTo>
                      <a:pt x="64" y="576"/>
                    </a:lnTo>
                    <a:lnTo>
                      <a:pt x="72" y="567"/>
                    </a:lnTo>
                    <a:lnTo>
                      <a:pt x="84" y="566"/>
                    </a:lnTo>
                    <a:lnTo>
                      <a:pt x="98" y="557"/>
                    </a:lnTo>
                    <a:lnTo>
                      <a:pt x="107" y="553"/>
                    </a:lnTo>
                    <a:lnTo>
                      <a:pt x="109" y="539"/>
                    </a:lnTo>
                    <a:lnTo>
                      <a:pt x="111" y="536"/>
                    </a:lnTo>
                    <a:lnTo>
                      <a:pt x="111" y="521"/>
                    </a:lnTo>
                    <a:lnTo>
                      <a:pt x="114" y="516"/>
                    </a:lnTo>
                    <a:lnTo>
                      <a:pt x="114" y="507"/>
                    </a:lnTo>
                    <a:lnTo>
                      <a:pt x="110" y="491"/>
                    </a:lnTo>
                    <a:lnTo>
                      <a:pt x="110" y="482"/>
                    </a:lnTo>
                    <a:lnTo>
                      <a:pt x="101" y="464"/>
                    </a:lnTo>
                    <a:lnTo>
                      <a:pt x="100" y="454"/>
                    </a:lnTo>
                    <a:lnTo>
                      <a:pt x="100" y="442"/>
                    </a:lnTo>
                    <a:lnTo>
                      <a:pt x="106" y="429"/>
                    </a:lnTo>
                    <a:lnTo>
                      <a:pt x="117" y="419"/>
                    </a:lnTo>
                    <a:lnTo>
                      <a:pt x="120" y="409"/>
                    </a:lnTo>
                    <a:lnTo>
                      <a:pt x="127" y="399"/>
                    </a:lnTo>
                    <a:lnTo>
                      <a:pt x="127" y="377"/>
                    </a:lnTo>
                    <a:lnTo>
                      <a:pt x="130" y="370"/>
                    </a:lnTo>
                    <a:lnTo>
                      <a:pt x="134" y="366"/>
                    </a:lnTo>
                    <a:lnTo>
                      <a:pt x="134" y="359"/>
                    </a:lnTo>
                    <a:lnTo>
                      <a:pt x="132" y="353"/>
                    </a:lnTo>
                    <a:lnTo>
                      <a:pt x="130" y="338"/>
                    </a:lnTo>
                    <a:lnTo>
                      <a:pt x="126" y="326"/>
                    </a:lnTo>
                    <a:lnTo>
                      <a:pt x="116" y="317"/>
                    </a:lnTo>
                    <a:lnTo>
                      <a:pt x="113" y="310"/>
                    </a:lnTo>
                    <a:lnTo>
                      <a:pt x="114" y="292"/>
                    </a:lnTo>
                    <a:lnTo>
                      <a:pt x="110" y="285"/>
                    </a:lnTo>
                    <a:lnTo>
                      <a:pt x="103" y="278"/>
                    </a:lnTo>
                    <a:lnTo>
                      <a:pt x="100" y="269"/>
                    </a:lnTo>
                    <a:lnTo>
                      <a:pt x="100" y="254"/>
                    </a:lnTo>
                    <a:lnTo>
                      <a:pt x="97" y="249"/>
                    </a:lnTo>
                    <a:lnTo>
                      <a:pt x="85" y="248"/>
                    </a:lnTo>
                    <a:lnTo>
                      <a:pt x="81" y="243"/>
                    </a:lnTo>
                    <a:lnTo>
                      <a:pt x="78" y="236"/>
                    </a:lnTo>
                    <a:lnTo>
                      <a:pt x="78" y="207"/>
                    </a:lnTo>
                    <a:lnTo>
                      <a:pt x="77" y="202"/>
                    </a:lnTo>
                    <a:lnTo>
                      <a:pt x="77" y="189"/>
                    </a:lnTo>
                    <a:lnTo>
                      <a:pt x="93" y="167"/>
                    </a:lnTo>
                    <a:lnTo>
                      <a:pt x="93" y="131"/>
                    </a:lnTo>
                    <a:lnTo>
                      <a:pt x="96" y="118"/>
                    </a:lnTo>
                    <a:lnTo>
                      <a:pt x="103" y="107"/>
                    </a:lnTo>
                    <a:lnTo>
                      <a:pt x="106" y="95"/>
                    </a:lnTo>
                    <a:lnTo>
                      <a:pt x="111" y="91"/>
                    </a:lnTo>
                    <a:lnTo>
                      <a:pt x="119" y="89"/>
                    </a:lnTo>
                    <a:lnTo>
                      <a:pt x="119" y="85"/>
                    </a:lnTo>
                    <a:lnTo>
                      <a:pt x="116" y="82"/>
                    </a:lnTo>
                    <a:lnTo>
                      <a:pt x="100" y="76"/>
                    </a:lnTo>
                    <a:lnTo>
                      <a:pt x="93" y="72"/>
                    </a:lnTo>
                    <a:lnTo>
                      <a:pt x="83" y="58"/>
                    </a:lnTo>
                    <a:lnTo>
                      <a:pt x="75" y="52"/>
                    </a:lnTo>
                    <a:lnTo>
                      <a:pt x="72" y="42"/>
                    </a:lnTo>
                    <a:lnTo>
                      <a:pt x="65" y="35"/>
                    </a:lnTo>
                    <a:lnTo>
                      <a:pt x="62" y="29"/>
                    </a:lnTo>
                    <a:lnTo>
                      <a:pt x="61" y="25"/>
                    </a:lnTo>
                    <a:lnTo>
                      <a:pt x="55" y="17"/>
                    </a:lnTo>
                    <a:lnTo>
                      <a:pt x="52" y="12"/>
                    </a:lnTo>
                    <a:lnTo>
                      <a:pt x="52" y="0"/>
                    </a:lnTo>
                  </a:path>
                </a:pathLst>
              </a:custGeom>
              <a:noFill/>
              <a:ln w="6">
                <a:solidFill>
                  <a:srgbClr val="005CE6"/>
                </a:solidFill>
                <a:prstDash val="solid"/>
                <a:round/>
                <a:headEnd/>
                <a:tailEnd/>
              </a:ln>
            </p:spPr>
            <p:txBody>
              <a:bodyPr/>
              <a:lstStyle/>
              <a:p>
                <a:endParaRPr lang="en-US"/>
              </a:p>
            </p:txBody>
          </p:sp>
          <p:sp>
            <p:nvSpPr>
              <p:cNvPr id="28995" name="Freeform 156"/>
              <p:cNvSpPr>
                <a:spLocks/>
              </p:cNvSpPr>
              <p:nvPr/>
            </p:nvSpPr>
            <p:spPr bwMode="auto">
              <a:xfrm>
                <a:off x="805" y="3573"/>
                <a:ext cx="6" cy="23"/>
              </a:xfrm>
              <a:custGeom>
                <a:avLst/>
                <a:gdLst>
                  <a:gd name="T0" fmla="*/ 4 w 6"/>
                  <a:gd name="T1" fmla="*/ 23 h 23"/>
                  <a:gd name="T2" fmla="*/ 3 w 6"/>
                  <a:gd name="T3" fmla="*/ 22 h 23"/>
                  <a:gd name="T4" fmla="*/ 3 w 6"/>
                  <a:gd name="T5" fmla="*/ 20 h 23"/>
                  <a:gd name="T6" fmla="*/ 0 w 6"/>
                  <a:gd name="T7" fmla="*/ 13 h 23"/>
                  <a:gd name="T8" fmla="*/ 6 w 6"/>
                  <a:gd name="T9" fmla="*/ 2 h 23"/>
                  <a:gd name="T10" fmla="*/ 6 w 6"/>
                  <a:gd name="T11" fmla="*/ 0 h 23"/>
                  <a:gd name="T12" fmla="*/ 6 w 6"/>
                  <a:gd name="T13" fmla="*/ 0 h 23"/>
                  <a:gd name="T14" fmla="*/ 0 60000 65536"/>
                  <a:gd name="T15" fmla="*/ 0 60000 65536"/>
                  <a:gd name="T16" fmla="*/ 0 60000 65536"/>
                  <a:gd name="T17" fmla="*/ 0 60000 65536"/>
                  <a:gd name="T18" fmla="*/ 0 60000 65536"/>
                  <a:gd name="T19" fmla="*/ 0 60000 65536"/>
                  <a:gd name="T20" fmla="*/ 0 60000 65536"/>
                  <a:gd name="T21" fmla="*/ 0 w 6"/>
                  <a:gd name="T22" fmla="*/ 0 h 23"/>
                  <a:gd name="T23" fmla="*/ 6 w 6"/>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23">
                    <a:moveTo>
                      <a:pt x="4" y="23"/>
                    </a:moveTo>
                    <a:lnTo>
                      <a:pt x="3" y="22"/>
                    </a:lnTo>
                    <a:lnTo>
                      <a:pt x="3" y="20"/>
                    </a:lnTo>
                    <a:lnTo>
                      <a:pt x="0" y="13"/>
                    </a:lnTo>
                    <a:lnTo>
                      <a:pt x="6" y="2"/>
                    </a:lnTo>
                    <a:lnTo>
                      <a:pt x="6" y="0"/>
                    </a:lnTo>
                  </a:path>
                </a:pathLst>
              </a:custGeom>
              <a:noFill/>
              <a:ln w="6">
                <a:solidFill>
                  <a:srgbClr val="005CE6"/>
                </a:solidFill>
                <a:prstDash val="solid"/>
                <a:round/>
                <a:headEnd/>
                <a:tailEnd/>
              </a:ln>
            </p:spPr>
            <p:txBody>
              <a:bodyPr/>
              <a:lstStyle/>
              <a:p>
                <a:endParaRPr lang="en-US"/>
              </a:p>
            </p:txBody>
          </p:sp>
          <p:sp>
            <p:nvSpPr>
              <p:cNvPr id="28996" name="Line 157"/>
              <p:cNvSpPr>
                <a:spLocks noChangeShapeType="1"/>
              </p:cNvSpPr>
              <p:nvPr/>
            </p:nvSpPr>
            <p:spPr bwMode="auto">
              <a:xfrm flipV="1">
                <a:off x="791" y="3681"/>
                <a:ext cx="4" cy="13"/>
              </a:xfrm>
              <a:prstGeom prst="line">
                <a:avLst/>
              </a:prstGeom>
              <a:noFill/>
              <a:ln w="6">
                <a:solidFill>
                  <a:srgbClr val="005CE6"/>
                </a:solidFill>
                <a:round/>
                <a:headEnd/>
                <a:tailEnd/>
              </a:ln>
            </p:spPr>
            <p:txBody>
              <a:bodyPr/>
              <a:lstStyle/>
              <a:p>
                <a:endParaRPr lang="en-US"/>
              </a:p>
            </p:txBody>
          </p:sp>
          <p:sp>
            <p:nvSpPr>
              <p:cNvPr id="28997" name="Freeform 158"/>
              <p:cNvSpPr>
                <a:spLocks/>
              </p:cNvSpPr>
              <p:nvPr/>
            </p:nvSpPr>
            <p:spPr bwMode="auto">
              <a:xfrm>
                <a:off x="1380" y="2152"/>
                <a:ext cx="83" cy="265"/>
              </a:xfrm>
              <a:custGeom>
                <a:avLst/>
                <a:gdLst>
                  <a:gd name="T0" fmla="*/ 0 w 83"/>
                  <a:gd name="T1" fmla="*/ 0 h 265"/>
                  <a:gd name="T2" fmla="*/ 17 w 83"/>
                  <a:gd name="T3" fmla="*/ 23 h 265"/>
                  <a:gd name="T4" fmla="*/ 23 w 83"/>
                  <a:gd name="T5" fmla="*/ 33 h 265"/>
                  <a:gd name="T6" fmla="*/ 31 w 83"/>
                  <a:gd name="T7" fmla="*/ 52 h 265"/>
                  <a:gd name="T8" fmla="*/ 31 w 83"/>
                  <a:gd name="T9" fmla="*/ 56 h 265"/>
                  <a:gd name="T10" fmla="*/ 40 w 83"/>
                  <a:gd name="T11" fmla="*/ 82 h 265"/>
                  <a:gd name="T12" fmla="*/ 47 w 83"/>
                  <a:gd name="T13" fmla="*/ 100 h 265"/>
                  <a:gd name="T14" fmla="*/ 56 w 83"/>
                  <a:gd name="T15" fmla="*/ 143 h 265"/>
                  <a:gd name="T16" fmla="*/ 57 w 83"/>
                  <a:gd name="T17" fmla="*/ 164 h 265"/>
                  <a:gd name="T18" fmla="*/ 66 w 83"/>
                  <a:gd name="T19" fmla="*/ 196 h 265"/>
                  <a:gd name="T20" fmla="*/ 69 w 83"/>
                  <a:gd name="T21" fmla="*/ 199 h 265"/>
                  <a:gd name="T22" fmla="*/ 67 w 83"/>
                  <a:gd name="T23" fmla="*/ 213 h 265"/>
                  <a:gd name="T24" fmla="*/ 75 w 83"/>
                  <a:gd name="T25" fmla="*/ 225 h 265"/>
                  <a:gd name="T26" fmla="*/ 76 w 83"/>
                  <a:gd name="T27" fmla="*/ 229 h 265"/>
                  <a:gd name="T28" fmla="*/ 75 w 83"/>
                  <a:gd name="T29" fmla="*/ 236 h 265"/>
                  <a:gd name="T30" fmla="*/ 73 w 83"/>
                  <a:gd name="T31" fmla="*/ 238 h 265"/>
                  <a:gd name="T32" fmla="*/ 73 w 83"/>
                  <a:gd name="T33" fmla="*/ 248 h 265"/>
                  <a:gd name="T34" fmla="*/ 75 w 83"/>
                  <a:gd name="T35" fmla="*/ 252 h 265"/>
                  <a:gd name="T36" fmla="*/ 82 w 83"/>
                  <a:gd name="T37" fmla="*/ 261 h 265"/>
                  <a:gd name="T38" fmla="*/ 83 w 83"/>
                  <a:gd name="T39" fmla="*/ 265 h 26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3"/>
                  <a:gd name="T61" fmla="*/ 0 h 265"/>
                  <a:gd name="T62" fmla="*/ 83 w 83"/>
                  <a:gd name="T63" fmla="*/ 265 h 26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3" h="265">
                    <a:moveTo>
                      <a:pt x="0" y="0"/>
                    </a:moveTo>
                    <a:lnTo>
                      <a:pt x="17" y="23"/>
                    </a:lnTo>
                    <a:lnTo>
                      <a:pt x="23" y="33"/>
                    </a:lnTo>
                    <a:lnTo>
                      <a:pt x="31" y="52"/>
                    </a:lnTo>
                    <a:lnTo>
                      <a:pt x="31" y="56"/>
                    </a:lnTo>
                    <a:lnTo>
                      <a:pt x="40" y="82"/>
                    </a:lnTo>
                    <a:lnTo>
                      <a:pt x="47" y="100"/>
                    </a:lnTo>
                    <a:lnTo>
                      <a:pt x="56" y="143"/>
                    </a:lnTo>
                    <a:lnTo>
                      <a:pt x="57" y="164"/>
                    </a:lnTo>
                    <a:lnTo>
                      <a:pt x="66" y="196"/>
                    </a:lnTo>
                    <a:lnTo>
                      <a:pt x="69" y="199"/>
                    </a:lnTo>
                    <a:lnTo>
                      <a:pt x="67" y="213"/>
                    </a:lnTo>
                    <a:lnTo>
                      <a:pt x="75" y="225"/>
                    </a:lnTo>
                    <a:lnTo>
                      <a:pt x="76" y="229"/>
                    </a:lnTo>
                    <a:lnTo>
                      <a:pt x="75" y="236"/>
                    </a:lnTo>
                    <a:lnTo>
                      <a:pt x="73" y="238"/>
                    </a:lnTo>
                    <a:lnTo>
                      <a:pt x="73" y="248"/>
                    </a:lnTo>
                    <a:lnTo>
                      <a:pt x="75" y="252"/>
                    </a:lnTo>
                    <a:lnTo>
                      <a:pt x="82" y="261"/>
                    </a:lnTo>
                    <a:lnTo>
                      <a:pt x="83" y="265"/>
                    </a:lnTo>
                  </a:path>
                </a:pathLst>
              </a:custGeom>
              <a:noFill/>
              <a:ln w="6">
                <a:solidFill>
                  <a:srgbClr val="005CE6"/>
                </a:solidFill>
                <a:prstDash val="solid"/>
                <a:round/>
                <a:headEnd/>
                <a:tailEnd/>
              </a:ln>
            </p:spPr>
            <p:txBody>
              <a:bodyPr/>
              <a:lstStyle/>
              <a:p>
                <a:endParaRPr lang="en-US"/>
              </a:p>
            </p:txBody>
          </p:sp>
          <p:sp>
            <p:nvSpPr>
              <p:cNvPr id="28998" name="Freeform 159"/>
              <p:cNvSpPr>
                <a:spLocks/>
              </p:cNvSpPr>
              <p:nvPr/>
            </p:nvSpPr>
            <p:spPr bwMode="auto">
              <a:xfrm>
                <a:off x="2411" y="2383"/>
                <a:ext cx="12" cy="8"/>
              </a:xfrm>
              <a:custGeom>
                <a:avLst/>
                <a:gdLst>
                  <a:gd name="T0" fmla="*/ 0 w 12"/>
                  <a:gd name="T1" fmla="*/ 8 h 8"/>
                  <a:gd name="T2" fmla="*/ 0 w 12"/>
                  <a:gd name="T3" fmla="*/ 7 h 8"/>
                  <a:gd name="T4" fmla="*/ 10 w 12"/>
                  <a:gd name="T5" fmla="*/ 1 h 8"/>
                  <a:gd name="T6" fmla="*/ 12 w 12"/>
                  <a:gd name="T7" fmla="*/ 0 h 8"/>
                  <a:gd name="T8" fmla="*/ 0 60000 65536"/>
                  <a:gd name="T9" fmla="*/ 0 60000 65536"/>
                  <a:gd name="T10" fmla="*/ 0 60000 65536"/>
                  <a:gd name="T11" fmla="*/ 0 60000 65536"/>
                  <a:gd name="T12" fmla="*/ 0 w 12"/>
                  <a:gd name="T13" fmla="*/ 0 h 8"/>
                  <a:gd name="T14" fmla="*/ 12 w 12"/>
                  <a:gd name="T15" fmla="*/ 8 h 8"/>
                </a:gdLst>
                <a:ahLst/>
                <a:cxnLst>
                  <a:cxn ang="T8">
                    <a:pos x="T0" y="T1"/>
                  </a:cxn>
                  <a:cxn ang="T9">
                    <a:pos x="T2" y="T3"/>
                  </a:cxn>
                  <a:cxn ang="T10">
                    <a:pos x="T4" y="T5"/>
                  </a:cxn>
                  <a:cxn ang="T11">
                    <a:pos x="T6" y="T7"/>
                  </a:cxn>
                </a:cxnLst>
                <a:rect l="T12" t="T13" r="T14" b="T15"/>
                <a:pathLst>
                  <a:path w="12" h="8">
                    <a:moveTo>
                      <a:pt x="0" y="8"/>
                    </a:moveTo>
                    <a:lnTo>
                      <a:pt x="0" y="7"/>
                    </a:lnTo>
                    <a:lnTo>
                      <a:pt x="10" y="1"/>
                    </a:lnTo>
                    <a:lnTo>
                      <a:pt x="12" y="0"/>
                    </a:lnTo>
                  </a:path>
                </a:pathLst>
              </a:custGeom>
              <a:noFill/>
              <a:ln w="6">
                <a:solidFill>
                  <a:srgbClr val="005CE6"/>
                </a:solidFill>
                <a:prstDash val="solid"/>
                <a:round/>
                <a:headEnd/>
                <a:tailEnd/>
              </a:ln>
            </p:spPr>
            <p:txBody>
              <a:bodyPr/>
              <a:lstStyle/>
              <a:p>
                <a:endParaRPr lang="en-US"/>
              </a:p>
            </p:txBody>
          </p:sp>
          <p:sp>
            <p:nvSpPr>
              <p:cNvPr id="28999" name="Freeform 160"/>
              <p:cNvSpPr>
                <a:spLocks/>
              </p:cNvSpPr>
              <p:nvPr/>
            </p:nvSpPr>
            <p:spPr bwMode="auto">
              <a:xfrm>
                <a:off x="634" y="1121"/>
                <a:ext cx="131" cy="75"/>
              </a:xfrm>
              <a:custGeom>
                <a:avLst/>
                <a:gdLst>
                  <a:gd name="T0" fmla="*/ 0 w 131"/>
                  <a:gd name="T1" fmla="*/ 8 h 75"/>
                  <a:gd name="T2" fmla="*/ 2 w 131"/>
                  <a:gd name="T3" fmla="*/ 8 h 75"/>
                  <a:gd name="T4" fmla="*/ 17 w 131"/>
                  <a:gd name="T5" fmla="*/ 2 h 75"/>
                  <a:gd name="T6" fmla="*/ 28 w 131"/>
                  <a:gd name="T7" fmla="*/ 0 h 75"/>
                  <a:gd name="T8" fmla="*/ 30 w 131"/>
                  <a:gd name="T9" fmla="*/ 2 h 75"/>
                  <a:gd name="T10" fmla="*/ 27 w 131"/>
                  <a:gd name="T11" fmla="*/ 9 h 75"/>
                  <a:gd name="T12" fmla="*/ 25 w 131"/>
                  <a:gd name="T13" fmla="*/ 15 h 75"/>
                  <a:gd name="T14" fmla="*/ 27 w 131"/>
                  <a:gd name="T15" fmla="*/ 18 h 75"/>
                  <a:gd name="T16" fmla="*/ 30 w 131"/>
                  <a:gd name="T17" fmla="*/ 19 h 75"/>
                  <a:gd name="T18" fmla="*/ 40 w 131"/>
                  <a:gd name="T19" fmla="*/ 16 h 75"/>
                  <a:gd name="T20" fmla="*/ 43 w 131"/>
                  <a:gd name="T21" fmla="*/ 21 h 75"/>
                  <a:gd name="T22" fmla="*/ 44 w 131"/>
                  <a:gd name="T23" fmla="*/ 22 h 75"/>
                  <a:gd name="T24" fmla="*/ 51 w 131"/>
                  <a:gd name="T25" fmla="*/ 22 h 75"/>
                  <a:gd name="T26" fmla="*/ 59 w 131"/>
                  <a:gd name="T27" fmla="*/ 28 h 75"/>
                  <a:gd name="T28" fmla="*/ 70 w 131"/>
                  <a:gd name="T29" fmla="*/ 26 h 75"/>
                  <a:gd name="T30" fmla="*/ 73 w 131"/>
                  <a:gd name="T31" fmla="*/ 32 h 75"/>
                  <a:gd name="T32" fmla="*/ 67 w 131"/>
                  <a:gd name="T33" fmla="*/ 39 h 75"/>
                  <a:gd name="T34" fmla="*/ 67 w 131"/>
                  <a:gd name="T35" fmla="*/ 44 h 75"/>
                  <a:gd name="T36" fmla="*/ 77 w 131"/>
                  <a:gd name="T37" fmla="*/ 42 h 75"/>
                  <a:gd name="T38" fmla="*/ 77 w 131"/>
                  <a:gd name="T39" fmla="*/ 52 h 75"/>
                  <a:gd name="T40" fmla="*/ 79 w 131"/>
                  <a:gd name="T41" fmla="*/ 55 h 75"/>
                  <a:gd name="T42" fmla="*/ 83 w 131"/>
                  <a:gd name="T43" fmla="*/ 57 h 75"/>
                  <a:gd name="T44" fmla="*/ 96 w 131"/>
                  <a:gd name="T45" fmla="*/ 57 h 75"/>
                  <a:gd name="T46" fmla="*/ 99 w 131"/>
                  <a:gd name="T47" fmla="*/ 48 h 75"/>
                  <a:gd name="T48" fmla="*/ 102 w 131"/>
                  <a:gd name="T49" fmla="*/ 48 h 75"/>
                  <a:gd name="T50" fmla="*/ 106 w 131"/>
                  <a:gd name="T51" fmla="*/ 49 h 75"/>
                  <a:gd name="T52" fmla="*/ 112 w 131"/>
                  <a:gd name="T53" fmla="*/ 55 h 75"/>
                  <a:gd name="T54" fmla="*/ 119 w 131"/>
                  <a:gd name="T55" fmla="*/ 68 h 75"/>
                  <a:gd name="T56" fmla="*/ 126 w 131"/>
                  <a:gd name="T57" fmla="*/ 74 h 75"/>
                  <a:gd name="T58" fmla="*/ 131 w 131"/>
                  <a:gd name="T59" fmla="*/ 75 h 7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31"/>
                  <a:gd name="T91" fmla="*/ 0 h 75"/>
                  <a:gd name="T92" fmla="*/ 131 w 131"/>
                  <a:gd name="T93" fmla="*/ 75 h 7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31" h="75">
                    <a:moveTo>
                      <a:pt x="0" y="8"/>
                    </a:moveTo>
                    <a:lnTo>
                      <a:pt x="2" y="8"/>
                    </a:lnTo>
                    <a:lnTo>
                      <a:pt x="17" y="2"/>
                    </a:lnTo>
                    <a:lnTo>
                      <a:pt x="28" y="0"/>
                    </a:lnTo>
                    <a:lnTo>
                      <a:pt x="30" y="2"/>
                    </a:lnTo>
                    <a:lnTo>
                      <a:pt x="27" y="9"/>
                    </a:lnTo>
                    <a:lnTo>
                      <a:pt x="25" y="15"/>
                    </a:lnTo>
                    <a:lnTo>
                      <a:pt x="27" y="18"/>
                    </a:lnTo>
                    <a:lnTo>
                      <a:pt x="30" y="19"/>
                    </a:lnTo>
                    <a:lnTo>
                      <a:pt x="40" y="16"/>
                    </a:lnTo>
                    <a:lnTo>
                      <a:pt x="43" y="21"/>
                    </a:lnTo>
                    <a:lnTo>
                      <a:pt x="44" y="22"/>
                    </a:lnTo>
                    <a:lnTo>
                      <a:pt x="51" y="22"/>
                    </a:lnTo>
                    <a:lnTo>
                      <a:pt x="59" y="28"/>
                    </a:lnTo>
                    <a:lnTo>
                      <a:pt x="70" y="26"/>
                    </a:lnTo>
                    <a:lnTo>
                      <a:pt x="73" y="32"/>
                    </a:lnTo>
                    <a:lnTo>
                      <a:pt x="67" y="39"/>
                    </a:lnTo>
                    <a:lnTo>
                      <a:pt x="67" y="44"/>
                    </a:lnTo>
                    <a:lnTo>
                      <a:pt x="77" y="42"/>
                    </a:lnTo>
                    <a:lnTo>
                      <a:pt x="77" y="52"/>
                    </a:lnTo>
                    <a:lnTo>
                      <a:pt x="79" y="55"/>
                    </a:lnTo>
                    <a:lnTo>
                      <a:pt x="83" y="57"/>
                    </a:lnTo>
                    <a:lnTo>
                      <a:pt x="96" y="57"/>
                    </a:lnTo>
                    <a:lnTo>
                      <a:pt x="99" y="48"/>
                    </a:lnTo>
                    <a:lnTo>
                      <a:pt x="102" y="48"/>
                    </a:lnTo>
                    <a:lnTo>
                      <a:pt x="106" y="49"/>
                    </a:lnTo>
                    <a:lnTo>
                      <a:pt x="112" y="55"/>
                    </a:lnTo>
                    <a:lnTo>
                      <a:pt x="119" y="68"/>
                    </a:lnTo>
                    <a:lnTo>
                      <a:pt x="126" y="74"/>
                    </a:lnTo>
                    <a:lnTo>
                      <a:pt x="131" y="75"/>
                    </a:lnTo>
                  </a:path>
                </a:pathLst>
              </a:custGeom>
              <a:noFill/>
              <a:ln w="6">
                <a:solidFill>
                  <a:srgbClr val="005CE6"/>
                </a:solidFill>
                <a:prstDash val="solid"/>
                <a:round/>
                <a:headEnd/>
                <a:tailEnd/>
              </a:ln>
            </p:spPr>
            <p:txBody>
              <a:bodyPr/>
              <a:lstStyle/>
              <a:p>
                <a:endParaRPr lang="en-US"/>
              </a:p>
            </p:txBody>
          </p:sp>
          <p:sp>
            <p:nvSpPr>
              <p:cNvPr id="29000" name="Freeform 161"/>
              <p:cNvSpPr>
                <a:spLocks/>
              </p:cNvSpPr>
              <p:nvPr/>
            </p:nvSpPr>
            <p:spPr bwMode="auto">
              <a:xfrm>
                <a:off x="2476" y="1843"/>
                <a:ext cx="63" cy="112"/>
              </a:xfrm>
              <a:custGeom>
                <a:avLst/>
                <a:gdLst>
                  <a:gd name="T0" fmla="*/ 0 w 63"/>
                  <a:gd name="T1" fmla="*/ 112 h 112"/>
                  <a:gd name="T2" fmla="*/ 49 w 63"/>
                  <a:gd name="T3" fmla="*/ 82 h 112"/>
                  <a:gd name="T4" fmla="*/ 61 w 63"/>
                  <a:gd name="T5" fmla="*/ 70 h 112"/>
                  <a:gd name="T6" fmla="*/ 63 w 63"/>
                  <a:gd name="T7" fmla="*/ 66 h 112"/>
                  <a:gd name="T8" fmla="*/ 63 w 63"/>
                  <a:gd name="T9" fmla="*/ 59 h 112"/>
                  <a:gd name="T10" fmla="*/ 40 w 63"/>
                  <a:gd name="T11" fmla="*/ 23 h 112"/>
                  <a:gd name="T12" fmla="*/ 30 w 63"/>
                  <a:gd name="T13" fmla="*/ 8 h 112"/>
                  <a:gd name="T14" fmla="*/ 23 w 63"/>
                  <a:gd name="T15" fmla="*/ 3 h 112"/>
                  <a:gd name="T16" fmla="*/ 17 w 63"/>
                  <a:gd name="T17" fmla="*/ 0 h 1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3"/>
                  <a:gd name="T28" fmla="*/ 0 h 112"/>
                  <a:gd name="T29" fmla="*/ 63 w 63"/>
                  <a:gd name="T30" fmla="*/ 112 h 1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3" h="112">
                    <a:moveTo>
                      <a:pt x="0" y="112"/>
                    </a:moveTo>
                    <a:lnTo>
                      <a:pt x="49" y="82"/>
                    </a:lnTo>
                    <a:lnTo>
                      <a:pt x="61" y="70"/>
                    </a:lnTo>
                    <a:lnTo>
                      <a:pt x="63" y="66"/>
                    </a:lnTo>
                    <a:lnTo>
                      <a:pt x="63" y="59"/>
                    </a:lnTo>
                    <a:lnTo>
                      <a:pt x="40" y="23"/>
                    </a:lnTo>
                    <a:lnTo>
                      <a:pt x="30" y="8"/>
                    </a:lnTo>
                    <a:lnTo>
                      <a:pt x="23" y="3"/>
                    </a:lnTo>
                    <a:lnTo>
                      <a:pt x="17" y="0"/>
                    </a:lnTo>
                  </a:path>
                </a:pathLst>
              </a:custGeom>
              <a:noFill/>
              <a:ln w="6">
                <a:solidFill>
                  <a:srgbClr val="005CE6"/>
                </a:solidFill>
                <a:prstDash val="solid"/>
                <a:round/>
                <a:headEnd/>
                <a:tailEnd/>
              </a:ln>
            </p:spPr>
            <p:txBody>
              <a:bodyPr/>
              <a:lstStyle/>
              <a:p>
                <a:endParaRPr lang="en-US"/>
              </a:p>
            </p:txBody>
          </p:sp>
          <p:sp>
            <p:nvSpPr>
              <p:cNvPr id="29001" name="Freeform 162"/>
              <p:cNvSpPr>
                <a:spLocks/>
              </p:cNvSpPr>
              <p:nvPr/>
            </p:nvSpPr>
            <p:spPr bwMode="auto">
              <a:xfrm>
                <a:off x="2441" y="2233"/>
                <a:ext cx="29" cy="10"/>
              </a:xfrm>
              <a:custGeom>
                <a:avLst/>
                <a:gdLst>
                  <a:gd name="T0" fmla="*/ 29 w 29"/>
                  <a:gd name="T1" fmla="*/ 10 h 10"/>
                  <a:gd name="T2" fmla="*/ 12 w 29"/>
                  <a:gd name="T3" fmla="*/ 7 h 10"/>
                  <a:gd name="T4" fmla="*/ 2 w 29"/>
                  <a:gd name="T5" fmla="*/ 3 h 10"/>
                  <a:gd name="T6" fmla="*/ 0 w 29"/>
                  <a:gd name="T7" fmla="*/ 0 h 10"/>
                  <a:gd name="T8" fmla="*/ 0 60000 65536"/>
                  <a:gd name="T9" fmla="*/ 0 60000 65536"/>
                  <a:gd name="T10" fmla="*/ 0 60000 65536"/>
                  <a:gd name="T11" fmla="*/ 0 60000 65536"/>
                  <a:gd name="T12" fmla="*/ 0 w 29"/>
                  <a:gd name="T13" fmla="*/ 0 h 10"/>
                  <a:gd name="T14" fmla="*/ 29 w 29"/>
                  <a:gd name="T15" fmla="*/ 10 h 10"/>
                </a:gdLst>
                <a:ahLst/>
                <a:cxnLst>
                  <a:cxn ang="T8">
                    <a:pos x="T0" y="T1"/>
                  </a:cxn>
                  <a:cxn ang="T9">
                    <a:pos x="T2" y="T3"/>
                  </a:cxn>
                  <a:cxn ang="T10">
                    <a:pos x="T4" y="T5"/>
                  </a:cxn>
                  <a:cxn ang="T11">
                    <a:pos x="T6" y="T7"/>
                  </a:cxn>
                </a:cxnLst>
                <a:rect l="T12" t="T13" r="T14" b="T15"/>
                <a:pathLst>
                  <a:path w="29" h="10">
                    <a:moveTo>
                      <a:pt x="29" y="10"/>
                    </a:moveTo>
                    <a:lnTo>
                      <a:pt x="12" y="7"/>
                    </a:lnTo>
                    <a:lnTo>
                      <a:pt x="2" y="3"/>
                    </a:lnTo>
                    <a:lnTo>
                      <a:pt x="0" y="0"/>
                    </a:lnTo>
                  </a:path>
                </a:pathLst>
              </a:custGeom>
              <a:noFill/>
              <a:ln w="6">
                <a:solidFill>
                  <a:srgbClr val="005CE6"/>
                </a:solidFill>
                <a:prstDash val="solid"/>
                <a:round/>
                <a:headEnd/>
                <a:tailEnd/>
              </a:ln>
            </p:spPr>
            <p:txBody>
              <a:bodyPr/>
              <a:lstStyle/>
              <a:p>
                <a:endParaRPr lang="en-US"/>
              </a:p>
            </p:txBody>
          </p:sp>
          <p:sp>
            <p:nvSpPr>
              <p:cNvPr id="29002" name="Line 163"/>
              <p:cNvSpPr>
                <a:spLocks noChangeShapeType="1"/>
              </p:cNvSpPr>
              <p:nvPr/>
            </p:nvSpPr>
            <p:spPr bwMode="auto">
              <a:xfrm flipV="1">
                <a:off x="795" y="3676"/>
                <a:ext cx="1" cy="5"/>
              </a:xfrm>
              <a:prstGeom prst="line">
                <a:avLst/>
              </a:prstGeom>
              <a:noFill/>
              <a:ln w="6">
                <a:solidFill>
                  <a:srgbClr val="005CE6"/>
                </a:solidFill>
                <a:round/>
                <a:headEnd/>
                <a:tailEnd/>
              </a:ln>
            </p:spPr>
            <p:txBody>
              <a:bodyPr/>
              <a:lstStyle/>
              <a:p>
                <a:endParaRPr lang="en-US"/>
              </a:p>
            </p:txBody>
          </p:sp>
          <p:sp>
            <p:nvSpPr>
              <p:cNvPr id="29003" name="Freeform 164"/>
              <p:cNvSpPr>
                <a:spLocks/>
              </p:cNvSpPr>
              <p:nvPr/>
            </p:nvSpPr>
            <p:spPr bwMode="auto">
              <a:xfrm>
                <a:off x="2600" y="1022"/>
                <a:ext cx="96" cy="50"/>
              </a:xfrm>
              <a:custGeom>
                <a:avLst/>
                <a:gdLst>
                  <a:gd name="T0" fmla="*/ 0 w 96"/>
                  <a:gd name="T1" fmla="*/ 48 h 50"/>
                  <a:gd name="T2" fmla="*/ 1 w 96"/>
                  <a:gd name="T3" fmla="*/ 50 h 50"/>
                  <a:gd name="T4" fmla="*/ 42 w 96"/>
                  <a:gd name="T5" fmla="*/ 49 h 50"/>
                  <a:gd name="T6" fmla="*/ 62 w 96"/>
                  <a:gd name="T7" fmla="*/ 46 h 50"/>
                  <a:gd name="T8" fmla="*/ 75 w 96"/>
                  <a:gd name="T9" fmla="*/ 42 h 50"/>
                  <a:gd name="T10" fmla="*/ 85 w 96"/>
                  <a:gd name="T11" fmla="*/ 37 h 50"/>
                  <a:gd name="T12" fmla="*/ 94 w 96"/>
                  <a:gd name="T13" fmla="*/ 29 h 50"/>
                  <a:gd name="T14" fmla="*/ 96 w 96"/>
                  <a:gd name="T15" fmla="*/ 23 h 50"/>
                  <a:gd name="T16" fmla="*/ 96 w 96"/>
                  <a:gd name="T17" fmla="*/ 12 h 50"/>
                  <a:gd name="T18" fmla="*/ 95 w 96"/>
                  <a:gd name="T19" fmla="*/ 4 h 50"/>
                  <a:gd name="T20" fmla="*/ 91 w 96"/>
                  <a:gd name="T21" fmla="*/ 0 h 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6"/>
                  <a:gd name="T34" fmla="*/ 0 h 50"/>
                  <a:gd name="T35" fmla="*/ 96 w 96"/>
                  <a:gd name="T36" fmla="*/ 50 h 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6" h="50">
                    <a:moveTo>
                      <a:pt x="0" y="48"/>
                    </a:moveTo>
                    <a:lnTo>
                      <a:pt x="1" y="50"/>
                    </a:lnTo>
                    <a:lnTo>
                      <a:pt x="42" y="49"/>
                    </a:lnTo>
                    <a:lnTo>
                      <a:pt x="62" y="46"/>
                    </a:lnTo>
                    <a:lnTo>
                      <a:pt x="75" y="42"/>
                    </a:lnTo>
                    <a:lnTo>
                      <a:pt x="85" y="37"/>
                    </a:lnTo>
                    <a:lnTo>
                      <a:pt x="94" y="29"/>
                    </a:lnTo>
                    <a:lnTo>
                      <a:pt x="96" y="23"/>
                    </a:lnTo>
                    <a:lnTo>
                      <a:pt x="96" y="12"/>
                    </a:lnTo>
                    <a:lnTo>
                      <a:pt x="95" y="4"/>
                    </a:lnTo>
                    <a:lnTo>
                      <a:pt x="91" y="0"/>
                    </a:lnTo>
                  </a:path>
                </a:pathLst>
              </a:custGeom>
              <a:noFill/>
              <a:ln w="6">
                <a:solidFill>
                  <a:srgbClr val="005CE6"/>
                </a:solidFill>
                <a:prstDash val="solid"/>
                <a:round/>
                <a:headEnd/>
                <a:tailEnd/>
              </a:ln>
            </p:spPr>
            <p:txBody>
              <a:bodyPr/>
              <a:lstStyle/>
              <a:p>
                <a:endParaRPr lang="en-US"/>
              </a:p>
            </p:txBody>
          </p:sp>
          <p:sp>
            <p:nvSpPr>
              <p:cNvPr id="29004" name="Freeform 165"/>
              <p:cNvSpPr>
                <a:spLocks/>
              </p:cNvSpPr>
              <p:nvPr/>
            </p:nvSpPr>
            <p:spPr bwMode="auto">
              <a:xfrm>
                <a:off x="989" y="1906"/>
                <a:ext cx="427" cy="747"/>
              </a:xfrm>
              <a:custGeom>
                <a:avLst/>
                <a:gdLst>
                  <a:gd name="T0" fmla="*/ 0 w 427"/>
                  <a:gd name="T1" fmla="*/ 0 h 747"/>
                  <a:gd name="T2" fmla="*/ 21 w 427"/>
                  <a:gd name="T3" fmla="*/ 27 h 747"/>
                  <a:gd name="T4" fmla="*/ 26 w 427"/>
                  <a:gd name="T5" fmla="*/ 40 h 747"/>
                  <a:gd name="T6" fmla="*/ 36 w 427"/>
                  <a:gd name="T7" fmla="*/ 56 h 747"/>
                  <a:gd name="T8" fmla="*/ 45 w 427"/>
                  <a:gd name="T9" fmla="*/ 78 h 747"/>
                  <a:gd name="T10" fmla="*/ 54 w 427"/>
                  <a:gd name="T11" fmla="*/ 92 h 747"/>
                  <a:gd name="T12" fmla="*/ 93 w 427"/>
                  <a:gd name="T13" fmla="*/ 131 h 747"/>
                  <a:gd name="T14" fmla="*/ 111 w 427"/>
                  <a:gd name="T15" fmla="*/ 157 h 747"/>
                  <a:gd name="T16" fmla="*/ 114 w 427"/>
                  <a:gd name="T17" fmla="*/ 161 h 747"/>
                  <a:gd name="T18" fmla="*/ 116 w 427"/>
                  <a:gd name="T19" fmla="*/ 164 h 747"/>
                  <a:gd name="T20" fmla="*/ 123 w 427"/>
                  <a:gd name="T21" fmla="*/ 173 h 747"/>
                  <a:gd name="T22" fmla="*/ 123 w 427"/>
                  <a:gd name="T23" fmla="*/ 186 h 747"/>
                  <a:gd name="T24" fmla="*/ 137 w 427"/>
                  <a:gd name="T25" fmla="*/ 212 h 747"/>
                  <a:gd name="T26" fmla="*/ 147 w 427"/>
                  <a:gd name="T27" fmla="*/ 226 h 747"/>
                  <a:gd name="T28" fmla="*/ 152 w 427"/>
                  <a:gd name="T29" fmla="*/ 236 h 747"/>
                  <a:gd name="T30" fmla="*/ 153 w 427"/>
                  <a:gd name="T31" fmla="*/ 242 h 747"/>
                  <a:gd name="T32" fmla="*/ 160 w 427"/>
                  <a:gd name="T33" fmla="*/ 256 h 747"/>
                  <a:gd name="T34" fmla="*/ 165 w 427"/>
                  <a:gd name="T35" fmla="*/ 262 h 747"/>
                  <a:gd name="T36" fmla="*/ 172 w 427"/>
                  <a:gd name="T37" fmla="*/ 276 h 747"/>
                  <a:gd name="T38" fmla="*/ 185 w 427"/>
                  <a:gd name="T39" fmla="*/ 300 h 747"/>
                  <a:gd name="T40" fmla="*/ 192 w 427"/>
                  <a:gd name="T41" fmla="*/ 320 h 747"/>
                  <a:gd name="T42" fmla="*/ 195 w 427"/>
                  <a:gd name="T43" fmla="*/ 334 h 747"/>
                  <a:gd name="T44" fmla="*/ 201 w 427"/>
                  <a:gd name="T45" fmla="*/ 343 h 747"/>
                  <a:gd name="T46" fmla="*/ 201 w 427"/>
                  <a:gd name="T47" fmla="*/ 351 h 747"/>
                  <a:gd name="T48" fmla="*/ 203 w 427"/>
                  <a:gd name="T49" fmla="*/ 359 h 747"/>
                  <a:gd name="T50" fmla="*/ 202 w 427"/>
                  <a:gd name="T51" fmla="*/ 376 h 747"/>
                  <a:gd name="T52" fmla="*/ 206 w 427"/>
                  <a:gd name="T53" fmla="*/ 400 h 747"/>
                  <a:gd name="T54" fmla="*/ 209 w 427"/>
                  <a:gd name="T55" fmla="*/ 418 h 747"/>
                  <a:gd name="T56" fmla="*/ 216 w 427"/>
                  <a:gd name="T57" fmla="*/ 431 h 747"/>
                  <a:gd name="T58" fmla="*/ 229 w 427"/>
                  <a:gd name="T59" fmla="*/ 448 h 747"/>
                  <a:gd name="T60" fmla="*/ 232 w 427"/>
                  <a:gd name="T61" fmla="*/ 449 h 747"/>
                  <a:gd name="T62" fmla="*/ 234 w 427"/>
                  <a:gd name="T63" fmla="*/ 464 h 747"/>
                  <a:gd name="T64" fmla="*/ 235 w 427"/>
                  <a:gd name="T65" fmla="*/ 482 h 747"/>
                  <a:gd name="T66" fmla="*/ 237 w 427"/>
                  <a:gd name="T67" fmla="*/ 485 h 747"/>
                  <a:gd name="T68" fmla="*/ 248 w 427"/>
                  <a:gd name="T69" fmla="*/ 498 h 747"/>
                  <a:gd name="T70" fmla="*/ 267 w 427"/>
                  <a:gd name="T71" fmla="*/ 537 h 747"/>
                  <a:gd name="T72" fmla="*/ 273 w 427"/>
                  <a:gd name="T73" fmla="*/ 563 h 747"/>
                  <a:gd name="T74" fmla="*/ 276 w 427"/>
                  <a:gd name="T75" fmla="*/ 567 h 747"/>
                  <a:gd name="T76" fmla="*/ 294 w 427"/>
                  <a:gd name="T77" fmla="*/ 577 h 747"/>
                  <a:gd name="T78" fmla="*/ 303 w 427"/>
                  <a:gd name="T79" fmla="*/ 586 h 747"/>
                  <a:gd name="T80" fmla="*/ 310 w 427"/>
                  <a:gd name="T81" fmla="*/ 599 h 747"/>
                  <a:gd name="T82" fmla="*/ 314 w 427"/>
                  <a:gd name="T83" fmla="*/ 611 h 747"/>
                  <a:gd name="T84" fmla="*/ 339 w 427"/>
                  <a:gd name="T85" fmla="*/ 639 h 747"/>
                  <a:gd name="T86" fmla="*/ 337 w 427"/>
                  <a:gd name="T87" fmla="*/ 647 h 747"/>
                  <a:gd name="T88" fmla="*/ 339 w 427"/>
                  <a:gd name="T89" fmla="*/ 649 h 747"/>
                  <a:gd name="T90" fmla="*/ 345 w 427"/>
                  <a:gd name="T91" fmla="*/ 655 h 747"/>
                  <a:gd name="T92" fmla="*/ 350 w 427"/>
                  <a:gd name="T93" fmla="*/ 659 h 747"/>
                  <a:gd name="T94" fmla="*/ 363 w 427"/>
                  <a:gd name="T95" fmla="*/ 662 h 747"/>
                  <a:gd name="T96" fmla="*/ 368 w 427"/>
                  <a:gd name="T97" fmla="*/ 668 h 747"/>
                  <a:gd name="T98" fmla="*/ 369 w 427"/>
                  <a:gd name="T99" fmla="*/ 681 h 747"/>
                  <a:gd name="T100" fmla="*/ 372 w 427"/>
                  <a:gd name="T101" fmla="*/ 687 h 747"/>
                  <a:gd name="T102" fmla="*/ 379 w 427"/>
                  <a:gd name="T103" fmla="*/ 695 h 747"/>
                  <a:gd name="T104" fmla="*/ 389 w 427"/>
                  <a:gd name="T105" fmla="*/ 701 h 747"/>
                  <a:gd name="T106" fmla="*/ 394 w 427"/>
                  <a:gd name="T107" fmla="*/ 706 h 747"/>
                  <a:gd name="T108" fmla="*/ 404 w 427"/>
                  <a:gd name="T109" fmla="*/ 718 h 747"/>
                  <a:gd name="T110" fmla="*/ 411 w 427"/>
                  <a:gd name="T111" fmla="*/ 723 h 747"/>
                  <a:gd name="T112" fmla="*/ 415 w 427"/>
                  <a:gd name="T113" fmla="*/ 733 h 747"/>
                  <a:gd name="T114" fmla="*/ 427 w 427"/>
                  <a:gd name="T115" fmla="*/ 747 h 74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27"/>
                  <a:gd name="T175" fmla="*/ 0 h 747"/>
                  <a:gd name="T176" fmla="*/ 427 w 427"/>
                  <a:gd name="T177" fmla="*/ 747 h 74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27" h="747">
                    <a:moveTo>
                      <a:pt x="0" y="0"/>
                    </a:moveTo>
                    <a:lnTo>
                      <a:pt x="21" y="27"/>
                    </a:lnTo>
                    <a:lnTo>
                      <a:pt x="26" y="40"/>
                    </a:lnTo>
                    <a:lnTo>
                      <a:pt x="36" y="56"/>
                    </a:lnTo>
                    <a:lnTo>
                      <a:pt x="45" y="78"/>
                    </a:lnTo>
                    <a:lnTo>
                      <a:pt x="54" y="92"/>
                    </a:lnTo>
                    <a:lnTo>
                      <a:pt x="93" y="131"/>
                    </a:lnTo>
                    <a:lnTo>
                      <a:pt x="111" y="157"/>
                    </a:lnTo>
                    <a:lnTo>
                      <a:pt x="114" y="161"/>
                    </a:lnTo>
                    <a:lnTo>
                      <a:pt x="116" y="164"/>
                    </a:lnTo>
                    <a:lnTo>
                      <a:pt x="123" y="173"/>
                    </a:lnTo>
                    <a:lnTo>
                      <a:pt x="123" y="186"/>
                    </a:lnTo>
                    <a:lnTo>
                      <a:pt x="137" y="212"/>
                    </a:lnTo>
                    <a:lnTo>
                      <a:pt x="147" y="226"/>
                    </a:lnTo>
                    <a:lnTo>
                      <a:pt x="152" y="236"/>
                    </a:lnTo>
                    <a:lnTo>
                      <a:pt x="153" y="242"/>
                    </a:lnTo>
                    <a:lnTo>
                      <a:pt x="160" y="256"/>
                    </a:lnTo>
                    <a:lnTo>
                      <a:pt x="165" y="262"/>
                    </a:lnTo>
                    <a:lnTo>
                      <a:pt x="172" y="276"/>
                    </a:lnTo>
                    <a:lnTo>
                      <a:pt x="185" y="300"/>
                    </a:lnTo>
                    <a:lnTo>
                      <a:pt x="192" y="320"/>
                    </a:lnTo>
                    <a:lnTo>
                      <a:pt x="195" y="334"/>
                    </a:lnTo>
                    <a:lnTo>
                      <a:pt x="201" y="343"/>
                    </a:lnTo>
                    <a:lnTo>
                      <a:pt x="201" y="351"/>
                    </a:lnTo>
                    <a:lnTo>
                      <a:pt x="203" y="359"/>
                    </a:lnTo>
                    <a:lnTo>
                      <a:pt x="202" y="376"/>
                    </a:lnTo>
                    <a:lnTo>
                      <a:pt x="206" y="400"/>
                    </a:lnTo>
                    <a:lnTo>
                      <a:pt x="209" y="418"/>
                    </a:lnTo>
                    <a:lnTo>
                      <a:pt x="216" y="431"/>
                    </a:lnTo>
                    <a:lnTo>
                      <a:pt x="229" y="448"/>
                    </a:lnTo>
                    <a:lnTo>
                      <a:pt x="232" y="449"/>
                    </a:lnTo>
                    <a:lnTo>
                      <a:pt x="234" y="464"/>
                    </a:lnTo>
                    <a:lnTo>
                      <a:pt x="235" y="482"/>
                    </a:lnTo>
                    <a:lnTo>
                      <a:pt x="237" y="485"/>
                    </a:lnTo>
                    <a:lnTo>
                      <a:pt x="248" y="498"/>
                    </a:lnTo>
                    <a:lnTo>
                      <a:pt x="267" y="537"/>
                    </a:lnTo>
                    <a:lnTo>
                      <a:pt x="273" y="563"/>
                    </a:lnTo>
                    <a:lnTo>
                      <a:pt x="276" y="567"/>
                    </a:lnTo>
                    <a:lnTo>
                      <a:pt x="294" y="577"/>
                    </a:lnTo>
                    <a:lnTo>
                      <a:pt x="303" y="586"/>
                    </a:lnTo>
                    <a:lnTo>
                      <a:pt x="310" y="599"/>
                    </a:lnTo>
                    <a:lnTo>
                      <a:pt x="314" y="611"/>
                    </a:lnTo>
                    <a:lnTo>
                      <a:pt x="339" y="639"/>
                    </a:lnTo>
                    <a:lnTo>
                      <a:pt x="337" y="647"/>
                    </a:lnTo>
                    <a:lnTo>
                      <a:pt x="339" y="649"/>
                    </a:lnTo>
                    <a:lnTo>
                      <a:pt x="345" y="655"/>
                    </a:lnTo>
                    <a:lnTo>
                      <a:pt x="350" y="659"/>
                    </a:lnTo>
                    <a:lnTo>
                      <a:pt x="363" y="662"/>
                    </a:lnTo>
                    <a:lnTo>
                      <a:pt x="368" y="668"/>
                    </a:lnTo>
                    <a:lnTo>
                      <a:pt x="369" y="681"/>
                    </a:lnTo>
                    <a:lnTo>
                      <a:pt x="372" y="687"/>
                    </a:lnTo>
                    <a:lnTo>
                      <a:pt x="379" y="695"/>
                    </a:lnTo>
                    <a:lnTo>
                      <a:pt x="389" y="701"/>
                    </a:lnTo>
                    <a:lnTo>
                      <a:pt x="394" y="706"/>
                    </a:lnTo>
                    <a:lnTo>
                      <a:pt x="404" y="718"/>
                    </a:lnTo>
                    <a:lnTo>
                      <a:pt x="411" y="723"/>
                    </a:lnTo>
                    <a:lnTo>
                      <a:pt x="415" y="733"/>
                    </a:lnTo>
                    <a:lnTo>
                      <a:pt x="427" y="747"/>
                    </a:lnTo>
                  </a:path>
                </a:pathLst>
              </a:custGeom>
              <a:noFill/>
              <a:ln w="6">
                <a:solidFill>
                  <a:srgbClr val="005CE6"/>
                </a:solidFill>
                <a:prstDash val="solid"/>
                <a:round/>
                <a:headEnd/>
                <a:tailEnd/>
              </a:ln>
            </p:spPr>
            <p:txBody>
              <a:bodyPr/>
              <a:lstStyle/>
              <a:p>
                <a:endParaRPr lang="en-US"/>
              </a:p>
            </p:txBody>
          </p:sp>
          <p:sp>
            <p:nvSpPr>
              <p:cNvPr id="29005" name="Freeform 166"/>
              <p:cNvSpPr>
                <a:spLocks/>
              </p:cNvSpPr>
              <p:nvPr/>
            </p:nvSpPr>
            <p:spPr bwMode="auto">
              <a:xfrm>
                <a:off x="2192" y="782"/>
                <a:ext cx="163" cy="25"/>
              </a:xfrm>
              <a:custGeom>
                <a:avLst/>
                <a:gdLst>
                  <a:gd name="T0" fmla="*/ 0 w 163"/>
                  <a:gd name="T1" fmla="*/ 0 h 25"/>
                  <a:gd name="T2" fmla="*/ 9 w 163"/>
                  <a:gd name="T3" fmla="*/ 5 h 25"/>
                  <a:gd name="T4" fmla="*/ 23 w 163"/>
                  <a:gd name="T5" fmla="*/ 10 h 25"/>
                  <a:gd name="T6" fmla="*/ 33 w 163"/>
                  <a:gd name="T7" fmla="*/ 17 h 25"/>
                  <a:gd name="T8" fmla="*/ 42 w 163"/>
                  <a:gd name="T9" fmla="*/ 20 h 25"/>
                  <a:gd name="T10" fmla="*/ 54 w 163"/>
                  <a:gd name="T11" fmla="*/ 20 h 25"/>
                  <a:gd name="T12" fmla="*/ 59 w 163"/>
                  <a:gd name="T13" fmla="*/ 18 h 25"/>
                  <a:gd name="T14" fmla="*/ 68 w 163"/>
                  <a:gd name="T15" fmla="*/ 15 h 25"/>
                  <a:gd name="T16" fmla="*/ 75 w 163"/>
                  <a:gd name="T17" fmla="*/ 14 h 25"/>
                  <a:gd name="T18" fmla="*/ 81 w 163"/>
                  <a:gd name="T19" fmla="*/ 17 h 25"/>
                  <a:gd name="T20" fmla="*/ 92 w 163"/>
                  <a:gd name="T21" fmla="*/ 25 h 25"/>
                  <a:gd name="T22" fmla="*/ 97 w 163"/>
                  <a:gd name="T23" fmla="*/ 25 h 25"/>
                  <a:gd name="T24" fmla="*/ 107 w 163"/>
                  <a:gd name="T25" fmla="*/ 21 h 25"/>
                  <a:gd name="T26" fmla="*/ 117 w 163"/>
                  <a:gd name="T27" fmla="*/ 21 h 25"/>
                  <a:gd name="T28" fmla="*/ 137 w 163"/>
                  <a:gd name="T29" fmla="*/ 10 h 25"/>
                  <a:gd name="T30" fmla="*/ 150 w 163"/>
                  <a:gd name="T31" fmla="*/ 5 h 25"/>
                  <a:gd name="T32" fmla="*/ 163 w 163"/>
                  <a:gd name="T33" fmla="*/ 0 h 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3"/>
                  <a:gd name="T52" fmla="*/ 0 h 25"/>
                  <a:gd name="T53" fmla="*/ 163 w 163"/>
                  <a:gd name="T54" fmla="*/ 25 h 2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3" h="25">
                    <a:moveTo>
                      <a:pt x="0" y="0"/>
                    </a:moveTo>
                    <a:lnTo>
                      <a:pt x="9" y="5"/>
                    </a:lnTo>
                    <a:lnTo>
                      <a:pt x="23" y="10"/>
                    </a:lnTo>
                    <a:lnTo>
                      <a:pt x="33" y="17"/>
                    </a:lnTo>
                    <a:lnTo>
                      <a:pt x="42" y="20"/>
                    </a:lnTo>
                    <a:lnTo>
                      <a:pt x="54" y="20"/>
                    </a:lnTo>
                    <a:lnTo>
                      <a:pt x="59" y="18"/>
                    </a:lnTo>
                    <a:lnTo>
                      <a:pt x="68" y="15"/>
                    </a:lnTo>
                    <a:lnTo>
                      <a:pt x="75" y="14"/>
                    </a:lnTo>
                    <a:lnTo>
                      <a:pt x="81" y="17"/>
                    </a:lnTo>
                    <a:lnTo>
                      <a:pt x="92" y="25"/>
                    </a:lnTo>
                    <a:lnTo>
                      <a:pt x="97" y="25"/>
                    </a:lnTo>
                    <a:lnTo>
                      <a:pt x="107" y="21"/>
                    </a:lnTo>
                    <a:lnTo>
                      <a:pt x="117" y="21"/>
                    </a:lnTo>
                    <a:lnTo>
                      <a:pt x="137" y="10"/>
                    </a:lnTo>
                    <a:lnTo>
                      <a:pt x="150" y="5"/>
                    </a:lnTo>
                    <a:lnTo>
                      <a:pt x="163" y="0"/>
                    </a:lnTo>
                  </a:path>
                </a:pathLst>
              </a:custGeom>
              <a:noFill/>
              <a:ln w="6">
                <a:solidFill>
                  <a:srgbClr val="005CE6"/>
                </a:solidFill>
                <a:prstDash val="solid"/>
                <a:round/>
                <a:headEnd/>
                <a:tailEnd/>
              </a:ln>
            </p:spPr>
            <p:txBody>
              <a:bodyPr/>
              <a:lstStyle/>
              <a:p>
                <a:endParaRPr lang="en-US"/>
              </a:p>
            </p:txBody>
          </p:sp>
          <p:sp>
            <p:nvSpPr>
              <p:cNvPr id="29006" name="Freeform 167"/>
              <p:cNvSpPr>
                <a:spLocks/>
              </p:cNvSpPr>
              <p:nvPr/>
            </p:nvSpPr>
            <p:spPr bwMode="auto">
              <a:xfrm>
                <a:off x="4010" y="796"/>
                <a:ext cx="164" cy="99"/>
              </a:xfrm>
              <a:custGeom>
                <a:avLst/>
                <a:gdLst>
                  <a:gd name="T0" fmla="*/ 164 w 164"/>
                  <a:gd name="T1" fmla="*/ 83 h 99"/>
                  <a:gd name="T2" fmla="*/ 160 w 164"/>
                  <a:gd name="T3" fmla="*/ 86 h 99"/>
                  <a:gd name="T4" fmla="*/ 159 w 164"/>
                  <a:gd name="T5" fmla="*/ 95 h 99"/>
                  <a:gd name="T6" fmla="*/ 157 w 164"/>
                  <a:gd name="T7" fmla="*/ 98 h 99"/>
                  <a:gd name="T8" fmla="*/ 154 w 164"/>
                  <a:gd name="T9" fmla="*/ 99 h 99"/>
                  <a:gd name="T10" fmla="*/ 120 w 164"/>
                  <a:gd name="T11" fmla="*/ 85 h 99"/>
                  <a:gd name="T12" fmla="*/ 117 w 164"/>
                  <a:gd name="T13" fmla="*/ 82 h 99"/>
                  <a:gd name="T14" fmla="*/ 117 w 164"/>
                  <a:gd name="T15" fmla="*/ 78 h 99"/>
                  <a:gd name="T16" fmla="*/ 115 w 164"/>
                  <a:gd name="T17" fmla="*/ 76 h 99"/>
                  <a:gd name="T18" fmla="*/ 103 w 164"/>
                  <a:gd name="T19" fmla="*/ 76 h 99"/>
                  <a:gd name="T20" fmla="*/ 94 w 164"/>
                  <a:gd name="T21" fmla="*/ 72 h 99"/>
                  <a:gd name="T22" fmla="*/ 85 w 164"/>
                  <a:gd name="T23" fmla="*/ 73 h 99"/>
                  <a:gd name="T24" fmla="*/ 84 w 164"/>
                  <a:gd name="T25" fmla="*/ 81 h 99"/>
                  <a:gd name="T26" fmla="*/ 90 w 164"/>
                  <a:gd name="T27" fmla="*/ 88 h 99"/>
                  <a:gd name="T28" fmla="*/ 90 w 164"/>
                  <a:gd name="T29" fmla="*/ 91 h 99"/>
                  <a:gd name="T30" fmla="*/ 85 w 164"/>
                  <a:gd name="T31" fmla="*/ 92 h 99"/>
                  <a:gd name="T32" fmla="*/ 77 w 164"/>
                  <a:gd name="T33" fmla="*/ 89 h 99"/>
                  <a:gd name="T34" fmla="*/ 68 w 164"/>
                  <a:gd name="T35" fmla="*/ 81 h 99"/>
                  <a:gd name="T36" fmla="*/ 66 w 164"/>
                  <a:gd name="T37" fmla="*/ 76 h 99"/>
                  <a:gd name="T38" fmla="*/ 68 w 164"/>
                  <a:gd name="T39" fmla="*/ 75 h 99"/>
                  <a:gd name="T40" fmla="*/ 82 w 164"/>
                  <a:gd name="T41" fmla="*/ 71 h 99"/>
                  <a:gd name="T42" fmla="*/ 87 w 164"/>
                  <a:gd name="T43" fmla="*/ 65 h 99"/>
                  <a:gd name="T44" fmla="*/ 87 w 164"/>
                  <a:gd name="T45" fmla="*/ 58 h 99"/>
                  <a:gd name="T46" fmla="*/ 82 w 164"/>
                  <a:gd name="T47" fmla="*/ 53 h 99"/>
                  <a:gd name="T48" fmla="*/ 77 w 164"/>
                  <a:gd name="T49" fmla="*/ 52 h 99"/>
                  <a:gd name="T50" fmla="*/ 71 w 164"/>
                  <a:gd name="T51" fmla="*/ 46 h 99"/>
                  <a:gd name="T52" fmla="*/ 51 w 164"/>
                  <a:gd name="T53" fmla="*/ 35 h 99"/>
                  <a:gd name="T54" fmla="*/ 51 w 164"/>
                  <a:gd name="T55" fmla="*/ 32 h 99"/>
                  <a:gd name="T56" fmla="*/ 56 w 164"/>
                  <a:gd name="T57" fmla="*/ 22 h 99"/>
                  <a:gd name="T58" fmla="*/ 56 w 164"/>
                  <a:gd name="T59" fmla="*/ 16 h 99"/>
                  <a:gd name="T60" fmla="*/ 54 w 164"/>
                  <a:gd name="T61" fmla="*/ 13 h 99"/>
                  <a:gd name="T62" fmla="*/ 35 w 164"/>
                  <a:gd name="T63" fmla="*/ 13 h 99"/>
                  <a:gd name="T64" fmla="*/ 30 w 164"/>
                  <a:gd name="T65" fmla="*/ 10 h 99"/>
                  <a:gd name="T66" fmla="*/ 28 w 164"/>
                  <a:gd name="T67" fmla="*/ 3 h 99"/>
                  <a:gd name="T68" fmla="*/ 23 w 164"/>
                  <a:gd name="T69" fmla="*/ 0 h 99"/>
                  <a:gd name="T70" fmla="*/ 10 w 164"/>
                  <a:gd name="T71" fmla="*/ 0 h 99"/>
                  <a:gd name="T72" fmla="*/ 5 w 164"/>
                  <a:gd name="T73" fmla="*/ 3 h 99"/>
                  <a:gd name="T74" fmla="*/ 0 w 164"/>
                  <a:gd name="T75" fmla="*/ 6 h 99"/>
                  <a:gd name="T76" fmla="*/ 0 w 164"/>
                  <a:gd name="T77" fmla="*/ 10 h 9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64"/>
                  <a:gd name="T118" fmla="*/ 0 h 99"/>
                  <a:gd name="T119" fmla="*/ 164 w 164"/>
                  <a:gd name="T120" fmla="*/ 99 h 9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64" h="99">
                    <a:moveTo>
                      <a:pt x="164" y="83"/>
                    </a:moveTo>
                    <a:lnTo>
                      <a:pt x="160" y="86"/>
                    </a:lnTo>
                    <a:lnTo>
                      <a:pt x="159" y="95"/>
                    </a:lnTo>
                    <a:lnTo>
                      <a:pt x="157" y="98"/>
                    </a:lnTo>
                    <a:lnTo>
                      <a:pt x="154" y="99"/>
                    </a:lnTo>
                    <a:lnTo>
                      <a:pt x="120" y="85"/>
                    </a:lnTo>
                    <a:lnTo>
                      <a:pt x="117" y="82"/>
                    </a:lnTo>
                    <a:lnTo>
                      <a:pt x="117" y="78"/>
                    </a:lnTo>
                    <a:lnTo>
                      <a:pt x="115" y="76"/>
                    </a:lnTo>
                    <a:lnTo>
                      <a:pt x="103" y="76"/>
                    </a:lnTo>
                    <a:lnTo>
                      <a:pt x="94" y="72"/>
                    </a:lnTo>
                    <a:lnTo>
                      <a:pt x="85" y="73"/>
                    </a:lnTo>
                    <a:lnTo>
                      <a:pt x="84" y="81"/>
                    </a:lnTo>
                    <a:lnTo>
                      <a:pt x="90" y="88"/>
                    </a:lnTo>
                    <a:lnTo>
                      <a:pt x="90" y="91"/>
                    </a:lnTo>
                    <a:lnTo>
                      <a:pt x="85" y="92"/>
                    </a:lnTo>
                    <a:lnTo>
                      <a:pt x="77" y="89"/>
                    </a:lnTo>
                    <a:lnTo>
                      <a:pt x="68" y="81"/>
                    </a:lnTo>
                    <a:lnTo>
                      <a:pt x="66" y="76"/>
                    </a:lnTo>
                    <a:lnTo>
                      <a:pt x="68" y="75"/>
                    </a:lnTo>
                    <a:lnTo>
                      <a:pt x="82" y="71"/>
                    </a:lnTo>
                    <a:lnTo>
                      <a:pt x="87" y="65"/>
                    </a:lnTo>
                    <a:lnTo>
                      <a:pt x="87" y="58"/>
                    </a:lnTo>
                    <a:lnTo>
                      <a:pt x="82" y="53"/>
                    </a:lnTo>
                    <a:lnTo>
                      <a:pt x="77" y="52"/>
                    </a:lnTo>
                    <a:lnTo>
                      <a:pt x="71" y="46"/>
                    </a:lnTo>
                    <a:lnTo>
                      <a:pt x="51" y="35"/>
                    </a:lnTo>
                    <a:lnTo>
                      <a:pt x="51" y="32"/>
                    </a:lnTo>
                    <a:lnTo>
                      <a:pt x="56" y="22"/>
                    </a:lnTo>
                    <a:lnTo>
                      <a:pt x="56" y="16"/>
                    </a:lnTo>
                    <a:lnTo>
                      <a:pt x="54" y="13"/>
                    </a:lnTo>
                    <a:lnTo>
                      <a:pt x="35" y="13"/>
                    </a:lnTo>
                    <a:lnTo>
                      <a:pt x="30" y="10"/>
                    </a:lnTo>
                    <a:lnTo>
                      <a:pt x="28" y="3"/>
                    </a:lnTo>
                    <a:lnTo>
                      <a:pt x="23" y="0"/>
                    </a:lnTo>
                    <a:lnTo>
                      <a:pt x="10" y="0"/>
                    </a:lnTo>
                    <a:lnTo>
                      <a:pt x="5" y="3"/>
                    </a:lnTo>
                    <a:lnTo>
                      <a:pt x="0" y="6"/>
                    </a:lnTo>
                    <a:lnTo>
                      <a:pt x="0" y="10"/>
                    </a:lnTo>
                  </a:path>
                </a:pathLst>
              </a:custGeom>
              <a:noFill/>
              <a:ln w="6">
                <a:solidFill>
                  <a:srgbClr val="005CE6"/>
                </a:solidFill>
                <a:prstDash val="solid"/>
                <a:round/>
                <a:headEnd/>
                <a:tailEnd/>
              </a:ln>
            </p:spPr>
            <p:txBody>
              <a:bodyPr/>
              <a:lstStyle/>
              <a:p>
                <a:endParaRPr lang="en-US"/>
              </a:p>
            </p:txBody>
          </p:sp>
          <p:sp>
            <p:nvSpPr>
              <p:cNvPr id="29007" name="Freeform 168"/>
              <p:cNvSpPr>
                <a:spLocks/>
              </p:cNvSpPr>
              <p:nvPr/>
            </p:nvSpPr>
            <p:spPr bwMode="auto">
              <a:xfrm>
                <a:off x="458" y="2707"/>
                <a:ext cx="59" cy="276"/>
              </a:xfrm>
              <a:custGeom>
                <a:avLst/>
                <a:gdLst>
                  <a:gd name="T0" fmla="*/ 59 w 59"/>
                  <a:gd name="T1" fmla="*/ 276 h 276"/>
                  <a:gd name="T2" fmla="*/ 49 w 59"/>
                  <a:gd name="T3" fmla="*/ 239 h 276"/>
                  <a:gd name="T4" fmla="*/ 47 w 59"/>
                  <a:gd name="T5" fmla="*/ 236 h 276"/>
                  <a:gd name="T6" fmla="*/ 39 w 59"/>
                  <a:gd name="T7" fmla="*/ 216 h 276"/>
                  <a:gd name="T8" fmla="*/ 26 w 59"/>
                  <a:gd name="T9" fmla="*/ 191 h 276"/>
                  <a:gd name="T10" fmla="*/ 16 w 59"/>
                  <a:gd name="T11" fmla="*/ 171 h 276"/>
                  <a:gd name="T12" fmla="*/ 11 w 59"/>
                  <a:gd name="T13" fmla="*/ 158 h 276"/>
                  <a:gd name="T14" fmla="*/ 11 w 59"/>
                  <a:gd name="T15" fmla="*/ 149 h 276"/>
                  <a:gd name="T16" fmla="*/ 8 w 59"/>
                  <a:gd name="T17" fmla="*/ 131 h 276"/>
                  <a:gd name="T18" fmla="*/ 7 w 59"/>
                  <a:gd name="T19" fmla="*/ 100 h 276"/>
                  <a:gd name="T20" fmla="*/ 0 w 59"/>
                  <a:gd name="T21" fmla="*/ 64 h 276"/>
                  <a:gd name="T22" fmla="*/ 0 w 59"/>
                  <a:gd name="T23" fmla="*/ 49 h 276"/>
                  <a:gd name="T24" fmla="*/ 6 w 59"/>
                  <a:gd name="T25" fmla="*/ 31 h 276"/>
                  <a:gd name="T26" fmla="*/ 14 w 59"/>
                  <a:gd name="T27" fmla="*/ 18 h 276"/>
                  <a:gd name="T28" fmla="*/ 26 w 59"/>
                  <a:gd name="T29" fmla="*/ 5 h 276"/>
                  <a:gd name="T30" fmla="*/ 37 w 59"/>
                  <a:gd name="T31" fmla="*/ 1 h 276"/>
                  <a:gd name="T32" fmla="*/ 43 w 59"/>
                  <a:gd name="T33" fmla="*/ 0 h 2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9"/>
                  <a:gd name="T52" fmla="*/ 0 h 276"/>
                  <a:gd name="T53" fmla="*/ 59 w 59"/>
                  <a:gd name="T54" fmla="*/ 276 h 27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9" h="276">
                    <a:moveTo>
                      <a:pt x="59" y="276"/>
                    </a:moveTo>
                    <a:lnTo>
                      <a:pt x="49" y="239"/>
                    </a:lnTo>
                    <a:lnTo>
                      <a:pt x="47" y="236"/>
                    </a:lnTo>
                    <a:lnTo>
                      <a:pt x="39" y="216"/>
                    </a:lnTo>
                    <a:lnTo>
                      <a:pt x="26" y="191"/>
                    </a:lnTo>
                    <a:lnTo>
                      <a:pt x="16" y="171"/>
                    </a:lnTo>
                    <a:lnTo>
                      <a:pt x="11" y="158"/>
                    </a:lnTo>
                    <a:lnTo>
                      <a:pt x="11" y="149"/>
                    </a:lnTo>
                    <a:lnTo>
                      <a:pt x="8" y="131"/>
                    </a:lnTo>
                    <a:lnTo>
                      <a:pt x="7" y="100"/>
                    </a:lnTo>
                    <a:lnTo>
                      <a:pt x="0" y="64"/>
                    </a:lnTo>
                    <a:lnTo>
                      <a:pt x="0" y="49"/>
                    </a:lnTo>
                    <a:lnTo>
                      <a:pt x="6" y="31"/>
                    </a:lnTo>
                    <a:lnTo>
                      <a:pt x="14" y="18"/>
                    </a:lnTo>
                    <a:lnTo>
                      <a:pt x="26" y="5"/>
                    </a:lnTo>
                    <a:lnTo>
                      <a:pt x="37" y="1"/>
                    </a:lnTo>
                    <a:lnTo>
                      <a:pt x="43" y="0"/>
                    </a:lnTo>
                  </a:path>
                </a:pathLst>
              </a:custGeom>
              <a:noFill/>
              <a:ln w="6">
                <a:solidFill>
                  <a:srgbClr val="005CE6"/>
                </a:solidFill>
                <a:prstDash val="solid"/>
                <a:round/>
                <a:headEnd/>
                <a:tailEnd/>
              </a:ln>
            </p:spPr>
            <p:txBody>
              <a:bodyPr/>
              <a:lstStyle/>
              <a:p>
                <a:endParaRPr lang="en-US"/>
              </a:p>
            </p:txBody>
          </p:sp>
          <p:sp>
            <p:nvSpPr>
              <p:cNvPr id="29008" name="Freeform 169"/>
              <p:cNvSpPr>
                <a:spLocks/>
              </p:cNvSpPr>
              <p:nvPr/>
            </p:nvSpPr>
            <p:spPr bwMode="auto">
              <a:xfrm>
                <a:off x="1983" y="3118"/>
                <a:ext cx="67" cy="67"/>
              </a:xfrm>
              <a:custGeom>
                <a:avLst/>
                <a:gdLst>
                  <a:gd name="T0" fmla="*/ 67 w 67"/>
                  <a:gd name="T1" fmla="*/ 2 h 67"/>
                  <a:gd name="T2" fmla="*/ 65 w 67"/>
                  <a:gd name="T3" fmla="*/ 0 h 67"/>
                  <a:gd name="T4" fmla="*/ 59 w 67"/>
                  <a:gd name="T5" fmla="*/ 0 h 67"/>
                  <a:gd name="T6" fmla="*/ 51 w 67"/>
                  <a:gd name="T7" fmla="*/ 3 h 67"/>
                  <a:gd name="T8" fmla="*/ 39 w 67"/>
                  <a:gd name="T9" fmla="*/ 10 h 67"/>
                  <a:gd name="T10" fmla="*/ 23 w 67"/>
                  <a:gd name="T11" fmla="*/ 22 h 67"/>
                  <a:gd name="T12" fmla="*/ 10 w 67"/>
                  <a:gd name="T13" fmla="*/ 35 h 67"/>
                  <a:gd name="T14" fmla="*/ 0 w 67"/>
                  <a:gd name="T15" fmla="*/ 52 h 67"/>
                  <a:gd name="T16" fmla="*/ 0 w 67"/>
                  <a:gd name="T17" fmla="*/ 62 h 67"/>
                  <a:gd name="T18" fmla="*/ 6 w 67"/>
                  <a:gd name="T19" fmla="*/ 67 h 6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7"/>
                  <a:gd name="T31" fmla="*/ 0 h 67"/>
                  <a:gd name="T32" fmla="*/ 67 w 67"/>
                  <a:gd name="T33" fmla="*/ 67 h 6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7" h="67">
                    <a:moveTo>
                      <a:pt x="67" y="2"/>
                    </a:moveTo>
                    <a:lnTo>
                      <a:pt x="65" y="0"/>
                    </a:lnTo>
                    <a:lnTo>
                      <a:pt x="59" y="0"/>
                    </a:lnTo>
                    <a:lnTo>
                      <a:pt x="51" y="3"/>
                    </a:lnTo>
                    <a:lnTo>
                      <a:pt x="39" y="10"/>
                    </a:lnTo>
                    <a:lnTo>
                      <a:pt x="23" y="22"/>
                    </a:lnTo>
                    <a:lnTo>
                      <a:pt x="10" y="35"/>
                    </a:lnTo>
                    <a:lnTo>
                      <a:pt x="0" y="52"/>
                    </a:lnTo>
                    <a:lnTo>
                      <a:pt x="0" y="62"/>
                    </a:lnTo>
                    <a:lnTo>
                      <a:pt x="6" y="67"/>
                    </a:lnTo>
                  </a:path>
                </a:pathLst>
              </a:custGeom>
              <a:noFill/>
              <a:ln w="6">
                <a:solidFill>
                  <a:srgbClr val="005CE6"/>
                </a:solidFill>
                <a:prstDash val="solid"/>
                <a:round/>
                <a:headEnd/>
                <a:tailEnd/>
              </a:ln>
            </p:spPr>
            <p:txBody>
              <a:bodyPr/>
              <a:lstStyle/>
              <a:p>
                <a:endParaRPr lang="en-US"/>
              </a:p>
            </p:txBody>
          </p:sp>
          <p:sp>
            <p:nvSpPr>
              <p:cNvPr id="29009" name="Freeform 170"/>
              <p:cNvSpPr>
                <a:spLocks/>
              </p:cNvSpPr>
              <p:nvPr/>
            </p:nvSpPr>
            <p:spPr bwMode="auto">
              <a:xfrm>
                <a:off x="2290" y="2609"/>
                <a:ext cx="877" cy="649"/>
              </a:xfrm>
              <a:custGeom>
                <a:avLst/>
                <a:gdLst>
                  <a:gd name="T0" fmla="*/ 865 w 877"/>
                  <a:gd name="T1" fmla="*/ 626 h 649"/>
                  <a:gd name="T2" fmla="*/ 831 w 877"/>
                  <a:gd name="T3" fmla="*/ 646 h 649"/>
                  <a:gd name="T4" fmla="*/ 808 w 877"/>
                  <a:gd name="T5" fmla="*/ 649 h 649"/>
                  <a:gd name="T6" fmla="*/ 791 w 877"/>
                  <a:gd name="T7" fmla="*/ 645 h 649"/>
                  <a:gd name="T8" fmla="*/ 780 w 877"/>
                  <a:gd name="T9" fmla="*/ 632 h 649"/>
                  <a:gd name="T10" fmla="*/ 745 w 877"/>
                  <a:gd name="T11" fmla="*/ 601 h 649"/>
                  <a:gd name="T12" fmla="*/ 692 w 877"/>
                  <a:gd name="T13" fmla="*/ 565 h 649"/>
                  <a:gd name="T14" fmla="*/ 657 w 877"/>
                  <a:gd name="T15" fmla="*/ 551 h 649"/>
                  <a:gd name="T16" fmla="*/ 630 w 877"/>
                  <a:gd name="T17" fmla="*/ 540 h 649"/>
                  <a:gd name="T18" fmla="*/ 610 w 877"/>
                  <a:gd name="T19" fmla="*/ 553 h 649"/>
                  <a:gd name="T20" fmla="*/ 597 w 877"/>
                  <a:gd name="T21" fmla="*/ 551 h 649"/>
                  <a:gd name="T22" fmla="*/ 585 w 877"/>
                  <a:gd name="T23" fmla="*/ 535 h 649"/>
                  <a:gd name="T24" fmla="*/ 578 w 877"/>
                  <a:gd name="T25" fmla="*/ 519 h 649"/>
                  <a:gd name="T26" fmla="*/ 569 w 877"/>
                  <a:gd name="T27" fmla="*/ 494 h 649"/>
                  <a:gd name="T28" fmla="*/ 556 w 877"/>
                  <a:gd name="T29" fmla="*/ 482 h 649"/>
                  <a:gd name="T30" fmla="*/ 532 w 877"/>
                  <a:gd name="T31" fmla="*/ 479 h 649"/>
                  <a:gd name="T32" fmla="*/ 504 w 877"/>
                  <a:gd name="T33" fmla="*/ 473 h 649"/>
                  <a:gd name="T34" fmla="*/ 487 w 877"/>
                  <a:gd name="T35" fmla="*/ 469 h 649"/>
                  <a:gd name="T36" fmla="*/ 463 w 877"/>
                  <a:gd name="T37" fmla="*/ 465 h 649"/>
                  <a:gd name="T38" fmla="*/ 440 w 877"/>
                  <a:gd name="T39" fmla="*/ 460 h 649"/>
                  <a:gd name="T40" fmla="*/ 412 w 877"/>
                  <a:gd name="T41" fmla="*/ 440 h 649"/>
                  <a:gd name="T42" fmla="*/ 396 w 877"/>
                  <a:gd name="T43" fmla="*/ 424 h 649"/>
                  <a:gd name="T44" fmla="*/ 389 w 877"/>
                  <a:gd name="T45" fmla="*/ 406 h 649"/>
                  <a:gd name="T46" fmla="*/ 370 w 877"/>
                  <a:gd name="T47" fmla="*/ 391 h 649"/>
                  <a:gd name="T48" fmla="*/ 360 w 877"/>
                  <a:gd name="T49" fmla="*/ 388 h 649"/>
                  <a:gd name="T50" fmla="*/ 352 w 877"/>
                  <a:gd name="T51" fmla="*/ 388 h 649"/>
                  <a:gd name="T52" fmla="*/ 313 w 877"/>
                  <a:gd name="T53" fmla="*/ 357 h 649"/>
                  <a:gd name="T54" fmla="*/ 298 w 877"/>
                  <a:gd name="T55" fmla="*/ 335 h 649"/>
                  <a:gd name="T56" fmla="*/ 277 w 877"/>
                  <a:gd name="T57" fmla="*/ 329 h 649"/>
                  <a:gd name="T58" fmla="*/ 259 w 877"/>
                  <a:gd name="T59" fmla="*/ 318 h 649"/>
                  <a:gd name="T60" fmla="*/ 232 w 877"/>
                  <a:gd name="T61" fmla="*/ 292 h 649"/>
                  <a:gd name="T62" fmla="*/ 208 w 877"/>
                  <a:gd name="T63" fmla="*/ 280 h 649"/>
                  <a:gd name="T64" fmla="*/ 192 w 877"/>
                  <a:gd name="T65" fmla="*/ 263 h 649"/>
                  <a:gd name="T66" fmla="*/ 167 w 877"/>
                  <a:gd name="T67" fmla="*/ 247 h 649"/>
                  <a:gd name="T68" fmla="*/ 134 w 877"/>
                  <a:gd name="T69" fmla="*/ 207 h 649"/>
                  <a:gd name="T70" fmla="*/ 121 w 877"/>
                  <a:gd name="T71" fmla="*/ 190 h 649"/>
                  <a:gd name="T72" fmla="*/ 113 w 877"/>
                  <a:gd name="T73" fmla="*/ 171 h 649"/>
                  <a:gd name="T74" fmla="*/ 81 w 877"/>
                  <a:gd name="T75" fmla="*/ 144 h 649"/>
                  <a:gd name="T76" fmla="*/ 66 w 877"/>
                  <a:gd name="T77" fmla="*/ 135 h 649"/>
                  <a:gd name="T78" fmla="*/ 75 w 877"/>
                  <a:gd name="T79" fmla="*/ 122 h 649"/>
                  <a:gd name="T80" fmla="*/ 77 w 877"/>
                  <a:gd name="T81" fmla="*/ 108 h 649"/>
                  <a:gd name="T82" fmla="*/ 71 w 877"/>
                  <a:gd name="T83" fmla="*/ 96 h 649"/>
                  <a:gd name="T84" fmla="*/ 53 w 877"/>
                  <a:gd name="T85" fmla="*/ 62 h 649"/>
                  <a:gd name="T86" fmla="*/ 26 w 877"/>
                  <a:gd name="T87" fmla="*/ 39 h 649"/>
                  <a:gd name="T88" fmla="*/ 6 w 877"/>
                  <a:gd name="T89" fmla="*/ 14 h 649"/>
                  <a:gd name="T90" fmla="*/ 0 w 877"/>
                  <a:gd name="T91" fmla="*/ 0 h 64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77"/>
                  <a:gd name="T139" fmla="*/ 0 h 649"/>
                  <a:gd name="T140" fmla="*/ 877 w 877"/>
                  <a:gd name="T141" fmla="*/ 649 h 64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77" h="649">
                    <a:moveTo>
                      <a:pt x="877" y="620"/>
                    </a:moveTo>
                    <a:lnTo>
                      <a:pt x="865" y="626"/>
                    </a:lnTo>
                    <a:lnTo>
                      <a:pt x="846" y="642"/>
                    </a:lnTo>
                    <a:lnTo>
                      <a:pt x="831" y="646"/>
                    </a:lnTo>
                    <a:lnTo>
                      <a:pt x="820" y="645"/>
                    </a:lnTo>
                    <a:lnTo>
                      <a:pt x="808" y="649"/>
                    </a:lnTo>
                    <a:lnTo>
                      <a:pt x="801" y="649"/>
                    </a:lnTo>
                    <a:lnTo>
                      <a:pt x="791" y="645"/>
                    </a:lnTo>
                    <a:lnTo>
                      <a:pt x="785" y="640"/>
                    </a:lnTo>
                    <a:lnTo>
                      <a:pt x="780" y="632"/>
                    </a:lnTo>
                    <a:lnTo>
                      <a:pt x="759" y="613"/>
                    </a:lnTo>
                    <a:lnTo>
                      <a:pt x="745" y="601"/>
                    </a:lnTo>
                    <a:lnTo>
                      <a:pt x="715" y="586"/>
                    </a:lnTo>
                    <a:lnTo>
                      <a:pt x="692" y="565"/>
                    </a:lnTo>
                    <a:lnTo>
                      <a:pt x="680" y="560"/>
                    </a:lnTo>
                    <a:lnTo>
                      <a:pt x="657" y="551"/>
                    </a:lnTo>
                    <a:lnTo>
                      <a:pt x="637" y="538"/>
                    </a:lnTo>
                    <a:lnTo>
                      <a:pt x="630" y="540"/>
                    </a:lnTo>
                    <a:lnTo>
                      <a:pt x="617" y="545"/>
                    </a:lnTo>
                    <a:lnTo>
                      <a:pt x="610" y="553"/>
                    </a:lnTo>
                    <a:lnTo>
                      <a:pt x="607" y="554"/>
                    </a:lnTo>
                    <a:lnTo>
                      <a:pt x="597" y="551"/>
                    </a:lnTo>
                    <a:lnTo>
                      <a:pt x="591" y="548"/>
                    </a:lnTo>
                    <a:lnTo>
                      <a:pt x="585" y="535"/>
                    </a:lnTo>
                    <a:lnTo>
                      <a:pt x="578" y="529"/>
                    </a:lnTo>
                    <a:lnTo>
                      <a:pt x="578" y="519"/>
                    </a:lnTo>
                    <a:lnTo>
                      <a:pt x="572" y="506"/>
                    </a:lnTo>
                    <a:lnTo>
                      <a:pt x="569" y="494"/>
                    </a:lnTo>
                    <a:lnTo>
                      <a:pt x="563" y="485"/>
                    </a:lnTo>
                    <a:lnTo>
                      <a:pt x="556" y="482"/>
                    </a:lnTo>
                    <a:lnTo>
                      <a:pt x="546" y="482"/>
                    </a:lnTo>
                    <a:lnTo>
                      <a:pt x="532" y="479"/>
                    </a:lnTo>
                    <a:lnTo>
                      <a:pt x="514" y="478"/>
                    </a:lnTo>
                    <a:lnTo>
                      <a:pt x="504" y="473"/>
                    </a:lnTo>
                    <a:lnTo>
                      <a:pt x="494" y="475"/>
                    </a:lnTo>
                    <a:lnTo>
                      <a:pt x="487" y="469"/>
                    </a:lnTo>
                    <a:lnTo>
                      <a:pt x="473" y="470"/>
                    </a:lnTo>
                    <a:lnTo>
                      <a:pt x="463" y="465"/>
                    </a:lnTo>
                    <a:lnTo>
                      <a:pt x="448" y="463"/>
                    </a:lnTo>
                    <a:lnTo>
                      <a:pt x="440" y="460"/>
                    </a:lnTo>
                    <a:lnTo>
                      <a:pt x="424" y="450"/>
                    </a:lnTo>
                    <a:lnTo>
                      <a:pt x="412" y="440"/>
                    </a:lnTo>
                    <a:lnTo>
                      <a:pt x="402" y="427"/>
                    </a:lnTo>
                    <a:lnTo>
                      <a:pt x="396" y="424"/>
                    </a:lnTo>
                    <a:lnTo>
                      <a:pt x="393" y="410"/>
                    </a:lnTo>
                    <a:lnTo>
                      <a:pt x="389" y="406"/>
                    </a:lnTo>
                    <a:lnTo>
                      <a:pt x="376" y="401"/>
                    </a:lnTo>
                    <a:lnTo>
                      <a:pt x="370" y="391"/>
                    </a:lnTo>
                    <a:lnTo>
                      <a:pt x="366" y="387"/>
                    </a:lnTo>
                    <a:lnTo>
                      <a:pt x="360" y="388"/>
                    </a:lnTo>
                    <a:lnTo>
                      <a:pt x="357" y="391"/>
                    </a:lnTo>
                    <a:lnTo>
                      <a:pt x="352" y="388"/>
                    </a:lnTo>
                    <a:lnTo>
                      <a:pt x="333" y="367"/>
                    </a:lnTo>
                    <a:lnTo>
                      <a:pt x="313" y="357"/>
                    </a:lnTo>
                    <a:lnTo>
                      <a:pt x="310" y="348"/>
                    </a:lnTo>
                    <a:lnTo>
                      <a:pt x="298" y="335"/>
                    </a:lnTo>
                    <a:lnTo>
                      <a:pt x="293" y="332"/>
                    </a:lnTo>
                    <a:lnTo>
                      <a:pt x="277" y="329"/>
                    </a:lnTo>
                    <a:lnTo>
                      <a:pt x="268" y="325"/>
                    </a:lnTo>
                    <a:lnTo>
                      <a:pt x="259" y="318"/>
                    </a:lnTo>
                    <a:lnTo>
                      <a:pt x="248" y="303"/>
                    </a:lnTo>
                    <a:lnTo>
                      <a:pt x="232" y="292"/>
                    </a:lnTo>
                    <a:lnTo>
                      <a:pt x="216" y="286"/>
                    </a:lnTo>
                    <a:lnTo>
                      <a:pt x="208" y="280"/>
                    </a:lnTo>
                    <a:lnTo>
                      <a:pt x="200" y="275"/>
                    </a:lnTo>
                    <a:lnTo>
                      <a:pt x="192" y="263"/>
                    </a:lnTo>
                    <a:lnTo>
                      <a:pt x="175" y="254"/>
                    </a:lnTo>
                    <a:lnTo>
                      <a:pt x="167" y="247"/>
                    </a:lnTo>
                    <a:lnTo>
                      <a:pt x="162" y="239"/>
                    </a:lnTo>
                    <a:lnTo>
                      <a:pt x="134" y="207"/>
                    </a:lnTo>
                    <a:lnTo>
                      <a:pt x="128" y="195"/>
                    </a:lnTo>
                    <a:lnTo>
                      <a:pt x="121" y="190"/>
                    </a:lnTo>
                    <a:lnTo>
                      <a:pt x="118" y="178"/>
                    </a:lnTo>
                    <a:lnTo>
                      <a:pt x="113" y="171"/>
                    </a:lnTo>
                    <a:lnTo>
                      <a:pt x="101" y="165"/>
                    </a:lnTo>
                    <a:lnTo>
                      <a:pt x="81" y="144"/>
                    </a:lnTo>
                    <a:lnTo>
                      <a:pt x="69" y="138"/>
                    </a:lnTo>
                    <a:lnTo>
                      <a:pt x="66" y="135"/>
                    </a:lnTo>
                    <a:lnTo>
                      <a:pt x="68" y="132"/>
                    </a:lnTo>
                    <a:lnTo>
                      <a:pt x="75" y="122"/>
                    </a:lnTo>
                    <a:lnTo>
                      <a:pt x="77" y="119"/>
                    </a:lnTo>
                    <a:lnTo>
                      <a:pt x="77" y="108"/>
                    </a:lnTo>
                    <a:lnTo>
                      <a:pt x="75" y="103"/>
                    </a:lnTo>
                    <a:lnTo>
                      <a:pt x="71" y="96"/>
                    </a:lnTo>
                    <a:lnTo>
                      <a:pt x="64" y="77"/>
                    </a:lnTo>
                    <a:lnTo>
                      <a:pt x="53" y="62"/>
                    </a:lnTo>
                    <a:lnTo>
                      <a:pt x="39" y="46"/>
                    </a:lnTo>
                    <a:lnTo>
                      <a:pt x="26" y="39"/>
                    </a:lnTo>
                    <a:lnTo>
                      <a:pt x="17" y="27"/>
                    </a:lnTo>
                    <a:lnTo>
                      <a:pt x="6" y="14"/>
                    </a:lnTo>
                    <a:lnTo>
                      <a:pt x="0" y="4"/>
                    </a:lnTo>
                    <a:lnTo>
                      <a:pt x="0" y="0"/>
                    </a:lnTo>
                  </a:path>
                </a:pathLst>
              </a:custGeom>
              <a:noFill/>
              <a:ln w="6">
                <a:solidFill>
                  <a:srgbClr val="005CE6"/>
                </a:solidFill>
                <a:prstDash val="solid"/>
                <a:round/>
                <a:headEnd/>
                <a:tailEnd/>
              </a:ln>
            </p:spPr>
            <p:txBody>
              <a:bodyPr/>
              <a:lstStyle/>
              <a:p>
                <a:endParaRPr lang="en-US"/>
              </a:p>
            </p:txBody>
          </p:sp>
          <p:sp>
            <p:nvSpPr>
              <p:cNvPr id="29010" name="Freeform 171"/>
              <p:cNvSpPr>
                <a:spLocks/>
              </p:cNvSpPr>
              <p:nvPr/>
            </p:nvSpPr>
            <p:spPr bwMode="auto">
              <a:xfrm>
                <a:off x="1610" y="3717"/>
                <a:ext cx="499" cy="107"/>
              </a:xfrm>
              <a:custGeom>
                <a:avLst/>
                <a:gdLst>
                  <a:gd name="T0" fmla="*/ 7 w 499"/>
                  <a:gd name="T1" fmla="*/ 38 h 107"/>
                  <a:gd name="T2" fmla="*/ 19 w 499"/>
                  <a:gd name="T3" fmla="*/ 33 h 107"/>
                  <a:gd name="T4" fmla="*/ 26 w 499"/>
                  <a:gd name="T5" fmla="*/ 19 h 107"/>
                  <a:gd name="T6" fmla="*/ 48 w 499"/>
                  <a:gd name="T7" fmla="*/ 25 h 107"/>
                  <a:gd name="T8" fmla="*/ 61 w 499"/>
                  <a:gd name="T9" fmla="*/ 35 h 107"/>
                  <a:gd name="T10" fmla="*/ 87 w 499"/>
                  <a:gd name="T11" fmla="*/ 33 h 107"/>
                  <a:gd name="T12" fmla="*/ 94 w 499"/>
                  <a:gd name="T13" fmla="*/ 29 h 107"/>
                  <a:gd name="T14" fmla="*/ 108 w 499"/>
                  <a:gd name="T15" fmla="*/ 13 h 107"/>
                  <a:gd name="T16" fmla="*/ 123 w 499"/>
                  <a:gd name="T17" fmla="*/ 13 h 107"/>
                  <a:gd name="T18" fmla="*/ 137 w 499"/>
                  <a:gd name="T19" fmla="*/ 19 h 107"/>
                  <a:gd name="T20" fmla="*/ 154 w 499"/>
                  <a:gd name="T21" fmla="*/ 6 h 107"/>
                  <a:gd name="T22" fmla="*/ 177 w 499"/>
                  <a:gd name="T23" fmla="*/ 0 h 107"/>
                  <a:gd name="T24" fmla="*/ 212 w 499"/>
                  <a:gd name="T25" fmla="*/ 9 h 107"/>
                  <a:gd name="T26" fmla="*/ 241 w 499"/>
                  <a:gd name="T27" fmla="*/ 22 h 107"/>
                  <a:gd name="T28" fmla="*/ 245 w 499"/>
                  <a:gd name="T29" fmla="*/ 36 h 107"/>
                  <a:gd name="T30" fmla="*/ 258 w 499"/>
                  <a:gd name="T31" fmla="*/ 41 h 107"/>
                  <a:gd name="T32" fmla="*/ 271 w 499"/>
                  <a:gd name="T33" fmla="*/ 18 h 107"/>
                  <a:gd name="T34" fmla="*/ 281 w 499"/>
                  <a:gd name="T35" fmla="*/ 16 h 107"/>
                  <a:gd name="T36" fmla="*/ 291 w 499"/>
                  <a:gd name="T37" fmla="*/ 28 h 107"/>
                  <a:gd name="T38" fmla="*/ 294 w 499"/>
                  <a:gd name="T39" fmla="*/ 46 h 107"/>
                  <a:gd name="T40" fmla="*/ 303 w 499"/>
                  <a:gd name="T41" fmla="*/ 41 h 107"/>
                  <a:gd name="T42" fmla="*/ 310 w 499"/>
                  <a:gd name="T43" fmla="*/ 35 h 107"/>
                  <a:gd name="T44" fmla="*/ 311 w 499"/>
                  <a:gd name="T45" fmla="*/ 48 h 107"/>
                  <a:gd name="T46" fmla="*/ 320 w 499"/>
                  <a:gd name="T47" fmla="*/ 58 h 107"/>
                  <a:gd name="T48" fmla="*/ 321 w 499"/>
                  <a:gd name="T49" fmla="*/ 77 h 107"/>
                  <a:gd name="T50" fmla="*/ 332 w 499"/>
                  <a:gd name="T51" fmla="*/ 77 h 107"/>
                  <a:gd name="T52" fmla="*/ 349 w 499"/>
                  <a:gd name="T53" fmla="*/ 87 h 107"/>
                  <a:gd name="T54" fmla="*/ 356 w 499"/>
                  <a:gd name="T55" fmla="*/ 97 h 107"/>
                  <a:gd name="T56" fmla="*/ 376 w 499"/>
                  <a:gd name="T57" fmla="*/ 100 h 107"/>
                  <a:gd name="T58" fmla="*/ 412 w 499"/>
                  <a:gd name="T59" fmla="*/ 101 h 107"/>
                  <a:gd name="T60" fmla="*/ 438 w 499"/>
                  <a:gd name="T61" fmla="*/ 94 h 107"/>
                  <a:gd name="T62" fmla="*/ 441 w 499"/>
                  <a:gd name="T63" fmla="*/ 85 h 107"/>
                  <a:gd name="T64" fmla="*/ 453 w 499"/>
                  <a:gd name="T65" fmla="*/ 79 h 107"/>
                  <a:gd name="T66" fmla="*/ 455 w 499"/>
                  <a:gd name="T67" fmla="*/ 67 h 107"/>
                  <a:gd name="T68" fmla="*/ 467 w 499"/>
                  <a:gd name="T69" fmla="*/ 62 h 107"/>
                  <a:gd name="T70" fmla="*/ 499 w 499"/>
                  <a:gd name="T71" fmla="*/ 95 h 10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99"/>
                  <a:gd name="T109" fmla="*/ 0 h 107"/>
                  <a:gd name="T110" fmla="*/ 499 w 499"/>
                  <a:gd name="T111" fmla="*/ 107 h 10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99" h="107">
                    <a:moveTo>
                      <a:pt x="0" y="42"/>
                    </a:moveTo>
                    <a:lnTo>
                      <a:pt x="7" y="38"/>
                    </a:lnTo>
                    <a:lnTo>
                      <a:pt x="16" y="35"/>
                    </a:lnTo>
                    <a:lnTo>
                      <a:pt x="19" y="33"/>
                    </a:lnTo>
                    <a:lnTo>
                      <a:pt x="22" y="22"/>
                    </a:lnTo>
                    <a:lnTo>
                      <a:pt x="26" y="19"/>
                    </a:lnTo>
                    <a:lnTo>
                      <a:pt x="33" y="18"/>
                    </a:lnTo>
                    <a:lnTo>
                      <a:pt x="48" y="25"/>
                    </a:lnTo>
                    <a:lnTo>
                      <a:pt x="55" y="32"/>
                    </a:lnTo>
                    <a:lnTo>
                      <a:pt x="61" y="35"/>
                    </a:lnTo>
                    <a:lnTo>
                      <a:pt x="79" y="32"/>
                    </a:lnTo>
                    <a:lnTo>
                      <a:pt x="87" y="33"/>
                    </a:lnTo>
                    <a:lnTo>
                      <a:pt x="90" y="33"/>
                    </a:lnTo>
                    <a:lnTo>
                      <a:pt x="94" y="29"/>
                    </a:lnTo>
                    <a:lnTo>
                      <a:pt x="98" y="19"/>
                    </a:lnTo>
                    <a:lnTo>
                      <a:pt x="108" y="13"/>
                    </a:lnTo>
                    <a:lnTo>
                      <a:pt x="115" y="12"/>
                    </a:lnTo>
                    <a:lnTo>
                      <a:pt x="123" y="13"/>
                    </a:lnTo>
                    <a:lnTo>
                      <a:pt x="133" y="19"/>
                    </a:lnTo>
                    <a:lnTo>
                      <a:pt x="137" y="19"/>
                    </a:lnTo>
                    <a:lnTo>
                      <a:pt x="140" y="18"/>
                    </a:lnTo>
                    <a:lnTo>
                      <a:pt x="154" y="6"/>
                    </a:lnTo>
                    <a:lnTo>
                      <a:pt x="169" y="0"/>
                    </a:lnTo>
                    <a:lnTo>
                      <a:pt x="177" y="0"/>
                    </a:lnTo>
                    <a:lnTo>
                      <a:pt x="183" y="3"/>
                    </a:lnTo>
                    <a:lnTo>
                      <a:pt x="212" y="9"/>
                    </a:lnTo>
                    <a:lnTo>
                      <a:pt x="235" y="18"/>
                    </a:lnTo>
                    <a:lnTo>
                      <a:pt x="241" y="22"/>
                    </a:lnTo>
                    <a:lnTo>
                      <a:pt x="242" y="33"/>
                    </a:lnTo>
                    <a:lnTo>
                      <a:pt x="245" y="36"/>
                    </a:lnTo>
                    <a:lnTo>
                      <a:pt x="252" y="39"/>
                    </a:lnTo>
                    <a:lnTo>
                      <a:pt x="258" y="41"/>
                    </a:lnTo>
                    <a:lnTo>
                      <a:pt x="260" y="39"/>
                    </a:lnTo>
                    <a:lnTo>
                      <a:pt x="271" y="18"/>
                    </a:lnTo>
                    <a:lnTo>
                      <a:pt x="277" y="15"/>
                    </a:lnTo>
                    <a:lnTo>
                      <a:pt x="281" y="16"/>
                    </a:lnTo>
                    <a:lnTo>
                      <a:pt x="287" y="22"/>
                    </a:lnTo>
                    <a:lnTo>
                      <a:pt x="291" y="28"/>
                    </a:lnTo>
                    <a:lnTo>
                      <a:pt x="291" y="45"/>
                    </a:lnTo>
                    <a:lnTo>
                      <a:pt x="294" y="46"/>
                    </a:lnTo>
                    <a:lnTo>
                      <a:pt x="300" y="45"/>
                    </a:lnTo>
                    <a:lnTo>
                      <a:pt x="303" y="41"/>
                    </a:lnTo>
                    <a:lnTo>
                      <a:pt x="306" y="36"/>
                    </a:lnTo>
                    <a:lnTo>
                      <a:pt x="310" y="35"/>
                    </a:lnTo>
                    <a:lnTo>
                      <a:pt x="311" y="38"/>
                    </a:lnTo>
                    <a:lnTo>
                      <a:pt x="311" y="48"/>
                    </a:lnTo>
                    <a:lnTo>
                      <a:pt x="313" y="52"/>
                    </a:lnTo>
                    <a:lnTo>
                      <a:pt x="320" y="58"/>
                    </a:lnTo>
                    <a:lnTo>
                      <a:pt x="323" y="64"/>
                    </a:lnTo>
                    <a:lnTo>
                      <a:pt x="321" y="77"/>
                    </a:lnTo>
                    <a:lnTo>
                      <a:pt x="323" y="77"/>
                    </a:lnTo>
                    <a:lnTo>
                      <a:pt x="332" y="77"/>
                    </a:lnTo>
                    <a:lnTo>
                      <a:pt x="337" y="82"/>
                    </a:lnTo>
                    <a:lnTo>
                      <a:pt x="349" y="87"/>
                    </a:lnTo>
                    <a:lnTo>
                      <a:pt x="352" y="90"/>
                    </a:lnTo>
                    <a:lnTo>
                      <a:pt x="356" y="97"/>
                    </a:lnTo>
                    <a:lnTo>
                      <a:pt x="362" y="101"/>
                    </a:lnTo>
                    <a:lnTo>
                      <a:pt x="376" y="100"/>
                    </a:lnTo>
                    <a:lnTo>
                      <a:pt x="399" y="107"/>
                    </a:lnTo>
                    <a:lnTo>
                      <a:pt x="412" y="101"/>
                    </a:lnTo>
                    <a:lnTo>
                      <a:pt x="431" y="97"/>
                    </a:lnTo>
                    <a:lnTo>
                      <a:pt x="438" y="94"/>
                    </a:lnTo>
                    <a:lnTo>
                      <a:pt x="441" y="92"/>
                    </a:lnTo>
                    <a:lnTo>
                      <a:pt x="441" y="85"/>
                    </a:lnTo>
                    <a:lnTo>
                      <a:pt x="440" y="81"/>
                    </a:lnTo>
                    <a:lnTo>
                      <a:pt x="453" y="79"/>
                    </a:lnTo>
                    <a:lnTo>
                      <a:pt x="457" y="77"/>
                    </a:lnTo>
                    <a:lnTo>
                      <a:pt x="455" y="67"/>
                    </a:lnTo>
                    <a:lnTo>
                      <a:pt x="464" y="61"/>
                    </a:lnTo>
                    <a:lnTo>
                      <a:pt x="467" y="62"/>
                    </a:lnTo>
                    <a:lnTo>
                      <a:pt x="497" y="92"/>
                    </a:lnTo>
                    <a:lnTo>
                      <a:pt x="499" y="95"/>
                    </a:lnTo>
                  </a:path>
                </a:pathLst>
              </a:custGeom>
              <a:noFill/>
              <a:ln w="6">
                <a:solidFill>
                  <a:srgbClr val="005CE6"/>
                </a:solidFill>
                <a:prstDash val="solid"/>
                <a:round/>
                <a:headEnd/>
                <a:tailEnd/>
              </a:ln>
            </p:spPr>
            <p:txBody>
              <a:bodyPr/>
              <a:lstStyle/>
              <a:p>
                <a:endParaRPr lang="en-US"/>
              </a:p>
            </p:txBody>
          </p:sp>
          <p:sp>
            <p:nvSpPr>
              <p:cNvPr id="29011" name="Freeform 172"/>
              <p:cNvSpPr>
                <a:spLocks/>
              </p:cNvSpPr>
              <p:nvPr/>
            </p:nvSpPr>
            <p:spPr bwMode="auto">
              <a:xfrm>
                <a:off x="4183" y="879"/>
                <a:ext cx="285" cy="185"/>
              </a:xfrm>
              <a:custGeom>
                <a:avLst/>
                <a:gdLst>
                  <a:gd name="T0" fmla="*/ 277 w 285"/>
                  <a:gd name="T1" fmla="*/ 179 h 185"/>
                  <a:gd name="T2" fmla="*/ 262 w 285"/>
                  <a:gd name="T3" fmla="*/ 185 h 185"/>
                  <a:gd name="T4" fmla="*/ 255 w 285"/>
                  <a:gd name="T5" fmla="*/ 178 h 185"/>
                  <a:gd name="T6" fmla="*/ 251 w 285"/>
                  <a:gd name="T7" fmla="*/ 168 h 185"/>
                  <a:gd name="T8" fmla="*/ 231 w 285"/>
                  <a:gd name="T9" fmla="*/ 179 h 185"/>
                  <a:gd name="T10" fmla="*/ 222 w 285"/>
                  <a:gd name="T11" fmla="*/ 178 h 185"/>
                  <a:gd name="T12" fmla="*/ 213 w 285"/>
                  <a:gd name="T13" fmla="*/ 165 h 185"/>
                  <a:gd name="T14" fmla="*/ 225 w 285"/>
                  <a:gd name="T15" fmla="*/ 143 h 185"/>
                  <a:gd name="T16" fmla="*/ 222 w 285"/>
                  <a:gd name="T17" fmla="*/ 129 h 185"/>
                  <a:gd name="T18" fmla="*/ 208 w 285"/>
                  <a:gd name="T19" fmla="*/ 127 h 185"/>
                  <a:gd name="T20" fmla="*/ 193 w 285"/>
                  <a:gd name="T21" fmla="*/ 139 h 185"/>
                  <a:gd name="T22" fmla="*/ 189 w 285"/>
                  <a:gd name="T23" fmla="*/ 121 h 185"/>
                  <a:gd name="T24" fmla="*/ 195 w 285"/>
                  <a:gd name="T25" fmla="*/ 104 h 185"/>
                  <a:gd name="T26" fmla="*/ 177 w 285"/>
                  <a:gd name="T27" fmla="*/ 111 h 185"/>
                  <a:gd name="T28" fmla="*/ 169 w 285"/>
                  <a:gd name="T29" fmla="*/ 107 h 185"/>
                  <a:gd name="T30" fmla="*/ 160 w 285"/>
                  <a:gd name="T31" fmla="*/ 93 h 185"/>
                  <a:gd name="T32" fmla="*/ 147 w 285"/>
                  <a:gd name="T33" fmla="*/ 87 h 185"/>
                  <a:gd name="T34" fmla="*/ 144 w 285"/>
                  <a:gd name="T35" fmla="*/ 74 h 185"/>
                  <a:gd name="T36" fmla="*/ 124 w 285"/>
                  <a:gd name="T37" fmla="*/ 71 h 185"/>
                  <a:gd name="T38" fmla="*/ 117 w 285"/>
                  <a:gd name="T39" fmla="*/ 78 h 185"/>
                  <a:gd name="T40" fmla="*/ 107 w 285"/>
                  <a:gd name="T41" fmla="*/ 75 h 185"/>
                  <a:gd name="T42" fmla="*/ 110 w 285"/>
                  <a:gd name="T43" fmla="*/ 61 h 185"/>
                  <a:gd name="T44" fmla="*/ 105 w 285"/>
                  <a:gd name="T45" fmla="*/ 48 h 185"/>
                  <a:gd name="T46" fmla="*/ 97 w 285"/>
                  <a:gd name="T47" fmla="*/ 58 h 185"/>
                  <a:gd name="T48" fmla="*/ 85 w 285"/>
                  <a:gd name="T49" fmla="*/ 61 h 185"/>
                  <a:gd name="T50" fmla="*/ 82 w 285"/>
                  <a:gd name="T51" fmla="*/ 51 h 185"/>
                  <a:gd name="T52" fmla="*/ 91 w 285"/>
                  <a:gd name="T53" fmla="*/ 32 h 185"/>
                  <a:gd name="T54" fmla="*/ 87 w 285"/>
                  <a:gd name="T55" fmla="*/ 22 h 185"/>
                  <a:gd name="T56" fmla="*/ 76 w 285"/>
                  <a:gd name="T57" fmla="*/ 24 h 185"/>
                  <a:gd name="T58" fmla="*/ 66 w 285"/>
                  <a:gd name="T59" fmla="*/ 42 h 185"/>
                  <a:gd name="T60" fmla="*/ 58 w 285"/>
                  <a:gd name="T61" fmla="*/ 47 h 185"/>
                  <a:gd name="T62" fmla="*/ 49 w 285"/>
                  <a:gd name="T63" fmla="*/ 35 h 185"/>
                  <a:gd name="T64" fmla="*/ 35 w 285"/>
                  <a:gd name="T65" fmla="*/ 34 h 185"/>
                  <a:gd name="T66" fmla="*/ 22 w 285"/>
                  <a:gd name="T67" fmla="*/ 36 h 185"/>
                  <a:gd name="T68" fmla="*/ 20 w 285"/>
                  <a:gd name="T69" fmla="*/ 28 h 185"/>
                  <a:gd name="T70" fmla="*/ 36 w 285"/>
                  <a:gd name="T71" fmla="*/ 18 h 185"/>
                  <a:gd name="T72" fmla="*/ 39 w 285"/>
                  <a:gd name="T73" fmla="*/ 13 h 185"/>
                  <a:gd name="T74" fmla="*/ 20 w 285"/>
                  <a:gd name="T75" fmla="*/ 21 h 185"/>
                  <a:gd name="T76" fmla="*/ 3 w 285"/>
                  <a:gd name="T77" fmla="*/ 16 h 185"/>
                  <a:gd name="T78" fmla="*/ 0 w 285"/>
                  <a:gd name="T79" fmla="*/ 0 h 18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85"/>
                  <a:gd name="T121" fmla="*/ 0 h 185"/>
                  <a:gd name="T122" fmla="*/ 285 w 285"/>
                  <a:gd name="T123" fmla="*/ 185 h 18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85" h="185">
                    <a:moveTo>
                      <a:pt x="285" y="176"/>
                    </a:moveTo>
                    <a:lnTo>
                      <a:pt x="277" y="179"/>
                    </a:lnTo>
                    <a:lnTo>
                      <a:pt x="267" y="185"/>
                    </a:lnTo>
                    <a:lnTo>
                      <a:pt x="262" y="185"/>
                    </a:lnTo>
                    <a:lnTo>
                      <a:pt x="259" y="182"/>
                    </a:lnTo>
                    <a:lnTo>
                      <a:pt x="255" y="178"/>
                    </a:lnTo>
                    <a:lnTo>
                      <a:pt x="254" y="169"/>
                    </a:lnTo>
                    <a:lnTo>
                      <a:pt x="251" y="168"/>
                    </a:lnTo>
                    <a:lnTo>
                      <a:pt x="241" y="170"/>
                    </a:lnTo>
                    <a:lnTo>
                      <a:pt x="231" y="179"/>
                    </a:lnTo>
                    <a:lnTo>
                      <a:pt x="223" y="179"/>
                    </a:lnTo>
                    <a:lnTo>
                      <a:pt x="222" y="178"/>
                    </a:lnTo>
                    <a:lnTo>
                      <a:pt x="216" y="172"/>
                    </a:lnTo>
                    <a:lnTo>
                      <a:pt x="213" y="165"/>
                    </a:lnTo>
                    <a:lnTo>
                      <a:pt x="212" y="159"/>
                    </a:lnTo>
                    <a:lnTo>
                      <a:pt x="225" y="143"/>
                    </a:lnTo>
                    <a:lnTo>
                      <a:pt x="226" y="134"/>
                    </a:lnTo>
                    <a:lnTo>
                      <a:pt x="222" y="129"/>
                    </a:lnTo>
                    <a:lnTo>
                      <a:pt x="212" y="124"/>
                    </a:lnTo>
                    <a:lnTo>
                      <a:pt x="208" y="127"/>
                    </a:lnTo>
                    <a:lnTo>
                      <a:pt x="197" y="139"/>
                    </a:lnTo>
                    <a:lnTo>
                      <a:pt x="193" y="139"/>
                    </a:lnTo>
                    <a:lnTo>
                      <a:pt x="189" y="132"/>
                    </a:lnTo>
                    <a:lnTo>
                      <a:pt x="189" y="121"/>
                    </a:lnTo>
                    <a:lnTo>
                      <a:pt x="195" y="108"/>
                    </a:lnTo>
                    <a:lnTo>
                      <a:pt x="195" y="104"/>
                    </a:lnTo>
                    <a:lnTo>
                      <a:pt x="190" y="106"/>
                    </a:lnTo>
                    <a:lnTo>
                      <a:pt x="177" y="111"/>
                    </a:lnTo>
                    <a:lnTo>
                      <a:pt x="172" y="110"/>
                    </a:lnTo>
                    <a:lnTo>
                      <a:pt x="169" y="107"/>
                    </a:lnTo>
                    <a:lnTo>
                      <a:pt x="166" y="97"/>
                    </a:lnTo>
                    <a:lnTo>
                      <a:pt x="160" y="93"/>
                    </a:lnTo>
                    <a:lnTo>
                      <a:pt x="150" y="90"/>
                    </a:lnTo>
                    <a:lnTo>
                      <a:pt x="147" y="87"/>
                    </a:lnTo>
                    <a:lnTo>
                      <a:pt x="146" y="77"/>
                    </a:lnTo>
                    <a:lnTo>
                      <a:pt x="144" y="74"/>
                    </a:lnTo>
                    <a:lnTo>
                      <a:pt x="130" y="70"/>
                    </a:lnTo>
                    <a:lnTo>
                      <a:pt x="124" y="71"/>
                    </a:lnTo>
                    <a:lnTo>
                      <a:pt x="121" y="77"/>
                    </a:lnTo>
                    <a:lnTo>
                      <a:pt x="117" y="78"/>
                    </a:lnTo>
                    <a:lnTo>
                      <a:pt x="110" y="78"/>
                    </a:lnTo>
                    <a:lnTo>
                      <a:pt x="107" y="75"/>
                    </a:lnTo>
                    <a:lnTo>
                      <a:pt x="107" y="67"/>
                    </a:lnTo>
                    <a:lnTo>
                      <a:pt x="110" y="61"/>
                    </a:lnTo>
                    <a:lnTo>
                      <a:pt x="110" y="51"/>
                    </a:lnTo>
                    <a:lnTo>
                      <a:pt x="105" y="48"/>
                    </a:lnTo>
                    <a:lnTo>
                      <a:pt x="99" y="51"/>
                    </a:lnTo>
                    <a:lnTo>
                      <a:pt x="97" y="58"/>
                    </a:lnTo>
                    <a:lnTo>
                      <a:pt x="92" y="62"/>
                    </a:lnTo>
                    <a:lnTo>
                      <a:pt x="85" y="61"/>
                    </a:lnTo>
                    <a:lnTo>
                      <a:pt x="82" y="55"/>
                    </a:lnTo>
                    <a:lnTo>
                      <a:pt x="82" y="51"/>
                    </a:lnTo>
                    <a:lnTo>
                      <a:pt x="88" y="41"/>
                    </a:lnTo>
                    <a:lnTo>
                      <a:pt x="91" y="32"/>
                    </a:lnTo>
                    <a:lnTo>
                      <a:pt x="91" y="25"/>
                    </a:lnTo>
                    <a:lnTo>
                      <a:pt x="87" y="22"/>
                    </a:lnTo>
                    <a:lnTo>
                      <a:pt x="81" y="22"/>
                    </a:lnTo>
                    <a:lnTo>
                      <a:pt x="76" y="24"/>
                    </a:lnTo>
                    <a:lnTo>
                      <a:pt x="72" y="28"/>
                    </a:lnTo>
                    <a:lnTo>
                      <a:pt x="66" y="42"/>
                    </a:lnTo>
                    <a:lnTo>
                      <a:pt x="62" y="48"/>
                    </a:lnTo>
                    <a:lnTo>
                      <a:pt x="58" y="47"/>
                    </a:lnTo>
                    <a:lnTo>
                      <a:pt x="53" y="44"/>
                    </a:lnTo>
                    <a:lnTo>
                      <a:pt x="49" y="35"/>
                    </a:lnTo>
                    <a:lnTo>
                      <a:pt x="42" y="32"/>
                    </a:lnTo>
                    <a:lnTo>
                      <a:pt x="35" y="34"/>
                    </a:lnTo>
                    <a:lnTo>
                      <a:pt x="27" y="36"/>
                    </a:lnTo>
                    <a:lnTo>
                      <a:pt x="22" y="36"/>
                    </a:lnTo>
                    <a:lnTo>
                      <a:pt x="19" y="32"/>
                    </a:lnTo>
                    <a:lnTo>
                      <a:pt x="20" y="28"/>
                    </a:lnTo>
                    <a:lnTo>
                      <a:pt x="25" y="24"/>
                    </a:lnTo>
                    <a:lnTo>
                      <a:pt x="36" y="18"/>
                    </a:lnTo>
                    <a:lnTo>
                      <a:pt x="40" y="15"/>
                    </a:lnTo>
                    <a:lnTo>
                      <a:pt x="39" y="13"/>
                    </a:lnTo>
                    <a:lnTo>
                      <a:pt x="35" y="13"/>
                    </a:lnTo>
                    <a:lnTo>
                      <a:pt x="20" y="21"/>
                    </a:lnTo>
                    <a:lnTo>
                      <a:pt x="10" y="19"/>
                    </a:lnTo>
                    <a:lnTo>
                      <a:pt x="3" y="16"/>
                    </a:lnTo>
                    <a:lnTo>
                      <a:pt x="0" y="13"/>
                    </a:lnTo>
                    <a:lnTo>
                      <a:pt x="0" y="0"/>
                    </a:lnTo>
                  </a:path>
                </a:pathLst>
              </a:custGeom>
              <a:noFill/>
              <a:ln w="6">
                <a:solidFill>
                  <a:srgbClr val="005CE6"/>
                </a:solidFill>
                <a:prstDash val="solid"/>
                <a:round/>
                <a:headEnd/>
                <a:tailEnd/>
              </a:ln>
            </p:spPr>
            <p:txBody>
              <a:bodyPr/>
              <a:lstStyle/>
              <a:p>
                <a:endParaRPr lang="en-US"/>
              </a:p>
            </p:txBody>
          </p:sp>
          <p:sp>
            <p:nvSpPr>
              <p:cNvPr id="29012" name="Freeform 173"/>
              <p:cNvSpPr>
                <a:spLocks/>
              </p:cNvSpPr>
              <p:nvPr/>
            </p:nvSpPr>
            <p:spPr bwMode="auto">
              <a:xfrm>
                <a:off x="1463" y="2417"/>
                <a:ext cx="22" cy="64"/>
              </a:xfrm>
              <a:custGeom>
                <a:avLst/>
                <a:gdLst>
                  <a:gd name="T0" fmla="*/ 0 w 22"/>
                  <a:gd name="T1" fmla="*/ 0 h 64"/>
                  <a:gd name="T2" fmla="*/ 0 w 22"/>
                  <a:gd name="T3" fmla="*/ 2 h 64"/>
                  <a:gd name="T4" fmla="*/ 6 w 22"/>
                  <a:gd name="T5" fmla="*/ 10 h 64"/>
                  <a:gd name="T6" fmla="*/ 9 w 22"/>
                  <a:gd name="T7" fmla="*/ 43 h 64"/>
                  <a:gd name="T8" fmla="*/ 20 w 22"/>
                  <a:gd name="T9" fmla="*/ 59 h 64"/>
                  <a:gd name="T10" fmla="*/ 22 w 22"/>
                  <a:gd name="T11" fmla="*/ 64 h 64"/>
                  <a:gd name="T12" fmla="*/ 22 w 22"/>
                  <a:gd name="T13" fmla="*/ 64 h 64"/>
                  <a:gd name="T14" fmla="*/ 0 60000 65536"/>
                  <a:gd name="T15" fmla="*/ 0 60000 65536"/>
                  <a:gd name="T16" fmla="*/ 0 60000 65536"/>
                  <a:gd name="T17" fmla="*/ 0 60000 65536"/>
                  <a:gd name="T18" fmla="*/ 0 60000 65536"/>
                  <a:gd name="T19" fmla="*/ 0 60000 65536"/>
                  <a:gd name="T20" fmla="*/ 0 60000 65536"/>
                  <a:gd name="T21" fmla="*/ 0 w 22"/>
                  <a:gd name="T22" fmla="*/ 0 h 64"/>
                  <a:gd name="T23" fmla="*/ 22 w 22"/>
                  <a:gd name="T24" fmla="*/ 64 h 6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64">
                    <a:moveTo>
                      <a:pt x="0" y="0"/>
                    </a:moveTo>
                    <a:lnTo>
                      <a:pt x="0" y="2"/>
                    </a:lnTo>
                    <a:lnTo>
                      <a:pt x="6" y="10"/>
                    </a:lnTo>
                    <a:lnTo>
                      <a:pt x="9" y="43"/>
                    </a:lnTo>
                    <a:lnTo>
                      <a:pt x="20" y="59"/>
                    </a:lnTo>
                    <a:lnTo>
                      <a:pt x="22" y="64"/>
                    </a:lnTo>
                  </a:path>
                </a:pathLst>
              </a:custGeom>
              <a:noFill/>
              <a:ln w="6">
                <a:solidFill>
                  <a:srgbClr val="005CE6"/>
                </a:solidFill>
                <a:prstDash val="solid"/>
                <a:round/>
                <a:headEnd/>
                <a:tailEnd/>
              </a:ln>
            </p:spPr>
            <p:txBody>
              <a:bodyPr/>
              <a:lstStyle/>
              <a:p>
                <a:endParaRPr lang="en-US"/>
              </a:p>
            </p:txBody>
          </p:sp>
          <p:sp>
            <p:nvSpPr>
              <p:cNvPr id="29013" name="Freeform 174"/>
              <p:cNvSpPr>
                <a:spLocks/>
              </p:cNvSpPr>
              <p:nvPr/>
            </p:nvSpPr>
            <p:spPr bwMode="auto">
              <a:xfrm>
                <a:off x="491" y="833"/>
                <a:ext cx="23" cy="178"/>
              </a:xfrm>
              <a:custGeom>
                <a:avLst/>
                <a:gdLst>
                  <a:gd name="T0" fmla="*/ 0 w 23"/>
                  <a:gd name="T1" fmla="*/ 0 h 178"/>
                  <a:gd name="T2" fmla="*/ 1 w 23"/>
                  <a:gd name="T3" fmla="*/ 16 h 178"/>
                  <a:gd name="T4" fmla="*/ 9 w 23"/>
                  <a:gd name="T5" fmla="*/ 28 h 178"/>
                  <a:gd name="T6" fmla="*/ 13 w 23"/>
                  <a:gd name="T7" fmla="*/ 36 h 178"/>
                  <a:gd name="T8" fmla="*/ 14 w 23"/>
                  <a:gd name="T9" fmla="*/ 46 h 178"/>
                  <a:gd name="T10" fmla="*/ 14 w 23"/>
                  <a:gd name="T11" fmla="*/ 48 h 178"/>
                  <a:gd name="T12" fmla="*/ 16 w 23"/>
                  <a:gd name="T13" fmla="*/ 67 h 178"/>
                  <a:gd name="T14" fmla="*/ 16 w 23"/>
                  <a:gd name="T15" fmla="*/ 70 h 178"/>
                  <a:gd name="T16" fmla="*/ 16 w 23"/>
                  <a:gd name="T17" fmla="*/ 80 h 178"/>
                  <a:gd name="T18" fmla="*/ 16 w 23"/>
                  <a:gd name="T19" fmla="*/ 80 h 178"/>
                  <a:gd name="T20" fmla="*/ 17 w 23"/>
                  <a:gd name="T21" fmla="*/ 107 h 178"/>
                  <a:gd name="T22" fmla="*/ 19 w 23"/>
                  <a:gd name="T23" fmla="*/ 111 h 178"/>
                  <a:gd name="T24" fmla="*/ 17 w 23"/>
                  <a:gd name="T25" fmla="*/ 131 h 178"/>
                  <a:gd name="T26" fmla="*/ 20 w 23"/>
                  <a:gd name="T27" fmla="*/ 149 h 178"/>
                  <a:gd name="T28" fmla="*/ 20 w 23"/>
                  <a:gd name="T29" fmla="*/ 163 h 178"/>
                  <a:gd name="T30" fmla="*/ 23 w 23"/>
                  <a:gd name="T31" fmla="*/ 167 h 178"/>
                  <a:gd name="T32" fmla="*/ 23 w 23"/>
                  <a:gd name="T33" fmla="*/ 173 h 178"/>
                  <a:gd name="T34" fmla="*/ 20 w 23"/>
                  <a:gd name="T35" fmla="*/ 178 h 17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
                  <a:gd name="T55" fmla="*/ 0 h 178"/>
                  <a:gd name="T56" fmla="*/ 23 w 23"/>
                  <a:gd name="T57" fmla="*/ 178 h 17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 h="178">
                    <a:moveTo>
                      <a:pt x="0" y="0"/>
                    </a:moveTo>
                    <a:lnTo>
                      <a:pt x="1" y="16"/>
                    </a:lnTo>
                    <a:lnTo>
                      <a:pt x="9" y="28"/>
                    </a:lnTo>
                    <a:lnTo>
                      <a:pt x="13" y="36"/>
                    </a:lnTo>
                    <a:lnTo>
                      <a:pt x="14" y="46"/>
                    </a:lnTo>
                    <a:lnTo>
                      <a:pt x="14" y="48"/>
                    </a:lnTo>
                    <a:lnTo>
                      <a:pt x="16" y="67"/>
                    </a:lnTo>
                    <a:lnTo>
                      <a:pt x="16" y="70"/>
                    </a:lnTo>
                    <a:lnTo>
                      <a:pt x="16" y="80"/>
                    </a:lnTo>
                    <a:lnTo>
                      <a:pt x="17" y="107"/>
                    </a:lnTo>
                    <a:lnTo>
                      <a:pt x="19" y="111"/>
                    </a:lnTo>
                    <a:lnTo>
                      <a:pt x="17" y="131"/>
                    </a:lnTo>
                    <a:lnTo>
                      <a:pt x="20" y="149"/>
                    </a:lnTo>
                    <a:lnTo>
                      <a:pt x="20" y="163"/>
                    </a:lnTo>
                    <a:lnTo>
                      <a:pt x="23" y="167"/>
                    </a:lnTo>
                    <a:lnTo>
                      <a:pt x="23" y="173"/>
                    </a:lnTo>
                    <a:lnTo>
                      <a:pt x="20" y="178"/>
                    </a:lnTo>
                  </a:path>
                </a:pathLst>
              </a:custGeom>
              <a:noFill/>
              <a:ln w="6">
                <a:solidFill>
                  <a:srgbClr val="005CE6"/>
                </a:solidFill>
                <a:prstDash val="solid"/>
                <a:round/>
                <a:headEnd/>
                <a:tailEnd/>
              </a:ln>
            </p:spPr>
            <p:txBody>
              <a:bodyPr/>
              <a:lstStyle/>
              <a:p>
                <a:endParaRPr lang="en-US"/>
              </a:p>
            </p:txBody>
          </p:sp>
          <p:sp>
            <p:nvSpPr>
              <p:cNvPr id="29014" name="Freeform 175"/>
              <p:cNvSpPr>
                <a:spLocks/>
              </p:cNvSpPr>
              <p:nvPr/>
            </p:nvSpPr>
            <p:spPr bwMode="auto">
              <a:xfrm>
                <a:off x="394" y="2692"/>
                <a:ext cx="107" cy="29"/>
              </a:xfrm>
              <a:custGeom>
                <a:avLst/>
                <a:gdLst>
                  <a:gd name="T0" fmla="*/ 0 w 107"/>
                  <a:gd name="T1" fmla="*/ 13 h 29"/>
                  <a:gd name="T2" fmla="*/ 12 w 107"/>
                  <a:gd name="T3" fmla="*/ 19 h 29"/>
                  <a:gd name="T4" fmla="*/ 22 w 107"/>
                  <a:gd name="T5" fmla="*/ 17 h 29"/>
                  <a:gd name="T6" fmla="*/ 26 w 107"/>
                  <a:gd name="T7" fmla="*/ 19 h 29"/>
                  <a:gd name="T8" fmla="*/ 34 w 107"/>
                  <a:gd name="T9" fmla="*/ 17 h 29"/>
                  <a:gd name="T10" fmla="*/ 42 w 107"/>
                  <a:gd name="T11" fmla="*/ 23 h 29"/>
                  <a:gd name="T12" fmla="*/ 55 w 107"/>
                  <a:gd name="T13" fmla="*/ 28 h 29"/>
                  <a:gd name="T14" fmla="*/ 65 w 107"/>
                  <a:gd name="T15" fmla="*/ 29 h 29"/>
                  <a:gd name="T16" fmla="*/ 67 w 107"/>
                  <a:gd name="T17" fmla="*/ 26 h 29"/>
                  <a:gd name="T18" fmla="*/ 68 w 107"/>
                  <a:gd name="T19" fmla="*/ 22 h 29"/>
                  <a:gd name="T20" fmla="*/ 67 w 107"/>
                  <a:gd name="T21" fmla="*/ 9 h 29"/>
                  <a:gd name="T22" fmla="*/ 68 w 107"/>
                  <a:gd name="T23" fmla="*/ 2 h 29"/>
                  <a:gd name="T24" fmla="*/ 84 w 107"/>
                  <a:gd name="T25" fmla="*/ 3 h 29"/>
                  <a:gd name="T26" fmla="*/ 101 w 107"/>
                  <a:gd name="T27" fmla="*/ 0 h 29"/>
                  <a:gd name="T28" fmla="*/ 106 w 107"/>
                  <a:gd name="T29" fmla="*/ 3 h 29"/>
                  <a:gd name="T30" fmla="*/ 107 w 107"/>
                  <a:gd name="T31" fmla="*/ 7 h 29"/>
                  <a:gd name="T32" fmla="*/ 107 w 107"/>
                  <a:gd name="T33" fmla="*/ 15 h 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7"/>
                  <a:gd name="T52" fmla="*/ 0 h 29"/>
                  <a:gd name="T53" fmla="*/ 107 w 107"/>
                  <a:gd name="T54" fmla="*/ 29 h 2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7" h="29">
                    <a:moveTo>
                      <a:pt x="0" y="13"/>
                    </a:moveTo>
                    <a:lnTo>
                      <a:pt x="12" y="19"/>
                    </a:lnTo>
                    <a:lnTo>
                      <a:pt x="22" y="17"/>
                    </a:lnTo>
                    <a:lnTo>
                      <a:pt x="26" y="19"/>
                    </a:lnTo>
                    <a:lnTo>
                      <a:pt x="34" y="17"/>
                    </a:lnTo>
                    <a:lnTo>
                      <a:pt x="42" y="23"/>
                    </a:lnTo>
                    <a:lnTo>
                      <a:pt x="55" y="28"/>
                    </a:lnTo>
                    <a:lnTo>
                      <a:pt x="65" y="29"/>
                    </a:lnTo>
                    <a:lnTo>
                      <a:pt x="67" y="26"/>
                    </a:lnTo>
                    <a:lnTo>
                      <a:pt x="68" y="22"/>
                    </a:lnTo>
                    <a:lnTo>
                      <a:pt x="67" y="9"/>
                    </a:lnTo>
                    <a:lnTo>
                      <a:pt x="68" y="2"/>
                    </a:lnTo>
                    <a:lnTo>
                      <a:pt x="84" y="3"/>
                    </a:lnTo>
                    <a:lnTo>
                      <a:pt x="101" y="0"/>
                    </a:lnTo>
                    <a:lnTo>
                      <a:pt x="106" y="3"/>
                    </a:lnTo>
                    <a:lnTo>
                      <a:pt x="107" y="7"/>
                    </a:lnTo>
                    <a:lnTo>
                      <a:pt x="107" y="15"/>
                    </a:lnTo>
                  </a:path>
                </a:pathLst>
              </a:custGeom>
              <a:noFill/>
              <a:ln w="6">
                <a:solidFill>
                  <a:srgbClr val="005CE6"/>
                </a:solidFill>
                <a:prstDash val="solid"/>
                <a:round/>
                <a:headEnd/>
                <a:tailEnd/>
              </a:ln>
            </p:spPr>
            <p:txBody>
              <a:bodyPr/>
              <a:lstStyle/>
              <a:p>
                <a:endParaRPr lang="en-US"/>
              </a:p>
            </p:txBody>
          </p:sp>
          <p:sp>
            <p:nvSpPr>
              <p:cNvPr id="29015" name="Line 176"/>
              <p:cNvSpPr>
                <a:spLocks noChangeShapeType="1"/>
              </p:cNvSpPr>
              <p:nvPr/>
            </p:nvSpPr>
            <p:spPr bwMode="auto">
              <a:xfrm flipV="1">
                <a:off x="778" y="3737"/>
                <a:ext cx="1" cy="3"/>
              </a:xfrm>
              <a:prstGeom prst="line">
                <a:avLst/>
              </a:prstGeom>
              <a:noFill/>
              <a:ln w="6">
                <a:solidFill>
                  <a:srgbClr val="005CE6"/>
                </a:solidFill>
                <a:round/>
                <a:headEnd/>
                <a:tailEnd/>
              </a:ln>
            </p:spPr>
            <p:txBody>
              <a:bodyPr/>
              <a:lstStyle/>
              <a:p>
                <a:endParaRPr lang="en-US"/>
              </a:p>
            </p:txBody>
          </p:sp>
          <p:sp>
            <p:nvSpPr>
              <p:cNvPr id="29016" name="Freeform 177"/>
              <p:cNvSpPr>
                <a:spLocks/>
              </p:cNvSpPr>
              <p:nvPr/>
            </p:nvSpPr>
            <p:spPr bwMode="auto">
              <a:xfrm>
                <a:off x="4270" y="2923"/>
                <a:ext cx="36" cy="152"/>
              </a:xfrm>
              <a:custGeom>
                <a:avLst/>
                <a:gdLst>
                  <a:gd name="T0" fmla="*/ 0 w 36"/>
                  <a:gd name="T1" fmla="*/ 152 h 152"/>
                  <a:gd name="T2" fmla="*/ 4 w 36"/>
                  <a:gd name="T3" fmla="*/ 136 h 152"/>
                  <a:gd name="T4" fmla="*/ 7 w 36"/>
                  <a:gd name="T5" fmla="*/ 125 h 152"/>
                  <a:gd name="T6" fmla="*/ 1 w 36"/>
                  <a:gd name="T7" fmla="*/ 102 h 152"/>
                  <a:gd name="T8" fmla="*/ 1 w 36"/>
                  <a:gd name="T9" fmla="*/ 96 h 152"/>
                  <a:gd name="T10" fmla="*/ 4 w 36"/>
                  <a:gd name="T11" fmla="*/ 86 h 152"/>
                  <a:gd name="T12" fmla="*/ 5 w 36"/>
                  <a:gd name="T13" fmla="*/ 73 h 152"/>
                  <a:gd name="T14" fmla="*/ 12 w 36"/>
                  <a:gd name="T15" fmla="*/ 56 h 152"/>
                  <a:gd name="T16" fmla="*/ 15 w 36"/>
                  <a:gd name="T17" fmla="*/ 37 h 152"/>
                  <a:gd name="T18" fmla="*/ 23 w 36"/>
                  <a:gd name="T19" fmla="*/ 28 h 152"/>
                  <a:gd name="T20" fmla="*/ 24 w 36"/>
                  <a:gd name="T21" fmla="*/ 20 h 152"/>
                  <a:gd name="T22" fmla="*/ 25 w 36"/>
                  <a:gd name="T23" fmla="*/ 17 h 152"/>
                  <a:gd name="T24" fmla="*/ 34 w 36"/>
                  <a:gd name="T25" fmla="*/ 14 h 152"/>
                  <a:gd name="T26" fmla="*/ 36 w 36"/>
                  <a:gd name="T27" fmla="*/ 11 h 152"/>
                  <a:gd name="T28" fmla="*/ 36 w 36"/>
                  <a:gd name="T29" fmla="*/ 7 h 152"/>
                  <a:gd name="T30" fmla="*/ 33 w 36"/>
                  <a:gd name="T31" fmla="*/ 2 h 152"/>
                  <a:gd name="T32" fmla="*/ 33 w 36"/>
                  <a:gd name="T33" fmla="*/ 0 h 15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6"/>
                  <a:gd name="T52" fmla="*/ 0 h 152"/>
                  <a:gd name="T53" fmla="*/ 36 w 36"/>
                  <a:gd name="T54" fmla="*/ 152 h 15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6" h="152">
                    <a:moveTo>
                      <a:pt x="0" y="152"/>
                    </a:moveTo>
                    <a:lnTo>
                      <a:pt x="4" y="136"/>
                    </a:lnTo>
                    <a:lnTo>
                      <a:pt x="7" y="125"/>
                    </a:lnTo>
                    <a:lnTo>
                      <a:pt x="1" y="102"/>
                    </a:lnTo>
                    <a:lnTo>
                      <a:pt x="1" y="96"/>
                    </a:lnTo>
                    <a:lnTo>
                      <a:pt x="4" y="86"/>
                    </a:lnTo>
                    <a:lnTo>
                      <a:pt x="5" y="73"/>
                    </a:lnTo>
                    <a:lnTo>
                      <a:pt x="12" y="56"/>
                    </a:lnTo>
                    <a:lnTo>
                      <a:pt x="15" y="37"/>
                    </a:lnTo>
                    <a:lnTo>
                      <a:pt x="23" y="28"/>
                    </a:lnTo>
                    <a:lnTo>
                      <a:pt x="24" y="20"/>
                    </a:lnTo>
                    <a:lnTo>
                      <a:pt x="25" y="17"/>
                    </a:lnTo>
                    <a:lnTo>
                      <a:pt x="34" y="14"/>
                    </a:lnTo>
                    <a:lnTo>
                      <a:pt x="36" y="11"/>
                    </a:lnTo>
                    <a:lnTo>
                      <a:pt x="36" y="7"/>
                    </a:lnTo>
                    <a:lnTo>
                      <a:pt x="33" y="2"/>
                    </a:lnTo>
                    <a:lnTo>
                      <a:pt x="33" y="0"/>
                    </a:lnTo>
                  </a:path>
                </a:pathLst>
              </a:custGeom>
              <a:noFill/>
              <a:ln w="6">
                <a:solidFill>
                  <a:srgbClr val="005CE6"/>
                </a:solidFill>
                <a:prstDash val="solid"/>
                <a:round/>
                <a:headEnd/>
                <a:tailEnd/>
              </a:ln>
            </p:spPr>
            <p:txBody>
              <a:bodyPr/>
              <a:lstStyle/>
              <a:p>
                <a:endParaRPr lang="en-US"/>
              </a:p>
            </p:txBody>
          </p:sp>
          <p:sp>
            <p:nvSpPr>
              <p:cNvPr id="29017" name="Freeform 178"/>
              <p:cNvSpPr>
                <a:spLocks noEditPoints="1"/>
              </p:cNvSpPr>
              <p:nvPr/>
            </p:nvSpPr>
            <p:spPr bwMode="auto">
              <a:xfrm>
                <a:off x="340" y="3494"/>
                <a:ext cx="69" cy="150"/>
              </a:xfrm>
              <a:custGeom>
                <a:avLst/>
                <a:gdLst>
                  <a:gd name="T0" fmla="*/ 14 w 69"/>
                  <a:gd name="T1" fmla="*/ 150 h 150"/>
                  <a:gd name="T2" fmla="*/ 16 w 69"/>
                  <a:gd name="T3" fmla="*/ 140 h 150"/>
                  <a:gd name="T4" fmla="*/ 21 w 69"/>
                  <a:gd name="T5" fmla="*/ 121 h 150"/>
                  <a:gd name="T6" fmla="*/ 11 w 69"/>
                  <a:gd name="T7" fmla="*/ 102 h 150"/>
                  <a:gd name="T8" fmla="*/ 0 w 69"/>
                  <a:gd name="T9" fmla="*/ 94 h 150"/>
                  <a:gd name="T10" fmla="*/ 0 w 69"/>
                  <a:gd name="T11" fmla="*/ 81 h 150"/>
                  <a:gd name="T12" fmla="*/ 20 w 69"/>
                  <a:gd name="T13" fmla="*/ 69 h 150"/>
                  <a:gd name="T14" fmla="*/ 23 w 69"/>
                  <a:gd name="T15" fmla="*/ 65 h 150"/>
                  <a:gd name="T16" fmla="*/ 24 w 69"/>
                  <a:gd name="T17" fmla="*/ 53 h 150"/>
                  <a:gd name="T18" fmla="*/ 40 w 69"/>
                  <a:gd name="T19" fmla="*/ 43 h 150"/>
                  <a:gd name="T20" fmla="*/ 43 w 69"/>
                  <a:gd name="T21" fmla="*/ 39 h 150"/>
                  <a:gd name="T22" fmla="*/ 41 w 69"/>
                  <a:gd name="T23" fmla="*/ 33 h 150"/>
                  <a:gd name="T24" fmla="*/ 39 w 69"/>
                  <a:gd name="T25" fmla="*/ 25 h 150"/>
                  <a:gd name="T26" fmla="*/ 39 w 69"/>
                  <a:gd name="T27" fmla="*/ 22 h 150"/>
                  <a:gd name="T28" fmla="*/ 43 w 69"/>
                  <a:gd name="T29" fmla="*/ 19 h 150"/>
                  <a:gd name="T30" fmla="*/ 65 w 69"/>
                  <a:gd name="T31" fmla="*/ 13 h 150"/>
                  <a:gd name="T32" fmla="*/ 67 w 69"/>
                  <a:gd name="T33" fmla="*/ 9 h 150"/>
                  <a:gd name="T34" fmla="*/ 69 w 69"/>
                  <a:gd name="T35" fmla="*/ 0 h 15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9"/>
                  <a:gd name="T55" fmla="*/ 0 h 150"/>
                  <a:gd name="T56" fmla="*/ 69 w 69"/>
                  <a:gd name="T57" fmla="*/ 150 h 15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9" h="150">
                    <a:moveTo>
                      <a:pt x="14" y="150"/>
                    </a:moveTo>
                    <a:lnTo>
                      <a:pt x="16" y="140"/>
                    </a:lnTo>
                    <a:lnTo>
                      <a:pt x="21" y="121"/>
                    </a:lnTo>
                    <a:lnTo>
                      <a:pt x="11" y="102"/>
                    </a:lnTo>
                    <a:lnTo>
                      <a:pt x="0" y="94"/>
                    </a:lnTo>
                    <a:moveTo>
                      <a:pt x="0" y="81"/>
                    </a:moveTo>
                    <a:lnTo>
                      <a:pt x="20" y="69"/>
                    </a:lnTo>
                    <a:lnTo>
                      <a:pt x="23" y="65"/>
                    </a:lnTo>
                    <a:lnTo>
                      <a:pt x="24" y="53"/>
                    </a:lnTo>
                    <a:lnTo>
                      <a:pt x="40" y="43"/>
                    </a:lnTo>
                    <a:lnTo>
                      <a:pt x="43" y="39"/>
                    </a:lnTo>
                    <a:lnTo>
                      <a:pt x="41" y="33"/>
                    </a:lnTo>
                    <a:lnTo>
                      <a:pt x="39" y="25"/>
                    </a:lnTo>
                    <a:lnTo>
                      <a:pt x="39" y="22"/>
                    </a:lnTo>
                    <a:lnTo>
                      <a:pt x="43" y="19"/>
                    </a:lnTo>
                    <a:lnTo>
                      <a:pt x="65" y="13"/>
                    </a:lnTo>
                    <a:lnTo>
                      <a:pt x="67" y="9"/>
                    </a:lnTo>
                    <a:lnTo>
                      <a:pt x="69" y="0"/>
                    </a:lnTo>
                  </a:path>
                </a:pathLst>
              </a:custGeom>
              <a:noFill/>
              <a:ln w="6">
                <a:solidFill>
                  <a:srgbClr val="005CE6"/>
                </a:solidFill>
                <a:prstDash val="solid"/>
                <a:round/>
                <a:headEnd/>
                <a:tailEnd/>
              </a:ln>
            </p:spPr>
            <p:txBody>
              <a:bodyPr/>
              <a:lstStyle/>
              <a:p>
                <a:endParaRPr lang="en-US"/>
              </a:p>
            </p:txBody>
          </p:sp>
          <p:sp>
            <p:nvSpPr>
              <p:cNvPr id="29018" name="Freeform 179"/>
              <p:cNvSpPr>
                <a:spLocks/>
              </p:cNvSpPr>
              <p:nvPr/>
            </p:nvSpPr>
            <p:spPr bwMode="auto">
              <a:xfrm>
                <a:off x="2099" y="3642"/>
                <a:ext cx="10" cy="45"/>
              </a:xfrm>
              <a:custGeom>
                <a:avLst/>
                <a:gdLst>
                  <a:gd name="T0" fmla="*/ 0 w 10"/>
                  <a:gd name="T1" fmla="*/ 45 h 45"/>
                  <a:gd name="T2" fmla="*/ 4 w 10"/>
                  <a:gd name="T3" fmla="*/ 42 h 45"/>
                  <a:gd name="T4" fmla="*/ 8 w 10"/>
                  <a:gd name="T5" fmla="*/ 31 h 45"/>
                  <a:gd name="T6" fmla="*/ 10 w 10"/>
                  <a:gd name="T7" fmla="*/ 19 h 45"/>
                  <a:gd name="T8" fmla="*/ 10 w 10"/>
                  <a:gd name="T9" fmla="*/ 0 h 45"/>
                  <a:gd name="T10" fmla="*/ 10 w 10"/>
                  <a:gd name="T11" fmla="*/ 0 h 45"/>
                  <a:gd name="T12" fmla="*/ 0 60000 65536"/>
                  <a:gd name="T13" fmla="*/ 0 60000 65536"/>
                  <a:gd name="T14" fmla="*/ 0 60000 65536"/>
                  <a:gd name="T15" fmla="*/ 0 60000 65536"/>
                  <a:gd name="T16" fmla="*/ 0 60000 65536"/>
                  <a:gd name="T17" fmla="*/ 0 60000 65536"/>
                  <a:gd name="T18" fmla="*/ 0 w 10"/>
                  <a:gd name="T19" fmla="*/ 0 h 45"/>
                  <a:gd name="T20" fmla="*/ 10 w 10"/>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10" h="45">
                    <a:moveTo>
                      <a:pt x="0" y="45"/>
                    </a:moveTo>
                    <a:lnTo>
                      <a:pt x="4" y="42"/>
                    </a:lnTo>
                    <a:lnTo>
                      <a:pt x="8" y="31"/>
                    </a:lnTo>
                    <a:lnTo>
                      <a:pt x="10" y="19"/>
                    </a:lnTo>
                    <a:lnTo>
                      <a:pt x="10" y="0"/>
                    </a:lnTo>
                  </a:path>
                </a:pathLst>
              </a:custGeom>
              <a:noFill/>
              <a:ln w="6">
                <a:solidFill>
                  <a:srgbClr val="005CE6"/>
                </a:solidFill>
                <a:prstDash val="solid"/>
                <a:round/>
                <a:headEnd/>
                <a:tailEnd/>
              </a:ln>
            </p:spPr>
            <p:txBody>
              <a:bodyPr/>
              <a:lstStyle/>
              <a:p>
                <a:endParaRPr lang="en-US"/>
              </a:p>
            </p:txBody>
          </p:sp>
          <p:sp>
            <p:nvSpPr>
              <p:cNvPr id="29019" name="Freeform 180"/>
              <p:cNvSpPr>
                <a:spLocks/>
              </p:cNvSpPr>
              <p:nvPr/>
            </p:nvSpPr>
            <p:spPr bwMode="auto">
              <a:xfrm>
                <a:off x="1550" y="2679"/>
                <a:ext cx="4" cy="25"/>
              </a:xfrm>
              <a:custGeom>
                <a:avLst/>
                <a:gdLst>
                  <a:gd name="T0" fmla="*/ 0 w 4"/>
                  <a:gd name="T1" fmla="*/ 0 h 25"/>
                  <a:gd name="T2" fmla="*/ 1 w 4"/>
                  <a:gd name="T3" fmla="*/ 2 h 25"/>
                  <a:gd name="T4" fmla="*/ 4 w 4"/>
                  <a:gd name="T5" fmla="*/ 9 h 25"/>
                  <a:gd name="T6" fmla="*/ 3 w 4"/>
                  <a:gd name="T7" fmla="*/ 22 h 25"/>
                  <a:gd name="T8" fmla="*/ 3 w 4"/>
                  <a:gd name="T9" fmla="*/ 25 h 25"/>
                  <a:gd name="T10" fmla="*/ 0 60000 65536"/>
                  <a:gd name="T11" fmla="*/ 0 60000 65536"/>
                  <a:gd name="T12" fmla="*/ 0 60000 65536"/>
                  <a:gd name="T13" fmla="*/ 0 60000 65536"/>
                  <a:gd name="T14" fmla="*/ 0 60000 65536"/>
                  <a:gd name="T15" fmla="*/ 0 w 4"/>
                  <a:gd name="T16" fmla="*/ 0 h 25"/>
                  <a:gd name="T17" fmla="*/ 4 w 4"/>
                  <a:gd name="T18" fmla="*/ 25 h 25"/>
                </a:gdLst>
                <a:ahLst/>
                <a:cxnLst>
                  <a:cxn ang="T10">
                    <a:pos x="T0" y="T1"/>
                  </a:cxn>
                  <a:cxn ang="T11">
                    <a:pos x="T2" y="T3"/>
                  </a:cxn>
                  <a:cxn ang="T12">
                    <a:pos x="T4" y="T5"/>
                  </a:cxn>
                  <a:cxn ang="T13">
                    <a:pos x="T6" y="T7"/>
                  </a:cxn>
                  <a:cxn ang="T14">
                    <a:pos x="T8" y="T9"/>
                  </a:cxn>
                </a:cxnLst>
                <a:rect l="T15" t="T16" r="T17" b="T18"/>
                <a:pathLst>
                  <a:path w="4" h="25">
                    <a:moveTo>
                      <a:pt x="0" y="0"/>
                    </a:moveTo>
                    <a:lnTo>
                      <a:pt x="1" y="2"/>
                    </a:lnTo>
                    <a:lnTo>
                      <a:pt x="4" y="9"/>
                    </a:lnTo>
                    <a:lnTo>
                      <a:pt x="3" y="22"/>
                    </a:lnTo>
                    <a:lnTo>
                      <a:pt x="3" y="25"/>
                    </a:lnTo>
                  </a:path>
                </a:pathLst>
              </a:custGeom>
              <a:noFill/>
              <a:ln w="6">
                <a:solidFill>
                  <a:srgbClr val="005CE6"/>
                </a:solidFill>
                <a:prstDash val="solid"/>
                <a:round/>
                <a:headEnd/>
                <a:tailEnd/>
              </a:ln>
            </p:spPr>
            <p:txBody>
              <a:bodyPr/>
              <a:lstStyle/>
              <a:p>
                <a:endParaRPr lang="en-US"/>
              </a:p>
            </p:txBody>
          </p:sp>
          <p:sp>
            <p:nvSpPr>
              <p:cNvPr id="29020" name="Freeform 181"/>
              <p:cNvSpPr>
                <a:spLocks/>
              </p:cNvSpPr>
              <p:nvPr/>
            </p:nvSpPr>
            <p:spPr bwMode="auto">
              <a:xfrm>
                <a:off x="809" y="3458"/>
                <a:ext cx="9" cy="12"/>
              </a:xfrm>
              <a:custGeom>
                <a:avLst/>
                <a:gdLst>
                  <a:gd name="T0" fmla="*/ 0 w 9"/>
                  <a:gd name="T1" fmla="*/ 12 h 12"/>
                  <a:gd name="T2" fmla="*/ 0 w 9"/>
                  <a:gd name="T3" fmla="*/ 12 h 12"/>
                  <a:gd name="T4" fmla="*/ 9 w 9"/>
                  <a:gd name="T5" fmla="*/ 3 h 12"/>
                  <a:gd name="T6" fmla="*/ 9 w 9"/>
                  <a:gd name="T7" fmla="*/ 0 h 12"/>
                  <a:gd name="T8" fmla="*/ 0 60000 65536"/>
                  <a:gd name="T9" fmla="*/ 0 60000 65536"/>
                  <a:gd name="T10" fmla="*/ 0 60000 65536"/>
                  <a:gd name="T11" fmla="*/ 0 60000 65536"/>
                  <a:gd name="T12" fmla="*/ 0 w 9"/>
                  <a:gd name="T13" fmla="*/ 0 h 12"/>
                  <a:gd name="T14" fmla="*/ 9 w 9"/>
                  <a:gd name="T15" fmla="*/ 12 h 12"/>
                </a:gdLst>
                <a:ahLst/>
                <a:cxnLst>
                  <a:cxn ang="T8">
                    <a:pos x="T0" y="T1"/>
                  </a:cxn>
                  <a:cxn ang="T9">
                    <a:pos x="T2" y="T3"/>
                  </a:cxn>
                  <a:cxn ang="T10">
                    <a:pos x="T4" y="T5"/>
                  </a:cxn>
                  <a:cxn ang="T11">
                    <a:pos x="T6" y="T7"/>
                  </a:cxn>
                </a:cxnLst>
                <a:rect l="T12" t="T13" r="T14" b="T15"/>
                <a:pathLst>
                  <a:path w="9" h="12">
                    <a:moveTo>
                      <a:pt x="0" y="12"/>
                    </a:moveTo>
                    <a:lnTo>
                      <a:pt x="0" y="12"/>
                    </a:lnTo>
                    <a:lnTo>
                      <a:pt x="9" y="3"/>
                    </a:lnTo>
                    <a:lnTo>
                      <a:pt x="9" y="0"/>
                    </a:lnTo>
                  </a:path>
                </a:pathLst>
              </a:custGeom>
              <a:noFill/>
              <a:ln w="6">
                <a:solidFill>
                  <a:srgbClr val="005CE6"/>
                </a:solidFill>
                <a:prstDash val="solid"/>
                <a:round/>
                <a:headEnd/>
                <a:tailEnd/>
              </a:ln>
            </p:spPr>
            <p:txBody>
              <a:bodyPr/>
              <a:lstStyle/>
              <a:p>
                <a:endParaRPr lang="en-US"/>
              </a:p>
            </p:txBody>
          </p:sp>
          <p:sp>
            <p:nvSpPr>
              <p:cNvPr id="29021" name="Freeform 182"/>
              <p:cNvSpPr>
                <a:spLocks/>
              </p:cNvSpPr>
              <p:nvPr/>
            </p:nvSpPr>
            <p:spPr bwMode="auto">
              <a:xfrm>
                <a:off x="2384" y="782"/>
                <a:ext cx="39" cy="74"/>
              </a:xfrm>
              <a:custGeom>
                <a:avLst/>
                <a:gdLst>
                  <a:gd name="T0" fmla="*/ 0 w 39"/>
                  <a:gd name="T1" fmla="*/ 74 h 74"/>
                  <a:gd name="T2" fmla="*/ 11 w 39"/>
                  <a:gd name="T3" fmla="*/ 51 h 74"/>
                  <a:gd name="T4" fmla="*/ 37 w 39"/>
                  <a:gd name="T5" fmla="*/ 13 h 74"/>
                  <a:gd name="T6" fmla="*/ 39 w 39"/>
                  <a:gd name="T7" fmla="*/ 7 h 74"/>
                  <a:gd name="T8" fmla="*/ 37 w 39"/>
                  <a:gd name="T9" fmla="*/ 0 h 74"/>
                  <a:gd name="T10" fmla="*/ 0 60000 65536"/>
                  <a:gd name="T11" fmla="*/ 0 60000 65536"/>
                  <a:gd name="T12" fmla="*/ 0 60000 65536"/>
                  <a:gd name="T13" fmla="*/ 0 60000 65536"/>
                  <a:gd name="T14" fmla="*/ 0 60000 65536"/>
                  <a:gd name="T15" fmla="*/ 0 w 39"/>
                  <a:gd name="T16" fmla="*/ 0 h 74"/>
                  <a:gd name="T17" fmla="*/ 39 w 39"/>
                  <a:gd name="T18" fmla="*/ 74 h 74"/>
                </a:gdLst>
                <a:ahLst/>
                <a:cxnLst>
                  <a:cxn ang="T10">
                    <a:pos x="T0" y="T1"/>
                  </a:cxn>
                  <a:cxn ang="T11">
                    <a:pos x="T2" y="T3"/>
                  </a:cxn>
                  <a:cxn ang="T12">
                    <a:pos x="T4" y="T5"/>
                  </a:cxn>
                  <a:cxn ang="T13">
                    <a:pos x="T6" y="T7"/>
                  </a:cxn>
                  <a:cxn ang="T14">
                    <a:pos x="T8" y="T9"/>
                  </a:cxn>
                </a:cxnLst>
                <a:rect l="T15" t="T16" r="T17" b="T18"/>
                <a:pathLst>
                  <a:path w="39" h="74">
                    <a:moveTo>
                      <a:pt x="0" y="74"/>
                    </a:moveTo>
                    <a:lnTo>
                      <a:pt x="11" y="51"/>
                    </a:lnTo>
                    <a:lnTo>
                      <a:pt x="37" y="13"/>
                    </a:lnTo>
                    <a:lnTo>
                      <a:pt x="39" y="7"/>
                    </a:lnTo>
                    <a:lnTo>
                      <a:pt x="37" y="0"/>
                    </a:lnTo>
                  </a:path>
                </a:pathLst>
              </a:custGeom>
              <a:noFill/>
              <a:ln w="6">
                <a:solidFill>
                  <a:srgbClr val="005CE6"/>
                </a:solidFill>
                <a:prstDash val="solid"/>
                <a:round/>
                <a:headEnd/>
                <a:tailEnd/>
              </a:ln>
            </p:spPr>
            <p:txBody>
              <a:bodyPr/>
              <a:lstStyle/>
              <a:p>
                <a:endParaRPr lang="en-US"/>
              </a:p>
            </p:txBody>
          </p:sp>
          <p:sp>
            <p:nvSpPr>
              <p:cNvPr id="29022" name="Freeform 183"/>
              <p:cNvSpPr>
                <a:spLocks/>
              </p:cNvSpPr>
              <p:nvPr/>
            </p:nvSpPr>
            <p:spPr bwMode="auto">
              <a:xfrm>
                <a:off x="511" y="1011"/>
                <a:ext cx="123" cy="118"/>
              </a:xfrm>
              <a:custGeom>
                <a:avLst/>
                <a:gdLst>
                  <a:gd name="T0" fmla="*/ 0 w 123"/>
                  <a:gd name="T1" fmla="*/ 0 h 118"/>
                  <a:gd name="T2" fmla="*/ 0 w 123"/>
                  <a:gd name="T3" fmla="*/ 2 h 118"/>
                  <a:gd name="T4" fmla="*/ 15 w 123"/>
                  <a:gd name="T5" fmla="*/ 20 h 118"/>
                  <a:gd name="T6" fmla="*/ 42 w 123"/>
                  <a:gd name="T7" fmla="*/ 57 h 118"/>
                  <a:gd name="T8" fmla="*/ 49 w 123"/>
                  <a:gd name="T9" fmla="*/ 69 h 118"/>
                  <a:gd name="T10" fmla="*/ 68 w 123"/>
                  <a:gd name="T11" fmla="*/ 92 h 118"/>
                  <a:gd name="T12" fmla="*/ 82 w 123"/>
                  <a:gd name="T13" fmla="*/ 102 h 118"/>
                  <a:gd name="T14" fmla="*/ 92 w 123"/>
                  <a:gd name="T15" fmla="*/ 106 h 118"/>
                  <a:gd name="T16" fmla="*/ 98 w 123"/>
                  <a:gd name="T17" fmla="*/ 106 h 118"/>
                  <a:gd name="T18" fmla="*/ 108 w 123"/>
                  <a:gd name="T19" fmla="*/ 105 h 118"/>
                  <a:gd name="T20" fmla="*/ 114 w 123"/>
                  <a:gd name="T21" fmla="*/ 107 h 118"/>
                  <a:gd name="T22" fmla="*/ 121 w 123"/>
                  <a:gd name="T23" fmla="*/ 116 h 118"/>
                  <a:gd name="T24" fmla="*/ 123 w 123"/>
                  <a:gd name="T25" fmla="*/ 118 h 1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3"/>
                  <a:gd name="T40" fmla="*/ 0 h 118"/>
                  <a:gd name="T41" fmla="*/ 123 w 123"/>
                  <a:gd name="T42" fmla="*/ 118 h 1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3" h="118">
                    <a:moveTo>
                      <a:pt x="0" y="0"/>
                    </a:moveTo>
                    <a:lnTo>
                      <a:pt x="0" y="2"/>
                    </a:lnTo>
                    <a:lnTo>
                      <a:pt x="15" y="20"/>
                    </a:lnTo>
                    <a:lnTo>
                      <a:pt x="42" y="57"/>
                    </a:lnTo>
                    <a:lnTo>
                      <a:pt x="49" y="69"/>
                    </a:lnTo>
                    <a:lnTo>
                      <a:pt x="68" y="92"/>
                    </a:lnTo>
                    <a:lnTo>
                      <a:pt x="82" y="102"/>
                    </a:lnTo>
                    <a:lnTo>
                      <a:pt x="92" y="106"/>
                    </a:lnTo>
                    <a:lnTo>
                      <a:pt x="98" y="106"/>
                    </a:lnTo>
                    <a:lnTo>
                      <a:pt x="108" y="105"/>
                    </a:lnTo>
                    <a:lnTo>
                      <a:pt x="114" y="107"/>
                    </a:lnTo>
                    <a:lnTo>
                      <a:pt x="121" y="116"/>
                    </a:lnTo>
                    <a:lnTo>
                      <a:pt x="123" y="118"/>
                    </a:lnTo>
                  </a:path>
                </a:pathLst>
              </a:custGeom>
              <a:noFill/>
              <a:ln w="6">
                <a:solidFill>
                  <a:srgbClr val="005CE6"/>
                </a:solidFill>
                <a:prstDash val="solid"/>
                <a:round/>
                <a:headEnd/>
                <a:tailEnd/>
              </a:ln>
            </p:spPr>
            <p:txBody>
              <a:bodyPr/>
              <a:lstStyle/>
              <a:p>
                <a:endParaRPr lang="en-US"/>
              </a:p>
            </p:txBody>
          </p:sp>
          <p:sp>
            <p:nvSpPr>
              <p:cNvPr id="29023" name="Freeform 184"/>
              <p:cNvSpPr>
                <a:spLocks/>
              </p:cNvSpPr>
              <p:nvPr/>
            </p:nvSpPr>
            <p:spPr bwMode="auto">
              <a:xfrm>
                <a:off x="2305" y="1638"/>
                <a:ext cx="26" cy="58"/>
              </a:xfrm>
              <a:custGeom>
                <a:avLst/>
                <a:gdLst>
                  <a:gd name="T0" fmla="*/ 26 w 26"/>
                  <a:gd name="T1" fmla="*/ 58 h 58"/>
                  <a:gd name="T2" fmla="*/ 20 w 26"/>
                  <a:gd name="T3" fmla="*/ 56 h 58"/>
                  <a:gd name="T4" fmla="*/ 11 w 26"/>
                  <a:gd name="T5" fmla="*/ 51 h 58"/>
                  <a:gd name="T6" fmla="*/ 1 w 26"/>
                  <a:gd name="T7" fmla="*/ 39 h 58"/>
                  <a:gd name="T8" fmla="*/ 0 w 26"/>
                  <a:gd name="T9" fmla="*/ 29 h 58"/>
                  <a:gd name="T10" fmla="*/ 0 w 26"/>
                  <a:gd name="T11" fmla="*/ 16 h 58"/>
                  <a:gd name="T12" fmla="*/ 4 w 26"/>
                  <a:gd name="T13" fmla="*/ 6 h 58"/>
                  <a:gd name="T14" fmla="*/ 13 w 26"/>
                  <a:gd name="T15" fmla="*/ 0 h 58"/>
                  <a:gd name="T16" fmla="*/ 23 w 26"/>
                  <a:gd name="T17" fmla="*/ 0 h 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
                  <a:gd name="T28" fmla="*/ 0 h 58"/>
                  <a:gd name="T29" fmla="*/ 26 w 26"/>
                  <a:gd name="T30" fmla="*/ 58 h 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 h="58">
                    <a:moveTo>
                      <a:pt x="26" y="58"/>
                    </a:moveTo>
                    <a:lnTo>
                      <a:pt x="20" y="56"/>
                    </a:lnTo>
                    <a:lnTo>
                      <a:pt x="11" y="51"/>
                    </a:lnTo>
                    <a:lnTo>
                      <a:pt x="1" y="39"/>
                    </a:lnTo>
                    <a:lnTo>
                      <a:pt x="0" y="29"/>
                    </a:lnTo>
                    <a:lnTo>
                      <a:pt x="0" y="16"/>
                    </a:lnTo>
                    <a:lnTo>
                      <a:pt x="4" y="6"/>
                    </a:lnTo>
                    <a:lnTo>
                      <a:pt x="13" y="0"/>
                    </a:lnTo>
                    <a:lnTo>
                      <a:pt x="23" y="0"/>
                    </a:lnTo>
                  </a:path>
                </a:pathLst>
              </a:custGeom>
              <a:noFill/>
              <a:ln w="6">
                <a:solidFill>
                  <a:srgbClr val="005CE6"/>
                </a:solidFill>
                <a:prstDash val="solid"/>
                <a:round/>
                <a:headEnd/>
                <a:tailEnd/>
              </a:ln>
            </p:spPr>
            <p:txBody>
              <a:bodyPr/>
              <a:lstStyle/>
              <a:p>
                <a:endParaRPr lang="en-US"/>
              </a:p>
            </p:txBody>
          </p:sp>
          <p:sp>
            <p:nvSpPr>
              <p:cNvPr id="29024" name="Freeform 185"/>
              <p:cNvSpPr>
                <a:spLocks/>
              </p:cNvSpPr>
              <p:nvPr/>
            </p:nvSpPr>
            <p:spPr bwMode="auto">
              <a:xfrm>
                <a:off x="2450" y="1959"/>
                <a:ext cx="17" cy="31"/>
              </a:xfrm>
              <a:custGeom>
                <a:avLst/>
                <a:gdLst>
                  <a:gd name="T0" fmla="*/ 4 w 17"/>
                  <a:gd name="T1" fmla="*/ 31 h 31"/>
                  <a:gd name="T2" fmla="*/ 2 w 17"/>
                  <a:gd name="T3" fmla="*/ 26 h 31"/>
                  <a:gd name="T4" fmla="*/ 0 w 17"/>
                  <a:gd name="T5" fmla="*/ 20 h 31"/>
                  <a:gd name="T6" fmla="*/ 0 w 17"/>
                  <a:gd name="T7" fmla="*/ 13 h 31"/>
                  <a:gd name="T8" fmla="*/ 9 w 17"/>
                  <a:gd name="T9" fmla="*/ 3 h 31"/>
                  <a:gd name="T10" fmla="*/ 17 w 17"/>
                  <a:gd name="T11" fmla="*/ 0 h 31"/>
                  <a:gd name="T12" fmla="*/ 0 60000 65536"/>
                  <a:gd name="T13" fmla="*/ 0 60000 65536"/>
                  <a:gd name="T14" fmla="*/ 0 60000 65536"/>
                  <a:gd name="T15" fmla="*/ 0 60000 65536"/>
                  <a:gd name="T16" fmla="*/ 0 60000 65536"/>
                  <a:gd name="T17" fmla="*/ 0 60000 65536"/>
                  <a:gd name="T18" fmla="*/ 0 w 17"/>
                  <a:gd name="T19" fmla="*/ 0 h 31"/>
                  <a:gd name="T20" fmla="*/ 17 w 17"/>
                  <a:gd name="T21" fmla="*/ 31 h 31"/>
                </a:gdLst>
                <a:ahLst/>
                <a:cxnLst>
                  <a:cxn ang="T12">
                    <a:pos x="T0" y="T1"/>
                  </a:cxn>
                  <a:cxn ang="T13">
                    <a:pos x="T2" y="T3"/>
                  </a:cxn>
                  <a:cxn ang="T14">
                    <a:pos x="T4" y="T5"/>
                  </a:cxn>
                  <a:cxn ang="T15">
                    <a:pos x="T6" y="T7"/>
                  </a:cxn>
                  <a:cxn ang="T16">
                    <a:pos x="T8" y="T9"/>
                  </a:cxn>
                  <a:cxn ang="T17">
                    <a:pos x="T10" y="T11"/>
                  </a:cxn>
                </a:cxnLst>
                <a:rect l="T18" t="T19" r="T20" b="T21"/>
                <a:pathLst>
                  <a:path w="17" h="31">
                    <a:moveTo>
                      <a:pt x="4" y="31"/>
                    </a:moveTo>
                    <a:lnTo>
                      <a:pt x="2" y="26"/>
                    </a:lnTo>
                    <a:lnTo>
                      <a:pt x="0" y="20"/>
                    </a:lnTo>
                    <a:lnTo>
                      <a:pt x="0" y="13"/>
                    </a:lnTo>
                    <a:lnTo>
                      <a:pt x="9" y="3"/>
                    </a:lnTo>
                    <a:lnTo>
                      <a:pt x="17" y="0"/>
                    </a:lnTo>
                  </a:path>
                </a:pathLst>
              </a:custGeom>
              <a:noFill/>
              <a:ln w="6">
                <a:solidFill>
                  <a:srgbClr val="005CE6"/>
                </a:solidFill>
                <a:prstDash val="solid"/>
                <a:round/>
                <a:headEnd/>
                <a:tailEnd/>
              </a:ln>
            </p:spPr>
            <p:txBody>
              <a:bodyPr/>
              <a:lstStyle/>
              <a:p>
                <a:endParaRPr lang="en-US"/>
              </a:p>
            </p:txBody>
          </p:sp>
          <p:sp>
            <p:nvSpPr>
              <p:cNvPr id="29025" name="Freeform 186"/>
              <p:cNvSpPr>
                <a:spLocks/>
              </p:cNvSpPr>
              <p:nvPr/>
            </p:nvSpPr>
            <p:spPr bwMode="auto">
              <a:xfrm>
                <a:off x="1545" y="2704"/>
                <a:ext cx="8" cy="24"/>
              </a:xfrm>
              <a:custGeom>
                <a:avLst/>
                <a:gdLst>
                  <a:gd name="T0" fmla="*/ 8 w 8"/>
                  <a:gd name="T1" fmla="*/ 0 h 24"/>
                  <a:gd name="T2" fmla="*/ 6 w 8"/>
                  <a:gd name="T3" fmla="*/ 4 h 24"/>
                  <a:gd name="T4" fmla="*/ 0 w 8"/>
                  <a:gd name="T5" fmla="*/ 13 h 24"/>
                  <a:gd name="T6" fmla="*/ 0 w 8"/>
                  <a:gd name="T7" fmla="*/ 24 h 24"/>
                  <a:gd name="T8" fmla="*/ 0 60000 65536"/>
                  <a:gd name="T9" fmla="*/ 0 60000 65536"/>
                  <a:gd name="T10" fmla="*/ 0 60000 65536"/>
                  <a:gd name="T11" fmla="*/ 0 60000 65536"/>
                  <a:gd name="T12" fmla="*/ 0 w 8"/>
                  <a:gd name="T13" fmla="*/ 0 h 24"/>
                  <a:gd name="T14" fmla="*/ 8 w 8"/>
                  <a:gd name="T15" fmla="*/ 24 h 24"/>
                </a:gdLst>
                <a:ahLst/>
                <a:cxnLst>
                  <a:cxn ang="T8">
                    <a:pos x="T0" y="T1"/>
                  </a:cxn>
                  <a:cxn ang="T9">
                    <a:pos x="T2" y="T3"/>
                  </a:cxn>
                  <a:cxn ang="T10">
                    <a:pos x="T4" y="T5"/>
                  </a:cxn>
                  <a:cxn ang="T11">
                    <a:pos x="T6" y="T7"/>
                  </a:cxn>
                </a:cxnLst>
                <a:rect l="T12" t="T13" r="T14" b="T15"/>
                <a:pathLst>
                  <a:path w="8" h="24">
                    <a:moveTo>
                      <a:pt x="8" y="0"/>
                    </a:moveTo>
                    <a:lnTo>
                      <a:pt x="6" y="4"/>
                    </a:lnTo>
                    <a:lnTo>
                      <a:pt x="0" y="13"/>
                    </a:lnTo>
                    <a:lnTo>
                      <a:pt x="0" y="24"/>
                    </a:lnTo>
                  </a:path>
                </a:pathLst>
              </a:custGeom>
              <a:noFill/>
              <a:ln w="6">
                <a:solidFill>
                  <a:srgbClr val="005CE6"/>
                </a:solidFill>
                <a:prstDash val="solid"/>
                <a:round/>
                <a:headEnd/>
                <a:tailEnd/>
              </a:ln>
            </p:spPr>
            <p:txBody>
              <a:bodyPr/>
              <a:lstStyle/>
              <a:p>
                <a:endParaRPr lang="en-US"/>
              </a:p>
            </p:txBody>
          </p:sp>
          <p:sp>
            <p:nvSpPr>
              <p:cNvPr id="29026" name="Freeform 187"/>
              <p:cNvSpPr>
                <a:spLocks/>
              </p:cNvSpPr>
              <p:nvPr/>
            </p:nvSpPr>
            <p:spPr bwMode="auto">
              <a:xfrm>
                <a:off x="2892" y="3517"/>
                <a:ext cx="106" cy="383"/>
              </a:xfrm>
              <a:custGeom>
                <a:avLst/>
                <a:gdLst>
                  <a:gd name="T0" fmla="*/ 106 w 106"/>
                  <a:gd name="T1" fmla="*/ 0 h 383"/>
                  <a:gd name="T2" fmla="*/ 91 w 106"/>
                  <a:gd name="T3" fmla="*/ 43 h 383"/>
                  <a:gd name="T4" fmla="*/ 74 w 106"/>
                  <a:gd name="T5" fmla="*/ 79 h 383"/>
                  <a:gd name="T6" fmla="*/ 67 w 106"/>
                  <a:gd name="T7" fmla="*/ 91 h 383"/>
                  <a:gd name="T8" fmla="*/ 48 w 106"/>
                  <a:gd name="T9" fmla="*/ 147 h 383"/>
                  <a:gd name="T10" fmla="*/ 48 w 106"/>
                  <a:gd name="T11" fmla="*/ 153 h 383"/>
                  <a:gd name="T12" fmla="*/ 51 w 106"/>
                  <a:gd name="T13" fmla="*/ 161 h 383"/>
                  <a:gd name="T14" fmla="*/ 54 w 106"/>
                  <a:gd name="T15" fmla="*/ 179 h 383"/>
                  <a:gd name="T16" fmla="*/ 59 w 106"/>
                  <a:gd name="T17" fmla="*/ 190 h 383"/>
                  <a:gd name="T18" fmla="*/ 62 w 106"/>
                  <a:gd name="T19" fmla="*/ 200 h 383"/>
                  <a:gd name="T20" fmla="*/ 65 w 106"/>
                  <a:gd name="T21" fmla="*/ 231 h 383"/>
                  <a:gd name="T22" fmla="*/ 71 w 106"/>
                  <a:gd name="T23" fmla="*/ 254 h 383"/>
                  <a:gd name="T24" fmla="*/ 71 w 106"/>
                  <a:gd name="T25" fmla="*/ 264 h 383"/>
                  <a:gd name="T26" fmla="*/ 69 w 106"/>
                  <a:gd name="T27" fmla="*/ 267 h 383"/>
                  <a:gd name="T28" fmla="*/ 69 w 106"/>
                  <a:gd name="T29" fmla="*/ 277 h 383"/>
                  <a:gd name="T30" fmla="*/ 72 w 106"/>
                  <a:gd name="T31" fmla="*/ 282 h 383"/>
                  <a:gd name="T32" fmla="*/ 72 w 106"/>
                  <a:gd name="T33" fmla="*/ 292 h 383"/>
                  <a:gd name="T34" fmla="*/ 69 w 106"/>
                  <a:gd name="T35" fmla="*/ 297 h 383"/>
                  <a:gd name="T36" fmla="*/ 69 w 106"/>
                  <a:gd name="T37" fmla="*/ 303 h 383"/>
                  <a:gd name="T38" fmla="*/ 72 w 106"/>
                  <a:gd name="T39" fmla="*/ 305 h 383"/>
                  <a:gd name="T40" fmla="*/ 72 w 106"/>
                  <a:gd name="T41" fmla="*/ 311 h 383"/>
                  <a:gd name="T42" fmla="*/ 71 w 106"/>
                  <a:gd name="T43" fmla="*/ 315 h 383"/>
                  <a:gd name="T44" fmla="*/ 59 w 106"/>
                  <a:gd name="T45" fmla="*/ 331 h 383"/>
                  <a:gd name="T46" fmla="*/ 51 w 106"/>
                  <a:gd name="T47" fmla="*/ 351 h 383"/>
                  <a:gd name="T48" fmla="*/ 48 w 106"/>
                  <a:gd name="T49" fmla="*/ 354 h 383"/>
                  <a:gd name="T50" fmla="*/ 42 w 106"/>
                  <a:gd name="T51" fmla="*/ 356 h 383"/>
                  <a:gd name="T52" fmla="*/ 35 w 106"/>
                  <a:gd name="T53" fmla="*/ 349 h 383"/>
                  <a:gd name="T54" fmla="*/ 32 w 106"/>
                  <a:gd name="T55" fmla="*/ 349 h 383"/>
                  <a:gd name="T56" fmla="*/ 25 w 106"/>
                  <a:gd name="T57" fmla="*/ 363 h 383"/>
                  <a:gd name="T58" fmla="*/ 13 w 106"/>
                  <a:gd name="T59" fmla="*/ 372 h 383"/>
                  <a:gd name="T60" fmla="*/ 8 w 106"/>
                  <a:gd name="T61" fmla="*/ 380 h 383"/>
                  <a:gd name="T62" fmla="*/ 0 w 106"/>
                  <a:gd name="T63" fmla="*/ 383 h 38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6"/>
                  <a:gd name="T97" fmla="*/ 0 h 383"/>
                  <a:gd name="T98" fmla="*/ 106 w 106"/>
                  <a:gd name="T99" fmla="*/ 383 h 38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6" h="383">
                    <a:moveTo>
                      <a:pt x="106" y="0"/>
                    </a:moveTo>
                    <a:lnTo>
                      <a:pt x="91" y="43"/>
                    </a:lnTo>
                    <a:lnTo>
                      <a:pt x="74" y="79"/>
                    </a:lnTo>
                    <a:lnTo>
                      <a:pt x="67" y="91"/>
                    </a:lnTo>
                    <a:lnTo>
                      <a:pt x="48" y="147"/>
                    </a:lnTo>
                    <a:lnTo>
                      <a:pt x="48" y="153"/>
                    </a:lnTo>
                    <a:lnTo>
                      <a:pt x="51" y="161"/>
                    </a:lnTo>
                    <a:lnTo>
                      <a:pt x="54" y="179"/>
                    </a:lnTo>
                    <a:lnTo>
                      <a:pt x="59" y="190"/>
                    </a:lnTo>
                    <a:lnTo>
                      <a:pt x="62" y="200"/>
                    </a:lnTo>
                    <a:lnTo>
                      <a:pt x="65" y="231"/>
                    </a:lnTo>
                    <a:lnTo>
                      <a:pt x="71" y="254"/>
                    </a:lnTo>
                    <a:lnTo>
                      <a:pt x="71" y="264"/>
                    </a:lnTo>
                    <a:lnTo>
                      <a:pt x="69" y="267"/>
                    </a:lnTo>
                    <a:lnTo>
                      <a:pt x="69" y="277"/>
                    </a:lnTo>
                    <a:lnTo>
                      <a:pt x="72" y="282"/>
                    </a:lnTo>
                    <a:lnTo>
                      <a:pt x="72" y="292"/>
                    </a:lnTo>
                    <a:lnTo>
                      <a:pt x="69" y="297"/>
                    </a:lnTo>
                    <a:lnTo>
                      <a:pt x="69" y="303"/>
                    </a:lnTo>
                    <a:lnTo>
                      <a:pt x="72" y="305"/>
                    </a:lnTo>
                    <a:lnTo>
                      <a:pt x="72" y="311"/>
                    </a:lnTo>
                    <a:lnTo>
                      <a:pt x="71" y="315"/>
                    </a:lnTo>
                    <a:lnTo>
                      <a:pt x="59" y="331"/>
                    </a:lnTo>
                    <a:lnTo>
                      <a:pt x="51" y="351"/>
                    </a:lnTo>
                    <a:lnTo>
                      <a:pt x="48" y="354"/>
                    </a:lnTo>
                    <a:lnTo>
                      <a:pt x="42" y="356"/>
                    </a:lnTo>
                    <a:lnTo>
                      <a:pt x="35" y="349"/>
                    </a:lnTo>
                    <a:lnTo>
                      <a:pt x="32" y="349"/>
                    </a:lnTo>
                    <a:lnTo>
                      <a:pt x="25" y="363"/>
                    </a:lnTo>
                    <a:lnTo>
                      <a:pt x="13" y="372"/>
                    </a:lnTo>
                    <a:lnTo>
                      <a:pt x="8" y="380"/>
                    </a:lnTo>
                    <a:lnTo>
                      <a:pt x="0" y="383"/>
                    </a:lnTo>
                  </a:path>
                </a:pathLst>
              </a:custGeom>
              <a:noFill/>
              <a:ln w="6">
                <a:solidFill>
                  <a:srgbClr val="005CE6"/>
                </a:solidFill>
                <a:prstDash val="solid"/>
                <a:round/>
                <a:headEnd/>
                <a:tailEnd/>
              </a:ln>
            </p:spPr>
            <p:txBody>
              <a:bodyPr/>
              <a:lstStyle/>
              <a:p>
                <a:endParaRPr lang="en-US"/>
              </a:p>
            </p:txBody>
          </p:sp>
          <p:sp>
            <p:nvSpPr>
              <p:cNvPr id="29027" name="Line 188"/>
              <p:cNvSpPr>
                <a:spLocks noChangeShapeType="1"/>
              </p:cNvSpPr>
              <p:nvPr/>
            </p:nvSpPr>
            <p:spPr bwMode="auto">
              <a:xfrm flipH="1">
                <a:off x="4174" y="879"/>
                <a:ext cx="9" cy="1"/>
              </a:xfrm>
              <a:prstGeom prst="line">
                <a:avLst/>
              </a:prstGeom>
              <a:noFill/>
              <a:ln w="6">
                <a:solidFill>
                  <a:srgbClr val="005CE6"/>
                </a:solidFill>
                <a:round/>
                <a:headEnd/>
                <a:tailEnd/>
              </a:ln>
            </p:spPr>
            <p:txBody>
              <a:bodyPr/>
              <a:lstStyle/>
              <a:p>
                <a:endParaRPr lang="en-US"/>
              </a:p>
            </p:txBody>
          </p:sp>
          <p:sp>
            <p:nvSpPr>
              <p:cNvPr id="29028" name="Freeform 189"/>
              <p:cNvSpPr>
                <a:spLocks/>
              </p:cNvSpPr>
              <p:nvPr/>
            </p:nvSpPr>
            <p:spPr bwMode="auto">
              <a:xfrm>
                <a:off x="4147" y="3128"/>
                <a:ext cx="55" cy="22"/>
              </a:xfrm>
              <a:custGeom>
                <a:avLst/>
                <a:gdLst>
                  <a:gd name="T0" fmla="*/ 0 w 55"/>
                  <a:gd name="T1" fmla="*/ 22 h 22"/>
                  <a:gd name="T2" fmla="*/ 25 w 55"/>
                  <a:gd name="T3" fmla="*/ 22 h 22"/>
                  <a:gd name="T4" fmla="*/ 39 w 55"/>
                  <a:gd name="T5" fmla="*/ 18 h 22"/>
                  <a:gd name="T6" fmla="*/ 43 w 55"/>
                  <a:gd name="T7" fmla="*/ 12 h 22"/>
                  <a:gd name="T8" fmla="*/ 49 w 55"/>
                  <a:gd name="T9" fmla="*/ 2 h 22"/>
                  <a:gd name="T10" fmla="*/ 55 w 55"/>
                  <a:gd name="T11" fmla="*/ 0 h 22"/>
                  <a:gd name="T12" fmla="*/ 0 60000 65536"/>
                  <a:gd name="T13" fmla="*/ 0 60000 65536"/>
                  <a:gd name="T14" fmla="*/ 0 60000 65536"/>
                  <a:gd name="T15" fmla="*/ 0 60000 65536"/>
                  <a:gd name="T16" fmla="*/ 0 60000 65536"/>
                  <a:gd name="T17" fmla="*/ 0 60000 65536"/>
                  <a:gd name="T18" fmla="*/ 0 w 55"/>
                  <a:gd name="T19" fmla="*/ 0 h 22"/>
                  <a:gd name="T20" fmla="*/ 55 w 55"/>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55" h="22">
                    <a:moveTo>
                      <a:pt x="0" y="22"/>
                    </a:moveTo>
                    <a:lnTo>
                      <a:pt x="25" y="22"/>
                    </a:lnTo>
                    <a:lnTo>
                      <a:pt x="39" y="18"/>
                    </a:lnTo>
                    <a:lnTo>
                      <a:pt x="43" y="12"/>
                    </a:lnTo>
                    <a:lnTo>
                      <a:pt x="49" y="2"/>
                    </a:lnTo>
                    <a:lnTo>
                      <a:pt x="55" y="0"/>
                    </a:lnTo>
                  </a:path>
                </a:pathLst>
              </a:custGeom>
              <a:noFill/>
              <a:ln w="6">
                <a:solidFill>
                  <a:srgbClr val="005CE6"/>
                </a:solidFill>
                <a:prstDash val="solid"/>
                <a:round/>
                <a:headEnd/>
                <a:tailEnd/>
              </a:ln>
            </p:spPr>
            <p:txBody>
              <a:bodyPr/>
              <a:lstStyle/>
              <a:p>
                <a:endParaRPr lang="en-US"/>
              </a:p>
            </p:txBody>
          </p:sp>
          <p:sp>
            <p:nvSpPr>
              <p:cNvPr id="29029" name="Freeform 190"/>
              <p:cNvSpPr>
                <a:spLocks/>
              </p:cNvSpPr>
              <p:nvPr/>
            </p:nvSpPr>
            <p:spPr bwMode="auto">
              <a:xfrm>
                <a:off x="376" y="2691"/>
                <a:ext cx="14" cy="11"/>
              </a:xfrm>
              <a:custGeom>
                <a:avLst/>
                <a:gdLst>
                  <a:gd name="T0" fmla="*/ 0 w 14"/>
                  <a:gd name="T1" fmla="*/ 0 h 11"/>
                  <a:gd name="T2" fmla="*/ 1 w 14"/>
                  <a:gd name="T3" fmla="*/ 1 h 11"/>
                  <a:gd name="T4" fmla="*/ 14 w 14"/>
                  <a:gd name="T5" fmla="*/ 11 h 11"/>
                  <a:gd name="T6" fmla="*/ 0 60000 65536"/>
                  <a:gd name="T7" fmla="*/ 0 60000 65536"/>
                  <a:gd name="T8" fmla="*/ 0 60000 65536"/>
                  <a:gd name="T9" fmla="*/ 0 w 14"/>
                  <a:gd name="T10" fmla="*/ 0 h 11"/>
                  <a:gd name="T11" fmla="*/ 14 w 14"/>
                  <a:gd name="T12" fmla="*/ 11 h 11"/>
                </a:gdLst>
                <a:ahLst/>
                <a:cxnLst>
                  <a:cxn ang="T6">
                    <a:pos x="T0" y="T1"/>
                  </a:cxn>
                  <a:cxn ang="T7">
                    <a:pos x="T2" y="T3"/>
                  </a:cxn>
                  <a:cxn ang="T8">
                    <a:pos x="T4" y="T5"/>
                  </a:cxn>
                </a:cxnLst>
                <a:rect l="T9" t="T10" r="T11" b="T12"/>
                <a:pathLst>
                  <a:path w="14" h="11">
                    <a:moveTo>
                      <a:pt x="0" y="0"/>
                    </a:moveTo>
                    <a:lnTo>
                      <a:pt x="1" y="1"/>
                    </a:lnTo>
                    <a:lnTo>
                      <a:pt x="14" y="11"/>
                    </a:lnTo>
                  </a:path>
                </a:pathLst>
              </a:custGeom>
              <a:noFill/>
              <a:ln w="6">
                <a:solidFill>
                  <a:srgbClr val="005CE6"/>
                </a:solidFill>
                <a:prstDash val="solid"/>
                <a:round/>
                <a:headEnd/>
                <a:tailEnd/>
              </a:ln>
            </p:spPr>
            <p:txBody>
              <a:bodyPr/>
              <a:lstStyle/>
              <a:p>
                <a:endParaRPr lang="en-US"/>
              </a:p>
            </p:txBody>
          </p:sp>
          <p:sp>
            <p:nvSpPr>
              <p:cNvPr id="29030" name="Freeform 191"/>
              <p:cNvSpPr>
                <a:spLocks/>
              </p:cNvSpPr>
              <p:nvPr/>
            </p:nvSpPr>
            <p:spPr bwMode="auto">
              <a:xfrm>
                <a:off x="1996" y="1402"/>
                <a:ext cx="72" cy="30"/>
              </a:xfrm>
              <a:custGeom>
                <a:avLst/>
                <a:gdLst>
                  <a:gd name="T0" fmla="*/ 0 w 72"/>
                  <a:gd name="T1" fmla="*/ 30 h 30"/>
                  <a:gd name="T2" fmla="*/ 20 w 72"/>
                  <a:gd name="T3" fmla="*/ 29 h 30"/>
                  <a:gd name="T4" fmla="*/ 22 w 72"/>
                  <a:gd name="T5" fmla="*/ 27 h 30"/>
                  <a:gd name="T6" fmla="*/ 20 w 72"/>
                  <a:gd name="T7" fmla="*/ 20 h 30"/>
                  <a:gd name="T8" fmla="*/ 23 w 72"/>
                  <a:gd name="T9" fmla="*/ 13 h 30"/>
                  <a:gd name="T10" fmla="*/ 28 w 72"/>
                  <a:gd name="T11" fmla="*/ 10 h 30"/>
                  <a:gd name="T12" fmla="*/ 28 w 72"/>
                  <a:gd name="T13" fmla="*/ 7 h 30"/>
                  <a:gd name="T14" fmla="*/ 25 w 72"/>
                  <a:gd name="T15" fmla="*/ 4 h 30"/>
                  <a:gd name="T16" fmla="*/ 25 w 72"/>
                  <a:gd name="T17" fmla="*/ 0 h 30"/>
                  <a:gd name="T18" fmla="*/ 29 w 72"/>
                  <a:gd name="T19" fmla="*/ 0 h 30"/>
                  <a:gd name="T20" fmla="*/ 44 w 72"/>
                  <a:gd name="T21" fmla="*/ 6 h 30"/>
                  <a:gd name="T22" fmla="*/ 54 w 72"/>
                  <a:gd name="T23" fmla="*/ 13 h 30"/>
                  <a:gd name="T24" fmla="*/ 72 w 72"/>
                  <a:gd name="T25" fmla="*/ 15 h 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2"/>
                  <a:gd name="T40" fmla="*/ 0 h 30"/>
                  <a:gd name="T41" fmla="*/ 72 w 72"/>
                  <a:gd name="T42" fmla="*/ 30 h 3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2" h="30">
                    <a:moveTo>
                      <a:pt x="0" y="30"/>
                    </a:moveTo>
                    <a:lnTo>
                      <a:pt x="20" y="29"/>
                    </a:lnTo>
                    <a:lnTo>
                      <a:pt x="22" y="27"/>
                    </a:lnTo>
                    <a:lnTo>
                      <a:pt x="20" y="20"/>
                    </a:lnTo>
                    <a:lnTo>
                      <a:pt x="23" y="13"/>
                    </a:lnTo>
                    <a:lnTo>
                      <a:pt x="28" y="10"/>
                    </a:lnTo>
                    <a:lnTo>
                      <a:pt x="28" y="7"/>
                    </a:lnTo>
                    <a:lnTo>
                      <a:pt x="25" y="4"/>
                    </a:lnTo>
                    <a:lnTo>
                      <a:pt x="25" y="0"/>
                    </a:lnTo>
                    <a:lnTo>
                      <a:pt x="29" y="0"/>
                    </a:lnTo>
                    <a:lnTo>
                      <a:pt x="44" y="6"/>
                    </a:lnTo>
                    <a:lnTo>
                      <a:pt x="54" y="13"/>
                    </a:lnTo>
                    <a:lnTo>
                      <a:pt x="72" y="15"/>
                    </a:lnTo>
                  </a:path>
                </a:pathLst>
              </a:custGeom>
              <a:noFill/>
              <a:ln w="6">
                <a:solidFill>
                  <a:srgbClr val="005CE6"/>
                </a:solidFill>
                <a:prstDash val="solid"/>
                <a:round/>
                <a:headEnd/>
                <a:tailEnd/>
              </a:ln>
            </p:spPr>
            <p:txBody>
              <a:bodyPr/>
              <a:lstStyle/>
              <a:p>
                <a:endParaRPr lang="en-US"/>
              </a:p>
            </p:txBody>
          </p:sp>
          <p:sp>
            <p:nvSpPr>
              <p:cNvPr id="29031" name="Freeform 192"/>
              <p:cNvSpPr>
                <a:spLocks/>
              </p:cNvSpPr>
              <p:nvPr/>
            </p:nvSpPr>
            <p:spPr bwMode="auto">
              <a:xfrm>
                <a:off x="2112" y="2311"/>
                <a:ext cx="67" cy="112"/>
              </a:xfrm>
              <a:custGeom>
                <a:avLst/>
                <a:gdLst>
                  <a:gd name="T0" fmla="*/ 67 w 67"/>
                  <a:gd name="T1" fmla="*/ 112 h 112"/>
                  <a:gd name="T2" fmla="*/ 44 w 67"/>
                  <a:gd name="T3" fmla="*/ 95 h 112"/>
                  <a:gd name="T4" fmla="*/ 36 w 67"/>
                  <a:gd name="T5" fmla="*/ 85 h 112"/>
                  <a:gd name="T6" fmla="*/ 27 w 67"/>
                  <a:gd name="T7" fmla="*/ 74 h 112"/>
                  <a:gd name="T8" fmla="*/ 10 w 67"/>
                  <a:gd name="T9" fmla="*/ 66 h 112"/>
                  <a:gd name="T10" fmla="*/ 1 w 67"/>
                  <a:gd name="T11" fmla="*/ 59 h 112"/>
                  <a:gd name="T12" fmla="*/ 0 w 67"/>
                  <a:gd name="T13" fmla="*/ 56 h 112"/>
                  <a:gd name="T14" fmla="*/ 0 w 67"/>
                  <a:gd name="T15" fmla="*/ 49 h 112"/>
                  <a:gd name="T16" fmla="*/ 2 w 67"/>
                  <a:gd name="T17" fmla="*/ 43 h 112"/>
                  <a:gd name="T18" fmla="*/ 24 w 67"/>
                  <a:gd name="T19" fmla="*/ 15 h 112"/>
                  <a:gd name="T20" fmla="*/ 38 w 67"/>
                  <a:gd name="T21" fmla="*/ 3 h 112"/>
                  <a:gd name="T22" fmla="*/ 49 w 67"/>
                  <a:gd name="T23" fmla="*/ 0 h 1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7"/>
                  <a:gd name="T37" fmla="*/ 0 h 112"/>
                  <a:gd name="T38" fmla="*/ 67 w 67"/>
                  <a:gd name="T39" fmla="*/ 112 h 1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7" h="112">
                    <a:moveTo>
                      <a:pt x="67" y="112"/>
                    </a:moveTo>
                    <a:lnTo>
                      <a:pt x="44" y="95"/>
                    </a:lnTo>
                    <a:lnTo>
                      <a:pt x="36" y="85"/>
                    </a:lnTo>
                    <a:lnTo>
                      <a:pt x="27" y="74"/>
                    </a:lnTo>
                    <a:lnTo>
                      <a:pt x="10" y="66"/>
                    </a:lnTo>
                    <a:lnTo>
                      <a:pt x="1" y="59"/>
                    </a:lnTo>
                    <a:lnTo>
                      <a:pt x="0" y="56"/>
                    </a:lnTo>
                    <a:lnTo>
                      <a:pt x="0" y="49"/>
                    </a:lnTo>
                    <a:lnTo>
                      <a:pt x="2" y="43"/>
                    </a:lnTo>
                    <a:lnTo>
                      <a:pt x="24" y="15"/>
                    </a:lnTo>
                    <a:lnTo>
                      <a:pt x="38" y="3"/>
                    </a:lnTo>
                    <a:lnTo>
                      <a:pt x="49" y="0"/>
                    </a:lnTo>
                  </a:path>
                </a:pathLst>
              </a:custGeom>
              <a:noFill/>
              <a:ln w="6">
                <a:solidFill>
                  <a:srgbClr val="005CE6"/>
                </a:solidFill>
                <a:prstDash val="solid"/>
                <a:round/>
                <a:headEnd/>
                <a:tailEnd/>
              </a:ln>
            </p:spPr>
            <p:txBody>
              <a:bodyPr/>
              <a:lstStyle/>
              <a:p>
                <a:endParaRPr lang="en-US"/>
              </a:p>
            </p:txBody>
          </p:sp>
          <p:sp>
            <p:nvSpPr>
              <p:cNvPr id="29032" name="Freeform 193"/>
              <p:cNvSpPr>
                <a:spLocks/>
              </p:cNvSpPr>
              <p:nvPr/>
            </p:nvSpPr>
            <p:spPr bwMode="auto">
              <a:xfrm>
                <a:off x="1692" y="782"/>
                <a:ext cx="22" cy="49"/>
              </a:xfrm>
              <a:custGeom>
                <a:avLst/>
                <a:gdLst>
                  <a:gd name="T0" fmla="*/ 22 w 22"/>
                  <a:gd name="T1" fmla="*/ 49 h 49"/>
                  <a:gd name="T2" fmla="*/ 15 w 22"/>
                  <a:gd name="T3" fmla="*/ 43 h 49"/>
                  <a:gd name="T4" fmla="*/ 3 w 22"/>
                  <a:gd name="T5" fmla="*/ 28 h 49"/>
                  <a:gd name="T6" fmla="*/ 0 w 22"/>
                  <a:gd name="T7" fmla="*/ 5 h 49"/>
                  <a:gd name="T8" fmla="*/ 0 w 22"/>
                  <a:gd name="T9" fmla="*/ 0 h 49"/>
                  <a:gd name="T10" fmla="*/ 0 60000 65536"/>
                  <a:gd name="T11" fmla="*/ 0 60000 65536"/>
                  <a:gd name="T12" fmla="*/ 0 60000 65536"/>
                  <a:gd name="T13" fmla="*/ 0 60000 65536"/>
                  <a:gd name="T14" fmla="*/ 0 60000 65536"/>
                  <a:gd name="T15" fmla="*/ 0 w 22"/>
                  <a:gd name="T16" fmla="*/ 0 h 49"/>
                  <a:gd name="T17" fmla="*/ 22 w 22"/>
                  <a:gd name="T18" fmla="*/ 49 h 49"/>
                </a:gdLst>
                <a:ahLst/>
                <a:cxnLst>
                  <a:cxn ang="T10">
                    <a:pos x="T0" y="T1"/>
                  </a:cxn>
                  <a:cxn ang="T11">
                    <a:pos x="T2" y="T3"/>
                  </a:cxn>
                  <a:cxn ang="T12">
                    <a:pos x="T4" y="T5"/>
                  </a:cxn>
                  <a:cxn ang="T13">
                    <a:pos x="T6" y="T7"/>
                  </a:cxn>
                  <a:cxn ang="T14">
                    <a:pos x="T8" y="T9"/>
                  </a:cxn>
                </a:cxnLst>
                <a:rect l="T15" t="T16" r="T17" b="T18"/>
                <a:pathLst>
                  <a:path w="22" h="49">
                    <a:moveTo>
                      <a:pt x="22" y="49"/>
                    </a:moveTo>
                    <a:lnTo>
                      <a:pt x="15" y="43"/>
                    </a:lnTo>
                    <a:lnTo>
                      <a:pt x="3" y="28"/>
                    </a:lnTo>
                    <a:lnTo>
                      <a:pt x="0" y="5"/>
                    </a:lnTo>
                    <a:lnTo>
                      <a:pt x="0" y="0"/>
                    </a:lnTo>
                  </a:path>
                </a:pathLst>
              </a:custGeom>
              <a:noFill/>
              <a:ln w="6">
                <a:solidFill>
                  <a:srgbClr val="005CE6"/>
                </a:solidFill>
                <a:prstDash val="solid"/>
                <a:round/>
                <a:headEnd/>
                <a:tailEnd/>
              </a:ln>
            </p:spPr>
            <p:txBody>
              <a:bodyPr/>
              <a:lstStyle/>
              <a:p>
                <a:endParaRPr lang="en-US"/>
              </a:p>
            </p:txBody>
          </p:sp>
          <p:sp>
            <p:nvSpPr>
              <p:cNvPr id="29033" name="Freeform 194"/>
              <p:cNvSpPr>
                <a:spLocks/>
              </p:cNvSpPr>
              <p:nvPr/>
            </p:nvSpPr>
            <p:spPr bwMode="auto">
              <a:xfrm>
                <a:off x="2260" y="2587"/>
                <a:ext cx="30" cy="22"/>
              </a:xfrm>
              <a:custGeom>
                <a:avLst/>
                <a:gdLst>
                  <a:gd name="T0" fmla="*/ 30 w 30"/>
                  <a:gd name="T1" fmla="*/ 22 h 22"/>
                  <a:gd name="T2" fmla="*/ 0 w 30"/>
                  <a:gd name="T3" fmla="*/ 3 h 22"/>
                  <a:gd name="T4" fmla="*/ 0 w 30"/>
                  <a:gd name="T5" fmla="*/ 0 h 22"/>
                  <a:gd name="T6" fmla="*/ 0 60000 65536"/>
                  <a:gd name="T7" fmla="*/ 0 60000 65536"/>
                  <a:gd name="T8" fmla="*/ 0 60000 65536"/>
                  <a:gd name="T9" fmla="*/ 0 w 30"/>
                  <a:gd name="T10" fmla="*/ 0 h 22"/>
                  <a:gd name="T11" fmla="*/ 30 w 30"/>
                  <a:gd name="T12" fmla="*/ 22 h 22"/>
                </a:gdLst>
                <a:ahLst/>
                <a:cxnLst>
                  <a:cxn ang="T6">
                    <a:pos x="T0" y="T1"/>
                  </a:cxn>
                  <a:cxn ang="T7">
                    <a:pos x="T2" y="T3"/>
                  </a:cxn>
                  <a:cxn ang="T8">
                    <a:pos x="T4" y="T5"/>
                  </a:cxn>
                </a:cxnLst>
                <a:rect l="T9" t="T10" r="T11" b="T12"/>
                <a:pathLst>
                  <a:path w="30" h="22">
                    <a:moveTo>
                      <a:pt x="30" y="22"/>
                    </a:moveTo>
                    <a:lnTo>
                      <a:pt x="0" y="3"/>
                    </a:lnTo>
                    <a:lnTo>
                      <a:pt x="0" y="0"/>
                    </a:lnTo>
                  </a:path>
                </a:pathLst>
              </a:custGeom>
              <a:noFill/>
              <a:ln w="6">
                <a:solidFill>
                  <a:srgbClr val="005CE6"/>
                </a:solidFill>
                <a:prstDash val="solid"/>
                <a:round/>
                <a:headEnd/>
                <a:tailEnd/>
              </a:ln>
            </p:spPr>
            <p:txBody>
              <a:bodyPr/>
              <a:lstStyle/>
              <a:p>
                <a:endParaRPr lang="en-US"/>
              </a:p>
            </p:txBody>
          </p:sp>
          <p:sp>
            <p:nvSpPr>
              <p:cNvPr id="29034" name="Freeform 195"/>
              <p:cNvSpPr>
                <a:spLocks/>
              </p:cNvSpPr>
              <p:nvPr/>
            </p:nvSpPr>
            <p:spPr bwMode="auto">
              <a:xfrm>
                <a:off x="3904" y="3064"/>
                <a:ext cx="28" cy="67"/>
              </a:xfrm>
              <a:custGeom>
                <a:avLst/>
                <a:gdLst>
                  <a:gd name="T0" fmla="*/ 28 w 28"/>
                  <a:gd name="T1" fmla="*/ 67 h 67"/>
                  <a:gd name="T2" fmla="*/ 24 w 28"/>
                  <a:gd name="T3" fmla="*/ 60 h 67"/>
                  <a:gd name="T4" fmla="*/ 15 w 28"/>
                  <a:gd name="T5" fmla="*/ 30 h 67"/>
                  <a:gd name="T6" fmla="*/ 7 w 28"/>
                  <a:gd name="T7" fmla="*/ 18 h 67"/>
                  <a:gd name="T8" fmla="*/ 10 w 28"/>
                  <a:gd name="T9" fmla="*/ 5 h 67"/>
                  <a:gd name="T10" fmla="*/ 8 w 28"/>
                  <a:gd name="T11" fmla="*/ 4 h 67"/>
                  <a:gd name="T12" fmla="*/ 4 w 28"/>
                  <a:gd name="T13" fmla="*/ 4 h 67"/>
                  <a:gd name="T14" fmla="*/ 0 w 28"/>
                  <a:gd name="T15" fmla="*/ 0 h 67"/>
                  <a:gd name="T16" fmla="*/ 0 60000 65536"/>
                  <a:gd name="T17" fmla="*/ 0 60000 65536"/>
                  <a:gd name="T18" fmla="*/ 0 60000 65536"/>
                  <a:gd name="T19" fmla="*/ 0 60000 65536"/>
                  <a:gd name="T20" fmla="*/ 0 60000 65536"/>
                  <a:gd name="T21" fmla="*/ 0 60000 65536"/>
                  <a:gd name="T22" fmla="*/ 0 60000 65536"/>
                  <a:gd name="T23" fmla="*/ 0 60000 65536"/>
                  <a:gd name="T24" fmla="*/ 0 w 28"/>
                  <a:gd name="T25" fmla="*/ 0 h 67"/>
                  <a:gd name="T26" fmla="*/ 28 w 28"/>
                  <a:gd name="T27" fmla="*/ 67 h 6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 h="67">
                    <a:moveTo>
                      <a:pt x="28" y="67"/>
                    </a:moveTo>
                    <a:lnTo>
                      <a:pt x="24" y="60"/>
                    </a:lnTo>
                    <a:lnTo>
                      <a:pt x="15" y="30"/>
                    </a:lnTo>
                    <a:lnTo>
                      <a:pt x="7" y="18"/>
                    </a:lnTo>
                    <a:lnTo>
                      <a:pt x="10" y="5"/>
                    </a:lnTo>
                    <a:lnTo>
                      <a:pt x="8" y="4"/>
                    </a:lnTo>
                    <a:lnTo>
                      <a:pt x="4" y="4"/>
                    </a:lnTo>
                    <a:lnTo>
                      <a:pt x="0" y="0"/>
                    </a:lnTo>
                  </a:path>
                </a:pathLst>
              </a:custGeom>
              <a:noFill/>
              <a:ln w="6">
                <a:solidFill>
                  <a:srgbClr val="005CE6"/>
                </a:solidFill>
                <a:prstDash val="solid"/>
                <a:round/>
                <a:headEnd/>
                <a:tailEnd/>
              </a:ln>
            </p:spPr>
            <p:txBody>
              <a:bodyPr/>
              <a:lstStyle/>
              <a:p>
                <a:endParaRPr lang="en-US"/>
              </a:p>
            </p:txBody>
          </p:sp>
          <p:sp>
            <p:nvSpPr>
              <p:cNvPr id="29035" name="Freeform 196"/>
              <p:cNvSpPr>
                <a:spLocks/>
              </p:cNvSpPr>
              <p:nvPr/>
            </p:nvSpPr>
            <p:spPr bwMode="auto">
              <a:xfrm>
                <a:off x="948" y="2889"/>
                <a:ext cx="177" cy="264"/>
              </a:xfrm>
              <a:custGeom>
                <a:avLst/>
                <a:gdLst>
                  <a:gd name="T0" fmla="*/ 0 w 177"/>
                  <a:gd name="T1" fmla="*/ 261 h 264"/>
                  <a:gd name="T2" fmla="*/ 7 w 177"/>
                  <a:gd name="T3" fmla="*/ 252 h 264"/>
                  <a:gd name="T4" fmla="*/ 28 w 177"/>
                  <a:gd name="T5" fmla="*/ 244 h 264"/>
                  <a:gd name="T6" fmla="*/ 28 w 177"/>
                  <a:gd name="T7" fmla="*/ 229 h 264"/>
                  <a:gd name="T8" fmla="*/ 31 w 177"/>
                  <a:gd name="T9" fmla="*/ 221 h 264"/>
                  <a:gd name="T10" fmla="*/ 54 w 177"/>
                  <a:gd name="T11" fmla="*/ 232 h 264"/>
                  <a:gd name="T12" fmla="*/ 77 w 177"/>
                  <a:gd name="T13" fmla="*/ 224 h 264"/>
                  <a:gd name="T14" fmla="*/ 82 w 177"/>
                  <a:gd name="T15" fmla="*/ 214 h 264"/>
                  <a:gd name="T16" fmla="*/ 89 w 177"/>
                  <a:gd name="T17" fmla="*/ 211 h 264"/>
                  <a:gd name="T18" fmla="*/ 108 w 177"/>
                  <a:gd name="T19" fmla="*/ 221 h 264"/>
                  <a:gd name="T20" fmla="*/ 111 w 177"/>
                  <a:gd name="T21" fmla="*/ 212 h 264"/>
                  <a:gd name="T22" fmla="*/ 109 w 177"/>
                  <a:gd name="T23" fmla="*/ 205 h 264"/>
                  <a:gd name="T24" fmla="*/ 119 w 177"/>
                  <a:gd name="T25" fmla="*/ 192 h 264"/>
                  <a:gd name="T26" fmla="*/ 142 w 177"/>
                  <a:gd name="T27" fmla="*/ 165 h 264"/>
                  <a:gd name="T28" fmla="*/ 151 w 177"/>
                  <a:gd name="T29" fmla="*/ 154 h 264"/>
                  <a:gd name="T30" fmla="*/ 148 w 177"/>
                  <a:gd name="T31" fmla="*/ 146 h 264"/>
                  <a:gd name="T32" fmla="*/ 126 w 177"/>
                  <a:gd name="T33" fmla="*/ 159 h 264"/>
                  <a:gd name="T34" fmla="*/ 115 w 177"/>
                  <a:gd name="T35" fmla="*/ 157 h 264"/>
                  <a:gd name="T36" fmla="*/ 122 w 177"/>
                  <a:gd name="T37" fmla="*/ 136 h 264"/>
                  <a:gd name="T38" fmla="*/ 132 w 177"/>
                  <a:gd name="T39" fmla="*/ 129 h 264"/>
                  <a:gd name="T40" fmla="*/ 138 w 177"/>
                  <a:gd name="T41" fmla="*/ 118 h 264"/>
                  <a:gd name="T42" fmla="*/ 159 w 177"/>
                  <a:gd name="T43" fmla="*/ 127 h 264"/>
                  <a:gd name="T44" fmla="*/ 175 w 177"/>
                  <a:gd name="T45" fmla="*/ 118 h 264"/>
                  <a:gd name="T46" fmla="*/ 177 w 177"/>
                  <a:gd name="T47" fmla="*/ 107 h 264"/>
                  <a:gd name="T48" fmla="*/ 162 w 177"/>
                  <a:gd name="T49" fmla="*/ 104 h 264"/>
                  <a:gd name="T50" fmla="*/ 142 w 177"/>
                  <a:gd name="T51" fmla="*/ 106 h 264"/>
                  <a:gd name="T52" fmla="*/ 141 w 177"/>
                  <a:gd name="T53" fmla="*/ 94 h 264"/>
                  <a:gd name="T54" fmla="*/ 148 w 177"/>
                  <a:gd name="T55" fmla="*/ 78 h 264"/>
                  <a:gd name="T56" fmla="*/ 138 w 177"/>
                  <a:gd name="T57" fmla="*/ 72 h 264"/>
                  <a:gd name="T58" fmla="*/ 136 w 177"/>
                  <a:gd name="T59" fmla="*/ 65 h 264"/>
                  <a:gd name="T60" fmla="*/ 144 w 177"/>
                  <a:gd name="T61" fmla="*/ 51 h 264"/>
                  <a:gd name="T62" fmla="*/ 136 w 177"/>
                  <a:gd name="T63" fmla="*/ 39 h 264"/>
                  <a:gd name="T64" fmla="*/ 125 w 177"/>
                  <a:gd name="T65" fmla="*/ 34 h 264"/>
                  <a:gd name="T66" fmla="*/ 123 w 177"/>
                  <a:gd name="T67" fmla="*/ 25 h 264"/>
                  <a:gd name="T68" fmla="*/ 141 w 177"/>
                  <a:gd name="T69" fmla="*/ 18 h 264"/>
                  <a:gd name="T70" fmla="*/ 159 w 177"/>
                  <a:gd name="T71" fmla="*/ 0 h 26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77"/>
                  <a:gd name="T109" fmla="*/ 0 h 264"/>
                  <a:gd name="T110" fmla="*/ 177 w 177"/>
                  <a:gd name="T111" fmla="*/ 264 h 26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77" h="264">
                    <a:moveTo>
                      <a:pt x="2" y="264"/>
                    </a:moveTo>
                    <a:lnTo>
                      <a:pt x="0" y="261"/>
                    </a:lnTo>
                    <a:lnTo>
                      <a:pt x="0" y="258"/>
                    </a:lnTo>
                    <a:lnTo>
                      <a:pt x="7" y="252"/>
                    </a:lnTo>
                    <a:lnTo>
                      <a:pt x="26" y="247"/>
                    </a:lnTo>
                    <a:lnTo>
                      <a:pt x="28" y="244"/>
                    </a:lnTo>
                    <a:lnTo>
                      <a:pt x="28" y="234"/>
                    </a:lnTo>
                    <a:lnTo>
                      <a:pt x="28" y="229"/>
                    </a:lnTo>
                    <a:lnTo>
                      <a:pt x="28" y="225"/>
                    </a:lnTo>
                    <a:lnTo>
                      <a:pt x="31" y="221"/>
                    </a:lnTo>
                    <a:lnTo>
                      <a:pt x="40" y="221"/>
                    </a:lnTo>
                    <a:lnTo>
                      <a:pt x="54" y="232"/>
                    </a:lnTo>
                    <a:lnTo>
                      <a:pt x="70" y="221"/>
                    </a:lnTo>
                    <a:lnTo>
                      <a:pt x="77" y="224"/>
                    </a:lnTo>
                    <a:lnTo>
                      <a:pt x="80" y="224"/>
                    </a:lnTo>
                    <a:lnTo>
                      <a:pt x="82" y="214"/>
                    </a:lnTo>
                    <a:lnTo>
                      <a:pt x="85" y="209"/>
                    </a:lnTo>
                    <a:lnTo>
                      <a:pt x="89" y="211"/>
                    </a:lnTo>
                    <a:lnTo>
                      <a:pt x="105" y="221"/>
                    </a:lnTo>
                    <a:lnTo>
                      <a:pt x="108" y="221"/>
                    </a:lnTo>
                    <a:lnTo>
                      <a:pt x="111" y="218"/>
                    </a:lnTo>
                    <a:lnTo>
                      <a:pt x="111" y="212"/>
                    </a:lnTo>
                    <a:lnTo>
                      <a:pt x="108" y="206"/>
                    </a:lnTo>
                    <a:lnTo>
                      <a:pt x="109" y="205"/>
                    </a:lnTo>
                    <a:lnTo>
                      <a:pt x="118" y="196"/>
                    </a:lnTo>
                    <a:lnTo>
                      <a:pt x="119" y="192"/>
                    </a:lnTo>
                    <a:lnTo>
                      <a:pt x="132" y="179"/>
                    </a:lnTo>
                    <a:lnTo>
                      <a:pt x="142" y="165"/>
                    </a:lnTo>
                    <a:lnTo>
                      <a:pt x="149" y="157"/>
                    </a:lnTo>
                    <a:lnTo>
                      <a:pt x="151" y="154"/>
                    </a:lnTo>
                    <a:lnTo>
                      <a:pt x="151" y="149"/>
                    </a:lnTo>
                    <a:lnTo>
                      <a:pt x="148" y="146"/>
                    </a:lnTo>
                    <a:lnTo>
                      <a:pt x="144" y="146"/>
                    </a:lnTo>
                    <a:lnTo>
                      <a:pt x="126" y="159"/>
                    </a:lnTo>
                    <a:lnTo>
                      <a:pt x="118" y="160"/>
                    </a:lnTo>
                    <a:lnTo>
                      <a:pt x="115" y="157"/>
                    </a:lnTo>
                    <a:lnTo>
                      <a:pt x="115" y="154"/>
                    </a:lnTo>
                    <a:lnTo>
                      <a:pt x="122" y="136"/>
                    </a:lnTo>
                    <a:lnTo>
                      <a:pt x="131" y="131"/>
                    </a:lnTo>
                    <a:lnTo>
                      <a:pt x="132" y="129"/>
                    </a:lnTo>
                    <a:lnTo>
                      <a:pt x="135" y="121"/>
                    </a:lnTo>
                    <a:lnTo>
                      <a:pt x="138" y="118"/>
                    </a:lnTo>
                    <a:lnTo>
                      <a:pt x="144" y="118"/>
                    </a:lnTo>
                    <a:lnTo>
                      <a:pt x="159" y="127"/>
                    </a:lnTo>
                    <a:lnTo>
                      <a:pt x="167" y="126"/>
                    </a:lnTo>
                    <a:lnTo>
                      <a:pt x="175" y="118"/>
                    </a:lnTo>
                    <a:lnTo>
                      <a:pt x="177" y="114"/>
                    </a:lnTo>
                    <a:lnTo>
                      <a:pt x="177" y="107"/>
                    </a:lnTo>
                    <a:lnTo>
                      <a:pt x="172" y="104"/>
                    </a:lnTo>
                    <a:lnTo>
                      <a:pt x="162" y="104"/>
                    </a:lnTo>
                    <a:lnTo>
                      <a:pt x="151" y="108"/>
                    </a:lnTo>
                    <a:lnTo>
                      <a:pt x="142" y="106"/>
                    </a:lnTo>
                    <a:lnTo>
                      <a:pt x="141" y="104"/>
                    </a:lnTo>
                    <a:lnTo>
                      <a:pt x="141" y="94"/>
                    </a:lnTo>
                    <a:lnTo>
                      <a:pt x="148" y="81"/>
                    </a:lnTo>
                    <a:lnTo>
                      <a:pt x="148" y="78"/>
                    </a:lnTo>
                    <a:lnTo>
                      <a:pt x="145" y="74"/>
                    </a:lnTo>
                    <a:lnTo>
                      <a:pt x="138" y="72"/>
                    </a:lnTo>
                    <a:lnTo>
                      <a:pt x="136" y="71"/>
                    </a:lnTo>
                    <a:lnTo>
                      <a:pt x="136" y="65"/>
                    </a:lnTo>
                    <a:lnTo>
                      <a:pt x="144" y="57"/>
                    </a:lnTo>
                    <a:lnTo>
                      <a:pt x="144" y="51"/>
                    </a:lnTo>
                    <a:lnTo>
                      <a:pt x="136" y="44"/>
                    </a:lnTo>
                    <a:lnTo>
                      <a:pt x="136" y="39"/>
                    </a:lnTo>
                    <a:lnTo>
                      <a:pt x="132" y="36"/>
                    </a:lnTo>
                    <a:lnTo>
                      <a:pt x="125" y="34"/>
                    </a:lnTo>
                    <a:lnTo>
                      <a:pt x="121" y="31"/>
                    </a:lnTo>
                    <a:lnTo>
                      <a:pt x="123" y="25"/>
                    </a:lnTo>
                    <a:lnTo>
                      <a:pt x="135" y="22"/>
                    </a:lnTo>
                    <a:lnTo>
                      <a:pt x="141" y="18"/>
                    </a:lnTo>
                    <a:lnTo>
                      <a:pt x="151" y="3"/>
                    </a:lnTo>
                    <a:lnTo>
                      <a:pt x="159" y="0"/>
                    </a:lnTo>
                    <a:lnTo>
                      <a:pt x="164" y="0"/>
                    </a:lnTo>
                  </a:path>
                </a:pathLst>
              </a:custGeom>
              <a:noFill/>
              <a:ln w="6">
                <a:solidFill>
                  <a:srgbClr val="005CE6"/>
                </a:solidFill>
                <a:prstDash val="solid"/>
                <a:round/>
                <a:headEnd/>
                <a:tailEnd/>
              </a:ln>
            </p:spPr>
            <p:txBody>
              <a:bodyPr/>
              <a:lstStyle/>
              <a:p>
                <a:endParaRPr lang="en-US"/>
              </a:p>
            </p:txBody>
          </p:sp>
          <p:sp>
            <p:nvSpPr>
              <p:cNvPr id="29036" name="Line 197"/>
              <p:cNvSpPr>
                <a:spLocks noChangeShapeType="1"/>
              </p:cNvSpPr>
              <p:nvPr/>
            </p:nvSpPr>
            <p:spPr bwMode="auto">
              <a:xfrm flipH="1" flipV="1">
                <a:off x="808" y="3473"/>
                <a:ext cx="6" cy="24"/>
              </a:xfrm>
              <a:prstGeom prst="line">
                <a:avLst/>
              </a:prstGeom>
              <a:noFill/>
              <a:ln w="6">
                <a:solidFill>
                  <a:srgbClr val="005CE6"/>
                </a:solidFill>
                <a:round/>
                <a:headEnd/>
                <a:tailEnd/>
              </a:ln>
            </p:spPr>
            <p:txBody>
              <a:bodyPr/>
              <a:lstStyle/>
              <a:p>
                <a:endParaRPr lang="en-US"/>
              </a:p>
            </p:txBody>
          </p:sp>
          <p:sp>
            <p:nvSpPr>
              <p:cNvPr id="29037" name="Freeform 198"/>
              <p:cNvSpPr>
                <a:spLocks/>
              </p:cNvSpPr>
              <p:nvPr/>
            </p:nvSpPr>
            <p:spPr bwMode="auto">
              <a:xfrm>
                <a:off x="390" y="2702"/>
                <a:ext cx="4" cy="3"/>
              </a:xfrm>
              <a:custGeom>
                <a:avLst/>
                <a:gdLst>
                  <a:gd name="T0" fmla="*/ 0 w 4"/>
                  <a:gd name="T1" fmla="*/ 0 h 3"/>
                  <a:gd name="T2" fmla="*/ 2 w 4"/>
                  <a:gd name="T3" fmla="*/ 2 h 3"/>
                  <a:gd name="T4" fmla="*/ 3 w 4"/>
                  <a:gd name="T5" fmla="*/ 3 h 3"/>
                  <a:gd name="T6" fmla="*/ 4 w 4"/>
                  <a:gd name="T7" fmla="*/ 3 h 3"/>
                  <a:gd name="T8" fmla="*/ 0 60000 65536"/>
                  <a:gd name="T9" fmla="*/ 0 60000 65536"/>
                  <a:gd name="T10" fmla="*/ 0 60000 65536"/>
                  <a:gd name="T11" fmla="*/ 0 60000 65536"/>
                  <a:gd name="T12" fmla="*/ 0 w 4"/>
                  <a:gd name="T13" fmla="*/ 0 h 3"/>
                  <a:gd name="T14" fmla="*/ 4 w 4"/>
                  <a:gd name="T15" fmla="*/ 3 h 3"/>
                </a:gdLst>
                <a:ahLst/>
                <a:cxnLst>
                  <a:cxn ang="T8">
                    <a:pos x="T0" y="T1"/>
                  </a:cxn>
                  <a:cxn ang="T9">
                    <a:pos x="T2" y="T3"/>
                  </a:cxn>
                  <a:cxn ang="T10">
                    <a:pos x="T4" y="T5"/>
                  </a:cxn>
                  <a:cxn ang="T11">
                    <a:pos x="T6" y="T7"/>
                  </a:cxn>
                </a:cxnLst>
                <a:rect l="T12" t="T13" r="T14" b="T15"/>
                <a:pathLst>
                  <a:path w="4" h="3">
                    <a:moveTo>
                      <a:pt x="0" y="0"/>
                    </a:moveTo>
                    <a:lnTo>
                      <a:pt x="2" y="2"/>
                    </a:lnTo>
                    <a:lnTo>
                      <a:pt x="3" y="3"/>
                    </a:lnTo>
                    <a:lnTo>
                      <a:pt x="4" y="3"/>
                    </a:lnTo>
                  </a:path>
                </a:pathLst>
              </a:custGeom>
              <a:noFill/>
              <a:ln w="6">
                <a:solidFill>
                  <a:srgbClr val="005CE6"/>
                </a:solidFill>
                <a:prstDash val="solid"/>
                <a:round/>
                <a:headEnd/>
                <a:tailEnd/>
              </a:ln>
            </p:spPr>
            <p:txBody>
              <a:bodyPr/>
              <a:lstStyle/>
              <a:p>
                <a:endParaRPr lang="en-US"/>
              </a:p>
            </p:txBody>
          </p:sp>
          <p:sp>
            <p:nvSpPr>
              <p:cNvPr id="29038" name="Freeform 199"/>
              <p:cNvSpPr>
                <a:spLocks noEditPoints="1"/>
              </p:cNvSpPr>
              <p:nvPr/>
            </p:nvSpPr>
            <p:spPr bwMode="auto">
              <a:xfrm>
                <a:off x="2345" y="3765"/>
                <a:ext cx="565" cy="216"/>
              </a:xfrm>
              <a:custGeom>
                <a:avLst/>
                <a:gdLst>
                  <a:gd name="T0" fmla="*/ 546 w 565"/>
                  <a:gd name="T1" fmla="*/ 135 h 216"/>
                  <a:gd name="T2" fmla="*/ 527 w 565"/>
                  <a:gd name="T3" fmla="*/ 126 h 216"/>
                  <a:gd name="T4" fmla="*/ 521 w 565"/>
                  <a:gd name="T5" fmla="*/ 135 h 216"/>
                  <a:gd name="T6" fmla="*/ 530 w 565"/>
                  <a:gd name="T7" fmla="*/ 150 h 216"/>
                  <a:gd name="T8" fmla="*/ 543 w 565"/>
                  <a:gd name="T9" fmla="*/ 151 h 216"/>
                  <a:gd name="T10" fmla="*/ 552 w 565"/>
                  <a:gd name="T11" fmla="*/ 161 h 216"/>
                  <a:gd name="T12" fmla="*/ 550 w 565"/>
                  <a:gd name="T13" fmla="*/ 181 h 216"/>
                  <a:gd name="T14" fmla="*/ 553 w 565"/>
                  <a:gd name="T15" fmla="*/ 193 h 216"/>
                  <a:gd name="T16" fmla="*/ 563 w 565"/>
                  <a:gd name="T17" fmla="*/ 210 h 216"/>
                  <a:gd name="T18" fmla="*/ 557 w 565"/>
                  <a:gd name="T19" fmla="*/ 216 h 216"/>
                  <a:gd name="T20" fmla="*/ 506 w 565"/>
                  <a:gd name="T21" fmla="*/ 211 h 216"/>
                  <a:gd name="T22" fmla="*/ 520 w 565"/>
                  <a:gd name="T23" fmla="*/ 193 h 216"/>
                  <a:gd name="T24" fmla="*/ 516 w 565"/>
                  <a:gd name="T25" fmla="*/ 187 h 216"/>
                  <a:gd name="T26" fmla="*/ 500 w 565"/>
                  <a:gd name="T27" fmla="*/ 194 h 216"/>
                  <a:gd name="T28" fmla="*/ 490 w 565"/>
                  <a:gd name="T29" fmla="*/ 186 h 216"/>
                  <a:gd name="T30" fmla="*/ 488 w 565"/>
                  <a:gd name="T31" fmla="*/ 174 h 216"/>
                  <a:gd name="T32" fmla="*/ 478 w 565"/>
                  <a:gd name="T33" fmla="*/ 171 h 216"/>
                  <a:gd name="T34" fmla="*/ 472 w 565"/>
                  <a:gd name="T35" fmla="*/ 183 h 216"/>
                  <a:gd name="T36" fmla="*/ 483 w 565"/>
                  <a:gd name="T37" fmla="*/ 203 h 216"/>
                  <a:gd name="T38" fmla="*/ 475 w 565"/>
                  <a:gd name="T39" fmla="*/ 213 h 216"/>
                  <a:gd name="T40" fmla="*/ 438 w 565"/>
                  <a:gd name="T41" fmla="*/ 216 h 216"/>
                  <a:gd name="T42" fmla="*/ 410 w 565"/>
                  <a:gd name="T43" fmla="*/ 213 h 216"/>
                  <a:gd name="T44" fmla="*/ 398 w 565"/>
                  <a:gd name="T45" fmla="*/ 201 h 216"/>
                  <a:gd name="T46" fmla="*/ 390 w 565"/>
                  <a:gd name="T47" fmla="*/ 180 h 216"/>
                  <a:gd name="T48" fmla="*/ 395 w 565"/>
                  <a:gd name="T49" fmla="*/ 168 h 216"/>
                  <a:gd name="T50" fmla="*/ 382 w 565"/>
                  <a:gd name="T51" fmla="*/ 150 h 216"/>
                  <a:gd name="T52" fmla="*/ 363 w 565"/>
                  <a:gd name="T53" fmla="*/ 142 h 216"/>
                  <a:gd name="T54" fmla="*/ 334 w 565"/>
                  <a:gd name="T55" fmla="*/ 147 h 216"/>
                  <a:gd name="T56" fmla="*/ 310 w 565"/>
                  <a:gd name="T57" fmla="*/ 148 h 216"/>
                  <a:gd name="T58" fmla="*/ 281 w 565"/>
                  <a:gd name="T59" fmla="*/ 165 h 216"/>
                  <a:gd name="T60" fmla="*/ 243 w 565"/>
                  <a:gd name="T61" fmla="*/ 154 h 216"/>
                  <a:gd name="T62" fmla="*/ 204 w 565"/>
                  <a:gd name="T63" fmla="*/ 171 h 216"/>
                  <a:gd name="T64" fmla="*/ 193 w 565"/>
                  <a:gd name="T65" fmla="*/ 164 h 216"/>
                  <a:gd name="T66" fmla="*/ 192 w 565"/>
                  <a:gd name="T67" fmla="*/ 150 h 216"/>
                  <a:gd name="T68" fmla="*/ 183 w 565"/>
                  <a:gd name="T69" fmla="*/ 119 h 216"/>
                  <a:gd name="T70" fmla="*/ 193 w 565"/>
                  <a:gd name="T71" fmla="*/ 89 h 216"/>
                  <a:gd name="T72" fmla="*/ 177 w 565"/>
                  <a:gd name="T73" fmla="*/ 65 h 216"/>
                  <a:gd name="T74" fmla="*/ 151 w 565"/>
                  <a:gd name="T75" fmla="*/ 50 h 216"/>
                  <a:gd name="T76" fmla="*/ 147 w 565"/>
                  <a:gd name="T77" fmla="*/ 29 h 216"/>
                  <a:gd name="T78" fmla="*/ 153 w 565"/>
                  <a:gd name="T79" fmla="*/ 7 h 216"/>
                  <a:gd name="T80" fmla="*/ 128 w 565"/>
                  <a:gd name="T81" fmla="*/ 1 h 216"/>
                  <a:gd name="T82" fmla="*/ 118 w 565"/>
                  <a:gd name="T83" fmla="*/ 19 h 216"/>
                  <a:gd name="T84" fmla="*/ 92 w 565"/>
                  <a:gd name="T85" fmla="*/ 47 h 216"/>
                  <a:gd name="T86" fmla="*/ 71 w 565"/>
                  <a:gd name="T87" fmla="*/ 65 h 216"/>
                  <a:gd name="T88" fmla="*/ 82 w 565"/>
                  <a:gd name="T89" fmla="*/ 73 h 216"/>
                  <a:gd name="T90" fmla="*/ 117 w 565"/>
                  <a:gd name="T91" fmla="*/ 73 h 216"/>
                  <a:gd name="T92" fmla="*/ 117 w 565"/>
                  <a:gd name="T93" fmla="*/ 82 h 216"/>
                  <a:gd name="T94" fmla="*/ 114 w 565"/>
                  <a:gd name="T95" fmla="*/ 99 h 216"/>
                  <a:gd name="T96" fmla="*/ 115 w 565"/>
                  <a:gd name="T97" fmla="*/ 111 h 216"/>
                  <a:gd name="T98" fmla="*/ 108 w 565"/>
                  <a:gd name="T99" fmla="*/ 115 h 216"/>
                  <a:gd name="T100" fmla="*/ 88 w 565"/>
                  <a:gd name="T101" fmla="*/ 99 h 216"/>
                  <a:gd name="T102" fmla="*/ 73 w 565"/>
                  <a:gd name="T103" fmla="*/ 96 h 216"/>
                  <a:gd name="T104" fmla="*/ 53 w 565"/>
                  <a:gd name="T105" fmla="*/ 101 h 216"/>
                  <a:gd name="T106" fmla="*/ 47 w 565"/>
                  <a:gd name="T107" fmla="*/ 89 h 216"/>
                  <a:gd name="T108" fmla="*/ 50 w 565"/>
                  <a:gd name="T109" fmla="*/ 75 h 216"/>
                  <a:gd name="T110" fmla="*/ 39 w 565"/>
                  <a:gd name="T111" fmla="*/ 69 h 216"/>
                  <a:gd name="T112" fmla="*/ 29 w 565"/>
                  <a:gd name="T113" fmla="*/ 73 h 216"/>
                  <a:gd name="T114" fmla="*/ 23 w 565"/>
                  <a:gd name="T115" fmla="*/ 88 h 216"/>
                  <a:gd name="T116" fmla="*/ 6 w 565"/>
                  <a:gd name="T117" fmla="*/ 93 h 216"/>
                  <a:gd name="T118" fmla="*/ 0 w 565"/>
                  <a:gd name="T119" fmla="*/ 106 h 21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565"/>
                  <a:gd name="T181" fmla="*/ 0 h 216"/>
                  <a:gd name="T182" fmla="*/ 565 w 565"/>
                  <a:gd name="T183" fmla="*/ 216 h 21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565" h="216">
                    <a:moveTo>
                      <a:pt x="547" y="135"/>
                    </a:moveTo>
                    <a:lnTo>
                      <a:pt x="546" y="135"/>
                    </a:lnTo>
                    <a:lnTo>
                      <a:pt x="536" y="126"/>
                    </a:lnTo>
                    <a:lnTo>
                      <a:pt x="527" y="126"/>
                    </a:lnTo>
                    <a:lnTo>
                      <a:pt x="521" y="132"/>
                    </a:lnTo>
                    <a:lnTo>
                      <a:pt x="521" y="135"/>
                    </a:lnTo>
                    <a:lnTo>
                      <a:pt x="526" y="147"/>
                    </a:lnTo>
                    <a:lnTo>
                      <a:pt x="530" y="150"/>
                    </a:lnTo>
                    <a:lnTo>
                      <a:pt x="539" y="148"/>
                    </a:lnTo>
                    <a:lnTo>
                      <a:pt x="543" y="151"/>
                    </a:lnTo>
                    <a:lnTo>
                      <a:pt x="549" y="154"/>
                    </a:lnTo>
                    <a:lnTo>
                      <a:pt x="552" y="161"/>
                    </a:lnTo>
                    <a:lnTo>
                      <a:pt x="553" y="165"/>
                    </a:lnTo>
                    <a:lnTo>
                      <a:pt x="550" y="181"/>
                    </a:lnTo>
                    <a:lnTo>
                      <a:pt x="550" y="188"/>
                    </a:lnTo>
                    <a:lnTo>
                      <a:pt x="553" y="193"/>
                    </a:lnTo>
                    <a:lnTo>
                      <a:pt x="565" y="204"/>
                    </a:lnTo>
                    <a:lnTo>
                      <a:pt x="563" y="210"/>
                    </a:lnTo>
                    <a:lnTo>
                      <a:pt x="557" y="216"/>
                    </a:lnTo>
                    <a:moveTo>
                      <a:pt x="506" y="216"/>
                    </a:moveTo>
                    <a:lnTo>
                      <a:pt x="506" y="211"/>
                    </a:lnTo>
                    <a:lnTo>
                      <a:pt x="519" y="198"/>
                    </a:lnTo>
                    <a:lnTo>
                      <a:pt x="520" y="193"/>
                    </a:lnTo>
                    <a:lnTo>
                      <a:pt x="519" y="188"/>
                    </a:lnTo>
                    <a:lnTo>
                      <a:pt x="516" y="187"/>
                    </a:lnTo>
                    <a:lnTo>
                      <a:pt x="510" y="187"/>
                    </a:lnTo>
                    <a:lnTo>
                      <a:pt x="500" y="194"/>
                    </a:lnTo>
                    <a:lnTo>
                      <a:pt x="494" y="194"/>
                    </a:lnTo>
                    <a:lnTo>
                      <a:pt x="490" y="186"/>
                    </a:lnTo>
                    <a:lnTo>
                      <a:pt x="490" y="178"/>
                    </a:lnTo>
                    <a:lnTo>
                      <a:pt x="488" y="174"/>
                    </a:lnTo>
                    <a:lnTo>
                      <a:pt x="485" y="171"/>
                    </a:lnTo>
                    <a:lnTo>
                      <a:pt x="478" y="171"/>
                    </a:lnTo>
                    <a:lnTo>
                      <a:pt x="472" y="178"/>
                    </a:lnTo>
                    <a:lnTo>
                      <a:pt x="472" y="183"/>
                    </a:lnTo>
                    <a:lnTo>
                      <a:pt x="481" y="191"/>
                    </a:lnTo>
                    <a:lnTo>
                      <a:pt x="483" y="203"/>
                    </a:lnTo>
                    <a:lnTo>
                      <a:pt x="480" y="209"/>
                    </a:lnTo>
                    <a:lnTo>
                      <a:pt x="475" y="213"/>
                    </a:lnTo>
                    <a:lnTo>
                      <a:pt x="470" y="216"/>
                    </a:lnTo>
                    <a:moveTo>
                      <a:pt x="438" y="216"/>
                    </a:moveTo>
                    <a:lnTo>
                      <a:pt x="431" y="211"/>
                    </a:lnTo>
                    <a:lnTo>
                      <a:pt x="410" y="213"/>
                    </a:lnTo>
                    <a:lnTo>
                      <a:pt x="402" y="209"/>
                    </a:lnTo>
                    <a:lnTo>
                      <a:pt x="398" y="201"/>
                    </a:lnTo>
                    <a:lnTo>
                      <a:pt x="390" y="186"/>
                    </a:lnTo>
                    <a:lnTo>
                      <a:pt x="390" y="180"/>
                    </a:lnTo>
                    <a:lnTo>
                      <a:pt x="392" y="175"/>
                    </a:lnTo>
                    <a:lnTo>
                      <a:pt x="395" y="168"/>
                    </a:lnTo>
                    <a:lnTo>
                      <a:pt x="393" y="162"/>
                    </a:lnTo>
                    <a:lnTo>
                      <a:pt x="382" y="150"/>
                    </a:lnTo>
                    <a:lnTo>
                      <a:pt x="374" y="145"/>
                    </a:lnTo>
                    <a:lnTo>
                      <a:pt x="363" y="142"/>
                    </a:lnTo>
                    <a:lnTo>
                      <a:pt x="354" y="141"/>
                    </a:lnTo>
                    <a:lnTo>
                      <a:pt x="334" y="147"/>
                    </a:lnTo>
                    <a:lnTo>
                      <a:pt x="321" y="147"/>
                    </a:lnTo>
                    <a:lnTo>
                      <a:pt x="310" y="148"/>
                    </a:lnTo>
                    <a:lnTo>
                      <a:pt x="298" y="152"/>
                    </a:lnTo>
                    <a:lnTo>
                      <a:pt x="281" y="165"/>
                    </a:lnTo>
                    <a:lnTo>
                      <a:pt x="272" y="170"/>
                    </a:lnTo>
                    <a:lnTo>
                      <a:pt x="243" y="154"/>
                    </a:lnTo>
                    <a:lnTo>
                      <a:pt x="235" y="155"/>
                    </a:lnTo>
                    <a:lnTo>
                      <a:pt x="204" y="171"/>
                    </a:lnTo>
                    <a:lnTo>
                      <a:pt x="196" y="168"/>
                    </a:lnTo>
                    <a:lnTo>
                      <a:pt x="193" y="164"/>
                    </a:lnTo>
                    <a:lnTo>
                      <a:pt x="192" y="157"/>
                    </a:lnTo>
                    <a:lnTo>
                      <a:pt x="192" y="150"/>
                    </a:lnTo>
                    <a:lnTo>
                      <a:pt x="184" y="132"/>
                    </a:lnTo>
                    <a:lnTo>
                      <a:pt x="183" y="119"/>
                    </a:lnTo>
                    <a:lnTo>
                      <a:pt x="189" y="99"/>
                    </a:lnTo>
                    <a:lnTo>
                      <a:pt x="193" y="89"/>
                    </a:lnTo>
                    <a:lnTo>
                      <a:pt x="193" y="79"/>
                    </a:lnTo>
                    <a:lnTo>
                      <a:pt x="177" y="65"/>
                    </a:lnTo>
                    <a:lnTo>
                      <a:pt x="160" y="56"/>
                    </a:lnTo>
                    <a:lnTo>
                      <a:pt x="151" y="50"/>
                    </a:lnTo>
                    <a:lnTo>
                      <a:pt x="147" y="40"/>
                    </a:lnTo>
                    <a:lnTo>
                      <a:pt x="147" y="29"/>
                    </a:lnTo>
                    <a:lnTo>
                      <a:pt x="153" y="16"/>
                    </a:lnTo>
                    <a:lnTo>
                      <a:pt x="153" y="7"/>
                    </a:lnTo>
                    <a:lnTo>
                      <a:pt x="143" y="0"/>
                    </a:lnTo>
                    <a:lnTo>
                      <a:pt x="128" y="1"/>
                    </a:lnTo>
                    <a:lnTo>
                      <a:pt x="124" y="7"/>
                    </a:lnTo>
                    <a:lnTo>
                      <a:pt x="118" y="19"/>
                    </a:lnTo>
                    <a:lnTo>
                      <a:pt x="112" y="26"/>
                    </a:lnTo>
                    <a:lnTo>
                      <a:pt x="92" y="47"/>
                    </a:lnTo>
                    <a:lnTo>
                      <a:pt x="73" y="60"/>
                    </a:lnTo>
                    <a:lnTo>
                      <a:pt x="71" y="65"/>
                    </a:lnTo>
                    <a:lnTo>
                      <a:pt x="75" y="70"/>
                    </a:lnTo>
                    <a:lnTo>
                      <a:pt x="82" y="73"/>
                    </a:lnTo>
                    <a:lnTo>
                      <a:pt x="104" y="72"/>
                    </a:lnTo>
                    <a:lnTo>
                      <a:pt x="117" y="73"/>
                    </a:lnTo>
                    <a:lnTo>
                      <a:pt x="117" y="75"/>
                    </a:lnTo>
                    <a:lnTo>
                      <a:pt x="117" y="82"/>
                    </a:lnTo>
                    <a:lnTo>
                      <a:pt x="112" y="89"/>
                    </a:lnTo>
                    <a:lnTo>
                      <a:pt x="114" y="99"/>
                    </a:lnTo>
                    <a:lnTo>
                      <a:pt x="115" y="106"/>
                    </a:lnTo>
                    <a:lnTo>
                      <a:pt x="115" y="111"/>
                    </a:lnTo>
                    <a:lnTo>
                      <a:pt x="111" y="115"/>
                    </a:lnTo>
                    <a:lnTo>
                      <a:pt x="108" y="115"/>
                    </a:lnTo>
                    <a:lnTo>
                      <a:pt x="104" y="114"/>
                    </a:lnTo>
                    <a:lnTo>
                      <a:pt x="88" y="99"/>
                    </a:lnTo>
                    <a:lnTo>
                      <a:pt x="82" y="96"/>
                    </a:lnTo>
                    <a:lnTo>
                      <a:pt x="73" y="96"/>
                    </a:lnTo>
                    <a:lnTo>
                      <a:pt x="58" y="101"/>
                    </a:lnTo>
                    <a:lnTo>
                      <a:pt x="53" y="101"/>
                    </a:lnTo>
                    <a:lnTo>
                      <a:pt x="50" y="96"/>
                    </a:lnTo>
                    <a:lnTo>
                      <a:pt x="47" y="89"/>
                    </a:lnTo>
                    <a:lnTo>
                      <a:pt x="47" y="83"/>
                    </a:lnTo>
                    <a:lnTo>
                      <a:pt x="50" y="75"/>
                    </a:lnTo>
                    <a:lnTo>
                      <a:pt x="45" y="72"/>
                    </a:lnTo>
                    <a:lnTo>
                      <a:pt x="39" y="69"/>
                    </a:lnTo>
                    <a:lnTo>
                      <a:pt x="32" y="70"/>
                    </a:lnTo>
                    <a:lnTo>
                      <a:pt x="29" y="73"/>
                    </a:lnTo>
                    <a:lnTo>
                      <a:pt x="24" y="86"/>
                    </a:lnTo>
                    <a:lnTo>
                      <a:pt x="23" y="88"/>
                    </a:lnTo>
                    <a:lnTo>
                      <a:pt x="14" y="89"/>
                    </a:lnTo>
                    <a:lnTo>
                      <a:pt x="6" y="93"/>
                    </a:lnTo>
                    <a:lnTo>
                      <a:pt x="3" y="98"/>
                    </a:lnTo>
                    <a:lnTo>
                      <a:pt x="0" y="106"/>
                    </a:lnTo>
                  </a:path>
                </a:pathLst>
              </a:custGeom>
              <a:noFill/>
              <a:ln w="6">
                <a:solidFill>
                  <a:srgbClr val="005CE6"/>
                </a:solidFill>
                <a:prstDash val="solid"/>
                <a:round/>
                <a:headEnd/>
                <a:tailEnd/>
              </a:ln>
            </p:spPr>
            <p:txBody>
              <a:bodyPr/>
              <a:lstStyle/>
              <a:p>
                <a:endParaRPr lang="en-US"/>
              </a:p>
            </p:txBody>
          </p:sp>
          <p:sp>
            <p:nvSpPr>
              <p:cNvPr id="29039" name="Freeform 200"/>
              <p:cNvSpPr>
                <a:spLocks/>
              </p:cNvSpPr>
              <p:nvPr/>
            </p:nvSpPr>
            <p:spPr bwMode="auto">
              <a:xfrm>
                <a:off x="4841" y="1429"/>
                <a:ext cx="100" cy="130"/>
              </a:xfrm>
              <a:custGeom>
                <a:avLst/>
                <a:gdLst>
                  <a:gd name="T0" fmla="*/ 0 w 100"/>
                  <a:gd name="T1" fmla="*/ 130 h 130"/>
                  <a:gd name="T2" fmla="*/ 5 w 100"/>
                  <a:gd name="T3" fmla="*/ 124 h 130"/>
                  <a:gd name="T4" fmla="*/ 13 w 100"/>
                  <a:gd name="T5" fmla="*/ 121 h 130"/>
                  <a:gd name="T6" fmla="*/ 22 w 100"/>
                  <a:gd name="T7" fmla="*/ 113 h 130"/>
                  <a:gd name="T8" fmla="*/ 32 w 100"/>
                  <a:gd name="T9" fmla="*/ 108 h 130"/>
                  <a:gd name="T10" fmla="*/ 47 w 100"/>
                  <a:gd name="T11" fmla="*/ 93 h 130"/>
                  <a:gd name="T12" fmla="*/ 55 w 100"/>
                  <a:gd name="T13" fmla="*/ 75 h 130"/>
                  <a:gd name="T14" fmla="*/ 70 w 100"/>
                  <a:gd name="T15" fmla="*/ 49 h 130"/>
                  <a:gd name="T16" fmla="*/ 74 w 100"/>
                  <a:gd name="T17" fmla="*/ 39 h 130"/>
                  <a:gd name="T18" fmla="*/ 77 w 100"/>
                  <a:gd name="T19" fmla="*/ 24 h 130"/>
                  <a:gd name="T20" fmla="*/ 81 w 100"/>
                  <a:gd name="T21" fmla="*/ 12 h 130"/>
                  <a:gd name="T22" fmla="*/ 85 w 100"/>
                  <a:gd name="T23" fmla="*/ 8 h 130"/>
                  <a:gd name="T24" fmla="*/ 96 w 100"/>
                  <a:gd name="T25" fmla="*/ 0 h 130"/>
                  <a:gd name="T26" fmla="*/ 100 w 100"/>
                  <a:gd name="T27" fmla="*/ 0 h 13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0"/>
                  <a:gd name="T43" fmla="*/ 0 h 130"/>
                  <a:gd name="T44" fmla="*/ 100 w 100"/>
                  <a:gd name="T45" fmla="*/ 130 h 13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0" h="130">
                    <a:moveTo>
                      <a:pt x="0" y="130"/>
                    </a:moveTo>
                    <a:lnTo>
                      <a:pt x="5" y="124"/>
                    </a:lnTo>
                    <a:lnTo>
                      <a:pt x="13" y="121"/>
                    </a:lnTo>
                    <a:lnTo>
                      <a:pt x="22" y="113"/>
                    </a:lnTo>
                    <a:lnTo>
                      <a:pt x="32" y="108"/>
                    </a:lnTo>
                    <a:lnTo>
                      <a:pt x="47" y="93"/>
                    </a:lnTo>
                    <a:lnTo>
                      <a:pt x="55" y="75"/>
                    </a:lnTo>
                    <a:lnTo>
                      <a:pt x="70" y="49"/>
                    </a:lnTo>
                    <a:lnTo>
                      <a:pt x="74" y="39"/>
                    </a:lnTo>
                    <a:lnTo>
                      <a:pt x="77" y="24"/>
                    </a:lnTo>
                    <a:lnTo>
                      <a:pt x="81" y="12"/>
                    </a:lnTo>
                    <a:lnTo>
                      <a:pt x="85" y="8"/>
                    </a:lnTo>
                    <a:lnTo>
                      <a:pt x="96" y="0"/>
                    </a:lnTo>
                    <a:lnTo>
                      <a:pt x="100" y="0"/>
                    </a:lnTo>
                  </a:path>
                </a:pathLst>
              </a:custGeom>
              <a:noFill/>
              <a:ln w="6">
                <a:solidFill>
                  <a:srgbClr val="005CE6"/>
                </a:solidFill>
                <a:prstDash val="solid"/>
                <a:round/>
                <a:headEnd/>
                <a:tailEnd/>
              </a:ln>
            </p:spPr>
            <p:txBody>
              <a:bodyPr/>
              <a:lstStyle/>
              <a:p>
                <a:endParaRPr lang="en-US"/>
              </a:p>
            </p:txBody>
          </p:sp>
          <p:sp>
            <p:nvSpPr>
              <p:cNvPr id="29040" name="Freeform 201"/>
              <p:cNvSpPr>
                <a:spLocks/>
              </p:cNvSpPr>
              <p:nvPr/>
            </p:nvSpPr>
            <p:spPr bwMode="auto">
              <a:xfrm>
                <a:off x="821" y="3431"/>
                <a:ext cx="6" cy="7"/>
              </a:xfrm>
              <a:custGeom>
                <a:avLst/>
                <a:gdLst>
                  <a:gd name="T0" fmla="*/ 0 w 6"/>
                  <a:gd name="T1" fmla="*/ 7 h 7"/>
                  <a:gd name="T2" fmla="*/ 0 w 6"/>
                  <a:gd name="T3" fmla="*/ 6 h 7"/>
                  <a:gd name="T4" fmla="*/ 1 w 6"/>
                  <a:gd name="T5" fmla="*/ 4 h 7"/>
                  <a:gd name="T6" fmla="*/ 3 w 6"/>
                  <a:gd name="T7" fmla="*/ 4 h 7"/>
                  <a:gd name="T8" fmla="*/ 6 w 6"/>
                  <a:gd name="T9" fmla="*/ 0 h 7"/>
                  <a:gd name="T10" fmla="*/ 0 60000 65536"/>
                  <a:gd name="T11" fmla="*/ 0 60000 65536"/>
                  <a:gd name="T12" fmla="*/ 0 60000 65536"/>
                  <a:gd name="T13" fmla="*/ 0 60000 65536"/>
                  <a:gd name="T14" fmla="*/ 0 60000 65536"/>
                  <a:gd name="T15" fmla="*/ 0 w 6"/>
                  <a:gd name="T16" fmla="*/ 0 h 7"/>
                  <a:gd name="T17" fmla="*/ 6 w 6"/>
                  <a:gd name="T18" fmla="*/ 7 h 7"/>
                </a:gdLst>
                <a:ahLst/>
                <a:cxnLst>
                  <a:cxn ang="T10">
                    <a:pos x="T0" y="T1"/>
                  </a:cxn>
                  <a:cxn ang="T11">
                    <a:pos x="T2" y="T3"/>
                  </a:cxn>
                  <a:cxn ang="T12">
                    <a:pos x="T4" y="T5"/>
                  </a:cxn>
                  <a:cxn ang="T13">
                    <a:pos x="T6" y="T7"/>
                  </a:cxn>
                  <a:cxn ang="T14">
                    <a:pos x="T8" y="T9"/>
                  </a:cxn>
                </a:cxnLst>
                <a:rect l="T15" t="T16" r="T17" b="T18"/>
                <a:pathLst>
                  <a:path w="6" h="7">
                    <a:moveTo>
                      <a:pt x="0" y="7"/>
                    </a:moveTo>
                    <a:lnTo>
                      <a:pt x="0" y="6"/>
                    </a:lnTo>
                    <a:lnTo>
                      <a:pt x="1" y="4"/>
                    </a:lnTo>
                    <a:lnTo>
                      <a:pt x="3" y="4"/>
                    </a:lnTo>
                    <a:lnTo>
                      <a:pt x="6" y="0"/>
                    </a:lnTo>
                  </a:path>
                </a:pathLst>
              </a:custGeom>
              <a:noFill/>
              <a:ln w="6">
                <a:solidFill>
                  <a:srgbClr val="005CE6"/>
                </a:solidFill>
                <a:prstDash val="solid"/>
                <a:round/>
                <a:headEnd/>
                <a:tailEnd/>
              </a:ln>
            </p:spPr>
            <p:txBody>
              <a:bodyPr/>
              <a:lstStyle/>
              <a:p>
                <a:endParaRPr lang="en-US"/>
              </a:p>
            </p:txBody>
          </p:sp>
          <p:sp>
            <p:nvSpPr>
              <p:cNvPr id="29041" name="Freeform 202"/>
              <p:cNvSpPr>
                <a:spLocks/>
              </p:cNvSpPr>
              <p:nvPr/>
            </p:nvSpPr>
            <p:spPr bwMode="auto">
              <a:xfrm>
                <a:off x="1973" y="2979"/>
                <a:ext cx="234" cy="103"/>
              </a:xfrm>
              <a:custGeom>
                <a:avLst/>
                <a:gdLst>
                  <a:gd name="T0" fmla="*/ 0 w 234"/>
                  <a:gd name="T1" fmla="*/ 103 h 103"/>
                  <a:gd name="T2" fmla="*/ 2 w 234"/>
                  <a:gd name="T3" fmla="*/ 96 h 103"/>
                  <a:gd name="T4" fmla="*/ 15 w 234"/>
                  <a:gd name="T5" fmla="*/ 82 h 103"/>
                  <a:gd name="T6" fmla="*/ 32 w 234"/>
                  <a:gd name="T7" fmla="*/ 64 h 103"/>
                  <a:gd name="T8" fmla="*/ 39 w 234"/>
                  <a:gd name="T9" fmla="*/ 56 h 103"/>
                  <a:gd name="T10" fmla="*/ 48 w 234"/>
                  <a:gd name="T11" fmla="*/ 52 h 103"/>
                  <a:gd name="T12" fmla="*/ 61 w 234"/>
                  <a:gd name="T13" fmla="*/ 47 h 103"/>
                  <a:gd name="T14" fmla="*/ 67 w 234"/>
                  <a:gd name="T15" fmla="*/ 43 h 103"/>
                  <a:gd name="T16" fmla="*/ 71 w 234"/>
                  <a:gd name="T17" fmla="*/ 37 h 103"/>
                  <a:gd name="T18" fmla="*/ 85 w 234"/>
                  <a:gd name="T19" fmla="*/ 16 h 103"/>
                  <a:gd name="T20" fmla="*/ 105 w 234"/>
                  <a:gd name="T21" fmla="*/ 4 h 103"/>
                  <a:gd name="T22" fmla="*/ 117 w 234"/>
                  <a:gd name="T23" fmla="*/ 0 h 103"/>
                  <a:gd name="T24" fmla="*/ 133 w 234"/>
                  <a:gd name="T25" fmla="*/ 0 h 103"/>
                  <a:gd name="T26" fmla="*/ 143 w 234"/>
                  <a:gd name="T27" fmla="*/ 3 h 103"/>
                  <a:gd name="T28" fmla="*/ 149 w 234"/>
                  <a:gd name="T29" fmla="*/ 5 h 103"/>
                  <a:gd name="T30" fmla="*/ 157 w 234"/>
                  <a:gd name="T31" fmla="*/ 20 h 103"/>
                  <a:gd name="T32" fmla="*/ 164 w 234"/>
                  <a:gd name="T33" fmla="*/ 28 h 103"/>
                  <a:gd name="T34" fmla="*/ 182 w 234"/>
                  <a:gd name="T35" fmla="*/ 47 h 103"/>
                  <a:gd name="T36" fmla="*/ 190 w 234"/>
                  <a:gd name="T37" fmla="*/ 50 h 103"/>
                  <a:gd name="T38" fmla="*/ 206 w 234"/>
                  <a:gd name="T39" fmla="*/ 50 h 103"/>
                  <a:gd name="T40" fmla="*/ 215 w 234"/>
                  <a:gd name="T41" fmla="*/ 46 h 103"/>
                  <a:gd name="T42" fmla="*/ 224 w 234"/>
                  <a:gd name="T43" fmla="*/ 40 h 103"/>
                  <a:gd name="T44" fmla="*/ 231 w 234"/>
                  <a:gd name="T45" fmla="*/ 34 h 103"/>
                  <a:gd name="T46" fmla="*/ 234 w 234"/>
                  <a:gd name="T47" fmla="*/ 26 h 10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34"/>
                  <a:gd name="T73" fmla="*/ 0 h 103"/>
                  <a:gd name="T74" fmla="*/ 234 w 234"/>
                  <a:gd name="T75" fmla="*/ 103 h 10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34" h="103">
                    <a:moveTo>
                      <a:pt x="0" y="103"/>
                    </a:moveTo>
                    <a:lnTo>
                      <a:pt x="2" y="96"/>
                    </a:lnTo>
                    <a:lnTo>
                      <a:pt x="15" y="82"/>
                    </a:lnTo>
                    <a:lnTo>
                      <a:pt x="32" y="64"/>
                    </a:lnTo>
                    <a:lnTo>
                      <a:pt x="39" y="56"/>
                    </a:lnTo>
                    <a:lnTo>
                      <a:pt x="48" y="52"/>
                    </a:lnTo>
                    <a:lnTo>
                      <a:pt x="61" y="47"/>
                    </a:lnTo>
                    <a:lnTo>
                      <a:pt x="67" y="43"/>
                    </a:lnTo>
                    <a:lnTo>
                      <a:pt x="71" y="37"/>
                    </a:lnTo>
                    <a:lnTo>
                      <a:pt x="85" y="16"/>
                    </a:lnTo>
                    <a:lnTo>
                      <a:pt x="105" y="4"/>
                    </a:lnTo>
                    <a:lnTo>
                      <a:pt x="117" y="0"/>
                    </a:lnTo>
                    <a:lnTo>
                      <a:pt x="133" y="0"/>
                    </a:lnTo>
                    <a:lnTo>
                      <a:pt x="143" y="3"/>
                    </a:lnTo>
                    <a:lnTo>
                      <a:pt x="149" y="5"/>
                    </a:lnTo>
                    <a:lnTo>
                      <a:pt x="157" y="20"/>
                    </a:lnTo>
                    <a:lnTo>
                      <a:pt x="164" y="28"/>
                    </a:lnTo>
                    <a:lnTo>
                      <a:pt x="182" y="47"/>
                    </a:lnTo>
                    <a:lnTo>
                      <a:pt x="190" y="50"/>
                    </a:lnTo>
                    <a:lnTo>
                      <a:pt x="206" y="50"/>
                    </a:lnTo>
                    <a:lnTo>
                      <a:pt x="215" y="46"/>
                    </a:lnTo>
                    <a:lnTo>
                      <a:pt x="224" y="40"/>
                    </a:lnTo>
                    <a:lnTo>
                      <a:pt x="231" y="34"/>
                    </a:lnTo>
                    <a:lnTo>
                      <a:pt x="234" y="26"/>
                    </a:lnTo>
                  </a:path>
                </a:pathLst>
              </a:custGeom>
              <a:noFill/>
              <a:ln w="6">
                <a:solidFill>
                  <a:srgbClr val="005CE6"/>
                </a:solidFill>
                <a:prstDash val="solid"/>
                <a:round/>
                <a:headEnd/>
                <a:tailEnd/>
              </a:ln>
            </p:spPr>
            <p:txBody>
              <a:bodyPr/>
              <a:lstStyle/>
              <a:p>
                <a:endParaRPr lang="en-US"/>
              </a:p>
            </p:txBody>
          </p:sp>
          <p:sp>
            <p:nvSpPr>
              <p:cNvPr id="29042" name="Freeform 203"/>
              <p:cNvSpPr>
                <a:spLocks/>
              </p:cNvSpPr>
              <p:nvPr/>
            </p:nvSpPr>
            <p:spPr bwMode="auto">
              <a:xfrm>
                <a:off x="2119" y="3726"/>
                <a:ext cx="70" cy="26"/>
              </a:xfrm>
              <a:custGeom>
                <a:avLst/>
                <a:gdLst>
                  <a:gd name="T0" fmla="*/ 70 w 70"/>
                  <a:gd name="T1" fmla="*/ 17 h 26"/>
                  <a:gd name="T2" fmla="*/ 69 w 70"/>
                  <a:gd name="T3" fmla="*/ 19 h 26"/>
                  <a:gd name="T4" fmla="*/ 52 w 70"/>
                  <a:gd name="T5" fmla="*/ 26 h 26"/>
                  <a:gd name="T6" fmla="*/ 37 w 70"/>
                  <a:gd name="T7" fmla="*/ 26 h 26"/>
                  <a:gd name="T8" fmla="*/ 31 w 70"/>
                  <a:gd name="T9" fmla="*/ 24 h 26"/>
                  <a:gd name="T10" fmla="*/ 7 w 70"/>
                  <a:gd name="T11" fmla="*/ 9 h 26"/>
                  <a:gd name="T12" fmla="*/ 1 w 70"/>
                  <a:gd name="T13" fmla="*/ 3 h 26"/>
                  <a:gd name="T14" fmla="*/ 0 w 70"/>
                  <a:gd name="T15" fmla="*/ 0 h 26"/>
                  <a:gd name="T16" fmla="*/ 0 60000 65536"/>
                  <a:gd name="T17" fmla="*/ 0 60000 65536"/>
                  <a:gd name="T18" fmla="*/ 0 60000 65536"/>
                  <a:gd name="T19" fmla="*/ 0 60000 65536"/>
                  <a:gd name="T20" fmla="*/ 0 60000 65536"/>
                  <a:gd name="T21" fmla="*/ 0 60000 65536"/>
                  <a:gd name="T22" fmla="*/ 0 60000 65536"/>
                  <a:gd name="T23" fmla="*/ 0 60000 65536"/>
                  <a:gd name="T24" fmla="*/ 0 w 70"/>
                  <a:gd name="T25" fmla="*/ 0 h 26"/>
                  <a:gd name="T26" fmla="*/ 70 w 70"/>
                  <a:gd name="T27" fmla="*/ 26 h 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0" h="26">
                    <a:moveTo>
                      <a:pt x="70" y="17"/>
                    </a:moveTo>
                    <a:lnTo>
                      <a:pt x="69" y="19"/>
                    </a:lnTo>
                    <a:lnTo>
                      <a:pt x="52" y="26"/>
                    </a:lnTo>
                    <a:lnTo>
                      <a:pt x="37" y="26"/>
                    </a:lnTo>
                    <a:lnTo>
                      <a:pt x="31" y="24"/>
                    </a:lnTo>
                    <a:lnTo>
                      <a:pt x="7" y="9"/>
                    </a:lnTo>
                    <a:lnTo>
                      <a:pt x="1" y="3"/>
                    </a:lnTo>
                    <a:lnTo>
                      <a:pt x="0" y="0"/>
                    </a:lnTo>
                  </a:path>
                </a:pathLst>
              </a:custGeom>
              <a:noFill/>
              <a:ln w="6">
                <a:solidFill>
                  <a:srgbClr val="005CE6"/>
                </a:solidFill>
                <a:prstDash val="solid"/>
                <a:round/>
                <a:headEnd/>
                <a:tailEnd/>
              </a:ln>
            </p:spPr>
            <p:txBody>
              <a:bodyPr/>
              <a:lstStyle/>
              <a:p>
                <a:endParaRPr lang="en-US"/>
              </a:p>
            </p:txBody>
          </p:sp>
          <p:sp>
            <p:nvSpPr>
              <p:cNvPr id="29043" name="Freeform 204"/>
              <p:cNvSpPr>
                <a:spLocks/>
              </p:cNvSpPr>
              <p:nvPr/>
            </p:nvSpPr>
            <p:spPr bwMode="auto">
              <a:xfrm>
                <a:off x="4202" y="3075"/>
                <a:ext cx="68" cy="53"/>
              </a:xfrm>
              <a:custGeom>
                <a:avLst/>
                <a:gdLst>
                  <a:gd name="T0" fmla="*/ 0 w 68"/>
                  <a:gd name="T1" fmla="*/ 53 h 53"/>
                  <a:gd name="T2" fmla="*/ 0 w 68"/>
                  <a:gd name="T3" fmla="*/ 51 h 53"/>
                  <a:gd name="T4" fmla="*/ 6 w 68"/>
                  <a:gd name="T5" fmla="*/ 46 h 53"/>
                  <a:gd name="T6" fmla="*/ 19 w 68"/>
                  <a:gd name="T7" fmla="*/ 40 h 53"/>
                  <a:gd name="T8" fmla="*/ 27 w 68"/>
                  <a:gd name="T9" fmla="*/ 32 h 53"/>
                  <a:gd name="T10" fmla="*/ 44 w 68"/>
                  <a:gd name="T11" fmla="*/ 20 h 53"/>
                  <a:gd name="T12" fmla="*/ 55 w 68"/>
                  <a:gd name="T13" fmla="*/ 9 h 53"/>
                  <a:gd name="T14" fmla="*/ 68 w 68"/>
                  <a:gd name="T15" fmla="*/ 0 h 53"/>
                  <a:gd name="T16" fmla="*/ 0 60000 65536"/>
                  <a:gd name="T17" fmla="*/ 0 60000 65536"/>
                  <a:gd name="T18" fmla="*/ 0 60000 65536"/>
                  <a:gd name="T19" fmla="*/ 0 60000 65536"/>
                  <a:gd name="T20" fmla="*/ 0 60000 65536"/>
                  <a:gd name="T21" fmla="*/ 0 60000 65536"/>
                  <a:gd name="T22" fmla="*/ 0 60000 65536"/>
                  <a:gd name="T23" fmla="*/ 0 60000 65536"/>
                  <a:gd name="T24" fmla="*/ 0 w 68"/>
                  <a:gd name="T25" fmla="*/ 0 h 53"/>
                  <a:gd name="T26" fmla="*/ 68 w 68"/>
                  <a:gd name="T27" fmla="*/ 53 h 5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8" h="53">
                    <a:moveTo>
                      <a:pt x="0" y="53"/>
                    </a:moveTo>
                    <a:lnTo>
                      <a:pt x="0" y="51"/>
                    </a:lnTo>
                    <a:lnTo>
                      <a:pt x="6" y="46"/>
                    </a:lnTo>
                    <a:lnTo>
                      <a:pt x="19" y="40"/>
                    </a:lnTo>
                    <a:lnTo>
                      <a:pt x="27" y="32"/>
                    </a:lnTo>
                    <a:lnTo>
                      <a:pt x="44" y="20"/>
                    </a:lnTo>
                    <a:lnTo>
                      <a:pt x="55" y="9"/>
                    </a:lnTo>
                    <a:lnTo>
                      <a:pt x="68" y="0"/>
                    </a:lnTo>
                  </a:path>
                </a:pathLst>
              </a:custGeom>
              <a:noFill/>
              <a:ln w="6">
                <a:solidFill>
                  <a:srgbClr val="005CE6"/>
                </a:solidFill>
                <a:prstDash val="solid"/>
                <a:round/>
                <a:headEnd/>
                <a:tailEnd/>
              </a:ln>
            </p:spPr>
            <p:txBody>
              <a:bodyPr/>
              <a:lstStyle/>
              <a:p>
                <a:endParaRPr lang="en-US"/>
              </a:p>
            </p:txBody>
          </p:sp>
        </p:grpSp>
        <p:sp>
          <p:nvSpPr>
            <p:cNvPr id="28681" name="Freeform 206"/>
            <p:cNvSpPr>
              <a:spLocks/>
            </p:cNvSpPr>
            <p:nvPr/>
          </p:nvSpPr>
          <p:spPr bwMode="auto">
            <a:xfrm>
              <a:off x="6599238" y="4965700"/>
              <a:ext cx="107950" cy="950912"/>
            </a:xfrm>
            <a:custGeom>
              <a:avLst/>
              <a:gdLst>
                <a:gd name="T0" fmla="*/ 66 w 68"/>
                <a:gd name="T1" fmla="*/ 584 h 599"/>
                <a:gd name="T2" fmla="*/ 65 w 68"/>
                <a:gd name="T3" fmla="*/ 566 h 599"/>
                <a:gd name="T4" fmla="*/ 59 w 68"/>
                <a:gd name="T5" fmla="*/ 537 h 599"/>
                <a:gd name="T6" fmla="*/ 49 w 68"/>
                <a:gd name="T7" fmla="*/ 509 h 599"/>
                <a:gd name="T8" fmla="*/ 43 w 68"/>
                <a:gd name="T9" fmla="*/ 491 h 599"/>
                <a:gd name="T10" fmla="*/ 19 w 68"/>
                <a:gd name="T11" fmla="*/ 444 h 599"/>
                <a:gd name="T12" fmla="*/ 13 w 68"/>
                <a:gd name="T13" fmla="*/ 406 h 599"/>
                <a:gd name="T14" fmla="*/ 15 w 68"/>
                <a:gd name="T15" fmla="*/ 392 h 599"/>
                <a:gd name="T16" fmla="*/ 16 w 68"/>
                <a:gd name="T17" fmla="*/ 381 h 599"/>
                <a:gd name="T18" fmla="*/ 13 w 68"/>
                <a:gd name="T19" fmla="*/ 359 h 599"/>
                <a:gd name="T20" fmla="*/ 9 w 68"/>
                <a:gd name="T21" fmla="*/ 333 h 599"/>
                <a:gd name="T22" fmla="*/ 9 w 68"/>
                <a:gd name="T23" fmla="*/ 316 h 599"/>
                <a:gd name="T24" fmla="*/ 0 w 68"/>
                <a:gd name="T25" fmla="*/ 303 h 599"/>
                <a:gd name="T26" fmla="*/ 3 w 68"/>
                <a:gd name="T27" fmla="*/ 288 h 599"/>
                <a:gd name="T28" fmla="*/ 6 w 68"/>
                <a:gd name="T29" fmla="*/ 280 h 599"/>
                <a:gd name="T30" fmla="*/ 9 w 68"/>
                <a:gd name="T31" fmla="*/ 271 h 599"/>
                <a:gd name="T32" fmla="*/ 12 w 68"/>
                <a:gd name="T33" fmla="*/ 252 h 599"/>
                <a:gd name="T34" fmla="*/ 10 w 68"/>
                <a:gd name="T35" fmla="*/ 238 h 599"/>
                <a:gd name="T36" fmla="*/ 15 w 68"/>
                <a:gd name="T37" fmla="*/ 228 h 599"/>
                <a:gd name="T38" fmla="*/ 15 w 68"/>
                <a:gd name="T39" fmla="*/ 216 h 599"/>
                <a:gd name="T40" fmla="*/ 16 w 68"/>
                <a:gd name="T41" fmla="*/ 206 h 599"/>
                <a:gd name="T42" fmla="*/ 17 w 68"/>
                <a:gd name="T43" fmla="*/ 195 h 599"/>
                <a:gd name="T44" fmla="*/ 22 w 68"/>
                <a:gd name="T45" fmla="*/ 180 h 599"/>
                <a:gd name="T46" fmla="*/ 20 w 68"/>
                <a:gd name="T47" fmla="*/ 162 h 599"/>
                <a:gd name="T48" fmla="*/ 19 w 68"/>
                <a:gd name="T49" fmla="*/ 156 h 599"/>
                <a:gd name="T50" fmla="*/ 22 w 68"/>
                <a:gd name="T51" fmla="*/ 133 h 599"/>
                <a:gd name="T52" fmla="*/ 30 w 68"/>
                <a:gd name="T53" fmla="*/ 110 h 599"/>
                <a:gd name="T54" fmla="*/ 35 w 68"/>
                <a:gd name="T55" fmla="*/ 95 h 599"/>
                <a:gd name="T56" fmla="*/ 29 w 68"/>
                <a:gd name="T57" fmla="*/ 88 h 599"/>
                <a:gd name="T58" fmla="*/ 35 w 68"/>
                <a:gd name="T59" fmla="*/ 68 h 599"/>
                <a:gd name="T60" fmla="*/ 39 w 68"/>
                <a:gd name="T61" fmla="*/ 49 h 599"/>
                <a:gd name="T62" fmla="*/ 48 w 68"/>
                <a:gd name="T63" fmla="*/ 39 h 599"/>
                <a:gd name="T64" fmla="*/ 52 w 68"/>
                <a:gd name="T65" fmla="*/ 25 h 599"/>
                <a:gd name="T66" fmla="*/ 53 w 68"/>
                <a:gd name="T67" fmla="*/ 13 h 59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8"/>
                <a:gd name="T103" fmla="*/ 0 h 599"/>
                <a:gd name="T104" fmla="*/ 68 w 68"/>
                <a:gd name="T105" fmla="*/ 599 h 59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8" h="599">
                  <a:moveTo>
                    <a:pt x="68" y="599"/>
                  </a:moveTo>
                  <a:lnTo>
                    <a:pt x="66" y="584"/>
                  </a:lnTo>
                  <a:lnTo>
                    <a:pt x="65" y="578"/>
                  </a:lnTo>
                  <a:lnTo>
                    <a:pt x="65" y="566"/>
                  </a:lnTo>
                  <a:lnTo>
                    <a:pt x="62" y="560"/>
                  </a:lnTo>
                  <a:lnTo>
                    <a:pt x="59" y="537"/>
                  </a:lnTo>
                  <a:lnTo>
                    <a:pt x="55" y="524"/>
                  </a:lnTo>
                  <a:lnTo>
                    <a:pt x="49" y="509"/>
                  </a:lnTo>
                  <a:lnTo>
                    <a:pt x="43" y="499"/>
                  </a:lnTo>
                  <a:lnTo>
                    <a:pt x="43" y="491"/>
                  </a:lnTo>
                  <a:lnTo>
                    <a:pt x="33" y="478"/>
                  </a:lnTo>
                  <a:lnTo>
                    <a:pt x="19" y="444"/>
                  </a:lnTo>
                  <a:lnTo>
                    <a:pt x="13" y="414"/>
                  </a:lnTo>
                  <a:lnTo>
                    <a:pt x="13" y="406"/>
                  </a:lnTo>
                  <a:lnTo>
                    <a:pt x="15" y="402"/>
                  </a:lnTo>
                  <a:lnTo>
                    <a:pt x="15" y="392"/>
                  </a:lnTo>
                  <a:lnTo>
                    <a:pt x="16" y="386"/>
                  </a:lnTo>
                  <a:lnTo>
                    <a:pt x="16" y="381"/>
                  </a:lnTo>
                  <a:lnTo>
                    <a:pt x="15" y="368"/>
                  </a:lnTo>
                  <a:lnTo>
                    <a:pt x="13" y="359"/>
                  </a:lnTo>
                  <a:lnTo>
                    <a:pt x="10" y="349"/>
                  </a:lnTo>
                  <a:lnTo>
                    <a:pt x="9" y="333"/>
                  </a:lnTo>
                  <a:lnTo>
                    <a:pt x="6" y="326"/>
                  </a:lnTo>
                  <a:lnTo>
                    <a:pt x="9" y="316"/>
                  </a:lnTo>
                  <a:lnTo>
                    <a:pt x="9" y="313"/>
                  </a:lnTo>
                  <a:lnTo>
                    <a:pt x="0" y="303"/>
                  </a:lnTo>
                  <a:lnTo>
                    <a:pt x="3" y="297"/>
                  </a:lnTo>
                  <a:lnTo>
                    <a:pt x="3" y="288"/>
                  </a:lnTo>
                  <a:lnTo>
                    <a:pt x="6" y="285"/>
                  </a:lnTo>
                  <a:lnTo>
                    <a:pt x="6" y="280"/>
                  </a:lnTo>
                  <a:lnTo>
                    <a:pt x="6" y="278"/>
                  </a:lnTo>
                  <a:lnTo>
                    <a:pt x="9" y="271"/>
                  </a:lnTo>
                  <a:lnTo>
                    <a:pt x="7" y="262"/>
                  </a:lnTo>
                  <a:lnTo>
                    <a:pt x="12" y="252"/>
                  </a:lnTo>
                  <a:lnTo>
                    <a:pt x="9" y="241"/>
                  </a:lnTo>
                  <a:lnTo>
                    <a:pt x="10" y="238"/>
                  </a:lnTo>
                  <a:lnTo>
                    <a:pt x="15" y="234"/>
                  </a:lnTo>
                  <a:lnTo>
                    <a:pt x="15" y="228"/>
                  </a:lnTo>
                  <a:lnTo>
                    <a:pt x="15" y="224"/>
                  </a:lnTo>
                  <a:lnTo>
                    <a:pt x="15" y="216"/>
                  </a:lnTo>
                  <a:lnTo>
                    <a:pt x="16" y="212"/>
                  </a:lnTo>
                  <a:lnTo>
                    <a:pt x="16" y="206"/>
                  </a:lnTo>
                  <a:lnTo>
                    <a:pt x="15" y="201"/>
                  </a:lnTo>
                  <a:lnTo>
                    <a:pt x="17" y="195"/>
                  </a:lnTo>
                  <a:lnTo>
                    <a:pt x="22" y="189"/>
                  </a:lnTo>
                  <a:lnTo>
                    <a:pt x="22" y="180"/>
                  </a:lnTo>
                  <a:lnTo>
                    <a:pt x="19" y="175"/>
                  </a:lnTo>
                  <a:lnTo>
                    <a:pt x="20" y="162"/>
                  </a:lnTo>
                  <a:lnTo>
                    <a:pt x="19" y="160"/>
                  </a:lnTo>
                  <a:lnTo>
                    <a:pt x="19" y="156"/>
                  </a:lnTo>
                  <a:lnTo>
                    <a:pt x="23" y="149"/>
                  </a:lnTo>
                  <a:lnTo>
                    <a:pt x="22" y="133"/>
                  </a:lnTo>
                  <a:lnTo>
                    <a:pt x="30" y="124"/>
                  </a:lnTo>
                  <a:lnTo>
                    <a:pt x="30" y="110"/>
                  </a:lnTo>
                  <a:lnTo>
                    <a:pt x="35" y="101"/>
                  </a:lnTo>
                  <a:lnTo>
                    <a:pt x="35" y="95"/>
                  </a:lnTo>
                  <a:lnTo>
                    <a:pt x="29" y="93"/>
                  </a:lnTo>
                  <a:lnTo>
                    <a:pt x="29" y="88"/>
                  </a:lnTo>
                  <a:lnTo>
                    <a:pt x="33" y="84"/>
                  </a:lnTo>
                  <a:lnTo>
                    <a:pt x="35" y="68"/>
                  </a:lnTo>
                  <a:lnTo>
                    <a:pt x="33" y="55"/>
                  </a:lnTo>
                  <a:lnTo>
                    <a:pt x="39" y="49"/>
                  </a:lnTo>
                  <a:lnTo>
                    <a:pt x="46" y="44"/>
                  </a:lnTo>
                  <a:lnTo>
                    <a:pt x="48" y="39"/>
                  </a:lnTo>
                  <a:lnTo>
                    <a:pt x="48" y="31"/>
                  </a:lnTo>
                  <a:lnTo>
                    <a:pt x="52" y="25"/>
                  </a:lnTo>
                  <a:lnTo>
                    <a:pt x="53" y="21"/>
                  </a:lnTo>
                  <a:lnTo>
                    <a:pt x="53" y="13"/>
                  </a:lnTo>
                  <a:lnTo>
                    <a:pt x="45" y="0"/>
                  </a:lnTo>
                </a:path>
              </a:pathLst>
            </a:custGeom>
            <a:noFill/>
            <a:ln w="6">
              <a:solidFill>
                <a:srgbClr val="005CE6"/>
              </a:solidFill>
              <a:prstDash val="solid"/>
              <a:round/>
              <a:headEnd/>
              <a:tailEnd/>
            </a:ln>
          </p:spPr>
          <p:txBody>
            <a:bodyPr/>
            <a:lstStyle/>
            <a:p>
              <a:endParaRPr lang="en-US"/>
            </a:p>
          </p:txBody>
        </p:sp>
        <p:sp>
          <p:nvSpPr>
            <p:cNvPr id="28682" name="Freeform 207"/>
            <p:cNvSpPr>
              <a:spLocks/>
            </p:cNvSpPr>
            <p:nvPr/>
          </p:nvSpPr>
          <p:spPr bwMode="auto">
            <a:xfrm>
              <a:off x="561975" y="5784850"/>
              <a:ext cx="3175" cy="6350"/>
            </a:xfrm>
            <a:custGeom>
              <a:avLst/>
              <a:gdLst>
                <a:gd name="T0" fmla="*/ 0 w 2"/>
                <a:gd name="T1" fmla="*/ 4 h 4"/>
                <a:gd name="T2" fmla="*/ 2 w 2"/>
                <a:gd name="T3" fmla="*/ 3 h 4"/>
                <a:gd name="T4" fmla="*/ 0 w 2"/>
                <a:gd name="T5" fmla="*/ 0 h 4"/>
                <a:gd name="T6" fmla="*/ 0 60000 65536"/>
                <a:gd name="T7" fmla="*/ 0 60000 65536"/>
                <a:gd name="T8" fmla="*/ 0 60000 65536"/>
                <a:gd name="T9" fmla="*/ 0 w 2"/>
                <a:gd name="T10" fmla="*/ 0 h 4"/>
                <a:gd name="T11" fmla="*/ 2 w 2"/>
                <a:gd name="T12" fmla="*/ 4 h 4"/>
              </a:gdLst>
              <a:ahLst/>
              <a:cxnLst>
                <a:cxn ang="T6">
                  <a:pos x="T0" y="T1"/>
                </a:cxn>
                <a:cxn ang="T7">
                  <a:pos x="T2" y="T3"/>
                </a:cxn>
                <a:cxn ang="T8">
                  <a:pos x="T4" y="T5"/>
                </a:cxn>
              </a:cxnLst>
              <a:rect l="T9" t="T10" r="T11" b="T12"/>
              <a:pathLst>
                <a:path w="2" h="4">
                  <a:moveTo>
                    <a:pt x="0" y="4"/>
                  </a:moveTo>
                  <a:lnTo>
                    <a:pt x="2" y="3"/>
                  </a:lnTo>
                  <a:lnTo>
                    <a:pt x="0" y="0"/>
                  </a:lnTo>
                </a:path>
              </a:pathLst>
            </a:custGeom>
            <a:noFill/>
            <a:ln w="6">
              <a:solidFill>
                <a:srgbClr val="005CE6"/>
              </a:solidFill>
              <a:prstDash val="solid"/>
              <a:round/>
              <a:headEnd/>
              <a:tailEnd/>
            </a:ln>
          </p:spPr>
          <p:txBody>
            <a:bodyPr/>
            <a:lstStyle/>
            <a:p>
              <a:endParaRPr lang="en-US"/>
            </a:p>
          </p:txBody>
        </p:sp>
        <p:sp>
          <p:nvSpPr>
            <p:cNvPr id="28683" name="Line 208"/>
            <p:cNvSpPr>
              <a:spLocks noChangeShapeType="1"/>
            </p:cNvSpPr>
            <p:nvPr/>
          </p:nvSpPr>
          <p:spPr bwMode="auto">
            <a:xfrm flipV="1">
              <a:off x="539750" y="5791200"/>
              <a:ext cx="22225" cy="6350"/>
            </a:xfrm>
            <a:prstGeom prst="line">
              <a:avLst/>
            </a:prstGeom>
            <a:noFill/>
            <a:ln w="6">
              <a:solidFill>
                <a:srgbClr val="005CE6"/>
              </a:solidFill>
              <a:round/>
              <a:headEnd/>
              <a:tailEnd/>
            </a:ln>
          </p:spPr>
          <p:txBody>
            <a:bodyPr/>
            <a:lstStyle/>
            <a:p>
              <a:endParaRPr lang="en-US"/>
            </a:p>
          </p:txBody>
        </p:sp>
        <p:sp>
          <p:nvSpPr>
            <p:cNvPr id="28684" name="Freeform 209"/>
            <p:cNvSpPr>
              <a:spLocks/>
            </p:cNvSpPr>
            <p:nvPr/>
          </p:nvSpPr>
          <p:spPr bwMode="auto">
            <a:xfrm>
              <a:off x="3768725" y="2779713"/>
              <a:ext cx="46038" cy="11112"/>
            </a:xfrm>
            <a:custGeom>
              <a:avLst/>
              <a:gdLst>
                <a:gd name="T0" fmla="*/ 0 w 29"/>
                <a:gd name="T1" fmla="*/ 0 h 7"/>
                <a:gd name="T2" fmla="*/ 1 w 29"/>
                <a:gd name="T3" fmla="*/ 2 h 7"/>
                <a:gd name="T4" fmla="*/ 4 w 29"/>
                <a:gd name="T5" fmla="*/ 5 h 7"/>
                <a:gd name="T6" fmla="*/ 24 w 29"/>
                <a:gd name="T7" fmla="*/ 7 h 7"/>
                <a:gd name="T8" fmla="*/ 29 w 29"/>
                <a:gd name="T9" fmla="*/ 5 h 7"/>
                <a:gd name="T10" fmla="*/ 0 60000 65536"/>
                <a:gd name="T11" fmla="*/ 0 60000 65536"/>
                <a:gd name="T12" fmla="*/ 0 60000 65536"/>
                <a:gd name="T13" fmla="*/ 0 60000 65536"/>
                <a:gd name="T14" fmla="*/ 0 60000 65536"/>
                <a:gd name="T15" fmla="*/ 0 w 29"/>
                <a:gd name="T16" fmla="*/ 0 h 7"/>
                <a:gd name="T17" fmla="*/ 29 w 29"/>
                <a:gd name="T18" fmla="*/ 7 h 7"/>
              </a:gdLst>
              <a:ahLst/>
              <a:cxnLst>
                <a:cxn ang="T10">
                  <a:pos x="T0" y="T1"/>
                </a:cxn>
                <a:cxn ang="T11">
                  <a:pos x="T2" y="T3"/>
                </a:cxn>
                <a:cxn ang="T12">
                  <a:pos x="T4" y="T5"/>
                </a:cxn>
                <a:cxn ang="T13">
                  <a:pos x="T6" y="T7"/>
                </a:cxn>
                <a:cxn ang="T14">
                  <a:pos x="T8" y="T9"/>
                </a:cxn>
              </a:cxnLst>
              <a:rect l="T15" t="T16" r="T17" b="T18"/>
              <a:pathLst>
                <a:path w="29" h="7">
                  <a:moveTo>
                    <a:pt x="0" y="0"/>
                  </a:moveTo>
                  <a:lnTo>
                    <a:pt x="1" y="2"/>
                  </a:lnTo>
                  <a:lnTo>
                    <a:pt x="4" y="5"/>
                  </a:lnTo>
                  <a:lnTo>
                    <a:pt x="24" y="7"/>
                  </a:lnTo>
                  <a:lnTo>
                    <a:pt x="29" y="5"/>
                  </a:lnTo>
                </a:path>
              </a:pathLst>
            </a:custGeom>
            <a:noFill/>
            <a:ln w="6">
              <a:solidFill>
                <a:srgbClr val="005CE6"/>
              </a:solidFill>
              <a:prstDash val="solid"/>
              <a:round/>
              <a:headEnd/>
              <a:tailEnd/>
            </a:ln>
          </p:spPr>
          <p:txBody>
            <a:bodyPr/>
            <a:lstStyle/>
            <a:p>
              <a:endParaRPr lang="en-US"/>
            </a:p>
          </p:txBody>
        </p:sp>
        <p:sp>
          <p:nvSpPr>
            <p:cNvPr id="28685" name="Freeform 210"/>
            <p:cNvSpPr>
              <a:spLocks/>
            </p:cNvSpPr>
            <p:nvPr/>
          </p:nvSpPr>
          <p:spPr bwMode="auto">
            <a:xfrm>
              <a:off x="3867150" y="3514725"/>
              <a:ext cx="69850" cy="36512"/>
            </a:xfrm>
            <a:custGeom>
              <a:avLst/>
              <a:gdLst>
                <a:gd name="T0" fmla="*/ 44 w 44"/>
                <a:gd name="T1" fmla="*/ 23 h 23"/>
                <a:gd name="T2" fmla="*/ 44 w 44"/>
                <a:gd name="T3" fmla="*/ 20 h 23"/>
                <a:gd name="T4" fmla="*/ 31 w 44"/>
                <a:gd name="T5" fmla="*/ 7 h 23"/>
                <a:gd name="T6" fmla="*/ 23 w 44"/>
                <a:gd name="T7" fmla="*/ 4 h 23"/>
                <a:gd name="T8" fmla="*/ 5 w 44"/>
                <a:gd name="T9" fmla="*/ 0 h 23"/>
                <a:gd name="T10" fmla="*/ 0 w 44"/>
                <a:gd name="T11" fmla="*/ 0 h 23"/>
                <a:gd name="T12" fmla="*/ 0 60000 65536"/>
                <a:gd name="T13" fmla="*/ 0 60000 65536"/>
                <a:gd name="T14" fmla="*/ 0 60000 65536"/>
                <a:gd name="T15" fmla="*/ 0 60000 65536"/>
                <a:gd name="T16" fmla="*/ 0 60000 65536"/>
                <a:gd name="T17" fmla="*/ 0 60000 65536"/>
                <a:gd name="T18" fmla="*/ 0 w 44"/>
                <a:gd name="T19" fmla="*/ 0 h 23"/>
                <a:gd name="T20" fmla="*/ 44 w 44"/>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44" h="23">
                  <a:moveTo>
                    <a:pt x="44" y="23"/>
                  </a:moveTo>
                  <a:lnTo>
                    <a:pt x="44" y="20"/>
                  </a:lnTo>
                  <a:lnTo>
                    <a:pt x="31" y="7"/>
                  </a:lnTo>
                  <a:lnTo>
                    <a:pt x="23" y="4"/>
                  </a:lnTo>
                  <a:lnTo>
                    <a:pt x="5" y="0"/>
                  </a:lnTo>
                  <a:lnTo>
                    <a:pt x="0" y="0"/>
                  </a:lnTo>
                </a:path>
              </a:pathLst>
            </a:custGeom>
            <a:noFill/>
            <a:ln w="6">
              <a:solidFill>
                <a:srgbClr val="005CE6"/>
              </a:solidFill>
              <a:prstDash val="solid"/>
              <a:round/>
              <a:headEnd/>
              <a:tailEnd/>
            </a:ln>
          </p:spPr>
          <p:txBody>
            <a:bodyPr/>
            <a:lstStyle/>
            <a:p>
              <a:endParaRPr lang="en-US"/>
            </a:p>
          </p:txBody>
        </p:sp>
        <p:sp>
          <p:nvSpPr>
            <p:cNvPr id="28686" name="Freeform 211"/>
            <p:cNvSpPr>
              <a:spLocks/>
            </p:cNvSpPr>
            <p:nvPr/>
          </p:nvSpPr>
          <p:spPr bwMode="auto">
            <a:xfrm>
              <a:off x="3557588" y="3684588"/>
              <a:ext cx="190500" cy="73025"/>
            </a:xfrm>
            <a:custGeom>
              <a:avLst/>
              <a:gdLst>
                <a:gd name="T0" fmla="*/ 0 w 120"/>
                <a:gd name="T1" fmla="*/ 0 h 46"/>
                <a:gd name="T2" fmla="*/ 5 w 120"/>
                <a:gd name="T3" fmla="*/ 3 h 46"/>
                <a:gd name="T4" fmla="*/ 26 w 120"/>
                <a:gd name="T5" fmla="*/ 21 h 46"/>
                <a:gd name="T6" fmla="*/ 54 w 120"/>
                <a:gd name="T7" fmla="*/ 39 h 46"/>
                <a:gd name="T8" fmla="*/ 64 w 120"/>
                <a:gd name="T9" fmla="*/ 43 h 46"/>
                <a:gd name="T10" fmla="*/ 72 w 120"/>
                <a:gd name="T11" fmla="*/ 44 h 46"/>
                <a:gd name="T12" fmla="*/ 91 w 120"/>
                <a:gd name="T13" fmla="*/ 46 h 46"/>
                <a:gd name="T14" fmla="*/ 107 w 120"/>
                <a:gd name="T15" fmla="*/ 43 h 46"/>
                <a:gd name="T16" fmla="*/ 120 w 120"/>
                <a:gd name="T17" fmla="*/ 37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0"/>
                <a:gd name="T28" fmla="*/ 0 h 46"/>
                <a:gd name="T29" fmla="*/ 120 w 120"/>
                <a:gd name="T30" fmla="*/ 46 h 4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0" h="46">
                  <a:moveTo>
                    <a:pt x="0" y="0"/>
                  </a:moveTo>
                  <a:lnTo>
                    <a:pt x="5" y="3"/>
                  </a:lnTo>
                  <a:lnTo>
                    <a:pt x="26" y="21"/>
                  </a:lnTo>
                  <a:lnTo>
                    <a:pt x="54" y="39"/>
                  </a:lnTo>
                  <a:lnTo>
                    <a:pt x="64" y="43"/>
                  </a:lnTo>
                  <a:lnTo>
                    <a:pt x="72" y="44"/>
                  </a:lnTo>
                  <a:lnTo>
                    <a:pt x="91" y="46"/>
                  </a:lnTo>
                  <a:lnTo>
                    <a:pt x="107" y="43"/>
                  </a:lnTo>
                  <a:lnTo>
                    <a:pt x="120" y="37"/>
                  </a:lnTo>
                </a:path>
              </a:pathLst>
            </a:custGeom>
            <a:noFill/>
            <a:ln w="6">
              <a:solidFill>
                <a:srgbClr val="005CE6"/>
              </a:solidFill>
              <a:prstDash val="solid"/>
              <a:round/>
              <a:headEnd/>
              <a:tailEnd/>
            </a:ln>
          </p:spPr>
          <p:txBody>
            <a:bodyPr/>
            <a:lstStyle/>
            <a:p>
              <a:endParaRPr lang="en-US"/>
            </a:p>
          </p:txBody>
        </p:sp>
        <p:sp>
          <p:nvSpPr>
            <p:cNvPr id="28687" name="Line 212"/>
            <p:cNvSpPr>
              <a:spLocks noChangeShapeType="1"/>
            </p:cNvSpPr>
            <p:nvPr/>
          </p:nvSpPr>
          <p:spPr bwMode="auto">
            <a:xfrm flipV="1">
              <a:off x="1292225" y="5599113"/>
              <a:ext cx="1588" cy="7937"/>
            </a:xfrm>
            <a:prstGeom prst="line">
              <a:avLst/>
            </a:prstGeom>
            <a:noFill/>
            <a:ln w="6">
              <a:solidFill>
                <a:srgbClr val="005CE6"/>
              </a:solidFill>
              <a:round/>
              <a:headEnd/>
              <a:tailEnd/>
            </a:ln>
          </p:spPr>
          <p:txBody>
            <a:bodyPr/>
            <a:lstStyle/>
            <a:p>
              <a:endParaRPr lang="en-US"/>
            </a:p>
          </p:txBody>
        </p:sp>
        <p:sp>
          <p:nvSpPr>
            <p:cNvPr id="28688" name="Freeform 213"/>
            <p:cNvSpPr>
              <a:spLocks/>
            </p:cNvSpPr>
            <p:nvPr/>
          </p:nvSpPr>
          <p:spPr bwMode="auto">
            <a:xfrm>
              <a:off x="7620000" y="3244850"/>
              <a:ext cx="338138" cy="207962"/>
            </a:xfrm>
            <a:custGeom>
              <a:avLst/>
              <a:gdLst>
                <a:gd name="T0" fmla="*/ 0 w 213"/>
                <a:gd name="T1" fmla="*/ 131 h 131"/>
                <a:gd name="T2" fmla="*/ 5 w 213"/>
                <a:gd name="T3" fmla="*/ 113 h 131"/>
                <a:gd name="T4" fmla="*/ 8 w 213"/>
                <a:gd name="T5" fmla="*/ 98 h 131"/>
                <a:gd name="T6" fmla="*/ 18 w 213"/>
                <a:gd name="T7" fmla="*/ 65 h 131"/>
                <a:gd name="T8" fmla="*/ 27 w 213"/>
                <a:gd name="T9" fmla="*/ 56 h 131"/>
                <a:gd name="T10" fmla="*/ 54 w 213"/>
                <a:gd name="T11" fmla="*/ 49 h 131"/>
                <a:gd name="T12" fmla="*/ 76 w 213"/>
                <a:gd name="T13" fmla="*/ 39 h 131"/>
                <a:gd name="T14" fmla="*/ 96 w 213"/>
                <a:gd name="T15" fmla="*/ 36 h 131"/>
                <a:gd name="T16" fmla="*/ 116 w 213"/>
                <a:gd name="T17" fmla="*/ 28 h 131"/>
                <a:gd name="T18" fmla="*/ 122 w 213"/>
                <a:gd name="T19" fmla="*/ 22 h 131"/>
                <a:gd name="T20" fmla="*/ 128 w 213"/>
                <a:gd name="T21" fmla="*/ 19 h 131"/>
                <a:gd name="T22" fmla="*/ 148 w 213"/>
                <a:gd name="T23" fmla="*/ 18 h 131"/>
                <a:gd name="T24" fmla="*/ 167 w 213"/>
                <a:gd name="T25" fmla="*/ 7 h 131"/>
                <a:gd name="T26" fmla="*/ 180 w 213"/>
                <a:gd name="T27" fmla="*/ 10 h 131"/>
                <a:gd name="T28" fmla="*/ 183 w 213"/>
                <a:gd name="T29" fmla="*/ 9 h 131"/>
                <a:gd name="T30" fmla="*/ 188 w 213"/>
                <a:gd name="T31" fmla="*/ 5 h 131"/>
                <a:gd name="T32" fmla="*/ 197 w 213"/>
                <a:gd name="T33" fmla="*/ 0 h 131"/>
                <a:gd name="T34" fmla="*/ 206 w 213"/>
                <a:gd name="T35" fmla="*/ 0 h 131"/>
                <a:gd name="T36" fmla="*/ 213 w 213"/>
                <a:gd name="T37" fmla="*/ 2 h 13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3"/>
                <a:gd name="T58" fmla="*/ 0 h 131"/>
                <a:gd name="T59" fmla="*/ 213 w 213"/>
                <a:gd name="T60" fmla="*/ 131 h 13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3" h="131">
                  <a:moveTo>
                    <a:pt x="0" y="131"/>
                  </a:moveTo>
                  <a:lnTo>
                    <a:pt x="5" y="113"/>
                  </a:lnTo>
                  <a:lnTo>
                    <a:pt x="8" y="98"/>
                  </a:lnTo>
                  <a:lnTo>
                    <a:pt x="18" y="65"/>
                  </a:lnTo>
                  <a:lnTo>
                    <a:pt x="27" y="56"/>
                  </a:lnTo>
                  <a:lnTo>
                    <a:pt x="54" y="49"/>
                  </a:lnTo>
                  <a:lnTo>
                    <a:pt x="76" y="39"/>
                  </a:lnTo>
                  <a:lnTo>
                    <a:pt x="96" y="36"/>
                  </a:lnTo>
                  <a:lnTo>
                    <a:pt x="116" y="28"/>
                  </a:lnTo>
                  <a:lnTo>
                    <a:pt x="122" y="22"/>
                  </a:lnTo>
                  <a:lnTo>
                    <a:pt x="128" y="19"/>
                  </a:lnTo>
                  <a:lnTo>
                    <a:pt x="148" y="18"/>
                  </a:lnTo>
                  <a:lnTo>
                    <a:pt x="167" y="7"/>
                  </a:lnTo>
                  <a:lnTo>
                    <a:pt x="180" y="10"/>
                  </a:lnTo>
                  <a:lnTo>
                    <a:pt x="183" y="9"/>
                  </a:lnTo>
                  <a:lnTo>
                    <a:pt x="188" y="5"/>
                  </a:lnTo>
                  <a:lnTo>
                    <a:pt x="197" y="0"/>
                  </a:lnTo>
                  <a:lnTo>
                    <a:pt x="206" y="0"/>
                  </a:lnTo>
                  <a:lnTo>
                    <a:pt x="213" y="2"/>
                  </a:lnTo>
                </a:path>
              </a:pathLst>
            </a:custGeom>
            <a:noFill/>
            <a:ln w="6">
              <a:solidFill>
                <a:srgbClr val="005CE6"/>
              </a:solidFill>
              <a:prstDash val="solid"/>
              <a:round/>
              <a:headEnd/>
              <a:tailEnd/>
            </a:ln>
          </p:spPr>
          <p:txBody>
            <a:bodyPr/>
            <a:lstStyle/>
            <a:p>
              <a:endParaRPr lang="en-US"/>
            </a:p>
          </p:txBody>
        </p:sp>
        <p:sp>
          <p:nvSpPr>
            <p:cNvPr id="28689" name="Freeform 214"/>
            <p:cNvSpPr>
              <a:spLocks/>
            </p:cNvSpPr>
            <p:nvPr/>
          </p:nvSpPr>
          <p:spPr bwMode="auto">
            <a:xfrm>
              <a:off x="7767638" y="4975225"/>
              <a:ext cx="190500" cy="88900"/>
            </a:xfrm>
            <a:custGeom>
              <a:avLst/>
              <a:gdLst>
                <a:gd name="T0" fmla="*/ 120 w 120"/>
                <a:gd name="T1" fmla="*/ 0 h 56"/>
                <a:gd name="T2" fmla="*/ 118 w 120"/>
                <a:gd name="T3" fmla="*/ 0 h 56"/>
                <a:gd name="T4" fmla="*/ 114 w 120"/>
                <a:gd name="T5" fmla="*/ 2 h 56"/>
                <a:gd name="T6" fmla="*/ 101 w 120"/>
                <a:gd name="T7" fmla="*/ 13 h 56"/>
                <a:gd name="T8" fmla="*/ 97 w 120"/>
                <a:gd name="T9" fmla="*/ 13 h 56"/>
                <a:gd name="T10" fmla="*/ 92 w 120"/>
                <a:gd name="T11" fmla="*/ 9 h 56"/>
                <a:gd name="T12" fmla="*/ 91 w 120"/>
                <a:gd name="T13" fmla="*/ 9 h 56"/>
                <a:gd name="T14" fmla="*/ 88 w 120"/>
                <a:gd name="T15" fmla="*/ 12 h 56"/>
                <a:gd name="T16" fmla="*/ 85 w 120"/>
                <a:gd name="T17" fmla="*/ 16 h 56"/>
                <a:gd name="T18" fmla="*/ 85 w 120"/>
                <a:gd name="T19" fmla="*/ 22 h 56"/>
                <a:gd name="T20" fmla="*/ 87 w 120"/>
                <a:gd name="T21" fmla="*/ 23 h 56"/>
                <a:gd name="T22" fmla="*/ 92 w 120"/>
                <a:gd name="T23" fmla="*/ 26 h 56"/>
                <a:gd name="T24" fmla="*/ 97 w 120"/>
                <a:gd name="T25" fmla="*/ 29 h 56"/>
                <a:gd name="T26" fmla="*/ 97 w 120"/>
                <a:gd name="T27" fmla="*/ 32 h 56"/>
                <a:gd name="T28" fmla="*/ 95 w 120"/>
                <a:gd name="T29" fmla="*/ 33 h 56"/>
                <a:gd name="T30" fmla="*/ 90 w 120"/>
                <a:gd name="T31" fmla="*/ 35 h 56"/>
                <a:gd name="T32" fmla="*/ 80 w 120"/>
                <a:gd name="T33" fmla="*/ 33 h 56"/>
                <a:gd name="T34" fmla="*/ 74 w 120"/>
                <a:gd name="T35" fmla="*/ 30 h 56"/>
                <a:gd name="T36" fmla="*/ 68 w 120"/>
                <a:gd name="T37" fmla="*/ 25 h 56"/>
                <a:gd name="T38" fmla="*/ 64 w 120"/>
                <a:gd name="T39" fmla="*/ 16 h 56"/>
                <a:gd name="T40" fmla="*/ 59 w 120"/>
                <a:gd name="T41" fmla="*/ 13 h 56"/>
                <a:gd name="T42" fmla="*/ 56 w 120"/>
                <a:gd name="T43" fmla="*/ 12 h 56"/>
                <a:gd name="T44" fmla="*/ 54 w 120"/>
                <a:gd name="T45" fmla="*/ 13 h 56"/>
                <a:gd name="T46" fmla="*/ 44 w 120"/>
                <a:gd name="T47" fmla="*/ 23 h 56"/>
                <a:gd name="T48" fmla="*/ 38 w 120"/>
                <a:gd name="T49" fmla="*/ 23 h 56"/>
                <a:gd name="T50" fmla="*/ 35 w 120"/>
                <a:gd name="T51" fmla="*/ 22 h 56"/>
                <a:gd name="T52" fmla="*/ 32 w 120"/>
                <a:gd name="T53" fmla="*/ 22 h 56"/>
                <a:gd name="T54" fmla="*/ 28 w 120"/>
                <a:gd name="T55" fmla="*/ 25 h 56"/>
                <a:gd name="T56" fmla="*/ 23 w 120"/>
                <a:gd name="T57" fmla="*/ 25 h 56"/>
                <a:gd name="T58" fmla="*/ 18 w 120"/>
                <a:gd name="T59" fmla="*/ 20 h 56"/>
                <a:gd name="T60" fmla="*/ 13 w 120"/>
                <a:gd name="T61" fmla="*/ 20 h 56"/>
                <a:gd name="T62" fmla="*/ 10 w 120"/>
                <a:gd name="T63" fmla="*/ 22 h 56"/>
                <a:gd name="T64" fmla="*/ 5 w 120"/>
                <a:gd name="T65" fmla="*/ 33 h 56"/>
                <a:gd name="T66" fmla="*/ 5 w 120"/>
                <a:gd name="T67" fmla="*/ 52 h 56"/>
                <a:gd name="T68" fmla="*/ 3 w 120"/>
                <a:gd name="T69" fmla="*/ 55 h 56"/>
                <a:gd name="T70" fmla="*/ 0 w 120"/>
                <a:gd name="T71" fmla="*/ 56 h 5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20"/>
                <a:gd name="T109" fmla="*/ 0 h 56"/>
                <a:gd name="T110" fmla="*/ 120 w 120"/>
                <a:gd name="T111" fmla="*/ 56 h 5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20" h="56">
                  <a:moveTo>
                    <a:pt x="120" y="0"/>
                  </a:moveTo>
                  <a:lnTo>
                    <a:pt x="118" y="0"/>
                  </a:lnTo>
                  <a:lnTo>
                    <a:pt x="114" y="2"/>
                  </a:lnTo>
                  <a:lnTo>
                    <a:pt x="101" y="13"/>
                  </a:lnTo>
                  <a:lnTo>
                    <a:pt x="97" y="13"/>
                  </a:lnTo>
                  <a:lnTo>
                    <a:pt x="92" y="9"/>
                  </a:lnTo>
                  <a:lnTo>
                    <a:pt x="91" y="9"/>
                  </a:lnTo>
                  <a:lnTo>
                    <a:pt x="88" y="12"/>
                  </a:lnTo>
                  <a:lnTo>
                    <a:pt x="85" y="16"/>
                  </a:lnTo>
                  <a:lnTo>
                    <a:pt x="85" y="22"/>
                  </a:lnTo>
                  <a:lnTo>
                    <a:pt x="87" y="23"/>
                  </a:lnTo>
                  <a:lnTo>
                    <a:pt x="92" y="26"/>
                  </a:lnTo>
                  <a:lnTo>
                    <a:pt x="97" y="29"/>
                  </a:lnTo>
                  <a:lnTo>
                    <a:pt x="97" y="32"/>
                  </a:lnTo>
                  <a:lnTo>
                    <a:pt x="95" y="33"/>
                  </a:lnTo>
                  <a:lnTo>
                    <a:pt x="90" y="35"/>
                  </a:lnTo>
                  <a:lnTo>
                    <a:pt x="80" y="33"/>
                  </a:lnTo>
                  <a:lnTo>
                    <a:pt x="74" y="30"/>
                  </a:lnTo>
                  <a:lnTo>
                    <a:pt x="68" y="25"/>
                  </a:lnTo>
                  <a:lnTo>
                    <a:pt x="64" y="16"/>
                  </a:lnTo>
                  <a:lnTo>
                    <a:pt x="59" y="13"/>
                  </a:lnTo>
                  <a:lnTo>
                    <a:pt x="56" y="12"/>
                  </a:lnTo>
                  <a:lnTo>
                    <a:pt x="54" y="13"/>
                  </a:lnTo>
                  <a:lnTo>
                    <a:pt x="44" y="23"/>
                  </a:lnTo>
                  <a:lnTo>
                    <a:pt x="38" y="23"/>
                  </a:lnTo>
                  <a:lnTo>
                    <a:pt x="35" y="22"/>
                  </a:lnTo>
                  <a:lnTo>
                    <a:pt x="32" y="22"/>
                  </a:lnTo>
                  <a:lnTo>
                    <a:pt x="28" y="25"/>
                  </a:lnTo>
                  <a:lnTo>
                    <a:pt x="23" y="25"/>
                  </a:lnTo>
                  <a:lnTo>
                    <a:pt x="18" y="20"/>
                  </a:lnTo>
                  <a:lnTo>
                    <a:pt x="13" y="20"/>
                  </a:lnTo>
                  <a:lnTo>
                    <a:pt x="10" y="22"/>
                  </a:lnTo>
                  <a:lnTo>
                    <a:pt x="5" y="33"/>
                  </a:lnTo>
                  <a:lnTo>
                    <a:pt x="5" y="52"/>
                  </a:lnTo>
                  <a:lnTo>
                    <a:pt x="3" y="55"/>
                  </a:lnTo>
                  <a:lnTo>
                    <a:pt x="0" y="56"/>
                  </a:lnTo>
                </a:path>
              </a:pathLst>
            </a:custGeom>
            <a:noFill/>
            <a:ln w="6">
              <a:solidFill>
                <a:srgbClr val="005CE6"/>
              </a:solidFill>
              <a:prstDash val="solid"/>
              <a:round/>
              <a:headEnd/>
              <a:tailEnd/>
            </a:ln>
          </p:spPr>
          <p:txBody>
            <a:bodyPr/>
            <a:lstStyle/>
            <a:p>
              <a:endParaRPr lang="en-US"/>
            </a:p>
          </p:txBody>
        </p:sp>
        <p:sp>
          <p:nvSpPr>
            <p:cNvPr id="28690" name="Freeform 215"/>
            <p:cNvSpPr>
              <a:spLocks/>
            </p:cNvSpPr>
            <p:nvPr/>
          </p:nvSpPr>
          <p:spPr bwMode="auto">
            <a:xfrm>
              <a:off x="1330325" y="5343525"/>
              <a:ext cx="30163" cy="34925"/>
            </a:xfrm>
            <a:custGeom>
              <a:avLst/>
              <a:gdLst>
                <a:gd name="T0" fmla="*/ 0 w 19"/>
                <a:gd name="T1" fmla="*/ 22 h 22"/>
                <a:gd name="T2" fmla="*/ 0 w 19"/>
                <a:gd name="T3" fmla="*/ 22 h 22"/>
                <a:gd name="T4" fmla="*/ 0 w 19"/>
                <a:gd name="T5" fmla="*/ 19 h 22"/>
                <a:gd name="T6" fmla="*/ 0 w 19"/>
                <a:gd name="T7" fmla="*/ 16 h 22"/>
                <a:gd name="T8" fmla="*/ 10 w 19"/>
                <a:gd name="T9" fmla="*/ 4 h 22"/>
                <a:gd name="T10" fmla="*/ 16 w 19"/>
                <a:gd name="T11" fmla="*/ 4 h 22"/>
                <a:gd name="T12" fmla="*/ 17 w 19"/>
                <a:gd name="T13" fmla="*/ 1 h 22"/>
                <a:gd name="T14" fmla="*/ 17 w 19"/>
                <a:gd name="T15" fmla="*/ 0 h 22"/>
                <a:gd name="T16" fmla="*/ 19 w 19"/>
                <a:gd name="T17" fmla="*/ 0 h 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
                <a:gd name="T28" fmla="*/ 0 h 22"/>
                <a:gd name="T29" fmla="*/ 19 w 19"/>
                <a:gd name="T30" fmla="*/ 22 h 2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 h="22">
                  <a:moveTo>
                    <a:pt x="0" y="22"/>
                  </a:moveTo>
                  <a:lnTo>
                    <a:pt x="0" y="22"/>
                  </a:lnTo>
                  <a:lnTo>
                    <a:pt x="0" y="19"/>
                  </a:lnTo>
                  <a:lnTo>
                    <a:pt x="0" y="16"/>
                  </a:lnTo>
                  <a:lnTo>
                    <a:pt x="10" y="4"/>
                  </a:lnTo>
                  <a:lnTo>
                    <a:pt x="16" y="4"/>
                  </a:lnTo>
                  <a:lnTo>
                    <a:pt x="17" y="1"/>
                  </a:lnTo>
                  <a:lnTo>
                    <a:pt x="17" y="0"/>
                  </a:lnTo>
                  <a:lnTo>
                    <a:pt x="19" y="0"/>
                  </a:lnTo>
                </a:path>
              </a:pathLst>
            </a:custGeom>
            <a:noFill/>
            <a:ln w="6">
              <a:solidFill>
                <a:srgbClr val="005CE6"/>
              </a:solidFill>
              <a:prstDash val="solid"/>
              <a:round/>
              <a:headEnd/>
              <a:tailEnd/>
            </a:ln>
          </p:spPr>
          <p:txBody>
            <a:bodyPr/>
            <a:lstStyle/>
            <a:p>
              <a:endParaRPr lang="en-US"/>
            </a:p>
          </p:txBody>
        </p:sp>
        <p:sp>
          <p:nvSpPr>
            <p:cNvPr id="28691" name="Freeform 216"/>
            <p:cNvSpPr>
              <a:spLocks/>
            </p:cNvSpPr>
            <p:nvPr/>
          </p:nvSpPr>
          <p:spPr bwMode="auto">
            <a:xfrm>
              <a:off x="3748088" y="3743325"/>
              <a:ext cx="414338" cy="623887"/>
            </a:xfrm>
            <a:custGeom>
              <a:avLst/>
              <a:gdLst>
                <a:gd name="T0" fmla="*/ 261 w 261"/>
                <a:gd name="T1" fmla="*/ 393 h 393"/>
                <a:gd name="T2" fmla="*/ 248 w 261"/>
                <a:gd name="T3" fmla="*/ 366 h 393"/>
                <a:gd name="T4" fmla="*/ 233 w 261"/>
                <a:gd name="T5" fmla="*/ 331 h 393"/>
                <a:gd name="T6" fmla="*/ 207 w 261"/>
                <a:gd name="T7" fmla="*/ 278 h 393"/>
                <a:gd name="T8" fmla="*/ 204 w 261"/>
                <a:gd name="T9" fmla="*/ 268 h 393"/>
                <a:gd name="T10" fmla="*/ 186 w 261"/>
                <a:gd name="T11" fmla="*/ 233 h 393"/>
                <a:gd name="T12" fmla="*/ 176 w 261"/>
                <a:gd name="T13" fmla="*/ 219 h 393"/>
                <a:gd name="T14" fmla="*/ 161 w 261"/>
                <a:gd name="T15" fmla="*/ 203 h 393"/>
                <a:gd name="T16" fmla="*/ 131 w 261"/>
                <a:gd name="T17" fmla="*/ 180 h 393"/>
                <a:gd name="T18" fmla="*/ 122 w 261"/>
                <a:gd name="T19" fmla="*/ 173 h 393"/>
                <a:gd name="T20" fmla="*/ 115 w 261"/>
                <a:gd name="T21" fmla="*/ 164 h 393"/>
                <a:gd name="T22" fmla="*/ 111 w 261"/>
                <a:gd name="T23" fmla="*/ 156 h 393"/>
                <a:gd name="T24" fmla="*/ 108 w 261"/>
                <a:gd name="T25" fmla="*/ 148 h 393"/>
                <a:gd name="T26" fmla="*/ 102 w 261"/>
                <a:gd name="T27" fmla="*/ 112 h 393"/>
                <a:gd name="T28" fmla="*/ 96 w 261"/>
                <a:gd name="T29" fmla="*/ 101 h 393"/>
                <a:gd name="T30" fmla="*/ 88 w 261"/>
                <a:gd name="T31" fmla="*/ 87 h 393"/>
                <a:gd name="T32" fmla="*/ 78 w 261"/>
                <a:gd name="T33" fmla="*/ 69 h 393"/>
                <a:gd name="T34" fmla="*/ 70 w 261"/>
                <a:gd name="T35" fmla="*/ 58 h 393"/>
                <a:gd name="T36" fmla="*/ 66 w 261"/>
                <a:gd name="T37" fmla="*/ 55 h 393"/>
                <a:gd name="T38" fmla="*/ 30 w 261"/>
                <a:gd name="T39" fmla="*/ 45 h 393"/>
                <a:gd name="T40" fmla="*/ 21 w 261"/>
                <a:gd name="T41" fmla="*/ 40 h 393"/>
                <a:gd name="T42" fmla="*/ 11 w 261"/>
                <a:gd name="T43" fmla="*/ 26 h 393"/>
                <a:gd name="T44" fmla="*/ 7 w 261"/>
                <a:gd name="T45" fmla="*/ 19 h 393"/>
                <a:gd name="T46" fmla="*/ 6 w 261"/>
                <a:gd name="T47" fmla="*/ 10 h 393"/>
                <a:gd name="T48" fmla="*/ 0 w 261"/>
                <a:gd name="T49" fmla="*/ 0 h 39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1"/>
                <a:gd name="T76" fmla="*/ 0 h 393"/>
                <a:gd name="T77" fmla="*/ 261 w 261"/>
                <a:gd name="T78" fmla="*/ 393 h 39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1" h="393">
                  <a:moveTo>
                    <a:pt x="261" y="393"/>
                  </a:moveTo>
                  <a:lnTo>
                    <a:pt x="248" y="366"/>
                  </a:lnTo>
                  <a:lnTo>
                    <a:pt x="233" y="331"/>
                  </a:lnTo>
                  <a:lnTo>
                    <a:pt x="207" y="278"/>
                  </a:lnTo>
                  <a:lnTo>
                    <a:pt x="204" y="268"/>
                  </a:lnTo>
                  <a:lnTo>
                    <a:pt x="186" y="233"/>
                  </a:lnTo>
                  <a:lnTo>
                    <a:pt x="176" y="219"/>
                  </a:lnTo>
                  <a:lnTo>
                    <a:pt x="161" y="203"/>
                  </a:lnTo>
                  <a:lnTo>
                    <a:pt x="131" y="180"/>
                  </a:lnTo>
                  <a:lnTo>
                    <a:pt x="122" y="173"/>
                  </a:lnTo>
                  <a:lnTo>
                    <a:pt x="115" y="164"/>
                  </a:lnTo>
                  <a:lnTo>
                    <a:pt x="111" y="156"/>
                  </a:lnTo>
                  <a:lnTo>
                    <a:pt x="108" y="148"/>
                  </a:lnTo>
                  <a:lnTo>
                    <a:pt x="102" y="112"/>
                  </a:lnTo>
                  <a:lnTo>
                    <a:pt x="96" y="101"/>
                  </a:lnTo>
                  <a:lnTo>
                    <a:pt x="88" y="87"/>
                  </a:lnTo>
                  <a:lnTo>
                    <a:pt x="78" y="69"/>
                  </a:lnTo>
                  <a:lnTo>
                    <a:pt x="70" y="58"/>
                  </a:lnTo>
                  <a:lnTo>
                    <a:pt x="66" y="55"/>
                  </a:lnTo>
                  <a:lnTo>
                    <a:pt x="30" y="45"/>
                  </a:lnTo>
                  <a:lnTo>
                    <a:pt x="21" y="40"/>
                  </a:lnTo>
                  <a:lnTo>
                    <a:pt x="11" y="26"/>
                  </a:lnTo>
                  <a:lnTo>
                    <a:pt x="7" y="19"/>
                  </a:lnTo>
                  <a:lnTo>
                    <a:pt x="6" y="10"/>
                  </a:lnTo>
                  <a:lnTo>
                    <a:pt x="0" y="0"/>
                  </a:lnTo>
                </a:path>
              </a:pathLst>
            </a:custGeom>
            <a:noFill/>
            <a:ln w="6">
              <a:solidFill>
                <a:srgbClr val="005CE6"/>
              </a:solidFill>
              <a:prstDash val="solid"/>
              <a:round/>
              <a:headEnd/>
              <a:tailEnd/>
            </a:ln>
          </p:spPr>
          <p:txBody>
            <a:bodyPr/>
            <a:lstStyle/>
            <a:p>
              <a:endParaRPr lang="en-US"/>
            </a:p>
          </p:txBody>
        </p:sp>
        <p:sp>
          <p:nvSpPr>
            <p:cNvPr id="28692" name="Line 217"/>
            <p:cNvSpPr>
              <a:spLocks noChangeShapeType="1"/>
            </p:cNvSpPr>
            <p:nvPr/>
          </p:nvSpPr>
          <p:spPr bwMode="auto">
            <a:xfrm flipV="1">
              <a:off x="1298575" y="5457825"/>
              <a:ext cx="4763" cy="31750"/>
            </a:xfrm>
            <a:prstGeom prst="line">
              <a:avLst/>
            </a:prstGeom>
            <a:noFill/>
            <a:ln w="6">
              <a:solidFill>
                <a:srgbClr val="005CE6"/>
              </a:solidFill>
              <a:round/>
              <a:headEnd/>
              <a:tailEnd/>
            </a:ln>
          </p:spPr>
          <p:txBody>
            <a:bodyPr/>
            <a:lstStyle/>
            <a:p>
              <a:endParaRPr lang="en-US"/>
            </a:p>
          </p:txBody>
        </p:sp>
        <p:sp>
          <p:nvSpPr>
            <p:cNvPr id="28693" name="Freeform 218"/>
            <p:cNvSpPr>
              <a:spLocks/>
            </p:cNvSpPr>
            <p:nvPr/>
          </p:nvSpPr>
          <p:spPr bwMode="auto">
            <a:xfrm>
              <a:off x="1300163" y="3565525"/>
              <a:ext cx="20638" cy="46037"/>
            </a:xfrm>
            <a:custGeom>
              <a:avLst/>
              <a:gdLst>
                <a:gd name="T0" fmla="*/ 0 w 13"/>
                <a:gd name="T1" fmla="*/ 0 h 29"/>
                <a:gd name="T2" fmla="*/ 2 w 13"/>
                <a:gd name="T3" fmla="*/ 3 h 29"/>
                <a:gd name="T4" fmla="*/ 3 w 13"/>
                <a:gd name="T5" fmla="*/ 13 h 29"/>
                <a:gd name="T6" fmla="*/ 12 w 13"/>
                <a:gd name="T7" fmla="*/ 24 h 29"/>
                <a:gd name="T8" fmla="*/ 13 w 13"/>
                <a:gd name="T9" fmla="*/ 29 h 29"/>
                <a:gd name="T10" fmla="*/ 13 w 13"/>
                <a:gd name="T11" fmla="*/ 29 h 29"/>
                <a:gd name="T12" fmla="*/ 0 60000 65536"/>
                <a:gd name="T13" fmla="*/ 0 60000 65536"/>
                <a:gd name="T14" fmla="*/ 0 60000 65536"/>
                <a:gd name="T15" fmla="*/ 0 60000 65536"/>
                <a:gd name="T16" fmla="*/ 0 60000 65536"/>
                <a:gd name="T17" fmla="*/ 0 60000 65536"/>
                <a:gd name="T18" fmla="*/ 0 w 13"/>
                <a:gd name="T19" fmla="*/ 0 h 29"/>
                <a:gd name="T20" fmla="*/ 13 w 13"/>
                <a:gd name="T21" fmla="*/ 29 h 29"/>
              </a:gdLst>
              <a:ahLst/>
              <a:cxnLst>
                <a:cxn ang="T12">
                  <a:pos x="T0" y="T1"/>
                </a:cxn>
                <a:cxn ang="T13">
                  <a:pos x="T2" y="T3"/>
                </a:cxn>
                <a:cxn ang="T14">
                  <a:pos x="T4" y="T5"/>
                </a:cxn>
                <a:cxn ang="T15">
                  <a:pos x="T6" y="T7"/>
                </a:cxn>
                <a:cxn ang="T16">
                  <a:pos x="T8" y="T9"/>
                </a:cxn>
                <a:cxn ang="T17">
                  <a:pos x="T10" y="T11"/>
                </a:cxn>
              </a:cxnLst>
              <a:rect l="T18" t="T19" r="T20" b="T21"/>
              <a:pathLst>
                <a:path w="13" h="29">
                  <a:moveTo>
                    <a:pt x="0" y="0"/>
                  </a:moveTo>
                  <a:lnTo>
                    <a:pt x="2" y="3"/>
                  </a:lnTo>
                  <a:lnTo>
                    <a:pt x="3" y="13"/>
                  </a:lnTo>
                  <a:lnTo>
                    <a:pt x="12" y="24"/>
                  </a:lnTo>
                  <a:lnTo>
                    <a:pt x="13" y="29"/>
                  </a:lnTo>
                </a:path>
              </a:pathLst>
            </a:custGeom>
            <a:noFill/>
            <a:ln w="6">
              <a:solidFill>
                <a:srgbClr val="005CE6"/>
              </a:solidFill>
              <a:prstDash val="solid"/>
              <a:round/>
              <a:headEnd/>
              <a:tailEnd/>
            </a:ln>
          </p:spPr>
          <p:txBody>
            <a:bodyPr/>
            <a:lstStyle/>
            <a:p>
              <a:endParaRPr lang="en-US"/>
            </a:p>
          </p:txBody>
        </p:sp>
        <p:sp>
          <p:nvSpPr>
            <p:cNvPr id="28694" name="Freeform 219"/>
            <p:cNvSpPr>
              <a:spLocks/>
            </p:cNvSpPr>
            <p:nvPr/>
          </p:nvSpPr>
          <p:spPr bwMode="auto">
            <a:xfrm>
              <a:off x="6537325" y="2106613"/>
              <a:ext cx="80963" cy="36512"/>
            </a:xfrm>
            <a:custGeom>
              <a:avLst/>
              <a:gdLst>
                <a:gd name="T0" fmla="*/ 51 w 51"/>
                <a:gd name="T1" fmla="*/ 23 h 23"/>
                <a:gd name="T2" fmla="*/ 43 w 51"/>
                <a:gd name="T3" fmla="*/ 20 h 23"/>
                <a:gd name="T4" fmla="*/ 33 w 51"/>
                <a:gd name="T5" fmla="*/ 10 h 23"/>
                <a:gd name="T6" fmla="*/ 18 w 51"/>
                <a:gd name="T7" fmla="*/ 0 h 23"/>
                <a:gd name="T8" fmla="*/ 6 w 51"/>
                <a:gd name="T9" fmla="*/ 2 h 23"/>
                <a:gd name="T10" fmla="*/ 0 w 51"/>
                <a:gd name="T11" fmla="*/ 3 h 23"/>
                <a:gd name="T12" fmla="*/ 0 60000 65536"/>
                <a:gd name="T13" fmla="*/ 0 60000 65536"/>
                <a:gd name="T14" fmla="*/ 0 60000 65536"/>
                <a:gd name="T15" fmla="*/ 0 60000 65536"/>
                <a:gd name="T16" fmla="*/ 0 60000 65536"/>
                <a:gd name="T17" fmla="*/ 0 60000 65536"/>
                <a:gd name="T18" fmla="*/ 0 w 51"/>
                <a:gd name="T19" fmla="*/ 0 h 23"/>
                <a:gd name="T20" fmla="*/ 51 w 51"/>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51" h="23">
                  <a:moveTo>
                    <a:pt x="51" y="23"/>
                  </a:moveTo>
                  <a:lnTo>
                    <a:pt x="43" y="20"/>
                  </a:lnTo>
                  <a:lnTo>
                    <a:pt x="33" y="10"/>
                  </a:lnTo>
                  <a:lnTo>
                    <a:pt x="18" y="0"/>
                  </a:lnTo>
                  <a:lnTo>
                    <a:pt x="6" y="2"/>
                  </a:lnTo>
                  <a:lnTo>
                    <a:pt x="0" y="3"/>
                  </a:lnTo>
                </a:path>
              </a:pathLst>
            </a:custGeom>
            <a:noFill/>
            <a:ln w="6">
              <a:solidFill>
                <a:srgbClr val="005CE6"/>
              </a:solidFill>
              <a:prstDash val="solid"/>
              <a:round/>
              <a:headEnd/>
              <a:tailEnd/>
            </a:ln>
          </p:spPr>
          <p:txBody>
            <a:bodyPr/>
            <a:lstStyle/>
            <a:p>
              <a:endParaRPr lang="en-US"/>
            </a:p>
          </p:txBody>
        </p:sp>
        <p:sp>
          <p:nvSpPr>
            <p:cNvPr id="28695" name="Freeform 220"/>
            <p:cNvSpPr>
              <a:spLocks/>
            </p:cNvSpPr>
            <p:nvPr/>
          </p:nvSpPr>
          <p:spPr bwMode="auto">
            <a:xfrm>
              <a:off x="3895725" y="3109913"/>
              <a:ext cx="20638" cy="49212"/>
            </a:xfrm>
            <a:custGeom>
              <a:avLst/>
              <a:gdLst>
                <a:gd name="T0" fmla="*/ 0 w 13"/>
                <a:gd name="T1" fmla="*/ 31 h 31"/>
                <a:gd name="T2" fmla="*/ 2 w 13"/>
                <a:gd name="T3" fmla="*/ 25 h 31"/>
                <a:gd name="T4" fmla="*/ 8 w 13"/>
                <a:gd name="T5" fmla="*/ 18 h 31"/>
                <a:gd name="T6" fmla="*/ 9 w 13"/>
                <a:gd name="T7" fmla="*/ 9 h 31"/>
                <a:gd name="T8" fmla="*/ 13 w 13"/>
                <a:gd name="T9" fmla="*/ 0 h 31"/>
                <a:gd name="T10" fmla="*/ 0 60000 65536"/>
                <a:gd name="T11" fmla="*/ 0 60000 65536"/>
                <a:gd name="T12" fmla="*/ 0 60000 65536"/>
                <a:gd name="T13" fmla="*/ 0 60000 65536"/>
                <a:gd name="T14" fmla="*/ 0 60000 65536"/>
                <a:gd name="T15" fmla="*/ 0 w 13"/>
                <a:gd name="T16" fmla="*/ 0 h 31"/>
                <a:gd name="T17" fmla="*/ 13 w 13"/>
                <a:gd name="T18" fmla="*/ 31 h 31"/>
              </a:gdLst>
              <a:ahLst/>
              <a:cxnLst>
                <a:cxn ang="T10">
                  <a:pos x="T0" y="T1"/>
                </a:cxn>
                <a:cxn ang="T11">
                  <a:pos x="T2" y="T3"/>
                </a:cxn>
                <a:cxn ang="T12">
                  <a:pos x="T4" y="T5"/>
                </a:cxn>
                <a:cxn ang="T13">
                  <a:pos x="T6" y="T7"/>
                </a:cxn>
                <a:cxn ang="T14">
                  <a:pos x="T8" y="T9"/>
                </a:cxn>
              </a:cxnLst>
              <a:rect l="T15" t="T16" r="T17" b="T18"/>
              <a:pathLst>
                <a:path w="13" h="31">
                  <a:moveTo>
                    <a:pt x="0" y="31"/>
                  </a:moveTo>
                  <a:lnTo>
                    <a:pt x="2" y="25"/>
                  </a:lnTo>
                  <a:lnTo>
                    <a:pt x="8" y="18"/>
                  </a:lnTo>
                  <a:lnTo>
                    <a:pt x="9" y="9"/>
                  </a:lnTo>
                  <a:lnTo>
                    <a:pt x="13" y="0"/>
                  </a:lnTo>
                </a:path>
              </a:pathLst>
            </a:custGeom>
            <a:noFill/>
            <a:ln w="6">
              <a:solidFill>
                <a:srgbClr val="005CE6"/>
              </a:solidFill>
              <a:prstDash val="solid"/>
              <a:round/>
              <a:headEnd/>
              <a:tailEnd/>
            </a:ln>
          </p:spPr>
          <p:txBody>
            <a:bodyPr/>
            <a:lstStyle/>
            <a:p>
              <a:endParaRPr lang="en-US"/>
            </a:p>
          </p:txBody>
        </p:sp>
        <p:sp>
          <p:nvSpPr>
            <p:cNvPr id="28696" name="Freeform 221"/>
            <p:cNvSpPr>
              <a:spLocks/>
            </p:cNvSpPr>
            <p:nvPr/>
          </p:nvSpPr>
          <p:spPr bwMode="auto">
            <a:xfrm>
              <a:off x="2854325" y="2400300"/>
              <a:ext cx="125413" cy="842962"/>
            </a:xfrm>
            <a:custGeom>
              <a:avLst/>
              <a:gdLst>
                <a:gd name="T0" fmla="*/ 79 w 79"/>
                <a:gd name="T1" fmla="*/ 531 h 531"/>
                <a:gd name="T2" fmla="*/ 76 w 79"/>
                <a:gd name="T3" fmla="*/ 524 h 531"/>
                <a:gd name="T4" fmla="*/ 76 w 79"/>
                <a:gd name="T5" fmla="*/ 495 h 531"/>
                <a:gd name="T6" fmla="*/ 72 w 79"/>
                <a:gd name="T7" fmla="*/ 485 h 531"/>
                <a:gd name="T8" fmla="*/ 56 w 79"/>
                <a:gd name="T9" fmla="*/ 465 h 531"/>
                <a:gd name="T10" fmla="*/ 53 w 79"/>
                <a:gd name="T11" fmla="*/ 459 h 531"/>
                <a:gd name="T12" fmla="*/ 53 w 79"/>
                <a:gd name="T13" fmla="*/ 440 h 531"/>
                <a:gd name="T14" fmla="*/ 44 w 79"/>
                <a:gd name="T15" fmla="*/ 426 h 531"/>
                <a:gd name="T16" fmla="*/ 43 w 79"/>
                <a:gd name="T17" fmla="*/ 416 h 531"/>
                <a:gd name="T18" fmla="*/ 40 w 79"/>
                <a:gd name="T19" fmla="*/ 400 h 531"/>
                <a:gd name="T20" fmla="*/ 38 w 79"/>
                <a:gd name="T21" fmla="*/ 395 h 531"/>
                <a:gd name="T22" fmla="*/ 31 w 79"/>
                <a:gd name="T23" fmla="*/ 375 h 531"/>
                <a:gd name="T24" fmla="*/ 30 w 79"/>
                <a:gd name="T25" fmla="*/ 375 h 531"/>
                <a:gd name="T26" fmla="*/ 28 w 79"/>
                <a:gd name="T27" fmla="*/ 362 h 531"/>
                <a:gd name="T28" fmla="*/ 25 w 79"/>
                <a:gd name="T29" fmla="*/ 335 h 531"/>
                <a:gd name="T30" fmla="*/ 25 w 79"/>
                <a:gd name="T31" fmla="*/ 319 h 531"/>
                <a:gd name="T32" fmla="*/ 27 w 79"/>
                <a:gd name="T33" fmla="*/ 312 h 531"/>
                <a:gd name="T34" fmla="*/ 28 w 79"/>
                <a:gd name="T35" fmla="*/ 303 h 531"/>
                <a:gd name="T36" fmla="*/ 30 w 79"/>
                <a:gd name="T37" fmla="*/ 300 h 531"/>
                <a:gd name="T38" fmla="*/ 36 w 79"/>
                <a:gd name="T39" fmla="*/ 296 h 531"/>
                <a:gd name="T40" fmla="*/ 34 w 79"/>
                <a:gd name="T41" fmla="*/ 290 h 531"/>
                <a:gd name="T42" fmla="*/ 33 w 79"/>
                <a:gd name="T43" fmla="*/ 286 h 531"/>
                <a:gd name="T44" fmla="*/ 33 w 79"/>
                <a:gd name="T45" fmla="*/ 280 h 531"/>
                <a:gd name="T46" fmla="*/ 41 w 79"/>
                <a:gd name="T47" fmla="*/ 272 h 531"/>
                <a:gd name="T48" fmla="*/ 43 w 79"/>
                <a:gd name="T49" fmla="*/ 262 h 531"/>
                <a:gd name="T50" fmla="*/ 47 w 79"/>
                <a:gd name="T51" fmla="*/ 252 h 531"/>
                <a:gd name="T52" fmla="*/ 47 w 79"/>
                <a:gd name="T53" fmla="*/ 236 h 531"/>
                <a:gd name="T54" fmla="*/ 37 w 79"/>
                <a:gd name="T55" fmla="*/ 230 h 531"/>
                <a:gd name="T56" fmla="*/ 37 w 79"/>
                <a:gd name="T57" fmla="*/ 226 h 531"/>
                <a:gd name="T58" fmla="*/ 43 w 79"/>
                <a:gd name="T59" fmla="*/ 220 h 531"/>
                <a:gd name="T60" fmla="*/ 43 w 79"/>
                <a:gd name="T61" fmla="*/ 213 h 531"/>
                <a:gd name="T62" fmla="*/ 40 w 79"/>
                <a:gd name="T63" fmla="*/ 210 h 531"/>
                <a:gd name="T64" fmla="*/ 34 w 79"/>
                <a:gd name="T65" fmla="*/ 205 h 531"/>
                <a:gd name="T66" fmla="*/ 36 w 79"/>
                <a:gd name="T67" fmla="*/ 201 h 531"/>
                <a:gd name="T68" fmla="*/ 36 w 79"/>
                <a:gd name="T69" fmla="*/ 197 h 531"/>
                <a:gd name="T70" fmla="*/ 27 w 79"/>
                <a:gd name="T71" fmla="*/ 185 h 531"/>
                <a:gd name="T72" fmla="*/ 28 w 79"/>
                <a:gd name="T73" fmla="*/ 172 h 531"/>
                <a:gd name="T74" fmla="*/ 20 w 79"/>
                <a:gd name="T75" fmla="*/ 167 h 531"/>
                <a:gd name="T76" fmla="*/ 17 w 79"/>
                <a:gd name="T77" fmla="*/ 165 h 531"/>
                <a:gd name="T78" fmla="*/ 17 w 79"/>
                <a:gd name="T79" fmla="*/ 158 h 531"/>
                <a:gd name="T80" fmla="*/ 20 w 79"/>
                <a:gd name="T81" fmla="*/ 152 h 531"/>
                <a:gd name="T82" fmla="*/ 21 w 79"/>
                <a:gd name="T83" fmla="*/ 146 h 531"/>
                <a:gd name="T84" fmla="*/ 12 w 79"/>
                <a:gd name="T85" fmla="*/ 139 h 531"/>
                <a:gd name="T86" fmla="*/ 14 w 79"/>
                <a:gd name="T87" fmla="*/ 135 h 531"/>
                <a:gd name="T88" fmla="*/ 14 w 79"/>
                <a:gd name="T89" fmla="*/ 131 h 531"/>
                <a:gd name="T90" fmla="*/ 12 w 79"/>
                <a:gd name="T91" fmla="*/ 128 h 531"/>
                <a:gd name="T92" fmla="*/ 15 w 79"/>
                <a:gd name="T93" fmla="*/ 113 h 531"/>
                <a:gd name="T94" fmla="*/ 15 w 79"/>
                <a:gd name="T95" fmla="*/ 108 h 531"/>
                <a:gd name="T96" fmla="*/ 7 w 79"/>
                <a:gd name="T97" fmla="*/ 99 h 531"/>
                <a:gd name="T98" fmla="*/ 5 w 79"/>
                <a:gd name="T99" fmla="*/ 92 h 531"/>
                <a:gd name="T100" fmla="*/ 7 w 79"/>
                <a:gd name="T101" fmla="*/ 79 h 531"/>
                <a:gd name="T102" fmla="*/ 4 w 79"/>
                <a:gd name="T103" fmla="*/ 70 h 531"/>
                <a:gd name="T104" fmla="*/ 4 w 79"/>
                <a:gd name="T105" fmla="*/ 64 h 531"/>
                <a:gd name="T106" fmla="*/ 5 w 79"/>
                <a:gd name="T107" fmla="*/ 49 h 531"/>
                <a:gd name="T108" fmla="*/ 2 w 79"/>
                <a:gd name="T109" fmla="*/ 46 h 531"/>
                <a:gd name="T110" fmla="*/ 2 w 79"/>
                <a:gd name="T111" fmla="*/ 38 h 531"/>
                <a:gd name="T112" fmla="*/ 0 w 79"/>
                <a:gd name="T113" fmla="*/ 33 h 531"/>
                <a:gd name="T114" fmla="*/ 0 w 79"/>
                <a:gd name="T115" fmla="*/ 18 h 531"/>
                <a:gd name="T116" fmla="*/ 2 w 79"/>
                <a:gd name="T117" fmla="*/ 14 h 531"/>
                <a:gd name="T118" fmla="*/ 14 w 79"/>
                <a:gd name="T119" fmla="*/ 1 h 531"/>
                <a:gd name="T120" fmla="*/ 17 w 79"/>
                <a:gd name="T121" fmla="*/ 0 h 53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79"/>
                <a:gd name="T184" fmla="*/ 0 h 531"/>
                <a:gd name="T185" fmla="*/ 79 w 79"/>
                <a:gd name="T186" fmla="*/ 531 h 53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79" h="531">
                  <a:moveTo>
                    <a:pt x="79" y="531"/>
                  </a:moveTo>
                  <a:lnTo>
                    <a:pt x="76" y="524"/>
                  </a:lnTo>
                  <a:lnTo>
                    <a:pt x="76" y="495"/>
                  </a:lnTo>
                  <a:lnTo>
                    <a:pt x="72" y="485"/>
                  </a:lnTo>
                  <a:lnTo>
                    <a:pt x="56" y="465"/>
                  </a:lnTo>
                  <a:lnTo>
                    <a:pt x="53" y="459"/>
                  </a:lnTo>
                  <a:lnTo>
                    <a:pt x="53" y="440"/>
                  </a:lnTo>
                  <a:lnTo>
                    <a:pt x="44" y="426"/>
                  </a:lnTo>
                  <a:lnTo>
                    <a:pt x="43" y="416"/>
                  </a:lnTo>
                  <a:lnTo>
                    <a:pt x="40" y="400"/>
                  </a:lnTo>
                  <a:lnTo>
                    <a:pt x="38" y="395"/>
                  </a:lnTo>
                  <a:lnTo>
                    <a:pt x="31" y="375"/>
                  </a:lnTo>
                  <a:lnTo>
                    <a:pt x="30" y="375"/>
                  </a:lnTo>
                  <a:lnTo>
                    <a:pt x="28" y="362"/>
                  </a:lnTo>
                  <a:lnTo>
                    <a:pt x="25" y="335"/>
                  </a:lnTo>
                  <a:lnTo>
                    <a:pt x="25" y="319"/>
                  </a:lnTo>
                  <a:lnTo>
                    <a:pt x="27" y="312"/>
                  </a:lnTo>
                  <a:lnTo>
                    <a:pt x="28" y="303"/>
                  </a:lnTo>
                  <a:lnTo>
                    <a:pt x="30" y="300"/>
                  </a:lnTo>
                  <a:lnTo>
                    <a:pt x="36" y="296"/>
                  </a:lnTo>
                  <a:lnTo>
                    <a:pt x="34" y="290"/>
                  </a:lnTo>
                  <a:lnTo>
                    <a:pt x="33" y="286"/>
                  </a:lnTo>
                  <a:lnTo>
                    <a:pt x="33" y="280"/>
                  </a:lnTo>
                  <a:lnTo>
                    <a:pt x="41" y="272"/>
                  </a:lnTo>
                  <a:lnTo>
                    <a:pt x="43" y="262"/>
                  </a:lnTo>
                  <a:lnTo>
                    <a:pt x="47" y="252"/>
                  </a:lnTo>
                  <a:lnTo>
                    <a:pt x="47" y="236"/>
                  </a:lnTo>
                  <a:lnTo>
                    <a:pt x="37" y="230"/>
                  </a:lnTo>
                  <a:lnTo>
                    <a:pt x="37" y="226"/>
                  </a:lnTo>
                  <a:lnTo>
                    <a:pt x="43" y="220"/>
                  </a:lnTo>
                  <a:lnTo>
                    <a:pt x="43" y="213"/>
                  </a:lnTo>
                  <a:lnTo>
                    <a:pt x="40" y="210"/>
                  </a:lnTo>
                  <a:lnTo>
                    <a:pt x="34" y="205"/>
                  </a:lnTo>
                  <a:lnTo>
                    <a:pt x="36" y="201"/>
                  </a:lnTo>
                  <a:lnTo>
                    <a:pt x="36" y="197"/>
                  </a:lnTo>
                  <a:lnTo>
                    <a:pt x="27" y="185"/>
                  </a:lnTo>
                  <a:lnTo>
                    <a:pt x="28" y="172"/>
                  </a:lnTo>
                  <a:lnTo>
                    <a:pt x="20" y="167"/>
                  </a:lnTo>
                  <a:lnTo>
                    <a:pt x="17" y="165"/>
                  </a:lnTo>
                  <a:lnTo>
                    <a:pt x="17" y="158"/>
                  </a:lnTo>
                  <a:lnTo>
                    <a:pt x="20" y="152"/>
                  </a:lnTo>
                  <a:lnTo>
                    <a:pt x="21" y="146"/>
                  </a:lnTo>
                  <a:lnTo>
                    <a:pt x="12" y="139"/>
                  </a:lnTo>
                  <a:lnTo>
                    <a:pt x="14" y="135"/>
                  </a:lnTo>
                  <a:lnTo>
                    <a:pt x="14" y="131"/>
                  </a:lnTo>
                  <a:lnTo>
                    <a:pt x="12" y="128"/>
                  </a:lnTo>
                  <a:lnTo>
                    <a:pt x="15" y="113"/>
                  </a:lnTo>
                  <a:lnTo>
                    <a:pt x="15" y="108"/>
                  </a:lnTo>
                  <a:lnTo>
                    <a:pt x="7" y="99"/>
                  </a:lnTo>
                  <a:lnTo>
                    <a:pt x="5" y="92"/>
                  </a:lnTo>
                  <a:lnTo>
                    <a:pt x="7" y="79"/>
                  </a:lnTo>
                  <a:lnTo>
                    <a:pt x="4" y="70"/>
                  </a:lnTo>
                  <a:lnTo>
                    <a:pt x="4" y="64"/>
                  </a:lnTo>
                  <a:lnTo>
                    <a:pt x="5" y="49"/>
                  </a:lnTo>
                  <a:lnTo>
                    <a:pt x="2" y="46"/>
                  </a:lnTo>
                  <a:lnTo>
                    <a:pt x="2" y="38"/>
                  </a:lnTo>
                  <a:lnTo>
                    <a:pt x="0" y="33"/>
                  </a:lnTo>
                  <a:lnTo>
                    <a:pt x="0" y="18"/>
                  </a:lnTo>
                  <a:lnTo>
                    <a:pt x="2" y="14"/>
                  </a:lnTo>
                  <a:lnTo>
                    <a:pt x="14" y="1"/>
                  </a:lnTo>
                  <a:lnTo>
                    <a:pt x="17" y="0"/>
                  </a:lnTo>
                </a:path>
              </a:pathLst>
            </a:custGeom>
            <a:noFill/>
            <a:ln w="6">
              <a:solidFill>
                <a:srgbClr val="005CE6"/>
              </a:solidFill>
              <a:prstDash val="solid"/>
              <a:round/>
              <a:headEnd/>
              <a:tailEnd/>
            </a:ln>
          </p:spPr>
          <p:txBody>
            <a:bodyPr/>
            <a:lstStyle/>
            <a:p>
              <a:endParaRPr lang="en-US"/>
            </a:p>
          </p:txBody>
        </p:sp>
        <p:sp>
          <p:nvSpPr>
            <p:cNvPr id="28697" name="Freeform 222"/>
            <p:cNvSpPr>
              <a:spLocks/>
            </p:cNvSpPr>
            <p:nvPr/>
          </p:nvSpPr>
          <p:spPr bwMode="auto">
            <a:xfrm>
              <a:off x="539750" y="5416550"/>
              <a:ext cx="109538" cy="130175"/>
            </a:xfrm>
            <a:custGeom>
              <a:avLst/>
              <a:gdLst>
                <a:gd name="T0" fmla="*/ 0 w 69"/>
                <a:gd name="T1" fmla="*/ 0 h 82"/>
                <a:gd name="T2" fmla="*/ 27 w 69"/>
                <a:gd name="T3" fmla="*/ 40 h 82"/>
                <a:gd name="T4" fmla="*/ 40 w 69"/>
                <a:gd name="T5" fmla="*/ 53 h 82"/>
                <a:gd name="T6" fmla="*/ 57 w 69"/>
                <a:gd name="T7" fmla="*/ 76 h 82"/>
                <a:gd name="T8" fmla="*/ 69 w 69"/>
                <a:gd name="T9" fmla="*/ 82 h 82"/>
                <a:gd name="T10" fmla="*/ 0 60000 65536"/>
                <a:gd name="T11" fmla="*/ 0 60000 65536"/>
                <a:gd name="T12" fmla="*/ 0 60000 65536"/>
                <a:gd name="T13" fmla="*/ 0 60000 65536"/>
                <a:gd name="T14" fmla="*/ 0 60000 65536"/>
                <a:gd name="T15" fmla="*/ 0 w 69"/>
                <a:gd name="T16" fmla="*/ 0 h 82"/>
                <a:gd name="T17" fmla="*/ 69 w 69"/>
                <a:gd name="T18" fmla="*/ 82 h 82"/>
              </a:gdLst>
              <a:ahLst/>
              <a:cxnLst>
                <a:cxn ang="T10">
                  <a:pos x="T0" y="T1"/>
                </a:cxn>
                <a:cxn ang="T11">
                  <a:pos x="T2" y="T3"/>
                </a:cxn>
                <a:cxn ang="T12">
                  <a:pos x="T4" y="T5"/>
                </a:cxn>
                <a:cxn ang="T13">
                  <a:pos x="T6" y="T7"/>
                </a:cxn>
                <a:cxn ang="T14">
                  <a:pos x="T8" y="T9"/>
                </a:cxn>
              </a:cxnLst>
              <a:rect l="T15" t="T16" r="T17" b="T18"/>
              <a:pathLst>
                <a:path w="69" h="82">
                  <a:moveTo>
                    <a:pt x="0" y="0"/>
                  </a:moveTo>
                  <a:lnTo>
                    <a:pt x="27" y="40"/>
                  </a:lnTo>
                  <a:lnTo>
                    <a:pt x="40" y="53"/>
                  </a:lnTo>
                  <a:lnTo>
                    <a:pt x="57" y="76"/>
                  </a:lnTo>
                  <a:lnTo>
                    <a:pt x="69" y="82"/>
                  </a:lnTo>
                </a:path>
              </a:pathLst>
            </a:custGeom>
            <a:noFill/>
            <a:ln w="6">
              <a:solidFill>
                <a:srgbClr val="005CE6"/>
              </a:solidFill>
              <a:prstDash val="solid"/>
              <a:round/>
              <a:headEnd/>
              <a:tailEnd/>
            </a:ln>
          </p:spPr>
          <p:txBody>
            <a:bodyPr/>
            <a:lstStyle/>
            <a:p>
              <a:endParaRPr lang="en-US"/>
            </a:p>
          </p:txBody>
        </p:sp>
        <p:sp>
          <p:nvSpPr>
            <p:cNvPr id="28698" name="Freeform 223"/>
            <p:cNvSpPr>
              <a:spLocks/>
            </p:cNvSpPr>
            <p:nvPr/>
          </p:nvSpPr>
          <p:spPr bwMode="auto">
            <a:xfrm>
              <a:off x="1484313" y="2171700"/>
              <a:ext cx="661988" cy="403225"/>
            </a:xfrm>
            <a:custGeom>
              <a:avLst/>
              <a:gdLst>
                <a:gd name="T0" fmla="*/ 1 w 417"/>
                <a:gd name="T1" fmla="*/ 20 h 254"/>
                <a:gd name="T2" fmla="*/ 7 w 417"/>
                <a:gd name="T3" fmla="*/ 23 h 254"/>
                <a:gd name="T4" fmla="*/ 15 w 417"/>
                <a:gd name="T5" fmla="*/ 34 h 254"/>
                <a:gd name="T6" fmla="*/ 17 w 417"/>
                <a:gd name="T7" fmla="*/ 51 h 254"/>
                <a:gd name="T8" fmla="*/ 13 w 417"/>
                <a:gd name="T9" fmla="*/ 56 h 254"/>
                <a:gd name="T10" fmla="*/ 0 w 417"/>
                <a:gd name="T11" fmla="*/ 53 h 254"/>
                <a:gd name="T12" fmla="*/ 4 w 417"/>
                <a:gd name="T13" fmla="*/ 61 h 254"/>
                <a:gd name="T14" fmla="*/ 28 w 417"/>
                <a:gd name="T15" fmla="*/ 73 h 254"/>
                <a:gd name="T16" fmla="*/ 31 w 417"/>
                <a:gd name="T17" fmla="*/ 89 h 254"/>
                <a:gd name="T18" fmla="*/ 51 w 417"/>
                <a:gd name="T19" fmla="*/ 96 h 254"/>
                <a:gd name="T20" fmla="*/ 73 w 417"/>
                <a:gd name="T21" fmla="*/ 97 h 254"/>
                <a:gd name="T22" fmla="*/ 95 w 417"/>
                <a:gd name="T23" fmla="*/ 118 h 254"/>
                <a:gd name="T24" fmla="*/ 103 w 417"/>
                <a:gd name="T25" fmla="*/ 131 h 254"/>
                <a:gd name="T26" fmla="*/ 102 w 417"/>
                <a:gd name="T27" fmla="*/ 142 h 254"/>
                <a:gd name="T28" fmla="*/ 108 w 417"/>
                <a:gd name="T29" fmla="*/ 151 h 254"/>
                <a:gd name="T30" fmla="*/ 122 w 417"/>
                <a:gd name="T31" fmla="*/ 146 h 254"/>
                <a:gd name="T32" fmla="*/ 136 w 417"/>
                <a:gd name="T33" fmla="*/ 154 h 254"/>
                <a:gd name="T34" fmla="*/ 141 w 417"/>
                <a:gd name="T35" fmla="*/ 162 h 254"/>
                <a:gd name="T36" fmla="*/ 151 w 417"/>
                <a:gd name="T37" fmla="*/ 167 h 254"/>
                <a:gd name="T38" fmla="*/ 157 w 417"/>
                <a:gd name="T39" fmla="*/ 154 h 254"/>
                <a:gd name="T40" fmla="*/ 168 w 417"/>
                <a:gd name="T41" fmla="*/ 149 h 254"/>
                <a:gd name="T42" fmla="*/ 183 w 417"/>
                <a:gd name="T43" fmla="*/ 158 h 254"/>
                <a:gd name="T44" fmla="*/ 194 w 417"/>
                <a:gd name="T45" fmla="*/ 152 h 254"/>
                <a:gd name="T46" fmla="*/ 219 w 417"/>
                <a:gd name="T47" fmla="*/ 152 h 254"/>
                <a:gd name="T48" fmla="*/ 226 w 417"/>
                <a:gd name="T49" fmla="*/ 159 h 254"/>
                <a:gd name="T50" fmla="*/ 236 w 417"/>
                <a:gd name="T51" fmla="*/ 169 h 254"/>
                <a:gd name="T52" fmla="*/ 247 w 417"/>
                <a:gd name="T53" fmla="*/ 158 h 254"/>
                <a:gd name="T54" fmla="*/ 259 w 417"/>
                <a:gd name="T55" fmla="*/ 158 h 254"/>
                <a:gd name="T56" fmla="*/ 263 w 417"/>
                <a:gd name="T57" fmla="*/ 169 h 254"/>
                <a:gd name="T58" fmla="*/ 276 w 417"/>
                <a:gd name="T59" fmla="*/ 172 h 254"/>
                <a:gd name="T60" fmla="*/ 296 w 417"/>
                <a:gd name="T61" fmla="*/ 180 h 254"/>
                <a:gd name="T62" fmla="*/ 301 w 417"/>
                <a:gd name="T63" fmla="*/ 185 h 254"/>
                <a:gd name="T64" fmla="*/ 314 w 417"/>
                <a:gd name="T65" fmla="*/ 193 h 254"/>
                <a:gd name="T66" fmla="*/ 332 w 417"/>
                <a:gd name="T67" fmla="*/ 182 h 254"/>
                <a:gd name="T68" fmla="*/ 344 w 417"/>
                <a:gd name="T69" fmla="*/ 193 h 254"/>
                <a:gd name="T70" fmla="*/ 357 w 417"/>
                <a:gd name="T71" fmla="*/ 193 h 254"/>
                <a:gd name="T72" fmla="*/ 357 w 417"/>
                <a:gd name="T73" fmla="*/ 208 h 254"/>
                <a:gd name="T74" fmla="*/ 381 w 417"/>
                <a:gd name="T75" fmla="*/ 216 h 254"/>
                <a:gd name="T76" fmla="*/ 403 w 417"/>
                <a:gd name="T77" fmla="*/ 237 h 254"/>
                <a:gd name="T78" fmla="*/ 404 w 417"/>
                <a:gd name="T79" fmla="*/ 250 h 254"/>
                <a:gd name="T80" fmla="*/ 412 w 417"/>
                <a:gd name="T81" fmla="*/ 254 h 2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7"/>
                <a:gd name="T124" fmla="*/ 0 h 254"/>
                <a:gd name="T125" fmla="*/ 417 w 417"/>
                <a:gd name="T126" fmla="*/ 254 h 2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7" h="254">
                  <a:moveTo>
                    <a:pt x="3" y="0"/>
                  </a:moveTo>
                  <a:lnTo>
                    <a:pt x="1" y="20"/>
                  </a:lnTo>
                  <a:lnTo>
                    <a:pt x="3" y="21"/>
                  </a:lnTo>
                  <a:lnTo>
                    <a:pt x="7" y="23"/>
                  </a:lnTo>
                  <a:lnTo>
                    <a:pt x="10" y="25"/>
                  </a:lnTo>
                  <a:lnTo>
                    <a:pt x="15" y="34"/>
                  </a:lnTo>
                  <a:lnTo>
                    <a:pt x="14" y="46"/>
                  </a:lnTo>
                  <a:lnTo>
                    <a:pt x="17" y="51"/>
                  </a:lnTo>
                  <a:lnTo>
                    <a:pt x="17" y="54"/>
                  </a:lnTo>
                  <a:lnTo>
                    <a:pt x="13" y="56"/>
                  </a:lnTo>
                  <a:lnTo>
                    <a:pt x="5" y="53"/>
                  </a:lnTo>
                  <a:lnTo>
                    <a:pt x="0" y="53"/>
                  </a:lnTo>
                  <a:lnTo>
                    <a:pt x="0" y="57"/>
                  </a:lnTo>
                  <a:lnTo>
                    <a:pt x="4" y="61"/>
                  </a:lnTo>
                  <a:lnTo>
                    <a:pt x="14" y="67"/>
                  </a:lnTo>
                  <a:lnTo>
                    <a:pt x="28" y="73"/>
                  </a:lnTo>
                  <a:lnTo>
                    <a:pt x="33" y="77"/>
                  </a:lnTo>
                  <a:lnTo>
                    <a:pt x="31" y="89"/>
                  </a:lnTo>
                  <a:lnTo>
                    <a:pt x="36" y="92"/>
                  </a:lnTo>
                  <a:lnTo>
                    <a:pt x="51" y="96"/>
                  </a:lnTo>
                  <a:lnTo>
                    <a:pt x="62" y="93"/>
                  </a:lnTo>
                  <a:lnTo>
                    <a:pt x="73" y="97"/>
                  </a:lnTo>
                  <a:lnTo>
                    <a:pt x="79" y="100"/>
                  </a:lnTo>
                  <a:lnTo>
                    <a:pt x="95" y="118"/>
                  </a:lnTo>
                  <a:lnTo>
                    <a:pt x="98" y="125"/>
                  </a:lnTo>
                  <a:lnTo>
                    <a:pt x="103" y="131"/>
                  </a:lnTo>
                  <a:lnTo>
                    <a:pt x="103" y="138"/>
                  </a:lnTo>
                  <a:lnTo>
                    <a:pt x="102" y="142"/>
                  </a:lnTo>
                  <a:lnTo>
                    <a:pt x="102" y="148"/>
                  </a:lnTo>
                  <a:lnTo>
                    <a:pt x="108" y="151"/>
                  </a:lnTo>
                  <a:lnTo>
                    <a:pt x="116" y="146"/>
                  </a:lnTo>
                  <a:lnTo>
                    <a:pt x="122" y="146"/>
                  </a:lnTo>
                  <a:lnTo>
                    <a:pt x="129" y="154"/>
                  </a:lnTo>
                  <a:lnTo>
                    <a:pt x="136" y="154"/>
                  </a:lnTo>
                  <a:lnTo>
                    <a:pt x="139" y="157"/>
                  </a:lnTo>
                  <a:lnTo>
                    <a:pt x="141" y="162"/>
                  </a:lnTo>
                  <a:lnTo>
                    <a:pt x="144" y="164"/>
                  </a:lnTo>
                  <a:lnTo>
                    <a:pt x="151" y="167"/>
                  </a:lnTo>
                  <a:lnTo>
                    <a:pt x="155" y="162"/>
                  </a:lnTo>
                  <a:lnTo>
                    <a:pt x="157" y="154"/>
                  </a:lnTo>
                  <a:lnTo>
                    <a:pt x="161" y="149"/>
                  </a:lnTo>
                  <a:lnTo>
                    <a:pt x="168" y="149"/>
                  </a:lnTo>
                  <a:lnTo>
                    <a:pt x="175" y="155"/>
                  </a:lnTo>
                  <a:lnTo>
                    <a:pt x="183" y="158"/>
                  </a:lnTo>
                  <a:lnTo>
                    <a:pt x="190" y="157"/>
                  </a:lnTo>
                  <a:lnTo>
                    <a:pt x="194" y="152"/>
                  </a:lnTo>
                  <a:lnTo>
                    <a:pt x="198" y="151"/>
                  </a:lnTo>
                  <a:lnTo>
                    <a:pt x="219" y="152"/>
                  </a:lnTo>
                  <a:lnTo>
                    <a:pt x="224" y="157"/>
                  </a:lnTo>
                  <a:lnTo>
                    <a:pt x="226" y="159"/>
                  </a:lnTo>
                  <a:lnTo>
                    <a:pt x="227" y="165"/>
                  </a:lnTo>
                  <a:lnTo>
                    <a:pt x="236" y="169"/>
                  </a:lnTo>
                  <a:lnTo>
                    <a:pt x="240" y="168"/>
                  </a:lnTo>
                  <a:lnTo>
                    <a:pt x="247" y="158"/>
                  </a:lnTo>
                  <a:lnTo>
                    <a:pt x="255" y="157"/>
                  </a:lnTo>
                  <a:lnTo>
                    <a:pt x="259" y="158"/>
                  </a:lnTo>
                  <a:lnTo>
                    <a:pt x="265" y="162"/>
                  </a:lnTo>
                  <a:lnTo>
                    <a:pt x="263" y="169"/>
                  </a:lnTo>
                  <a:lnTo>
                    <a:pt x="265" y="171"/>
                  </a:lnTo>
                  <a:lnTo>
                    <a:pt x="276" y="172"/>
                  </a:lnTo>
                  <a:lnTo>
                    <a:pt x="288" y="172"/>
                  </a:lnTo>
                  <a:lnTo>
                    <a:pt x="296" y="180"/>
                  </a:lnTo>
                  <a:lnTo>
                    <a:pt x="299" y="181"/>
                  </a:lnTo>
                  <a:lnTo>
                    <a:pt x="301" y="185"/>
                  </a:lnTo>
                  <a:lnTo>
                    <a:pt x="305" y="190"/>
                  </a:lnTo>
                  <a:lnTo>
                    <a:pt x="314" y="193"/>
                  </a:lnTo>
                  <a:lnTo>
                    <a:pt x="325" y="182"/>
                  </a:lnTo>
                  <a:lnTo>
                    <a:pt x="332" y="182"/>
                  </a:lnTo>
                  <a:lnTo>
                    <a:pt x="338" y="184"/>
                  </a:lnTo>
                  <a:lnTo>
                    <a:pt x="344" y="193"/>
                  </a:lnTo>
                  <a:lnTo>
                    <a:pt x="354" y="191"/>
                  </a:lnTo>
                  <a:lnTo>
                    <a:pt x="357" y="193"/>
                  </a:lnTo>
                  <a:lnTo>
                    <a:pt x="358" y="197"/>
                  </a:lnTo>
                  <a:lnTo>
                    <a:pt x="357" y="208"/>
                  </a:lnTo>
                  <a:lnTo>
                    <a:pt x="360" y="210"/>
                  </a:lnTo>
                  <a:lnTo>
                    <a:pt x="381" y="216"/>
                  </a:lnTo>
                  <a:lnTo>
                    <a:pt x="386" y="218"/>
                  </a:lnTo>
                  <a:lnTo>
                    <a:pt x="403" y="237"/>
                  </a:lnTo>
                  <a:lnTo>
                    <a:pt x="406" y="243"/>
                  </a:lnTo>
                  <a:lnTo>
                    <a:pt x="404" y="250"/>
                  </a:lnTo>
                  <a:lnTo>
                    <a:pt x="404" y="252"/>
                  </a:lnTo>
                  <a:lnTo>
                    <a:pt x="412" y="254"/>
                  </a:lnTo>
                  <a:lnTo>
                    <a:pt x="417" y="253"/>
                  </a:lnTo>
                </a:path>
              </a:pathLst>
            </a:custGeom>
            <a:noFill/>
            <a:ln w="6">
              <a:solidFill>
                <a:srgbClr val="005CE6"/>
              </a:solidFill>
              <a:prstDash val="solid"/>
              <a:round/>
              <a:headEnd/>
              <a:tailEnd/>
            </a:ln>
          </p:spPr>
          <p:txBody>
            <a:bodyPr/>
            <a:lstStyle/>
            <a:p>
              <a:endParaRPr lang="en-US"/>
            </a:p>
          </p:txBody>
        </p:sp>
        <p:sp>
          <p:nvSpPr>
            <p:cNvPr id="28699" name="Freeform 224"/>
            <p:cNvSpPr>
              <a:spLocks/>
            </p:cNvSpPr>
            <p:nvPr/>
          </p:nvSpPr>
          <p:spPr bwMode="auto">
            <a:xfrm>
              <a:off x="539750" y="1373188"/>
              <a:ext cx="271463" cy="231775"/>
            </a:xfrm>
            <a:custGeom>
              <a:avLst/>
              <a:gdLst>
                <a:gd name="T0" fmla="*/ 0 w 171"/>
                <a:gd name="T1" fmla="*/ 0 h 146"/>
                <a:gd name="T2" fmla="*/ 10 w 171"/>
                <a:gd name="T3" fmla="*/ 4 h 146"/>
                <a:gd name="T4" fmla="*/ 27 w 171"/>
                <a:gd name="T5" fmla="*/ 26 h 146"/>
                <a:gd name="T6" fmla="*/ 31 w 171"/>
                <a:gd name="T7" fmla="*/ 33 h 146"/>
                <a:gd name="T8" fmla="*/ 46 w 171"/>
                <a:gd name="T9" fmla="*/ 48 h 146"/>
                <a:gd name="T10" fmla="*/ 57 w 171"/>
                <a:gd name="T11" fmla="*/ 56 h 146"/>
                <a:gd name="T12" fmla="*/ 70 w 171"/>
                <a:gd name="T13" fmla="*/ 71 h 146"/>
                <a:gd name="T14" fmla="*/ 88 w 171"/>
                <a:gd name="T15" fmla="*/ 81 h 146"/>
                <a:gd name="T16" fmla="*/ 96 w 171"/>
                <a:gd name="T17" fmla="*/ 88 h 146"/>
                <a:gd name="T18" fmla="*/ 105 w 171"/>
                <a:gd name="T19" fmla="*/ 92 h 146"/>
                <a:gd name="T20" fmla="*/ 105 w 171"/>
                <a:gd name="T21" fmla="*/ 97 h 146"/>
                <a:gd name="T22" fmla="*/ 106 w 171"/>
                <a:gd name="T23" fmla="*/ 101 h 146"/>
                <a:gd name="T24" fmla="*/ 113 w 171"/>
                <a:gd name="T25" fmla="*/ 107 h 146"/>
                <a:gd name="T26" fmla="*/ 122 w 171"/>
                <a:gd name="T27" fmla="*/ 107 h 146"/>
                <a:gd name="T28" fmla="*/ 135 w 171"/>
                <a:gd name="T29" fmla="*/ 125 h 146"/>
                <a:gd name="T30" fmla="*/ 145 w 171"/>
                <a:gd name="T31" fmla="*/ 131 h 146"/>
                <a:gd name="T32" fmla="*/ 155 w 171"/>
                <a:gd name="T33" fmla="*/ 134 h 146"/>
                <a:gd name="T34" fmla="*/ 167 w 171"/>
                <a:gd name="T35" fmla="*/ 144 h 146"/>
                <a:gd name="T36" fmla="*/ 171 w 171"/>
                <a:gd name="T37" fmla="*/ 146 h 1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1"/>
                <a:gd name="T58" fmla="*/ 0 h 146"/>
                <a:gd name="T59" fmla="*/ 171 w 171"/>
                <a:gd name="T60" fmla="*/ 146 h 1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1" h="146">
                  <a:moveTo>
                    <a:pt x="0" y="0"/>
                  </a:moveTo>
                  <a:lnTo>
                    <a:pt x="10" y="4"/>
                  </a:lnTo>
                  <a:lnTo>
                    <a:pt x="27" y="26"/>
                  </a:lnTo>
                  <a:lnTo>
                    <a:pt x="31" y="33"/>
                  </a:lnTo>
                  <a:lnTo>
                    <a:pt x="46" y="48"/>
                  </a:lnTo>
                  <a:lnTo>
                    <a:pt x="57" y="56"/>
                  </a:lnTo>
                  <a:lnTo>
                    <a:pt x="70" y="71"/>
                  </a:lnTo>
                  <a:lnTo>
                    <a:pt x="88" y="81"/>
                  </a:lnTo>
                  <a:lnTo>
                    <a:pt x="96" y="88"/>
                  </a:lnTo>
                  <a:lnTo>
                    <a:pt x="105" y="92"/>
                  </a:lnTo>
                  <a:lnTo>
                    <a:pt x="105" y="97"/>
                  </a:lnTo>
                  <a:lnTo>
                    <a:pt x="106" y="101"/>
                  </a:lnTo>
                  <a:lnTo>
                    <a:pt x="113" y="107"/>
                  </a:lnTo>
                  <a:lnTo>
                    <a:pt x="122" y="107"/>
                  </a:lnTo>
                  <a:lnTo>
                    <a:pt x="135" y="125"/>
                  </a:lnTo>
                  <a:lnTo>
                    <a:pt x="145" y="131"/>
                  </a:lnTo>
                  <a:lnTo>
                    <a:pt x="155" y="134"/>
                  </a:lnTo>
                  <a:lnTo>
                    <a:pt x="167" y="144"/>
                  </a:lnTo>
                  <a:lnTo>
                    <a:pt x="171" y="146"/>
                  </a:lnTo>
                </a:path>
              </a:pathLst>
            </a:custGeom>
            <a:noFill/>
            <a:ln w="6">
              <a:solidFill>
                <a:srgbClr val="005CE6"/>
              </a:solidFill>
              <a:prstDash val="solid"/>
              <a:round/>
              <a:headEnd/>
              <a:tailEnd/>
            </a:ln>
          </p:spPr>
          <p:txBody>
            <a:bodyPr/>
            <a:lstStyle/>
            <a:p>
              <a:endParaRPr lang="en-US"/>
            </a:p>
          </p:txBody>
        </p:sp>
        <p:sp>
          <p:nvSpPr>
            <p:cNvPr id="28700" name="Freeform 225"/>
            <p:cNvSpPr>
              <a:spLocks/>
            </p:cNvSpPr>
            <p:nvPr/>
          </p:nvSpPr>
          <p:spPr bwMode="auto">
            <a:xfrm>
              <a:off x="3768725" y="2776538"/>
              <a:ext cx="47625" cy="3175"/>
            </a:xfrm>
            <a:custGeom>
              <a:avLst/>
              <a:gdLst>
                <a:gd name="T0" fmla="*/ 0 w 30"/>
                <a:gd name="T1" fmla="*/ 2 h 2"/>
                <a:gd name="T2" fmla="*/ 3 w 30"/>
                <a:gd name="T3" fmla="*/ 2 h 2"/>
                <a:gd name="T4" fmla="*/ 30 w 30"/>
                <a:gd name="T5" fmla="*/ 0 h 2"/>
                <a:gd name="T6" fmla="*/ 0 60000 65536"/>
                <a:gd name="T7" fmla="*/ 0 60000 65536"/>
                <a:gd name="T8" fmla="*/ 0 60000 65536"/>
                <a:gd name="T9" fmla="*/ 0 w 30"/>
                <a:gd name="T10" fmla="*/ 0 h 2"/>
                <a:gd name="T11" fmla="*/ 30 w 30"/>
                <a:gd name="T12" fmla="*/ 2 h 2"/>
              </a:gdLst>
              <a:ahLst/>
              <a:cxnLst>
                <a:cxn ang="T6">
                  <a:pos x="T0" y="T1"/>
                </a:cxn>
                <a:cxn ang="T7">
                  <a:pos x="T2" y="T3"/>
                </a:cxn>
                <a:cxn ang="T8">
                  <a:pos x="T4" y="T5"/>
                </a:cxn>
              </a:cxnLst>
              <a:rect l="T9" t="T10" r="T11" b="T12"/>
              <a:pathLst>
                <a:path w="30" h="2">
                  <a:moveTo>
                    <a:pt x="0" y="2"/>
                  </a:moveTo>
                  <a:lnTo>
                    <a:pt x="3" y="2"/>
                  </a:lnTo>
                  <a:lnTo>
                    <a:pt x="30" y="0"/>
                  </a:lnTo>
                </a:path>
              </a:pathLst>
            </a:custGeom>
            <a:noFill/>
            <a:ln w="6">
              <a:solidFill>
                <a:srgbClr val="005CE6"/>
              </a:solidFill>
              <a:prstDash val="solid"/>
              <a:round/>
              <a:headEnd/>
              <a:tailEnd/>
            </a:ln>
          </p:spPr>
          <p:txBody>
            <a:bodyPr/>
            <a:lstStyle/>
            <a:p>
              <a:endParaRPr lang="en-US"/>
            </a:p>
          </p:txBody>
        </p:sp>
        <p:sp>
          <p:nvSpPr>
            <p:cNvPr id="28701" name="Freeform 226"/>
            <p:cNvSpPr>
              <a:spLocks/>
            </p:cNvSpPr>
            <p:nvPr/>
          </p:nvSpPr>
          <p:spPr bwMode="auto">
            <a:xfrm>
              <a:off x="2359025" y="5259388"/>
              <a:ext cx="917575" cy="192087"/>
            </a:xfrm>
            <a:custGeom>
              <a:avLst/>
              <a:gdLst>
                <a:gd name="T0" fmla="*/ 0 w 578"/>
                <a:gd name="T1" fmla="*/ 56 h 121"/>
                <a:gd name="T2" fmla="*/ 6 w 578"/>
                <a:gd name="T3" fmla="*/ 43 h 121"/>
                <a:gd name="T4" fmla="*/ 13 w 578"/>
                <a:gd name="T5" fmla="*/ 24 h 121"/>
                <a:gd name="T6" fmla="*/ 16 w 578"/>
                <a:gd name="T7" fmla="*/ 21 h 121"/>
                <a:gd name="T8" fmla="*/ 22 w 578"/>
                <a:gd name="T9" fmla="*/ 20 h 121"/>
                <a:gd name="T10" fmla="*/ 31 w 578"/>
                <a:gd name="T11" fmla="*/ 20 h 121"/>
                <a:gd name="T12" fmla="*/ 59 w 578"/>
                <a:gd name="T13" fmla="*/ 21 h 121"/>
                <a:gd name="T14" fmla="*/ 74 w 578"/>
                <a:gd name="T15" fmla="*/ 37 h 121"/>
                <a:gd name="T16" fmla="*/ 81 w 578"/>
                <a:gd name="T17" fmla="*/ 40 h 121"/>
                <a:gd name="T18" fmla="*/ 93 w 578"/>
                <a:gd name="T19" fmla="*/ 46 h 121"/>
                <a:gd name="T20" fmla="*/ 98 w 578"/>
                <a:gd name="T21" fmla="*/ 52 h 121"/>
                <a:gd name="T22" fmla="*/ 108 w 578"/>
                <a:gd name="T23" fmla="*/ 50 h 121"/>
                <a:gd name="T24" fmla="*/ 117 w 578"/>
                <a:gd name="T25" fmla="*/ 59 h 121"/>
                <a:gd name="T26" fmla="*/ 123 w 578"/>
                <a:gd name="T27" fmla="*/ 54 h 121"/>
                <a:gd name="T28" fmla="*/ 136 w 578"/>
                <a:gd name="T29" fmla="*/ 57 h 121"/>
                <a:gd name="T30" fmla="*/ 149 w 578"/>
                <a:gd name="T31" fmla="*/ 56 h 121"/>
                <a:gd name="T32" fmla="*/ 156 w 578"/>
                <a:gd name="T33" fmla="*/ 53 h 121"/>
                <a:gd name="T34" fmla="*/ 162 w 578"/>
                <a:gd name="T35" fmla="*/ 47 h 121"/>
                <a:gd name="T36" fmla="*/ 178 w 578"/>
                <a:gd name="T37" fmla="*/ 29 h 121"/>
                <a:gd name="T38" fmla="*/ 185 w 578"/>
                <a:gd name="T39" fmla="*/ 23 h 121"/>
                <a:gd name="T40" fmla="*/ 193 w 578"/>
                <a:gd name="T41" fmla="*/ 18 h 121"/>
                <a:gd name="T42" fmla="*/ 206 w 578"/>
                <a:gd name="T43" fmla="*/ 14 h 121"/>
                <a:gd name="T44" fmla="*/ 222 w 578"/>
                <a:gd name="T45" fmla="*/ 7 h 121"/>
                <a:gd name="T46" fmla="*/ 237 w 578"/>
                <a:gd name="T47" fmla="*/ 5 h 121"/>
                <a:gd name="T48" fmla="*/ 239 w 578"/>
                <a:gd name="T49" fmla="*/ 3 h 121"/>
                <a:gd name="T50" fmla="*/ 251 w 578"/>
                <a:gd name="T51" fmla="*/ 0 h 121"/>
                <a:gd name="T52" fmla="*/ 261 w 578"/>
                <a:gd name="T53" fmla="*/ 4 h 121"/>
                <a:gd name="T54" fmla="*/ 274 w 578"/>
                <a:gd name="T55" fmla="*/ 13 h 121"/>
                <a:gd name="T56" fmla="*/ 278 w 578"/>
                <a:gd name="T57" fmla="*/ 13 h 121"/>
                <a:gd name="T58" fmla="*/ 280 w 578"/>
                <a:gd name="T59" fmla="*/ 5 h 121"/>
                <a:gd name="T60" fmla="*/ 281 w 578"/>
                <a:gd name="T61" fmla="*/ 4 h 121"/>
                <a:gd name="T62" fmla="*/ 291 w 578"/>
                <a:gd name="T63" fmla="*/ 8 h 121"/>
                <a:gd name="T64" fmla="*/ 300 w 578"/>
                <a:gd name="T65" fmla="*/ 5 h 121"/>
                <a:gd name="T66" fmla="*/ 310 w 578"/>
                <a:gd name="T67" fmla="*/ 10 h 121"/>
                <a:gd name="T68" fmla="*/ 337 w 578"/>
                <a:gd name="T69" fmla="*/ 4 h 121"/>
                <a:gd name="T70" fmla="*/ 348 w 578"/>
                <a:gd name="T71" fmla="*/ 10 h 121"/>
                <a:gd name="T72" fmla="*/ 350 w 578"/>
                <a:gd name="T73" fmla="*/ 10 h 121"/>
                <a:gd name="T74" fmla="*/ 355 w 578"/>
                <a:gd name="T75" fmla="*/ 5 h 121"/>
                <a:gd name="T76" fmla="*/ 361 w 578"/>
                <a:gd name="T77" fmla="*/ 5 h 121"/>
                <a:gd name="T78" fmla="*/ 362 w 578"/>
                <a:gd name="T79" fmla="*/ 7 h 121"/>
                <a:gd name="T80" fmla="*/ 363 w 578"/>
                <a:gd name="T81" fmla="*/ 10 h 121"/>
                <a:gd name="T82" fmla="*/ 373 w 578"/>
                <a:gd name="T83" fmla="*/ 21 h 121"/>
                <a:gd name="T84" fmla="*/ 381 w 578"/>
                <a:gd name="T85" fmla="*/ 26 h 121"/>
                <a:gd name="T86" fmla="*/ 398 w 578"/>
                <a:gd name="T87" fmla="*/ 31 h 121"/>
                <a:gd name="T88" fmla="*/ 405 w 578"/>
                <a:gd name="T89" fmla="*/ 36 h 121"/>
                <a:gd name="T90" fmla="*/ 417 w 578"/>
                <a:gd name="T91" fmla="*/ 41 h 121"/>
                <a:gd name="T92" fmla="*/ 424 w 578"/>
                <a:gd name="T93" fmla="*/ 49 h 121"/>
                <a:gd name="T94" fmla="*/ 433 w 578"/>
                <a:gd name="T95" fmla="*/ 53 h 121"/>
                <a:gd name="T96" fmla="*/ 466 w 578"/>
                <a:gd name="T97" fmla="*/ 73 h 121"/>
                <a:gd name="T98" fmla="*/ 476 w 578"/>
                <a:gd name="T99" fmla="*/ 83 h 121"/>
                <a:gd name="T100" fmla="*/ 487 w 578"/>
                <a:gd name="T101" fmla="*/ 88 h 121"/>
                <a:gd name="T102" fmla="*/ 496 w 578"/>
                <a:gd name="T103" fmla="*/ 98 h 121"/>
                <a:gd name="T104" fmla="*/ 505 w 578"/>
                <a:gd name="T105" fmla="*/ 100 h 121"/>
                <a:gd name="T106" fmla="*/ 512 w 578"/>
                <a:gd name="T107" fmla="*/ 100 h 121"/>
                <a:gd name="T108" fmla="*/ 518 w 578"/>
                <a:gd name="T109" fmla="*/ 99 h 121"/>
                <a:gd name="T110" fmla="*/ 529 w 578"/>
                <a:gd name="T111" fmla="*/ 98 h 121"/>
                <a:gd name="T112" fmla="*/ 546 w 578"/>
                <a:gd name="T113" fmla="*/ 99 h 121"/>
                <a:gd name="T114" fmla="*/ 561 w 578"/>
                <a:gd name="T115" fmla="*/ 105 h 121"/>
                <a:gd name="T116" fmla="*/ 575 w 578"/>
                <a:gd name="T117" fmla="*/ 115 h 121"/>
                <a:gd name="T118" fmla="*/ 578 w 578"/>
                <a:gd name="T119" fmla="*/ 121 h 1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578"/>
                <a:gd name="T181" fmla="*/ 0 h 121"/>
                <a:gd name="T182" fmla="*/ 578 w 578"/>
                <a:gd name="T183" fmla="*/ 121 h 1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578" h="121">
                  <a:moveTo>
                    <a:pt x="0" y="56"/>
                  </a:moveTo>
                  <a:lnTo>
                    <a:pt x="6" y="43"/>
                  </a:lnTo>
                  <a:lnTo>
                    <a:pt x="13" y="24"/>
                  </a:lnTo>
                  <a:lnTo>
                    <a:pt x="16" y="21"/>
                  </a:lnTo>
                  <a:lnTo>
                    <a:pt x="22" y="20"/>
                  </a:lnTo>
                  <a:lnTo>
                    <a:pt x="31" y="20"/>
                  </a:lnTo>
                  <a:lnTo>
                    <a:pt x="59" y="21"/>
                  </a:lnTo>
                  <a:lnTo>
                    <a:pt x="74" y="37"/>
                  </a:lnTo>
                  <a:lnTo>
                    <a:pt x="81" y="40"/>
                  </a:lnTo>
                  <a:lnTo>
                    <a:pt x="93" y="46"/>
                  </a:lnTo>
                  <a:lnTo>
                    <a:pt x="98" y="52"/>
                  </a:lnTo>
                  <a:lnTo>
                    <a:pt x="108" y="50"/>
                  </a:lnTo>
                  <a:lnTo>
                    <a:pt x="117" y="59"/>
                  </a:lnTo>
                  <a:lnTo>
                    <a:pt x="123" y="54"/>
                  </a:lnTo>
                  <a:lnTo>
                    <a:pt x="136" y="57"/>
                  </a:lnTo>
                  <a:lnTo>
                    <a:pt x="149" y="56"/>
                  </a:lnTo>
                  <a:lnTo>
                    <a:pt x="156" y="53"/>
                  </a:lnTo>
                  <a:lnTo>
                    <a:pt x="162" y="47"/>
                  </a:lnTo>
                  <a:lnTo>
                    <a:pt x="178" y="29"/>
                  </a:lnTo>
                  <a:lnTo>
                    <a:pt x="185" y="23"/>
                  </a:lnTo>
                  <a:lnTo>
                    <a:pt x="193" y="18"/>
                  </a:lnTo>
                  <a:lnTo>
                    <a:pt x="206" y="14"/>
                  </a:lnTo>
                  <a:lnTo>
                    <a:pt x="222" y="7"/>
                  </a:lnTo>
                  <a:lnTo>
                    <a:pt x="237" y="5"/>
                  </a:lnTo>
                  <a:lnTo>
                    <a:pt x="239" y="3"/>
                  </a:lnTo>
                  <a:lnTo>
                    <a:pt x="251" y="0"/>
                  </a:lnTo>
                  <a:lnTo>
                    <a:pt x="261" y="4"/>
                  </a:lnTo>
                  <a:lnTo>
                    <a:pt x="274" y="13"/>
                  </a:lnTo>
                  <a:lnTo>
                    <a:pt x="278" y="13"/>
                  </a:lnTo>
                  <a:lnTo>
                    <a:pt x="280" y="5"/>
                  </a:lnTo>
                  <a:lnTo>
                    <a:pt x="281" y="4"/>
                  </a:lnTo>
                  <a:lnTo>
                    <a:pt x="291" y="8"/>
                  </a:lnTo>
                  <a:lnTo>
                    <a:pt x="300" y="5"/>
                  </a:lnTo>
                  <a:lnTo>
                    <a:pt x="310" y="10"/>
                  </a:lnTo>
                  <a:lnTo>
                    <a:pt x="337" y="4"/>
                  </a:lnTo>
                  <a:lnTo>
                    <a:pt x="348" y="10"/>
                  </a:lnTo>
                  <a:lnTo>
                    <a:pt x="350" y="10"/>
                  </a:lnTo>
                  <a:lnTo>
                    <a:pt x="355" y="5"/>
                  </a:lnTo>
                  <a:lnTo>
                    <a:pt x="361" y="5"/>
                  </a:lnTo>
                  <a:lnTo>
                    <a:pt x="362" y="7"/>
                  </a:lnTo>
                  <a:lnTo>
                    <a:pt x="363" y="10"/>
                  </a:lnTo>
                  <a:lnTo>
                    <a:pt x="373" y="21"/>
                  </a:lnTo>
                  <a:lnTo>
                    <a:pt x="381" y="26"/>
                  </a:lnTo>
                  <a:lnTo>
                    <a:pt x="398" y="31"/>
                  </a:lnTo>
                  <a:lnTo>
                    <a:pt x="405" y="36"/>
                  </a:lnTo>
                  <a:lnTo>
                    <a:pt x="417" y="41"/>
                  </a:lnTo>
                  <a:lnTo>
                    <a:pt x="424" y="49"/>
                  </a:lnTo>
                  <a:lnTo>
                    <a:pt x="433" y="53"/>
                  </a:lnTo>
                  <a:lnTo>
                    <a:pt x="466" y="73"/>
                  </a:lnTo>
                  <a:lnTo>
                    <a:pt x="476" y="83"/>
                  </a:lnTo>
                  <a:lnTo>
                    <a:pt x="487" y="88"/>
                  </a:lnTo>
                  <a:lnTo>
                    <a:pt x="496" y="98"/>
                  </a:lnTo>
                  <a:lnTo>
                    <a:pt x="505" y="100"/>
                  </a:lnTo>
                  <a:lnTo>
                    <a:pt x="512" y="100"/>
                  </a:lnTo>
                  <a:lnTo>
                    <a:pt x="518" y="99"/>
                  </a:lnTo>
                  <a:lnTo>
                    <a:pt x="529" y="98"/>
                  </a:lnTo>
                  <a:lnTo>
                    <a:pt x="546" y="99"/>
                  </a:lnTo>
                  <a:lnTo>
                    <a:pt x="561" y="105"/>
                  </a:lnTo>
                  <a:lnTo>
                    <a:pt x="575" y="115"/>
                  </a:lnTo>
                  <a:lnTo>
                    <a:pt x="578" y="121"/>
                  </a:lnTo>
                </a:path>
              </a:pathLst>
            </a:custGeom>
            <a:noFill/>
            <a:ln w="6">
              <a:solidFill>
                <a:srgbClr val="005CE6"/>
              </a:solidFill>
              <a:prstDash val="solid"/>
              <a:round/>
              <a:headEnd/>
              <a:tailEnd/>
            </a:ln>
          </p:spPr>
          <p:txBody>
            <a:bodyPr/>
            <a:lstStyle/>
            <a:p>
              <a:endParaRPr lang="en-US"/>
            </a:p>
          </p:txBody>
        </p:sp>
        <p:sp>
          <p:nvSpPr>
            <p:cNvPr id="28702" name="Freeform 227"/>
            <p:cNvSpPr>
              <a:spLocks/>
            </p:cNvSpPr>
            <p:nvPr/>
          </p:nvSpPr>
          <p:spPr bwMode="auto">
            <a:xfrm>
              <a:off x="7158038" y="1681163"/>
              <a:ext cx="150813" cy="512762"/>
            </a:xfrm>
            <a:custGeom>
              <a:avLst/>
              <a:gdLst>
                <a:gd name="T0" fmla="*/ 95 w 95"/>
                <a:gd name="T1" fmla="*/ 323 h 323"/>
                <a:gd name="T2" fmla="*/ 90 w 95"/>
                <a:gd name="T3" fmla="*/ 314 h 323"/>
                <a:gd name="T4" fmla="*/ 86 w 95"/>
                <a:gd name="T5" fmla="*/ 293 h 323"/>
                <a:gd name="T6" fmla="*/ 75 w 95"/>
                <a:gd name="T7" fmla="*/ 280 h 323"/>
                <a:gd name="T8" fmla="*/ 67 w 95"/>
                <a:gd name="T9" fmla="*/ 271 h 323"/>
                <a:gd name="T10" fmla="*/ 50 w 95"/>
                <a:gd name="T11" fmla="*/ 245 h 323"/>
                <a:gd name="T12" fmla="*/ 37 w 95"/>
                <a:gd name="T13" fmla="*/ 221 h 323"/>
                <a:gd name="T14" fmla="*/ 28 w 95"/>
                <a:gd name="T15" fmla="*/ 208 h 323"/>
                <a:gd name="T16" fmla="*/ 26 w 95"/>
                <a:gd name="T17" fmla="*/ 193 h 323"/>
                <a:gd name="T18" fmla="*/ 20 w 95"/>
                <a:gd name="T19" fmla="*/ 175 h 323"/>
                <a:gd name="T20" fmla="*/ 17 w 95"/>
                <a:gd name="T21" fmla="*/ 155 h 323"/>
                <a:gd name="T22" fmla="*/ 18 w 95"/>
                <a:gd name="T23" fmla="*/ 142 h 323"/>
                <a:gd name="T24" fmla="*/ 23 w 95"/>
                <a:gd name="T25" fmla="*/ 119 h 323"/>
                <a:gd name="T26" fmla="*/ 27 w 95"/>
                <a:gd name="T27" fmla="*/ 114 h 323"/>
                <a:gd name="T28" fmla="*/ 39 w 95"/>
                <a:gd name="T29" fmla="*/ 107 h 323"/>
                <a:gd name="T30" fmla="*/ 44 w 95"/>
                <a:gd name="T31" fmla="*/ 100 h 323"/>
                <a:gd name="T32" fmla="*/ 44 w 95"/>
                <a:gd name="T33" fmla="*/ 85 h 323"/>
                <a:gd name="T34" fmla="*/ 33 w 95"/>
                <a:gd name="T35" fmla="*/ 42 h 323"/>
                <a:gd name="T36" fmla="*/ 28 w 95"/>
                <a:gd name="T37" fmla="*/ 36 h 323"/>
                <a:gd name="T38" fmla="*/ 10 w 95"/>
                <a:gd name="T39" fmla="*/ 22 h 323"/>
                <a:gd name="T40" fmla="*/ 4 w 95"/>
                <a:gd name="T41" fmla="*/ 15 h 323"/>
                <a:gd name="T42" fmla="*/ 0 w 95"/>
                <a:gd name="T43" fmla="*/ 0 h 32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5"/>
                <a:gd name="T67" fmla="*/ 0 h 323"/>
                <a:gd name="T68" fmla="*/ 95 w 95"/>
                <a:gd name="T69" fmla="*/ 323 h 32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5" h="323">
                  <a:moveTo>
                    <a:pt x="95" y="323"/>
                  </a:moveTo>
                  <a:lnTo>
                    <a:pt x="90" y="314"/>
                  </a:lnTo>
                  <a:lnTo>
                    <a:pt x="86" y="293"/>
                  </a:lnTo>
                  <a:lnTo>
                    <a:pt x="75" y="280"/>
                  </a:lnTo>
                  <a:lnTo>
                    <a:pt x="67" y="271"/>
                  </a:lnTo>
                  <a:lnTo>
                    <a:pt x="50" y="245"/>
                  </a:lnTo>
                  <a:lnTo>
                    <a:pt x="37" y="221"/>
                  </a:lnTo>
                  <a:lnTo>
                    <a:pt x="28" y="208"/>
                  </a:lnTo>
                  <a:lnTo>
                    <a:pt x="26" y="193"/>
                  </a:lnTo>
                  <a:lnTo>
                    <a:pt x="20" y="175"/>
                  </a:lnTo>
                  <a:lnTo>
                    <a:pt x="17" y="155"/>
                  </a:lnTo>
                  <a:lnTo>
                    <a:pt x="18" y="142"/>
                  </a:lnTo>
                  <a:lnTo>
                    <a:pt x="23" y="119"/>
                  </a:lnTo>
                  <a:lnTo>
                    <a:pt x="27" y="114"/>
                  </a:lnTo>
                  <a:lnTo>
                    <a:pt x="39" y="107"/>
                  </a:lnTo>
                  <a:lnTo>
                    <a:pt x="44" y="100"/>
                  </a:lnTo>
                  <a:lnTo>
                    <a:pt x="44" y="85"/>
                  </a:lnTo>
                  <a:lnTo>
                    <a:pt x="33" y="42"/>
                  </a:lnTo>
                  <a:lnTo>
                    <a:pt x="28" y="36"/>
                  </a:lnTo>
                  <a:lnTo>
                    <a:pt x="10" y="22"/>
                  </a:lnTo>
                  <a:lnTo>
                    <a:pt x="4" y="15"/>
                  </a:lnTo>
                  <a:lnTo>
                    <a:pt x="0" y="0"/>
                  </a:lnTo>
                </a:path>
              </a:pathLst>
            </a:custGeom>
            <a:noFill/>
            <a:ln w="6">
              <a:solidFill>
                <a:srgbClr val="005CE6"/>
              </a:solidFill>
              <a:prstDash val="solid"/>
              <a:round/>
              <a:headEnd/>
              <a:tailEnd/>
            </a:ln>
          </p:spPr>
          <p:txBody>
            <a:bodyPr/>
            <a:lstStyle/>
            <a:p>
              <a:endParaRPr lang="en-US"/>
            </a:p>
          </p:txBody>
        </p:sp>
        <p:sp>
          <p:nvSpPr>
            <p:cNvPr id="28703" name="Freeform 228"/>
            <p:cNvSpPr>
              <a:spLocks/>
            </p:cNvSpPr>
            <p:nvPr/>
          </p:nvSpPr>
          <p:spPr bwMode="auto">
            <a:xfrm>
              <a:off x="3690938" y="2600325"/>
              <a:ext cx="9525" cy="92075"/>
            </a:xfrm>
            <a:custGeom>
              <a:avLst/>
              <a:gdLst>
                <a:gd name="T0" fmla="*/ 6 w 6"/>
                <a:gd name="T1" fmla="*/ 58 h 58"/>
                <a:gd name="T2" fmla="*/ 0 w 6"/>
                <a:gd name="T3" fmla="*/ 38 h 58"/>
                <a:gd name="T4" fmla="*/ 1 w 6"/>
                <a:gd name="T5" fmla="*/ 6 h 58"/>
                <a:gd name="T6" fmla="*/ 3 w 6"/>
                <a:gd name="T7" fmla="*/ 0 h 58"/>
                <a:gd name="T8" fmla="*/ 0 60000 65536"/>
                <a:gd name="T9" fmla="*/ 0 60000 65536"/>
                <a:gd name="T10" fmla="*/ 0 60000 65536"/>
                <a:gd name="T11" fmla="*/ 0 60000 65536"/>
                <a:gd name="T12" fmla="*/ 0 w 6"/>
                <a:gd name="T13" fmla="*/ 0 h 58"/>
                <a:gd name="T14" fmla="*/ 6 w 6"/>
                <a:gd name="T15" fmla="*/ 58 h 58"/>
              </a:gdLst>
              <a:ahLst/>
              <a:cxnLst>
                <a:cxn ang="T8">
                  <a:pos x="T0" y="T1"/>
                </a:cxn>
                <a:cxn ang="T9">
                  <a:pos x="T2" y="T3"/>
                </a:cxn>
                <a:cxn ang="T10">
                  <a:pos x="T4" y="T5"/>
                </a:cxn>
                <a:cxn ang="T11">
                  <a:pos x="T6" y="T7"/>
                </a:cxn>
              </a:cxnLst>
              <a:rect l="T12" t="T13" r="T14" b="T15"/>
              <a:pathLst>
                <a:path w="6" h="58">
                  <a:moveTo>
                    <a:pt x="6" y="58"/>
                  </a:moveTo>
                  <a:lnTo>
                    <a:pt x="0" y="38"/>
                  </a:lnTo>
                  <a:lnTo>
                    <a:pt x="1" y="6"/>
                  </a:lnTo>
                  <a:lnTo>
                    <a:pt x="3" y="0"/>
                  </a:lnTo>
                </a:path>
              </a:pathLst>
            </a:custGeom>
            <a:noFill/>
            <a:ln w="6">
              <a:solidFill>
                <a:srgbClr val="005CE6"/>
              </a:solidFill>
              <a:prstDash val="solid"/>
              <a:round/>
              <a:headEnd/>
              <a:tailEnd/>
            </a:ln>
          </p:spPr>
          <p:txBody>
            <a:bodyPr/>
            <a:lstStyle/>
            <a:p>
              <a:endParaRPr lang="en-US"/>
            </a:p>
          </p:txBody>
        </p:sp>
        <p:sp>
          <p:nvSpPr>
            <p:cNvPr id="28704" name="Freeform 229"/>
            <p:cNvSpPr>
              <a:spLocks/>
            </p:cNvSpPr>
            <p:nvPr/>
          </p:nvSpPr>
          <p:spPr bwMode="auto">
            <a:xfrm>
              <a:off x="3430588" y="3668713"/>
              <a:ext cx="127000" cy="20637"/>
            </a:xfrm>
            <a:custGeom>
              <a:avLst/>
              <a:gdLst>
                <a:gd name="T0" fmla="*/ 0 w 80"/>
                <a:gd name="T1" fmla="*/ 0 h 13"/>
                <a:gd name="T2" fmla="*/ 1 w 80"/>
                <a:gd name="T3" fmla="*/ 1 h 13"/>
                <a:gd name="T4" fmla="*/ 61 w 80"/>
                <a:gd name="T5" fmla="*/ 8 h 13"/>
                <a:gd name="T6" fmla="*/ 77 w 80"/>
                <a:gd name="T7" fmla="*/ 13 h 13"/>
                <a:gd name="T8" fmla="*/ 80 w 80"/>
                <a:gd name="T9" fmla="*/ 10 h 13"/>
                <a:gd name="T10" fmla="*/ 0 60000 65536"/>
                <a:gd name="T11" fmla="*/ 0 60000 65536"/>
                <a:gd name="T12" fmla="*/ 0 60000 65536"/>
                <a:gd name="T13" fmla="*/ 0 60000 65536"/>
                <a:gd name="T14" fmla="*/ 0 60000 65536"/>
                <a:gd name="T15" fmla="*/ 0 w 80"/>
                <a:gd name="T16" fmla="*/ 0 h 13"/>
                <a:gd name="T17" fmla="*/ 80 w 80"/>
                <a:gd name="T18" fmla="*/ 13 h 13"/>
              </a:gdLst>
              <a:ahLst/>
              <a:cxnLst>
                <a:cxn ang="T10">
                  <a:pos x="T0" y="T1"/>
                </a:cxn>
                <a:cxn ang="T11">
                  <a:pos x="T2" y="T3"/>
                </a:cxn>
                <a:cxn ang="T12">
                  <a:pos x="T4" y="T5"/>
                </a:cxn>
                <a:cxn ang="T13">
                  <a:pos x="T6" y="T7"/>
                </a:cxn>
                <a:cxn ang="T14">
                  <a:pos x="T8" y="T9"/>
                </a:cxn>
              </a:cxnLst>
              <a:rect l="T15" t="T16" r="T17" b="T18"/>
              <a:pathLst>
                <a:path w="80" h="13">
                  <a:moveTo>
                    <a:pt x="0" y="0"/>
                  </a:moveTo>
                  <a:lnTo>
                    <a:pt x="1" y="1"/>
                  </a:lnTo>
                  <a:lnTo>
                    <a:pt x="61" y="8"/>
                  </a:lnTo>
                  <a:lnTo>
                    <a:pt x="77" y="13"/>
                  </a:lnTo>
                  <a:lnTo>
                    <a:pt x="80" y="10"/>
                  </a:lnTo>
                </a:path>
              </a:pathLst>
            </a:custGeom>
            <a:noFill/>
            <a:ln w="6">
              <a:solidFill>
                <a:srgbClr val="005CE6"/>
              </a:solidFill>
              <a:prstDash val="solid"/>
              <a:round/>
              <a:headEnd/>
              <a:tailEnd/>
            </a:ln>
          </p:spPr>
          <p:txBody>
            <a:bodyPr/>
            <a:lstStyle/>
            <a:p>
              <a:endParaRPr lang="en-US"/>
            </a:p>
          </p:txBody>
        </p:sp>
        <p:sp>
          <p:nvSpPr>
            <p:cNvPr id="28705" name="Freeform 230"/>
            <p:cNvSpPr>
              <a:spLocks/>
            </p:cNvSpPr>
            <p:nvPr/>
          </p:nvSpPr>
          <p:spPr bwMode="auto">
            <a:xfrm>
              <a:off x="3348038" y="5972175"/>
              <a:ext cx="192088" cy="79375"/>
            </a:xfrm>
            <a:custGeom>
              <a:avLst/>
              <a:gdLst>
                <a:gd name="T0" fmla="*/ 0 w 121"/>
                <a:gd name="T1" fmla="*/ 50 h 50"/>
                <a:gd name="T2" fmla="*/ 7 w 121"/>
                <a:gd name="T3" fmla="*/ 49 h 50"/>
                <a:gd name="T4" fmla="*/ 41 w 121"/>
                <a:gd name="T5" fmla="*/ 36 h 50"/>
                <a:gd name="T6" fmla="*/ 66 w 121"/>
                <a:gd name="T7" fmla="*/ 22 h 50"/>
                <a:gd name="T8" fmla="*/ 80 w 121"/>
                <a:gd name="T9" fmla="*/ 19 h 50"/>
                <a:gd name="T10" fmla="*/ 109 w 121"/>
                <a:gd name="T11" fmla="*/ 19 h 50"/>
                <a:gd name="T12" fmla="*/ 116 w 121"/>
                <a:gd name="T13" fmla="*/ 16 h 50"/>
                <a:gd name="T14" fmla="*/ 119 w 121"/>
                <a:gd name="T15" fmla="*/ 13 h 50"/>
                <a:gd name="T16" fmla="*/ 121 w 121"/>
                <a:gd name="T17" fmla="*/ 0 h 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1"/>
                <a:gd name="T28" fmla="*/ 0 h 50"/>
                <a:gd name="T29" fmla="*/ 121 w 121"/>
                <a:gd name="T30" fmla="*/ 50 h 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1" h="50">
                  <a:moveTo>
                    <a:pt x="0" y="50"/>
                  </a:moveTo>
                  <a:lnTo>
                    <a:pt x="7" y="49"/>
                  </a:lnTo>
                  <a:lnTo>
                    <a:pt x="41" y="36"/>
                  </a:lnTo>
                  <a:lnTo>
                    <a:pt x="66" y="22"/>
                  </a:lnTo>
                  <a:lnTo>
                    <a:pt x="80" y="19"/>
                  </a:lnTo>
                  <a:lnTo>
                    <a:pt x="109" y="19"/>
                  </a:lnTo>
                  <a:lnTo>
                    <a:pt x="116" y="16"/>
                  </a:lnTo>
                  <a:lnTo>
                    <a:pt x="119" y="13"/>
                  </a:lnTo>
                  <a:lnTo>
                    <a:pt x="121" y="0"/>
                  </a:lnTo>
                </a:path>
              </a:pathLst>
            </a:custGeom>
            <a:noFill/>
            <a:ln w="6">
              <a:solidFill>
                <a:srgbClr val="005CE6"/>
              </a:solidFill>
              <a:prstDash val="solid"/>
              <a:round/>
              <a:headEnd/>
              <a:tailEnd/>
            </a:ln>
          </p:spPr>
          <p:txBody>
            <a:bodyPr/>
            <a:lstStyle/>
            <a:p>
              <a:endParaRPr lang="en-US"/>
            </a:p>
          </p:txBody>
        </p:sp>
        <p:sp>
          <p:nvSpPr>
            <p:cNvPr id="28706" name="Freeform 231"/>
            <p:cNvSpPr>
              <a:spLocks/>
            </p:cNvSpPr>
            <p:nvPr/>
          </p:nvSpPr>
          <p:spPr bwMode="auto">
            <a:xfrm>
              <a:off x="7292975" y="1684338"/>
              <a:ext cx="312738" cy="214312"/>
            </a:xfrm>
            <a:custGeom>
              <a:avLst/>
              <a:gdLst>
                <a:gd name="T0" fmla="*/ 197 w 197"/>
                <a:gd name="T1" fmla="*/ 135 h 135"/>
                <a:gd name="T2" fmla="*/ 191 w 197"/>
                <a:gd name="T3" fmla="*/ 129 h 135"/>
                <a:gd name="T4" fmla="*/ 173 w 197"/>
                <a:gd name="T5" fmla="*/ 132 h 135"/>
                <a:gd name="T6" fmla="*/ 164 w 197"/>
                <a:gd name="T7" fmla="*/ 128 h 135"/>
                <a:gd name="T8" fmla="*/ 160 w 197"/>
                <a:gd name="T9" fmla="*/ 124 h 135"/>
                <a:gd name="T10" fmla="*/ 160 w 197"/>
                <a:gd name="T11" fmla="*/ 119 h 135"/>
                <a:gd name="T12" fmla="*/ 162 w 197"/>
                <a:gd name="T13" fmla="*/ 114 h 135"/>
                <a:gd name="T14" fmla="*/ 164 w 197"/>
                <a:gd name="T15" fmla="*/ 105 h 135"/>
                <a:gd name="T16" fmla="*/ 160 w 197"/>
                <a:gd name="T17" fmla="*/ 91 h 135"/>
                <a:gd name="T18" fmla="*/ 151 w 197"/>
                <a:gd name="T19" fmla="*/ 76 h 135"/>
                <a:gd name="T20" fmla="*/ 144 w 197"/>
                <a:gd name="T21" fmla="*/ 72 h 135"/>
                <a:gd name="T22" fmla="*/ 131 w 197"/>
                <a:gd name="T23" fmla="*/ 75 h 135"/>
                <a:gd name="T24" fmla="*/ 121 w 197"/>
                <a:gd name="T25" fmla="*/ 81 h 135"/>
                <a:gd name="T26" fmla="*/ 103 w 197"/>
                <a:gd name="T27" fmla="*/ 102 h 135"/>
                <a:gd name="T28" fmla="*/ 96 w 197"/>
                <a:gd name="T29" fmla="*/ 101 h 135"/>
                <a:gd name="T30" fmla="*/ 85 w 197"/>
                <a:gd name="T31" fmla="*/ 93 h 135"/>
                <a:gd name="T32" fmla="*/ 77 w 197"/>
                <a:gd name="T33" fmla="*/ 85 h 135"/>
                <a:gd name="T34" fmla="*/ 79 w 197"/>
                <a:gd name="T35" fmla="*/ 69 h 135"/>
                <a:gd name="T36" fmla="*/ 75 w 197"/>
                <a:gd name="T37" fmla="*/ 66 h 135"/>
                <a:gd name="T38" fmla="*/ 69 w 197"/>
                <a:gd name="T39" fmla="*/ 66 h 135"/>
                <a:gd name="T40" fmla="*/ 54 w 197"/>
                <a:gd name="T41" fmla="*/ 73 h 135"/>
                <a:gd name="T42" fmla="*/ 53 w 197"/>
                <a:gd name="T43" fmla="*/ 70 h 135"/>
                <a:gd name="T44" fmla="*/ 52 w 197"/>
                <a:gd name="T45" fmla="*/ 65 h 135"/>
                <a:gd name="T46" fmla="*/ 52 w 197"/>
                <a:gd name="T47" fmla="*/ 55 h 135"/>
                <a:gd name="T48" fmla="*/ 54 w 197"/>
                <a:gd name="T49" fmla="*/ 52 h 135"/>
                <a:gd name="T50" fmla="*/ 59 w 197"/>
                <a:gd name="T51" fmla="*/ 47 h 135"/>
                <a:gd name="T52" fmla="*/ 75 w 197"/>
                <a:gd name="T53" fmla="*/ 42 h 135"/>
                <a:gd name="T54" fmla="*/ 75 w 197"/>
                <a:gd name="T55" fmla="*/ 36 h 135"/>
                <a:gd name="T56" fmla="*/ 62 w 197"/>
                <a:gd name="T57" fmla="*/ 32 h 135"/>
                <a:gd name="T58" fmla="*/ 57 w 197"/>
                <a:gd name="T59" fmla="*/ 26 h 135"/>
                <a:gd name="T60" fmla="*/ 53 w 197"/>
                <a:gd name="T61" fmla="*/ 26 h 135"/>
                <a:gd name="T62" fmla="*/ 52 w 197"/>
                <a:gd name="T63" fmla="*/ 27 h 135"/>
                <a:gd name="T64" fmla="*/ 50 w 197"/>
                <a:gd name="T65" fmla="*/ 33 h 135"/>
                <a:gd name="T66" fmla="*/ 46 w 197"/>
                <a:gd name="T67" fmla="*/ 36 h 135"/>
                <a:gd name="T68" fmla="*/ 41 w 197"/>
                <a:gd name="T69" fmla="*/ 36 h 135"/>
                <a:gd name="T70" fmla="*/ 37 w 197"/>
                <a:gd name="T71" fmla="*/ 33 h 135"/>
                <a:gd name="T72" fmla="*/ 34 w 197"/>
                <a:gd name="T73" fmla="*/ 29 h 135"/>
                <a:gd name="T74" fmla="*/ 36 w 197"/>
                <a:gd name="T75" fmla="*/ 24 h 135"/>
                <a:gd name="T76" fmla="*/ 46 w 197"/>
                <a:gd name="T77" fmla="*/ 6 h 135"/>
                <a:gd name="T78" fmla="*/ 46 w 197"/>
                <a:gd name="T79" fmla="*/ 3 h 135"/>
                <a:gd name="T80" fmla="*/ 44 w 197"/>
                <a:gd name="T81" fmla="*/ 1 h 135"/>
                <a:gd name="T82" fmla="*/ 39 w 197"/>
                <a:gd name="T83" fmla="*/ 0 h 135"/>
                <a:gd name="T84" fmla="*/ 30 w 197"/>
                <a:gd name="T85" fmla="*/ 1 h 135"/>
                <a:gd name="T86" fmla="*/ 23 w 197"/>
                <a:gd name="T87" fmla="*/ 4 h 135"/>
                <a:gd name="T88" fmla="*/ 20 w 197"/>
                <a:gd name="T89" fmla="*/ 9 h 135"/>
                <a:gd name="T90" fmla="*/ 17 w 197"/>
                <a:gd name="T91" fmla="*/ 14 h 135"/>
                <a:gd name="T92" fmla="*/ 15 w 197"/>
                <a:gd name="T93" fmla="*/ 16 h 135"/>
                <a:gd name="T94" fmla="*/ 13 w 197"/>
                <a:gd name="T95" fmla="*/ 14 h 135"/>
                <a:gd name="T96" fmla="*/ 4 w 197"/>
                <a:gd name="T97" fmla="*/ 7 h 135"/>
                <a:gd name="T98" fmla="*/ 0 w 197"/>
                <a:gd name="T99" fmla="*/ 4 h 13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97"/>
                <a:gd name="T151" fmla="*/ 0 h 135"/>
                <a:gd name="T152" fmla="*/ 197 w 197"/>
                <a:gd name="T153" fmla="*/ 135 h 13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97" h="135">
                  <a:moveTo>
                    <a:pt x="197" y="135"/>
                  </a:moveTo>
                  <a:lnTo>
                    <a:pt x="191" y="129"/>
                  </a:lnTo>
                  <a:lnTo>
                    <a:pt x="173" y="132"/>
                  </a:lnTo>
                  <a:lnTo>
                    <a:pt x="164" y="128"/>
                  </a:lnTo>
                  <a:lnTo>
                    <a:pt x="160" y="124"/>
                  </a:lnTo>
                  <a:lnTo>
                    <a:pt x="160" y="119"/>
                  </a:lnTo>
                  <a:lnTo>
                    <a:pt x="162" y="114"/>
                  </a:lnTo>
                  <a:lnTo>
                    <a:pt x="164" y="105"/>
                  </a:lnTo>
                  <a:lnTo>
                    <a:pt x="160" y="91"/>
                  </a:lnTo>
                  <a:lnTo>
                    <a:pt x="151" y="76"/>
                  </a:lnTo>
                  <a:lnTo>
                    <a:pt x="144" y="72"/>
                  </a:lnTo>
                  <a:lnTo>
                    <a:pt x="131" y="75"/>
                  </a:lnTo>
                  <a:lnTo>
                    <a:pt x="121" y="81"/>
                  </a:lnTo>
                  <a:lnTo>
                    <a:pt x="103" y="102"/>
                  </a:lnTo>
                  <a:lnTo>
                    <a:pt x="96" y="101"/>
                  </a:lnTo>
                  <a:lnTo>
                    <a:pt x="85" y="93"/>
                  </a:lnTo>
                  <a:lnTo>
                    <a:pt x="77" y="85"/>
                  </a:lnTo>
                  <a:lnTo>
                    <a:pt x="79" y="69"/>
                  </a:lnTo>
                  <a:lnTo>
                    <a:pt x="75" y="66"/>
                  </a:lnTo>
                  <a:lnTo>
                    <a:pt x="69" y="66"/>
                  </a:lnTo>
                  <a:lnTo>
                    <a:pt x="54" y="73"/>
                  </a:lnTo>
                  <a:lnTo>
                    <a:pt x="53" y="70"/>
                  </a:lnTo>
                  <a:lnTo>
                    <a:pt x="52" y="65"/>
                  </a:lnTo>
                  <a:lnTo>
                    <a:pt x="52" y="55"/>
                  </a:lnTo>
                  <a:lnTo>
                    <a:pt x="54" y="52"/>
                  </a:lnTo>
                  <a:lnTo>
                    <a:pt x="59" y="47"/>
                  </a:lnTo>
                  <a:lnTo>
                    <a:pt x="75" y="42"/>
                  </a:lnTo>
                  <a:lnTo>
                    <a:pt x="75" y="36"/>
                  </a:lnTo>
                  <a:lnTo>
                    <a:pt x="62" y="32"/>
                  </a:lnTo>
                  <a:lnTo>
                    <a:pt x="57" y="26"/>
                  </a:lnTo>
                  <a:lnTo>
                    <a:pt x="53" y="26"/>
                  </a:lnTo>
                  <a:lnTo>
                    <a:pt x="52" y="27"/>
                  </a:lnTo>
                  <a:lnTo>
                    <a:pt x="50" y="33"/>
                  </a:lnTo>
                  <a:lnTo>
                    <a:pt x="46" y="36"/>
                  </a:lnTo>
                  <a:lnTo>
                    <a:pt x="41" y="36"/>
                  </a:lnTo>
                  <a:lnTo>
                    <a:pt x="37" y="33"/>
                  </a:lnTo>
                  <a:lnTo>
                    <a:pt x="34" y="29"/>
                  </a:lnTo>
                  <a:lnTo>
                    <a:pt x="36" y="24"/>
                  </a:lnTo>
                  <a:lnTo>
                    <a:pt x="46" y="6"/>
                  </a:lnTo>
                  <a:lnTo>
                    <a:pt x="46" y="3"/>
                  </a:lnTo>
                  <a:lnTo>
                    <a:pt x="44" y="1"/>
                  </a:lnTo>
                  <a:lnTo>
                    <a:pt x="39" y="0"/>
                  </a:lnTo>
                  <a:lnTo>
                    <a:pt x="30" y="1"/>
                  </a:lnTo>
                  <a:lnTo>
                    <a:pt x="23" y="4"/>
                  </a:lnTo>
                  <a:lnTo>
                    <a:pt x="20" y="9"/>
                  </a:lnTo>
                  <a:lnTo>
                    <a:pt x="17" y="14"/>
                  </a:lnTo>
                  <a:lnTo>
                    <a:pt x="15" y="16"/>
                  </a:lnTo>
                  <a:lnTo>
                    <a:pt x="13" y="14"/>
                  </a:lnTo>
                  <a:lnTo>
                    <a:pt x="4" y="7"/>
                  </a:lnTo>
                  <a:lnTo>
                    <a:pt x="0" y="4"/>
                  </a:lnTo>
                </a:path>
              </a:pathLst>
            </a:custGeom>
            <a:noFill/>
            <a:ln w="6">
              <a:solidFill>
                <a:srgbClr val="005CE6"/>
              </a:solidFill>
              <a:prstDash val="solid"/>
              <a:round/>
              <a:headEnd/>
              <a:tailEnd/>
            </a:ln>
          </p:spPr>
          <p:txBody>
            <a:bodyPr/>
            <a:lstStyle/>
            <a:p>
              <a:endParaRPr lang="en-US"/>
            </a:p>
          </p:txBody>
        </p:sp>
        <p:sp>
          <p:nvSpPr>
            <p:cNvPr id="28707" name="Freeform 232"/>
            <p:cNvSpPr>
              <a:spLocks/>
            </p:cNvSpPr>
            <p:nvPr/>
          </p:nvSpPr>
          <p:spPr bwMode="auto">
            <a:xfrm>
              <a:off x="6797675" y="6218237"/>
              <a:ext cx="17463" cy="101600"/>
            </a:xfrm>
            <a:custGeom>
              <a:avLst/>
              <a:gdLst>
                <a:gd name="T0" fmla="*/ 11 w 11"/>
                <a:gd name="T1" fmla="*/ 0 h 64"/>
                <a:gd name="T2" fmla="*/ 11 w 11"/>
                <a:gd name="T3" fmla="*/ 13 h 64"/>
                <a:gd name="T4" fmla="*/ 6 w 11"/>
                <a:gd name="T5" fmla="*/ 31 h 64"/>
                <a:gd name="T6" fmla="*/ 0 w 11"/>
                <a:gd name="T7" fmla="*/ 38 h 64"/>
                <a:gd name="T8" fmla="*/ 2 w 11"/>
                <a:gd name="T9" fmla="*/ 48 h 64"/>
                <a:gd name="T10" fmla="*/ 3 w 11"/>
                <a:gd name="T11" fmla="*/ 58 h 64"/>
                <a:gd name="T12" fmla="*/ 3 w 11"/>
                <a:gd name="T13" fmla="*/ 64 h 64"/>
                <a:gd name="T14" fmla="*/ 0 60000 65536"/>
                <a:gd name="T15" fmla="*/ 0 60000 65536"/>
                <a:gd name="T16" fmla="*/ 0 60000 65536"/>
                <a:gd name="T17" fmla="*/ 0 60000 65536"/>
                <a:gd name="T18" fmla="*/ 0 60000 65536"/>
                <a:gd name="T19" fmla="*/ 0 60000 65536"/>
                <a:gd name="T20" fmla="*/ 0 60000 65536"/>
                <a:gd name="T21" fmla="*/ 0 w 11"/>
                <a:gd name="T22" fmla="*/ 0 h 64"/>
                <a:gd name="T23" fmla="*/ 11 w 11"/>
                <a:gd name="T24" fmla="*/ 64 h 6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 h="64">
                  <a:moveTo>
                    <a:pt x="11" y="0"/>
                  </a:moveTo>
                  <a:lnTo>
                    <a:pt x="11" y="13"/>
                  </a:lnTo>
                  <a:lnTo>
                    <a:pt x="6" y="31"/>
                  </a:lnTo>
                  <a:lnTo>
                    <a:pt x="0" y="38"/>
                  </a:lnTo>
                  <a:lnTo>
                    <a:pt x="2" y="48"/>
                  </a:lnTo>
                  <a:lnTo>
                    <a:pt x="3" y="58"/>
                  </a:lnTo>
                  <a:lnTo>
                    <a:pt x="3" y="64"/>
                  </a:lnTo>
                </a:path>
              </a:pathLst>
            </a:custGeom>
            <a:noFill/>
            <a:ln w="6">
              <a:solidFill>
                <a:srgbClr val="005CE6"/>
              </a:solidFill>
              <a:prstDash val="solid"/>
              <a:round/>
              <a:headEnd/>
              <a:tailEnd/>
            </a:ln>
          </p:spPr>
          <p:txBody>
            <a:bodyPr/>
            <a:lstStyle/>
            <a:p>
              <a:endParaRPr lang="en-US"/>
            </a:p>
          </p:txBody>
        </p:sp>
        <p:sp>
          <p:nvSpPr>
            <p:cNvPr id="28708" name="Freeform 233"/>
            <p:cNvSpPr>
              <a:spLocks/>
            </p:cNvSpPr>
            <p:nvPr/>
          </p:nvSpPr>
          <p:spPr bwMode="auto">
            <a:xfrm>
              <a:off x="1765300" y="4419600"/>
              <a:ext cx="168275" cy="176212"/>
            </a:xfrm>
            <a:custGeom>
              <a:avLst/>
              <a:gdLst>
                <a:gd name="T0" fmla="*/ 0 w 106"/>
                <a:gd name="T1" fmla="*/ 105 h 111"/>
                <a:gd name="T2" fmla="*/ 4 w 106"/>
                <a:gd name="T3" fmla="*/ 111 h 111"/>
                <a:gd name="T4" fmla="*/ 13 w 106"/>
                <a:gd name="T5" fmla="*/ 111 h 111"/>
                <a:gd name="T6" fmla="*/ 20 w 106"/>
                <a:gd name="T7" fmla="*/ 107 h 111"/>
                <a:gd name="T8" fmla="*/ 27 w 106"/>
                <a:gd name="T9" fmla="*/ 100 h 111"/>
                <a:gd name="T10" fmla="*/ 26 w 106"/>
                <a:gd name="T11" fmla="*/ 95 h 111"/>
                <a:gd name="T12" fmla="*/ 26 w 106"/>
                <a:gd name="T13" fmla="*/ 94 h 111"/>
                <a:gd name="T14" fmla="*/ 26 w 106"/>
                <a:gd name="T15" fmla="*/ 85 h 111"/>
                <a:gd name="T16" fmla="*/ 27 w 106"/>
                <a:gd name="T17" fmla="*/ 74 h 111"/>
                <a:gd name="T18" fmla="*/ 24 w 106"/>
                <a:gd name="T19" fmla="*/ 65 h 111"/>
                <a:gd name="T20" fmla="*/ 26 w 106"/>
                <a:gd name="T21" fmla="*/ 61 h 111"/>
                <a:gd name="T22" fmla="*/ 27 w 106"/>
                <a:gd name="T23" fmla="*/ 58 h 111"/>
                <a:gd name="T24" fmla="*/ 32 w 106"/>
                <a:gd name="T25" fmla="*/ 58 h 111"/>
                <a:gd name="T26" fmla="*/ 40 w 106"/>
                <a:gd name="T27" fmla="*/ 67 h 111"/>
                <a:gd name="T28" fmla="*/ 46 w 106"/>
                <a:gd name="T29" fmla="*/ 67 h 111"/>
                <a:gd name="T30" fmla="*/ 50 w 106"/>
                <a:gd name="T31" fmla="*/ 62 h 111"/>
                <a:gd name="T32" fmla="*/ 50 w 106"/>
                <a:gd name="T33" fmla="*/ 59 h 111"/>
                <a:gd name="T34" fmla="*/ 44 w 106"/>
                <a:gd name="T35" fmla="*/ 52 h 111"/>
                <a:gd name="T36" fmla="*/ 44 w 106"/>
                <a:gd name="T37" fmla="*/ 44 h 111"/>
                <a:gd name="T38" fmla="*/ 50 w 106"/>
                <a:gd name="T39" fmla="*/ 39 h 111"/>
                <a:gd name="T40" fmla="*/ 57 w 106"/>
                <a:gd name="T41" fmla="*/ 39 h 111"/>
                <a:gd name="T42" fmla="*/ 62 w 106"/>
                <a:gd name="T43" fmla="*/ 42 h 111"/>
                <a:gd name="T44" fmla="*/ 69 w 106"/>
                <a:gd name="T45" fmla="*/ 46 h 111"/>
                <a:gd name="T46" fmla="*/ 76 w 106"/>
                <a:gd name="T47" fmla="*/ 49 h 111"/>
                <a:gd name="T48" fmla="*/ 85 w 106"/>
                <a:gd name="T49" fmla="*/ 48 h 111"/>
                <a:gd name="T50" fmla="*/ 99 w 106"/>
                <a:gd name="T51" fmla="*/ 38 h 111"/>
                <a:gd name="T52" fmla="*/ 105 w 106"/>
                <a:gd name="T53" fmla="*/ 33 h 111"/>
                <a:gd name="T54" fmla="*/ 106 w 106"/>
                <a:gd name="T55" fmla="*/ 25 h 111"/>
                <a:gd name="T56" fmla="*/ 101 w 106"/>
                <a:gd name="T57" fmla="*/ 18 h 111"/>
                <a:gd name="T58" fmla="*/ 95 w 106"/>
                <a:gd name="T59" fmla="*/ 15 h 111"/>
                <a:gd name="T60" fmla="*/ 69 w 106"/>
                <a:gd name="T61" fmla="*/ 16 h 111"/>
                <a:gd name="T62" fmla="*/ 62 w 106"/>
                <a:gd name="T63" fmla="*/ 12 h 111"/>
                <a:gd name="T64" fmla="*/ 60 w 106"/>
                <a:gd name="T65" fmla="*/ 6 h 111"/>
                <a:gd name="T66" fmla="*/ 63 w 106"/>
                <a:gd name="T67" fmla="*/ 0 h 1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06"/>
                <a:gd name="T103" fmla="*/ 0 h 111"/>
                <a:gd name="T104" fmla="*/ 106 w 106"/>
                <a:gd name="T105" fmla="*/ 111 h 1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06" h="111">
                  <a:moveTo>
                    <a:pt x="0" y="105"/>
                  </a:moveTo>
                  <a:lnTo>
                    <a:pt x="4" y="111"/>
                  </a:lnTo>
                  <a:lnTo>
                    <a:pt x="13" y="111"/>
                  </a:lnTo>
                  <a:lnTo>
                    <a:pt x="20" y="107"/>
                  </a:lnTo>
                  <a:lnTo>
                    <a:pt x="27" y="100"/>
                  </a:lnTo>
                  <a:lnTo>
                    <a:pt x="26" y="95"/>
                  </a:lnTo>
                  <a:lnTo>
                    <a:pt x="26" y="94"/>
                  </a:lnTo>
                  <a:lnTo>
                    <a:pt x="26" y="85"/>
                  </a:lnTo>
                  <a:lnTo>
                    <a:pt x="27" y="74"/>
                  </a:lnTo>
                  <a:lnTo>
                    <a:pt x="24" y="65"/>
                  </a:lnTo>
                  <a:lnTo>
                    <a:pt x="26" y="61"/>
                  </a:lnTo>
                  <a:lnTo>
                    <a:pt x="27" y="58"/>
                  </a:lnTo>
                  <a:lnTo>
                    <a:pt x="32" y="58"/>
                  </a:lnTo>
                  <a:lnTo>
                    <a:pt x="40" y="67"/>
                  </a:lnTo>
                  <a:lnTo>
                    <a:pt x="46" y="67"/>
                  </a:lnTo>
                  <a:lnTo>
                    <a:pt x="50" y="62"/>
                  </a:lnTo>
                  <a:lnTo>
                    <a:pt x="50" y="59"/>
                  </a:lnTo>
                  <a:lnTo>
                    <a:pt x="44" y="52"/>
                  </a:lnTo>
                  <a:lnTo>
                    <a:pt x="44" y="44"/>
                  </a:lnTo>
                  <a:lnTo>
                    <a:pt x="50" y="39"/>
                  </a:lnTo>
                  <a:lnTo>
                    <a:pt x="57" y="39"/>
                  </a:lnTo>
                  <a:lnTo>
                    <a:pt x="62" y="42"/>
                  </a:lnTo>
                  <a:lnTo>
                    <a:pt x="69" y="46"/>
                  </a:lnTo>
                  <a:lnTo>
                    <a:pt x="76" y="49"/>
                  </a:lnTo>
                  <a:lnTo>
                    <a:pt x="85" y="48"/>
                  </a:lnTo>
                  <a:lnTo>
                    <a:pt x="99" y="38"/>
                  </a:lnTo>
                  <a:lnTo>
                    <a:pt x="105" y="33"/>
                  </a:lnTo>
                  <a:lnTo>
                    <a:pt x="106" y="25"/>
                  </a:lnTo>
                  <a:lnTo>
                    <a:pt x="101" y="18"/>
                  </a:lnTo>
                  <a:lnTo>
                    <a:pt x="95" y="15"/>
                  </a:lnTo>
                  <a:lnTo>
                    <a:pt x="69" y="16"/>
                  </a:lnTo>
                  <a:lnTo>
                    <a:pt x="62" y="12"/>
                  </a:lnTo>
                  <a:lnTo>
                    <a:pt x="60" y="6"/>
                  </a:lnTo>
                  <a:lnTo>
                    <a:pt x="63" y="0"/>
                  </a:lnTo>
                </a:path>
              </a:pathLst>
            </a:custGeom>
            <a:noFill/>
            <a:ln w="6">
              <a:solidFill>
                <a:srgbClr val="005CE6"/>
              </a:solidFill>
              <a:prstDash val="solid"/>
              <a:round/>
              <a:headEnd/>
              <a:tailEnd/>
            </a:ln>
          </p:spPr>
          <p:txBody>
            <a:bodyPr/>
            <a:lstStyle/>
            <a:p>
              <a:endParaRPr lang="en-US"/>
            </a:p>
          </p:txBody>
        </p:sp>
        <p:sp>
          <p:nvSpPr>
            <p:cNvPr id="28709" name="Freeform 234"/>
            <p:cNvSpPr>
              <a:spLocks/>
            </p:cNvSpPr>
            <p:nvPr/>
          </p:nvSpPr>
          <p:spPr bwMode="auto">
            <a:xfrm>
              <a:off x="5487988" y="1268413"/>
              <a:ext cx="388938" cy="1025525"/>
            </a:xfrm>
            <a:custGeom>
              <a:avLst/>
              <a:gdLst>
                <a:gd name="T0" fmla="*/ 233 w 245"/>
                <a:gd name="T1" fmla="*/ 629 h 646"/>
                <a:gd name="T2" fmla="*/ 236 w 245"/>
                <a:gd name="T3" fmla="*/ 605 h 646"/>
                <a:gd name="T4" fmla="*/ 231 w 245"/>
                <a:gd name="T5" fmla="*/ 584 h 646"/>
                <a:gd name="T6" fmla="*/ 223 w 245"/>
                <a:gd name="T7" fmla="*/ 566 h 646"/>
                <a:gd name="T8" fmla="*/ 213 w 245"/>
                <a:gd name="T9" fmla="*/ 544 h 646"/>
                <a:gd name="T10" fmla="*/ 200 w 245"/>
                <a:gd name="T11" fmla="*/ 524 h 646"/>
                <a:gd name="T12" fmla="*/ 182 w 245"/>
                <a:gd name="T13" fmla="*/ 476 h 646"/>
                <a:gd name="T14" fmla="*/ 174 w 245"/>
                <a:gd name="T15" fmla="*/ 458 h 646"/>
                <a:gd name="T16" fmla="*/ 166 w 245"/>
                <a:gd name="T17" fmla="*/ 445 h 646"/>
                <a:gd name="T18" fmla="*/ 164 w 245"/>
                <a:gd name="T19" fmla="*/ 433 h 646"/>
                <a:gd name="T20" fmla="*/ 146 w 245"/>
                <a:gd name="T21" fmla="*/ 410 h 646"/>
                <a:gd name="T22" fmla="*/ 146 w 245"/>
                <a:gd name="T23" fmla="*/ 397 h 646"/>
                <a:gd name="T24" fmla="*/ 127 w 245"/>
                <a:gd name="T25" fmla="*/ 354 h 646"/>
                <a:gd name="T26" fmla="*/ 115 w 245"/>
                <a:gd name="T27" fmla="*/ 344 h 646"/>
                <a:gd name="T28" fmla="*/ 112 w 245"/>
                <a:gd name="T29" fmla="*/ 335 h 646"/>
                <a:gd name="T30" fmla="*/ 115 w 245"/>
                <a:gd name="T31" fmla="*/ 321 h 646"/>
                <a:gd name="T32" fmla="*/ 120 w 245"/>
                <a:gd name="T33" fmla="*/ 298 h 646"/>
                <a:gd name="T34" fmla="*/ 115 w 245"/>
                <a:gd name="T35" fmla="*/ 258 h 646"/>
                <a:gd name="T36" fmla="*/ 112 w 245"/>
                <a:gd name="T37" fmla="*/ 232 h 646"/>
                <a:gd name="T38" fmla="*/ 115 w 245"/>
                <a:gd name="T39" fmla="*/ 206 h 646"/>
                <a:gd name="T40" fmla="*/ 101 w 245"/>
                <a:gd name="T41" fmla="*/ 180 h 646"/>
                <a:gd name="T42" fmla="*/ 94 w 245"/>
                <a:gd name="T43" fmla="*/ 167 h 646"/>
                <a:gd name="T44" fmla="*/ 88 w 245"/>
                <a:gd name="T45" fmla="*/ 157 h 646"/>
                <a:gd name="T46" fmla="*/ 85 w 245"/>
                <a:gd name="T47" fmla="*/ 148 h 646"/>
                <a:gd name="T48" fmla="*/ 78 w 245"/>
                <a:gd name="T49" fmla="*/ 138 h 646"/>
                <a:gd name="T50" fmla="*/ 63 w 245"/>
                <a:gd name="T51" fmla="*/ 125 h 646"/>
                <a:gd name="T52" fmla="*/ 62 w 245"/>
                <a:gd name="T53" fmla="*/ 109 h 646"/>
                <a:gd name="T54" fmla="*/ 53 w 245"/>
                <a:gd name="T55" fmla="*/ 105 h 646"/>
                <a:gd name="T56" fmla="*/ 50 w 245"/>
                <a:gd name="T57" fmla="*/ 92 h 646"/>
                <a:gd name="T58" fmla="*/ 39 w 245"/>
                <a:gd name="T59" fmla="*/ 85 h 646"/>
                <a:gd name="T60" fmla="*/ 43 w 245"/>
                <a:gd name="T61" fmla="*/ 76 h 646"/>
                <a:gd name="T62" fmla="*/ 42 w 245"/>
                <a:gd name="T63" fmla="*/ 72 h 646"/>
                <a:gd name="T64" fmla="*/ 32 w 245"/>
                <a:gd name="T65" fmla="*/ 73 h 646"/>
                <a:gd name="T66" fmla="*/ 35 w 245"/>
                <a:gd name="T67" fmla="*/ 66 h 646"/>
                <a:gd name="T68" fmla="*/ 17 w 245"/>
                <a:gd name="T69" fmla="*/ 50 h 646"/>
                <a:gd name="T70" fmla="*/ 12 w 245"/>
                <a:gd name="T71" fmla="*/ 39 h 646"/>
                <a:gd name="T72" fmla="*/ 6 w 245"/>
                <a:gd name="T73" fmla="*/ 20 h 646"/>
                <a:gd name="T74" fmla="*/ 0 w 245"/>
                <a:gd name="T75" fmla="*/ 0 h 64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45"/>
                <a:gd name="T115" fmla="*/ 0 h 646"/>
                <a:gd name="T116" fmla="*/ 245 w 245"/>
                <a:gd name="T117" fmla="*/ 646 h 64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45" h="646">
                  <a:moveTo>
                    <a:pt x="245" y="646"/>
                  </a:moveTo>
                  <a:lnTo>
                    <a:pt x="233" y="629"/>
                  </a:lnTo>
                  <a:lnTo>
                    <a:pt x="233" y="620"/>
                  </a:lnTo>
                  <a:lnTo>
                    <a:pt x="236" y="605"/>
                  </a:lnTo>
                  <a:lnTo>
                    <a:pt x="233" y="587"/>
                  </a:lnTo>
                  <a:lnTo>
                    <a:pt x="231" y="584"/>
                  </a:lnTo>
                  <a:lnTo>
                    <a:pt x="231" y="583"/>
                  </a:lnTo>
                  <a:lnTo>
                    <a:pt x="223" y="566"/>
                  </a:lnTo>
                  <a:lnTo>
                    <a:pt x="218" y="553"/>
                  </a:lnTo>
                  <a:lnTo>
                    <a:pt x="213" y="544"/>
                  </a:lnTo>
                  <a:lnTo>
                    <a:pt x="203" y="534"/>
                  </a:lnTo>
                  <a:lnTo>
                    <a:pt x="200" y="524"/>
                  </a:lnTo>
                  <a:lnTo>
                    <a:pt x="202" y="507"/>
                  </a:lnTo>
                  <a:lnTo>
                    <a:pt x="182" y="476"/>
                  </a:lnTo>
                  <a:lnTo>
                    <a:pt x="180" y="471"/>
                  </a:lnTo>
                  <a:lnTo>
                    <a:pt x="174" y="458"/>
                  </a:lnTo>
                  <a:lnTo>
                    <a:pt x="173" y="455"/>
                  </a:lnTo>
                  <a:lnTo>
                    <a:pt x="166" y="445"/>
                  </a:lnTo>
                  <a:lnTo>
                    <a:pt x="164" y="439"/>
                  </a:lnTo>
                  <a:lnTo>
                    <a:pt x="164" y="433"/>
                  </a:lnTo>
                  <a:lnTo>
                    <a:pt x="154" y="420"/>
                  </a:lnTo>
                  <a:lnTo>
                    <a:pt x="146" y="410"/>
                  </a:lnTo>
                  <a:lnTo>
                    <a:pt x="146" y="399"/>
                  </a:lnTo>
                  <a:lnTo>
                    <a:pt x="146" y="397"/>
                  </a:lnTo>
                  <a:lnTo>
                    <a:pt x="138" y="374"/>
                  </a:lnTo>
                  <a:lnTo>
                    <a:pt x="127" y="354"/>
                  </a:lnTo>
                  <a:lnTo>
                    <a:pt x="121" y="348"/>
                  </a:lnTo>
                  <a:lnTo>
                    <a:pt x="115" y="344"/>
                  </a:lnTo>
                  <a:lnTo>
                    <a:pt x="112" y="341"/>
                  </a:lnTo>
                  <a:lnTo>
                    <a:pt x="112" y="335"/>
                  </a:lnTo>
                  <a:lnTo>
                    <a:pt x="115" y="330"/>
                  </a:lnTo>
                  <a:lnTo>
                    <a:pt x="115" y="321"/>
                  </a:lnTo>
                  <a:lnTo>
                    <a:pt x="114" y="314"/>
                  </a:lnTo>
                  <a:lnTo>
                    <a:pt x="120" y="298"/>
                  </a:lnTo>
                  <a:lnTo>
                    <a:pt x="120" y="286"/>
                  </a:lnTo>
                  <a:lnTo>
                    <a:pt x="115" y="258"/>
                  </a:lnTo>
                  <a:lnTo>
                    <a:pt x="111" y="243"/>
                  </a:lnTo>
                  <a:lnTo>
                    <a:pt x="112" y="232"/>
                  </a:lnTo>
                  <a:lnTo>
                    <a:pt x="115" y="217"/>
                  </a:lnTo>
                  <a:lnTo>
                    <a:pt x="115" y="206"/>
                  </a:lnTo>
                  <a:lnTo>
                    <a:pt x="110" y="188"/>
                  </a:lnTo>
                  <a:lnTo>
                    <a:pt x="101" y="180"/>
                  </a:lnTo>
                  <a:lnTo>
                    <a:pt x="101" y="177"/>
                  </a:lnTo>
                  <a:lnTo>
                    <a:pt x="94" y="167"/>
                  </a:lnTo>
                  <a:lnTo>
                    <a:pt x="91" y="160"/>
                  </a:lnTo>
                  <a:lnTo>
                    <a:pt x="88" y="157"/>
                  </a:lnTo>
                  <a:lnTo>
                    <a:pt x="88" y="150"/>
                  </a:lnTo>
                  <a:lnTo>
                    <a:pt x="85" y="148"/>
                  </a:lnTo>
                  <a:lnTo>
                    <a:pt x="78" y="147"/>
                  </a:lnTo>
                  <a:lnTo>
                    <a:pt x="78" y="138"/>
                  </a:lnTo>
                  <a:lnTo>
                    <a:pt x="71" y="128"/>
                  </a:lnTo>
                  <a:lnTo>
                    <a:pt x="63" y="125"/>
                  </a:lnTo>
                  <a:lnTo>
                    <a:pt x="65" y="115"/>
                  </a:lnTo>
                  <a:lnTo>
                    <a:pt x="62" y="109"/>
                  </a:lnTo>
                  <a:lnTo>
                    <a:pt x="58" y="106"/>
                  </a:lnTo>
                  <a:lnTo>
                    <a:pt x="53" y="105"/>
                  </a:lnTo>
                  <a:lnTo>
                    <a:pt x="56" y="98"/>
                  </a:lnTo>
                  <a:lnTo>
                    <a:pt x="50" y="92"/>
                  </a:lnTo>
                  <a:lnTo>
                    <a:pt x="48" y="86"/>
                  </a:lnTo>
                  <a:lnTo>
                    <a:pt x="39" y="85"/>
                  </a:lnTo>
                  <a:lnTo>
                    <a:pt x="39" y="82"/>
                  </a:lnTo>
                  <a:lnTo>
                    <a:pt x="43" y="76"/>
                  </a:lnTo>
                  <a:lnTo>
                    <a:pt x="45" y="73"/>
                  </a:lnTo>
                  <a:lnTo>
                    <a:pt x="42" y="72"/>
                  </a:lnTo>
                  <a:lnTo>
                    <a:pt x="35" y="75"/>
                  </a:lnTo>
                  <a:lnTo>
                    <a:pt x="32" y="73"/>
                  </a:lnTo>
                  <a:lnTo>
                    <a:pt x="32" y="70"/>
                  </a:lnTo>
                  <a:lnTo>
                    <a:pt x="35" y="66"/>
                  </a:lnTo>
                  <a:lnTo>
                    <a:pt x="35" y="62"/>
                  </a:lnTo>
                  <a:lnTo>
                    <a:pt x="17" y="50"/>
                  </a:lnTo>
                  <a:lnTo>
                    <a:pt x="13" y="47"/>
                  </a:lnTo>
                  <a:lnTo>
                    <a:pt x="12" y="39"/>
                  </a:lnTo>
                  <a:lnTo>
                    <a:pt x="7" y="34"/>
                  </a:lnTo>
                  <a:lnTo>
                    <a:pt x="6" y="20"/>
                  </a:lnTo>
                  <a:lnTo>
                    <a:pt x="3" y="16"/>
                  </a:lnTo>
                  <a:lnTo>
                    <a:pt x="0" y="0"/>
                  </a:lnTo>
                </a:path>
              </a:pathLst>
            </a:custGeom>
            <a:noFill/>
            <a:ln w="6">
              <a:solidFill>
                <a:srgbClr val="005CE6"/>
              </a:solidFill>
              <a:prstDash val="solid"/>
              <a:round/>
              <a:headEnd/>
              <a:tailEnd/>
            </a:ln>
          </p:spPr>
          <p:txBody>
            <a:bodyPr/>
            <a:lstStyle/>
            <a:p>
              <a:endParaRPr lang="en-US"/>
            </a:p>
          </p:txBody>
        </p:sp>
        <p:sp>
          <p:nvSpPr>
            <p:cNvPr id="28710" name="Freeform 235"/>
            <p:cNvSpPr>
              <a:spLocks/>
            </p:cNvSpPr>
            <p:nvPr/>
          </p:nvSpPr>
          <p:spPr bwMode="auto">
            <a:xfrm>
              <a:off x="3921125" y="3551238"/>
              <a:ext cx="15875" cy="9525"/>
            </a:xfrm>
            <a:custGeom>
              <a:avLst/>
              <a:gdLst>
                <a:gd name="T0" fmla="*/ 10 w 10"/>
                <a:gd name="T1" fmla="*/ 0 h 6"/>
                <a:gd name="T2" fmla="*/ 3 w 10"/>
                <a:gd name="T3" fmla="*/ 3 h 6"/>
                <a:gd name="T4" fmla="*/ 0 w 10"/>
                <a:gd name="T5" fmla="*/ 6 h 6"/>
                <a:gd name="T6" fmla="*/ 0 60000 65536"/>
                <a:gd name="T7" fmla="*/ 0 60000 65536"/>
                <a:gd name="T8" fmla="*/ 0 60000 65536"/>
                <a:gd name="T9" fmla="*/ 0 w 10"/>
                <a:gd name="T10" fmla="*/ 0 h 6"/>
                <a:gd name="T11" fmla="*/ 10 w 10"/>
                <a:gd name="T12" fmla="*/ 6 h 6"/>
              </a:gdLst>
              <a:ahLst/>
              <a:cxnLst>
                <a:cxn ang="T6">
                  <a:pos x="T0" y="T1"/>
                </a:cxn>
                <a:cxn ang="T7">
                  <a:pos x="T2" y="T3"/>
                </a:cxn>
                <a:cxn ang="T8">
                  <a:pos x="T4" y="T5"/>
                </a:cxn>
              </a:cxnLst>
              <a:rect l="T9" t="T10" r="T11" b="T12"/>
              <a:pathLst>
                <a:path w="10" h="6">
                  <a:moveTo>
                    <a:pt x="10" y="0"/>
                  </a:moveTo>
                  <a:lnTo>
                    <a:pt x="3" y="3"/>
                  </a:lnTo>
                  <a:lnTo>
                    <a:pt x="0" y="6"/>
                  </a:lnTo>
                </a:path>
              </a:pathLst>
            </a:custGeom>
            <a:noFill/>
            <a:ln w="6">
              <a:solidFill>
                <a:srgbClr val="005CE6"/>
              </a:solidFill>
              <a:prstDash val="solid"/>
              <a:round/>
              <a:headEnd/>
              <a:tailEnd/>
            </a:ln>
          </p:spPr>
          <p:txBody>
            <a:bodyPr/>
            <a:lstStyle/>
            <a:p>
              <a:endParaRPr lang="en-US"/>
            </a:p>
          </p:txBody>
        </p:sp>
        <p:sp>
          <p:nvSpPr>
            <p:cNvPr id="28711" name="Freeform 236"/>
            <p:cNvSpPr>
              <a:spLocks/>
            </p:cNvSpPr>
            <p:nvPr/>
          </p:nvSpPr>
          <p:spPr bwMode="auto">
            <a:xfrm>
              <a:off x="3921125" y="3560763"/>
              <a:ext cx="66675" cy="11112"/>
            </a:xfrm>
            <a:custGeom>
              <a:avLst/>
              <a:gdLst>
                <a:gd name="T0" fmla="*/ 42 w 42"/>
                <a:gd name="T1" fmla="*/ 7 h 7"/>
                <a:gd name="T2" fmla="*/ 41 w 42"/>
                <a:gd name="T3" fmla="*/ 7 h 7"/>
                <a:gd name="T4" fmla="*/ 3 w 42"/>
                <a:gd name="T5" fmla="*/ 1 h 7"/>
                <a:gd name="T6" fmla="*/ 0 w 42"/>
                <a:gd name="T7" fmla="*/ 0 h 7"/>
                <a:gd name="T8" fmla="*/ 0 60000 65536"/>
                <a:gd name="T9" fmla="*/ 0 60000 65536"/>
                <a:gd name="T10" fmla="*/ 0 60000 65536"/>
                <a:gd name="T11" fmla="*/ 0 60000 65536"/>
                <a:gd name="T12" fmla="*/ 0 w 42"/>
                <a:gd name="T13" fmla="*/ 0 h 7"/>
                <a:gd name="T14" fmla="*/ 42 w 42"/>
                <a:gd name="T15" fmla="*/ 7 h 7"/>
              </a:gdLst>
              <a:ahLst/>
              <a:cxnLst>
                <a:cxn ang="T8">
                  <a:pos x="T0" y="T1"/>
                </a:cxn>
                <a:cxn ang="T9">
                  <a:pos x="T2" y="T3"/>
                </a:cxn>
                <a:cxn ang="T10">
                  <a:pos x="T4" y="T5"/>
                </a:cxn>
                <a:cxn ang="T11">
                  <a:pos x="T6" y="T7"/>
                </a:cxn>
              </a:cxnLst>
              <a:rect l="T12" t="T13" r="T14" b="T15"/>
              <a:pathLst>
                <a:path w="42" h="7">
                  <a:moveTo>
                    <a:pt x="42" y="7"/>
                  </a:moveTo>
                  <a:lnTo>
                    <a:pt x="41" y="7"/>
                  </a:lnTo>
                  <a:lnTo>
                    <a:pt x="3" y="1"/>
                  </a:lnTo>
                  <a:lnTo>
                    <a:pt x="0" y="0"/>
                  </a:lnTo>
                </a:path>
              </a:pathLst>
            </a:custGeom>
            <a:noFill/>
            <a:ln w="6">
              <a:solidFill>
                <a:srgbClr val="005CE6"/>
              </a:solidFill>
              <a:prstDash val="solid"/>
              <a:round/>
              <a:headEnd/>
              <a:tailEnd/>
            </a:ln>
          </p:spPr>
          <p:txBody>
            <a:bodyPr/>
            <a:lstStyle/>
            <a:p>
              <a:endParaRPr lang="en-US"/>
            </a:p>
          </p:txBody>
        </p:sp>
        <p:sp>
          <p:nvSpPr>
            <p:cNvPr id="28712" name="Freeform 237"/>
            <p:cNvSpPr>
              <a:spLocks/>
            </p:cNvSpPr>
            <p:nvPr/>
          </p:nvSpPr>
          <p:spPr bwMode="auto">
            <a:xfrm>
              <a:off x="3430588" y="3638550"/>
              <a:ext cx="127000" cy="46037"/>
            </a:xfrm>
            <a:custGeom>
              <a:avLst/>
              <a:gdLst>
                <a:gd name="T0" fmla="*/ 0 w 80"/>
                <a:gd name="T1" fmla="*/ 19 h 29"/>
                <a:gd name="T2" fmla="*/ 0 w 80"/>
                <a:gd name="T3" fmla="*/ 16 h 29"/>
                <a:gd name="T4" fmla="*/ 24 w 80"/>
                <a:gd name="T5" fmla="*/ 4 h 29"/>
                <a:gd name="T6" fmla="*/ 38 w 80"/>
                <a:gd name="T7" fmla="*/ 1 h 29"/>
                <a:gd name="T8" fmla="*/ 49 w 80"/>
                <a:gd name="T9" fmla="*/ 0 h 29"/>
                <a:gd name="T10" fmla="*/ 53 w 80"/>
                <a:gd name="T11" fmla="*/ 1 h 29"/>
                <a:gd name="T12" fmla="*/ 66 w 80"/>
                <a:gd name="T13" fmla="*/ 9 h 29"/>
                <a:gd name="T14" fmla="*/ 79 w 80"/>
                <a:gd name="T15" fmla="*/ 24 h 29"/>
                <a:gd name="T16" fmla="*/ 80 w 80"/>
                <a:gd name="T17" fmla="*/ 29 h 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0"/>
                <a:gd name="T28" fmla="*/ 0 h 29"/>
                <a:gd name="T29" fmla="*/ 80 w 80"/>
                <a:gd name="T30" fmla="*/ 29 h 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0" h="29">
                  <a:moveTo>
                    <a:pt x="0" y="19"/>
                  </a:moveTo>
                  <a:lnTo>
                    <a:pt x="0" y="16"/>
                  </a:lnTo>
                  <a:lnTo>
                    <a:pt x="24" y="4"/>
                  </a:lnTo>
                  <a:lnTo>
                    <a:pt x="38" y="1"/>
                  </a:lnTo>
                  <a:lnTo>
                    <a:pt x="49" y="0"/>
                  </a:lnTo>
                  <a:lnTo>
                    <a:pt x="53" y="1"/>
                  </a:lnTo>
                  <a:lnTo>
                    <a:pt x="66" y="9"/>
                  </a:lnTo>
                  <a:lnTo>
                    <a:pt x="79" y="24"/>
                  </a:lnTo>
                  <a:lnTo>
                    <a:pt x="80" y="29"/>
                  </a:lnTo>
                </a:path>
              </a:pathLst>
            </a:custGeom>
            <a:noFill/>
            <a:ln w="6">
              <a:solidFill>
                <a:srgbClr val="005CE6"/>
              </a:solidFill>
              <a:prstDash val="solid"/>
              <a:round/>
              <a:headEnd/>
              <a:tailEnd/>
            </a:ln>
          </p:spPr>
          <p:txBody>
            <a:bodyPr/>
            <a:lstStyle/>
            <a:p>
              <a:endParaRPr lang="en-US"/>
            </a:p>
          </p:txBody>
        </p:sp>
        <p:sp>
          <p:nvSpPr>
            <p:cNvPr id="28713" name="Freeform 238"/>
            <p:cNvSpPr>
              <a:spLocks/>
            </p:cNvSpPr>
            <p:nvPr/>
          </p:nvSpPr>
          <p:spPr bwMode="auto">
            <a:xfrm>
              <a:off x="7720013" y="5986463"/>
              <a:ext cx="238125" cy="333375"/>
            </a:xfrm>
            <a:custGeom>
              <a:avLst/>
              <a:gdLst>
                <a:gd name="T0" fmla="*/ 7 w 150"/>
                <a:gd name="T1" fmla="*/ 210 h 210"/>
                <a:gd name="T2" fmla="*/ 7 w 150"/>
                <a:gd name="T3" fmla="*/ 210 h 210"/>
                <a:gd name="T4" fmla="*/ 0 w 150"/>
                <a:gd name="T5" fmla="*/ 181 h 210"/>
                <a:gd name="T6" fmla="*/ 0 w 150"/>
                <a:gd name="T7" fmla="*/ 165 h 210"/>
                <a:gd name="T8" fmla="*/ 3 w 150"/>
                <a:gd name="T9" fmla="*/ 158 h 210"/>
                <a:gd name="T10" fmla="*/ 3 w 150"/>
                <a:gd name="T11" fmla="*/ 149 h 210"/>
                <a:gd name="T12" fmla="*/ 6 w 150"/>
                <a:gd name="T13" fmla="*/ 142 h 210"/>
                <a:gd name="T14" fmla="*/ 16 w 150"/>
                <a:gd name="T15" fmla="*/ 129 h 210"/>
                <a:gd name="T16" fmla="*/ 40 w 150"/>
                <a:gd name="T17" fmla="*/ 113 h 210"/>
                <a:gd name="T18" fmla="*/ 50 w 150"/>
                <a:gd name="T19" fmla="*/ 109 h 210"/>
                <a:gd name="T20" fmla="*/ 61 w 150"/>
                <a:gd name="T21" fmla="*/ 109 h 210"/>
                <a:gd name="T22" fmla="*/ 68 w 150"/>
                <a:gd name="T23" fmla="*/ 112 h 210"/>
                <a:gd name="T24" fmla="*/ 75 w 150"/>
                <a:gd name="T25" fmla="*/ 110 h 210"/>
                <a:gd name="T26" fmla="*/ 79 w 150"/>
                <a:gd name="T27" fmla="*/ 106 h 210"/>
                <a:gd name="T28" fmla="*/ 82 w 150"/>
                <a:gd name="T29" fmla="*/ 100 h 210"/>
                <a:gd name="T30" fmla="*/ 85 w 150"/>
                <a:gd name="T31" fmla="*/ 89 h 210"/>
                <a:gd name="T32" fmla="*/ 98 w 150"/>
                <a:gd name="T33" fmla="*/ 73 h 210"/>
                <a:gd name="T34" fmla="*/ 101 w 150"/>
                <a:gd name="T35" fmla="*/ 70 h 210"/>
                <a:gd name="T36" fmla="*/ 117 w 150"/>
                <a:gd name="T37" fmla="*/ 61 h 210"/>
                <a:gd name="T38" fmla="*/ 128 w 150"/>
                <a:gd name="T39" fmla="*/ 36 h 210"/>
                <a:gd name="T40" fmla="*/ 134 w 150"/>
                <a:gd name="T41" fmla="*/ 31 h 210"/>
                <a:gd name="T42" fmla="*/ 143 w 150"/>
                <a:gd name="T43" fmla="*/ 21 h 210"/>
                <a:gd name="T44" fmla="*/ 144 w 150"/>
                <a:gd name="T45" fmla="*/ 5 h 210"/>
                <a:gd name="T46" fmla="*/ 148 w 150"/>
                <a:gd name="T47" fmla="*/ 0 h 210"/>
                <a:gd name="T48" fmla="*/ 150 w 150"/>
                <a:gd name="T49" fmla="*/ 0 h 21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50"/>
                <a:gd name="T76" fmla="*/ 0 h 210"/>
                <a:gd name="T77" fmla="*/ 150 w 150"/>
                <a:gd name="T78" fmla="*/ 210 h 21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50" h="210">
                  <a:moveTo>
                    <a:pt x="7" y="210"/>
                  </a:moveTo>
                  <a:lnTo>
                    <a:pt x="7" y="210"/>
                  </a:lnTo>
                  <a:lnTo>
                    <a:pt x="0" y="181"/>
                  </a:lnTo>
                  <a:lnTo>
                    <a:pt x="0" y="165"/>
                  </a:lnTo>
                  <a:lnTo>
                    <a:pt x="3" y="158"/>
                  </a:lnTo>
                  <a:lnTo>
                    <a:pt x="3" y="149"/>
                  </a:lnTo>
                  <a:lnTo>
                    <a:pt x="6" y="142"/>
                  </a:lnTo>
                  <a:lnTo>
                    <a:pt x="16" y="129"/>
                  </a:lnTo>
                  <a:lnTo>
                    <a:pt x="40" y="113"/>
                  </a:lnTo>
                  <a:lnTo>
                    <a:pt x="50" y="109"/>
                  </a:lnTo>
                  <a:lnTo>
                    <a:pt x="61" y="109"/>
                  </a:lnTo>
                  <a:lnTo>
                    <a:pt x="68" y="112"/>
                  </a:lnTo>
                  <a:lnTo>
                    <a:pt x="75" y="110"/>
                  </a:lnTo>
                  <a:lnTo>
                    <a:pt x="79" y="106"/>
                  </a:lnTo>
                  <a:lnTo>
                    <a:pt x="82" y="100"/>
                  </a:lnTo>
                  <a:lnTo>
                    <a:pt x="85" y="89"/>
                  </a:lnTo>
                  <a:lnTo>
                    <a:pt x="98" y="73"/>
                  </a:lnTo>
                  <a:lnTo>
                    <a:pt x="101" y="70"/>
                  </a:lnTo>
                  <a:lnTo>
                    <a:pt x="117" y="61"/>
                  </a:lnTo>
                  <a:lnTo>
                    <a:pt x="128" y="36"/>
                  </a:lnTo>
                  <a:lnTo>
                    <a:pt x="134" y="31"/>
                  </a:lnTo>
                  <a:lnTo>
                    <a:pt x="143" y="21"/>
                  </a:lnTo>
                  <a:lnTo>
                    <a:pt x="144" y="5"/>
                  </a:lnTo>
                  <a:lnTo>
                    <a:pt x="148" y="0"/>
                  </a:lnTo>
                  <a:lnTo>
                    <a:pt x="150" y="0"/>
                  </a:lnTo>
                </a:path>
              </a:pathLst>
            </a:custGeom>
            <a:noFill/>
            <a:ln w="6">
              <a:solidFill>
                <a:srgbClr val="005CE6"/>
              </a:solidFill>
              <a:prstDash val="solid"/>
              <a:round/>
              <a:headEnd/>
              <a:tailEnd/>
            </a:ln>
          </p:spPr>
          <p:txBody>
            <a:bodyPr/>
            <a:lstStyle/>
            <a:p>
              <a:endParaRPr lang="en-US"/>
            </a:p>
          </p:txBody>
        </p:sp>
        <p:sp>
          <p:nvSpPr>
            <p:cNvPr id="28714" name="Freeform 239"/>
            <p:cNvSpPr>
              <a:spLocks/>
            </p:cNvSpPr>
            <p:nvPr/>
          </p:nvSpPr>
          <p:spPr bwMode="auto">
            <a:xfrm>
              <a:off x="4246563" y="1584325"/>
              <a:ext cx="25400" cy="38100"/>
            </a:xfrm>
            <a:custGeom>
              <a:avLst/>
              <a:gdLst>
                <a:gd name="T0" fmla="*/ 16 w 16"/>
                <a:gd name="T1" fmla="*/ 24 h 24"/>
                <a:gd name="T2" fmla="*/ 14 w 16"/>
                <a:gd name="T3" fmla="*/ 18 h 24"/>
                <a:gd name="T4" fmla="*/ 10 w 16"/>
                <a:gd name="T5" fmla="*/ 8 h 24"/>
                <a:gd name="T6" fmla="*/ 4 w 16"/>
                <a:gd name="T7" fmla="*/ 1 h 24"/>
                <a:gd name="T8" fmla="*/ 0 w 16"/>
                <a:gd name="T9" fmla="*/ 0 h 24"/>
                <a:gd name="T10" fmla="*/ 0 60000 65536"/>
                <a:gd name="T11" fmla="*/ 0 60000 65536"/>
                <a:gd name="T12" fmla="*/ 0 60000 65536"/>
                <a:gd name="T13" fmla="*/ 0 60000 65536"/>
                <a:gd name="T14" fmla="*/ 0 60000 65536"/>
                <a:gd name="T15" fmla="*/ 0 w 16"/>
                <a:gd name="T16" fmla="*/ 0 h 24"/>
                <a:gd name="T17" fmla="*/ 16 w 16"/>
                <a:gd name="T18" fmla="*/ 24 h 24"/>
              </a:gdLst>
              <a:ahLst/>
              <a:cxnLst>
                <a:cxn ang="T10">
                  <a:pos x="T0" y="T1"/>
                </a:cxn>
                <a:cxn ang="T11">
                  <a:pos x="T2" y="T3"/>
                </a:cxn>
                <a:cxn ang="T12">
                  <a:pos x="T4" y="T5"/>
                </a:cxn>
                <a:cxn ang="T13">
                  <a:pos x="T6" y="T7"/>
                </a:cxn>
                <a:cxn ang="T14">
                  <a:pos x="T8" y="T9"/>
                </a:cxn>
              </a:cxnLst>
              <a:rect l="T15" t="T16" r="T17" b="T18"/>
              <a:pathLst>
                <a:path w="16" h="24">
                  <a:moveTo>
                    <a:pt x="16" y="24"/>
                  </a:moveTo>
                  <a:lnTo>
                    <a:pt x="14" y="18"/>
                  </a:lnTo>
                  <a:lnTo>
                    <a:pt x="10" y="8"/>
                  </a:lnTo>
                  <a:lnTo>
                    <a:pt x="4" y="1"/>
                  </a:lnTo>
                  <a:lnTo>
                    <a:pt x="0" y="0"/>
                  </a:lnTo>
                </a:path>
              </a:pathLst>
            </a:custGeom>
            <a:noFill/>
            <a:ln w="6">
              <a:solidFill>
                <a:srgbClr val="005CE6"/>
              </a:solidFill>
              <a:prstDash val="solid"/>
              <a:round/>
              <a:headEnd/>
              <a:tailEnd/>
            </a:ln>
          </p:spPr>
          <p:txBody>
            <a:bodyPr/>
            <a:lstStyle/>
            <a:p>
              <a:endParaRPr lang="en-US"/>
            </a:p>
          </p:txBody>
        </p:sp>
        <p:sp>
          <p:nvSpPr>
            <p:cNvPr id="28715" name="Freeform 240"/>
            <p:cNvSpPr>
              <a:spLocks/>
            </p:cNvSpPr>
            <p:nvPr/>
          </p:nvSpPr>
          <p:spPr bwMode="auto">
            <a:xfrm>
              <a:off x="2439988" y="2406650"/>
              <a:ext cx="230188" cy="120650"/>
            </a:xfrm>
            <a:custGeom>
              <a:avLst/>
              <a:gdLst>
                <a:gd name="T0" fmla="*/ 0 w 145"/>
                <a:gd name="T1" fmla="*/ 76 h 76"/>
                <a:gd name="T2" fmla="*/ 3 w 145"/>
                <a:gd name="T3" fmla="*/ 59 h 76"/>
                <a:gd name="T4" fmla="*/ 4 w 145"/>
                <a:gd name="T5" fmla="*/ 43 h 76"/>
                <a:gd name="T6" fmla="*/ 7 w 145"/>
                <a:gd name="T7" fmla="*/ 36 h 76"/>
                <a:gd name="T8" fmla="*/ 11 w 145"/>
                <a:gd name="T9" fmla="*/ 32 h 76"/>
                <a:gd name="T10" fmla="*/ 31 w 145"/>
                <a:gd name="T11" fmla="*/ 30 h 76"/>
                <a:gd name="T12" fmla="*/ 52 w 145"/>
                <a:gd name="T13" fmla="*/ 39 h 76"/>
                <a:gd name="T14" fmla="*/ 60 w 145"/>
                <a:gd name="T15" fmla="*/ 37 h 76"/>
                <a:gd name="T16" fmla="*/ 69 w 145"/>
                <a:gd name="T17" fmla="*/ 34 h 76"/>
                <a:gd name="T18" fmla="*/ 78 w 145"/>
                <a:gd name="T19" fmla="*/ 27 h 76"/>
                <a:gd name="T20" fmla="*/ 88 w 145"/>
                <a:gd name="T21" fmla="*/ 20 h 76"/>
                <a:gd name="T22" fmla="*/ 93 w 145"/>
                <a:gd name="T23" fmla="*/ 11 h 76"/>
                <a:gd name="T24" fmla="*/ 102 w 145"/>
                <a:gd name="T25" fmla="*/ 4 h 76"/>
                <a:gd name="T26" fmla="*/ 106 w 145"/>
                <a:gd name="T27" fmla="*/ 4 h 76"/>
                <a:gd name="T28" fmla="*/ 121 w 145"/>
                <a:gd name="T29" fmla="*/ 16 h 76"/>
                <a:gd name="T30" fmla="*/ 125 w 145"/>
                <a:gd name="T31" fmla="*/ 14 h 76"/>
                <a:gd name="T32" fmla="*/ 131 w 145"/>
                <a:gd name="T33" fmla="*/ 7 h 76"/>
                <a:gd name="T34" fmla="*/ 137 w 145"/>
                <a:gd name="T35" fmla="*/ 6 h 76"/>
                <a:gd name="T36" fmla="*/ 142 w 145"/>
                <a:gd name="T37" fmla="*/ 4 h 76"/>
                <a:gd name="T38" fmla="*/ 145 w 145"/>
                <a:gd name="T39" fmla="*/ 3 h 76"/>
                <a:gd name="T40" fmla="*/ 145 w 145"/>
                <a:gd name="T41" fmla="*/ 0 h 7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5"/>
                <a:gd name="T64" fmla="*/ 0 h 76"/>
                <a:gd name="T65" fmla="*/ 145 w 145"/>
                <a:gd name="T66" fmla="*/ 76 h 7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5" h="76">
                  <a:moveTo>
                    <a:pt x="0" y="76"/>
                  </a:moveTo>
                  <a:lnTo>
                    <a:pt x="3" y="59"/>
                  </a:lnTo>
                  <a:lnTo>
                    <a:pt x="4" y="43"/>
                  </a:lnTo>
                  <a:lnTo>
                    <a:pt x="7" y="36"/>
                  </a:lnTo>
                  <a:lnTo>
                    <a:pt x="11" y="32"/>
                  </a:lnTo>
                  <a:lnTo>
                    <a:pt x="31" y="30"/>
                  </a:lnTo>
                  <a:lnTo>
                    <a:pt x="52" y="39"/>
                  </a:lnTo>
                  <a:lnTo>
                    <a:pt x="60" y="37"/>
                  </a:lnTo>
                  <a:lnTo>
                    <a:pt x="69" y="34"/>
                  </a:lnTo>
                  <a:lnTo>
                    <a:pt x="78" y="27"/>
                  </a:lnTo>
                  <a:lnTo>
                    <a:pt x="88" y="20"/>
                  </a:lnTo>
                  <a:lnTo>
                    <a:pt x="93" y="11"/>
                  </a:lnTo>
                  <a:lnTo>
                    <a:pt x="102" y="4"/>
                  </a:lnTo>
                  <a:lnTo>
                    <a:pt x="106" y="4"/>
                  </a:lnTo>
                  <a:lnTo>
                    <a:pt x="121" y="16"/>
                  </a:lnTo>
                  <a:lnTo>
                    <a:pt x="125" y="14"/>
                  </a:lnTo>
                  <a:lnTo>
                    <a:pt x="131" y="7"/>
                  </a:lnTo>
                  <a:lnTo>
                    <a:pt x="137" y="6"/>
                  </a:lnTo>
                  <a:lnTo>
                    <a:pt x="142" y="4"/>
                  </a:lnTo>
                  <a:lnTo>
                    <a:pt x="145" y="3"/>
                  </a:lnTo>
                  <a:lnTo>
                    <a:pt x="145" y="0"/>
                  </a:lnTo>
                </a:path>
              </a:pathLst>
            </a:custGeom>
            <a:noFill/>
            <a:ln w="6">
              <a:solidFill>
                <a:srgbClr val="005CE6"/>
              </a:solidFill>
              <a:prstDash val="solid"/>
              <a:round/>
              <a:headEnd/>
              <a:tailEnd/>
            </a:ln>
          </p:spPr>
          <p:txBody>
            <a:bodyPr/>
            <a:lstStyle/>
            <a:p>
              <a:endParaRPr lang="en-US"/>
            </a:p>
          </p:txBody>
        </p:sp>
        <p:sp>
          <p:nvSpPr>
            <p:cNvPr id="28716" name="Freeform 241"/>
            <p:cNvSpPr>
              <a:spLocks/>
            </p:cNvSpPr>
            <p:nvPr/>
          </p:nvSpPr>
          <p:spPr bwMode="auto">
            <a:xfrm>
              <a:off x="3925888" y="3571875"/>
              <a:ext cx="130175" cy="119062"/>
            </a:xfrm>
            <a:custGeom>
              <a:avLst/>
              <a:gdLst>
                <a:gd name="T0" fmla="*/ 0 w 82"/>
                <a:gd name="T1" fmla="*/ 75 h 75"/>
                <a:gd name="T2" fmla="*/ 12 w 82"/>
                <a:gd name="T3" fmla="*/ 68 h 75"/>
                <a:gd name="T4" fmla="*/ 22 w 82"/>
                <a:gd name="T5" fmla="*/ 64 h 75"/>
                <a:gd name="T6" fmla="*/ 58 w 82"/>
                <a:gd name="T7" fmla="*/ 55 h 75"/>
                <a:gd name="T8" fmla="*/ 71 w 82"/>
                <a:gd name="T9" fmla="*/ 48 h 75"/>
                <a:gd name="T10" fmla="*/ 79 w 82"/>
                <a:gd name="T11" fmla="*/ 42 h 75"/>
                <a:gd name="T12" fmla="*/ 82 w 82"/>
                <a:gd name="T13" fmla="*/ 35 h 75"/>
                <a:gd name="T14" fmla="*/ 82 w 82"/>
                <a:gd name="T15" fmla="*/ 28 h 75"/>
                <a:gd name="T16" fmla="*/ 76 w 82"/>
                <a:gd name="T17" fmla="*/ 15 h 75"/>
                <a:gd name="T18" fmla="*/ 71 w 82"/>
                <a:gd name="T19" fmla="*/ 10 h 75"/>
                <a:gd name="T20" fmla="*/ 65 w 82"/>
                <a:gd name="T21" fmla="*/ 6 h 75"/>
                <a:gd name="T22" fmla="*/ 39 w 82"/>
                <a:gd name="T23" fmla="*/ 0 h 7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2"/>
                <a:gd name="T37" fmla="*/ 0 h 75"/>
                <a:gd name="T38" fmla="*/ 82 w 82"/>
                <a:gd name="T39" fmla="*/ 75 h 7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2" h="75">
                  <a:moveTo>
                    <a:pt x="0" y="75"/>
                  </a:moveTo>
                  <a:lnTo>
                    <a:pt x="12" y="68"/>
                  </a:lnTo>
                  <a:lnTo>
                    <a:pt x="22" y="64"/>
                  </a:lnTo>
                  <a:lnTo>
                    <a:pt x="58" y="55"/>
                  </a:lnTo>
                  <a:lnTo>
                    <a:pt x="71" y="48"/>
                  </a:lnTo>
                  <a:lnTo>
                    <a:pt x="79" y="42"/>
                  </a:lnTo>
                  <a:lnTo>
                    <a:pt x="82" y="35"/>
                  </a:lnTo>
                  <a:lnTo>
                    <a:pt x="82" y="28"/>
                  </a:lnTo>
                  <a:lnTo>
                    <a:pt x="76" y="15"/>
                  </a:lnTo>
                  <a:lnTo>
                    <a:pt x="71" y="10"/>
                  </a:lnTo>
                  <a:lnTo>
                    <a:pt x="65" y="6"/>
                  </a:lnTo>
                  <a:lnTo>
                    <a:pt x="39" y="0"/>
                  </a:lnTo>
                </a:path>
              </a:pathLst>
            </a:custGeom>
            <a:noFill/>
            <a:ln w="6">
              <a:solidFill>
                <a:srgbClr val="005CE6"/>
              </a:solidFill>
              <a:prstDash val="solid"/>
              <a:round/>
              <a:headEnd/>
              <a:tailEnd/>
            </a:ln>
          </p:spPr>
          <p:txBody>
            <a:bodyPr/>
            <a:lstStyle/>
            <a:p>
              <a:endParaRPr lang="en-US"/>
            </a:p>
          </p:txBody>
        </p:sp>
        <p:sp>
          <p:nvSpPr>
            <p:cNvPr id="28717" name="Freeform 242"/>
            <p:cNvSpPr>
              <a:spLocks/>
            </p:cNvSpPr>
            <p:nvPr/>
          </p:nvSpPr>
          <p:spPr bwMode="auto">
            <a:xfrm>
              <a:off x="3587750" y="4105275"/>
              <a:ext cx="119063" cy="7937"/>
            </a:xfrm>
            <a:custGeom>
              <a:avLst/>
              <a:gdLst>
                <a:gd name="T0" fmla="*/ 0 w 75"/>
                <a:gd name="T1" fmla="*/ 1 h 5"/>
                <a:gd name="T2" fmla="*/ 0 w 75"/>
                <a:gd name="T3" fmla="*/ 0 h 5"/>
                <a:gd name="T4" fmla="*/ 10 w 75"/>
                <a:gd name="T5" fmla="*/ 0 h 5"/>
                <a:gd name="T6" fmla="*/ 36 w 75"/>
                <a:gd name="T7" fmla="*/ 5 h 5"/>
                <a:gd name="T8" fmla="*/ 55 w 75"/>
                <a:gd name="T9" fmla="*/ 5 h 5"/>
                <a:gd name="T10" fmla="*/ 75 w 75"/>
                <a:gd name="T11" fmla="*/ 0 h 5"/>
                <a:gd name="T12" fmla="*/ 0 60000 65536"/>
                <a:gd name="T13" fmla="*/ 0 60000 65536"/>
                <a:gd name="T14" fmla="*/ 0 60000 65536"/>
                <a:gd name="T15" fmla="*/ 0 60000 65536"/>
                <a:gd name="T16" fmla="*/ 0 60000 65536"/>
                <a:gd name="T17" fmla="*/ 0 60000 65536"/>
                <a:gd name="T18" fmla="*/ 0 w 75"/>
                <a:gd name="T19" fmla="*/ 0 h 5"/>
                <a:gd name="T20" fmla="*/ 75 w 75"/>
                <a:gd name="T21" fmla="*/ 5 h 5"/>
              </a:gdLst>
              <a:ahLst/>
              <a:cxnLst>
                <a:cxn ang="T12">
                  <a:pos x="T0" y="T1"/>
                </a:cxn>
                <a:cxn ang="T13">
                  <a:pos x="T2" y="T3"/>
                </a:cxn>
                <a:cxn ang="T14">
                  <a:pos x="T4" y="T5"/>
                </a:cxn>
                <a:cxn ang="T15">
                  <a:pos x="T6" y="T7"/>
                </a:cxn>
                <a:cxn ang="T16">
                  <a:pos x="T8" y="T9"/>
                </a:cxn>
                <a:cxn ang="T17">
                  <a:pos x="T10" y="T11"/>
                </a:cxn>
              </a:cxnLst>
              <a:rect l="T18" t="T19" r="T20" b="T21"/>
              <a:pathLst>
                <a:path w="75" h="5">
                  <a:moveTo>
                    <a:pt x="0" y="1"/>
                  </a:moveTo>
                  <a:lnTo>
                    <a:pt x="0" y="0"/>
                  </a:lnTo>
                  <a:lnTo>
                    <a:pt x="10" y="0"/>
                  </a:lnTo>
                  <a:lnTo>
                    <a:pt x="36" y="5"/>
                  </a:lnTo>
                  <a:lnTo>
                    <a:pt x="55" y="5"/>
                  </a:lnTo>
                  <a:lnTo>
                    <a:pt x="75" y="0"/>
                  </a:lnTo>
                </a:path>
              </a:pathLst>
            </a:custGeom>
            <a:noFill/>
            <a:ln w="6">
              <a:solidFill>
                <a:srgbClr val="005CE6"/>
              </a:solidFill>
              <a:prstDash val="solid"/>
              <a:round/>
              <a:headEnd/>
              <a:tailEnd/>
            </a:ln>
          </p:spPr>
          <p:txBody>
            <a:bodyPr/>
            <a:lstStyle/>
            <a:p>
              <a:endParaRPr lang="en-US"/>
            </a:p>
          </p:txBody>
        </p:sp>
        <p:sp>
          <p:nvSpPr>
            <p:cNvPr id="28718" name="Freeform 243"/>
            <p:cNvSpPr>
              <a:spLocks/>
            </p:cNvSpPr>
            <p:nvPr/>
          </p:nvSpPr>
          <p:spPr bwMode="auto">
            <a:xfrm>
              <a:off x="3871913" y="3690938"/>
              <a:ext cx="53975" cy="92075"/>
            </a:xfrm>
            <a:custGeom>
              <a:avLst/>
              <a:gdLst>
                <a:gd name="T0" fmla="*/ 10 w 34"/>
                <a:gd name="T1" fmla="*/ 58 h 58"/>
                <a:gd name="T2" fmla="*/ 10 w 34"/>
                <a:gd name="T3" fmla="*/ 56 h 58"/>
                <a:gd name="T4" fmla="*/ 11 w 34"/>
                <a:gd name="T5" fmla="*/ 45 h 58"/>
                <a:gd name="T6" fmla="*/ 8 w 34"/>
                <a:gd name="T7" fmla="*/ 27 h 58"/>
                <a:gd name="T8" fmla="*/ 4 w 34"/>
                <a:gd name="T9" fmla="*/ 20 h 58"/>
                <a:gd name="T10" fmla="*/ 0 w 34"/>
                <a:gd name="T11" fmla="*/ 13 h 58"/>
                <a:gd name="T12" fmla="*/ 0 w 34"/>
                <a:gd name="T13" fmla="*/ 3 h 58"/>
                <a:gd name="T14" fmla="*/ 4 w 34"/>
                <a:gd name="T15" fmla="*/ 0 h 58"/>
                <a:gd name="T16" fmla="*/ 34 w 34"/>
                <a:gd name="T17" fmla="*/ 0 h 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
                <a:gd name="T28" fmla="*/ 0 h 58"/>
                <a:gd name="T29" fmla="*/ 34 w 34"/>
                <a:gd name="T30" fmla="*/ 58 h 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 h="58">
                  <a:moveTo>
                    <a:pt x="10" y="58"/>
                  </a:moveTo>
                  <a:lnTo>
                    <a:pt x="10" y="56"/>
                  </a:lnTo>
                  <a:lnTo>
                    <a:pt x="11" y="45"/>
                  </a:lnTo>
                  <a:lnTo>
                    <a:pt x="8" y="27"/>
                  </a:lnTo>
                  <a:lnTo>
                    <a:pt x="4" y="20"/>
                  </a:lnTo>
                  <a:lnTo>
                    <a:pt x="0" y="13"/>
                  </a:lnTo>
                  <a:lnTo>
                    <a:pt x="0" y="3"/>
                  </a:lnTo>
                  <a:lnTo>
                    <a:pt x="4" y="0"/>
                  </a:lnTo>
                  <a:lnTo>
                    <a:pt x="34" y="0"/>
                  </a:lnTo>
                </a:path>
              </a:pathLst>
            </a:custGeom>
            <a:noFill/>
            <a:ln w="6">
              <a:solidFill>
                <a:srgbClr val="005CE6"/>
              </a:solidFill>
              <a:prstDash val="solid"/>
              <a:round/>
              <a:headEnd/>
              <a:tailEnd/>
            </a:ln>
          </p:spPr>
          <p:txBody>
            <a:bodyPr/>
            <a:lstStyle/>
            <a:p>
              <a:endParaRPr lang="en-US"/>
            </a:p>
          </p:txBody>
        </p:sp>
        <p:sp>
          <p:nvSpPr>
            <p:cNvPr id="28719" name="Freeform 244"/>
            <p:cNvSpPr>
              <a:spLocks/>
            </p:cNvSpPr>
            <p:nvPr/>
          </p:nvSpPr>
          <p:spPr bwMode="auto">
            <a:xfrm>
              <a:off x="3254375" y="4948238"/>
              <a:ext cx="73025" cy="357187"/>
            </a:xfrm>
            <a:custGeom>
              <a:avLst/>
              <a:gdLst>
                <a:gd name="T0" fmla="*/ 46 w 46"/>
                <a:gd name="T1" fmla="*/ 225 h 225"/>
                <a:gd name="T2" fmla="*/ 43 w 46"/>
                <a:gd name="T3" fmla="*/ 220 h 225"/>
                <a:gd name="T4" fmla="*/ 39 w 46"/>
                <a:gd name="T5" fmla="*/ 210 h 225"/>
                <a:gd name="T6" fmla="*/ 33 w 46"/>
                <a:gd name="T7" fmla="*/ 203 h 225"/>
                <a:gd name="T8" fmla="*/ 18 w 46"/>
                <a:gd name="T9" fmla="*/ 194 h 225"/>
                <a:gd name="T10" fmla="*/ 10 w 46"/>
                <a:gd name="T11" fmla="*/ 184 h 225"/>
                <a:gd name="T12" fmla="*/ 10 w 46"/>
                <a:gd name="T13" fmla="*/ 174 h 225"/>
                <a:gd name="T14" fmla="*/ 21 w 46"/>
                <a:gd name="T15" fmla="*/ 137 h 225"/>
                <a:gd name="T16" fmla="*/ 26 w 46"/>
                <a:gd name="T17" fmla="*/ 118 h 225"/>
                <a:gd name="T18" fmla="*/ 27 w 46"/>
                <a:gd name="T19" fmla="*/ 78 h 225"/>
                <a:gd name="T20" fmla="*/ 30 w 46"/>
                <a:gd name="T21" fmla="*/ 68 h 225"/>
                <a:gd name="T22" fmla="*/ 39 w 46"/>
                <a:gd name="T23" fmla="*/ 39 h 225"/>
                <a:gd name="T24" fmla="*/ 40 w 46"/>
                <a:gd name="T25" fmla="*/ 27 h 225"/>
                <a:gd name="T26" fmla="*/ 39 w 46"/>
                <a:gd name="T27" fmla="*/ 11 h 225"/>
                <a:gd name="T28" fmla="*/ 37 w 46"/>
                <a:gd name="T29" fmla="*/ 7 h 225"/>
                <a:gd name="T30" fmla="*/ 34 w 46"/>
                <a:gd name="T31" fmla="*/ 3 h 225"/>
                <a:gd name="T32" fmla="*/ 27 w 46"/>
                <a:gd name="T33" fmla="*/ 0 h 225"/>
                <a:gd name="T34" fmla="*/ 13 w 46"/>
                <a:gd name="T35" fmla="*/ 1 h 225"/>
                <a:gd name="T36" fmla="*/ 0 w 46"/>
                <a:gd name="T37" fmla="*/ 3 h 2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6"/>
                <a:gd name="T58" fmla="*/ 0 h 225"/>
                <a:gd name="T59" fmla="*/ 46 w 46"/>
                <a:gd name="T60" fmla="*/ 225 h 22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6" h="225">
                  <a:moveTo>
                    <a:pt x="46" y="225"/>
                  </a:moveTo>
                  <a:lnTo>
                    <a:pt x="43" y="220"/>
                  </a:lnTo>
                  <a:lnTo>
                    <a:pt x="39" y="210"/>
                  </a:lnTo>
                  <a:lnTo>
                    <a:pt x="33" y="203"/>
                  </a:lnTo>
                  <a:lnTo>
                    <a:pt x="18" y="194"/>
                  </a:lnTo>
                  <a:lnTo>
                    <a:pt x="10" y="184"/>
                  </a:lnTo>
                  <a:lnTo>
                    <a:pt x="10" y="174"/>
                  </a:lnTo>
                  <a:lnTo>
                    <a:pt x="21" y="137"/>
                  </a:lnTo>
                  <a:lnTo>
                    <a:pt x="26" y="118"/>
                  </a:lnTo>
                  <a:lnTo>
                    <a:pt x="27" y="78"/>
                  </a:lnTo>
                  <a:lnTo>
                    <a:pt x="30" y="68"/>
                  </a:lnTo>
                  <a:lnTo>
                    <a:pt x="39" y="39"/>
                  </a:lnTo>
                  <a:lnTo>
                    <a:pt x="40" y="27"/>
                  </a:lnTo>
                  <a:lnTo>
                    <a:pt x="39" y="11"/>
                  </a:lnTo>
                  <a:lnTo>
                    <a:pt x="37" y="7"/>
                  </a:lnTo>
                  <a:lnTo>
                    <a:pt x="34" y="3"/>
                  </a:lnTo>
                  <a:lnTo>
                    <a:pt x="27" y="0"/>
                  </a:lnTo>
                  <a:lnTo>
                    <a:pt x="13" y="1"/>
                  </a:lnTo>
                  <a:lnTo>
                    <a:pt x="0" y="3"/>
                  </a:lnTo>
                </a:path>
              </a:pathLst>
            </a:custGeom>
            <a:noFill/>
            <a:ln w="6">
              <a:solidFill>
                <a:srgbClr val="005CE6"/>
              </a:solidFill>
              <a:prstDash val="solid"/>
              <a:round/>
              <a:headEnd/>
              <a:tailEnd/>
            </a:ln>
          </p:spPr>
          <p:txBody>
            <a:bodyPr/>
            <a:lstStyle/>
            <a:p>
              <a:endParaRPr lang="en-US"/>
            </a:p>
          </p:txBody>
        </p:sp>
        <p:sp>
          <p:nvSpPr>
            <p:cNvPr id="28720" name="Freeform 245"/>
            <p:cNvSpPr>
              <a:spLocks/>
            </p:cNvSpPr>
            <p:nvPr/>
          </p:nvSpPr>
          <p:spPr bwMode="auto">
            <a:xfrm>
              <a:off x="7292975" y="1241426"/>
              <a:ext cx="33338" cy="449262"/>
            </a:xfrm>
            <a:custGeom>
              <a:avLst/>
              <a:gdLst>
                <a:gd name="T0" fmla="*/ 17 w 21"/>
                <a:gd name="T1" fmla="*/ 0 h 283"/>
                <a:gd name="T2" fmla="*/ 17 w 21"/>
                <a:gd name="T3" fmla="*/ 0 h 283"/>
                <a:gd name="T4" fmla="*/ 21 w 21"/>
                <a:gd name="T5" fmla="*/ 4 h 283"/>
                <a:gd name="T6" fmla="*/ 21 w 21"/>
                <a:gd name="T7" fmla="*/ 10 h 283"/>
                <a:gd name="T8" fmla="*/ 14 w 21"/>
                <a:gd name="T9" fmla="*/ 18 h 283"/>
                <a:gd name="T10" fmla="*/ 11 w 21"/>
                <a:gd name="T11" fmla="*/ 30 h 283"/>
                <a:gd name="T12" fmla="*/ 14 w 21"/>
                <a:gd name="T13" fmla="*/ 34 h 283"/>
                <a:gd name="T14" fmla="*/ 14 w 21"/>
                <a:gd name="T15" fmla="*/ 37 h 283"/>
                <a:gd name="T16" fmla="*/ 13 w 21"/>
                <a:gd name="T17" fmla="*/ 41 h 283"/>
                <a:gd name="T18" fmla="*/ 13 w 21"/>
                <a:gd name="T19" fmla="*/ 44 h 283"/>
                <a:gd name="T20" fmla="*/ 17 w 21"/>
                <a:gd name="T21" fmla="*/ 54 h 283"/>
                <a:gd name="T22" fmla="*/ 17 w 21"/>
                <a:gd name="T23" fmla="*/ 63 h 283"/>
                <a:gd name="T24" fmla="*/ 11 w 21"/>
                <a:gd name="T25" fmla="*/ 70 h 283"/>
                <a:gd name="T26" fmla="*/ 11 w 21"/>
                <a:gd name="T27" fmla="*/ 73 h 283"/>
                <a:gd name="T28" fmla="*/ 13 w 21"/>
                <a:gd name="T29" fmla="*/ 79 h 283"/>
                <a:gd name="T30" fmla="*/ 8 w 21"/>
                <a:gd name="T31" fmla="*/ 92 h 283"/>
                <a:gd name="T32" fmla="*/ 11 w 21"/>
                <a:gd name="T33" fmla="*/ 96 h 283"/>
                <a:gd name="T34" fmla="*/ 11 w 21"/>
                <a:gd name="T35" fmla="*/ 106 h 283"/>
                <a:gd name="T36" fmla="*/ 8 w 21"/>
                <a:gd name="T37" fmla="*/ 113 h 283"/>
                <a:gd name="T38" fmla="*/ 8 w 21"/>
                <a:gd name="T39" fmla="*/ 121 h 283"/>
                <a:gd name="T40" fmla="*/ 10 w 21"/>
                <a:gd name="T41" fmla="*/ 123 h 283"/>
                <a:gd name="T42" fmla="*/ 10 w 21"/>
                <a:gd name="T43" fmla="*/ 131 h 283"/>
                <a:gd name="T44" fmla="*/ 8 w 21"/>
                <a:gd name="T45" fmla="*/ 135 h 283"/>
                <a:gd name="T46" fmla="*/ 8 w 21"/>
                <a:gd name="T47" fmla="*/ 145 h 283"/>
                <a:gd name="T48" fmla="*/ 11 w 21"/>
                <a:gd name="T49" fmla="*/ 148 h 283"/>
                <a:gd name="T50" fmla="*/ 13 w 21"/>
                <a:gd name="T51" fmla="*/ 161 h 283"/>
                <a:gd name="T52" fmla="*/ 15 w 21"/>
                <a:gd name="T53" fmla="*/ 165 h 283"/>
                <a:gd name="T54" fmla="*/ 14 w 21"/>
                <a:gd name="T55" fmla="*/ 175 h 283"/>
                <a:gd name="T56" fmla="*/ 11 w 21"/>
                <a:gd name="T57" fmla="*/ 182 h 283"/>
                <a:gd name="T58" fmla="*/ 11 w 21"/>
                <a:gd name="T59" fmla="*/ 188 h 283"/>
                <a:gd name="T60" fmla="*/ 13 w 21"/>
                <a:gd name="T61" fmla="*/ 193 h 283"/>
                <a:gd name="T62" fmla="*/ 13 w 21"/>
                <a:gd name="T63" fmla="*/ 198 h 283"/>
                <a:gd name="T64" fmla="*/ 7 w 21"/>
                <a:gd name="T65" fmla="*/ 205 h 283"/>
                <a:gd name="T66" fmla="*/ 5 w 21"/>
                <a:gd name="T67" fmla="*/ 213 h 283"/>
                <a:gd name="T68" fmla="*/ 10 w 21"/>
                <a:gd name="T69" fmla="*/ 217 h 283"/>
                <a:gd name="T70" fmla="*/ 11 w 21"/>
                <a:gd name="T71" fmla="*/ 224 h 283"/>
                <a:gd name="T72" fmla="*/ 8 w 21"/>
                <a:gd name="T73" fmla="*/ 230 h 283"/>
                <a:gd name="T74" fmla="*/ 8 w 21"/>
                <a:gd name="T75" fmla="*/ 241 h 283"/>
                <a:gd name="T76" fmla="*/ 7 w 21"/>
                <a:gd name="T77" fmla="*/ 247 h 283"/>
                <a:gd name="T78" fmla="*/ 4 w 21"/>
                <a:gd name="T79" fmla="*/ 272 h 283"/>
                <a:gd name="T80" fmla="*/ 0 w 21"/>
                <a:gd name="T81" fmla="*/ 283 h 28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1"/>
                <a:gd name="T124" fmla="*/ 0 h 283"/>
                <a:gd name="T125" fmla="*/ 21 w 21"/>
                <a:gd name="T126" fmla="*/ 283 h 28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1" h="283">
                  <a:moveTo>
                    <a:pt x="17" y="0"/>
                  </a:moveTo>
                  <a:lnTo>
                    <a:pt x="17" y="0"/>
                  </a:lnTo>
                  <a:lnTo>
                    <a:pt x="21" y="4"/>
                  </a:lnTo>
                  <a:lnTo>
                    <a:pt x="21" y="10"/>
                  </a:lnTo>
                  <a:lnTo>
                    <a:pt x="14" y="18"/>
                  </a:lnTo>
                  <a:lnTo>
                    <a:pt x="11" y="30"/>
                  </a:lnTo>
                  <a:lnTo>
                    <a:pt x="14" y="34"/>
                  </a:lnTo>
                  <a:lnTo>
                    <a:pt x="14" y="37"/>
                  </a:lnTo>
                  <a:lnTo>
                    <a:pt x="13" y="41"/>
                  </a:lnTo>
                  <a:lnTo>
                    <a:pt x="13" y="44"/>
                  </a:lnTo>
                  <a:lnTo>
                    <a:pt x="17" y="54"/>
                  </a:lnTo>
                  <a:lnTo>
                    <a:pt x="17" y="63"/>
                  </a:lnTo>
                  <a:lnTo>
                    <a:pt x="11" y="70"/>
                  </a:lnTo>
                  <a:lnTo>
                    <a:pt x="11" y="73"/>
                  </a:lnTo>
                  <a:lnTo>
                    <a:pt x="13" y="79"/>
                  </a:lnTo>
                  <a:lnTo>
                    <a:pt x="8" y="92"/>
                  </a:lnTo>
                  <a:lnTo>
                    <a:pt x="11" y="96"/>
                  </a:lnTo>
                  <a:lnTo>
                    <a:pt x="11" y="106"/>
                  </a:lnTo>
                  <a:lnTo>
                    <a:pt x="8" y="113"/>
                  </a:lnTo>
                  <a:lnTo>
                    <a:pt x="8" y="121"/>
                  </a:lnTo>
                  <a:lnTo>
                    <a:pt x="10" y="123"/>
                  </a:lnTo>
                  <a:lnTo>
                    <a:pt x="10" y="131"/>
                  </a:lnTo>
                  <a:lnTo>
                    <a:pt x="8" y="135"/>
                  </a:lnTo>
                  <a:lnTo>
                    <a:pt x="8" y="145"/>
                  </a:lnTo>
                  <a:lnTo>
                    <a:pt x="11" y="148"/>
                  </a:lnTo>
                  <a:lnTo>
                    <a:pt x="13" y="161"/>
                  </a:lnTo>
                  <a:lnTo>
                    <a:pt x="15" y="165"/>
                  </a:lnTo>
                  <a:lnTo>
                    <a:pt x="14" y="175"/>
                  </a:lnTo>
                  <a:lnTo>
                    <a:pt x="11" y="182"/>
                  </a:lnTo>
                  <a:lnTo>
                    <a:pt x="11" y="188"/>
                  </a:lnTo>
                  <a:lnTo>
                    <a:pt x="13" y="193"/>
                  </a:lnTo>
                  <a:lnTo>
                    <a:pt x="13" y="198"/>
                  </a:lnTo>
                  <a:lnTo>
                    <a:pt x="7" y="205"/>
                  </a:lnTo>
                  <a:lnTo>
                    <a:pt x="5" y="213"/>
                  </a:lnTo>
                  <a:lnTo>
                    <a:pt x="10" y="217"/>
                  </a:lnTo>
                  <a:lnTo>
                    <a:pt x="11" y="224"/>
                  </a:lnTo>
                  <a:lnTo>
                    <a:pt x="8" y="230"/>
                  </a:lnTo>
                  <a:lnTo>
                    <a:pt x="8" y="241"/>
                  </a:lnTo>
                  <a:lnTo>
                    <a:pt x="7" y="247"/>
                  </a:lnTo>
                  <a:lnTo>
                    <a:pt x="4" y="272"/>
                  </a:lnTo>
                  <a:lnTo>
                    <a:pt x="0" y="283"/>
                  </a:lnTo>
                </a:path>
              </a:pathLst>
            </a:custGeom>
            <a:noFill/>
            <a:ln w="6">
              <a:solidFill>
                <a:srgbClr val="005CE6"/>
              </a:solidFill>
              <a:prstDash val="solid"/>
              <a:round/>
              <a:headEnd/>
              <a:tailEnd/>
            </a:ln>
          </p:spPr>
          <p:txBody>
            <a:bodyPr/>
            <a:lstStyle/>
            <a:p>
              <a:endParaRPr lang="en-US"/>
            </a:p>
          </p:txBody>
        </p:sp>
        <p:sp>
          <p:nvSpPr>
            <p:cNvPr id="28721" name="Freeform 246"/>
            <p:cNvSpPr>
              <a:spLocks/>
            </p:cNvSpPr>
            <p:nvPr/>
          </p:nvSpPr>
          <p:spPr bwMode="auto">
            <a:xfrm>
              <a:off x="6618288" y="2143125"/>
              <a:ext cx="150813" cy="123825"/>
            </a:xfrm>
            <a:custGeom>
              <a:avLst/>
              <a:gdLst>
                <a:gd name="T0" fmla="*/ 95 w 95"/>
                <a:gd name="T1" fmla="*/ 78 h 78"/>
                <a:gd name="T2" fmla="*/ 75 w 95"/>
                <a:gd name="T3" fmla="*/ 51 h 78"/>
                <a:gd name="T4" fmla="*/ 73 w 95"/>
                <a:gd name="T5" fmla="*/ 46 h 78"/>
                <a:gd name="T6" fmla="*/ 69 w 95"/>
                <a:gd name="T7" fmla="*/ 41 h 78"/>
                <a:gd name="T8" fmla="*/ 57 w 95"/>
                <a:gd name="T9" fmla="*/ 31 h 78"/>
                <a:gd name="T10" fmla="*/ 46 w 95"/>
                <a:gd name="T11" fmla="*/ 19 h 78"/>
                <a:gd name="T12" fmla="*/ 34 w 95"/>
                <a:gd name="T13" fmla="*/ 10 h 78"/>
                <a:gd name="T14" fmla="*/ 14 w 95"/>
                <a:gd name="T15" fmla="*/ 9 h 78"/>
                <a:gd name="T16" fmla="*/ 0 w 95"/>
                <a:gd name="T17" fmla="*/ 0 h 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5"/>
                <a:gd name="T28" fmla="*/ 0 h 78"/>
                <a:gd name="T29" fmla="*/ 95 w 95"/>
                <a:gd name="T30" fmla="*/ 78 h 7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5" h="78">
                  <a:moveTo>
                    <a:pt x="95" y="78"/>
                  </a:moveTo>
                  <a:lnTo>
                    <a:pt x="75" y="51"/>
                  </a:lnTo>
                  <a:lnTo>
                    <a:pt x="73" y="46"/>
                  </a:lnTo>
                  <a:lnTo>
                    <a:pt x="69" y="41"/>
                  </a:lnTo>
                  <a:lnTo>
                    <a:pt x="57" y="31"/>
                  </a:lnTo>
                  <a:lnTo>
                    <a:pt x="46" y="19"/>
                  </a:lnTo>
                  <a:lnTo>
                    <a:pt x="34" y="10"/>
                  </a:lnTo>
                  <a:lnTo>
                    <a:pt x="14" y="9"/>
                  </a:lnTo>
                  <a:lnTo>
                    <a:pt x="0" y="0"/>
                  </a:lnTo>
                </a:path>
              </a:pathLst>
            </a:custGeom>
            <a:noFill/>
            <a:ln w="6">
              <a:solidFill>
                <a:srgbClr val="005CE6"/>
              </a:solidFill>
              <a:prstDash val="solid"/>
              <a:round/>
              <a:headEnd/>
              <a:tailEnd/>
            </a:ln>
          </p:spPr>
          <p:txBody>
            <a:bodyPr/>
            <a:lstStyle/>
            <a:p>
              <a:endParaRPr lang="en-US"/>
            </a:p>
          </p:txBody>
        </p:sp>
        <p:sp>
          <p:nvSpPr>
            <p:cNvPr id="28722" name="Freeform 247"/>
            <p:cNvSpPr>
              <a:spLocks/>
            </p:cNvSpPr>
            <p:nvPr/>
          </p:nvSpPr>
          <p:spPr bwMode="auto">
            <a:xfrm>
              <a:off x="7543800" y="4121150"/>
              <a:ext cx="414338" cy="136525"/>
            </a:xfrm>
            <a:custGeom>
              <a:avLst/>
              <a:gdLst>
                <a:gd name="T0" fmla="*/ 261 w 261"/>
                <a:gd name="T1" fmla="*/ 14 h 86"/>
                <a:gd name="T2" fmla="*/ 248 w 261"/>
                <a:gd name="T3" fmla="*/ 10 h 86"/>
                <a:gd name="T4" fmla="*/ 239 w 261"/>
                <a:gd name="T5" fmla="*/ 11 h 86"/>
                <a:gd name="T6" fmla="*/ 225 w 261"/>
                <a:gd name="T7" fmla="*/ 16 h 86"/>
                <a:gd name="T8" fmla="*/ 209 w 261"/>
                <a:gd name="T9" fmla="*/ 11 h 86"/>
                <a:gd name="T10" fmla="*/ 195 w 261"/>
                <a:gd name="T11" fmla="*/ 5 h 86"/>
                <a:gd name="T12" fmla="*/ 180 w 261"/>
                <a:gd name="T13" fmla="*/ 7 h 86"/>
                <a:gd name="T14" fmla="*/ 161 w 261"/>
                <a:gd name="T15" fmla="*/ 0 h 86"/>
                <a:gd name="T16" fmla="*/ 154 w 261"/>
                <a:gd name="T17" fmla="*/ 0 h 86"/>
                <a:gd name="T18" fmla="*/ 141 w 261"/>
                <a:gd name="T19" fmla="*/ 3 h 86"/>
                <a:gd name="T20" fmla="*/ 134 w 261"/>
                <a:gd name="T21" fmla="*/ 7 h 86"/>
                <a:gd name="T22" fmla="*/ 121 w 261"/>
                <a:gd name="T23" fmla="*/ 7 h 86"/>
                <a:gd name="T24" fmla="*/ 114 w 261"/>
                <a:gd name="T25" fmla="*/ 10 h 86"/>
                <a:gd name="T26" fmla="*/ 81 w 261"/>
                <a:gd name="T27" fmla="*/ 10 h 86"/>
                <a:gd name="T28" fmla="*/ 74 w 261"/>
                <a:gd name="T29" fmla="*/ 13 h 86"/>
                <a:gd name="T30" fmla="*/ 65 w 261"/>
                <a:gd name="T31" fmla="*/ 17 h 86"/>
                <a:gd name="T32" fmla="*/ 46 w 261"/>
                <a:gd name="T33" fmla="*/ 33 h 86"/>
                <a:gd name="T34" fmla="*/ 38 w 261"/>
                <a:gd name="T35" fmla="*/ 39 h 86"/>
                <a:gd name="T36" fmla="*/ 27 w 261"/>
                <a:gd name="T37" fmla="*/ 49 h 86"/>
                <a:gd name="T38" fmla="*/ 13 w 261"/>
                <a:gd name="T39" fmla="*/ 75 h 86"/>
                <a:gd name="T40" fmla="*/ 3 w 261"/>
                <a:gd name="T41" fmla="*/ 85 h 86"/>
                <a:gd name="T42" fmla="*/ 0 w 261"/>
                <a:gd name="T43" fmla="*/ 86 h 8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61"/>
                <a:gd name="T67" fmla="*/ 0 h 86"/>
                <a:gd name="T68" fmla="*/ 261 w 261"/>
                <a:gd name="T69" fmla="*/ 86 h 8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61" h="86">
                  <a:moveTo>
                    <a:pt x="261" y="14"/>
                  </a:moveTo>
                  <a:lnTo>
                    <a:pt x="248" y="10"/>
                  </a:lnTo>
                  <a:lnTo>
                    <a:pt x="239" y="11"/>
                  </a:lnTo>
                  <a:lnTo>
                    <a:pt x="225" y="16"/>
                  </a:lnTo>
                  <a:lnTo>
                    <a:pt x="209" y="11"/>
                  </a:lnTo>
                  <a:lnTo>
                    <a:pt x="195" y="5"/>
                  </a:lnTo>
                  <a:lnTo>
                    <a:pt x="180" y="7"/>
                  </a:lnTo>
                  <a:lnTo>
                    <a:pt x="161" y="0"/>
                  </a:lnTo>
                  <a:lnTo>
                    <a:pt x="154" y="0"/>
                  </a:lnTo>
                  <a:lnTo>
                    <a:pt x="141" y="3"/>
                  </a:lnTo>
                  <a:lnTo>
                    <a:pt x="134" y="7"/>
                  </a:lnTo>
                  <a:lnTo>
                    <a:pt x="121" y="7"/>
                  </a:lnTo>
                  <a:lnTo>
                    <a:pt x="114" y="10"/>
                  </a:lnTo>
                  <a:lnTo>
                    <a:pt x="81" y="10"/>
                  </a:lnTo>
                  <a:lnTo>
                    <a:pt x="74" y="13"/>
                  </a:lnTo>
                  <a:lnTo>
                    <a:pt x="65" y="17"/>
                  </a:lnTo>
                  <a:lnTo>
                    <a:pt x="46" y="33"/>
                  </a:lnTo>
                  <a:lnTo>
                    <a:pt x="38" y="39"/>
                  </a:lnTo>
                  <a:lnTo>
                    <a:pt x="27" y="49"/>
                  </a:lnTo>
                  <a:lnTo>
                    <a:pt x="13" y="75"/>
                  </a:lnTo>
                  <a:lnTo>
                    <a:pt x="3" y="85"/>
                  </a:lnTo>
                  <a:lnTo>
                    <a:pt x="0" y="86"/>
                  </a:lnTo>
                </a:path>
              </a:pathLst>
            </a:custGeom>
            <a:noFill/>
            <a:ln w="6">
              <a:solidFill>
                <a:srgbClr val="005CE6"/>
              </a:solidFill>
              <a:prstDash val="solid"/>
              <a:round/>
              <a:headEnd/>
              <a:tailEnd/>
            </a:ln>
          </p:spPr>
          <p:txBody>
            <a:bodyPr/>
            <a:lstStyle/>
            <a:p>
              <a:endParaRPr lang="en-US"/>
            </a:p>
          </p:txBody>
        </p:sp>
        <p:sp>
          <p:nvSpPr>
            <p:cNvPr id="28723" name="Freeform 248"/>
            <p:cNvSpPr>
              <a:spLocks/>
            </p:cNvSpPr>
            <p:nvPr/>
          </p:nvSpPr>
          <p:spPr bwMode="auto">
            <a:xfrm>
              <a:off x="1865313" y="4324350"/>
              <a:ext cx="446088" cy="123825"/>
            </a:xfrm>
            <a:custGeom>
              <a:avLst/>
              <a:gdLst>
                <a:gd name="T0" fmla="*/ 0 w 281"/>
                <a:gd name="T1" fmla="*/ 60 h 78"/>
                <a:gd name="T2" fmla="*/ 13 w 281"/>
                <a:gd name="T3" fmla="*/ 59 h 78"/>
                <a:gd name="T4" fmla="*/ 25 w 281"/>
                <a:gd name="T5" fmla="*/ 52 h 78"/>
                <a:gd name="T6" fmla="*/ 29 w 281"/>
                <a:gd name="T7" fmla="*/ 52 h 78"/>
                <a:gd name="T8" fmla="*/ 38 w 281"/>
                <a:gd name="T9" fmla="*/ 57 h 78"/>
                <a:gd name="T10" fmla="*/ 42 w 281"/>
                <a:gd name="T11" fmla="*/ 59 h 78"/>
                <a:gd name="T12" fmla="*/ 48 w 281"/>
                <a:gd name="T13" fmla="*/ 57 h 78"/>
                <a:gd name="T14" fmla="*/ 51 w 281"/>
                <a:gd name="T15" fmla="*/ 56 h 78"/>
                <a:gd name="T16" fmla="*/ 72 w 281"/>
                <a:gd name="T17" fmla="*/ 59 h 78"/>
                <a:gd name="T18" fmla="*/ 79 w 281"/>
                <a:gd name="T19" fmla="*/ 66 h 78"/>
                <a:gd name="T20" fmla="*/ 85 w 281"/>
                <a:gd name="T21" fmla="*/ 68 h 78"/>
                <a:gd name="T22" fmla="*/ 98 w 281"/>
                <a:gd name="T23" fmla="*/ 66 h 78"/>
                <a:gd name="T24" fmla="*/ 107 w 281"/>
                <a:gd name="T25" fmla="*/ 63 h 78"/>
                <a:gd name="T26" fmla="*/ 107 w 281"/>
                <a:gd name="T27" fmla="*/ 59 h 78"/>
                <a:gd name="T28" fmla="*/ 101 w 281"/>
                <a:gd name="T29" fmla="*/ 50 h 78"/>
                <a:gd name="T30" fmla="*/ 101 w 281"/>
                <a:gd name="T31" fmla="*/ 47 h 78"/>
                <a:gd name="T32" fmla="*/ 104 w 281"/>
                <a:gd name="T33" fmla="*/ 42 h 78"/>
                <a:gd name="T34" fmla="*/ 108 w 281"/>
                <a:gd name="T35" fmla="*/ 42 h 78"/>
                <a:gd name="T36" fmla="*/ 133 w 281"/>
                <a:gd name="T37" fmla="*/ 56 h 78"/>
                <a:gd name="T38" fmla="*/ 156 w 281"/>
                <a:gd name="T39" fmla="*/ 76 h 78"/>
                <a:gd name="T40" fmla="*/ 162 w 281"/>
                <a:gd name="T41" fmla="*/ 76 h 78"/>
                <a:gd name="T42" fmla="*/ 179 w 281"/>
                <a:gd name="T43" fmla="*/ 70 h 78"/>
                <a:gd name="T44" fmla="*/ 183 w 281"/>
                <a:gd name="T45" fmla="*/ 70 h 78"/>
                <a:gd name="T46" fmla="*/ 198 w 281"/>
                <a:gd name="T47" fmla="*/ 76 h 78"/>
                <a:gd name="T48" fmla="*/ 205 w 281"/>
                <a:gd name="T49" fmla="*/ 75 h 78"/>
                <a:gd name="T50" fmla="*/ 222 w 281"/>
                <a:gd name="T51" fmla="*/ 68 h 78"/>
                <a:gd name="T52" fmla="*/ 226 w 281"/>
                <a:gd name="T53" fmla="*/ 66 h 78"/>
                <a:gd name="T54" fmla="*/ 231 w 281"/>
                <a:gd name="T55" fmla="*/ 70 h 78"/>
                <a:gd name="T56" fmla="*/ 244 w 281"/>
                <a:gd name="T57" fmla="*/ 78 h 78"/>
                <a:gd name="T58" fmla="*/ 248 w 281"/>
                <a:gd name="T59" fmla="*/ 76 h 78"/>
                <a:gd name="T60" fmla="*/ 249 w 281"/>
                <a:gd name="T61" fmla="*/ 73 h 78"/>
                <a:gd name="T62" fmla="*/ 249 w 281"/>
                <a:gd name="T63" fmla="*/ 70 h 78"/>
                <a:gd name="T64" fmla="*/ 244 w 281"/>
                <a:gd name="T65" fmla="*/ 63 h 78"/>
                <a:gd name="T66" fmla="*/ 232 w 281"/>
                <a:gd name="T67" fmla="*/ 55 h 78"/>
                <a:gd name="T68" fmla="*/ 226 w 281"/>
                <a:gd name="T69" fmla="*/ 53 h 78"/>
                <a:gd name="T70" fmla="*/ 215 w 281"/>
                <a:gd name="T71" fmla="*/ 53 h 78"/>
                <a:gd name="T72" fmla="*/ 206 w 281"/>
                <a:gd name="T73" fmla="*/ 57 h 78"/>
                <a:gd name="T74" fmla="*/ 200 w 281"/>
                <a:gd name="T75" fmla="*/ 55 h 78"/>
                <a:gd name="T76" fmla="*/ 198 w 281"/>
                <a:gd name="T77" fmla="*/ 52 h 78"/>
                <a:gd name="T78" fmla="*/ 196 w 281"/>
                <a:gd name="T79" fmla="*/ 44 h 78"/>
                <a:gd name="T80" fmla="*/ 200 w 281"/>
                <a:gd name="T81" fmla="*/ 30 h 78"/>
                <a:gd name="T82" fmla="*/ 203 w 281"/>
                <a:gd name="T83" fmla="*/ 26 h 78"/>
                <a:gd name="T84" fmla="*/ 212 w 281"/>
                <a:gd name="T85" fmla="*/ 20 h 78"/>
                <a:gd name="T86" fmla="*/ 219 w 281"/>
                <a:gd name="T87" fmla="*/ 20 h 78"/>
                <a:gd name="T88" fmla="*/ 225 w 281"/>
                <a:gd name="T89" fmla="*/ 24 h 78"/>
                <a:gd name="T90" fmla="*/ 225 w 281"/>
                <a:gd name="T91" fmla="*/ 36 h 78"/>
                <a:gd name="T92" fmla="*/ 229 w 281"/>
                <a:gd name="T93" fmla="*/ 39 h 78"/>
                <a:gd name="T94" fmla="*/ 234 w 281"/>
                <a:gd name="T95" fmla="*/ 40 h 78"/>
                <a:gd name="T96" fmla="*/ 255 w 281"/>
                <a:gd name="T97" fmla="*/ 32 h 78"/>
                <a:gd name="T98" fmla="*/ 257 w 281"/>
                <a:gd name="T99" fmla="*/ 29 h 78"/>
                <a:gd name="T100" fmla="*/ 258 w 281"/>
                <a:gd name="T101" fmla="*/ 23 h 78"/>
                <a:gd name="T102" fmla="*/ 260 w 281"/>
                <a:gd name="T103" fmla="*/ 13 h 78"/>
                <a:gd name="T104" fmla="*/ 262 w 281"/>
                <a:gd name="T105" fmla="*/ 7 h 78"/>
                <a:gd name="T106" fmla="*/ 267 w 281"/>
                <a:gd name="T107" fmla="*/ 3 h 78"/>
                <a:gd name="T108" fmla="*/ 275 w 281"/>
                <a:gd name="T109" fmla="*/ 4 h 78"/>
                <a:gd name="T110" fmla="*/ 281 w 281"/>
                <a:gd name="T111" fmla="*/ 0 h 7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81"/>
                <a:gd name="T169" fmla="*/ 0 h 78"/>
                <a:gd name="T170" fmla="*/ 281 w 281"/>
                <a:gd name="T171" fmla="*/ 78 h 7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81" h="78">
                  <a:moveTo>
                    <a:pt x="0" y="60"/>
                  </a:moveTo>
                  <a:lnTo>
                    <a:pt x="13" y="59"/>
                  </a:lnTo>
                  <a:lnTo>
                    <a:pt x="25" y="52"/>
                  </a:lnTo>
                  <a:lnTo>
                    <a:pt x="29" y="52"/>
                  </a:lnTo>
                  <a:lnTo>
                    <a:pt x="38" y="57"/>
                  </a:lnTo>
                  <a:lnTo>
                    <a:pt x="42" y="59"/>
                  </a:lnTo>
                  <a:lnTo>
                    <a:pt x="48" y="57"/>
                  </a:lnTo>
                  <a:lnTo>
                    <a:pt x="51" y="56"/>
                  </a:lnTo>
                  <a:lnTo>
                    <a:pt x="72" y="59"/>
                  </a:lnTo>
                  <a:lnTo>
                    <a:pt x="79" y="66"/>
                  </a:lnTo>
                  <a:lnTo>
                    <a:pt x="85" y="68"/>
                  </a:lnTo>
                  <a:lnTo>
                    <a:pt x="98" y="66"/>
                  </a:lnTo>
                  <a:lnTo>
                    <a:pt x="107" y="63"/>
                  </a:lnTo>
                  <a:lnTo>
                    <a:pt x="107" y="59"/>
                  </a:lnTo>
                  <a:lnTo>
                    <a:pt x="101" y="50"/>
                  </a:lnTo>
                  <a:lnTo>
                    <a:pt x="101" y="47"/>
                  </a:lnTo>
                  <a:lnTo>
                    <a:pt x="104" y="42"/>
                  </a:lnTo>
                  <a:lnTo>
                    <a:pt x="108" y="42"/>
                  </a:lnTo>
                  <a:lnTo>
                    <a:pt x="133" y="56"/>
                  </a:lnTo>
                  <a:lnTo>
                    <a:pt x="156" y="76"/>
                  </a:lnTo>
                  <a:lnTo>
                    <a:pt x="162" y="76"/>
                  </a:lnTo>
                  <a:lnTo>
                    <a:pt x="179" y="70"/>
                  </a:lnTo>
                  <a:lnTo>
                    <a:pt x="183" y="70"/>
                  </a:lnTo>
                  <a:lnTo>
                    <a:pt x="198" y="76"/>
                  </a:lnTo>
                  <a:lnTo>
                    <a:pt x="205" y="75"/>
                  </a:lnTo>
                  <a:lnTo>
                    <a:pt x="222" y="68"/>
                  </a:lnTo>
                  <a:lnTo>
                    <a:pt x="226" y="66"/>
                  </a:lnTo>
                  <a:lnTo>
                    <a:pt x="231" y="70"/>
                  </a:lnTo>
                  <a:lnTo>
                    <a:pt x="244" y="78"/>
                  </a:lnTo>
                  <a:lnTo>
                    <a:pt x="248" y="76"/>
                  </a:lnTo>
                  <a:lnTo>
                    <a:pt x="249" y="73"/>
                  </a:lnTo>
                  <a:lnTo>
                    <a:pt x="249" y="70"/>
                  </a:lnTo>
                  <a:lnTo>
                    <a:pt x="244" y="63"/>
                  </a:lnTo>
                  <a:lnTo>
                    <a:pt x="232" y="55"/>
                  </a:lnTo>
                  <a:lnTo>
                    <a:pt x="226" y="53"/>
                  </a:lnTo>
                  <a:lnTo>
                    <a:pt x="215" y="53"/>
                  </a:lnTo>
                  <a:lnTo>
                    <a:pt x="206" y="57"/>
                  </a:lnTo>
                  <a:lnTo>
                    <a:pt x="200" y="55"/>
                  </a:lnTo>
                  <a:lnTo>
                    <a:pt x="198" y="52"/>
                  </a:lnTo>
                  <a:lnTo>
                    <a:pt x="196" y="44"/>
                  </a:lnTo>
                  <a:lnTo>
                    <a:pt x="200" y="30"/>
                  </a:lnTo>
                  <a:lnTo>
                    <a:pt x="203" y="26"/>
                  </a:lnTo>
                  <a:lnTo>
                    <a:pt x="212" y="20"/>
                  </a:lnTo>
                  <a:lnTo>
                    <a:pt x="219" y="20"/>
                  </a:lnTo>
                  <a:lnTo>
                    <a:pt x="225" y="24"/>
                  </a:lnTo>
                  <a:lnTo>
                    <a:pt x="225" y="36"/>
                  </a:lnTo>
                  <a:lnTo>
                    <a:pt x="229" y="39"/>
                  </a:lnTo>
                  <a:lnTo>
                    <a:pt x="234" y="40"/>
                  </a:lnTo>
                  <a:lnTo>
                    <a:pt x="255" y="32"/>
                  </a:lnTo>
                  <a:lnTo>
                    <a:pt x="257" y="29"/>
                  </a:lnTo>
                  <a:lnTo>
                    <a:pt x="258" y="23"/>
                  </a:lnTo>
                  <a:lnTo>
                    <a:pt x="260" y="13"/>
                  </a:lnTo>
                  <a:lnTo>
                    <a:pt x="262" y="7"/>
                  </a:lnTo>
                  <a:lnTo>
                    <a:pt x="267" y="3"/>
                  </a:lnTo>
                  <a:lnTo>
                    <a:pt x="275" y="4"/>
                  </a:lnTo>
                  <a:lnTo>
                    <a:pt x="281" y="0"/>
                  </a:lnTo>
                </a:path>
              </a:pathLst>
            </a:custGeom>
            <a:noFill/>
            <a:ln w="6">
              <a:solidFill>
                <a:srgbClr val="005CE6"/>
              </a:solidFill>
              <a:prstDash val="solid"/>
              <a:round/>
              <a:headEnd/>
              <a:tailEnd/>
            </a:ln>
          </p:spPr>
          <p:txBody>
            <a:bodyPr/>
            <a:lstStyle/>
            <a:p>
              <a:endParaRPr lang="en-US"/>
            </a:p>
          </p:txBody>
        </p:sp>
        <p:sp>
          <p:nvSpPr>
            <p:cNvPr id="28724" name="Freeform 249"/>
            <p:cNvSpPr>
              <a:spLocks/>
            </p:cNvSpPr>
            <p:nvPr/>
          </p:nvSpPr>
          <p:spPr bwMode="auto">
            <a:xfrm>
              <a:off x="2295525" y="4278313"/>
              <a:ext cx="19050" cy="46037"/>
            </a:xfrm>
            <a:custGeom>
              <a:avLst/>
              <a:gdLst>
                <a:gd name="T0" fmla="*/ 0 w 12"/>
                <a:gd name="T1" fmla="*/ 0 h 29"/>
                <a:gd name="T2" fmla="*/ 12 w 12"/>
                <a:gd name="T3" fmla="*/ 12 h 29"/>
                <a:gd name="T4" fmla="*/ 12 w 12"/>
                <a:gd name="T5" fmla="*/ 16 h 29"/>
                <a:gd name="T6" fmla="*/ 10 w 12"/>
                <a:gd name="T7" fmla="*/ 29 h 29"/>
                <a:gd name="T8" fmla="*/ 0 60000 65536"/>
                <a:gd name="T9" fmla="*/ 0 60000 65536"/>
                <a:gd name="T10" fmla="*/ 0 60000 65536"/>
                <a:gd name="T11" fmla="*/ 0 60000 65536"/>
                <a:gd name="T12" fmla="*/ 0 w 12"/>
                <a:gd name="T13" fmla="*/ 0 h 29"/>
                <a:gd name="T14" fmla="*/ 12 w 12"/>
                <a:gd name="T15" fmla="*/ 29 h 29"/>
              </a:gdLst>
              <a:ahLst/>
              <a:cxnLst>
                <a:cxn ang="T8">
                  <a:pos x="T0" y="T1"/>
                </a:cxn>
                <a:cxn ang="T9">
                  <a:pos x="T2" y="T3"/>
                </a:cxn>
                <a:cxn ang="T10">
                  <a:pos x="T4" y="T5"/>
                </a:cxn>
                <a:cxn ang="T11">
                  <a:pos x="T6" y="T7"/>
                </a:cxn>
              </a:cxnLst>
              <a:rect l="T12" t="T13" r="T14" b="T15"/>
              <a:pathLst>
                <a:path w="12" h="29">
                  <a:moveTo>
                    <a:pt x="0" y="0"/>
                  </a:moveTo>
                  <a:lnTo>
                    <a:pt x="12" y="12"/>
                  </a:lnTo>
                  <a:lnTo>
                    <a:pt x="12" y="16"/>
                  </a:lnTo>
                  <a:lnTo>
                    <a:pt x="10" y="29"/>
                  </a:lnTo>
                </a:path>
              </a:pathLst>
            </a:custGeom>
            <a:noFill/>
            <a:ln w="6">
              <a:solidFill>
                <a:srgbClr val="005CE6"/>
              </a:solidFill>
              <a:prstDash val="solid"/>
              <a:round/>
              <a:headEnd/>
              <a:tailEnd/>
            </a:ln>
          </p:spPr>
          <p:txBody>
            <a:bodyPr/>
            <a:lstStyle/>
            <a:p>
              <a:endParaRPr lang="en-US"/>
            </a:p>
          </p:txBody>
        </p:sp>
        <p:sp>
          <p:nvSpPr>
            <p:cNvPr id="28725" name="Freeform 250"/>
            <p:cNvSpPr>
              <a:spLocks/>
            </p:cNvSpPr>
            <p:nvPr/>
          </p:nvSpPr>
          <p:spPr bwMode="auto">
            <a:xfrm>
              <a:off x="2814638" y="3382963"/>
              <a:ext cx="538163" cy="977900"/>
            </a:xfrm>
            <a:custGeom>
              <a:avLst/>
              <a:gdLst>
                <a:gd name="T0" fmla="*/ 0 w 339"/>
                <a:gd name="T1" fmla="*/ 0 h 616"/>
                <a:gd name="T2" fmla="*/ 14 w 339"/>
                <a:gd name="T3" fmla="*/ 15 h 616"/>
                <a:gd name="T4" fmla="*/ 32 w 339"/>
                <a:gd name="T5" fmla="*/ 37 h 616"/>
                <a:gd name="T6" fmla="*/ 37 w 339"/>
                <a:gd name="T7" fmla="*/ 46 h 616"/>
                <a:gd name="T8" fmla="*/ 45 w 339"/>
                <a:gd name="T9" fmla="*/ 60 h 616"/>
                <a:gd name="T10" fmla="*/ 49 w 339"/>
                <a:gd name="T11" fmla="*/ 72 h 616"/>
                <a:gd name="T12" fmla="*/ 56 w 339"/>
                <a:gd name="T13" fmla="*/ 89 h 616"/>
                <a:gd name="T14" fmla="*/ 68 w 339"/>
                <a:gd name="T15" fmla="*/ 123 h 616"/>
                <a:gd name="T16" fmla="*/ 78 w 339"/>
                <a:gd name="T17" fmla="*/ 144 h 616"/>
                <a:gd name="T18" fmla="*/ 79 w 339"/>
                <a:gd name="T19" fmla="*/ 157 h 616"/>
                <a:gd name="T20" fmla="*/ 82 w 339"/>
                <a:gd name="T21" fmla="*/ 164 h 616"/>
                <a:gd name="T22" fmla="*/ 89 w 339"/>
                <a:gd name="T23" fmla="*/ 180 h 616"/>
                <a:gd name="T24" fmla="*/ 94 w 339"/>
                <a:gd name="T25" fmla="*/ 194 h 616"/>
                <a:gd name="T26" fmla="*/ 105 w 339"/>
                <a:gd name="T27" fmla="*/ 208 h 616"/>
                <a:gd name="T28" fmla="*/ 105 w 339"/>
                <a:gd name="T29" fmla="*/ 213 h 616"/>
                <a:gd name="T30" fmla="*/ 102 w 339"/>
                <a:gd name="T31" fmla="*/ 224 h 616"/>
                <a:gd name="T32" fmla="*/ 101 w 339"/>
                <a:gd name="T33" fmla="*/ 230 h 616"/>
                <a:gd name="T34" fmla="*/ 102 w 339"/>
                <a:gd name="T35" fmla="*/ 233 h 616"/>
                <a:gd name="T36" fmla="*/ 120 w 339"/>
                <a:gd name="T37" fmla="*/ 250 h 616"/>
                <a:gd name="T38" fmla="*/ 125 w 339"/>
                <a:gd name="T39" fmla="*/ 260 h 616"/>
                <a:gd name="T40" fmla="*/ 146 w 339"/>
                <a:gd name="T41" fmla="*/ 295 h 616"/>
                <a:gd name="T42" fmla="*/ 156 w 339"/>
                <a:gd name="T43" fmla="*/ 308 h 616"/>
                <a:gd name="T44" fmla="*/ 154 w 339"/>
                <a:gd name="T45" fmla="*/ 314 h 616"/>
                <a:gd name="T46" fmla="*/ 151 w 339"/>
                <a:gd name="T47" fmla="*/ 319 h 616"/>
                <a:gd name="T48" fmla="*/ 150 w 339"/>
                <a:gd name="T49" fmla="*/ 326 h 616"/>
                <a:gd name="T50" fmla="*/ 153 w 339"/>
                <a:gd name="T51" fmla="*/ 331 h 616"/>
                <a:gd name="T52" fmla="*/ 153 w 339"/>
                <a:gd name="T53" fmla="*/ 335 h 616"/>
                <a:gd name="T54" fmla="*/ 146 w 339"/>
                <a:gd name="T55" fmla="*/ 342 h 616"/>
                <a:gd name="T56" fmla="*/ 146 w 339"/>
                <a:gd name="T57" fmla="*/ 350 h 616"/>
                <a:gd name="T58" fmla="*/ 147 w 339"/>
                <a:gd name="T59" fmla="*/ 352 h 616"/>
                <a:gd name="T60" fmla="*/ 160 w 339"/>
                <a:gd name="T61" fmla="*/ 370 h 616"/>
                <a:gd name="T62" fmla="*/ 166 w 339"/>
                <a:gd name="T63" fmla="*/ 373 h 616"/>
                <a:gd name="T64" fmla="*/ 177 w 339"/>
                <a:gd name="T65" fmla="*/ 384 h 616"/>
                <a:gd name="T66" fmla="*/ 177 w 339"/>
                <a:gd name="T67" fmla="*/ 390 h 616"/>
                <a:gd name="T68" fmla="*/ 173 w 339"/>
                <a:gd name="T69" fmla="*/ 394 h 616"/>
                <a:gd name="T70" fmla="*/ 173 w 339"/>
                <a:gd name="T71" fmla="*/ 398 h 616"/>
                <a:gd name="T72" fmla="*/ 177 w 339"/>
                <a:gd name="T73" fmla="*/ 403 h 616"/>
                <a:gd name="T74" fmla="*/ 186 w 339"/>
                <a:gd name="T75" fmla="*/ 407 h 616"/>
                <a:gd name="T76" fmla="*/ 199 w 339"/>
                <a:gd name="T77" fmla="*/ 419 h 616"/>
                <a:gd name="T78" fmla="*/ 215 w 339"/>
                <a:gd name="T79" fmla="*/ 426 h 616"/>
                <a:gd name="T80" fmla="*/ 223 w 339"/>
                <a:gd name="T81" fmla="*/ 437 h 616"/>
                <a:gd name="T82" fmla="*/ 223 w 339"/>
                <a:gd name="T83" fmla="*/ 447 h 616"/>
                <a:gd name="T84" fmla="*/ 225 w 339"/>
                <a:gd name="T85" fmla="*/ 452 h 616"/>
                <a:gd name="T86" fmla="*/ 249 w 339"/>
                <a:gd name="T87" fmla="*/ 486 h 616"/>
                <a:gd name="T88" fmla="*/ 254 w 339"/>
                <a:gd name="T89" fmla="*/ 499 h 616"/>
                <a:gd name="T90" fmla="*/ 264 w 339"/>
                <a:gd name="T91" fmla="*/ 518 h 616"/>
                <a:gd name="T92" fmla="*/ 265 w 339"/>
                <a:gd name="T93" fmla="*/ 524 h 616"/>
                <a:gd name="T94" fmla="*/ 269 w 339"/>
                <a:gd name="T95" fmla="*/ 534 h 616"/>
                <a:gd name="T96" fmla="*/ 278 w 339"/>
                <a:gd name="T97" fmla="*/ 542 h 616"/>
                <a:gd name="T98" fmla="*/ 290 w 339"/>
                <a:gd name="T99" fmla="*/ 545 h 616"/>
                <a:gd name="T100" fmla="*/ 297 w 339"/>
                <a:gd name="T101" fmla="*/ 551 h 616"/>
                <a:gd name="T102" fmla="*/ 307 w 339"/>
                <a:gd name="T103" fmla="*/ 554 h 616"/>
                <a:gd name="T104" fmla="*/ 317 w 339"/>
                <a:gd name="T105" fmla="*/ 558 h 616"/>
                <a:gd name="T106" fmla="*/ 321 w 339"/>
                <a:gd name="T107" fmla="*/ 565 h 616"/>
                <a:gd name="T108" fmla="*/ 327 w 339"/>
                <a:gd name="T109" fmla="*/ 590 h 616"/>
                <a:gd name="T110" fmla="*/ 339 w 339"/>
                <a:gd name="T111" fmla="*/ 606 h 616"/>
                <a:gd name="T112" fmla="*/ 334 w 339"/>
                <a:gd name="T113" fmla="*/ 614 h 616"/>
                <a:gd name="T114" fmla="*/ 331 w 339"/>
                <a:gd name="T115" fmla="*/ 616 h 61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39"/>
                <a:gd name="T175" fmla="*/ 0 h 616"/>
                <a:gd name="T176" fmla="*/ 339 w 339"/>
                <a:gd name="T177" fmla="*/ 616 h 61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39" h="616">
                  <a:moveTo>
                    <a:pt x="0" y="0"/>
                  </a:moveTo>
                  <a:lnTo>
                    <a:pt x="14" y="15"/>
                  </a:lnTo>
                  <a:lnTo>
                    <a:pt x="32" y="37"/>
                  </a:lnTo>
                  <a:lnTo>
                    <a:pt x="37" y="46"/>
                  </a:lnTo>
                  <a:lnTo>
                    <a:pt x="45" y="60"/>
                  </a:lnTo>
                  <a:lnTo>
                    <a:pt x="49" y="72"/>
                  </a:lnTo>
                  <a:lnTo>
                    <a:pt x="56" y="89"/>
                  </a:lnTo>
                  <a:lnTo>
                    <a:pt x="68" y="123"/>
                  </a:lnTo>
                  <a:lnTo>
                    <a:pt x="78" y="144"/>
                  </a:lnTo>
                  <a:lnTo>
                    <a:pt x="79" y="157"/>
                  </a:lnTo>
                  <a:lnTo>
                    <a:pt x="82" y="164"/>
                  </a:lnTo>
                  <a:lnTo>
                    <a:pt x="89" y="180"/>
                  </a:lnTo>
                  <a:lnTo>
                    <a:pt x="94" y="194"/>
                  </a:lnTo>
                  <a:lnTo>
                    <a:pt x="105" y="208"/>
                  </a:lnTo>
                  <a:lnTo>
                    <a:pt x="105" y="213"/>
                  </a:lnTo>
                  <a:lnTo>
                    <a:pt x="102" y="224"/>
                  </a:lnTo>
                  <a:lnTo>
                    <a:pt x="101" y="230"/>
                  </a:lnTo>
                  <a:lnTo>
                    <a:pt x="102" y="233"/>
                  </a:lnTo>
                  <a:lnTo>
                    <a:pt x="120" y="250"/>
                  </a:lnTo>
                  <a:lnTo>
                    <a:pt x="125" y="260"/>
                  </a:lnTo>
                  <a:lnTo>
                    <a:pt x="146" y="295"/>
                  </a:lnTo>
                  <a:lnTo>
                    <a:pt x="156" y="308"/>
                  </a:lnTo>
                  <a:lnTo>
                    <a:pt x="154" y="314"/>
                  </a:lnTo>
                  <a:lnTo>
                    <a:pt x="151" y="319"/>
                  </a:lnTo>
                  <a:lnTo>
                    <a:pt x="150" y="326"/>
                  </a:lnTo>
                  <a:lnTo>
                    <a:pt x="153" y="331"/>
                  </a:lnTo>
                  <a:lnTo>
                    <a:pt x="153" y="335"/>
                  </a:lnTo>
                  <a:lnTo>
                    <a:pt x="146" y="342"/>
                  </a:lnTo>
                  <a:lnTo>
                    <a:pt x="146" y="350"/>
                  </a:lnTo>
                  <a:lnTo>
                    <a:pt x="147" y="352"/>
                  </a:lnTo>
                  <a:lnTo>
                    <a:pt x="160" y="370"/>
                  </a:lnTo>
                  <a:lnTo>
                    <a:pt x="166" y="373"/>
                  </a:lnTo>
                  <a:lnTo>
                    <a:pt x="177" y="384"/>
                  </a:lnTo>
                  <a:lnTo>
                    <a:pt x="177" y="390"/>
                  </a:lnTo>
                  <a:lnTo>
                    <a:pt x="173" y="394"/>
                  </a:lnTo>
                  <a:lnTo>
                    <a:pt x="173" y="398"/>
                  </a:lnTo>
                  <a:lnTo>
                    <a:pt x="177" y="403"/>
                  </a:lnTo>
                  <a:lnTo>
                    <a:pt x="186" y="407"/>
                  </a:lnTo>
                  <a:lnTo>
                    <a:pt x="199" y="419"/>
                  </a:lnTo>
                  <a:lnTo>
                    <a:pt x="215" y="426"/>
                  </a:lnTo>
                  <a:lnTo>
                    <a:pt x="223" y="437"/>
                  </a:lnTo>
                  <a:lnTo>
                    <a:pt x="223" y="447"/>
                  </a:lnTo>
                  <a:lnTo>
                    <a:pt x="225" y="452"/>
                  </a:lnTo>
                  <a:lnTo>
                    <a:pt x="249" y="486"/>
                  </a:lnTo>
                  <a:lnTo>
                    <a:pt x="254" y="499"/>
                  </a:lnTo>
                  <a:lnTo>
                    <a:pt x="264" y="518"/>
                  </a:lnTo>
                  <a:lnTo>
                    <a:pt x="265" y="524"/>
                  </a:lnTo>
                  <a:lnTo>
                    <a:pt x="269" y="534"/>
                  </a:lnTo>
                  <a:lnTo>
                    <a:pt x="278" y="542"/>
                  </a:lnTo>
                  <a:lnTo>
                    <a:pt x="290" y="545"/>
                  </a:lnTo>
                  <a:lnTo>
                    <a:pt x="297" y="551"/>
                  </a:lnTo>
                  <a:lnTo>
                    <a:pt x="307" y="554"/>
                  </a:lnTo>
                  <a:lnTo>
                    <a:pt x="317" y="558"/>
                  </a:lnTo>
                  <a:lnTo>
                    <a:pt x="321" y="565"/>
                  </a:lnTo>
                  <a:lnTo>
                    <a:pt x="327" y="590"/>
                  </a:lnTo>
                  <a:lnTo>
                    <a:pt x="339" y="606"/>
                  </a:lnTo>
                  <a:lnTo>
                    <a:pt x="334" y="614"/>
                  </a:lnTo>
                  <a:lnTo>
                    <a:pt x="331" y="616"/>
                  </a:lnTo>
                </a:path>
              </a:pathLst>
            </a:custGeom>
            <a:noFill/>
            <a:ln w="6">
              <a:solidFill>
                <a:srgbClr val="005CE6"/>
              </a:solidFill>
              <a:prstDash val="solid"/>
              <a:round/>
              <a:headEnd/>
              <a:tailEnd/>
            </a:ln>
          </p:spPr>
          <p:txBody>
            <a:bodyPr/>
            <a:lstStyle/>
            <a:p>
              <a:endParaRPr lang="en-US"/>
            </a:p>
          </p:txBody>
        </p:sp>
        <p:sp>
          <p:nvSpPr>
            <p:cNvPr id="28726" name="Freeform 251"/>
            <p:cNvSpPr>
              <a:spLocks/>
            </p:cNvSpPr>
            <p:nvPr/>
          </p:nvSpPr>
          <p:spPr bwMode="auto">
            <a:xfrm>
              <a:off x="576263" y="5932488"/>
              <a:ext cx="74613" cy="387350"/>
            </a:xfrm>
            <a:custGeom>
              <a:avLst/>
              <a:gdLst>
                <a:gd name="T0" fmla="*/ 47 w 47"/>
                <a:gd name="T1" fmla="*/ 244 h 244"/>
                <a:gd name="T2" fmla="*/ 44 w 47"/>
                <a:gd name="T3" fmla="*/ 239 h 244"/>
                <a:gd name="T4" fmla="*/ 46 w 47"/>
                <a:gd name="T5" fmla="*/ 229 h 244"/>
                <a:gd name="T6" fmla="*/ 44 w 47"/>
                <a:gd name="T7" fmla="*/ 218 h 244"/>
                <a:gd name="T8" fmla="*/ 37 w 47"/>
                <a:gd name="T9" fmla="*/ 203 h 244"/>
                <a:gd name="T10" fmla="*/ 39 w 47"/>
                <a:gd name="T11" fmla="*/ 195 h 244"/>
                <a:gd name="T12" fmla="*/ 42 w 47"/>
                <a:gd name="T13" fmla="*/ 188 h 244"/>
                <a:gd name="T14" fmla="*/ 43 w 47"/>
                <a:gd name="T15" fmla="*/ 176 h 244"/>
                <a:gd name="T16" fmla="*/ 40 w 47"/>
                <a:gd name="T17" fmla="*/ 166 h 244"/>
                <a:gd name="T18" fmla="*/ 36 w 47"/>
                <a:gd name="T19" fmla="*/ 162 h 244"/>
                <a:gd name="T20" fmla="*/ 26 w 47"/>
                <a:gd name="T21" fmla="*/ 156 h 244"/>
                <a:gd name="T22" fmla="*/ 23 w 47"/>
                <a:gd name="T23" fmla="*/ 150 h 244"/>
                <a:gd name="T24" fmla="*/ 21 w 47"/>
                <a:gd name="T25" fmla="*/ 142 h 244"/>
                <a:gd name="T26" fmla="*/ 16 w 47"/>
                <a:gd name="T27" fmla="*/ 131 h 244"/>
                <a:gd name="T28" fmla="*/ 16 w 47"/>
                <a:gd name="T29" fmla="*/ 127 h 244"/>
                <a:gd name="T30" fmla="*/ 21 w 47"/>
                <a:gd name="T31" fmla="*/ 120 h 244"/>
                <a:gd name="T32" fmla="*/ 21 w 47"/>
                <a:gd name="T33" fmla="*/ 117 h 244"/>
                <a:gd name="T34" fmla="*/ 17 w 47"/>
                <a:gd name="T35" fmla="*/ 110 h 244"/>
                <a:gd name="T36" fmla="*/ 17 w 47"/>
                <a:gd name="T37" fmla="*/ 107 h 244"/>
                <a:gd name="T38" fmla="*/ 23 w 47"/>
                <a:gd name="T39" fmla="*/ 103 h 244"/>
                <a:gd name="T40" fmla="*/ 27 w 47"/>
                <a:gd name="T41" fmla="*/ 91 h 244"/>
                <a:gd name="T42" fmla="*/ 26 w 47"/>
                <a:gd name="T43" fmla="*/ 85 h 244"/>
                <a:gd name="T44" fmla="*/ 20 w 47"/>
                <a:gd name="T45" fmla="*/ 74 h 244"/>
                <a:gd name="T46" fmla="*/ 18 w 47"/>
                <a:gd name="T47" fmla="*/ 68 h 244"/>
                <a:gd name="T48" fmla="*/ 23 w 47"/>
                <a:gd name="T49" fmla="*/ 54 h 244"/>
                <a:gd name="T50" fmla="*/ 23 w 47"/>
                <a:gd name="T51" fmla="*/ 47 h 244"/>
                <a:gd name="T52" fmla="*/ 18 w 47"/>
                <a:gd name="T53" fmla="*/ 38 h 244"/>
                <a:gd name="T54" fmla="*/ 17 w 47"/>
                <a:gd name="T55" fmla="*/ 34 h 244"/>
                <a:gd name="T56" fmla="*/ 8 w 47"/>
                <a:gd name="T57" fmla="*/ 19 h 244"/>
                <a:gd name="T58" fmla="*/ 8 w 47"/>
                <a:gd name="T59" fmla="*/ 12 h 244"/>
                <a:gd name="T60" fmla="*/ 0 w 47"/>
                <a:gd name="T61" fmla="*/ 0 h 24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7"/>
                <a:gd name="T94" fmla="*/ 0 h 244"/>
                <a:gd name="T95" fmla="*/ 47 w 47"/>
                <a:gd name="T96" fmla="*/ 244 h 24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7" h="244">
                  <a:moveTo>
                    <a:pt x="47" y="244"/>
                  </a:moveTo>
                  <a:lnTo>
                    <a:pt x="44" y="239"/>
                  </a:lnTo>
                  <a:lnTo>
                    <a:pt x="46" y="229"/>
                  </a:lnTo>
                  <a:lnTo>
                    <a:pt x="44" y="218"/>
                  </a:lnTo>
                  <a:lnTo>
                    <a:pt x="37" y="203"/>
                  </a:lnTo>
                  <a:lnTo>
                    <a:pt x="39" y="195"/>
                  </a:lnTo>
                  <a:lnTo>
                    <a:pt x="42" y="188"/>
                  </a:lnTo>
                  <a:lnTo>
                    <a:pt x="43" y="176"/>
                  </a:lnTo>
                  <a:lnTo>
                    <a:pt x="40" y="166"/>
                  </a:lnTo>
                  <a:lnTo>
                    <a:pt x="36" y="162"/>
                  </a:lnTo>
                  <a:lnTo>
                    <a:pt x="26" y="156"/>
                  </a:lnTo>
                  <a:lnTo>
                    <a:pt x="23" y="150"/>
                  </a:lnTo>
                  <a:lnTo>
                    <a:pt x="21" y="142"/>
                  </a:lnTo>
                  <a:lnTo>
                    <a:pt x="16" y="131"/>
                  </a:lnTo>
                  <a:lnTo>
                    <a:pt x="16" y="127"/>
                  </a:lnTo>
                  <a:lnTo>
                    <a:pt x="21" y="120"/>
                  </a:lnTo>
                  <a:lnTo>
                    <a:pt x="21" y="117"/>
                  </a:lnTo>
                  <a:lnTo>
                    <a:pt x="17" y="110"/>
                  </a:lnTo>
                  <a:lnTo>
                    <a:pt x="17" y="107"/>
                  </a:lnTo>
                  <a:lnTo>
                    <a:pt x="23" y="103"/>
                  </a:lnTo>
                  <a:lnTo>
                    <a:pt x="27" y="91"/>
                  </a:lnTo>
                  <a:lnTo>
                    <a:pt x="26" y="85"/>
                  </a:lnTo>
                  <a:lnTo>
                    <a:pt x="20" y="74"/>
                  </a:lnTo>
                  <a:lnTo>
                    <a:pt x="18" y="68"/>
                  </a:lnTo>
                  <a:lnTo>
                    <a:pt x="23" y="54"/>
                  </a:lnTo>
                  <a:lnTo>
                    <a:pt x="23" y="47"/>
                  </a:lnTo>
                  <a:lnTo>
                    <a:pt x="18" y="38"/>
                  </a:lnTo>
                  <a:lnTo>
                    <a:pt x="17" y="34"/>
                  </a:lnTo>
                  <a:lnTo>
                    <a:pt x="8" y="19"/>
                  </a:lnTo>
                  <a:lnTo>
                    <a:pt x="8" y="12"/>
                  </a:lnTo>
                  <a:lnTo>
                    <a:pt x="0" y="0"/>
                  </a:lnTo>
                </a:path>
              </a:pathLst>
            </a:custGeom>
            <a:noFill/>
            <a:ln w="6">
              <a:solidFill>
                <a:srgbClr val="005CE6"/>
              </a:solidFill>
              <a:prstDash val="solid"/>
              <a:round/>
              <a:headEnd/>
              <a:tailEnd/>
            </a:ln>
          </p:spPr>
          <p:txBody>
            <a:bodyPr/>
            <a:lstStyle/>
            <a:p>
              <a:endParaRPr lang="en-US"/>
            </a:p>
          </p:txBody>
        </p:sp>
        <p:sp>
          <p:nvSpPr>
            <p:cNvPr id="28727" name="Freeform 252"/>
            <p:cNvSpPr>
              <a:spLocks/>
            </p:cNvSpPr>
            <p:nvPr/>
          </p:nvSpPr>
          <p:spPr bwMode="auto">
            <a:xfrm>
              <a:off x="4243388" y="1584325"/>
              <a:ext cx="28575" cy="38100"/>
            </a:xfrm>
            <a:custGeom>
              <a:avLst/>
              <a:gdLst>
                <a:gd name="T0" fmla="*/ 18 w 18"/>
                <a:gd name="T1" fmla="*/ 24 h 24"/>
                <a:gd name="T2" fmla="*/ 12 w 18"/>
                <a:gd name="T3" fmla="*/ 23 h 24"/>
                <a:gd name="T4" fmla="*/ 5 w 18"/>
                <a:gd name="T5" fmla="*/ 14 h 24"/>
                <a:gd name="T6" fmla="*/ 0 w 18"/>
                <a:gd name="T7" fmla="*/ 7 h 24"/>
                <a:gd name="T8" fmla="*/ 2 w 18"/>
                <a:gd name="T9" fmla="*/ 0 h 24"/>
                <a:gd name="T10" fmla="*/ 0 60000 65536"/>
                <a:gd name="T11" fmla="*/ 0 60000 65536"/>
                <a:gd name="T12" fmla="*/ 0 60000 65536"/>
                <a:gd name="T13" fmla="*/ 0 60000 65536"/>
                <a:gd name="T14" fmla="*/ 0 60000 65536"/>
                <a:gd name="T15" fmla="*/ 0 w 18"/>
                <a:gd name="T16" fmla="*/ 0 h 24"/>
                <a:gd name="T17" fmla="*/ 18 w 18"/>
                <a:gd name="T18" fmla="*/ 24 h 24"/>
              </a:gdLst>
              <a:ahLst/>
              <a:cxnLst>
                <a:cxn ang="T10">
                  <a:pos x="T0" y="T1"/>
                </a:cxn>
                <a:cxn ang="T11">
                  <a:pos x="T2" y="T3"/>
                </a:cxn>
                <a:cxn ang="T12">
                  <a:pos x="T4" y="T5"/>
                </a:cxn>
                <a:cxn ang="T13">
                  <a:pos x="T6" y="T7"/>
                </a:cxn>
                <a:cxn ang="T14">
                  <a:pos x="T8" y="T9"/>
                </a:cxn>
              </a:cxnLst>
              <a:rect l="T15" t="T16" r="T17" b="T18"/>
              <a:pathLst>
                <a:path w="18" h="24">
                  <a:moveTo>
                    <a:pt x="18" y="24"/>
                  </a:moveTo>
                  <a:lnTo>
                    <a:pt x="12" y="23"/>
                  </a:lnTo>
                  <a:lnTo>
                    <a:pt x="5" y="14"/>
                  </a:lnTo>
                  <a:lnTo>
                    <a:pt x="0" y="7"/>
                  </a:lnTo>
                  <a:lnTo>
                    <a:pt x="2" y="0"/>
                  </a:lnTo>
                </a:path>
              </a:pathLst>
            </a:custGeom>
            <a:noFill/>
            <a:ln w="6">
              <a:solidFill>
                <a:srgbClr val="005CE6"/>
              </a:solidFill>
              <a:prstDash val="solid"/>
              <a:round/>
              <a:headEnd/>
              <a:tailEnd/>
            </a:ln>
          </p:spPr>
          <p:txBody>
            <a:bodyPr/>
            <a:lstStyle/>
            <a:p>
              <a:endParaRPr lang="en-US"/>
            </a:p>
          </p:txBody>
        </p:sp>
        <p:sp>
          <p:nvSpPr>
            <p:cNvPr id="28728" name="Freeform 253"/>
            <p:cNvSpPr>
              <a:spLocks/>
            </p:cNvSpPr>
            <p:nvPr/>
          </p:nvSpPr>
          <p:spPr bwMode="auto">
            <a:xfrm>
              <a:off x="3851275" y="1698625"/>
              <a:ext cx="276225" cy="349250"/>
            </a:xfrm>
            <a:custGeom>
              <a:avLst/>
              <a:gdLst>
                <a:gd name="T0" fmla="*/ 8 w 174"/>
                <a:gd name="T1" fmla="*/ 220 h 220"/>
                <a:gd name="T2" fmla="*/ 1 w 174"/>
                <a:gd name="T3" fmla="*/ 211 h 220"/>
                <a:gd name="T4" fmla="*/ 0 w 174"/>
                <a:gd name="T5" fmla="*/ 204 h 220"/>
                <a:gd name="T6" fmla="*/ 0 w 174"/>
                <a:gd name="T7" fmla="*/ 191 h 220"/>
                <a:gd name="T8" fmla="*/ 1 w 174"/>
                <a:gd name="T9" fmla="*/ 187 h 220"/>
                <a:gd name="T10" fmla="*/ 10 w 174"/>
                <a:gd name="T11" fmla="*/ 172 h 220"/>
                <a:gd name="T12" fmla="*/ 18 w 174"/>
                <a:gd name="T13" fmla="*/ 161 h 220"/>
                <a:gd name="T14" fmla="*/ 27 w 174"/>
                <a:gd name="T15" fmla="*/ 155 h 220"/>
                <a:gd name="T16" fmla="*/ 53 w 174"/>
                <a:gd name="T17" fmla="*/ 144 h 220"/>
                <a:gd name="T18" fmla="*/ 64 w 174"/>
                <a:gd name="T19" fmla="*/ 138 h 220"/>
                <a:gd name="T20" fmla="*/ 75 w 174"/>
                <a:gd name="T21" fmla="*/ 123 h 220"/>
                <a:gd name="T22" fmla="*/ 79 w 174"/>
                <a:gd name="T23" fmla="*/ 116 h 220"/>
                <a:gd name="T24" fmla="*/ 85 w 174"/>
                <a:gd name="T25" fmla="*/ 109 h 220"/>
                <a:gd name="T26" fmla="*/ 93 w 174"/>
                <a:gd name="T27" fmla="*/ 93 h 220"/>
                <a:gd name="T28" fmla="*/ 105 w 174"/>
                <a:gd name="T29" fmla="*/ 66 h 220"/>
                <a:gd name="T30" fmla="*/ 108 w 174"/>
                <a:gd name="T31" fmla="*/ 60 h 220"/>
                <a:gd name="T32" fmla="*/ 115 w 174"/>
                <a:gd name="T33" fmla="*/ 43 h 220"/>
                <a:gd name="T34" fmla="*/ 122 w 174"/>
                <a:gd name="T35" fmla="*/ 28 h 220"/>
                <a:gd name="T36" fmla="*/ 135 w 174"/>
                <a:gd name="T37" fmla="*/ 14 h 220"/>
                <a:gd name="T38" fmla="*/ 145 w 174"/>
                <a:gd name="T39" fmla="*/ 8 h 220"/>
                <a:gd name="T40" fmla="*/ 167 w 174"/>
                <a:gd name="T41" fmla="*/ 1 h 220"/>
                <a:gd name="T42" fmla="*/ 174 w 174"/>
                <a:gd name="T43" fmla="*/ 0 h 22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4"/>
                <a:gd name="T67" fmla="*/ 0 h 220"/>
                <a:gd name="T68" fmla="*/ 174 w 174"/>
                <a:gd name="T69" fmla="*/ 220 h 22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4" h="220">
                  <a:moveTo>
                    <a:pt x="8" y="220"/>
                  </a:moveTo>
                  <a:lnTo>
                    <a:pt x="1" y="211"/>
                  </a:lnTo>
                  <a:lnTo>
                    <a:pt x="0" y="204"/>
                  </a:lnTo>
                  <a:lnTo>
                    <a:pt x="0" y="191"/>
                  </a:lnTo>
                  <a:lnTo>
                    <a:pt x="1" y="187"/>
                  </a:lnTo>
                  <a:lnTo>
                    <a:pt x="10" y="172"/>
                  </a:lnTo>
                  <a:lnTo>
                    <a:pt x="18" y="161"/>
                  </a:lnTo>
                  <a:lnTo>
                    <a:pt x="27" y="155"/>
                  </a:lnTo>
                  <a:lnTo>
                    <a:pt x="53" y="144"/>
                  </a:lnTo>
                  <a:lnTo>
                    <a:pt x="64" y="138"/>
                  </a:lnTo>
                  <a:lnTo>
                    <a:pt x="75" y="123"/>
                  </a:lnTo>
                  <a:lnTo>
                    <a:pt x="79" y="116"/>
                  </a:lnTo>
                  <a:lnTo>
                    <a:pt x="85" y="109"/>
                  </a:lnTo>
                  <a:lnTo>
                    <a:pt x="93" y="93"/>
                  </a:lnTo>
                  <a:lnTo>
                    <a:pt x="105" y="66"/>
                  </a:lnTo>
                  <a:lnTo>
                    <a:pt x="108" y="60"/>
                  </a:lnTo>
                  <a:lnTo>
                    <a:pt x="115" y="43"/>
                  </a:lnTo>
                  <a:lnTo>
                    <a:pt x="122" y="28"/>
                  </a:lnTo>
                  <a:lnTo>
                    <a:pt x="135" y="14"/>
                  </a:lnTo>
                  <a:lnTo>
                    <a:pt x="145" y="8"/>
                  </a:lnTo>
                  <a:lnTo>
                    <a:pt x="167" y="1"/>
                  </a:lnTo>
                  <a:lnTo>
                    <a:pt x="174" y="0"/>
                  </a:lnTo>
                </a:path>
              </a:pathLst>
            </a:custGeom>
            <a:noFill/>
            <a:ln w="6">
              <a:solidFill>
                <a:srgbClr val="005CE6"/>
              </a:solidFill>
              <a:prstDash val="solid"/>
              <a:round/>
              <a:headEnd/>
              <a:tailEnd/>
            </a:ln>
          </p:spPr>
          <p:txBody>
            <a:bodyPr/>
            <a:lstStyle/>
            <a:p>
              <a:endParaRPr lang="en-US"/>
            </a:p>
          </p:txBody>
        </p:sp>
        <p:sp>
          <p:nvSpPr>
            <p:cNvPr id="28729" name="Freeform 254"/>
            <p:cNvSpPr>
              <a:spLocks/>
            </p:cNvSpPr>
            <p:nvPr/>
          </p:nvSpPr>
          <p:spPr bwMode="auto">
            <a:xfrm>
              <a:off x="2881313" y="2244725"/>
              <a:ext cx="295275" cy="161925"/>
            </a:xfrm>
            <a:custGeom>
              <a:avLst/>
              <a:gdLst>
                <a:gd name="T0" fmla="*/ 0 w 186"/>
                <a:gd name="T1" fmla="*/ 98 h 102"/>
                <a:gd name="T2" fmla="*/ 4 w 186"/>
                <a:gd name="T3" fmla="*/ 102 h 102"/>
                <a:gd name="T4" fmla="*/ 10 w 186"/>
                <a:gd name="T5" fmla="*/ 102 h 102"/>
                <a:gd name="T6" fmla="*/ 13 w 186"/>
                <a:gd name="T7" fmla="*/ 99 h 102"/>
                <a:gd name="T8" fmla="*/ 16 w 186"/>
                <a:gd name="T9" fmla="*/ 93 h 102"/>
                <a:gd name="T10" fmla="*/ 26 w 186"/>
                <a:gd name="T11" fmla="*/ 87 h 102"/>
                <a:gd name="T12" fmla="*/ 37 w 186"/>
                <a:gd name="T13" fmla="*/ 83 h 102"/>
                <a:gd name="T14" fmla="*/ 42 w 186"/>
                <a:gd name="T15" fmla="*/ 79 h 102"/>
                <a:gd name="T16" fmla="*/ 44 w 186"/>
                <a:gd name="T17" fmla="*/ 75 h 102"/>
                <a:gd name="T18" fmla="*/ 43 w 186"/>
                <a:gd name="T19" fmla="*/ 73 h 102"/>
                <a:gd name="T20" fmla="*/ 30 w 186"/>
                <a:gd name="T21" fmla="*/ 73 h 102"/>
                <a:gd name="T22" fmla="*/ 27 w 186"/>
                <a:gd name="T23" fmla="*/ 70 h 102"/>
                <a:gd name="T24" fmla="*/ 29 w 186"/>
                <a:gd name="T25" fmla="*/ 69 h 102"/>
                <a:gd name="T26" fmla="*/ 30 w 186"/>
                <a:gd name="T27" fmla="*/ 64 h 102"/>
                <a:gd name="T28" fmla="*/ 34 w 186"/>
                <a:gd name="T29" fmla="*/ 63 h 102"/>
                <a:gd name="T30" fmla="*/ 42 w 186"/>
                <a:gd name="T31" fmla="*/ 63 h 102"/>
                <a:gd name="T32" fmla="*/ 44 w 186"/>
                <a:gd name="T33" fmla="*/ 66 h 102"/>
                <a:gd name="T34" fmla="*/ 52 w 186"/>
                <a:gd name="T35" fmla="*/ 66 h 102"/>
                <a:gd name="T36" fmla="*/ 49 w 186"/>
                <a:gd name="T37" fmla="*/ 57 h 102"/>
                <a:gd name="T38" fmla="*/ 49 w 186"/>
                <a:gd name="T39" fmla="*/ 50 h 102"/>
                <a:gd name="T40" fmla="*/ 52 w 186"/>
                <a:gd name="T41" fmla="*/ 49 h 102"/>
                <a:gd name="T42" fmla="*/ 60 w 186"/>
                <a:gd name="T43" fmla="*/ 46 h 102"/>
                <a:gd name="T44" fmla="*/ 68 w 186"/>
                <a:gd name="T45" fmla="*/ 39 h 102"/>
                <a:gd name="T46" fmla="*/ 68 w 186"/>
                <a:gd name="T47" fmla="*/ 33 h 102"/>
                <a:gd name="T48" fmla="*/ 59 w 186"/>
                <a:gd name="T49" fmla="*/ 21 h 102"/>
                <a:gd name="T50" fmla="*/ 60 w 186"/>
                <a:gd name="T51" fmla="*/ 18 h 102"/>
                <a:gd name="T52" fmla="*/ 63 w 186"/>
                <a:gd name="T53" fmla="*/ 17 h 102"/>
                <a:gd name="T54" fmla="*/ 86 w 186"/>
                <a:gd name="T55" fmla="*/ 23 h 102"/>
                <a:gd name="T56" fmla="*/ 92 w 186"/>
                <a:gd name="T57" fmla="*/ 27 h 102"/>
                <a:gd name="T58" fmla="*/ 98 w 186"/>
                <a:gd name="T59" fmla="*/ 33 h 102"/>
                <a:gd name="T60" fmla="*/ 102 w 186"/>
                <a:gd name="T61" fmla="*/ 33 h 102"/>
                <a:gd name="T62" fmla="*/ 112 w 186"/>
                <a:gd name="T63" fmla="*/ 24 h 102"/>
                <a:gd name="T64" fmla="*/ 125 w 186"/>
                <a:gd name="T65" fmla="*/ 24 h 102"/>
                <a:gd name="T66" fmla="*/ 129 w 186"/>
                <a:gd name="T67" fmla="*/ 21 h 102"/>
                <a:gd name="T68" fmla="*/ 132 w 186"/>
                <a:gd name="T69" fmla="*/ 17 h 102"/>
                <a:gd name="T70" fmla="*/ 137 w 186"/>
                <a:gd name="T71" fmla="*/ 14 h 102"/>
                <a:gd name="T72" fmla="*/ 154 w 186"/>
                <a:gd name="T73" fmla="*/ 14 h 102"/>
                <a:gd name="T74" fmla="*/ 158 w 186"/>
                <a:gd name="T75" fmla="*/ 13 h 102"/>
                <a:gd name="T76" fmla="*/ 164 w 186"/>
                <a:gd name="T77" fmla="*/ 5 h 102"/>
                <a:gd name="T78" fmla="*/ 177 w 186"/>
                <a:gd name="T79" fmla="*/ 7 h 102"/>
                <a:gd name="T80" fmla="*/ 181 w 186"/>
                <a:gd name="T81" fmla="*/ 0 h 102"/>
                <a:gd name="T82" fmla="*/ 186 w 186"/>
                <a:gd name="T83" fmla="*/ 1 h 102"/>
                <a:gd name="T84" fmla="*/ 183 w 186"/>
                <a:gd name="T85" fmla="*/ 10 h 102"/>
                <a:gd name="T86" fmla="*/ 181 w 186"/>
                <a:gd name="T87" fmla="*/ 11 h 102"/>
                <a:gd name="T88" fmla="*/ 181 w 186"/>
                <a:gd name="T89" fmla="*/ 18 h 10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86"/>
                <a:gd name="T136" fmla="*/ 0 h 102"/>
                <a:gd name="T137" fmla="*/ 186 w 186"/>
                <a:gd name="T138" fmla="*/ 102 h 10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86" h="102">
                  <a:moveTo>
                    <a:pt x="0" y="98"/>
                  </a:moveTo>
                  <a:lnTo>
                    <a:pt x="4" y="102"/>
                  </a:lnTo>
                  <a:lnTo>
                    <a:pt x="10" y="102"/>
                  </a:lnTo>
                  <a:lnTo>
                    <a:pt x="13" y="99"/>
                  </a:lnTo>
                  <a:lnTo>
                    <a:pt x="16" y="93"/>
                  </a:lnTo>
                  <a:lnTo>
                    <a:pt x="26" y="87"/>
                  </a:lnTo>
                  <a:lnTo>
                    <a:pt x="37" y="83"/>
                  </a:lnTo>
                  <a:lnTo>
                    <a:pt x="42" y="79"/>
                  </a:lnTo>
                  <a:lnTo>
                    <a:pt x="44" y="75"/>
                  </a:lnTo>
                  <a:lnTo>
                    <a:pt x="43" y="73"/>
                  </a:lnTo>
                  <a:lnTo>
                    <a:pt x="30" y="73"/>
                  </a:lnTo>
                  <a:lnTo>
                    <a:pt x="27" y="70"/>
                  </a:lnTo>
                  <a:lnTo>
                    <a:pt x="29" y="69"/>
                  </a:lnTo>
                  <a:lnTo>
                    <a:pt x="30" y="64"/>
                  </a:lnTo>
                  <a:lnTo>
                    <a:pt x="34" y="63"/>
                  </a:lnTo>
                  <a:lnTo>
                    <a:pt x="42" y="63"/>
                  </a:lnTo>
                  <a:lnTo>
                    <a:pt x="44" y="66"/>
                  </a:lnTo>
                  <a:lnTo>
                    <a:pt x="52" y="66"/>
                  </a:lnTo>
                  <a:lnTo>
                    <a:pt x="49" y="57"/>
                  </a:lnTo>
                  <a:lnTo>
                    <a:pt x="49" y="50"/>
                  </a:lnTo>
                  <a:lnTo>
                    <a:pt x="52" y="49"/>
                  </a:lnTo>
                  <a:lnTo>
                    <a:pt x="60" y="46"/>
                  </a:lnTo>
                  <a:lnTo>
                    <a:pt x="68" y="39"/>
                  </a:lnTo>
                  <a:lnTo>
                    <a:pt x="68" y="33"/>
                  </a:lnTo>
                  <a:lnTo>
                    <a:pt x="59" y="21"/>
                  </a:lnTo>
                  <a:lnTo>
                    <a:pt x="60" y="18"/>
                  </a:lnTo>
                  <a:lnTo>
                    <a:pt x="63" y="17"/>
                  </a:lnTo>
                  <a:lnTo>
                    <a:pt x="86" y="23"/>
                  </a:lnTo>
                  <a:lnTo>
                    <a:pt x="92" y="27"/>
                  </a:lnTo>
                  <a:lnTo>
                    <a:pt x="98" y="33"/>
                  </a:lnTo>
                  <a:lnTo>
                    <a:pt x="102" y="33"/>
                  </a:lnTo>
                  <a:lnTo>
                    <a:pt x="112" y="24"/>
                  </a:lnTo>
                  <a:lnTo>
                    <a:pt x="125" y="24"/>
                  </a:lnTo>
                  <a:lnTo>
                    <a:pt x="129" y="21"/>
                  </a:lnTo>
                  <a:lnTo>
                    <a:pt x="132" y="17"/>
                  </a:lnTo>
                  <a:lnTo>
                    <a:pt x="137" y="14"/>
                  </a:lnTo>
                  <a:lnTo>
                    <a:pt x="154" y="14"/>
                  </a:lnTo>
                  <a:lnTo>
                    <a:pt x="158" y="13"/>
                  </a:lnTo>
                  <a:lnTo>
                    <a:pt x="164" y="5"/>
                  </a:lnTo>
                  <a:lnTo>
                    <a:pt x="177" y="7"/>
                  </a:lnTo>
                  <a:lnTo>
                    <a:pt x="181" y="0"/>
                  </a:lnTo>
                  <a:lnTo>
                    <a:pt x="186" y="1"/>
                  </a:lnTo>
                  <a:lnTo>
                    <a:pt x="183" y="10"/>
                  </a:lnTo>
                  <a:lnTo>
                    <a:pt x="181" y="11"/>
                  </a:lnTo>
                  <a:lnTo>
                    <a:pt x="181" y="18"/>
                  </a:lnTo>
                </a:path>
              </a:pathLst>
            </a:custGeom>
            <a:noFill/>
            <a:ln w="6">
              <a:solidFill>
                <a:srgbClr val="005CE6"/>
              </a:solidFill>
              <a:prstDash val="solid"/>
              <a:round/>
              <a:headEnd/>
              <a:tailEnd/>
            </a:ln>
          </p:spPr>
          <p:txBody>
            <a:bodyPr/>
            <a:lstStyle/>
            <a:p>
              <a:endParaRPr lang="en-US"/>
            </a:p>
          </p:txBody>
        </p:sp>
        <p:sp>
          <p:nvSpPr>
            <p:cNvPr id="28730" name="Freeform 255"/>
            <p:cNvSpPr>
              <a:spLocks/>
            </p:cNvSpPr>
            <p:nvPr/>
          </p:nvSpPr>
          <p:spPr bwMode="auto">
            <a:xfrm>
              <a:off x="5429250" y="4105275"/>
              <a:ext cx="58738" cy="244475"/>
            </a:xfrm>
            <a:custGeom>
              <a:avLst/>
              <a:gdLst>
                <a:gd name="T0" fmla="*/ 36 w 37"/>
                <a:gd name="T1" fmla="*/ 154 h 154"/>
                <a:gd name="T2" fmla="*/ 37 w 37"/>
                <a:gd name="T3" fmla="*/ 148 h 154"/>
                <a:gd name="T4" fmla="*/ 37 w 37"/>
                <a:gd name="T5" fmla="*/ 131 h 154"/>
                <a:gd name="T6" fmla="*/ 31 w 37"/>
                <a:gd name="T7" fmla="*/ 106 h 154"/>
                <a:gd name="T8" fmla="*/ 30 w 37"/>
                <a:gd name="T9" fmla="*/ 106 h 154"/>
                <a:gd name="T10" fmla="*/ 24 w 37"/>
                <a:gd name="T11" fmla="*/ 87 h 154"/>
                <a:gd name="T12" fmla="*/ 17 w 37"/>
                <a:gd name="T13" fmla="*/ 77 h 154"/>
                <a:gd name="T14" fmla="*/ 0 w 37"/>
                <a:gd name="T15" fmla="*/ 59 h 154"/>
                <a:gd name="T16" fmla="*/ 0 w 37"/>
                <a:gd name="T17" fmla="*/ 50 h 154"/>
                <a:gd name="T18" fmla="*/ 2 w 37"/>
                <a:gd name="T19" fmla="*/ 33 h 154"/>
                <a:gd name="T20" fmla="*/ 10 w 37"/>
                <a:gd name="T21" fmla="*/ 26 h 154"/>
                <a:gd name="T22" fmla="*/ 15 w 37"/>
                <a:gd name="T23" fmla="*/ 15 h 154"/>
                <a:gd name="T24" fmla="*/ 15 w 37"/>
                <a:gd name="T25" fmla="*/ 8 h 154"/>
                <a:gd name="T26" fmla="*/ 11 w 37"/>
                <a:gd name="T27" fmla="*/ 0 h 15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7"/>
                <a:gd name="T43" fmla="*/ 0 h 154"/>
                <a:gd name="T44" fmla="*/ 37 w 37"/>
                <a:gd name="T45" fmla="*/ 154 h 15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7" h="154">
                  <a:moveTo>
                    <a:pt x="36" y="154"/>
                  </a:moveTo>
                  <a:lnTo>
                    <a:pt x="37" y="148"/>
                  </a:lnTo>
                  <a:lnTo>
                    <a:pt x="37" y="131"/>
                  </a:lnTo>
                  <a:lnTo>
                    <a:pt x="31" y="106"/>
                  </a:lnTo>
                  <a:lnTo>
                    <a:pt x="30" y="106"/>
                  </a:lnTo>
                  <a:lnTo>
                    <a:pt x="24" y="87"/>
                  </a:lnTo>
                  <a:lnTo>
                    <a:pt x="17" y="77"/>
                  </a:lnTo>
                  <a:lnTo>
                    <a:pt x="0" y="59"/>
                  </a:lnTo>
                  <a:lnTo>
                    <a:pt x="0" y="50"/>
                  </a:lnTo>
                  <a:lnTo>
                    <a:pt x="2" y="33"/>
                  </a:lnTo>
                  <a:lnTo>
                    <a:pt x="10" y="26"/>
                  </a:lnTo>
                  <a:lnTo>
                    <a:pt x="15" y="15"/>
                  </a:lnTo>
                  <a:lnTo>
                    <a:pt x="15" y="8"/>
                  </a:lnTo>
                  <a:lnTo>
                    <a:pt x="11" y="0"/>
                  </a:lnTo>
                </a:path>
              </a:pathLst>
            </a:custGeom>
            <a:noFill/>
            <a:ln w="6">
              <a:solidFill>
                <a:srgbClr val="005CE6"/>
              </a:solidFill>
              <a:prstDash val="solid"/>
              <a:round/>
              <a:headEnd/>
              <a:tailEnd/>
            </a:ln>
          </p:spPr>
          <p:txBody>
            <a:bodyPr/>
            <a:lstStyle/>
            <a:p>
              <a:endParaRPr lang="en-US"/>
            </a:p>
          </p:txBody>
        </p:sp>
        <p:sp>
          <p:nvSpPr>
            <p:cNvPr id="28731" name="Freeform 256"/>
            <p:cNvSpPr>
              <a:spLocks/>
            </p:cNvSpPr>
            <p:nvPr/>
          </p:nvSpPr>
          <p:spPr bwMode="auto">
            <a:xfrm>
              <a:off x="3116263" y="5019675"/>
              <a:ext cx="41275" cy="60325"/>
            </a:xfrm>
            <a:custGeom>
              <a:avLst/>
              <a:gdLst>
                <a:gd name="T0" fmla="*/ 26 w 26"/>
                <a:gd name="T1" fmla="*/ 23 h 38"/>
                <a:gd name="T2" fmla="*/ 25 w 26"/>
                <a:gd name="T3" fmla="*/ 34 h 38"/>
                <a:gd name="T4" fmla="*/ 20 w 26"/>
                <a:gd name="T5" fmla="*/ 38 h 38"/>
                <a:gd name="T6" fmla="*/ 16 w 26"/>
                <a:gd name="T7" fmla="*/ 38 h 38"/>
                <a:gd name="T8" fmla="*/ 9 w 26"/>
                <a:gd name="T9" fmla="*/ 34 h 38"/>
                <a:gd name="T10" fmla="*/ 0 w 26"/>
                <a:gd name="T11" fmla="*/ 20 h 38"/>
                <a:gd name="T12" fmla="*/ 2 w 26"/>
                <a:gd name="T13" fmla="*/ 0 h 38"/>
                <a:gd name="T14" fmla="*/ 0 60000 65536"/>
                <a:gd name="T15" fmla="*/ 0 60000 65536"/>
                <a:gd name="T16" fmla="*/ 0 60000 65536"/>
                <a:gd name="T17" fmla="*/ 0 60000 65536"/>
                <a:gd name="T18" fmla="*/ 0 60000 65536"/>
                <a:gd name="T19" fmla="*/ 0 60000 65536"/>
                <a:gd name="T20" fmla="*/ 0 60000 65536"/>
                <a:gd name="T21" fmla="*/ 0 w 26"/>
                <a:gd name="T22" fmla="*/ 0 h 38"/>
                <a:gd name="T23" fmla="*/ 26 w 26"/>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38">
                  <a:moveTo>
                    <a:pt x="26" y="23"/>
                  </a:moveTo>
                  <a:lnTo>
                    <a:pt x="25" y="34"/>
                  </a:lnTo>
                  <a:lnTo>
                    <a:pt x="20" y="38"/>
                  </a:lnTo>
                  <a:lnTo>
                    <a:pt x="16" y="38"/>
                  </a:lnTo>
                  <a:lnTo>
                    <a:pt x="9" y="34"/>
                  </a:lnTo>
                  <a:lnTo>
                    <a:pt x="0" y="20"/>
                  </a:lnTo>
                  <a:lnTo>
                    <a:pt x="2" y="0"/>
                  </a:lnTo>
                </a:path>
              </a:pathLst>
            </a:custGeom>
            <a:noFill/>
            <a:ln w="6">
              <a:solidFill>
                <a:srgbClr val="005CE6"/>
              </a:solidFill>
              <a:prstDash val="solid"/>
              <a:round/>
              <a:headEnd/>
              <a:tailEnd/>
            </a:ln>
          </p:spPr>
          <p:txBody>
            <a:bodyPr/>
            <a:lstStyle/>
            <a:p>
              <a:endParaRPr lang="en-US"/>
            </a:p>
          </p:txBody>
        </p:sp>
        <p:sp>
          <p:nvSpPr>
            <p:cNvPr id="28732" name="Line 257"/>
            <p:cNvSpPr>
              <a:spLocks noChangeShapeType="1"/>
            </p:cNvSpPr>
            <p:nvPr/>
          </p:nvSpPr>
          <p:spPr bwMode="auto">
            <a:xfrm>
              <a:off x="1141413" y="1441451"/>
              <a:ext cx="11113" cy="57150"/>
            </a:xfrm>
            <a:prstGeom prst="line">
              <a:avLst/>
            </a:prstGeom>
            <a:noFill/>
            <a:ln w="6">
              <a:solidFill>
                <a:srgbClr val="005CE6"/>
              </a:solidFill>
              <a:round/>
              <a:headEnd/>
              <a:tailEnd/>
            </a:ln>
          </p:spPr>
          <p:txBody>
            <a:bodyPr/>
            <a:lstStyle/>
            <a:p>
              <a:endParaRPr lang="en-US"/>
            </a:p>
          </p:txBody>
        </p:sp>
        <p:sp>
          <p:nvSpPr>
            <p:cNvPr id="28733" name="Line 258"/>
            <p:cNvSpPr>
              <a:spLocks noChangeShapeType="1"/>
            </p:cNvSpPr>
            <p:nvPr/>
          </p:nvSpPr>
          <p:spPr bwMode="auto">
            <a:xfrm>
              <a:off x="3846513" y="3783013"/>
              <a:ext cx="41275" cy="1587"/>
            </a:xfrm>
            <a:prstGeom prst="line">
              <a:avLst/>
            </a:prstGeom>
            <a:noFill/>
            <a:ln w="6">
              <a:solidFill>
                <a:srgbClr val="005CE6"/>
              </a:solidFill>
              <a:round/>
              <a:headEnd/>
              <a:tailEnd/>
            </a:ln>
          </p:spPr>
          <p:txBody>
            <a:bodyPr/>
            <a:lstStyle/>
            <a:p>
              <a:endParaRPr lang="en-US"/>
            </a:p>
          </p:txBody>
        </p:sp>
        <p:sp>
          <p:nvSpPr>
            <p:cNvPr id="28734" name="Freeform 259"/>
            <p:cNvSpPr>
              <a:spLocks/>
            </p:cNvSpPr>
            <p:nvPr/>
          </p:nvSpPr>
          <p:spPr bwMode="auto">
            <a:xfrm>
              <a:off x="3802063" y="3743325"/>
              <a:ext cx="25400" cy="52387"/>
            </a:xfrm>
            <a:custGeom>
              <a:avLst/>
              <a:gdLst>
                <a:gd name="T0" fmla="*/ 5 w 16"/>
                <a:gd name="T1" fmla="*/ 0 h 33"/>
                <a:gd name="T2" fmla="*/ 3 w 16"/>
                <a:gd name="T3" fmla="*/ 2 h 33"/>
                <a:gd name="T4" fmla="*/ 0 w 16"/>
                <a:gd name="T5" fmla="*/ 17 h 33"/>
                <a:gd name="T6" fmla="*/ 2 w 16"/>
                <a:gd name="T7" fmla="*/ 20 h 33"/>
                <a:gd name="T8" fmla="*/ 9 w 16"/>
                <a:gd name="T9" fmla="*/ 30 h 33"/>
                <a:gd name="T10" fmla="*/ 16 w 16"/>
                <a:gd name="T11" fmla="*/ 33 h 33"/>
                <a:gd name="T12" fmla="*/ 0 60000 65536"/>
                <a:gd name="T13" fmla="*/ 0 60000 65536"/>
                <a:gd name="T14" fmla="*/ 0 60000 65536"/>
                <a:gd name="T15" fmla="*/ 0 60000 65536"/>
                <a:gd name="T16" fmla="*/ 0 60000 65536"/>
                <a:gd name="T17" fmla="*/ 0 60000 65536"/>
                <a:gd name="T18" fmla="*/ 0 w 16"/>
                <a:gd name="T19" fmla="*/ 0 h 33"/>
                <a:gd name="T20" fmla="*/ 16 w 16"/>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16" h="33">
                  <a:moveTo>
                    <a:pt x="5" y="0"/>
                  </a:moveTo>
                  <a:lnTo>
                    <a:pt x="3" y="2"/>
                  </a:lnTo>
                  <a:lnTo>
                    <a:pt x="0" y="17"/>
                  </a:lnTo>
                  <a:lnTo>
                    <a:pt x="2" y="20"/>
                  </a:lnTo>
                  <a:lnTo>
                    <a:pt x="9" y="30"/>
                  </a:lnTo>
                  <a:lnTo>
                    <a:pt x="16" y="33"/>
                  </a:lnTo>
                </a:path>
              </a:pathLst>
            </a:custGeom>
            <a:noFill/>
            <a:ln w="6">
              <a:solidFill>
                <a:srgbClr val="005CE6"/>
              </a:solidFill>
              <a:prstDash val="solid"/>
              <a:round/>
              <a:headEnd/>
              <a:tailEnd/>
            </a:ln>
          </p:spPr>
          <p:txBody>
            <a:bodyPr/>
            <a:lstStyle/>
            <a:p>
              <a:endParaRPr lang="en-US"/>
            </a:p>
          </p:txBody>
        </p:sp>
        <p:sp>
          <p:nvSpPr>
            <p:cNvPr id="28735" name="Freeform 260"/>
            <p:cNvSpPr>
              <a:spLocks/>
            </p:cNvSpPr>
            <p:nvPr/>
          </p:nvSpPr>
          <p:spPr bwMode="auto">
            <a:xfrm>
              <a:off x="3375025" y="4344988"/>
              <a:ext cx="247650" cy="333375"/>
            </a:xfrm>
            <a:custGeom>
              <a:avLst/>
              <a:gdLst>
                <a:gd name="T0" fmla="*/ 84 w 156"/>
                <a:gd name="T1" fmla="*/ 210 h 210"/>
                <a:gd name="T2" fmla="*/ 85 w 156"/>
                <a:gd name="T3" fmla="*/ 200 h 210"/>
                <a:gd name="T4" fmla="*/ 95 w 156"/>
                <a:gd name="T5" fmla="*/ 186 h 210"/>
                <a:gd name="T6" fmla="*/ 104 w 156"/>
                <a:gd name="T7" fmla="*/ 178 h 210"/>
                <a:gd name="T8" fmla="*/ 150 w 156"/>
                <a:gd name="T9" fmla="*/ 151 h 210"/>
                <a:gd name="T10" fmla="*/ 154 w 156"/>
                <a:gd name="T11" fmla="*/ 148 h 210"/>
                <a:gd name="T12" fmla="*/ 156 w 156"/>
                <a:gd name="T13" fmla="*/ 142 h 210"/>
                <a:gd name="T14" fmla="*/ 156 w 156"/>
                <a:gd name="T15" fmla="*/ 134 h 210"/>
                <a:gd name="T16" fmla="*/ 150 w 156"/>
                <a:gd name="T17" fmla="*/ 128 h 210"/>
                <a:gd name="T18" fmla="*/ 141 w 156"/>
                <a:gd name="T19" fmla="*/ 122 h 210"/>
                <a:gd name="T20" fmla="*/ 135 w 156"/>
                <a:gd name="T21" fmla="*/ 121 h 210"/>
                <a:gd name="T22" fmla="*/ 124 w 156"/>
                <a:gd name="T23" fmla="*/ 124 h 210"/>
                <a:gd name="T24" fmla="*/ 91 w 156"/>
                <a:gd name="T25" fmla="*/ 135 h 210"/>
                <a:gd name="T26" fmla="*/ 81 w 156"/>
                <a:gd name="T27" fmla="*/ 134 h 210"/>
                <a:gd name="T28" fmla="*/ 71 w 156"/>
                <a:gd name="T29" fmla="*/ 129 h 210"/>
                <a:gd name="T30" fmla="*/ 62 w 156"/>
                <a:gd name="T31" fmla="*/ 122 h 210"/>
                <a:gd name="T32" fmla="*/ 56 w 156"/>
                <a:gd name="T33" fmla="*/ 119 h 210"/>
                <a:gd name="T34" fmla="*/ 40 w 156"/>
                <a:gd name="T35" fmla="*/ 122 h 210"/>
                <a:gd name="T36" fmla="*/ 27 w 156"/>
                <a:gd name="T37" fmla="*/ 121 h 210"/>
                <a:gd name="T38" fmla="*/ 17 w 156"/>
                <a:gd name="T39" fmla="*/ 118 h 210"/>
                <a:gd name="T40" fmla="*/ 11 w 156"/>
                <a:gd name="T41" fmla="*/ 111 h 210"/>
                <a:gd name="T42" fmla="*/ 4 w 156"/>
                <a:gd name="T43" fmla="*/ 83 h 210"/>
                <a:gd name="T44" fmla="*/ 0 w 156"/>
                <a:gd name="T45" fmla="*/ 59 h 210"/>
                <a:gd name="T46" fmla="*/ 0 w 156"/>
                <a:gd name="T47" fmla="*/ 37 h 210"/>
                <a:gd name="T48" fmla="*/ 14 w 156"/>
                <a:gd name="T49" fmla="*/ 6 h 210"/>
                <a:gd name="T50" fmla="*/ 14 w 156"/>
                <a:gd name="T51" fmla="*/ 0 h 2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6"/>
                <a:gd name="T79" fmla="*/ 0 h 210"/>
                <a:gd name="T80" fmla="*/ 156 w 156"/>
                <a:gd name="T81" fmla="*/ 210 h 21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6" h="210">
                  <a:moveTo>
                    <a:pt x="84" y="210"/>
                  </a:moveTo>
                  <a:lnTo>
                    <a:pt x="85" y="200"/>
                  </a:lnTo>
                  <a:lnTo>
                    <a:pt x="95" y="186"/>
                  </a:lnTo>
                  <a:lnTo>
                    <a:pt x="104" y="178"/>
                  </a:lnTo>
                  <a:lnTo>
                    <a:pt x="150" y="151"/>
                  </a:lnTo>
                  <a:lnTo>
                    <a:pt x="154" y="148"/>
                  </a:lnTo>
                  <a:lnTo>
                    <a:pt x="156" y="142"/>
                  </a:lnTo>
                  <a:lnTo>
                    <a:pt x="156" y="134"/>
                  </a:lnTo>
                  <a:lnTo>
                    <a:pt x="150" y="128"/>
                  </a:lnTo>
                  <a:lnTo>
                    <a:pt x="141" y="122"/>
                  </a:lnTo>
                  <a:lnTo>
                    <a:pt x="135" y="121"/>
                  </a:lnTo>
                  <a:lnTo>
                    <a:pt x="124" y="124"/>
                  </a:lnTo>
                  <a:lnTo>
                    <a:pt x="91" y="135"/>
                  </a:lnTo>
                  <a:lnTo>
                    <a:pt x="81" y="134"/>
                  </a:lnTo>
                  <a:lnTo>
                    <a:pt x="71" y="129"/>
                  </a:lnTo>
                  <a:lnTo>
                    <a:pt x="62" y="122"/>
                  </a:lnTo>
                  <a:lnTo>
                    <a:pt x="56" y="119"/>
                  </a:lnTo>
                  <a:lnTo>
                    <a:pt x="40" y="122"/>
                  </a:lnTo>
                  <a:lnTo>
                    <a:pt x="27" y="121"/>
                  </a:lnTo>
                  <a:lnTo>
                    <a:pt x="17" y="118"/>
                  </a:lnTo>
                  <a:lnTo>
                    <a:pt x="11" y="111"/>
                  </a:lnTo>
                  <a:lnTo>
                    <a:pt x="4" y="83"/>
                  </a:lnTo>
                  <a:lnTo>
                    <a:pt x="0" y="59"/>
                  </a:lnTo>
                  <a:lnTo>
                    <a:pt x="0" y="37"/>
                  </a:lnTo>
                  <a:lnTo>
                    <a:pt x="14" y="6"/>
                  </a:lnTo>
                  <a:lnTo>
                    <a:pt x="14" y="0"/>
                  </a:lnTo>
                </a:path>
              </a:pathLst>
            </a:custGeom>
            <a:noFill/>
            <a:ln w="6">
              <a:solidFill>
                <a:srgbClr val="005CE6"/>
              </a:solidFill>
              <a:prstDash val="solid"/>
              <a:round/>
              <a:headEnd/>
              <a:tailEnd/>
            </a:ln>
          </p:spPr>
          <p:txBody>
            <a:bodyPr/>
            <a:lstStyle/>
            <a:p>
              <a:endParaRPr lang="en-US"/>
            </a:p>
          </p:txBody>
        </p:sp>
        <p:sp>
          <p:nvSpPr>
            <p:cNvPr id="28736" name="Freeform 261"/>
            <p:cNvSpPr>
              <a:spLocks/>
            </p:cNvSpPr>
            <p:nvPr/>
          </p:nvSpPr>
          <p:spPr bwMode="auto">
            <a:xfrm>
              <a:off x="3070225" y="5607050"/>
              <a:ext cx="85725" cy="100012"/>
            </a:xfrm>
            <a:custGeom>
              <a:avLst/>
              <a:gdLst>
                <a:gd name="T0" fmla="*/ 54 w 54"/>
                <a:gd name="T1" fmla="*/ 63 h 63"/>
                <a:gd name="T2" fmla="*/ 48 w 54"/>
                <a:gd name="T3" fmla="*/ 60 h 63"/>
                <a:gd name="T4" fmla="*/ 34 w 54"/>
                <a:gd name="T5" fmla="*/ 46 h 63"/>
                <a:gd name="T6" fmla="*/ 15 w 54"/>
                <a:gd name="T7" fmla="*/ 36 h 63"/>
                <a:gd name="T8" fmla="*/ 6 w 54"/>
                <a:gd name="T9" fmla="*/ 25 h 63"/>
                <a:gd name="T10" fmla="*/ 5 w 54"/>
                <a:gd name="T11" fmla="*/ 15 h 63"/>
                <a:gd name="T12" fmla="*/ 0 w 54"/>
                <a:gd name="T13" fmla="*/ 4 h 63"/>
                <a:gd name="T14" fmla="*/ 2 w 54"/>
                <a:gd name="T15" fmla="*/ 0 h 63"/>
                <a:gd name="T16" fmla="*/ 0 60000 65536"/>
                <a:gd name="T17" fmla="*/ 0 60000 65536"/>
                <a:gd name="T18" fmla="*/ 0 60000 65536"/>
                <a:gd name="T19" fmla="*/ 0 60000 65536"/>
                <a:gd name="T20" fmla="*/ 0 60000 65536"/>
                <a:gd name="T21" fmla="*/ 0 60000 65536"/>
                <a:gd name="T22" fmla="*/ 0 60000 65536"/>
                <a:gd name="T23" fmla="*/ 0 60000 65536"/>
                <a:gd name="T24" fmla="*/ 0 w 54"/>
                <a:gd name="T25" fmla="*/ 0 h 63"/>
                <a:gd name="T26" fmla="*/ 54 w 54"/>
                <a:gd name="T27" fmla="*/ 63 h 6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4" h="63">
                  <a:moveTo>
                    <a:pt x="54" y="63"/>
                  </a:moveTo>
                  <a:lnTo>
                    <a:pt x="48" y="60"/>
                  </a:lnTo>
                  <a:lnTo>
                    <a:pt x="34" y="46"/>
                  </a:lnTo>
                  <a:lnTo>
                    <a:pt x="15" y="36"/>
                  </a:lnTo>
                  <a:lnTo>
                    <a:pt x="6" y="25"/>
                  </a:lnTo>
                  <a:lnTo>
                    <a:pt x="5" y="15"/>
                  </a:lnTo>
                  <a:lnTo>
                    <a:pt x="0" y="4"/>
                  </a:lnTo>
                  <a:lnTo>
                    <a:pt x="2" y="0"/>
                  </a:lnTo>
                </a:path>
              </a:pathLst>
            </a:custGeom>
            <a:noFill/>
            <a:ln w="6">
              <a:solidFill>
                <a:srgbClr val="005CE6"/>
              </a:solidFill>
              <a:prstDash val="solid"/>
              <a:round/>
              <a:headEnd/>
              <a:tailEnd/>
            </a:ln>
          </p:spPr>
          <p:txBody>
            <a:bodyPr/>
            <a:lstStyle/>
            <a:p>
              <a:endParaRPr lang="en-US"/>
            </a:p>
          </p:txBody>
        </p:sp>
        <p:sp>
          <p:nvSpPr>
            <p:cNvPr id="28737" name="Freeform 262"/>
            <p:cNvSpPr>
              <a:spLocks/>
            </p:cNvSpPr>
            <p:nvPr/>
          </p:nvSpPr>
          <p:spPr bwMode="auto">
            <a:xfrm>
              <a:off x="5991225" y="4970463"/>
              <a:ext cx="250825" cy="738187"/>
            </a:xfrm>
            <a:custGeom>
              <a:avLst/>
              <a:gdLst>
                <a:gd name="T0" fmla="*/ 3 w 158"/>
                <a:gd name="T1" fmla="*/ 465 h 465"/>
                <a:gd name="T2" fmla="*/ 0 w 158"/>
                <a:gd name="T3" fmla="*/ 455 h 465"/>
                <a:gd name="T4" fmla="*/ 1 w 158"/>
                <a:gd name="T5" fmla="*/ 439 h 465"/>
                <a:gd name="T6" fmla="*/ 6 w 158"/>
                <a:gd name="T7" fmla="*/ 421 h 465"/>
                <a:gd name="T8" fmla="*/ 16 w 158"/>
                <a:gd name="T9" fmla="*/ 389 h 465"/>
                <a:gd name="T10" fmla="*/ 14 w 158"/>
                <a:gd name="T11" fmla="*/ 382 h 465"/>
                <a:gd name="T12" fmla="*/ 11 w 158"/>
                <a:gd name="T13" fmla="*/ 373 h 465"/>
                <a:gd name="T14" fmla="*/ 9 w 158"/>
                <a:gd name="T15" fmla="*/ 343 h 465"/>
                <a:gd name="T16" fmla="*/ 10 w 158"/>
                <a:gd name="T17" fmla="*/ 329 h 465"/>
                <a:gd name="T18" fmla="*/ 27 w 158"/>
                <a:gd name="T19" fmla="*/ 280 h 465"/>
                <a:gd name="T20" fmla="*/ 33 w 158"/>
                <a:gd name="T21" fmla="*/ 265 h 465"/>
                <a:gd name="T22" fmla="*/ 36 w 158"/>
                <a:gd name="T23" fmla="*/ 252 h 465"/>
                <a:gd name="T24" fmla="*/ 43 w 158"/>
                <a:gd name="T25" fmla="*/ 242 h 465"/>
                <a:gd name="T26" fmla="*/ 62 w 158"/>
                <a:gd name="T27" fmla="*/ 228 h 465"/>
                <a:gd name="T28" fmla="*/ 69 w 158"/>
                <a:gd name="T29" fmla="*/ 221 h 465"/>
                <a:gd name="T30" fmla="*/ 73 w 158"/>
                <a:gd name="T31" fmla="*/ 208 h 465"/>
                <a:gd name="T32" fmla="*/ 76 w 158"/>
                <a:gd name="T33" fmla="*/ 192 h 465"/>
                <a:gd name="T34" fmla="*/ 88 w 158"/>
                <a:gd name="T35" fmla="*/ 164 h 465"/>
                <a:gd name="T36" fmla="*/ 91 w 158"/>
                <a:gd name="T37" fmla="*/ 160 h 465"/>
                <a:gd name="T38" fmla="*/ 99 w 158"/>
                <a:gd name="T39" fmla="*/ 154 h 465"/>
                <a:gd name="T40" fmla="*/ 101 w 158"/>
                <a:gd name="T41" fmla="*/ 150 h 465"/>
                <a:gd name="T42" fmla="*/ 95 w 158"/>
                <a:gd name="T43" fmla="*/ 141 h 465"/>
                <a:gd name="T44" fmla="*/ 95 w 158"/>
                <a:gd name="T45" fmla="*/ 139 h 465"/>
                <a:gd name="T46" fmla="*/ 98 w 158"/>
                <a:gd name="T47" fmla="*/ 137 h 465"/>
                <a:gd name="T48" fmla="*/ 107 w 158"/>
                <a:gd name="T49" fmla="*/ 133 h 465"/>
                <a:gd name="T50" fmla="*/ 109 w 158"/>
                <a:gd name="T51" fmla="*/ 128 h 465"/>
                <a:gd name="T52" fmla="*/ 105 w 158"/>
                <a:gd name="T53" fmla="*/ 121 h 465"/>
                <a:gd name="T54" fmla="*/ 108 w 158"/>
                <a:gd name="T55" fmla="*/ 118 h 465"/>
                <a:gd name="T56" fmla="*/ 111 w 158"/>
                <a:gd name="T57" fmla="*/ 115 h 465"/>
                <a:gd name="T58" fmla="*/ 111 w 158"/>
                <a:gd name="T59" fmla="*/ 110 h 465"/>
                <a:gd name="T60" fmla="*/ 108 w 158"/>
                <a:gd name="T61" fmla="*/ 107 h 465"/>
                <a:gd name="T62" fmla="*/ 109 w 158"/>
                <a:gd name="T63" fmla="*/ 104 h 465"/>
                <a:gd name="T64" fmla="*/ 120 w 158"/>
                <a:gd name="T65" fmla="*/ 98 h 465"/>
                <a:gd name="T66" fmla="*/ 121 w 158"/>
                <a:gd name="T67" fmla="*/ 94 h 465"/>
                <a:gd name="T68" fmla="*/ 115 w 158"/>
                <a:gd name="T69" fmla="*/ 87 h 465"/>
                <a:gd name="T70" fmla="*/ 115 w 158"/>
                <a:gd name="T71" fmla="*/ 84 h 465"/>
                <a:gd name="T72" fmla="*/ 118 w 158"/>
                <a:gd name="T73" fmla="*/ 79 h 465"/>
                <a:gd name="T74" fmla="*/ 117 w 158"/>
                <a:gd name="T75" fmla="*/ 72 h 465"/>
                <a:gd name="T76" fmla="*/ 118 w 158"/>
                <a:gd name="T77" fmla="*/ 69 h 465"/>
                <a:gd name="T78" fmla="*/ 122 w 158"/>
                <a:gd name="T79" fmla="*/ 67 h 465"/>
                <a:gd name="T80" fmla="*/ 122 w 158"/>
                <a:gd name="T81" fmla="*/ 62 h 465"/>
                <a:gd name="T82" fmla="*/ 117 w 158"/>
                <a:gd name="T83" fmla="*/ 58 h 465"/>
                <a:gd name="T84" fmla="*/ 117 w 158"/>
                <a:gd name="T85" fmla="*/ 55 h 465"/>
                <a:gd name="T86" fmla="*/ 120 w 158"/>
                <a:gd name="T87" fmla="*/ 49 h 465"/>
                <a:gd name="T88" fmla="*/ 127 w 158"/>
                <a:gd name="T89" fmla="*/ 43 h 465"/>
                <a:gd name="T90" fmla="*/ 137 w 158"/>
                <a:gd name="T91" fmla="*/ 39 h 465"/>
                <a:gd name="T92" fmla="*/ 141 w 158"/>
                <a:gd name="T93" fmla="*/ 35 h 465"/>
                <a:gd name="T94" fmla="*/ 141 w 158"/>
                <a:gd name="T95" fmla="*/ 32 h 465"/>
                <a:gd name="T96" fmla="*/ 141 w 158"/>
                <a:gd name="T97" fmla="*/ 23 h 465"/>
                <a:gd name="T98" fmla="*/ 150 w 158"/>
                <a:gd name="T99" fmla="*/ 9 h 465"/>
                <a:gd name="T100" fmla="*/ 156 w 158"/>
                <a:gd name="T101" fmla="*/ 3 h 465"/>
                <a:gd name="T102" fmla="*/ 158 w 158"/>
                <a:gd name="T103" fmla="*/ 0 h 46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58"/>
                <a:gd name="T157" fmla="*/ 0 h 465"/>
                <a:gd name="T158" fmla="*/ 158 w 158"/>
                <a:gd name="T159" fmla="*/ 465 h 46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58" h="465">
                  <a:moveTo>
                    <a:pt x="3" y="465"/>
                  </a:moveTo>
                  <a:lnTo>
                    <a:pt x="0" y="455"/>
                  </a:lnTo>
                  <a:lnTo>
                    <a:pt x="1" y="439"/>
                  </a:lnTo>
                  <a:lnTo>
                    <a:pt x="6" y="421"/>
                  </a:lnTo>
                  <a:lnTo>
                    <a:pt x="16" y="389"/>
                  </a:lnTo>
                  <a:lnTo>
                    <a:pt x="14" y="382"/>
                  </a:lnTo>
                  <a:lnTo>
                    <a:pt x="11" y="373"/>
                  </a:lnTo>
                  <a:lnTo>
                    <a:pt x="9" y="343"/>
                  </a:lnTo>
                  <a:lnTo>
                    <a:pt x="10" y="329"/>
                  </a:lnTo>
                  <a:lnTo>
                    <a:pt x="27" y="280"/>
                  </a:lnTo>
                  <a:lnTo>
                    <a:pt x="33" y="265"/>
                  </a:lnTo>
                  <a:lnTo>
                    <a:pt x="36" y="252"/>
                  </a:lnTo>
                  <a:lnTo>
                    <a:pt x="43" y="242"/>
                  </a:lnTo>
                  <a:lnTo>
                    <a:pt x="62" y="228"/>
                  </a:lnTo>
                  <a:lnTo>
                    <a:pt x="69" y="221"/>
                  </a:lnTo>
                  <a:lnTo>
                    <a:pt x="73" y="208"/>
                  </a:lnTo>
                  <a:lnTo>
                    <a:pt x="76" y="192"/>
                  </a:lnTo>
                  <a:lnTo>
                    <a:pt x="88" y="164"/>
                  </a:lnTo>
                  <a:lnTo>
                    <a:pt x="91" y="160"/>
                  </a:lnTo>
                  <a:lnTo>
                    <a:pt x="99" y="154"/>
                  </a:lnTo>
                  <a:lnTo>
                    <a:pt x="101" y="150"/>
                  </a:lnTo>
                  <a:lnTo>
                    <a:pt x="95" y="141"/>
                  </a:lnTo>
                  <a:lnTo>
                    <a:pt x="95" y="139"/>
                  </a:lnTo>
                  <a:lnTo>
                    <a:pt x="98" y="137"/>
                  </a:lnTo>
                  <a:lnTo>
                    <a:pt x="107" y="133"/>
                  </a:lnTo>
                  <a:lnTo>
                    <a:pt x="109" y="128"/>
                  </a:lnTo>
                  <a:lnTo>
                    <a:pt x="105" y="121"/>
                  </a:lnTo>
                  <a:lnTo>
                    <a:pt x="108" y="118"/>
                  </a:lnTo>
                  <a:lnTo>
                    <a:pt x="111" y="115"/>
                  </a:lnTo>
                  <a:lnTo>
                    <a:pt x="111" y="110"/>
                  </a:lnTo>
                  <a:lnTo>
                    <a:pt x="108" y="107"/>
                  </a:lnTo>
                  <a:lnTo>
                    <a:pt x="109" y="104"/>
                  </a:lnTo>
                  <a:lnTo>
                    <a:pt x="120" y="98"/>
                  </a:lnTo>
                  <a:lnTo>
                    <a:pt x="121" y="94"/>
                  </a:lnTo>
                  <a:lnTo>
                    <a:pt x="115" y="87"/>
                  </a:lnTo>
                  <a:lnTo>
                    <a:pt x="115" y="84"/>
                  </a:lnTo>
                  <a:lnTo>
                    <a:pt x="118" y="79"/>
                  </a:lnTo>
                  <a:lnTo>
                    <a:pt x="117" y="72"/>
                  </a:lnTo>
                  <a:lnTo>
                    <a:pt x="118" y="69"/>
                  </a:lnTo>
                  <a:lnTo>
                    <a:pt x="122" y="67"/>
                  </a:lnTo>
                  <a:lnTo>
                    <a:pt x="122" y="62"/>
                  </a:lnTo>
                  <a:lnTo>
                    <a:pt x="117" y="58"/>
                  </a:lnTo>
                  <a:lnTo>
                    <a:pt x="117" y="55"/>
                  </a:lnTo>
                  <a:lnTo>
                    <a:pt x="120" y="49"/>
                  </a:lnTo>
                  <a:lnTo>
                    <a:pt x="127" y="43"/>
                  </a:lnTo>
                  <a:lnTo>
                    <a:pt x="137" y="39"/>
                  </a:lnTo>
                  <a:lnTo>
                    <a:pt x="141" y="35"/>
                  </a:lnTo>
                  <a:lnTo>
                    <a:pt x="141" y="32"/>
                  </a:lnTo>
                  <a:lnTo>
                    <a:pt x="141" y="23"/>
                  </a:lnTo>
                  <a:lnTo>
                    <a:pt x="150" y="9"/>
                  </a:lnTo>
                  <a:lnTo>
                    <a:pt x="156" y="3"/>
                  </a:lnTo>
                  <a:lnTo>
                    <a:pt x="158" y="0"/>
                  </a:lnTo>
                </a:path>
              </a:pathLst>
            </a:custGeom>
            <a:noFill/>
            <a:ln w="6">
              <a:solidFill>
                <a:srgbClr val="005CE6"/>
              </a:solidFill>
              <a:prstDash val="solid"/>
              <a:round/>
              <a:headEnd/>
              <a:tailEnd/>
            </a:ln>
          </p:spPr>
          <p:txBody>
            <a:bodyPr/>
            <a:lstStyle/>
            <a:p>
              <a:endParaRPr lang="en-US"/>
            </a:p>
          </p:txBody>
        </p:sp>
        <p:sp>
          <p:nvSpPr>
            <p:cNvPr id="28738" name="Freeform 263"/>
            <p:cNvSpPr>
              <a:spLocks/>
            </p:cNvSpPr>
            <p:nvPr/>
          </p:nvSpPr>
          <p:spPr bwMode="auto">
            <a:xfrm>
              <a:off x="6407150" y="1844675"/>
              <a:ext cx="130175" cy="266700"/>
            </a:xfrm>
            <a:custGeom>
              <a:avLst/>
              <a:gdLst>
                <a:gd name="T0" fmla="*/ 82 w 82"/>
                <a:gd name="T1" fmla="*/ 168 h 168"/>
                <a:gd name="T2" fmla="*/ 75 w 82"/>
                <a:gd name="T3" fmla="*/ 164 h 168"/>
                <a:gd name="T4" fmla="*/ 74 w 82"/>
                <a:gd name="T5" fmla="*/ 149 h 168"/>
                <a:gd name="T6" fmla="*/ 71 w 82"/>
                <a:gd name="T7" fmla="*/ 141 h 168"/>
                <a:gd name="T8" fmla="*/ 71 w 82"/>
                <a:gd name="T9" fmla="*/ 132 h 168"/>
                <a:gd name="T10" fmla="*/ 65 w 82"/>
                <a:gd name="T11" fmla="*/ 125 h 168"/>
                <a:gd name="T12" fmla="*/ 61 w 82"/>
                <a:gd name="T13" fmla="*/ 115 h 168"/>
                <a:gd name="T14" fmla="*/ 52 w 82"/>
                <a:gd name="T15" fmla="*/ 102 h 168"/>
                <a:gd name="T16" fmla="*/ 52 w 82"/>
                <a:gd name="T17" fmla="*/ 90 h 168"/>
                <a:gd name="T18" fmla="*/ 53 w 82"/>
                <a:gd name="T19" fmla="*/ 79 h 168"/>
                <a:gd name="T20" fmla="*/ 52 w 82"/>
                <a:gd name="T21" fmla="*/ 75 h 168"/>
                <a:gd name="T22" fmla="*/ 49 w 82"/>
                <a:gd name="T23" fmla="*/ 69 h 168"/>
                <a:gd name="T24" fmla="*/ 45 w 82"/>
                <a:gd name="T25" fmla="*/ 67 h 168"/>
                <a:gd name="T26" fmla="*/ 43 w 82"/>
                <a:gd name="T27" fmla="*/ 62 h 168"/>
                <a:gd name="T28" fmla="*/ 32 w 82"/>
                <a:gd name="T29" fmla="*/ 50 h 168"/>
                <a:gd name="T30" fmla="*/ 29 w 82"/>
                <a:gd name="T31" fmla="*/ 46 h 168"/>
                <a:gd name="T32" fmla="*/ 28 w 82"/>
                <a:gd name="T33" fmla="*/ 34 h 168"/>
                <a:gd name="T34" fmla="*/ 19 w 82"/>
                <a:gd name="T35" fmla="*/ 37 h 168"/>
                <a:gd name="T36" fmla="*/ 15 w 82"/>
                <a:gd name="T37" fmla="*/ 33 h 168"/>
                <a:gd name="T38" fmla="*/ 12 w 82"/>
                <a:gd name="T39" fmla="*/ 27 h 168"/>
                <a:gd name="T40" fmla="*/ 12 w 82"/>
                <a:gd name="T41" fmla="*/ 10 h 168"/>
                <a:gd name="T42" fmla="*/ 0 w 82"/>
                <a:gd name="T43" fmla="*/ 0 h 1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2"/>
                <a:gd name="T67" fmla="*/ 0 h 168"/>
                <a:gd name="T68" fmla="*/ 82 w 82"/>
                <a:gd name="T69" fmla="*/ 168 h 1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2" h="168">
                  <a:moveTo>
                    <a:pt x="82" y="168"/>
                  </a:moveTo>
                  <a:lnTo>
                    <a:pt x="75" y="164"/>
                  </a:lnTo>
                  <a:lnTo>
                    <a:pt x="74" y="149"/>
                  </a:lnTo>
                  <a:lnTo>
                    <a:pt x="71" y="141"/>
                  </a:lnTo>
                  <a:lnTo>
                    <a:pt x="71" y="132"/>
                  </a:lnTo>
                  <a:lnTo>
                    <a:pt x="65" y="125"/>
                  </a:lnTo>
                  <a:lnTo>
                    <a:pt x="61" y="115"/>
                  </a:lnTo>
                  <a:lnTo>
                    <a:pt x="52" y="102"/>
                  </a:lnTo>
                  <a:lnTo>
                    <a:pt x="52" y="90"/>
                  </a:lnTo>
                  <a:lnTo>
                    <a:pt x="53" y="79"/>
                  </a:lnTo>
                  <a:lnTo>
                    <a:pt x="52" y="75"/>
                  </a:lnTo>
                  <a:lnTo>
                    <a:pt x="49" y="69"/>
                  </a:lnTo>
                  <a:lnTo>
                    <a:pt x="45" y="67"/>
                  </a:lnTo>
                  <a:lnTo>
                    <a:pt x="43" y="62"/>
                  </a:lnTo>
                  <a:lnTo>
                    <a:pt x="32" y="50"/>
                  </a:lnTo>
                  <a:lnTo>
                    <a:pt x="29" y="46"/>
                  </a:lnTo>
                  <a:lnTo>
                    <a:pt x="28" y="34"/>
                  </a:lnTo>
                  <a:lnTo>
                    <a:pt x="19" y="37"/>
                  </a:lnTo>
                  <a:lnTo>
                    <a:pt x="15" y="33"/>
                  </a:lnTo>
                  <a:lnTo>
                    <a:pt x="12" y="27"/>
                  </a:lnTo>
                  <a:lnTo>
                    <a:pt x="12" y="10"/>
                  </a:lnTo>
                  <a:lnTo>
                    <a:pt x="0" y="0"/>
                  </a:lnTo>
                </a:path>
              </a:pathLst>
            </a:custGeom>
            <a:noFill/>
            <a:ln w="6">
              <a:solidFill>
                <a:srgbClr val="005CE6"/>
              </a:solidFill>
              <a:prstDash val="solid"/>
              <a:round/>
              <a:headEnd/>
              <a:tailEnd/>
            </a:ln>
          </p:spPr>
          <p:txBody>
            <a:bodyPr/>
            <a:lstStyle/>
            <a:p>
              <a:endParaRPr lang="en-US"/>
            </a:p>
          </p:txBody>
        </p:sp>
        <p:sp>
          <p:nvSpPr>
            <p:cNvPr id="28739" name="Freeform 264"/>
            <p:cNvSpPr>
              <a:spLocks/>
            </p:cNvSpPr>
            <p:nvPr/>
          </p:nvSpPr>
          <p:spPr bwMode="auto">
            <a:xfrm>
              <a:off x="1200150" y="2819400"/>
              <a:ext cx="103188" cy="746125"/>
            </a:xfrm>
            <a:custGeom>
              <a:avLst/>
              <a:gdLst>
                <a:gd name="T0" fmla="*/ 0 w 65"/>
                <a:gd name="T1" fmla="*/ 0 h 470"/>
                <a:gd name="T2" fmla="*/ 4 w 65"/>
                <a:gd name="T3" fmla="*/ 24 h 470"/>
                <a:gd name="T4" fmla="*/ 4 w 65"/>
                <a:gd name="T5" fmla="*/ 24 h 470"/>
                <a:gd name="T6" fmla="*/ 13 w 65"/>
                <a:gd name="T7" fmla="*/ 62 h 470"/>
                <a:gd name="T8" fmla="*/ 16 w 65"/>
                <a:gd name="T9" fmla="*/ 71 h 470"/>
                <a:gd name="T10" fmla="*/ 19 w 65"/>
                <a:gd name="T11" fmla="*/ 93 h 470"/>
                <a:gd name="T12" fmla="*/ 22 w 65"/>
                <a:gd name="T13" fmla="*/ 100 h 470"/>
                <a:gd name="T14" fmla="*/ 24 w 65"/>
                <a:gd name="T15" fmla="*/ 103 h 470"/>
                <a:gd name="T16" fmla="*/ 30 w 65"/>
                <a:gd name="T17" fmla="*/ 114 h 470"/>
                <a:gd name="T18" fmla="*/ 35 w 65"/>
                <a:gd name="T19" fmla="*/ 124 h 470"/>
                <a:gd name="T20" fmla="*/ 33 w 65"/>
                <a:gd name="T21" fmla="*/ 160 h 470"/>
                <a:gd name="T22" fmla="*/ 36 w 65"/>
                <a:gd name="T23" fmla="*/ 165 h 470"/>
                <a:gd name="T24" fmla="*/ 39 w 65"/>
                <a:gd name="T25" fmla="*/ 169 h 470"/>
                <a:gd name="T26" fmla="*/ 45 w 65"/>
                <a:gd name="T27" fmla="*/ 179 h 470"/>
                <a:gd name="T28" fmla="*/ 48 w 65"/>
                <a:gd name="T29" fmla="*/ 195 h 470"/>
                <a:gd name="T30" fmla="*/ 52 w 65"/>
                <a:gd name="T31" fmla="*/ 208 h 470"/>
                <a:gd name="T32" fmla="*/ 55 w 65"/>
                <a:gd name="T33" fmla="*/ 221 h 470"/>
                <a:gd name="T34" fmla="*/ 52 w 65"/>
                <a:gd name="T35" fmla="*/ 237 h 470"/>
                <a:gd name="T36" fmla="*/ 48 w 65"/>
                <a:gd name="T37" fmla="*/ 247 h 470"/>
                <a:gd name="T38" fmla="*/ 46 w 65"/>
                <a:gd name="T39" fmla="*/ 255 h 470"/>
                <a:gd name="T40" fmla="*/ 49 w 65"/>
                <a:gd name="T41" fmla="*/ 261 h 470"/>
                <a:gd name="T42" fmla="*/ 49 w 65"/>
                <a:gd name="T43" fmla="*/ 265 h 470"/>
                <a:gd name="T44" fmla="*/ 52 w 65"/>
                <a:gd name="T45" fmla="*/ 278 h 470"/>
                <a:gd name="T46" fmla="*/ 55 w 65"/>
                <a:gd name="T47" fmla="*/ 281 h 470"/>
                <a:gd name="T48" fmla="*/ 58 w 65"/>
                <a:gd name="T49" fmla="*/ 297 h 470"/>
                <a:gd name="T50" fmla="*/ 58 w 65"/>
                <a:gd name="T51" fmla="*/ 326 h 470"/>
                <a:gd name="T52" fmla="*/ 59 w 65"/>
                <a:gd name="T53" fmla="*/ 346 h 470"/>
                <a:gd name="T54" fmla="*/ 61 w 65"/>
                <a:gd name="T55" fmla="*/ 350 h 470"/>
                <a:gd name="T56" fmla="*/ 63 w 65"/>
                <a:gd name="T57" fmla="*/ 389 h 470"/>
                <a:gd name="T58" fmla="*/ 65 w 65"/>
                <a:gd name="T59" fmla="*/ 401 h 470"/>
                <a:gd name="T60" fmla="*/ 65 w 65"/>
                <a:gd name="T61" fmla="*/ 430 h 470"/>
                <a:gd name="T62" fmla="*/ 63 w 65"/>
                <a:gd name="T63" fmla="*/ 442 h 470"/>
                <a:gd name="T64" fmla="*/ 62 w 65"/>
                <a:gd name="T65" fmla="*/ 451 h 470"/>
                <a:gd name="T66" fmla="*/ 62 w 65"/>
                <a:gd name="T67" fmla="*/ 466 h 470"/>
                <a:gd name="T68" fmla="*/ 63 w 65"/>
                <a:gd name="T69" fmla="*/ 470 h 47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5"/>
                <a:gd name="T106" fmla="*/ 0 h 470"/>
                <a:gd name="T107" fmla="*/ 65 w 65"/>
                <a:gd name="T108" fmla="*/ 470 h 47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5" h="470">
                  <a:moveTo>
                    <a:pt x="0" y="0"/>
                  </a:moveTo>
                  <a:lnTo>
                    <a:pt x="4" y="24"/>
                  </a:lnTo>
                  <a:lnTo>
                    <a:pt x="13" y="62"/>
                  </a:lnTo>
                  <a:lnTo>
                    <a:pt x="16" y="71"/>
                  </a:lnTo>
                  <a:lnTo>
                    <a:pt x="19" y="93"/>
                  </a:lnTo>
                  <a:lnTo>
                    <a:pt x="22" y="100"/>
                  </a:lnTo>
                  <a:lnTo>
                    <a:pt x="24" y="103"/>
                  </a:lnTo>
                  <a:lnTo>
                    <a:pt x="30" y="114"/>
                  </a:lnTo>
                  <a:lnTo>
                    <a:pt x="35" y="124"/>
                  </a:lnTo>
                  <a:lnTo>
                    <a:pt x="33" y="160"/>
                  </a:lnTo>
                  <a:lnTo>
                    <a:pt x="36" y="165"/>
                  </a:lnTo>
                  <a:lnTo>
                    <a:pt x="39" y="169"/>
                  </a:lnTo>
                  <a:lnTo>
                    <a:pt x="45" y="179"/>
                  </a:lnTo>
                  <a:lnTo>
                    <a:pt x="48" y="195"/>
                  </a:lnTo>
                  <a:lnTo>
                    <a:pt x="52" y="208"/>
                  </a:lnTo>
                  <a:lnTo>
                    <a:pt x="55" y="221"/>
                  </a:lnTo>
                  <a:lnTo>
                    <a:pt x="52" y="237"/>
                  </a:lnTo>
                  <a:lnTo>
                    <a:pt x="48" y="247"/>
                  </a:lnTo>
                  <a:lnTo>
                    <a:pt x="46" y="255"/>
                  </a:lnTo>
                  <a:lnTo>
                    <a:pt x="49" y="261"/>
                  </a:lnTo>
                  <a:lnTo>
                    <a:pt x="49" y="265"/>
                  </a:lnTo>
                  <a:lnTo>
                    <a:pt x="52" y="278"/>
                  </a:lnTo>
                  <a:lnTo>
                    <a:pt x="55" y="281"/>
                  </a:lnTo>
                  <a:lnTo>
                    <a:pt x="58" y="297"/>
                  </a:lnTo>
                  <a:lnTo>
                    <a:pt x="58" y="326"/>
                  </a:lnTo>
                  <a:lnTo>
                    <a:pt x="59" y="346"/>
                  </a:lnTo>
                  <a:lnTo>
                    <a:pt x="61" y="350"/>
                  </a:lnTo>
                  <a:lnTo>
                    <a:pt x="63" y="389"/>
                  </a:lnTo>
                  <a:lnTo>
                    <a:pt x="65" y="401"/>
                  </a:lnTo>
                  <a:lnTo>
                    <a:pt x="65" y="430"/>
                  </a:lnTo>
                  <a:lnTo>
                    <a:pt x="63" y="442"/>
                  </a:lnTo>
                  <a:lnTo>
                    <a:pt x="62" y="451"/>
                  </a:lnTo>
                  <a:lnTo>
                    <a:pt x="62" y="466"/>
                  </a:lnTo>
                  <a:lnTo>
                    <a:pt x="63" y="470"/>
                  </a:lnTo>
                </a:path>
              </a:pathLst>
            </a:custGeom>
            <a:noFill/>
            <a:ln w="6">
              <a:solidFill>
                <a:srgbClr val="005CE6"/>
              </a:solidFill>
              <a:prstDash val="solid"/>
              <a:round/>
              <a:headEnd/>
              <a:tailEnd/>
            </a:ln>
          </p:spPr>
          <p:txBody>
            <a:bodyPr/>
            <a:lstStyle/>
            <a:p>
              <a:endParaRPr lang="en-US"/>
            </a:p>
          </p:txBody>
        </p:sp>
        <p:sp>
          <p:nvSpPr>
            <p:cNvPr id="28740" name="Freeform 265"/>
            <p:cNvSpPr>
              <a:spLocks/>
            </p:cNvSpPr>
            <p:nvPr/>
          </p:nvSpPr>
          <p:spPr bwMode="auto">
            <a:xfrm>
              <a:off x="3540125" y="5946775"/>
              <a:ext cx="182563" cy="244475"/>
            </a:xfrm>
            <a:custGeom>
              <a:avLst/>
              <a:gdLst>
                <a:gd name="T0" fmla="*/ 115 w 115"/>
                <a:gd name="T1" fmla="*/ 125 h 154"/>
                <a:gd name="T2" fmla="*/ 111 w 115"/>
                <a:gd name="T3" fmla="*/ 128 h 154"/>
                <a:gd name="T4" fmla="*/ 109 w 115"/>
                <a:gd name="T5" fmla="*/ 131 h 154"/>
                <a:gd name="T6" fmla="*/ 108 w 115"/>
                <a:gd name="T7" fmla="*/ 151 h 154"/>
                <a:gd name="T8" fmla="*/ 106 w 115"/>
                <a:gd name="T9" fmla="*/ 154 h 154"/>
                <a:gd name="T10" fmla="*/ 101 w 115"/>
                <a:gd name="T11" fmla="*/ 154 h 154"/>
                <a:gd name="T12" fmla="*/ 93 w 115"/>
                <a:gd name="T13" fmla="*/ 150 h 154"/>
                <a:gd name="T14" fmla="*/ 83 w 115"/>
                <a:gd name="T15" fmla="*/ 140 h 154"/>
                <a:gd name="T16" fmla="*/ 72 w 115"/>
                <a:gd name="T17" fmla="*/ 122 h 154"/>
                <a:gd name="T18" fmla="*/ 63 w 115"/>
                <a:gd name="T19" fmla="*/ 98 h 154"/>
                <a:gd name="T20" fmla="*/ 62 w 115"/>
                <a:gd name="T21" fmla="*/ 97 h 154"/>
                <a:gd name="T22" fmla="*/ 44 w 115"/>
                <a:gd name="T23" fmla="*/ 99 h 154"/>
                <a:gd name="T24" fmla="*/ 31 w 115"/>
                <a:gd name="T25" fmla="*/ 95 h 154"/>
                <a:gd name="T26" fmla="*/ 20 w 115"/>
                <a:gd name="T27" fmla="*/ 85 h 154"/>
                <a:gd name="T28" fmla="*/ 17 w 115"/>
                <a:gd name="T29" fmla="*/ 81 h 154"/>
                <a:gd name="T30" fmla="*/ 7 w 115"/>
                <a:gd name="T31" fmla="*/ 72 h 154"/>
                <a:gd name="T32" fmla="*/ 7 w 115"/>
                <a:gd name="T33" fmla="*/ 63 h 154"/>
                <a:gd name="T34" fmla="*/ 8 w 115"/>
                <a:gd name="T35" fmla="*/ 58 h 154"/>
                <a:gd name="T36" fmla="*/ 24 w 115"/>
                <a:gd name="T37" fmla="*/ 29 h 154"/>
                <a:gd name="T38" fmla="*/ 33 w 115"/>
                <a:gd name="T39" fmla="*/ 16 h 154"/>
                <a:gd name="T40" fmla="*/ 31 w 115"/>
                <a:gd name="T41" fmla="*/ 4 h 154"/>
                <a:gd name="T42" fmla="*/ 26 w 115"/>
                <a:gd name="T43" fmla="*/ 0 h 154"/>
                <a:gd name="T44" fmla="*/ 20 w 115"/>
                <a:gd name="T45" fmla="*/ 2 h 154"/>
                <a:gd name="T46" fmla="*/ 11 w 115"/>
                <a:gd name="T47" fmla="*/ 6 h 154"/>
                <a:gd name="T48" fmla="*/ 0 w 115"/>
                <a:gd name="T49" fmla="*/ 16 h 15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15"/>
                <a:gd name="T76" fmla="*/ 0 h 154"/>
                <a:gd name="T77" fmla="*/ 115 w 115"/>
                <a:gd name="T78" fmla="*/ 154 h 15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15" h="154">
                  <a:moveTo>
                    <a:pt x="115" y="125"/>
                  </a:moveTo>
                  <a:lnTo>
                    <a:pt x="111" y="128"/>
                  </a:lnTo>
                  <a:lnTo>
                    <a:pt x="109" y="131"/>
                  </a:lnTo>
                  <a:lnTo>
                    <a:pt x="108" y="151"/>
                  </a:lnTo>
                  <a:lnTo>
                    <a:pt x="106" y="154"/>
                  </a:lnTo>
                  <a:lnTo>
                    <a:pt x="101" y="154"/>
                  </a:lnTo>
                  <a:lnTo>
                    <a:pt x="93" y="150"/>
                  </a:lnTo>
                  <a:lnTo>
                    <a:pt x="83" y="140"/>
                  </a:lnTo>
                  <a:lnTo>
                    <a:pt x="72" y="122"/>
                  </a:lnTo>
                  <a:lnTo>
                    <a:pt x="63" y="98"/>
                  </a:lnTo>
                  <a:lnTo>
                    <a:pt x="62" y="97"/>
                  </a:lnTo>
                  <a:lnTo>
                    <a:pt x="44" y="99"/>
                  </a:lnTo>
                  <a:lnTo>
                    <a:pt x="31" y="95"/>
                  </a:lnTo>
                  <a:lnTo>
                    <a:pt x="20" y="85"/>
                  </a:lnTo>
                  <a:lnTo>
                    <a:pt x="17" y="81"/>
                  </a:lnTo>
                  <a:lnTo>
                    <a:pt x="7" y="72"/>
                  </a:lnTo>
                  <a:lnTo>
                    <a:pt x="7" y="63"/>
                  </a:lnTo>
                  <a:lnTo>
                    <a:pt x="8" y="58"/>
                  </a:lnTo>
                  <a:lnTo>
                    <a:pt x="24" y="29"/>
                  </a:lnTo>
                  <a:lnTo>
                    <a:pt x="33" y="16"/>
                  </a:lnTo>
                  <a:lnTo>
                    <a:pt x="31" y="4"/>
                  </a:lnTo>
                  <a:lnTo>
                    <a:pt x="26" y="0"/>
                  </a:lnTo>
                  <a:lnTo>
                    <a:pt x="20" y="2"/>
                  </a:lnTo>
                  <a:lnTo>
                    <a:pt x="11" y="6"/>
                  </a:lnTo>
                  <a:lnTo>
                    <a:pt x="0" y="16"/>
                  </a:lnTo>
                </a:path>
              </a:pathLst>
            </a:custGeom>
            <a:noFill/>
            <a:ln w="6">
              <a:solidFill>
                <a:srgbClr val="005CE6"/>
              </a:solidFill>
              <a:prstDash val="solid"/>
              <a:round/>
              <a:headEnd/>
              <a:tailEnd/>
            </a:ln>
          </p:spPr>
          <p:txBody>
            <a:bodyPr/>
            <a:lstStyle/>
            <a:p>
              <a:endParaRPr lang="en-US"/>
            </a:p>
          </p:txBody>
        </p:sp>
        <p:sp>
          <p:nvSpPr>
            <p:cNvPr id="28741" name="Freeform 266"/>
            <p:cNvSpPr>
              <a:spLocks/>
            </p:cNvSpPr>
            <p:nvPr/>
          </p:nvSpPr>
          <p:spPr bwMode="auto">
            <a:xfrm>
              <a:off x="7558088" y="1898650"/>
              <a:ext cx="287338" cy="369887"/>
            </a:xfrm>
            <a:custGeom>
              <a:avLst/>
              <a:gdLst>
                <a:gd name="T0" fmla="*/ 181 w 181"/>
                <a:gd name="T1" fmla="*/ 228 h 233"/>
                <a:gd name="T2" fmla="*/ 176 w 181"/>
                <a:gd name="T3" fmla="*/ 215 h 233"/>
                <a:gd name="T4" fmla="*/ 161 w 181"/>
                <a:gd name="T5" fmla="*/ 225 h 233"/>
                <a:gd name="T6" fmla="*/ 152 w 181"/>
                <a:gd name="T7" fmla="*/ 228 h 233"/>
                <a:gd name="T8" fmla="*/ 147 w 181"/>
                <a:gd name="T9" fmla="*/ 215 h 233"/>
                <a:gd name="T10" fmla="*/ 151 w 181"/>
                <a:gd name="T11" fmla="*/ 203 h 233"/>
                <a:gd name="T12" fmla="*/ 144 w 181"/>
                <a:gd name="T13" fmla="*/ 190 h 233"/>
                <a:gd name="T14" fmla="*/ 148 w 181"/>
                <a:gd name="T15" fmla="*/ 177 h 233"/>
                <a:gd name="T16" fmla="*/ 139 w 181"/>
                <a:gd name="T17" fmla="*/ 170 h 233"/>
                <a:gd name="T18" fmla="*/ 118 w 181"/>
                <a:gd name="T19" fmla="*/ 156 h 233"/>
                <a:gd name="T20" fmla="*/ 119 w 181"/>
                <a:gd name="T21" fmla="*/ 146 h 233"/>
                <a:gd name="T22" fmla="*/ 138 w 181"/>
                <a:gd name="T23" fmla="*/ 141 h 233"/>
                <a:gd name="T24" fmla="*/ 134 w 181"/>
                <a:gd name="T25" fmla="*/ 134 h 233"/>
                <a:gd name="T26" fmla="*/ 125 w 181"/>
                <a:gd name="T27" fmla="*/ 125 h 233"/>
                <a:gd name="T28" fmla="*/ 103 w 181"/>
                <a:gd name="T29" fmla="*/ 111 h 233"/>
                <a:gd name="T30" fmla="*/ 93 w 181"/>
                <a:gd name="T31" fmla="*/ 110 h 233"/>
                <a:gd name="T32" fmla="*/ 92 w 181"/>
                <a:gd name="T33" fmla="*/ 120 h 233"/>
                <a:gd name="T34" fmla="*/ 98 w 181"/>
                <a:gd name="T35" fmla="*/ 137 h 233"/>
                <a:gd name="T36" fmla="*/ 89 w 181"/>
                <a:gd name="T37" fmla="*/ 147 h 233"/>
                <a:gd name="T38" fmla="*/ 75 w 181"/>
                <a:gd name="T39" fmla="*/ 141 h 233"/>
                <a:gd name="T40" fmla="*/ 59 w 181"/>
                <a:gd name="T41" fmla="*/ 134 h 233"/>
                <a:gd name="T42" fmla="*/ 63 w 181"/>
                <a:gd name="T43" fmla="*/ 124 h 233"/>
                <a:gd name="T44" fmla="*/ 54 w 181"/>
                <a:gd name="T45" fmla="*/ 113 h 233"/>
                <a:gd name="T46" fmla="*/ 54 w 181"/>
                <a:gd name="T47" fmla="*/ 98 h 233"/>
                <a:gd name="T48" fmla="*/ 43 w 181"/>
                <a:gd name="T49" fmla="*/ 90 h 233"/>
                <a:gd name="T50" fmla="*/ 10 w 181"/>
                <a:gd name="T51" fmla="*/ 91 h 233"/>
                <a:gd name="T52" fmla="*/ 6 w 181"/>
                <a:gd name="T53" fmla="*/ 84 h 233"/>
                <a:gd name="T54" fmla="*/ 14 w 181"/>
                <a:gd name="T55" fmla="*/ 65 h 233"/>
                <a:gd name="T56" fmla="*/ 3 w 181"/>
                <a:gd name="T57" fmla="*/ 59 h 233"/>
                <a:gd name="T58" fmla="*/ 1 w 181"/>
                <a:gd name="T59" fmla="*/ 52 h 233"/>
                <a:gd name="T60" fmla="*/ 27 w 181"/>
                <a:gd name="T61" fmla="*/ 13 h 233"/>
                <a:gd name="T62" fmla="*/ 30 w 181"/>
                <a:gd name="T63" fmla="*/ 0 h 23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1"/>
                <a:gd name="T97" fmla="*/ 0 h 233"/>
                <a:gd name="T98" fmla="*/ 181 w 181"/>
                <a:gd name="T99" fmla="*/ 233 h 23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1" h="233">
                  <a:moveTo>
                    <a:pt x="180" y="233"/>
                  </a:moveTo>
                  <a:lnTo>
                    <a:pt x="181" y="228"/>
                  </a:lnTo>
                  <a:lnTo>
                    <a:pt x="178" y="219"/>
                  </a:lnTo>
                  <a:lnTo>
                    <a:pt x="176" y="215"/>
                  </a:lnTo>
                  <a:lnTo>
                    <a:pt x="168" y="215"/>
                  </a:lnTo>
                  <a:lnTo>
                    <a:pt x="161" y="225"/>
                  </a:lnTo>
                  <a:lnTo>
                    <a:pt x="157" y="229"/>
                  </a:lnTo>
                  <a:lnTo>
                    <a:pt x="152" y="228"/>
                  </a:lnTo>
                  <a:lnTo>
                    <a:pt x="145" y="221"/>
                  </a:lnTo>
                  <a:lnTo>
                    <a:pt x="147" y="215"/>
                  </a:lnTo>
                  <a:lnTo>
                    <a:pt x="151" y="208"/>
                  </a:lnTo>
                  <a:lnTo>
                    <a:pt x="151" y="203"/>
                  </a:lnTo>
                  <a:lnTo>
                    <a:pt x="144" y="195"/>
                  </a:lnTo>
                  <a:lnTo>
                    <a:pt x="144" y="190"/>
                  </a:lnTo>
                  <a:lnTo>
                    <a:pt x="148" y="183"/>
                  </a:lnTo>
                  <a:lnTo>
                    <a:pt x="148" y="177"/>
                  </a:lnTo>
                  <a:lnTo>
                    <a:pt x="145" y="173"/>
                  </a:lnTo>
                  <a:lnTo>
                    <a:pt x="139" y="170"/>
                  </a:lnTo>
                  <a:lnTo>
                    <a:pt x="129" y="167"/>
                  </a:lnTo>
                  <a:lnTo>
                    <a:pt x="118" y="156"/>
                  </a:lnTo>
                  <a:lnTo>
                    <a:pt x="118" y="150"/>
                  </a:lnTo>
                  <a:lnTo>
                    <a:pt x="119" y="146"/>
                  </a:lnTo>
                  <a:lnTo>
                    <a:pt x="135" y="144"/>
                  </a:lnTo>
                  <a:lnTo>
                    <a:pt x="138" y="141"/>
                  </a:lnTo>
                  <a:lnTo>
                    <a:pt x="138" y="138"/>
                  </a:lnTo>
                  <a:lnTo>
                    <a:pt x="134" y="134"/>
                  </a:lnTo>
                  <a:lnTo>
                    <a:pt x="125" y="128"/>
                  </a:lnTo>
                  <a:lnTo>
                    <a:pt x="125" y="125"/>
                  </a:lnTo>
                  <a:lnTo>
                    <a:pt x="124" y="123"/>
                  </a:lnTo>
                  <a:lnTo>
                    <a:pt x="103" y="111"/>
                  </a:lnTo>
                  <a:lnTo>
                    <a:pt x="98" y="110"/>
                  </a:lnTo>
                  <a:lnTo>
                    <a:pt x="93" y="110"/>
                  </a:lnTo>
                  <a:lnTo>
                    <a:pt x="91" y="113"/>
                  </a:lnTo>
                  <a:lnTo>
                    <a:pt x="92" y="120"/>
                  </a:lnTo>
                  <a:lnTo>
                    <a:pt x="98" y="130"/>
                  </a:lnTo>
                  <a:lnTo>
                    <a:pt x="98" y="137"/>
                  </a:lnTo>
                  <a:lnTo>
                    <a:pt x="93" y="143"/>
                  </a:lnTo>
                  <a:lnTo>
                    <a:pt x="89" y="147"/>
                  </a:lnTo>
                  <a:lnTo>
                    <a:pt x="85" y="146"/>
                  </a:lnTo>
                  <a:lnTo>
                    <a:pt x="75" y="141"/>
                  </a:lnTo>
                  <a:lnTo>
                    <a:pt x="65" y="140"/>
                  </a:lnTo>
                  <a:lnTo>
                    <a:pt x="59" y="134"/>
                  </a:lnTo>
                  <a:lnTo>
                    <a:pt x="59" y="128"/>
                  </a:lnTo>
                  <a:lnTo>
                    <a:pt x="63" y="124"/>
                  </a:lnTo>
                  <a:lnTo>
                    <a:pt x="63" y="120"/>
                  </a:lnTo>
                  <a:lnTo>
                    <a:pt x="54" y="113"/>
                  </a:lnTo>
                  <a:lnTo>
                    <a:pt x="56" y="105"/>
                  </a:lnTo>
                  <a:lnTo>
                    <a:pt x="54" y="98"/>
                  </a:lnTo>
                  <a:lnTo>
                    <a:pt x="47" y="91"/>
                  </a:lnTo>
                  <a:lnTo>
                    <a:pt x="43" y="90"/>
                  </a:lnTo>
                  <a:lnTo>
                    <a:pt x="26" y="94"/>
                  </a:lnTo>
                  <a:lnTo>
                    <a:pt x="10" y="91"/>
                  </a:lnTo>
                  <a:lnTo>
                    <a:pt x="6" y="88"/>
                  </a:lnTo>
                  <a:lnTo>
                    <a:pt x="6" y="84"/>
                  </a:lnTo>
                  <a:lnTo>
                    <a:pt x="14" y="72"/>
                  </a:lnTo>
                  <a:lnTo>
                    <a:pt x="14" y="65"/>
                  </a:lnTo>
                  <a:lnTo>
                    <a:pt x="11" y="62"/>
                  </a:lnTo>
                  <a:lnTo>
                    <a:pt x="3" y="59"/>
                  </a:lnTo>
                  <a:lnTo>
                    <a:pt x="0" y="58"/>
                  </a:lnTo>
                  <a:lnTo>
                    <a:pt x="1" y="52"/>
                  </a:lnTo>
                  <a:lnTo>
                    <a:pt x="11" y="29"/>
                  </a:lnTo>
                  <a:lnTo>
                    <a:pt x="27" y="13"/>
                  </a:lnTo>
                  <a:lnTo>
                    <a:pt x="30" y="7"/>
                  </a:lnTo>
                  <a:lnTo>
                    <a:pt x="30" y="0"/>
                  </a:lnTo>
                </a:path>
              </a:pathLst>
            </a:custGeom>
            <a:noFill/>
            <a:ln w="6">
              <a:solidFill>
                <a:srgbClr val="005CE6"/>
              </a:solidFill>
              <a:prstDash val="solid"/>
              <a:round/>
              <a:headEnd/>
              <a:tailEnd/>
            </a:ln>
          </p:spPr>
          <p:txBody>
            <a:bodyPr/>
            <a:lstStyle/>
            <a:p>
              <a:endParaRPr lang="en-US"/>
            </a:p>
          </p:txBody>
        </p:sp>
        <p:sp>
          <p:nvSpPr>
            <p:cNvPr id="28742" name="Freeform 267"/>
            <p:cNvSpPr>
              <a:spLocks/>
            </p:cNvSpPr>
            <p:nvPr/>
          </p:nvSpPr>
          <p:spPr bwMode="auto">
            <a:xfrm>
              <a:off x="3825875" y="3502025"/>
              <a:ext cx="41275" cy="12700"/>
            </a:xfrm>
            <a:custGeom>
              <a:avLst/>
              <a:gdLst>
                <a:gd name="T0" fmla="*/ 26 w 26"/>
                <a:gd name="T1" fmla="*/ 8 h 8"/>
                <a:gd name="T2" fmla="*/ 4 w 26"/>
                <a:gd name="T3" fmla="*/ 0 h 8"/>
                <a:gd name="T4" fmla="*/ 0 w 26"/>
                <a:gd name="T5" fmla="*/ 0 h 8"/>
                <a:gd name="T6" fmla="*/ 0 60000 65536"/>
                <a:gd name="T7" fmla="*/ 0 60000 65536"/>
                <a:gd name="T8" fmla="*/ 0 60000 65536"/>
                <a:gd name="T9" fmla="*/ 0 w 26"/>
                <a:gd name="T10" fmla="*/ 0 h 8"/>
                <a:gd name="T11" fmla="*/ 26 w 26"/>
                <a:gd name="T12" fmla="*/ 8 h 8"/>
              </a:gdLst>
              <a:ahLst/>
              <a:cxnLst>
                <a:cxn ang="T6">
                  <a:pos x="T0" y="T1"/>
                </a:cxn>
                <a:cxn ang="T7">
                  <a:pos x="T2" y="T3"/>
                </a:cxn>
                <a:cxn ang="T8">
                  <a:pos x="T4" y="T5"/>
                </a:cxn>
              </a:cxnLst>
              <a:rect l="T9" t="T10" r="T11" b="T12"/>
              <a:pathLst>
                <a:path w="26" h="8">
                  <a:moveTo>
                    <a:pt x="26" y="8"/>
                  </a:moveTo>
                  <a:lnTo>
                    <a:pt x="4" y="0"/>
                  </a:lnTo>
                  <a:lnTo>
                    <a:pt x="0" y="0"/>
                  </a:lnTo>
                </a:path>
              </a:pathLst>
            </a:custGeom>
            <a:noFill/>
            <a:ln w="6">
              <a:solidFill>
                <a:srgbClr val="005CE6"/>
              </a:solidFill>
              <a:prstDash val="solid"/>
              <a:round/>
              <a:headEnd/>
              <a:tailEnd/>
            </a:ln>
          </p:spPr>
          <p:txBody>
            <a:bodyPr/>
            <a:lstStyle/>
            <a:p>
              <a:endParaRPr lang="en-US"/>
            </a:p>
          </p:txBody>
        </p:sp>
        <p:sp>
          <p:nvSpPr>
            <p:cNvPr id="28743" name="Freeform 268"/>
            <p:cNvSpPr>
              <a:spLocks/>
            </p:cNvSpPr>
            <p:nvPr/>
          </p:nvSpPr>
          <p:spPr bwMode="auto">
            <a:xfrm>
              <a:off x="1312863" y="5414963"/>
              <a:ext cx="15875" cy="31750"/>
            </a:xfrm>
            <a:custGeom>
              <a:avLst/>
              <a:gdLst>
                <a:gd name="T0" fmla="*/ 0 w 10"/>
                <a:gd name="T1" fmla="*/ 20 h 20"/>
                <a:gd name="T2" fmla="*/ 8 w 10"/>
                <a:gd name="T3" fmla="*/ 5 h 20"/>
                <a:gd name="T4" fmla="*/ 10 w 10"/>
                <a:gd name="T5" fmla="*/ 0 h 20"/>
                <a:gd name="T6" fmla="*/ 0 60000 65536"/>
                <a:gd name="T7" fmla="*/ 0 60000 65536"/>
                <a:gd name="T8" fmla="*/ 0 60000 65536"/>
                <a:gd name="T9" fmla="*/ 0 w 10"/>
                <a:gd name="T10" fmla="*/ 0 h 20"/>
                <a:gd name="T11" fmla="*/ 10 w 10"/>
                <a:gd name="T12" fmla="*/ 20 h 20"/>
              </a:gdLst>
              <a:ahLst/>
              <a:cxnLst>
                <a:cxn ang="T6">
                  <a:pos x="T0" y="T1"/>
                </a:cxn>
                <a:cxn ang="T7">
                  <a:pos x="T2" y="T3"/>
                </a:cxn>
                <a:cxn ang="T8">
                  <a:pos x="T4" y="T5"/>
                </a:cxn>
              </a:cxnLst>
              <a:rect l="T9" t="T10" r="T11" b="T12"/>
              <a:pathLst>
                <a:path w="10" h="20">
                  <a:moveTo>
                    <a:pt x="0" y="20"/>
                  </a:moveTo>
                  <a:lnTo>
                    <a:pt x="8" y="5"/>
                  </a:lnTo>
                  <a:lnTo>
                    <a:pt x="10" y="0"/>
                  </a:lnTo>
                </a:path>
              </a:pathLst>
            </a:custGeom>
            <a:noFill/>
            <a:ln w="6">
              <a:solidFill>
                <a:srgbClr val="005CE6"/>
              </a:solidFill>
              <a:prstDash val="solid"/>
              <a:round/>
              <a:headEnd/>
              <a:tailEnd/>
            </a:ln>
          </p:spPr>
          <p:txBody>
            <a:bodyPr/>
            <a:lstStyle/>
            <a:p>
              <a:endParaRPr lang="en-US"/>
            </a:p>
          </p:txBody>
        </p:sp>
        <p:sp>
          <p:nvSpPr>
            <p:cNvPr id="28744" name="Freeform 269"/>
            <p:cNvSpPr>
              <a:spLocks/>
            </p:cNvSpPr>
            <p:nvPr/>
          </p:nvSpPr>
          <p:spPr bwMode="auto">
            <a:xfrm>
              <a:off x="2238375" y="4376738"/>
              <a:ext cx="388938" cy="804862"/>
            </a:xfrm>
            <a:custGeom>
              <a:avLst/>
              <a:gdLst>
                <a:gd name="T0" fmla="*/ 0 w 245"/>
                <a:gd name="T1" fmla="*/ 507 h 507"/>
                <a:gd name="T2" fmla="*/ 7 w 245"/>
                <a:gd name="T3" fmla="*/ 494 h 507"/>
                <a:gd name="T4" fmla="*/ 13 w 245"/>
                <a:gd name="T5" fmla="*/ 488 h 507"/>
                <a:gd name="T6" fmla="*/ 29 w 245"/>
                <a:gd name="T7" fmla="*/ 484 h 507"/>
                <a:gd name="T8" fmla="*/ 36 w 245"/>
                <a:gd name="T9" fmla="*/ 481 h 507"/>
                <a:gd name="T10" fmla="*/ 40 w 245"/>
                <a:gd name="T11" fmla="*/ 474 h 507"/>
                <a:gd name="T12" fmla="*/ 42 w 245"/>
                <a:gd name="T13" fmla="*/ 461 h 507"/>
                <a:gd name="T14" fmla="*/ 56 w 245"/>
                <a:gd name="T15" fmla="*/ 422 h 507"/>
                <a:gd name="T16" fmla="*/ 65 w 245"/>
                <a:gd name="T17" fmla="*/ 406 h 507"/>
                <a:gd name="T18" fmla="*/ 71 w 245"/>
                <a:gd name="T19" fmla="*/ 390 h 507"/>
                <a:gd name="T20" fmla="*/ 71 w 245"/>
                <a:gd name="T21" fmla="*/ 371 h 507"/>
                <a:gd name="T22" fmla="*/ 72 w 245"/>
                <a:gd name="T23" fmla="*/ 367 h 507"/>
                <a:gd name="T24" fmla="*/ 73 w 245"/>
                <a:gd name="T25" fmla="*/ 356 h 507"/>
                <a:gd name="T26" fmla="*/ 71 w 245"/>
                <a:gd name="T27" fmla="*/ 347 h 507"/>
                <a:gd name="T28" fmla="*/ 72 w 245"/>
                <a:gd name="T29" fmla="*/ 337 h 507"/>
                <a:gd name="T30" fmla="*/ 76 w 245"/>
                <a:gd name="T31" fmla="*/ 325 h 507"/>
                <a:gd name="T32" fmla="*/ 78 w 245"/>
                <a:gd name="T33" fmla="*/ 312 h 507"/>
                <a:gd name="T34" fmla="*/ 84 w 245"/>
                <a:gd name="T35" fmla="*/ 302 h 507"/>
                <a:gd name="T36" fmla="*/ 82 w 245"/>
                <a:gd name="T37" fmla="*/ 295 h 507"/>
                <a:gd name="T38" fmla="*/ 81 w 245"/>
                <a:gd name="T39" fmla="*/ 291 h 507"/>
                <a:gd name="T40" fmla="*/ 82 w 245"/>
                <a:gd name="T41" fmla="*/ 286 h 507"/>
                <a:gd name="T42" fmla="*/ 82 w 245"/>
                <a:gd name="T43" fmla="*/ 279 h 507"/>
                <a:gd name="T44" fmla="*/ 79 w 245"/>
                <a:gd name="T45" fmla="*/ 274 h 507"/>
                <a:gd name="T46" fmla="*/ 81 w 245"/>
                <a:gd name="T47" fmla="*/ 252 h 507"/>
                <a:gd name="T48" fmla="*/ 84 w 245"/>
                <a:gd name="T49" fmla="*/ 243 h 507"/>
                <a:gd name="T50" fmla="*/ 91 w 245"/>
                <a:gd name="T51" fmla="*/ 236 h 507"/>
                <a:gd name="T52" fmla="*/ 92 w 245"/>
                <a:gd name="T53" fmla="*/ 223 h 507"/>
                <a:gd name="T54" fmla="*/ 94 w 245"/>
                <a:gd name="T55" fmla="*/ 184 h 507"/>
                <a:gd name="T56" fmla="*/ 98 w 245"/>
                <a:gd name="T57" fmla="*/ 174 h 507"/>
                <a:gd name="T58" fmla="*/ 111 w 245"/>
                <a:gd name="T59" fmla="*/ 150 h 507"/>
                <a:gd name="T60" fmla="*/ 112 w 245"/>
                <a:gd name="T61" fmla="*/ 121 h 507"/>
                <a:gd name="T62" fmla="*/ 118 w 245"/>
                <a:gd name="T63" fmla="*/ 99 h 507"/>
                <a:gd name="T64" fmla="*/ 122 w 245"/>
                <a:gd name="T65" fmla="*/ 92 h 507"/>
                <a:gd name="T66" fmla="*/ 134 w 245"/>
                <a:gd name="T67" fmla="*/ 83 h 507"/>
                <a:gd name="T68" fmla="*/ 140 w 245"/>
                <a:gd name="T69" fmla="*/ 68 h 507"/>
                <a:gd name="T70" fmla="*/ 146 w 245"/>
                <a:gd name="T71" fmla="*/ 65 h 507"/>
                <a:gd name="T72" fmla="*/ 151 w 245"/>
                <a:gd name="T73" fmla="*/ 65 h 507"/>
                <a:gd name="T74" fmla="*/ 164 w 245"/>
                <a:gd name="T75" fmla="*/ 71 h 507"/>
                <a:gd name="T76" fmla="*/ 169 w 245"/>
                <a:gd name="T77" fmla="*/ 69 h 507"/>
                <a:gd name="T78" fmla="*/ 176 w 245"/>
                <a:gd name="T79" fmla="*/ 62 h 507"/>
                <a:gd name="T80" fmla="*/ 179 w 245"/>
                <a:gd name="T81" fmla="*/ 53 h 507"/>
                <a:gd name="T82" fmla="*/ 182 w 245"/>
                <a:gd name="T83" fmla="*/ 52 h 507"/>
                <a:gd name="T84" fmla="*/ 187 w 245"/>
                <a:gd name="T85" fmla="*/ 50 h 507"/>
                <a:gd name="T86" fmla="*/ 196 w 245"/>
                <a:gd name="T87" fmla="*/ 46 h 507"/>
                <a:gd name="T88" fmla="*/ 199 w 245"/>
                <a:gd name="T89" fmla="*/ 39 h 507"/>
                <a:gd name="T90" fmla="*/ 210 w 245"/>
                <a:gd name="T91" fmla="*/ 36 h 507"/>
                <a:gd name="T92" fmla="*/ 215 w 245"/>
                <a:gd name="T93" fmla="*/ 29 h 507"/>
                <a:gd name="T94" fmla="*/ 218 w 245"/>
                <a:gd name="T95" fmla="*/ 27 h 507"/>
                <a:gd name="T96" fmla="*/ 225 w 245"/>
                <a:gd name="T97" fmla="*/ 26 h 507"/>
                <a:gd name="T98" fmla="*/ 231 w 245"/>
                <a:gd name="T99" fmla="*/ 19 h 507"/>
                <a:gd name="T100" fmla="*/ 241 w 245"/>
                <a:gd name="T101" fmla="*/ 11 h 507"/>
                <a:gd name="T102" fmla="*/ 245 w 245"/>
                <a:gd name="T103" fmla="*/ 6 h 507"/>
                <a:gd name="T104" fmla="*/ 245 w 245"/>
                <a:gd name="T105" fmla="*/ 0 h 50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45"/>
                <a:gd name="T160" fmla="*/ 0 h 507"/>
                <a:gd name="T161" fmla="*/ 245 w 245"/>
                <a:gd name="T162" fmla="*/ 507 h 50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45" h="507">
                  <a:moveTo>
                    <a:pt x="0" y="507"/>
                  </a:moveTo>
                  <a:lnTo>
                    <a:pt x="7" y="494"/>
                  </a:lnTo>
                  <a:lnTo>
                    <a:pt x="13" y="488"/>
                  </a:lnTo>
                  <a:lnTo>
                    <a:pt x="29" y="484"/>
                  </a:lnTo>
                  <a:lnTo>
                    <a:pt x="36" y="481"/>
                  </a:lnTo>
                  <a:lnTo>
                    <a:pt x="40" y="474"/>
                  </a:lnTo>
                  <a:lnTo>
                    <a:pt x="42" y="461"/>
                  </a:lnTo>
                  <a:lnTo>
                    <a:pt x="56" y="422"/>
                  </a:lnTo>
                  <a:lnTo>
                    <a:pt x="65" y="406"/>
                  </a:lnTo>
                  <a:lnTo>
                    <a:pt x="71" y="390"/>
                  </a:lnTo>
                  <a:lnTo>
                    <a:pt x="71" y="371"/>
                  </a:lnTo>
                  <a:lnTo>
                    <a:pt x="72" y="367"/>
                  </a:lnTo>
                  <a:lnTo>
                    <a:pt x="73" y="356"/>
                  </a:lnTo>
                  <a:lnTo>
                    <a:pt x="71" y="347"/>
                  </a:lnTo>
                  <a:lnTo>
                    <a:pt x="72" y="337"/>
                  </a:lnTo>
                  <a:lnTo>
                    <a:pt x="76" y="325"/>
                  </a:lnTo>
                  <a:lnTo>
                    <a:pt x="78" y="312"/>
                  </a:lnTo>
                  <a:lnTo>
                    <a:pt x="84" y="302"/>
                  </a:lnTo>
                  <a:lnTo>
                    <a:pt x="82" y="295"/>
                  </a:lnTo>
                  <a:lnTo>
                    <a:pt x="81" y="291"/>
                  </a:lnTo>
                  <a:lnTo>
                    <a:pt x="82" y="286"/>
                  </a:lnTo>
                  <a:lnTo>
                    <a:pt x="82" y="279"/>
                  </a:lnTo>
                  <a:lnTo>
                    <a:pt x="79" y="274"/>
                  </a:lnTo>
                  <a:lnTo>
                    <a:pt x="81" y="252"/>
                  </a:lnTo>
                  <a:lnTo>
                    <a:pt x="84" y="243"/>
                  </a:lnTo>
                  <a:lnTo>
                    <a:pt x="91" y="236"/>
                  </a:lnTo>
                  <a:lnTo>
                    <a:pt x="92" y="223"/>
                  </a:lnTo>
                  <a:lnTo>
                    <a:pt x="94" y="184"/>
                  </a:lnTo>
                  <a:lnTo>
                    <a:pt x="98" y="174"/>
                  </a:lnTo>
                  <a:lnTo>
                    <a:pt x="111" y="150"/>
                  </a:lnTo>
                  <a:lnTo>
                    <a:pt x="112" y="121"/>
                  </a:lnTo>
                  <a:lnTo>
                    <a:pt x="118" y="99"/>
                  </a:lnTo>
                  <a:lnTo>
                    <a:pt x="122" y="92"/>
                  </a:lnTo>
                  <a:lnTo>
                    <a:pt x="134" y="83"/>
                  </a:lnTo>
                  <a:lnTo>
                    <a:pt x="140" y="68"/>
                  </a:lnTo>
                  <a:lnTo>
                    <a:pt x="146" y="65"/>
                  </a:lnTo>
                  <a:lnTo>
                    <a:pt x="151" y="65"/>
                  </a:lnTo>
                  <a:lnTo>
                    <a:pt x="164" y="71"/>
                  </a:lnTo>
                  <a:lnTo>
                    <a:pt x="169" y="69"/>
                  </a:lnTo>
                  <a:lnTo>
                    <a:pt x="176" y="62"/>
                  </a:lnTo>
                  <a:lnTo>
                    <a:pt x="179" y="53"/>
                  </a:lnTo>
                  <a:lnTo>
                    <a:pt x="182" y="52"/>
                  </a:lnTo>
                  <a:lnTo>
                    <a:pt x="187" y="50"/>
                  </a:lnTo>
                  <a:lnTo>
                    <a:pt x="196" y="46"/>
                  </a:lnTo>
                  <a:lnTo>
                    <a:pt x="199" y="39"/>
                  </a:lnTo>
                  <a:lnTo>
                    <a:pt x="210" y="36"/>
                  </a:lnTo>
                  <a:lnTo>
                    <a:pt x="215" y="29"/>
                  </a:lnTo>
                  <a:lnTo>
                    <a:pt x="218" y="27"/>
                  </a:lnTo>
                  <a:lnTo>
                    <a:pt x="225" y="26"/>
                  </a:lnTo>
                  <a:lnTo>
                    <a:pt x="231" y="19"/>
                  </a:lnTo>
                  <a:lnTo>
                    <a:pt x="241" y="11"/>
                  </a:lnTo>
                  <a:lnTo>
                    <a:pt x="245" y="6"/>
                  </a:lnTo>
                  <a:lnTo>
                    <a:pt x="245" y="0"/>
                  </a:lnTo>
                </a:path>
              </a:pathLst>
            </a:custGeom>
            <a:noFill/>
            <a:ln w="6">
              <a:solidFill>
                <a:srgbClr val="005CE6"/>
              </a:solidFill>
              <a:prstDash val="solid"/>
              <a:round/>
              <a:headEnd/>
              <a:tailEnd/>
            </a:ln>
          </p:spPr>
          <p:txBody>
            <a:bodyPr/>
            <a:lstStyle/>
            <a:p>
              <a:endParaRPr lang="en-US"/>
            </a:p>
          </p:txBody>
        </p:sp>
        <p:sp>
          <p:nvSpPr>
            <p:cNvPr id="28745" name="Freeform 270"/>
            <p:cNvSpPr>
              <a:spLocks/>
            </p:cNvSpPr>
            <p:nvPr/>
          </p:nvSpPr>
          <p:spPr bwMode="auto">
            <a:xfrm>
              <a:off x="3519488" y="4749800"/>
              <a:ext cx="661988" cy="698500"/>
            </a:xfrm>
            <a:custGeom>
              <a:avLst/>
              <a:gdLst>
                <a:gd name="T0" fmla="*/ 394 w 417"/>
                <a:gd name="T1" fmla="*/ 424 h 440"/>
                <a:gd name="T2" fmla="*/ 387 w 417"/>
                <a:gd name="T3" fmla="*/ 419 h 440"/>
                <a:gd name="T4" fmla="*/ 374 w 417"/>
                <a:gd name="T5" fmla="*/ 411 h 440"/>
                <a:gd name="T6" fmla="*/ 369 w 417"/>
                <a:gd name="T7" fmla="*/ 401 h 440"/>
                <a:gd name="T8" fmla="*/ 347 w 417"/>
                <a:gd name="T9" fmla="*/ 391 h 440"/>
                <a:gd name="T10" fmla="*/ 322 w 417"/>
                <a:gd name="T11" fmla="*/ 374 h 440"/>
                <a:gd name="T12" fmla="*/ 320 w 417"/>
                <a:gd name="T13" fmla="*/ 367 h 440"/>
                <a:gd name="T14" fmla="*/ 308 w 417"/>
                <a:gd name="T15" fmla="*/ 348 h 440"/>
                <a:gd name="T16" fmla="*/ 271 w 417"/>
                <a:gd name="T17" fmla="*/ 309 h 440"/>
                <a:gd name="T18" fmla="*/ 246 w 417"/>
                <a:gd name="T19" fmla="*/ 299 h 440"/>
                <a:gd name="T20" fmla="*/ 233 w 417"/>
                <a:gd name="T21" fmla="*/ 290 h 440"/>
                <a:gd name="T22" fmla="*/ 226 w 417"/>
                <a:gd name="T23" fmla="*/ 282 h 440"/>
                <a:gd name="T24" fmla="*/ 203 w 417"/>
                <a:gd name="T25" fmla="*/ 275 h 440"/>
                <a:gd name="T26" fmla="*/ 199 w 417"/>
                <a:gd name="T27" fmla="*/ 250 h 440"/>
                <a:gd name="T28" fmla="*/ 191 w 417"/>
                <a:gd name="T29" fmla="*/ 234 h 440"/>
                <a:gd name="T30" fmla="*/ 177 w 417"/>
                <a:gd name="T31" fmla="*/ 221 h 440"/>
                <a:gd name="T32" fmla="*/ 173 w 417"/>
                <a:gd name="T33" fmla="*/ 203 h 440"/>
                <a:gd name="T34" fmla="*/ 157 w 417"/>
                <a:gd name="T35" fmla="*/ 193 h 440"/>
                <a:gd name="T36" fmla="*/ 150 w 417"/>
                <a:gd name="T37" fmla="*/ 190 h 440"/>
                <a:gd name="T38" fmla="*/ 135 w 417"/>
                <a:gd name="T39" fmla="*/ 157 h 440"/>
                <a:gd name="T40" fmla="*/ 131 w 417"/>
                <a:gd name="T41" fmla="*/ 136 h 440"/>
                <a:gd name="T42" fmla="*/ 111 w 417"/>
                <a:gd name="T43" fmla="*/ 121 h 440"/>
                <a:gd name="T44" fmla="*/ 96 w 417"/>
                <a:gd name="T45" fmla="*/ 113 h 440"/>
                <a:gd name="T46" fmla="*/ 88 w 417"/>
                <a:gd name="T47" fmla="*/ 100 h 440"/>
                <a:gd name="T48" fmla="*/ 83 w 417"/>
                <a:gd name="T49" fmla="*/ 90 h 440"/>
                <a:gd name="T50" fmla="*/ 73 w 417"/>
                <a:gd name="T51" fmla="*/ 77 h 440"/>
                <a:gd name="T52" fmla="*/ 56 w 417"/>
                <a:gd name="T53" fmla="*/ 73 h 440"/>
                <a:gd name="T54" fmla="*/ 50 w 417"/>
                <a:gd name="T55" fmla="*/ 67 h 440"/>
                <a:gd name="T56" fmla="*/ 34 w 417"/>
                <a:gd name="T57" fmla="*/ 56 h 440"/>
                <a:gd name="T58" fmla="*/ 29 w 417"/>
                <a:gd name="T59" fmla="*/ 49 h 440"/>
                <a:gd name="T60" fmla="*/ 26 w 417"/>
                <a:gd name="T61" fmla="*/ 36 h 440"/>
                <a:gd name="T62" fmla="*/ 13 w 417"/>
                <a:gd name="T63" fmla="*/ 34 h 440"/>
                <a:gd name="T64" fmla="*/ 5 w 417"/>
                <a:gd name="T65" fmla="*/ 13 h 440"/>
                <a:gd name="T66" fmla="*/ 0 w 417"/>
                <a:gd name="T67" fmla="*/ 0 h 44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17"/>
                <a:gd name="T103" fmla="*/ 0 h 440"/>
                <a:gd name="T104" fmla="*/ 417 w 417"/>
                <a:gd name="T105" fmla="*/ 440 h 44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17" h="440">
                  <a:moveTo>
                    <a:pt x="417" y="440"/>
                  </a:moveTo>
                  <a:lnTo>
                    <a:pt x="394" y="424"/>
                  </a:lnTo>
                  <a:lnTo>
                    <a:pt x="390" y="423"/>
                  </a:lnTo>
                  <a:lnTo>
                    <a:pt x="387" y="419"/>
                  </a:lnTo>
                  <a:lnTo>
                    <a:pt x="381" y="411"/>
                  </a:lnTo>
                  <a:lnTo>
                    <a:pt x="374" y="411"/>
                  </a:lnTo>
                  <a:lnTo>
                    <a:pt x="370" y="403"/>
                  </a:lnTo>
                  <a:lnTo>
                    <a:pt x="369" y="401"/>
                  </a:lnTo>
                  <a:lnTo>
                    <a:pt x="361" y="398"/>
                  </a:lnTo>
                  <a:lnTo>
                    <a:pt x="347" y="391"/>
                  </a:lnTo>
                  <a:lnTo>
                    <a:pt x="331" y="380"/>
                  </a:lnTo>
                  <a:lnTo>
                    <a:pt x="322" y="374"/>
                  </a:lnTo>
                  <a:lnTo>
                    <a:pt x="320" y="370"/>
                  </a:lnTo>
                  <a:lnTo>
                    <a:pt x="320" y="367"/>
                  </a:lnTo>
                  <a:lnTo>
                    <a:pt x="311" y="358"/>
                  </a:lnTo>
                  <a:lnTo>
                    <a:pt x="308" y="348"/>
                  </a:lnTo>
                  <a:lnTo>
                    <a:pt x="298" y="334"/>
                  </a:lnTo>
                  <a:lnTo>
                    <a:pt x="271" y="309"/>
                  </a:lnTo>
                  <a:lnTo>
                    <a:pt x="253" y="303"/>
                  </a:lnTo>
                  <a:lnTo>
                    <a:pt x="246" y="299"/>
                  </a:lnTo>
                  <a:lnTo>
                    <a:pt x="239" y="296"/>
                  </a:lnTo>
                  <a:lnTo>
                    <a:pt x="233" y="290"/>
                  </a:lnTo>
                  <a:lnTo>
                    <a:pt x="229" y="285"/>
                  </a:lnTo>
                  <a:lnTo>
                    <a:pt x="226" y="282"/>
                  </a:lnTo>
                  <a:lnTo>
                    <a:pt x="207" y="278"/>
                  </a:lnTo>
                  <a:lnTo>
                    <a:pt x="203" y="275"/>
                  </a:lnTo>
                  <a:lnTo>
                    <a:pt x="200" y="270"/>
                  </a:lnTo>
                  <a:lnTo>
                    <a:pt x="199" y="250"/>
                  </a:lnTo>
                  <a:lnTo>
                    <a:pt x="197" y="239"/>
                  </a:lnTo>
                  <a:lnTo>
                    <a:pt x="191" y="234"/>
                  </a:lnTo>
                  <a:lnTo>
                    <a:pt x="183" y="227"/>
                  </a:lnTo>
                  <a:lnTo>
                    <a:pt x="177" y="221"/>
                  </a:lnTo>
                  <a:lnTo>
                    <a:pt x="174" y="216"/>
                  </a:lnTo>
                  <a:lnTo>
                    <a:pt x="173" y="203"/>
                  </a:lnTo>
                  <a:lnTo>
                    <a:pt x="165" y="193"/>
                  </a:lnTo>
                  <a:lnTo>
                    <a:pt x="157" y="193"/>
                  </a:lnTo>
                  <a:lnTo>
                    <a:pt x="152" y="194"/>
                  </a:lnTo>
                  <a:lnTo>
                    <a:pt x="150" y="190"/>
                  </a:lnTo>
                  <a:lnTo>
                    <a:pt x="144" y="164"/>
                  </a:lnTo>
                  <a:lnTo>
                    <a:pt x="135" y="157"/>
                  </a:lnTo>
                  <a:lnTo>
                    <a:pt x="134" y="144"/>
                  </a:lnTo>
                  <a:lnTo>
                    <a:pt x="131" y="136"/>
                  </a:lnTo>
                  <a:lnTo>
                    <a:pt x="118" y="125"/>
                  </a:lnTo>
                  <a:lnTo>
                    <a:pt x="111" y="121"/>
                  </a:lnTo>
                  <a:lnTo>
                    <a:pt x="101" y="118"/>
                  </a:lnTo>
                  <a:lnTo>
                    <a:pt x="96" y="113"/>
                  </a:lnTo>
                  <a:lnTo>
                    <a:pt x="95" y="108"/>
                  </a:lnTo>
                  <a:lnTo>
                    <a:pt x="88" y="100"/>
                  </a:lnTo>
                  <a:lnTo>
                    <a:pt x="86" y="95"/>
                  </a:lnTo>
                  <a:lnTo>
                    <a:pt x="83" y="90"/>
                  </a:lnTo>
                  <a:lnTo>
                    <a:pt x="75" y="87"/>
                  </a:lnTo>
                  <a:lnTo>
                    <a:pt x="73" y="77"/>
                  </a:lnTo>
                  <a:lnTo>
                    <a:pt x="70" y="75"/>
                  </a:lnTo>
                  <a:lnTo>
                    <a:pt x="56" y="73"/>
                  </a:lnTo>
                  <a:lnTo>
                    <a:pt x="52" y="72"/>
                  </a:lnTo>
                  <a:lnTo>
                    <a:pt x="50" y="67"/>
                  </a:lnTo>
                  <a:lnTo>
                    <a:pt x="50" y="56"/>
                  </a:lnTo>
                  <a:lnTo>
                    <a:pt x="34" y="56"/>
                  </a:lnTo>
                  <a:lnTo>
                    <a:pt x="30" y="53"/>
                  </a:lnTo>
                  <a:lnTo>
                    <a:pt x="29" y="49"/>
                  </a:lnTo>
                  <a:lnTo>
                    <a:pt x="29" y="39"/>
                  </a:lnTo>
                  <a:lnTo>
                    <a:pt x="26" y="36"/>
                  </a:lnTo>
                  <a:lnTo>
                    <a:pt x="16" y="37"/>
                  </a:lnTo>
                  <a:lnTo>
                    <a:pt x="13" y="34"/>
                  </a:lnTo>
                  <a:lnTo>
                    <a:pt x="10" y="20"/>
                  </a:lnTo>
                  <a:lnTo>
                    <a:pt x="5" y="13"/>
                  </a:lnTo>
                  <a:lnTo>
                    <a:pt x="4" y="3"/>
                  </a:lnTo>
                  <a:lnTo>
                    <a:pt x="0" y="0"/>
                  </a:lnTo>
                </a:path>
              </a:pathLst>
            </a:custGeom>
            <a:noFill/>
            <a:ln w="6">
              <a:solidFill>
                <a:srgbClr val="005CE6"/>
              </a:solidFill>
              <a:prstDash val="solid"/>
              <a:round/>
              <a:headEnd/>
              <a:tailEnd/>
            </a:ln>
          </p:spPr>
          <p:txBody>
            <a:bodyPr/>
            <a:lstStyle/>
            <a:p>
              <a:endParaRPr lang="en-US"/>
            </a:p>
          </p:txBody>
        </p:sp>
        <p:sp>
          <p:nvSpPr>
            <p:cNvPr id="28746" name="Freeform 271"/>
            <p:cNvSpPr>
              <a:spLocks/>
            </p:cNvSpPr>
            <p:nvPr/>
          </p:nvSpPr>
          <p:spPr bwMode="auto">
            <a:xfrm>
              <a:off x="3328988" y="5781675"/>
              <a:ext cx="19050" cy="71437"/>
            </a:xfrm>
            <a:custGeom>
              <a:avLst/>
              <a:gdLst>
                <a:gd name="T0" fmla="*/ 2 w 12"/>
                <a:gd name="T1" fmla="*/ 45 h 45"/>
                <a:gd name="T2" fmla="*/ 0 w 12"/>
                <a:gd name="T3" fmla="*/ 44 h 45"/>
                <a:gd name="T4" fmla="*/ 2 w 12"/>
                <a:gd name="T5" fmla="*/ 25 h 45"/>
                <a:gd name="T6" fmla="*/ 6 w 12"/>
                <a:gd name="T7" fmla="*/ 2 h 45"/>
                <a:gd name="T8" fmla="*/ 12 w 12"/>
                <a:gd name="T9" fmla="*/ 0 h 45"/>
                <a:gd name="T10" fmla="*/ 0 60000 65536"/>
                <a:gd name="T11" fmla="*/ 0 60000 65536"/>
                <a:gd name="T12" fmla="*/ 0 60000 65536"/>
                <a:gd name="T13" fmla="*/ 0 60000 65536"/>
                <a:gd name="T14" fmla="*/ 0 60000 65536"/>
                <a:gd name="T15" fmla="*/ 0 w 12"/>
                <a:gd name="T16" fmla="*/ 0 h 45"/>
                <a:gd name="T17" fmla="*/ 12 w 12"/>
                <a:gd name="T18" fmla="*/ 45 h 45"/>
              </a:gdLst>
              <a:ahLst/>
              <a:cxnLst>
                <a:cxn ang="T10">
                  <a:pos x="T0" y="T1"/>
                </a:cxn>
                <a:cxn ang="T11">
                  <a:pos x="T2" y="T3"/>
                </a:cxn>
                <a:cxn ang="T12">
                  <a:pos x="T4" y="T5"/>
                </a:cxn>
                <a:cxn ang="T13">
                  <a:pos x="T6" y="T7"/>
                </a:cxn>
                <a:cxn ang="T14">
                  <a:pos x="T8" y="T9"/>
                </a:cxn>
              </a:cxnLst>
              <a:rect l="T15" t="T16" r="T17" b="T18"/>
              <a:pathLst>
                <a:path w="12" h="45">
                  <a:moveTo>
                    <a:pt x="2" y="45"/>
                  </a:moveTo>
                  <a:lnTo>
                    <a:pt x="0" y="44"/>
                  </a:lnTo>
                  <a:lnTo>
                    <a:pt x="2" y="25"/>
                  </a:lnTo>
                  <a:lnTo>
                    <a:pt x="6" y="2"/>
                  </a:lnTo>
                  <a:lnTo>
                    <a:pt x="12" y="0"/>
                  </a:lnTo>
                </a:path>
              </a:pathLst>
            </a:custGeom>
            <a:noFill/>
            <a:ln w="6">
              <a:solidFill>
                <a:srgbClr val="005CE6"/>
              </a:solidFill>
              <a:prstDash val="solid"/>
              <a:round/>
              <a:headEnd/>
              <a:tailEnd/>
            </a:ln>
          </p:spPr>
          <p:txBody>
            <a:bodyPr/>
            <a:lstStyle/>
            <a:p>
              <a:endParaRPr lang="en-US"/>
            </a:p>
          </p:txBody>
        </p:sp>
        <p:sp>
          <p:nvSpPr>
            <p:cNvPr id="28747" name="Freeform 272"/>
            <p:cNvSpPr>
              <a:spLocks/>
            </p:cNvSpPr>
            <p:nvPr/>
          </p:nvSpPr>
          <p:spPr bwMode="auto">
            <a:xfrm>
              <a:off x="6778625" y="3370263"/>
              <a:ext cx="195263" cy="776287"/>
            </a:xfrm>
            <a:custGeom>
              <a:avLst/>
              <a:gdLst>
                <a:gd name="T0" fmla="*/ 8 w 123"/>
                <a:gd name="T1" fmla="*/ 0 h 489"/>
                <a:gd name="T2" fmla="*/ 11 w 123"/>
                <a:gd name="T3" fmla="*/ 29 h 489"/>
                <a:gd name="T4" fmla="*/ 10 w 123"/>
                <a:gd name="T5" fmla="*/ 38 h 489"/>
                <a:gd name="T6" fmla="*/ 1 w 123"/>
                <a:gd name="T7" fmla="*/ 58 h 489"/>
                <a:gd name="T8" fmla="*/ 1 w 123"/>
                <a:gd name="T9" fmla="*/ 70 h 489"/>
                <a:gd name="T10" fmla="*/ 7 w 123"/>
                <a:gd name="T11" fmla="*/ 80 h 489"/>
                <a:gd name="T12" fmla="*/ 12 w 123"/>
                <a:gd name="T13" fmla="*/ 90 h 489"/>
                <a:gd name="T14" fmla="*/ 17 w 123"/>
                <a:gd name="T15" fmla="*/ 101 h 489"/>
                <a:gd name="T16" fmla="*/ 25 w 123"/>
                <a:gd name="T17" fmla="*/ 117 h 489"/>
                <a:gd name="T18" fmla="*/ 25 w 123"/>
                <a:gd name="T19" fmla="*/ 129 h 489"/>
                <a:gd name="T20" fmla="*/ 30 w 123"/>
                <a:gd name="T21" fmla="*/ 146 h 489"/>
                <a:gd name="T22" fmla="*/ 28 w 123"/>
                <a:gd name="T23" fmla="*/ 156 h 489"/>
                <a:gd name="T24" fmla="*/ 25 w 123"/>
                <a:gd name="T25" fmla="*/ 165 h 489"/>
                <a:gd name="T26" fmla="*/ 23 w 123"/>
                <a:gd name="T27" fmla="*/ 209 h 489"/>
                <a:gd name="T28" fmla="*/ 20 w 123"/>
                <a:gd name="T29" fmla="*/ 215 h 489"/>
                <a:gd name="T30" fmla="*/ 18 w 123"/>
                <a:gd name="T31" fmla="*/ 228 h 489"/>
                <a:gd name="T32" fmla="*/ 20 w 123"/>
                <a:gd name="T33" fmla="*/ 242 h 489"/>
                <a:gd name="T34" fmla="*/ 11 w 123"/>
                <a:gd name="T35" fmla="*/ 248 h 489"/>
                <a:gd name="T36" fmla="*/ 5 w 123"/>
                <a:gd name="T37" fmla="*/ 260 h 489"/>
                <a:gd name="T38" fmla="*/ 4 w 123"/>
                <a:gd name="T39" fmla="*/ 264 h 489"/>
                <a:gd name="T40" fmla="*/ 2 w 123"/>
                <a:gd name="T41" fmla="*/ 274 h 489"/>
                <a:gd name="T42" fmla="*/ 0 w 123"/>
                <a:gd name="T43" fmla="*/ 283 h 489"/>
                <a:gd name="T44" fmla="*/ 0 w 123"/>
                <a:gd name="T45" fmla="*/ 296 h 489"/>
                <a:gd name="T46" fmla="*/ 4 w 123"/>
                <a:gd name="T47" fmla="*/ 309 h 489"/>
                <a:gd name="T48" fmla="*/ 8 w 123"/>
                <a:gd name="T49" fmla="*/ 314 h 489"/>
                <a:gd name="T50" fmla="*/ 18 w 123"/>
                <a:gd name="T51" fmla="*/ 324 h 489"/>
                <a:gd name="T52" fmla="*/ 36 w 123"/>
                <a:gd name="T53" fmla="*/ 340 h 489"/>
                <a:gd name="T54" fmla="*/ 44 w 123"/>
                <a:gd name="T55" fmla="*/ 350 h 489"/>
                <a:gd name="T56" fmla="*/ 46 w 123"/>
                <a:gd name="T57" fmla="*/ 358 h 489"/>
                <a:gd name="T58" fmla="*/ 56 w 123"/>
                <a:gd name="T59" fmla="*/ 372 h 489"/>
                <a:gd name="T60" fmla="*/ 57 w 123"/>
                <a:gd name="T61" fmla="*/ 378 h 489"/>
                <a:gd name="T62" fmla="*/ 59 w 123"/>
                <a:gd name="T63" fmla="*/ 388 h 489"/>
                <a:gd name="T64" fmla="*/ 63 w 123"/>
                <a:gd name="T65" fmla="*/ 401 h 489"/>
                <a:gd name="T66" fmla="*/ 74 w 123"/>
                <a:gd name="T67" fmla="*/ 422 h 489"/>
                <a:gd name="T68" fmla="*/ 80 w 123"/>
                <a:gd name="T69" fmla="*/ 430 h 489"/>
                <a:gd name="T70" fmla="*/ 89 w 123"/>
                <a:gd name="T71" fmla="*/ 432 h 489"/>
                <a:gd name="T72" fmla="*/ 103 w 123"/>
                <a:gd name="T73" fmla="*/ 450 h 489"/>
                <a:gd name="T74" fmla="*/ 106 w 123"/>
                <a:gd name="T75" fmla="*/ 454 h 489"/>
                <a:gd name="T76" fmla="*/ 118 w 123"/>
                <a:gd name="T77" fmla="*/ 474 h 489"/>
                <a:gd name="T78" fmla="*/ 121 w 123"/>
                <a:gd name="T79" fmla="*/ 486 h 489"/>
                <a:gd name="T80" fmla="*/ 123 w 123"/>
                <a:gd name="T81" fmla="*/ 489 h 48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23"/>
                <a:gd name="T124" fmla="*/ 0 h 489"/>
                <a:gd name="T125" fmla="*/ 123 w 123"/>
                <a:gd name="T126" fmla="*/ 489 h 48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23" h="489">
                  <a:moveTo>
                    <a:pt x="8" y="0"/>
                  </a:moveTo>
                  <a:lnTo>
                    <a:pt x="11" y="29"/>
                  </a:lnTo>
                  <a:lnTo>
                    <a:pt x="10" y="38"/>
                  </a:lnTo>
                  <a:lnTo>
                    <a:pt x="1" y="58"/>
                  </a:lnTo>
                  <a:lnTo>
                    <a:pt x="1" y="70"/>
                  </a:lnTo>
                  <a:lnTo>
                    <a:pt x="7" y="80"/>
                  </a:lnTo>
                  <a:lnTo>
                    <a:pt x="12" y="90"/>
                  </a:lnTo>
                  <a:lnTo>
                    <a:pt x="17" y="101"/>
                  </a:lnTo>
                  <a:lnTo>
                    <a:pt x="25" y="117"/>
                  </a:lnTo>
                  <a:lnTo>
                    <a:pt x="25" y="129"/>
                  </a:lnTo>
                  <a:lnTo>
                    <a:pt x="30" y="146"/>
                  </a:lnTo>
                  <a:lnTo>
                    <a:pt x="28" y="156"/>
                  </a:lnTo>
                  <a:lnTo>
                    <a:pt x="25" y="165"/>
                  </a:lnTo>
                  <a:lnTo>
                    <a:pt x="23" y="209"/>
                  </a:lnTo>
                  <a:lnTo>
                    <a:pt x="20" y="215"/>
                  </a:lnTo>
                  <a:lnTo>
                    <a:pt x="18" y="228"/>
                  </a:lnTo>
                  <a:lnTo>
                    <a:pt x="20" y="242"/>
                  </a:lnTo>
                  <a:lnTo>
                    <a:pt x="11" y="248"/>
                  </a:lnTo>
                  <a:lnTo>
                    <a:pt x="5" y="260"/>
                  </a:lnTo>
                  <a:lnTo>
                    <a:pt x="4" y="264"/>
                  </a:lnTo>
                  <a:lnTo>
                    <a:pt x="2" y="274"/>
                  </a:lnTo>
                  <a:lnTo>
                    <a:pt x="0" y="283"/>
                  </a:lnTo>
                  <a:lnTo>
                    <a:pt x="0" y="296"/>
                  </a:lnTo>
                  <a:lnTo>
                    <a:pt x="4" y="309"/>
                  </a:lnTo>
                  <a:lnTo>
                    <a:pt x="8" y="314"/>
                  </a:lnTo>
                  <a:lnTo>
                    <a:pt x="18" y="324"/>
                  </a:lnTo>
                  <a:lnTo>
                    <a:pt x="36" y="340"/>
                  </a:lnTo>
                  <a:lnTo>
                    <a:pt x="44" y="350"/>
                  </a:lnTo>
                  <a:lnTo>
                    <a:pt x="46" y="358"/>
                  </a:lnTo>
                  <a:lnTo>
                    <a:pt x="56" y="372"/>
                  </a:lnTo>
                  <a:lnTo>
                    <a:pt x="57" y="378"/>
                  </a:lnTo>
                  <a:lnTo>
                    <a:pt x="59" y="388"/>
                  </a:lnTo>
                  <a:lnTo>
                    <a:pt x="63" y="401"/>
                  </a:lnTo>
                  <a:lnTo>
                    <a:pt x="74" y="422"/>
                  </a:lnTo>
                  <a:lnTo>
                    <a:pt x="80" y="430"/>
                  </a:lnTo>
                  <a:lnTo>
                    <a:pt x="89" y="432"/>
                  </a:lnTo>
                  <a:lnTo>
                    <a:pt x="103" y="450"/>
                  </a:lnTo>
                  <a:lnTo>
                    <a:pt x="106" y="454"/>
                  </a:lnTo>
                  <a:lnTo>
                    <a:pt x="118" y="474"/>
                  </a:lnTo>
                  <a:lnTo>
                    <a:pt x="121" y="486"/>
                  </a:lnTo>
                  <a:lnTo>
                    <a:pt x="123" y="489"/>
                  </a:lnTo>
                </a:path>
              </a:pathLst>
            </a:custGeom>
            <a:noFill/>
            <a:ln w="6">
              <a:solidFill>
                <a:srgbClr val="005CE6"/>
              </a:solidFill>
              <a:prstDash val="solid"/>
              <a:round/>
              <a:headEnd/>
              <a:tailEnd/>
            </a:ln>
          </p:spPr>
          <p:txBody>
            <a:bodyPr/>
            <a:lstStyle/>
            <a:p>
              <a:endParaRPr lang="en-US"/>
            </a:p>
          </p:txBody>
        </p:sp>
        <p:sp>
          <p:nvSpPr>
            <p:cNvPr id="28748" name="Freeform 274"/>
            <p:cNvSpPr>
              <a:spLocks/>
            </p:cNvSpPr>
            <p:nvPr/>
          </p:nvSpPr>
          <p:spPr bwMode="auto">
            <a:xfrm>
              <a:off x="2527300" y="3027363"/>
              <a:ext cx="3175" cy="49212"/>
            </a:xfrm>
            <a:custGeom>
              <a:avLst/>
              <a:gdLst>
                <a:gd name="T0" fmla="*/ 2 w 2"/>
                <a:gd name="T1" fmla="*/ 31 h 31"/>
                <a:gd name="T2" fmla="*/ 2 w 2"/>
                <a:gd name="T3" fmla="*/ 31 h 31"/>
                <a:gd name="T4" fmla="*/ 0 w 2"/>
                <a:gd name="T5" fmla="*/ 3 h 31"/>
                <a:gd name="T6" fmla="*/ 0 w 2"/>
                <a:gd name="T7" fmla="*/ 0 h 31"/>
                <a:gd name="T8" fmla="*/ 0 60000 65536"/>
                <a:gd name="T9" fmla="*/ 0 60000 65536"/>
                <a:gd name="T10" fmla="*/ 0 60000 65536"/>
                <a:gd name="T11" fmla="*/ 0 60000 65536"/>
                <a:gd name="T12" fmla="*/ 0 w 2"/>
                <a:gd name="T13" fmla="*/ 0 h 31"/>
                <a:gd name="T14" fmla="*/ 2 w 2"/>
                <a:gd name="T15" fmla="*/ 31 h 31"/>
              </a:gdLst>
              <a:ahLst/>
              <a:cxnLst>
                <a:cxn ang="T8">
                  <a:pos x="T0" y="T1"/>
                </a:cxn>
                <a:cxn ang="T9">
                  <a:pos x="T2" y="T3"/>
                </a:cxn>
                <a:cxn ang="T10">
                  <a:pos x="T4" y="T5"/>
                </a:cxn>
                <a:cxn ang="T11">
                  <a:pos x="T6" y="T7"/>
                </a:cxn>
              </a:cxnLst>
              <a:rect l="T12" t="T13" r="T14" b="T15"/>
              <a:pathLst>
                <a:path w="2" h="31">
                  <a:moveTo>
                    <a:pt x="2" y="31"/>
                  </a:moveTo>
                  <a:lnTo>
                    <a:pt x="2" y="31"/>
                  </a:lnTo>
                  <a:lnTo>
                    <a:pt x="0" y="3"/>
                  </a:lnTo>
                  <a:lnTo>
                    <a:pt x="0" y="0"/>
                  </a:lnTo>
                </a:path>
              </a:pathLst>
            </a:custGeom>
            <a:noFill/>
            <a:ln w="6">
              <a:solidFill>
                <a:srgbClr val="005CE6"/>
              </a:solidFill>
              <a:prstDash val="solid"/>
              <a:round/>
              <a:headEnd/>
              <a:tailEnd/>
            </a:ln>
          </p:spPr>
          <p:txBody>
            <a:bodyPr/>
            <a:lstStyle/>
            <a:p>
              <a:endParaRPr lang="en-US"/>
            </a:p>
          </p:txBody>
        </p:sp>
        <p:sp>
          <p:nvSpPr>
            <p:cNvPr id="28749" name="Freeform 275"/>
            <p:cNvSpPr>
              <a:spLocks/>
            </p:cNvSpPr>
            <p:nvPr/>
          </p:nvSpPr>
          <p:spPr bwMode="auto">
            <a:xfrm>
              <a:off x="3768725" y="1358901"/>
              <a:ext cx="26988" cy="87312"/>
            </a:xfrm>
            <a:custGeom>
              <a:avLst/>
              <a:gdLst>
                <a:gd name="T0" fmla="*/ 17 w 17"/>
                <a:gd name="T1" fmla="*/ 55 h 55"/>
                <a:gd name="T2" fmla="*/ 11 w 17"/>
                <a:gd name="T3" fmla="*/ 52 h 55"/>
                <a:gd name="T4" fmla="*/ 3 w 17"/>
                <a:gd name="T5" fmla="*/ 41 h 55"/>
                <a:gd name="T6" fmla="*/ 0 w 17"/>
                <a:gd name="T7" fmla="*/ 36 h 55"/>
                <a:gd name="T8" fmla="*/ 0 w 17"/>
                <a:gd name="T9" fmla="*/ 18 h 55"/>
                <a:gd name="T10" fmla="*/ 6 w 17"/>
                <a:gd name="T11" fmla="*/ 2 h 55"/>
                <a:gd name="T12" fmla="*/ 10 w 17"/>
                <a:gd name="T13" fmla="*/ 0 h 55"/>
                <a:gd name="T14" fmla="*/ 0 60000 65536"/>
                <a:gd name="T15" fmla="*/ 0 60000 65536"/>
                <a:gd name="T16" fmla="*/ 0 60000 65536"/>
                <a:gd name="T17" fmla="*/ 0 60000 65536"/>
                <a:gd name="T18" fmla="*/ 0 60000 65536"/>
                <a:gd name="T19" fmla="*/ 0 60000 65536"/>
                <a:gd name="T20" fmla="*/ 0 60000 65536"/>
                <a:gd name="T21" fmla="*/ 0 w 17"/>
                <a:gd name="T22" fmla="*/ 0 h 55"/>
                <a:gd name="T23" fmla="*/ 17 w 17"/>
                <a:gd name="T24" fmla="*/ 55 h 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55">
                  <a:moveTo>
                    <a:pt x="17" y="55"/>
                  </a:moveTo>
                  <a:lnTo>
                    <a:pt x="11" y="52"/>
                  </a:lnTo>
                  <a:lnTo>
                    <a:pt x="3" y="41"/>
                  </a:lnTo>
                  <a:lnTo>
                    <a:pt x="0" y="36"/>
                  </a:lnTo>
                  <a:lnTo>
                    <a:pt x="0" y="18"/>
                  </a:lnTo>
                  <a:lnTo>
                    <a:pt x="6" y="2"/>
                  </a:lnTo>
                  <a:lnTo>
                    <a:pt x="10" y="0"/>
                  </a:lnTo>
                </a:path>
              </a:pathLst>
            </a:custGeom>
            <a:noFill/>
            <a:ln w="6">
              <a:solidFill>
                <a:srgbClr val="005CE6"/>
              </a:solidFill>
              <a:prstDash val="solid"/>
              <a:round/>
              <a:headEnd/>
              <a:tailEnd/>
            </a:ln>
          </p:spPr>
          <p:txBody>
            <a:bodyPr/>
            <a:lstStyle/>
            <a:p>
              <a:endParaRPr lang="en-US"/>
            </a:p>
          </p:txBody>
        </p:sp>
        <p:sp>
          <p:nvSpPr>
            <p:cNvPr id="28750" name="Freeform 276"/>
            <p:cNvSpPr>
              <a:spLocks/>
            </p:cNvSpPr>
            <p:nvPr/>
          </p:nvSpPr>
          <p:spPr bwMode="auto">
            <a:xfrm>
              <a:off x="2146300" y="2495550"/>
              <a:ext cx="293688" cy="77787"/>
            </a:xfrm>
            <a:custGeom>
              <a:avLst/>
              <a:gdLst>
                <a:gd name="T0" fmla="*/ 0 w 185"/>
                <a:gd name="T1" fmla="*/ 49 h 49"/>
                <a:gd name="T2" fmla="*/ 5 w 185"/>
                <a:gd name="T3" fmla="*/ 40 h 49"/>
                <a:gd name="T4" fmla="*/ 8 w 185"/>
                <a:gd name="T5" fmla="*/ 37 h 49"/>
                <a:gd name="T6" fmla="*/ 15 w 185"/>
                <a:gd name="T7" fmla="*/ 33 h 49"/>
                <a:gd name="T8" fmla="*/ 18 w 185"/>
                <a:gd name="T9" fmla="*/ 29 h 49"/>
                <a:gd name="T10" fmla="*/ 16 w 185"/>
                <a:gd name="T11" fmla="*/ 26 h 49"/>
                <a:gd name="T12" fmla="*/ 8 w 185"/>
                <a:gd name="T13" fmla="*/ 14 h 49"/>
                <a:gd name="T14" fmla="*/ 6 w 185"/>
                <a:gd name="T15" fmla="*/ 10 h 49"/>
                <a:gd name="T16" fmla="*/ 8 w 185"/>
                <a:gd name="T17" fmla="*/ 7 h 49"/>
                <a:gd name="T18" fmla="*/ 12 w 185"/>
                <a:gd name="T19" fmla="*/ 4 h 49"/>
                <a:gd name="T20" fmla="*/ 21 w 185"/>
                <a:gd name="T21" fmla="*/ 6 h 49"/>
                <a:gd name="T22" fmla="*/ 35 w 185"/>
                <a:gd name="T23" fmla="*/ 12 h 49"/>
                <a:gd name="T24" fmla="*/ 44 w 185"/>
                <a:gd name="T25" fmla="*/ 13 h 49"/>
                <a:gd name="T26" fmla="*/ 49 w 185"/>
                <a:gd name="T27" fmla="*/ 6 h 49"/>
                <a:gd name="T28" fmla="*/ 51 w 185"/>
                <a:gd name="T29" fmla="*/ 3 h 49"/>
                <a:gd name="T30" fmla="*/ 57 w 185"/>
                <a:gd name="T31" fmla="*/ 0 h 49"/>
                <a:gd name="T32" fmla="*/ 62 w 185"/>
                <a:gd name="T33" fmla="*/ 0 h 49"/>
                <a:gd name="T34" fmla="*/ 75 w 185"/>
                <a:gd name="T35" fmla="*/ 12 h 49"/>
                <a:gd name="T36" fmla="*/ 84 w 185"/>
                <a:gd name="T37" fmla="*/ 16 h 49"/>
                <a:gd name="T38" fmla="*/ 94 w 185"/>
                <a:gd name="T39" fmla="*/ 14 h 49"/>
                <a:gd name="T40" fmla="*/ 108 w 185"/>
                <a:gd name="T41" fmla="*/ 22 h 49"/>
                <a:gd name="T42" fmla="*/ 120 w 185"/>
                <a:gd name="T43" fmla="*/ 19 h 49"/>
                <a:gd name="T44" fmla="*/ 127 w 185"/>
                <a:gd name="T45" fmla="*/ 14 h 49"/>
                <a:gd name="T46" fmla="*/ 133 w 185"/>
                <a:gd name="T47" fmla="*/ 3 h 49"/>
                <a:gd name="T48" fmla="*/ 137 w 185"/>
                <a:gd name="T49" fmla="*/ 1 h 49"/>
                <a:gd name="T50" fmla="*/ 142 w 185"/>
                <a:gd name="T51" fmla="*/ 1 h 49"/>
                <a:gd name="T52" fmla="*/ 146 w 185"/>
                <a:gd name="T53" fmla="*/ 7 h 49"/>
                <a:gd name="T54" fmla="*/ 147 w 185"/>
                <a:gd name="T55" fmla="*/ 12 h 49"/>
                <a:gd name="T56" fmla="*/ 147 w 185"/>
                <a:gd name="T57" fmla="*/ 17 h 49"/>
                <a:gd name="T58" fmla="*/ 150 w 185"/>
                <a:gd name="T59" fmla="*/ 20 h 49"/>
                <a:gd name="T60" fmla="*/ 162 w 185"/>
                <a:gd name="T61" fmla="*/ 26 h 49"/>
                <a:gd name="T62" fmla="*/ 169 w 185"/>
                <a:gd name="T63" fmla="*/ 27 h 49"/>
                <a:gd name="T64" fmla="*/ 175 w 185"/>
                <a:gd name="T65" fmla="*/ 26 h 49"/>
                <a:gd name="T66" fmla="*/ 185 w 185"/>
                <a:gd name="T67" fmla="*/ 20 h 4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85"/>
                <a:gd name="T103" fmla="*/ 0 h 49"/>
                <a:gd name="T104" fmla="*/ 185 w 185"/>
                <a:gd name="T105" fmla="*/ 49 h 4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85" h="49">
                  <a:moveTo>
                    <a:pt x="0" y="49"/>
                  </a:moveTo>
                  <a:lnTo>
                    <a:pt x="5" y="40"/>
                  </a:lnTo>
                  <a:lnTo>
                    <a:pt x="8" y="37"/>
                  </a:lnTo>
                  <a:lnTo>
                    <a:pt x="15" y="33"/>
                  </a:lnTo>
                  <a:lnTo>
                    <a:pt x="18" y="29"/>
                  </a:lnTo>
                  <a:lnTo>
                    <a:pt x="16" y="26"/>
                  </a:lnTo>
                  <a:lnTo>
                    <a:pt x="8" y="14"/>
                  </a:lnTo>
                  <a:lnTo>
                    <a:pt x="6" y="10"/>
                  </a:lnTo>
                  <a:lnTo>
                    <a:pt x="8" y="7"/>
                  </a:lnTo>
                  <a:lnTo>
                    <a:pt x="12" y="4"/>
                  </a:lnTo>
                  <a:lnTo>
                    <a:pt x="21" y="6"/>
                  </a:lnTo>
                  <a:lnTo>
                    <a:pt x="35" y="12"/>
                  </a:lnTo>
                  <a:lnTo>
                    <a:pt x="44" y="13"/>
                  </a:lnTo>
                  <a:lnTo>
                    <a:pt x="49" y="6"/>
                  </a:lnTo>
                  <a:lnTo>
                    <a:pt x="51" y="3"/>
                  </a:lnTo>
                  <a:lnTo>
                    <a:pt x="57" y="0"/>
                  </a:lnTo>
                  <a:lnTo>
                    <a:pt x="62" y="0"/>
                  </a:lnTo>
                  <a:lnTo>
                    <a:pt x="75" y="12"/>
                  </a:lnTo>
                  <a:lnTo>
                    <a:pt x="84" y="16"/>
                  </a:lnTo>
                  <a:lnTo>
                    <a:pt x="94" y="14"/>
                  </a:lnTo>
                  <a:lnTo>
                    <a:pt x="108" y="22"/>
                  </a:lnTo>
                  <a:lnTo>
                    <a:pt x="120" y="19"/>
                  </a:lnTo>
                  <a:lnTo>
                    <a:pt x="127" y="14"/>
                  </a:lnTo>
                  <a:lnTo>
                    <a:pt x="133" y="3"/>
                  </a:lnTo>
                  <a:lnTo>
                    <a:pt x="137" y="1"/>
                  </a:lnTo>
                  <a:lnTo>
                    <a:pt x="142" y="1"/>
                  </a:lnTo>
                  <a:lnTo>
                    <a:pt x="146" y="7"/>
                  </a:lnTo>
                  <a:lnTo>
                    <a:pt x="147" y="12"/>
                  </a:lnTo>
                  <a:lnTo>
                    <a:pt x="147" y="17"/>
                  </a:lnTo>
                  <a:lnTo>
                    <a:pt x="150" y="20"/>
                  </a:lnTo>
                  <a:lnTo>
                    <a:pt x="162" y="26"/>
                  </a:lnTo>
                  <a:lnTo>
                    <a:pt x="169" y="27"/>
                  </a:lnTo>
                  <a:lnTo>
                    <a:pt x="175" y="26"/>
                  </a:lnTo>
                  <a:lnTo>
                    <a:pt x="185" y="20"/>
                  </a:lnTo>
                </a:path>
              </a:pathLst>
            </a:custGeom>
            <a:noFill/>
            <a:ln w="6">
              <a:solidFill>
                <a:srgbClr val="005CE6"/>
              </a:solidFill>
              <a:prstDash val="solid"/>
              <a:round/>
              <a:headEnd/>
              <a:tailEnd/>
            </a:ln>
          </p:spPr>
          <p:txBody>
            <a:bodyPr/>
            <a:lstStyle/>
            <a:p>
              <a:endParaRPr lang="en-US"/>
            </a:p>
          </p:txBody>
        </p:sp>
        <p:sp>
          <p:nvSpPr>
            <p:cNvPr id="28751" name="Line 277"/>
            <p:cNvSpPr>
              <a:spLocks noChangeShapeType="1"/>
            </p:cNvSpPr>
            <p:nvPr/>
          </p:nvSpPr>
          <p:spPr bwMode="auto">
            <a:xfrm flipV="1">
              <a:off x="3814763" y="2776538"/>
              <a:ext cx="1588" cy="11112"/>
            </a:xfrm>
            <a:prstGeom prst="line">
              <a:avLst/>
            </a:prstGeom>
            <a:noFill/>
            <a:ln w="6">
              <a:solidFill>
                <a:srgbClr val="005CE6"/>
              </a:solidFill>
              <a:round/>
              <a:headEnd/>
              <a:tailEnd/>
            </a:ln>
          </p:spPr>
          <p:txBody>
            <a:bodyPr/>
            <a:lstStyle/>
            <a:p>
              <a:endParaRPr lang="en-US"/>
            </a:p>
          </p:txBody>
        </p:sp>
        <p:sp>
          <p:nvSpPr>
            <p:cNvPr id="28752" name="Freeform 278"/>
            <p:cNvSpPr>
              <a:spLocks/>
            </p:cNvSpPr>
            <p:nvPr/>
          </p:nvSpPr>
          <p:spPr bwMode="auto">
            <a:xfrm>
              <a:off x="539750" y="4179888"/>
              <a:ext cx="57150" cy="92075"/>
            </a:xfrm>
            <a:custGeom>
              <a:avLst/>
              <a:gdLst>
                <a:gd name="T0" fmla="*/ 0 w 36"/>
                <a:gd name="T1" fmla="*/ 0 h 58"/>
                <a:gd name="T2" fmla="*/ 11 w 36"/>
                <a:gd name="T3" fmla="*/ 23 h 58"/>
                <a:gd name="T4" fmla="*/ 26 w 36"/>
                <a:gd name="T5" fmla="*/ 42 h 58"/>
                <a:gd name="T6" fmla="*/ 27 w 36"/>
                <a:gd name="T7" fmla="*/ 45 h 58"/>
                <a:gd name="T8" fmla="*/ 36 w 36"/>
                <a:gd name="T9" fmla="*/ 58 h 58"/>
                <a:gd name="T10" fmla="*/ 0 60000 65536"/>
                <a:gd name="T11" fmla="*/ 0 60000 65536"/>
                <a:gd name="T12" fmla="*/ 0 60000 65536"/>
                <a:gd name="T13" fmla="*/ 0 60000 65536"/>
                <a:gd name="T14" fmla="*/ 0 60000 65536"/>
                <a:gd name="T15" fmla="*/ 0 w 36"/>
                <a:gd name="T16" fmla="*/ 0 h 58"/>
                <a:gd name="T17" fmla="*/ 36 w 36"/>
                <a:gd name="T18" fmla="*/ 58 h 58"/>
              </a:gdLst>
              <a:ahLst/>
              <a:cxnLst>
                <a:cxn ang="T10">
                  <a:pos x="T0" y="T1"/>
                </a:cxn>
                <a:cxn ang="T11">
                  <a:pos x="T2" y="T3"/>
                </a:cxn>
                <a:cxn ang="T12">
                  <a:pos x="T4" y="T5"/>
                </a:cxn>
                <a:cxn ang="T13">
                  <a:pos x="T6" y="T7"/>
                </a:cxn>
                <a:cxn ang="T14">
                  <a:pos x="T8" y="T9"/>
                </a:cxn>
              </a:cxnLst>
              <a:rect l="T15" t="T16" r="T17" b="T18"/>
              <a:pathLst>
                <a:path w="36" h="58">
                  <a:moveTo>
                    <a:pt x="0" y="0"/>
                  </a:moveTo>
                  <a:lnTo>
                    <a:pt x="11" y="23"/>
                  </a:lnTo>
                  <a:lnTo>
                    <a:pt x="26" y="42"/>
                  </a:lnTo>
                  <a:lnTo>
                    <a:pt x="27" y="45"/>
                  </a:lnTo>
                  <a:lnTo>
                    <a:pt x="36" y="58"/>
                  </a:lnTo>
                </a:path>
              </a:pathLst>
            </a:custGeom>
            <a:noFill/>
            <a:ln w="6">
              <a:solidFill>
                <a:srgbClr val="005CE6"/>
              </a:solidFill>
              <a:prstDash val="solid"/>
              <a:round/>
              <a:headEnd/>
              <a:tailEnd/>
            </a:ln>
          </p:spPr>
          <p:txBody>
            <a:bodyPr/>
            <a:lstStyle/>
            <a:p>
              <a:endParaRPr lang="en-US"/>
            </a:p>
          </p:txBody>
        </p:sp>
        <p:sp>
          <p:nvSpPr>
            <p:cNvPr id="28753" name="Freeform 279"/>
            <p:cNvSpPr>
              <a:spLocks/>
            </p:cNvSpPr>
            <p:nvPr/>
          </p:nvSpPr>
          <p:spPr bwMode="auto">
            <a:xfrm>
              <a:off x="6096000" y="4284663"/>
              <a:ext cx="492125" cy="238125"/>
            </a:xfrm>
            <a:custGeom>
              <a:avLst/>
              <a:gdLst>
                <a:gd name="T0" fmla="*/ 298 w 310"/>
                <a:gd name="T1" fmla="*/ 118 h 150"/>
                <a:gd name="T2" fmla="*/ 301 w 310"/>
                <a:gd name="T3" fmla="*/ 126 h 150"/>
                <a:gd name="T4" fmla="*/ 288 w 310"/>
                <a:gd name="T5" fmla="*/ 136 h 150"/>
                <a:gd name="T6" fmla="*/ 287 w 310"/>
                <a:gd name="T7" fmla="*/ 146 h 150"/>
                <a:gd name="T8" fmla="*/ 278 w 310"/>
                <a:gd name="T9" fmla="*/ 147 h 150"/>
                <a:gd name="T10" fmla="*/ 271 w 310"/>
                <a:gd name="T11" fmla="*/ 130 h 150"/>
                <a:gd name="T12" fmla="*/ 267 w 310"/>
                <a:gd name="T13" fmla="*/ 124 h 150"/>
                <a:gd name="T14" fmla="*/ 239 w 310"/>
                <a:gd name="T15" fmla="*/ 130 h 150"/>
                <a:gd name="T16" fmla="*/ 249 w 310"/>
                <a:gd name="T17" fmla="*/ 143 h 150"/>
                <a:gd name="T18" fmla="*/ 247 w 310"/>
                <a:gd name="T19" fmla="*/ 147 h 150"/>
                <a:gd name="T20" fmla="*/ 226 w 310"/>
                <a:gd name="T21" fmla="*/ 137 h 150"/>
                <a:gd name="T22" fmla="*/ 229 w 310"/>
                <a:gd name="T23" fmla="*/ 123 h 150"/>
                <a:gd name="T24" fmla="*/ 248 w 310"/>
                <a:gd name="T25" fmla="*/ 116 h 150"/>
                <a:gd name="T26" fmla="*/ 249 w 310"/>
                <a:gd name="T27" fmla="*/ 111 h 150"/>
                <a:gd name="T28" fmla="*/ 235 w 310"/>
                <a:gd name="T29" fmla="*/ 103 h 150"/>
                <a:gd name="T30" fmla="*/ 213 w 310"/>
                <a:gd name="T31" fmla="*/ 108 h 150"/>
                <a:gd name="T32" fmla="*/ 211 w 310"/>
                <a:gd name="T33" fmla="*/ 114 h 150"/>
                <a:gd name="T34" fmla="*/ 215 w 310"/>
                <a:gd name="T35" fmla="*/ 127 h 150"/>
                <a:gd name="T36" fmla="*/ 202 w 310"/>
                <a:gd name="T37" fmla="*/ 129 h 150"/>
                <a:gd name="T38" fmla="*/ 192 w 310"/>
                <a:gd name="T39" fmla="*/ 111 h 150"/>
                <a:gd name="T40" fmla="*/ 182 w 310"/>
                <a:gd name="T41" fmla="*/ 111 h 150"/>
                <a:gd name="T42" fmla="*/ 163 w 310"/>
                <a:gd name="T43" fmla="*/ 114 h 150"/>
                <a:gd name="T44" fmla="*/ 147 w 310"/>
                <a:gd name="T45" fmla="*/ 123 h 150"/>
                <a:gd name="T46" fmla="*/ 137 w 310"/>
                <a:gd name="T47" fmla="*/ 114 h 150"/>
                <a:gd name="T48" fmla="*/ 127 w 310"/>
                <a:gd name="T49" fmla="*/ 84 h 150"/>
                <a:gd name="T50" fmla="*/ 114 w 310"/>
                <a:gd name="T51" fmla="*/ 95 h 150"/>
                <a:gd name="T52" fmla="*/ 107 w 310"/>
                <a:gd name="T53" fmla="*/ 94 h 150"/>
                <a:gd name="T54" fmla="*/ 74 w 310"/>
                <a:gd name="T55" fmla="*/ 54 h 150"/>
                <a:gd name="T56" fmla="*/ 65 w 310"/>
                <a:gd name="T57" fmla="*/ 31 h 150"/>
                <a:gd name="T58" fmla="*/ 75 w 310"/>
                <a:gd name="T59" fmla="*/ 22 h 150"/>
                <a:gd name="T60" fmla="*/ 78 w 310"/>
                <a:gd name="T61" fmla="*/ 5 h 150"/>
                <a:gd name="T62" fmla="*/ 65 w 310"/>
                <a:gd name="T63" fmla="*/ 0 h 150"/>
                <a:gd name="T64" fmla="*/ 54 w 310"/>
                <a:gd name="T65" fmla="*/ 6 h 150"/>
                <a:gd name="T66" fmla="*/ 48 w 310"/>
                <a:gd name="T67" fmla="*/ 21 h 150"/>
                <a:gd name="T68" fmla="*/ 36 w 310"/>
                <a:gd name="T69" fmla="*/ 6 h 150"/>
                <a:gd name="T70" fmla="*/ 25 w 310"/>
                <a:gd name="T71" fmla="*/ 12 h 150"/>
                <a:gd name="T72" fmla="*/ 26 w 310"/>
                <a:gd name="T73" fmla="*/ 22 h 150"/>
                <a:gd name="T74" fmla="*/ 32 w 310"/>
                <a:gd name="T75" fmla="*/ 31 h 150"/>
                <a:gd name="T76" fmla="*/ 19 w 310"/>
                <a:gd name="T77" fmla="*/ 39 h 150"/>
                <a:gd name="T78" fmla="*/ 12 w 310"/>
                <a:gd name="T79" fmla="*/ 19 h 150"/>
                <a:gd name="T80" fmla="*/ 7 w 310"/>
                <a:gd name="T81" fmla="*/ 19 h 150"/>
                <a:gd name="T82" fmla="*/ 0 w 310"/>
                <a:gd name="T83" fmla="*/ 25 h 15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10"/>
                <a:gd name="T127" fmla="*/ 0 h 150"/>
                <a:gd name="T128" fmla="*/ 310 w 310"/>
                <a:gd name="T129" fmla="*/ 150 h 15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10" h="150">
                  <a:moveTo>
                    <a:pt x="310" y="114"/>
                  </a:moveTo>
                  <a:lnTo>
                    <a:pt x="298" y="118"/>
                  </a:lnTo>
                  <a:lnTo>
                    <a:pt x="297" y="121"/>
                  </a:lnTo>
                  <a:lnTo>
                    <a:pt x="301" y="126"/>
                  </a:lnTo>
                  <a:lnTo>
                    <a:pt x="300" y="130"/>
                  </a:lnTo>
                  <a:lnTo>
                    <a:pt x="288" y="136"/>
                  </a:lnTo>
                  <a:lnTo>
                    <a:pt x="287" y="140"/>
                  </a:lnTo>
                  <a:lnTo>
                    <a:pt x="287" y="146"/>
                  </a:lnTo>
                  <a:lnTo>
                    <a:pt x="283" y="150"/>
                  </a:lnTo>
                  <a:lnTo>
                    <a:pt x="278" y="147"/>
                  </a:lnTo>
                  <a:lnTo>
                    <a:pt x="278" y="137"/>
                  </a:lnTo>
                  <a:lnTo>
                    <a:pt x="271" y="130"/>
                  </a:lnTo>
                  <a:lnTo>
                    <a:pt x="268" y="126"/>
                  </a:lnTo>
                  <a:lnTo>
                    <a:pt x="267" y="124"/>
                  </a:lnTo>
                  <a:lnTo>
                    <a:pt x="242" y="129"/>
                  </a:lnTo>
                  <a:lnTo>
                    <a:pt x="239" y="130"/>
                  </a:lnTo>
                  <a:lnTo>
                    <a:pt x="241" y="133"/>
                  </a:lnTo>
                  <a:lnTo>
                    <a:pt x="249" y="143"/>
                  </a:lnTo>
                  <a:lnTo>
                    <a:pt x="249" y="146"/>
                  </a:lnTo>
                  <a:lnTo>
                    <a:pt x="247" y="147"/>
                  </a:lnTo>
                  <a:lnTo>
                    <a:pt x="241" y="146"/>
                  </a:lnTo>
                  <a:lnTo>
                    <a:pt x="226" y="137"/>
                  </a:lnTo>
                  <a:lnTo>
                    <a:pt x="226" y="131"/>
                  </a:lnTo>
                  <a:lnTo>
                    <a:pt x="229" y="123"/>
                  </a:lnTo>
                  <a:lnTo>
                    <a:pt x="234" y="120"/>
                  </a:lnTo>
                  <a:lnTo>
                    <a:pt x="248" y="116"/>
                  </a:lnTo>
                  <a:lnTo>
                    <a:pt x="249" y="113"/>
                  </a:lnTo>
                  <a:lnTo>
                    <a:pt x="249" y="111"/>
                  </a:lnTo>
                  <a:lnTo>
                    <a:pt x="247" y="107"/>
                  </a:lnTo>
                  <a:lnTo>
                    <a:pt x="235" y="103"/>
                  </a:lnTo>
                  <a:lnTo>
                    <a:pt x="222" y="104"/>
                  </a:lnTo>
                  <a:lnTo>
                    <a:pt x="213" y="108"/>
                  </a:lnTo>
                  <a:lnTo>
                    <a:pt x="212" y="110"/>
                  </a:lnTo>
                  <a:lnTo>
                    <a:pt x="211" y="114"/>
                  </a:lnTo>
                  <a:lnTo>
                    <a:pt x="215" y="123"/>
                  </a:lnTo>
                  <a:lnTo>
                    <a:pt x="215" y="127"/>
                  </a:lnTo>
                  <a:lnTo>
                    <a:pt x="211" y="130"/>
                  </a:lnTo>
                  <a:lnTo>
                    <a:pt x="202" y="129"/>
                  </a:lnTo>
                  <a:lnTo>
                    <a:pt x="196" y="117"/>
                  </a:lnTo>
                  <a:lnTo>
                    <a:pt x="192" y="111"/>
                  </a:lnTo>
                  <a:lnTo>
                    <a:pt x="186" y="110"/>
                  </a:lnTo>
                  <a:lnTo>
                    <a:pt x="182" y="111"/>
                  </a:lnTo>
                  <a:lnTo>
                    <a:pt x="175" y="118"/>
                  </a:lnTo>
                  <a:lnTo>
                    <a:pt x="163" y="114"/>
                  </a:lnTo>
                  <a:lnTo>
                    <a:pt x="156" y="117"/>
                  </a:lnTo>
                  <a:lnTo>
                    <a:pt x="147" y="123"/>
                  </a:lnTo>
                  <a:lnTo>
                    <a:pt x="141" y="120"/>
                  </a:lnTo>
                  <a:lnTo>
                    <a:pt x="137" y="114"/>
                  </a:lnTo>
                  <a:lnTo>
                    <a:pt x="136" y="94"/>
                  </a:lnTo>
                  <a:lnTo>
                    <a:pt x="127" y="84"/>
                  </a:lnTo>
                  <a:lnTo>
                    <a:pt x="123" y="85"/>
                  </a:lnTo>
                  <a:lnTo>
                    <a:pt x="114" y="95"/>
                  </a:lnTo>
                  <a:lnTo>
                    <a:pt x="111" y="97"/>
                  </a:lnTo>
                  <a:lnTo>
                    <a:pt x="107" y="94"/>
                  </a:lnTo>
                  <a:lnTo>
                    <a:pt x="104" y="82"/>
                  </a:lnTo>
                  <a:lnTo>
                    <a:pt x="74" y="54"/>
                  </a:lnTo>
                  <a:lnTo>
                    <a:pt x="68" y="39"/>
                  </a:lnTo>
                  <a:lnTo>
                    <a:pt x="65" y="31"/>
                  </a:lnTo>
                  <a:lnTo>
                    <a:pt x="68" y="28"/>
                  </a:lnTo>
                  <a:lnTo>
                    <a:pt x="75" y="22"/>
                  </a:lnTo>
                  <a:lnTo>
                    <a:pt x="77" y="16"/>
                  </a:lnTo>
                  <a:lnTo>
                    <a:pt x="78" y="5"/>
                  </a:lnTo>
                  <a:lnTo>
                    <a:pt x="74" y="0"/>
                  </a:lnTo>
                  <a:lnTo>
                    <a:pt x="65" y="0"/>
                  </a:lnTo>
                  <a:lnTo>
                    <a:pt x="58" y="2"/>
                  </a:lnTo>
                  <a:lnTo>
                    <a:pt x="54" y="6"/>
                  </a:lnTo>
                  <a:lnTo>
                    <a:pt x="54" y="19"/>
                  </a:lnTo>
                  <a:lnTo>
                    <a:pt x="48" y="21"/>
                  </a:lnTo>
                  <a:lnTo>
                    <a:pt x="42" y="16"/>
                  </a:lnTo>
                  <a:lnTo>
                    <a:pt x="36" y="6"/>
                  </a:lnTo>
                  <a:lnTo>
                    <a:pt x="29" y="8"/>
                  </a:lnTo>
                  <a:lnTo>
                    <a:pt x="25" y="12"/>
                  </a:lnTo>
                  <a:lnTo>
                    <a:pt x="23" y="16"/>
                  </a:lnTo>
                  <a:lnTo>
                    <a:pt x="26" y="22"/>
                  </a:lnTo>
                  <a:lnTo>
                    <a:pt x="32" y="25"/>
                  </a:lnTo>
                  <a:lnTo>
                    <a:pt x="32" y="31"/>
                  </a:lnTo>
                  <a:lnTo>
                    <a:pt x="23" y="39"/>
                  </a:lnTo>
                  <a:lnTo>
                    <a:pt x="19" y="39"/>
                  </a:lnTo>
                  <a:lnTo>
                    <a:pt x="16" y="36"/>
                  </a:lnTo>
                  <a:lnTo>
                    <a:pt x="12" y="19"/>
                  </a:lnTo>
                  <a:lnTo>
                    <a:pt x="10" y="18"/>
                  </a:lnTo>
                  <a:lnTo>
                    <a:pt x="7" y="19"/>
                  </a:lnTo>
                  <a:lnTo>
                    <a:pt x="2" y="23"/>
                  </a:lnTo>
                  <a:lnTo>
                    <a:pt x="0" y="25"/>
                  </a:lnTo>
                </a:path>
              </a:pathLst>
            </a:custGeom>
            <a:noFill/>
            <a:ln w="6">
              <a:solidFill>
                <a:srgbClr val="005CE6"/>
              </a:solidFill>
              <a:prstDash val="solid"/>
              <a:round/>
              <a:headEnd/>
              <a:tailEnd/>
            </a:ln>
          </p:spPr>
          <p:txBody>
            <a:bodyPr/>
            <a:lstStyle/>
            <a:p>
              <a:endParaRPr lang="en-US"/>
            </a:p>
          </p:txBody>
        </p:sp>
        <p:sp>
          <p:nvSpPr>
            <p:cNvPr id="28754" name="Freeform 280"/>
            <p:cNvSpPr>
              <a:spLocks/>
            </p:cNvSpPr>
            <p:nvPr/>
          </p:nvSpPr>
          <p:spPr bwMode="auto">
            <a:xfrm>
              <a:off x="6091238" y="4324350"/>
              <a:ext cx="165100" cy="541337"/>
            </a:xfrm>
            <a:custGeom>
              <a:avLst/>
              <a:gdLst>
                <a:gd name="T0" fmla="*/ 67 w 104"/>
                <a:gd name="T1" fmla="*/ 340 h 341"/>
                <a:gd name="T2" fmla="*/ 64 w 104"/>
                <a:gd name="T3" fmla="*/ 338 h 341"/>
                <a:gd name="T4" fmla="*/ 61 w 104"/>
                <a:gd name="T5" fmla="*/ 337 h 341"/>
                <a:gd name="T6" fmla="*/ 55 w 104"/>
                <a:gd name="T7" fmla="*/ 341 h 341"/>
                <a:gd name="T8" fmla="*/ 52 w 104"/>
                <a:gd name="T9" fmla="*/ 340 h 341"/>
                <a:gd name="T10" fmla="*/ 48 w 104"/>
                <a:gd name="T11" fmla="*/ 337 h 341"/>
                <a:gd name="T12" fmla="*/ 49 w 104"/>
                <a:gd name="T13" fmla="*/ 332 h 341"/>
                <a:gd name="T14" fmla="*/ 64 w 104"/>
                <a:gd name="T15" fmla="*/ 324 h 341"/>
                <a:gd name="T16" fmla="*/ 70 w 104"/>
                <a:gd name="T17" fmla="*/ 318 h 341"/>
                <a:gd name="T18" fmla="*/ 77 w 104"/>
                <a:gd name="T19" fmla="*/ 304 h 341"/>
                <a:gd name="T20" fmla="*/ 77 w 104"/>
                <a:gd name="T21" fmla="*/ 299 h 341"/>
                <a:gd name="T22" fmla="*/ 71 w 104"/>
                <a:gd name="T23" fmla="*/ 288 h 341"/>
                <a:gd name="T24" fmla="*/ 71 w 104"/>
                <a:gd name="T25" fmla="*/ 285 h 341"/>
                <a:gd name="T26" fmla="*/ 85 w 104"/>
                <a:gd name="T27" fmla="*/ 271 h 341"/>
                <a:gd name="T28" fmla="*/ 94 w 104"/>
                <a:gd name="T29" fmla="*/ 250 h 341"/>
                <a:gd name="T30" fmla="*/ 103 w 104"/>
                <a:gd name="T31" fmla="*/ 236 h 341"/>
                <a:gd name="T32" fmla="*/ 103 w 104"/>
                <a:gd name="T33" fmla="*/ 224 h 341"/>
                <a:gd name="T34" fmla="*/ 104 w 104"/>
                <a:gd name="T35" fmla="*/ 213 h 341"/>
                <a:gd name="T36" fmla="*/ 100 w 104"/>
                <a:gd name="T37" fmla="*/ 204 h 341"/>
                <a:gd name="T38" fmla="*/ 101 w 104"/>
                <a:gd name="T39" fmla="*/ 190 h 341"/>
                <a:gd name="T40" fmla="*/ 95 w 104"/>
                <a:gd name="T41" fmla="*/ 183 h 341"/>
                <a:gd name="T42" fmla="*/ 95 w 104"/>
                <a:gd name="T43" fmla="*/ 161 h 341"/>
                <a:gd name="T44" fmla="*/ 94 w 104"/>
                <a:gd name="T45" fmla="*/ 155 h 341"/>
                <a:gd name="T46" fmla="*/ 88 w 104"/>
                <a:gd name="T47" fmla="*/ 157 h 341"/>
                <a:gd name="T48" fmla="*/ 75 w 104"/>
                <a:gd name="T49" fmla="*/ 167 h 341"/>
                <a:gd name="T50" fmla="*/ 74 w 104"/>
                <a:gd name="T51" fmla="*/ 167 h 341"/>
                <a:gd name="T52" fmla="*/ 71 w 104"/>
                <a:gd name="T53" fmla="*/ 164 h 341"/>
                <a:gd name="T54" fmla="*/ 70 w 104"/>
                <a:gd name="T55" fmla="*/ 160 h 341"/>
                <a:gd name="T56" fmla="*/ 74 w 104"/>
                <a:gd name="T57" fmla="*/ 137 h 341"/>
                <a:gd name="T58" fmla="*/ 72 w 104"/>
                <a:gd name="T59" fmla="*/ 135 h 341"/>
                <a:gd name="T60" fmla="*/ 62 w 104"/>
                <a:gd name="T61" fmla="*/ 137 h 341"/>
                <a:gd name="T62" fmla="*/ 55 w 104"/>
                <a:gd name="T63" fmla="*/ 134 h 341"/>
                <a:gd name="T64" fmla="*/ 52 w 104"/>
                <a:gd name="T65" fmla="*/ 129 h 341"/>
                <a:gd name="T66" fmla="*/ 52 w 104"/>
                <a:gd name="T67" fmla="*/ 125 h 341"/>
                <a:gd name="T68" fmla="*/ 54 w 104"/>
                <a:gd name="T69" fmla="*/ 121 h 341"/>
                <a:gd name="T70" fmla="*/ 54 w 104"/>
                <a:gd name="T71" fmla="*/ 112 h 341"/>
                <a:gd name="T72" fmla="*/ 48 w 104"/>
                <a:gd name="T73" fmla="*/ 104 h 341"/>
                <a:gd name="T74" fmla="*/ 46 w 104"/>
                <a:gd name="T75" fmla="*/ 95 h 341"/>
                <a:gd name="T76" fmla="*/ 45 w 104"/>
                <a:gd name="T77" fmla="*/ 91 h 341"/>
                <a:gd name="T78" fmla="*/ 36 w 104"/>
                <a:gd name="T79" fmla="*/ 79 h 341"/>
                <a:gd name="T80" fmla="*/ 35 w 104"/>
                <a:gd name="T81" fmla="*/ 70 h 341"/>
                <a:gd name="T82" fmla="*/ 29 w 104"/>
                <a:gd name="T83" fmla="*/ 62 h 341"/>
                <a:gd name="T84" fmla="*/ 22 w 104"/>
                <a:gd name="T85" fmla="*/ 60 h 341"/>
                <a:gd name="T86" fmla="*/ 13 w 104"/>
                <a:gd name="T87" fmla="*/ 46 h 341"/>
                <a:gd name="T88" fmla="*/ 15 w 104"/>
                <a:gd name="T89" fmla="*/ 24 h 341"/>
                <a:gd name="T90" fmla="*/ 13 w 104"/>
                <a:gd name="T91" fmla="*/ 21 h 341"/>
                <a:gd name="T92" fmla="*/ 2 w 104"/>
                <a:gd name="T93" fmla="*/ 8 h 341"/>
                <a:gd name="T94" fmla="*/ 0 w 104"/>
                <a:gd name="T95" fmla="*/ 6 h 341"/>
                <a:gd name="T96" fmla="*/ 3 w 104"/>
                <a:gd name="T97" fmla="*/ 0 h 34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04"/>
                <a:gd name="T148" fmla="*/ 0 h 341"/>
                <a:gd name="T149" fmla="*/ 104 w 104"/>
                <a:gd name="T150" fmla="*/ 341 h 34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04" h="341">
                  <a:moveTo>
                    <a:pt x="67" y="340"/>
                  </a:moveTo>
                  <a:lnTo>
                    <a:pt x="64" y="338"/>
                  </a:lnTo>
                  <a:lnTo>
                    <a:pt x="61" y="337"/>
                  </a:lnTo>
                  <a:lnTo>
                    <a:pt x="55" y="341"/>
                  </a:lnTo>
                  <a:lnTo>
                    <a:pt x="52" y="340"/>
                  </a:lnTo>
                  <a:lnTo>
                    <a:pt x="48" y="337"/>
                  </a:lnTo>
                  <a:lnTo>
                    <a:pt x="49" y="332"/>
                  </a:lnTo>
                  <a:lnTo>
                    <a:pt x="64" y="324"/>
                  </a:lnTo>
                  <a:lnTo>
                    <a:pt x="70" y="318"/>
                  </a:lnTo>
                  <a:lnTo>
                    <a:pt x="77" y="304"/>
                  </a:lnTo>
                  <a:lnTo>
                    <a:pt x="77" y="299"/>
                  </a:lnTo>
                  <a:lnTo>
                    <a:pt x="71" y="288"/>
                  </a:lnTo>
                  <a:lnTo>
                    <a:pt x="71" y="285"/>
                  </a:lnTo>
                  <a:lnTo>
                    <a:pt x="85" y="271"/>
                  </a:lnTo>
                  <a:lnTo>
                    <a:pt x="94" y="250"/>
                  </a:lnTo>
                  <a:lnTo>
                    <a:pt x="103" y="236"/>
                  </a:lnTo>
                  <a:lnTo>
                    <a:pt x="103" y="224"/>
                  </a:lnTo>
                  <a:lnTo>
                    <a:pt x="104" y="213"/>
                  </a:lnTo>
                  <a:lnTo>
                    <a:pt x="100" y="204"/>
                  </a:lnTo>
                  <a:lnTo>
                    <a:pt x="101" y="190"/>
                  </a:lnTo>
                  <a:lnTo>
                    <a:pt x="95" y="183"/>
                  </a:lnTo>
                  <a:lnTo>
                    <a:pt x="95" y="161"/>
                  </a:lnTo>
                  <a:lnTo>
                    <a:pt x="94" y="155"/>
                  </a:lnTo>
                  <a:lnTo>
                    <a:pt x="88" y="157"/>
                  </a:lnTo>
                  <a:lnTo>
                    <a:pt x="75" y="167"/>
                  </a:lnTo>
                  <a:lnTo>
                    <a:pt x="74" y="167"/>
                  </a:lnTo>
                  <a:lnTo>
                    <a:pt x="71" y="164"/>
                  </a:lnTo>
                  <a:lnTo>
                    <a:pt x="70" y="160"/>
                  </a:lnTo>
                  <a:lnTo>
                    <a:pt x="74" y="137"/>
                  </a:lnTo>
                  <a:lnTo>
                    <a:pt x="72" y="135"/>
                  </a:lnTo>
                  <a:lnTo>
                    <a:pt x="62" y="137"/>
                  </a:lnTo>
                  <a:lnTo>
                    <a:pt x="55" y="134"/>
                  </a:lnTo>
                  <a:lnTo>
                    <a:pt x="52" y="129"/>
                  </a:lnTo>
                  <a:lnTo>
                    <a:pt x="52" y="125"/>
                  </a:lnTo>
                  <a:lnTo>
                    <a:pt x="54" y="121"/>
                  </a:lnTo>
                  <a:lnTo>
                    <a:pt x="54" y="112"/>
                  </a:lnTo>
                  <a:lnTo>
                    <a:pt x="48" y="104"/>
                  </a:lnTo>
                  <a:lnTo>
                    <a:pt x="46" y="95"/>
                  </a:lnTo>
                  <a:lnTo>
                    <a:pt x="45" y="91"/>
                  </a:lnTo>
                  <a:lnTo>
                    <a:pt x="36" y="79"/>
                  </a:lnTo>
                  <a:lnTo>
                    <a:pt x="35" y="70"/>
                  </a:lnTo>
                  <a:lnTo>
                    <a:pt x="29" y="62"/>
                  </a:lnTo>
                  <a:lnTo>
                    <a:pt x="22" y="60"/>
                  </a:lnTo>
                  <a:lnTo>
                    <a:pt x="13" y="46"/>
                  </a:lnTo>
                  <a:lnTo>
                    <a:pt x="15" y="24"/>
                  </a:lnTo>
                  <a:lnTo>
                    <a:pt x="13" y="21"/>
                  </a:lnTo>
                  <a:lnTo>
                    <a:pt x="2" y="8"/>
                  </a:lnTo>
                  <a:lnTo>
                    <a:pt x="0" y="6"/>
                  </a:lnTo>
                  <a:lnTo>
                    <a:pt x="3" y="0"/>
                  </a:lnTo>
                </a:path>
              </a:pathLst>
            </a:custGeom>
            <a:noFill/>
            <a:ln w="6">
              <a:solidFill>
                <a:srgbClr val="005CE6"/>
              </a:solidFill>
              <a:prstDash val="solid"/>
              <a:round/>
              <a:headEnd/>
              <a:tailEnd/>
            </a:ln>
          </p:spPr>
          <p:txBody>
            <a:bodyPr/>
            <a:lstStyle/>
            <a:p>
              <a:endParaRPr lang="en-US"/>
            </a:p>
          </p:txBody>
        </p:sp>
        <p:sp>
          <p:nvSpPr>
            <p:cNvPr id="28755" name="Line 281"/>
            <p:cNvSpPr>
              <a:spLocks noChangeShapeType="1"/>
            </p:cNvSpPr>
            <p:nvPr/>
          </p:nvSpPr>
          <p:spPr bwMode="auto">
            <a:xfrm flipH="1" flipV="1">
              <a:off x="3073400" y="5607050"/>
              <a:ext cx="38100" cy="12700"/>
            </a:xfrm>
            <a:prstGeom prst="line">
              <a:avLst/>
            </a:prstGeom>
            <a:noFill/>
            <a:ln w="6">
              <a:solidFill>
                <a:srgbClr val="005CE6"/>
              </a:solidFill>
              <a:round/>
              <a:headEnd/>
              <a:tailEnd/>
            </a:ln>
          </p:spPr>
          <p:txBody>
            <a:bodyPr/>
            <a:lstStyle/>
            <a:p>
              <a:endParaRPr lang="en-US"/>
            </a:p>
          </p:txBody>
        </p:sp>
        <p:sp>
          <p:nvSpPr>
            <p:cNvPr id="28756" name="Freeform 282"/>
            <p:cNvSpPr>
              <a:spLocks/>
            </p:cNvSpPr>
            <p:nvPr/>
          </p:nvSpPr>
          <p:spPr bwMode="auto">
            <a:xfrm>
              <a:off x="6743700" y="2682875"/>
              <a:ext cx="266700" cy="528637"/>
            </a:xfrm>
            <a:custGeom>
              <a:avLst/>
              <a:gdLst>
                <a:gd name="T0" fmla="*/ 26 w 168"/>
                <a:gd name="T1" fmla="*/ 333 h 333"/>
                <a:gd name="T2" fmla="*/ 10 w 168"/>
                <a:gd name="T3" fmla="*/ 298 h 333"/>
                <a:gd name="T4" fmla="*/ 10 w 168"/>
                <a:gd name="T5" fmla="*/ 292 h 333"/>
                <a:gd name="T6" fmla="*/ 7 w 168"/>
                <a:gd name="T7" fmla="*/ 285 h 333"/>
                <a:gd name="T8" fmla="*/ 3 w 168"/>
                <a:gd name="T9" fmla="*/ 278 h 333"/>
                <a:gd name="T10" fmla="*/ 0 w 168"/>
                <a:gd name="T11" fmla="*/ 271 h 333"/>
                <a:gd name="T12" fmla="*/ 1 w 168"/>
                <a:gd name="T13" fmla="*/ 246 h 333"/>
                <a:gd name="T14" fmla="*/ 4 w 168"/>
                <a:gd name="T15" fmla="*/ 238 h 333"/>
                <a:gd name="T16" fmla="*/ 6 w 168"/>
                <a:gd name="T17" fmla="*/ 220 h 333"/>
                <a:gd name="T18" fmla="*/ 7 w 168"/>
                <a:gd name="T19" fmla="*/ 217 h 333"/>
                <a:gd name="T20" fmla="*/ 7 w 168"/>
                <a:gd name="T21" fmla="*/ 206 h 333"/>
                <a:gd name="T22" fmla="*/ 13 w 168"/>
                <a:gd name="T23" fmla="*/ 196 h 333"/>
                <a:gd name="T24" fmla="*/ 23 w 168"/>
                <a:gd name="T25" fmla="*/ 187 h 333"/>
                <a:gd name="T26" fmla="*/ 24 w 168"/>
                <a:gd name="T27" fmla="*/ 180 h 333"/>
                <a:gd name="T28" fmla="*/ 27 w 168"/>
                <a:gd name="T29" fmla="*/ 151 h 333"/>
                <a:gd name="T30" fmla="*/ 36 w 168"/>
                <a:gd name="T31" fmla="*/ 121 h 333"/>
                <a:gd name="T32" fmla="*/ 37 w 168"/>
                <a:gd name="T33" fmla="*/ 112 h 333"/>
                <a:gd name="T34" fmla="*/ 46 w 168"/>
                <a:gd name="T35" fmla="*/ 89 h 333"/>
                <a:gd name="T36" fmla="*/ 49 w 168"/>
                <a:gd name="T37" fmla="*/ 75 h 333"/>
                <a:gd name="T38" fmla="*/ 58 w 168"/>
                <a:gd name="T39" fmla="*/ 63 h 333"/>
                <a:gd name="T40" fmla="*/ 62 w 168"/>
                <a:gd name="T41" fmla="*/ 56 h 333"/>
                <a:gd name="T42" fmla="*/ 69 w 168"/>
                <a:gd name="T43" fmla="*/ 46 h 333"/>
                <a:gd name="T44" fmla="*/ 78 w 168"/>
                <a:gd name="T45" fmla="*/ 33 h 333"/>
                <a:gd name="T46" fmla="*/ 83 w 168"/>
                <a:gd name="T47" fmla="*/ 26 h 333"/>
                <a:gd name="T48" fmla="*/ 88 w 168"/>
                <a:gd name="T49" fmla="*/ 23 h 333"/>
                <a:gd name="T50" fmla="*/ 98 w 168"/>
                <a:gd name="T51" fmla="*/ 12 h 333"/>
                <a:gd name="T52" fmla="*/ 114 w 168"/>
                <a:gd name="T53" fmla="*/ 6 h 333"/>
                <a:gd name="T54" fmla="*/ 121 w 168"/>
                <a:gd name="T55" fmla="*/ 2 h 333"/>
                <a:gd name="T56" fmla="*/ 132 w 168"/>
                <a:gd name="T57" fmla="*/ 0 h 333"/>
                <a:gd name="T58" fmla="*/ 151 w 168"/>
                <a:gd name="T59" fmla="*/ 4 h 333"/>
                <a:gd name="T60" fmla="*/ 160 w 168"/>
                <a:gd name="T61" fmla="*/ 9 h 333"/>
                <a:gd name="T62" fmla="*/ 168 w 168"/>
                <a:gd name="T63" fmla="*/ 12 h 33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68"/>
                <a:gd name="T97" fmla="*/ 0 h 333"/>
                <a:gd name="T98" fmla="*/ 168 w 168"/>
                <a:gd name="T99" fmla="*/ 333 h 33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68" h="333">
                  <a:moveTo>
                    <a:pt x="26" y="333"/>
                  </a:moveTo>
                  <a:lnTo>
                    <a:pt x="10" y="298"/>
                  </a:lnTo>
                  <a:lnTo>
                    <a:pt x="10" y="292"/>
                  </a:lnTo>
                  <a:lnTo>
                    <a:pt x="7" y="285"/>
                  </a:lnTo>
                  <a:lnTo>
                    <a:pt x="3" y="278"/>
                  </a:lnTo>
                  <a:lnTo>
                    <a:pt x="0" y="271"/>
                  </a:lnTo>
                  <a:lnTo>
                    <a:pt x="1" y="246"/>
                  </a:lnTo>
                  <a:lnTo>
                    <a:pt x="4" y="238"/>
                  </a:lnTo>
                  <a:lnTo>
                    <a:pt x="6" y="220"/>
                  </a:lnTo>
                  <a:lnTo>
                    <a:pt x="7" y="217"/>
                  </a:lnTo>
                  <a:lnTo>
                    <a:pt x="7" y="206"/>
                  </a:lnTo>
                  <a:lnTo>
                    <a:pt x="13" y="196"/>
                  </a:lnTo>
                  <a:lnTo>
                    <a:pt x="23" y="187"/>
                  </a:lnTo>
                  <a:lnTo>
                    <a:pt x="24" y="180"/>
                  </a:lnTo>
                  <a:lnTo>
                    <a:pt x="27" y="151"/>
                  </a:lnTo>
                  <a:lnTo>
                    <a:pt x="36" y="121"/>
                  </a:lnTo>
                  <a:lnTo>
                    <a:pt x="37" y="112"/>
                  </a:lnTo>
                  <a:lnTo>
                    <a:pt x="46" y="89"/>
                  </a:lnTo>
                  <a:lnTo>
                    <a:pt x="49" y="75"/>
                  </a:lnTo>
                  <a:lnTo>
                    <a:pt x="58" y="63"/>
                  </a:lnTo>
                  <a:lnTo>
                    <a:pt x="62" y="56"/>
                  </a:lnTo>
                  <a:lnTo>
                    <a:pt x="69" y="46"/>
                  </a:lnTo>
                  <a:lnTo>
                    <a:pt x="78" y="33"/>
                  </a:lnTo>
                  <a:lnTo>
                    <a:pt x="83" y="26"/>
                  </a:lnTo>
                  <a:lnTo>
                    <a:pt x="88" y="23"/>
                  </a:lnTo>
                  <a:lnTo>
                    <a:pt x="98" y="12"/>
                  </a:lnTo>
                  <a:lnTo>
                    <a:pt x="114" y="6"/>
                  </a:lnTo>
                  <a:lnTo>
                    <a:pt x="121" y="2"/>
                  </a:lnTo>
                  <a:lnTo>
                    <a:pt x="132" y="0"/>
                  </a:lnTo>
                  <a:lnTo>
                    <a:pt x="151" y="4"/>
                  </a:lnTo>
                  <a:lnTo>
                    <a:pt x="160" y="9"/>
                  </a:lnTo>
                  <a:lnTo>
                    <a:pt x="168" y="12"/>
                  </a:lnTo>
                </a:path>
              </a:pathLst>
            </a:custGeom>
            <a:noFill/>
            <a:ln w="6">
              <a:solidFill>
                <a:srgbClr val="005CE6"/>
              </a:solidFill>
              <a:prstDash val="solid"/>
              <a:round/>
              <a:headEnd/>
              <a:tailEnd/>
            </a:ln>
          </p:spPr>
          <p:txBody>
            <a:bodyPr/>
            <a:lstStyle/>
            <a:p>
              <a:endParaRPr lang="en-US"/>
            </a:p>
          </p:txBody>
        </p:sp>
        <p:sp>
          <p:nvSpPr>
            <p:cNvPr id="28757" name="Freeform 283"/>
            <p:cNvSpPr>
              <a:spLocks/>
            </p:cNvSpPr>
            <p:nvPr/>
          </p:nvSpPr>
          <p:spPr bwMode="auto">
            <a:xfrm>
              <a:off x="5026025" y="6184900"/>
              <a:ext cx="133350" cy="134937"/>
            </a:xfrm>
            <a:custGeom>
              <a:avLst/>
              <a:gdLst>
                <a:gd name="T0" fmla="*/ 84 w 84"/>
                <a:gd name="T1" fmla="*/ 85 h 85"/>
                <a:gd name="T2" fmla="*/ 81 w 84"/>
                <a:gd name="T3" fmla="*/ 79 h 85"/>
                <a:gd name="T4" fmla="*/ 59 w 84"/>
                <a:gd name="T5" fmla="*/ 80 h 85"/>
                <a:gd name="T6" fmla="*/ 52 w 84"/>
                <a:gd name="T7" fmla="*/ 79 h 85"/>
                <a:gd name="T8" fmla="*/ 43 w 84"/>
                <a:gd name="T9" fmla="*/ 70 h 85"/>
                <a:gd name="T10" fmla="*/ 26 w 84"/>
                <a:gd name="T11" fmla="*/ 76 h 85"/>
                <a:gd name="T12" fmla="*/ 20 w 84"/>
                <a:gd name="T13" fmla="*/ 70 h 85"/>
                <a:gd name="T14" fmla="*/ 19 w 84"/>
                <a:gd name="T15" fmla="*/ 62 h 85"/>
                <a:gd name="T16" fmla="*/ 19 w 84"/>
                <a:gd name="T17" fmla="*/ 34 h 85"/>
                <a:gd name="T18" fmla="*/ 17 w 84"/>
                <a:gd name="T19" fmla="*/ 29 h 85"/>
                <a:gd name="T20" fmla="*/ 20 w 84"/>
                <a:gd name="T21" fmla="*/ 16 h 85"/>
                <a:gd name="T22" fmla="*/ 20 w 84"/>
                <a:gd name="T23" fmla="*/ 1 h 85"/>
                <a:gd name="T24" fmla="*/ 17 w 84"/>
                <a:gd name="T25" fmla="*/ 0 h 85"/>
                <a:gd name="T26" fmla="*/ 6 w 84"/>
                <a:gd name="T27" fmla="*/ 3 h 85"/>
                <a:gd name="T28" fmla="*/ 0 w 84"/>
                <a:gd name="T29" fmla="*/ 3 h 8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4"/>
                <a:gd name="T46" fmla="*/ 0 h 85"/>
                <a:gd name="T47" fmla="*/ 84 w 84"/>
                <a:gd name="T48" fmla="*/ 85 h 8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4" h="85">
                  <a:moveTo>
                    <a:pt x="84" y="85"/>
                  </a:moveTo>
                  <a:lnTo>
                    <a:pt x="81" y="79"/>
                  </a:lnTo>
                  <a:lnTo>
                    <a:pt x="59" y="80"/>
                  </a:lnTo>
                  <a:lnTo>
                    <a:pt x="52" y="79"/>
                  </a:lnTo>
                  <a:lnTo>
                    <a:pt x="43" y="70"/>
                  </a:lnTo>
                  <a:lnTo>
                    <a:pt x="26" y="76"/>
                  </a:lnTo>
                  <a:lnTo>
                    <a:pt x="20" y="70"/>
                  </a:lnTo>
                  <a:lnTo>
                    <a:pt x="19" y="62"/>
                  </a:lnTo>
                  <a:lnTo>
                    <a:pt x="19" y="34"/>
                  </a:lnTo>
                  <a:lnTo>
                    <a:pt x="17" y="29"/>
                  </a:lnTo>
                  <a:lnTo>
                    <a:pt x="20" y="16"/>
                  </a:lnTo>
                  <a:lnTo>
                    <a:pt x="20" y="1"/>
                  </a:lnTo>
                  <a:lnTo>
                    <a:pt x="17" y="0"/>
                  </a:lnTo>
                  <a:lnTo>
                    <a:pt x="6" y="3"/>
                  </a:lnTo>
                  <a:lnTo>
                    <a:pt x="0" y="3"/>
                  </a:lnTo>
                </a:path>
              </a:pathLst>
            </a:custGeom>
            <a:noFill/>
            <a:ln w="6">
              <a:solidFill>
                <a:srgbClr val="005CE6"/>
              </a:solidFill>
              <a:prstDash val="solid"/>
              <a:round/>
              <a:headEnd/>
              <a:tailEnd/>
            </a:ln>
          </p:spPr>
          <p:txBody>
            <a:bodyPr/>
            <a:lstStyle/>
            <a:p>
              <a:endParaRPr lang="en-US"/>
            </a:p>
          </p:txBody>
        </p:sp>
        <p:sp>
          <p:nvSpPr>
            <p:cNvPr id="28758" name="Freeform 284"/>
            <p:cNvSpPr>
              <a:spLocks/>
            </p:cNvSpPr>
            <p:nvPr/>
          </p:nvSpPr>
          <p:spPr bwMode="auto">
            <a:xfrm>
              <a:off x="3157538" y="4953000"/>
              <a:ext cx="96838" cy="103187"/>
            </a:xfrm>
            <a:custGeom>
              <a:avLst/>
              <a:gdLst>
                <a:gd name="T0" fmla="*/ 61 w 61"/>
                <a:gd name="T1" fmla="*/ 0 h 65"/>
                <a:gd name="T2" fmla="*/ 61 w 61"/>
                <a:gd name="T3" fmla="*/ 1 h 65"/>
                <a:gd name="T4" fmla="*/ 40 w 61"/>
                <a:gd name="T5" fmla="*/ 16 h 65"/>
                <a:gd name="T6" fmla="*/ 3 w 61"/>
                <a:gd name="T7" fmla="*/ 54 h 65"/>
                <a:gd name="T8" fmla="*/ 0 w 61"/>
                <a:gd name="T9" fmla="*/ 65 h 65"/>
                <a:gd name="T10" fmla="*/ 0 60000 65536"/>
                <a:gd name="T11" fmla="*/ 0 60000 65536"/>
                <a:gd name="T12" fmla="*/ 0 60000 65536"/>
                <a:gd name="T13" fmla="*/ 0 60000 65536"/>
                <a:gd name="T14" fmla="*/ 0 60000 65536"/>
                <a:gd name="T15" fmla="*/ 0 w 61"/>
                <a:gd name="T16" fmla="*/ 0 h 65"/>
                <a:gd name="T17" fmla="*/ 61 w 61"/>
                <a:gd name="T18" fmla="*/ 65 h 65"/>
              </a:gdLst>
              <a:ahLst/>
              <a:cxnLst>
                <a:cxn ang="T10">
                  <a:pos x="T0" y="T1"/>
                </a:cxn>
                <a:cxn ang="T11">
                  <a:pos x="T2" y="T3"/>
                </a:cxn>
                <a:cxn ang="T12">
                  <a:pos x="T4" y="T5"/>
                </a:cxn>
                <a:cxn ang="T13">
                  <a:pos x="T6" y="T7"/>
                </a:cxn>
                <a:cxn ang="T14">
                  <a:pos x="T8" y="T9"/>
                </a:cxn>
              </a:cxnLst>
              <a:rect l="T15" t="T16" r="T17" b="T18"/>
              <a:pathLst>
                <a:path w="61" h="65">
                  <a:moveTo>
                    <a:pt x="61" y="0"/>
                  </a:moveTo>
                  <a:lnTo>
                    <a:pt x="61" y="1"/>
                  </a:lnTo>
                  <a:lnTo>
                    <a:pt x="40" y="16"/>
                  </a:lnTo>
                  <a:lnTo>
                    <a:pt x="3" y="54"/>
                  </a:lnTo>
                  <a:lnTo>
                    <a:pt x="0" y="65"/>
                  </a:lnTo>
                </a:path>
              </a:pathLst>
            </a:custGeom>
            <a:noFill/>
            <a:ln w="6">
              <a:solidFill>
                <a:srgbClr val="005CE6"/>
              </a:solidFill>
              <a:prstDash val="solid"/>
              <a:round/>
              <a:headEnd/>
              <a:tailEnd/>
            </a:ln>
          </p:spPr>
          <p:txBody>
            <a:bodyPr/>
            <a:lstStyle/>
            <a:p>
              <a:endParaRPr lang="en-US"/>
            </a:p>
          </p:txBody>
        </p:sp>
        <p:sp>
          <p:nvSpPr>
            <p:cNvPr id="28759" name="Freeform 285"/>
            <p:cNvSpPr>
              <a:spLocks/>
            </p:cNvSpPr>
            <p:nvPr/>
          </p:nvSpPr>
          <p:spPr bwMode="auto">
            <a:xfrm>
              <a:off x="6791325" y="4589463"/>
              <a:ext cx="39688" cy="50800"/>
            </a:xfrm>
            <a:custGeom>
              <a:avLst/>
              <a:gdLst>
                <a:gd name="T0" fmla="*/ 25 w 25"/>
                <a:gd name="T1" fmla="*/ 32 h 32"/>
                <a:gd name="T2" fmla="*/ 23 w 25"/>
                <a:gd name="T3" fmla="*/ 26 h 32"/>
                <a:gd name="T4" fmla="*/ 23 w 25"/>
                <a:gd name="T5" fmla="*/ 20 h 32"/>
                <a:gd name="T6" fmla="*/ 19 w 25"/>
                <a:gd name="T7" fmla="*/ 17 h 32"/>
                <a:gd name="T8" fmla="*/ 6 w 25"/>
                <a:gd name="T9" fmla="*/ 20 h 32"/>
                <a:gd name="T10" fmla="*/ 0 w 25"/>
                <a:gd name="T11" fmla="*/ 17 h 32"/>
                <a:gd name="T12" fmla="*/ 0 w 25"/>
                <a:gd name="T13" fmla="*/ 7 h 32"/>
                <a:gd name="T14" fmla="*/ 3 w 25"/>
                <a:gd name="T15" fmla="*/ 0 h 32"/>
                <a:gd name="T16" fmla="*/ 0 60000 65536"/>
                <a:gd name="T17" fmla="*/ 0 60000 65536"/>
                <a:gd name="T18" fmla="*/ 0 60000 65536"/>
                <a:gd name="T19" fmla="*/ 0 60000 65536"/>
                <a:gd name="T20" fmla="*/ 0 60000 65536"/>
                <a:gd name="T21" fmla="*/ 0 60000 65536"/>
                <a:gd name="T22" fmla="*/ 0 60000 65536"/>
                <a:gd name="T23" fmla="*/ 0 60000 65536"/>
                <a:gd name="T24" fmla="*/ 0 w 25"/>
                <a:gd name="T25" fmla="*/ 0 h 32"/>
                <a:gd name="T26" fmla="*/ 25 w 25"/>
                <a:gd name="T27" fmla="*/ 32 h 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 h="32">
                  <a:moveTo>
                    <a:pt x="25" y="32"/>
                  </a:moveTo>
                  <a:lnTo>
                    <a:pt x="23" y="26"/>
                  </a:lnTo>
                  <a:lnTo>
                    <a:pt x="23" y="20"/>
                  </a:lnTo>
                  <a:lnTo>
                    <a:pt x="19" y="17"/>
                  </a:lnTo>
                  <a:lnTo>
                    <a:pt x="6" y="20"/>
                  </a:lnTo>
                  <a:lnTo>
                    <a:pt x="0" y="17"/>
                  </a:lnTo>
                  <a:lnTo>
                    <a:pt x="0" y="7"/>
                  </a:lnTo>
                  <a:lnTo>
                    <a:pt x="3" y="0"/>
                  </a:lnTo>
                </a:path>
              </a:pathLst>
            </a:custGeom>
            <a:noFill/>
            <a:ln w="6">
              <a:solidFill>
                <a:srgbClr val="005CE6"/>
              </a:solidFill>
              <a:prstDash val="solid"/>
              <a:round/>
              <a:headEnd/>
              <a:tailEnd/>
            </a:ln>
          </p:spPr>
          <p:txBody>
            <a:bodyPr/>
            <a:lstStyle/>
            <a:p>
              <a:endParaRPr lang="en-US"/>
            </a:p>
          </p:txBody>
        </p:sp>
        <p:sp>
          <p:nvSpPr>
            <p:cNvPr id="28760" name="Freeform 286"/>
            <p:cNvSpPr>
              <a:spLocks/>
            </p:cNvSpPr>
            <p:nvPr/>
          </p:nvSpPr>
          <p:spPr bwMode="auto">
            <a:xfrm>
              <a:off x="6173788" y="1844675"/>
              <a:ext cx="430213" cy="1320800"/>
            </a:xfrm>
            <a:custGeom>
              <a:avLst/>
              <a:gdLst>
                <a:gd name="T0" fmla="*/ 265 w 271"/>
                <a:gd name="T1" fmla="*/ 832 h 832"/>
                <a:gd name="T2" fmla="*/ 238 w 271"/>
                <a:gd name="T3" fmla="*/ 805 h 832"/>
                <a:gd name="T4" fmla="*/ 219 w 271"/>
                <a:gd name="T5" fmla="*/ 769 h 832"/>
                <a:gd name="T6" fmla="*/ 211 w 271"/>
                <a:gd name="T7" fmla="*/ 756 h 832"/>
                <a:gd name="T8" fmla="*/ 195 w 271"/>
                <a:gd name="T9" fmla="*/ 728 h 832"/>
                <a:gd name="T10" fmla="*/ 176 w 271"/>
                <a:gd name="T11" fmla="*/ 694 h 832"/>
                <a:gd name="T12" fmla="*/ 173 w 271"/>
                <a:gd name="T13" fmla="*/ 685 h 832"/>
                <a:gd name="T14" fmla="*/ 154 w 271"/>
                <a:gd name="T15" fmla="*/ 639 h 832"/>
                <a:gd name="T16" fmla="*/ 134 w 271"/>
                <a:gd name="T17" fmla="*/ 607 h 832"/>
                <a:gd name="T18" fmla="*/ 127 w 271"/>
                <a:gd name="T19" fmla="*/ 570 h 832"/>
                <a:gd name="T20" fmla="*/ 124 w 271"/>
                <a:gd name="T21" fmla="*/ 561 h 832"/>
                <a:gd name="T22" fmla="*/ 111 w 271"/>
                <a:gd name="T23" fmla="*/ 502 h 832"/>
                <a:gd name="T24" fmla="*/ 100 w 271"/>
                <a:gd name="T25" fmla="*/ 482 h 832"/>
                <a:gd name="T26" fmla="*/ 77 w 271"/>
                <a:gd name="T27" fmla="*/ 462 h 832"/>
                <a:gd name="T28" fmla="*/ 75 w 271"/>
                <a:gd name="T29" fmla="*/ 450 h 832"/>
                <a:gd name="T30" fmla="*/ 65 w 271"/>
                <a:gd name="T31" fmla="*/ 439 h 832"/>
                <a:gd name="T32" fmla="*/ 55 w 271"/>
                <a:gd name="T33" fmla="*/ 432 h 832"/>
                <a:gd name="T34" fmla="*/ 48 w 271"/>
                <a:gd name="T35" fmla="*/ 420 h 832"/>
                <a:gd name="T36" fmla="*/ 42 w 271"/>
                <a:gd name="T37" fmla="*/ 406 h 832"/>
                <a:gd name="T38" fmla="*/ 33 w 271"/>
                <a:gd name="T39" fmla="*/ 394 h 832"/>
                <a:gd name="T40" fmla="*/ 38 w 271"/>
                <a:gd name="T41" fmla="*/ 380 h 832"/>
                <a:gd name="T42" fmla="*/ 33 w 271"/>
                <a:gd name="T43" fmla="*/ 367 h 832"/>
                <a:gd name="T44" fmla="*/ 39 w 271"/>
                <a:gd name="T45" fmla="*/ 352 h 832"/>
                <a:gd name="T46" fmla="*/ 36 w 271"/>
                <a:gd name="T47" fmla="*/ 337 h 832"/>
                <a:gd name="T48" fmla="*/ 19 w 271"/>
                <a:gd name="T49" fmla="*/ 301 h 832"/>
                <a:gd name="T50" fmla="*/ 18 w 271"/>
                <a:gd name="T51" fmla="*/ 291 h 832"/>
                <a:gd name="T52" fmla="*/ 10 w 271"/>
                <a:gd name="T53" fmla="*/ 283 h 832"/>
                <a:gd name="T54" fmla="*/ 13 w 271"/>
                <a:gd name="T55" fmla="*/ 270 h 832"/>
                <a:gd name="T56" fmla="*/ 0 w 271"/>
                <a:gd name="T57" fmla="*/ 257 h 832"/>
                <a:gd name="T58" fmla="*/ 10 w 271"/>
                <a:gd name="T59" fmla="*/ 246 h 832"/>
                <a:gd name="T60" fmla="*/ 15 w 271"/>
                <a:gd name="T61" fmla="*/ 237 h 832"/>
                <a:gd name="T62" fmla="*/ 23 w 271"/>
                <a:gd name="T63" fmla="*/ 213 h 832"/>
                <a:gd name="T64" fmla="*/ 32 w 271"/>
                <a:gd name="T65" fmla="*/ 210 h 832"/>
                <a:gd name="T66" fmla="*/ 35 w 271"/>
                <a:gd name="T67" fmla="*/ 193 h 832"/>
                <a:gd name="T68" fmla="*/ 33 w 271"/>
                <a:gd name="T69" fmla="*/ 170 h 832"/>
                <a:gd name="T70" fmla="*/ 48 w 271"/>
                <a:gd name="T71" fmla="*/ 162 h 832"/>
                <a:gd name="T72" fmla="*/ 42 w 271"/>
                <a:gd name="T73" fmla="*/ 152 h 832"/>
                <a:gd name="T74" fmla="*/ 56 w 271"/>
                <a:gd name="T75" fmla="*/ 142 h 832"/>
                <a:gd name="T76" fmla="*/ 56 w 271"/>
                <a:gd name="T77" fmla="*/ 136 h 832"/>
                <a:gd name="T78" fmla="*/ 52 w 271"/>
                <a:gd name="T79" fmla="*/ 129 h 832"/>
                <a:gd name="T80" fmla="*/ 55 w 271"/>
                <a:gd name="T81" fmla="*/ 122 h 832"/>
                <a:gd name="T82" fmla="*/ 66 w 271"/>
                <a:gd name="T83" fmla="*/ 121 h 832"/>
                <a:gd name="T84" fmla="*/ 72 w 271"/>
                <a:gd name="T85" fmla="*/ 105 h 832"/>
                <a:gd name="T86" fmla="*/ 85 w 271"/>
                <a:gd name="T87" fmla="*/ 96 h 832"/>
                <a:gd name="T88" fmla="*/ 87 w 271"/>
                <a:gd name="T89" fmla="*/ 86 h 832"/>
                <a:gd name="T90" fmla="*/ 100 w 271"/>
                <a:gd name="T91" fmla="*/ 77 h 832"/>
                <a:gd name="T92" fmla="*/ 91 w 271"/>
                <a:gd name="T93" fmla="*/ 60 h 832"/>
                <a:gd name="T94" fmla="*/ 91 w 271"/>
                <a:gd name="T95" fmla="*/ 53 h 832"/>
                <a:gd name="T96" fmla="*/ 110 w 271"/>
                <a:gd name="T97" fmla="*/ 46 h 832"/>
                <a:gd name="T98" fmla="*/ 105 w 271"/>
                <a:gd name="T99" fmla="*/ 37 h 832"/>
                <a:gd name="T100" fmla="*/ 113 w 271"/>
                <a:gd name="T101" fmla="*/ 28 h 832"/>
                <a:gd name="T102" fmla="*/ 128 w 271"/>
                <a:gd name="T103" fmla="*/ 27 h 832"/>
                <a:gd name="T104" fmla="*/ 128 w 271"/>
                <a:gd name="T105" fmla="*/ 14 h 83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71"/>
                <a:gd name="T160" fmla="*/ 0 h 832"/>
                <a:gd name="T161" fmla="*/ 271 w 271"/>
                <a:gd name="T162" fmla="*/ 832 h 83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71" h="832">
                  <a:moveTo>
                    <a:pt x="271" y="832"/>
                  </a:moveTo>
                  <a:lnTo>
                    <a:pt x="265" y="832"/>
                  </a:lnTo>
                  <a:lnTo>
                    <a:pt x="248" y="822"/>
                  </a:lnTo>
                  <a:lnTo>
                    <a:pt x="238" y="805"/>
                  </a:lnTo>
                  <a:lnTo>
                    <a:pt x="219" y="774"/>
                  </a:lnTo>
                  <a:lnTo>
                    <a:pt x="219" y="769"/>
                  </a:lnTo>
                  <a:lnTo>
                    <a:pt x="211" y="757"/>
                  </a:lnTo>
                  <a:lnTo>
                    <a:pt x="211" y="756"/>
                  </a:lnTo>
                  <a:lnTo>
                    <a:pt x="202" y="743"/>
                  </a:lnTo>
                  <a:lnTo>
                    <a:pt x="195" y="728"/>
                  </a:lnTo>
                  <a:lnTo>
                    <a:pt x="190" y="717"/>
                  </a:lnTo>
                  <a:lnTo>
                    <a:pt x="176" y="694"/>
                  </a:lnTo>
                  <a:lnTo>
                    <a:pt x="173" y="686"/>
                  </a:lnTo>
                  <a:lnTo>
                    <a:pt x="173" y="685"/>
                  </a:lnTo>
                  <a:lnTo>
                    <a:pt x="156" y="656"/>
                  </a:lnTo>
                  <a:lnTo>
                    <a:pt x="154" y="639"/>
                  </a:lnTo>
                  <a:lnTo>
                    <a:pt x="141" y="625"/>
                  </a:lnTo>
                  <a:lnTo>
                    <a:pt x="134" y="607"/>
                  </a:lnTo>
                  <a:lnTo>
                    <a:pt x="128" y="574"/>
                  </a:lnTo>
                  <a:lnTo>
                    <a:pt x="127" y="570"/>
                  </a:lnTo>
                  <a:lnTo>
                    <a:pt x="126" y="563"/>
                  </a:lnTo>
                  <a:lnTo>
                    <a:pt x="124" y="561"/>
                  </a:lnTo>
                  <a:lnTo>
                    <a:pt x="114" y="521"/>
                  </a:lnTo>
                  <a:lnTo>
                    <a:pt x="111" y="502"/>
                  </a:lnTo>
                  <a:lnTo>
                    <a:pt x="102" y="491"/>
                  </a:lnTo>
                  <a:lnTo>
                    <a:pt x="100" y="482"/>
                  </a:lnTo>
                  <a:lnTo>
                    <a:pt x="91" y="472"/>
                  </a:lnTo>
                  <a:lnTo>
                    <a:pt x="77" y="462"/>
                  </a:lnTo>
                  <a:lnTo>
                    <a:pt x="74" y="459"/>
                  </a:lnTo>
                  <a:lnTo>
                    <a:pt x="75" y="450"/>
                  </a:lnTo>
                  <a:lnTo>
                    <a:pt x="66" y="446"/>
                  </a:lnTo>
                  <a:lnTo>
                    <a:pt x="65" y="439"/>
                  </a:lnTo>
                  <a:lnTo>
                    <a:pt x="61" y="434"/>
                  </a:lnTo>
                  <a:lnTo>
                    <a:pt x="55" y="432"/>
                  </a:lnTo>
                  <a:lnTo>
                    <a:pt x="51" y="427"/>
                  </a:lnTo>
                  <a:lnTo>
                    <a:pt x="48" y="420"/>
                  </a:lnTo>
                  <a:lnTo>
                    <a:pt x="42" y="410"/>
                  </a:lnTo>
                  <a:lnTo>
                    <a:pt x="42" y="406"/>
                  </a:lnTo>
                  <a:lnTo>
                    <a:pt x="32" y="399"/>
                  </a:lnTo>
                  <a:lnTo>
                    <a:pt x="33" y="394"/>
                  </a:lnTo>
                  <a:lnTo>
                    <a:pt x="38" y="386"/>
                  </a:lnTo>
                  <a:lnTo>
                    <a:pt x="38" y="380"/>
                  </a:lnTo>
                  <a:lnTo>
                    <a:pt x="33" y="373"/>
                  </a:lnTo>
                  <a:lnTo>
                    <a:pt x="33" y="367"/>
                  </a:lnTo>
                  <a:lnTo>
                    <a:pt x="39" y="357"/>
                  </a:lnTo>
                  <a:lnTo>
                    <a:pt x="39" y="352"/>
                  </a:lnTo>
                  <a:lnTo>
                    <a:pt x="36" y="348"/>
                  </a:lnTo>
                  <a:lnTo>
                    <a:pt x="36" y="337"/>
                  </a:lnTo>
                  <a:lnTo>
                    <a:pt x="16" y="311"/>
                  </a:lnTo>
                  <a:lnTo>
                    <a:pt x="19" y="301"/>
                  </a:lnTo>
                  <a:lnTo>
                    <a:pt x="20" y="295"/>
                  </a:lnTo>
                  <a:lnTo>
                    <a:pt x="18" y="291"/>
                  </a:lnTo>
                  <a:lnTo>
                    <a:pt x="10" y="286"/>
                  </a:lnTo>
                  <a:lnTo>
                    <a:pt x="10" y="283"/>
                  </a:lnTo>
                  <a:lnTo>
                    <a:pt x="13" y="278"/>
                  </a:lnTo>
                  <a:lnTo>
                    <a:pt x="13" y="270"/>
                  </a:lnTo>
                  <a:lnTo>
                    <a:pt x="7" y="263"/>
                  </a:lnTo>
                  <a:lnTo>
                    <a:pt x="0" y="257"/>
                  </a:lnTo>
                  <a:lnTo>
                    <a:pt x="0" y="253"/>
                  </a:lnTo>
                  <a:lnTo>
                    <a:pt x="10" y="246"/>
                  </a:lnTo>
                  <a:lnTo>
                    <a:pt x="13" y="242"/>
                  </a:lnTo>
                  <a:lnTo>
                    <a:pt x="15" y="237"/>
                  </a:lnTo>
                  <a:lnTo>
                    <a:pt x="22" y="221"/>
                  </a:lnTo>
                  <a:lnTo>
                    <a:pt x="23" y="213"/>
                  </a:lnTo>
                  <a:lnTo>
                    <a:pt x="25" y="210"/>
                  </a:lnTo>
                  <a:lnTo>
                    <a:pt x="32" y="210"/>
                  </a:lnTo>
                  <a:lnTo>
                    <a:pt x="35" y="204"/>
                  </a:lnTo>
                  <a:lnTo>
                    <a:pt x="35" y="193"/>
                  </a:lnTo>
                  <a:lnTo>
                    <a:pt x="32" y="180"/>
                  </a:lnTo>
                  <a:lnTo>
                    <a:pt x="33" y="170"/>
                  </a:lnTo>
                  <a:lnTo>
                    <a:pt x="35" y="167"/>
                  </a:lnTo>
                  <a:lnTo>
                    <a:pt x="48" y="162"/>
                  </a:lnTo>
                  <a:lnTo>
                    <a:pt x="49" y="159"/>
                  </a:lnTo>
                  <a:lnTo>
                    <a:pt x="42" y="152"/>
                  </a:lnTo>
                  <a:lnTo>
                    <a:pt x="43" y="148"/>
                  </a:lnTo>
                  <a:lnTo>
                    <a:pt x="56" y="142"/>
                  </a:lnTo>
                  <a:lnTo>
                    <a:pt x="56" y="138"/>
                  </a:lnTo>
                  <a:lnTo>
                    <a:pt x="56" y="136"/>
                  </a:lnTo>
                  <a:lnTo>
                    <a:pt x="56" y="135"/>
                  </a:lnTo>
                  <a:lnTo>
                    <a:pt x="52" y="129"/>
                  </a:lnTo>
                  <a:lnTo>
                    <a:pt x="52" y="125"/>
                  </a:lnTo>
                  <a:lnTo>
                    <a:pt x="55" y="122"/>
                  </a:lnTo>
                  <a:lnTo>
                    <a:pt x="65" y="121"/>
                  </a:lnTo>
                  <a:lnTo>
                    <a:pt x="66" y="121"/>
                  </a:lnTo>
                  <a:lnTo>
                    <a:pt x="66" y="109"/>
                  </a:lnTo>
                  <a:lnTo>
                    <a:pt x="72" y="105"/>
                  </a:lnTo>
                  <a:lnTo>
                    <a:pt x="82" y="100"/>
                  </a:lnTo>
                  <a:lnTo>
                    <a:pt x="85" y="96"/>
                  </a:lnTo>
                  <a:lnTo>
                    <a:pt x="84" y="89"/>
                  </a:lnTo>
                  <a:lnTo>
                    <a:pt x="87" y="86"/>
                  </a:lnTo>
                  <a:lnTo>
                    <a:pt x="98" y="79"/>
                  </a:lnTo>
                  <a:lnTo>
                    <a:pt x="100" y="77"/>
                  </a:lnTo>
                  <a:lnTo>
                    <a:pt x="100" y="72"/>
                  </a:lnTo>
                  <a:lnTo>
                    <a:pt x="91" y="60"/>
                  </a:lnTo>
                  <a:lnTo>
                    <a:pt x="90" y="54"/>
                  </a:lnTo>
                  <a:lnTo>
                    <a:pt x="91" y="53"/>
                  </a:lnTo>
                  <a:lnTo>
                    <a:pt x="97" y="50"/>
                  </a:lnTo>
                  <a:lnTo>
                    <a:pt x="110" y="46"/>
                  </a:lnTo>
                  <a:lnTo>
                    <a:pt x="108" y="43"/>
                  </a:lnTo>
                  <a:lnTo>
                    <a:pt x="105" y="37"/>
                  </a:lnTo>
                  <a:lnTo>
                    <a:pt x="105" y="33"/>
                  </a:lnTo>
                  <a:lnTo>
                    <a:pt x="113" y="28"/>
                  </a:lnTo>
                  <a:lnTo>
                    <a:pt x="120" y="27"/>
                  </a:lnTo>
                  <a:lnTo>
                    <a:pt x="128" y="27"/>
                  </a:lnTo>
                  <a:lnTo>
                    <a:pt x="127" y="20"/>
                  </a:lnTo>
                  <a:lnTo>
                    <a:pt x="128" y="14"/>
                  </a:lnTo>
                  <a:lnTo>
                    <a:pt x="147" y="0"/>
                  </a:lnTo>
                </a:path>
              </a:pathLst>
            </a:custGeom>
            <a:noFill/>
            <a:ln w="6">
              <a:solidFill>
                <a:srgbClr val="005CE6"/>
              </a:solidFill>
              <a:prstDash val="solid"/>
              <a:round/>
              <a:headEnd/>
              <a:tailEnd/>
            </a:ln>
          </p:spPr>
          <p:txBody>
            <a:bodyPr/>
            <a:lstStyle/>
            <a:p>
              <a:endParaRPr lang="en-US"/>
            </a:p>
          </p:txBody>
        </p:sp>
        <p:sp>
          <p:nvSpPr>
            <p:cNvPr id="28761" name="Freeform 287"/>
            <p:cNvSpPr>
              <a:spLocks/>
            </p:cNvSpPr>
            <p:nvPr/>
          </p:nvSpPr>
          <p:spPr bwMode="auto">
            <a:xfrm>
              <a:off x="3825875" y="3502025"/>
              <a:ext cx="49213" cy="42862"/>
            </a:xfrm>
            <a:custGeom>
              <a:avLst/>
              <a:gdLst>
                <a:gd name="T0" fmla="*/ 31 w 31"/>
                <a:gd name="T1" fmla="*/ 27 h 27"/>
                <a:gd name="T2" fmla="*/ 24 w 31"/>
                <a:gd name="T3" fmla="*/ 27 h 27"/>
                <a:gd name="T4" fmla="*/ 8 w 31"/>
                <a:gd name="T5" fmla="*/ 18 h 27"/>
                <a:gd name="T6" fmla="*/ 3 w 31"/>
                <a:gd name="T7" fmla="*/ 12 h 27"/>
                <a:gd name="T8" fmla="*/ 1 w 31"/>
                <a:gd name="T9" fmla="*/ 8 h 27"/>
                <a:gd name="T10" fmla="*/ 0 w 31"/>
                <a:gd name="T11" fmla="*/ 7 h 27"/>
                <a:gd name="T12" fmla="*/ 0 w 31"/>
                <a:gd name="T13" fmla="*/ 0 h 27"/>
                <a:gd name="T14" fmla="*/ 0 60000 65536"/>
                <a:gd name="T15" fmla="*/ 0 60000 65536"/>
                <a:gd name="T16" fmla="*/ 0 60000 65536"/>
                <a:gd name="T17" fmla="*/ 0 60000 65536"/>
                <a:gd name="T18" fmla="*/ 0 60000 65536"/>
                <a:gd name="T19" fmla="*/ 0 60000 65536"/>
                <a:gd name="T20" fmla="*/ 0 60000 65536"/>
                <a:gd name="T21" fmla="*/ 0 w 31"/>
                <a:gd name="T22" fmla="*/ 0 h 27"/>
                <a:gd name="T23" fmla="*/ 31 w 31"/>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27">
                  <a:moveTo>
                    <a:pt x="31" y="27"/>
                  </a:moveTo>
                  <a:lnTo>
                    <a:pt x="24" y="27"/>
                  </a:lnTo>
                  <a:lnTo>
                    <a:pt x="8" y="18"/>
                  </a:lnTo>
                  <a:lnTo>
                    <a:pt x="3" y="12"/>
                  </a:lnTo>
                  <a:lnTo>
                    <a:pt x="1" y="8"/>
                  </a:lnTo>
                  <a:lnTo>
                    <a:pt x="0" y="7"/>
                  </a:lnTo>
                  <a:lnTo>
                    <a:pt x="0" y="0"/>
                  </a:lnTo>
                </a:path>
              </a:pathLst>
            </a:custGeom>
            <a:noFill/>
            <a:ln w="6">
              <a:solidFill>
                <a:srgbClr val="005CE6"/>
              </a:solidFill>
              <a:prstDash val="solid"/>
              <a:round/>
              <a:headEnd/>
              <a:tailEnd/>
            </a:ln>
          </p:spPr>
          <p:txBody>
            <a:bodyPr/>
            <a:lstStyle/>
            <a:p>
              <a:endParaRPr lang="en-US"/>
            </a:p>
          </p:txBody>
        </p:sp>
        <p:sp>
          <p:nvSpPr>
            <p:cNvPr id="28762" name="Freeform 288"/>
            <p:cNvSpPr>
              <a:spLocks/>
            </p:cNvSpPr>
            <p:nvPr/>
          </p:nvSpPr>
          <p:spPr bwMode="auto">
            <a:xfrm>
              <a:off x="4502150" y="3806825"/>
              <a:ext cx="944563" cy="355600"/>
            </a:xfrm>
            <a:custGeom>
              <a:avLst/>
              <a:gdLst>
                <a:gd name="T0" fmla="*/ 581 w 595"/>
                <a:gd name="T1" fmla="*/ 189 h 224"/>
                <a:gd name="T2" fmla="*/ 563 w 595"/>
                <a:gd name="T3" fmla="*/ 186 h 224"/>
                <a:gd name="T4" fmla="*/ 563 w 595"/>
                <a:gd name="T5" fmla="*/ 205 h 224"/>
                <a:gd name="T6" fmla="*/ 561 w 595"/>
                <a:gd name="T7" fmla="*/ 224 h 224"/>
                <a:gd name="T8" fmla="*/ 539 w 595"/>
                <a:gd name="T9" fmla="*/ 224 h 224"/>
                <a:gd name="T10" fmla="*/ 510 w 595"/>
                <a:gd name="T11" fmla="*/ 203 h 224"/>
                <a:gd name="T12" fmla="*/ 499 w 595"/>
                <a:gd name="T13" fmla="*/ 183 h 224"/>
                <a:gd name="T14" fmla="*/ 525 w 595"/>
                <a:gd name="T15" fmla="*/ 185 h 224"/>
                <a:gd name="T16" fmla="*/ 526 w 595"/>
                <a:gd name="T17" fmla="*/ 159 h 224"/>
                <a:gd name="T18" fmla="*/ 489 w 595"/>
                <a:gd name="T19" fmla="*/ 160 h 224"/>
                <a:gd name="T20" fmla="*/ 470 w 595"/>
                <a:gd name="T21" fmla="*/ 152 h 224"/>
                <a:gd name="T22" fmla="*/ 454 w 595"/>
                <a:gd name="T23" fmla="*/ 155 h 224"/>
                <a:gd name="T24" fmla="*/ 458 w 595"/>
                <a:gd name="T25" fmla="*/ 142 h 224"/>
                <a:gd name="T26" fmla="*/ 447 w 595"/>
                <a:gd name="T27" fmla="*/ 130 h 224"/>
                <a:gd name="T28" fmla="*/ 457 w 595"/>
                <a:gd name="T29" fmla="*/ 121 h 224"/>
                <a:gd name="T30" fmla="*/ 460 w 595"/>
                <a:gd name="T31" fmla="*/ 111 h 224"/>
                <a:gd name="T32" fmla="*/ 437 w 595"/>
                <a:gd name="T33" fmla="*/ 111 h 224"/>
                <a:gd name="T34" fmla="*/ 418 w 595"/>
                <a:gd name="T35" fmla="*/ 74 h 224"/>
                <a:gd name="T36" fmla="*/ 398 w 595"/>
                <a:gd name="T37" fmla="*/ 77 h 224"/>
                <a:gd name="T38" fmla="*/ 375 w 595"/>
                <a:gd name="T39" fmla="*/ 95 h 224"/>
                <a:gd name="T40" fmla="*/ 360 w 595"/>
                <a:gd name="T41" fmla="*/ 110 h 224"/>
                <a:gd name="T42" fmla="*/ 350 w 595"/>
                <a:gd name="T43" fmla="*/ 110 h 224"/>
                <a:gd name="T44" fmla="*/ 359 w 595"/>
                <a:gd name="T45" fmla="*/ 61 h 224"/>
                <a:gd name="T46" fmla="*/ 360 w 595"/>
                <a:gd name="T47" fmla="*/ 47 h 224"/>
                <a:gd name="T48" fmla="*/ 375 w 595"/>
                <a:gd name="T49" fmla="*/ 52 h 224"/>
                <a:gd name="T50" fmla="*/ 388 w 595"/>
                <a:gd name="T51" fmla="*/ 31 h 224"/>
                <a:gd name="T52" fmla="*/ 389 w 595"/>
                <a:gd name="T53" fmla="*/ 15 h 224"/>
                <a:gd name="T54" fmla="*/ 373 w 595"/>
                <a:gd name="T55" fmla="*/ 18 h 224"/>
                <a:gd name="T56" fmla="*/ 346 w 595"/>
                <a:gd name="T57" fmla="*/ 13 h 224"/>
                <a:gd name="T58" fmla="*/ 320 w 595"/>
                <a:gd name="T59" fmla="*/ 11 h 224"/>
                <a:gd name="T60" fmla="*/ 295 w 595"/>
                <a:gd name="T61" fmla="*/ 12 h 224"/>
                <a:gd name="T62" fmla="*/ 275 w 595"/>
                <a:gd name="T63" fmla="*/ 26 h 224"/>
                <a:gd name="T64" fmla="*/ 262 w 595"/>
                <a:gd name="T65" fmla="*/ 51 h 224"/>
                <a:gd name="T66" fmla="*/ 241 w 595"/>
                <a:gd name="T67" fmla="*/ 58 h 224"/>
                <a:gd name="T68" fmla="*/ 234 w 595"/>
                <a:gd name="T69" fmla="*/ 65 h 224"/>
                <a:gd name="T70" fmla="*/ 238 w 595"/>
                <a:gd name="T71" fmla="*/ 94 h 224"/>
                <a:gd name="T72" fmla="*/ 223 w 595"/>
                <a:gd name="T73" fmla="*/ 81 h 224"/>
                <a:gd name="T74" fmla="*/ 206 w 595"/>
                <a:gd name="T75" fmla="*/ 64 h 224"/>
                <a:gd name="T76" fmla="*/ 182 w 595"/>
                <a:gd name="T77" fmla="*/ 65 h 224"/>
                <a:gd name="T78" fmla="*/ 179 w 595"/>
                <a:gd name="T79" fmla="*/ 85 h 224"/>
                <a:gd name="T80" fmla="*/ 167 w 595"/>
                <a:gd name="T81" fmla="*/ 74 h 224"/>
                <a:gd name="T82" fmla="*/ 166 w 595"/>
                <a:gd name="T83" fmla="*/ 57 h 224"/>
                <a:gd name="T84" fmla="*/ 149 w 595"/>
                <a:gd name="T85" fmla="*/ 45 h 224"/>
                <a:gd name="T86" fmla="*/ 153 w 595"/>
                <a:gd name="T87" fmla="*/ 28 h 224"/>
                <a:gd name="T88" fmla="*/ 136 w 595"/>
                <a:gd name="T89" fmla="*/ 41 h 224"/>
                <a:gd name="T90" fmla="*/ 130 w 595"/>
                <a:gd name="T91" fmla="*/ 52 h 224"/>
                <a:gd name="T92" fmla="*/ 108 w 595"/>
                <a:gd name="T93" fmla="*/ 55 h 224"/>
                <a:gd name="T94" fmla="*/ 92 w 595"/>
                <a:gd name="T95" fmla="*/ 62 h 224"/>
                <a:gd name="T96" fmla="*/ 85 w 595"/>
                <a:gd name="T97" fmla="*/ 36 h 224"/>
                <a:gd name="T98" fmla="*/ 75 w 595"/>
                <a:gd name="T99" fmla="*/ 31 h 224"/>
                <a:gd name="T100" fmla="*/ 58 w 595"/>
                <a:gd name="T101" fmla="*/ 25 h 224"/>
                <a:gd name="T102" fmla="*/ 58 w 595"/>
                <a:gd name="T103" fmla="*/ 11 h 224"/>
                <a:gd name="T104" fmla="*/ 38 w 595"/>
                <a:gd name="T105" fmla="*/ 18 h 224"/>
                <a:gd name="T106" fmla="*/ 32 w 595"/>
                <a:gd name="T107" fmla="*/ 8 h 224"/>
                <a:gd name="T108" fmla="*/ 25 w 595"/>
                <a:gd name="T109" fmla="*/ 19 h 224"/>
                <a:gd name="T110" fmla="*/ 17 w 595"/>
                <a:gd name="T111" fmla="*/ 2 h 224"/>
                <a:gd name="T112" fmla="*/ 10 w 595"/>
                <a:gd name="T113" fmla="*/ 12 h 22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95"/>
                <a:gd name="T172" fmla="*/ 0 h 224"/>
                <a:gd name="T173" fmla="*/ 595 w 595"/>
                <a:gd name="T174" fmla="*/ 224 h 22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95" h="224">
                  <a:moveTo>
                    <a:pt x="595" y="188"/>
                  </a:moveTo>
                  <a:lnTo>
                    <a:pt x="586" y="191"/>
                  </a:lnTo>
                  <a:lnTo>
                    <a:pt x="581" y="189"/>
                  </a:lnTo>
                  <a:lnTo>
                    <a:pt x="571" y="183"/>
                  </a:lnTo>
                  <a:lnTo>
                    <a:pt x="566" y="185"/>
                  </a:lnTo>
                  <a:lnTo>
                    <a:pt x="563" y="186"/>
                  </a:lnTo>
                  <a:lnTo>
                    <a:pt x="562" y="192"/>
                  </a:lnTo>
                  <a:lnTo>
                    <a:pt x="562" y="198"/>
                  </a:lnTo>
                  <a:lnTo>
                    <a:pt x="563" y="205"/>
                  </a:lnTo>
                  <a:lnTo>
                    <a:pt x="566" y="208"/>
                  </a:lnTo>
                  <a:lnTo>
                    <a:pt x="566" y="219"/>
                  </a:lnTo>
                  <a:lnTo>
                    <a:pt x="561" y="224"/>
                  </a:lnTo>
                  <a:lnTo>
                    <a:pt x="553" y="219"/>
                  </a:lnTo>
                  <a:lnTo>
                    <a:pt x="548" y="219"/>
                  </a:lnTo>
                  <a:lnTo>
                    <a:pt x="539" y="224"/>
                  </a:lnTo>
                  <a:lnTo>
                    <a:pt x="535" y="224"/>
                  </a:lnTo>
                  <a:lnTo>
                    <a:pt x="525" y="214"/>
                  </a:lnTo>
                  <a:lnTo>
                    <a:pt x="510" y="203"/>
                  </a:lnTo>
                  <a:lnTo>
                    <a:pt x="499" y="192"/>
                  </a:lnTo>
                  <a:lnTo>
                    <a:pt x="497" y="188"/>
                  </a:lnTo>
                  <a:lnTo>
                    <a:pt x="499" y="183"/>
                  </a:lnTo>
                  <a:lnTo>
                    <a:pt x="514" y="178"/>
                  </a:lnTo>
                  <a:lnTo>
                    <a:pt x="519" y="178"/>
                  </a:lnTo>
                  <a:lnTo>
                    <a:pt x="525" y="185"/>
                  </a:lnTo>
                  <a:lnTo>
                    <a:pt x="527" y="183"/>
                  </a:lnTo>
                  <a:lnTo>
                    <a:pt x="529" y="165"/>
                  </a:lnTo>
                  <a:lnTo>
                    <a:pt x="526" y="159"/>
                  </a:lnTo>
                  <a:lnTo>
                    <a:pt x="523" y="157"/>
                  </a:lnTo>
                  <a:lnTo>
                    <a:pt x="501" y="163"/>
                  </a:lnTo>
                  <a:lnTo>
                    <a:pt x="489" y="160"/>
                  </a:lnTo>
                  <a:lnTo>
                    <a:pt x="483" y="157"/>
                  </a:lnTo>
                  <a:lnTo>
                    <a:pt x="476" y="150"/>
                  </a:lnTo>
                  <a:lnTo>
                    <a:pt x="470" y="152"/>
                  </a:lnTo>
                  <a:lnTo>
                    <a:pt x="463" y="156"/>
                  </a:lnTo>
                  <a:lnTo>
                    <a:pt x="458" y="157"/>
                  </a:lnTo>
                  <a:lnTo>
                    <a:pt x="454" y="155"/>
                  </a:lnTo>
                  <a:lnTo>
                    <a:pt x="451" y="150"/>
                  </a:lnTo>
                  <a:lnTo>
                    <a:pt x="453" y="146"/>
                  </a:lnTo>
                  <a:lnTo>
                    <a:pt x="458" y="142"/>
                  </a:lnTo>
                  <a:lnTo>
                    <a:pt x="457" y="137"/>
                  </a:lnTo>
                  <a:lnTo>
                    <a:pt x="453" y="134"/>
                  </a:lnTo>
                  <a:lnTo>
                    <a:pt x="447" y="130"/>
                  </a:lnTo>
                  <a:lnTo>
                    <a:pt x="447" y="126"/>
                  </a:lnTo>
                  <a:lnTo>
                    <a:pt x="451" y="123"/>
                  </a:lnTo>
                  <a:lnTo>
                    <a:pt x="457" y="121"/>
                  </a:lnTo>
                  <a:lnTo>
                    <a:pt x="461" y="119"/>
                  </a:lnTo>
                  <a:lnTo>
                    <a:pt x="460" y="113"/>
                  </a:lnTo>
                  <a:lnTo>
                    <a:pt x="460" y="111"/>
                  </a:lnTo>
                  <a:lnTo>
                    <a:pt x="448" y="116"/>
                  </a:lnTo>
                  <a:lnTo>
                    <a:pt x="442" y="114"/>
                  </a:lnTo>
                  <a:lnTo>
                    <a:pt x="437" y="111"/>
                  </a:lnTo>
                  <a:lnTo>
                    <a:pt x="428" y="95"/>
                  </a:lnTo>
                  <a:lnTo>
                    <a:pt x="427" y="84"/>
                  </a:lnTo>
                  <a:lnTo>
                    <a:pt x="418" y="74"/>
                  </a:lnTo>
                  <a:lnTo>
                    <a:pt x="414" y="71"/>
                  </a:lnTo>
                  <a:lnTo>
                    <a:pt x="405" y="72"/>
                  </a:lnTo>
                  <a:lnTo>
                    <a:pt x="398" y="77"/>
                  </a:lnTo>
                  <a:lnTo>
                    <a:pt x="391" y="84"/>
                  </a:lnTo>
                  <a:lnTo>
                    <a:pt x="382" y="88"/>
                  </a:lnTo>
                  <a:lnTo>
                    <a:pt x="375" y="95"/>
                  </a:lnTo>
                  <a:lnTo>
                    <a:pt x="366" y="100"/>
                  </a:lnTo>
                  <a:lnTo>
                    <a:pt x="362" y="107"/>
                  </a:lnTo>
                  <a:lnTo>
                    <a:pt x="360" y="110"/>
                  </a:lnTo>
                  <a:lnTo>
                    <a:pt x="355" y="114"/>
                  </a:lnTo>
                  <a:lnTo>
                    <a:pt x="352" y="113"/>
                  </a:lnTo>
                  <a:lnTo>
                    <a:pt x="350" y="110"/>
                  </a:lnTo>
                  <a:lnTo>
                    <a:pt x="353" y="90"/>
                  </a:lnTo>
                  <a:lnTo>
                    <a:pt x="359" y="72"/>
                  </a:lnTo>
                  <a:lnTo>
                    <a:pt x="359" y="61"/>
                  </a:lnTo>
                  <a:lnTo>
                    <a:pt x="357" y="58"/>
                  </a:lnTo>
                  <a:lnTo>
                    <a:pt x="357" y="48"/>
                  </a:lnTo>
                  <a:lnTo>
                    <a:pt x="360" y="47"/>
                  </a:lnTo>
                  <a:lnTo>
                    <a:pt x="365" y="48"/>
                  </a:lnTo>
                  <a:lnTo>
                    <a:pt x="370" y="52"/>
                  </a:lnTo>
                  <a:lnTo>
                    <a:pt x="375" y="52"/>
                  </a:lnTo>
                  <a:lnTo>
                    <a:pt x="385" y="45"/>
                  </a:lnTo>
                  <a:lnTo>
                    <a:pt x="389" y="41"/>
                  </a:lnTo>
                  <a:lnTo>
                    <a:pt x="388" y="31"/>
                  </a:lnTo>
                  <a:lnTo>
                    <a:pt x="386" y="28"/>
                  </a:lnTo>
                  <a:lnTo>
                    <a:pt x="388" y="21"/>
                  </a:lnTo>
                  <a:lnTo>
                    <a:pt x="389" y="15"/>
                  </a:lnTo>
                  <a:lnTo>
                    <a:pt x="386" y="11"/>
                  </a:lnTo>
                  <a:lnTo>
                    <a:pt x="380" y="11"/>
                  </a:lnTo>
                  <a:lnTo>
                    <a:pt x="373" y="18"/>
                  </a:lnTo>
                  <a:lnTo>
                    <a:pt x="369" y="19"/>
                  </a:lnTo>
                  <a:lnTo>
                    <a:pt x="355" y="18"/>
                  </a:lnTo>
                  <a:lnTo>
                    <a:pt x="346" y="13"/>
                  </a:lnTo>
                  <a:lnTo>
                    <a:pt x="333" y="15"/>
                  </a:lnTo>
                  <a:lnTo>
                    <a:pt x="326" y="15"/>
                  </a:lnTo>
                  <a:lnTo>
                    <a:pt x="320" y="11"/>
                  </a:lnTo>
                  <a:lnTo>
                    <a:pt x="319" y="3"/>
                  </a:lnTo>
                  <a:lnTo>
                    <a:pt x="316" y="0"/>
                  </a:lnTo>
                  <a:lnTo>
                    <a:pt x="295" y="12"/>
                  </a:lnTo>
                  <a:lnTo>
                    <a:pt x="285" y="22"/>
                  </a:lnTo>
                  <a:lnTo>
                    <a:pt x="278" y="25"/>
                  </a:lnTo>
                  <a:lnTo>
                    <a:pt x="275" y="26"/>
                  </a:lnTo>
                  <a:lnTo>
                    <a:pt x="272" y="44"/>
                  </a:lnTo>
                  <a:lnTo>
                    <a:pt x="270" y="49"/>
                  </a:lnTo>
                  <a:lnTo>
                    <a:pt x="262" y="51"/>
                  </a:lnTo>
                  <a:lnTo>
                    <a:pt x="259" y="55"/>
                  </a:lnTo>
                  <a:lnTo>
                    <a:pt x="254" y="57"/>
                  </a:lnTo>
                  <a:lnTo>
                    <a:pt x="241" y="58"/>
                  </a:lnTo>
                  <a:lnTo>
                    <a:pt x="235" y="59"/>
                  </a:lnTo>
                  <a:lnTo>
                    <a:pt x="232" y="61"/>
                  </a:lnTo>
                  <a:lnTo>
                    <a:pt x="234" y="65"/>
                  </a:lnTo>
                  <a:lnTo>
                    <a:pt x="244" y="83"/>
                  </a:lnTo>
                  <a:lnTo>
                    <a:pt x="242" y="90"/>
                  </a:lnTo>
                  <a:lnTo>
                    <a:pt x="238" y="94"/>
                  </a:lnTo>
                  <a:lnTo>
                    <a:pt x="234" y="91"/>
                  </a:lnTo>
                  <a:lnTo>
                    <a:pt x="231" y="85"/>
                  </a:lnTo>
                  <a:lnTo>
                    <a:pt x="223" y="81"/>
                  </a:lnTo>
                  <a:lnTo>
                    <a:pt x="223" y="71"/>
                  </a:lnTo>
                  <a:lnTo>
                    <a:pt x="221" y="68"/>
                  </a:lnTo>
                  <a:lnTo>
                    <a:pt x="206" y="64"/>
                  </a:lnTo>
                  <a:lnTo>
                    <a:pt x="198" y="57"/>
                  </a:lnTo>
                  <a:lnTo>
                    <a:pt x="192" y="58"/>
                  </a:lnTo>
                  <a:lnTo>
                    <a:pt x="182" y="65"/>
                  </a:lnTo>
                  <a:lnTo>
                    <a:pt x="180" y="70"/>
                  </a:lnTo>
                  <a:lnTo>
                    <a:pt x="182" y="83"/>
                  </a:lnTo>
                  <a:lnTo>
                    <a:pt x="179" y="85"/>
                  </a:lnTo>
                  <a:lnTo>
                    <a:pt x="174" y="85"/>
                  </a:lnTo>
                  <a:lnTo>
                    <a:pt x="170" y="78"/>
                  </a:lnTo>
                  <a:lnTo>
                    <a:pt x="167" y="74"/>
                  </a:lnTo>
                  <a:lnTo>
                    <a:pt x="167" y="71"/>
                  </a:lnTo>
                  <a:lnTo>
                    <a:pt x="167" y="70"/>
                  </a:lnTo>
                  <a:lnTo>
                    <a:pt x="166" y="57"/>
                  </a:lnTo>
                  <a:lnTo>
                    <a:pt x="162" y="52"/>
                  </a:lnTo>
                  <a:lnTo>
                    <a:pt x="147" y="48"/>
                  </a:lnTo>
                  <a:lnTo>
                    <a:pt x="149" y="45"/>
                  </a:lnTo>
                  <a:lnTo>
                    <a:pt x="159" y="38"/>
                  </a:lnTo>
                  <a:lnTo>
                    <a:pt x="159" y="35"/>
                  </a:lnTo>
                  <a:lnTo>
                    <a:pt x="153" y="28"/>
                  </a:lnTo>
                  <a:lnTo>
                    <a:pt x="149" y="28"/>
                  </a:lnTo>
                  <a:lnTo>
                    <a:pt x="144" y="31"/>
                  </a:lnTo>
                  <a:lnTo>
                    <a:pt x="136" y="41"/>
                  </a:lnTo>
                  <a:lnTo>
                    <a:pt x="134" y="44"/>
                  </a:lnTo>
                  <a:lnTo>
                    <a:pt x="131" y="48"/>
                  </a:lnTo>
                  <a:lnTo>
                    <a:pt x="130" y="52"/>
                  </a:lnTo>
                  <a:lnTo>
                    <a:pt x="124" y="59"/>
                  </a:lnTo>
                  <a:lnTo>
                    <a:pt x="118" y="59"/>
                  </a:lnTo>
                  <a:lnTo>
                    <a:pt x="108" y="55"/>
                  </a:lnTo>
                  <a:lnTo>
                    <a:pt x="101" y="57"/>
                  </a:lnTo>
                  <a:lnTo>
                    <a:pt x="98" y="61"/>
                  </a:lnTo>
                  <a:lnTo>
                    <a:pt x="92" y="62"/>
                  </a:lnTo>
                  <a:lnTo>
                    <a:pt x="87" y="59"/>
                  </a:lnTo>
                  <a:lnTo>
                    <a:pt x="85" y="55"/>
                  </a:lnTo>
                  <a:lnTo>
                    <a:pt x="85" y="36"/>
                  </a:lnTo>
                  <a:lnTo>
                    <a:pt x="84" y="32"/>
                  </a:lnTo>
                  <a:lnTo>
                    <a:pt x="77" y="32"/>
                  </a:lnTo>
                  <a:lnTo>
                    <a:pt x="75" y="31"/>
                  </a:lnTo>
                  <a:lnTo>
                    <a:pt x="72" y="25"/>
                  </a:lnTo>
                  <a:lnTo>
                    <a:pt x="61" y="26"/>
                  </a:lnTo>
                  <a:lnTo>
                    <a:pt x="58" y="25"/>
                  </a:lnTo>
                  <a:lnTo>
                    <a:pt x="58" y="18"/>
                  </a:lnTo>
                  <a:lnTo>
                    <a:pt x="61" y="12"/>
                  </a:lnTo>
                  <a:lnTo>
                    <a:pt x="58" y="11"/>
                  </a:lnTo>
                  <a:lnTo>
                    <a:pt x="46" y="19"/>
                  </a:lnTo>
                  <a:lnTo>
                    <a:pt x="41" y="21"/>
                  </a:lnTo>
                  <a:lnTo>
                    <a:pt x="38" y="18"/>
                  </a:lnTo>
                  <a:lnTo>
                    <a:pt x="36" y="9"/>
                  </a:lnTo>
                  <a:lnTo>
                    <a:pt x="35" y="5"/>
                  </a:lnTo>
                  <a:lnTo>
                    <a:pt x="32" y="8"/>
                  </a:lnTo>
                  <a:lnTo>
                    <a:pt x="29" y="18"/>
                  </a:lnTo>
                  <a:lnTo>
                    <a:pt x="26" y="21"/>
                  </a:lnTo>
                  <a:lnTo>
                    <a:pt x="25" y="19"/>
                  </a:lnTo>
                  <a:lnTo>
                    <a:pt x="22" y="2"/>
                  </a:lnTo>
                  <a:lnTo>
                    <a:pt x="20" y="0"/>
                  </a:lnTo>
                  <a:lnTo>
                    <a:pt x="17" y="2"/>
                  </a:lnTo>
                  <a:lnTo>
                    <a:pt x="15" y="11"/>
                  </a:lnTo>
                  <a:lnTo>
                    <a:pt x="12" y="12"/>
                  </a:lnTo>
                  <a:lnTo>
                    <a:pt x="10" y="12"/>
                  </a:lnTo>
                  <a:lnTo>
                    <a:pt x="4" y="9"/>
                  </a:lnTo>
                  <a:lnTo>
                    <a:pt x="0" y="9"/>
                  </a:lnTo>
                </a:path>
              </a:pathLst>
            </a:custGeom>
            <a:noFill/>
            <a:ln w="6">
              <a:solidFill>
                <a:srgbClr val="005CE6"/>
              </a:solidFill>
              <a:prstDash val="solid"/>
              <a:round/>
              <a:headEnd/>
              <a:tailEnd/>
            </a:ln>
          </p:spPr>
          <p:txBody>
            <a:bodyPr/>
            <a:lstStyle/>
            <a:p>
              <a:endParaRPr lang="en-US"/>
            </a:p>
          </p:txBody>
        </p:sp>
        <p:sp>
          <p:nvSpPr>
            <p:cNvPr id="28763" name="Freeform 289"/>
            <p:cNvSpPr>
              <a:spLocks/>
            </p:cNvSpPr>
            <p:nvPr/>
          </p:nvSpPr>
          <p:spPr bwMode="auto">
            <a:xfrm>
              <a:off x="6083300" y="4271963"/>
              <a:ext cx="12700" cy="52387"/>
            </a:xfrm>
            <a:custGeom>
              <a:avLst/>
              <a:gdLst>
                <a:gd name="T0" fmla="*/ 8 w 8"/>
                <a:gd name="T1" fmla="*/ 33 h 33"/>
                <a:gd name="T2" fmla="*/ 7 w 8"/>
                <a:gd name="T3" fmla="*/ 16 h 33"/>
                <a:gd name="T4" fmla="*/ 0 w 8"/>
                <a:gd name="T5" fmla="*/ 0 h 33"/>
                <a:gd name="T6" fmla="*/ 0 60000 65536"/>
                <a:gd name="T7" fmla="*/ 0 60000 65536"/>
                <a:gd name="T8" fmla="*/ 0 60000 65536"/>
                <a:gd name="T9" fmla="*/ 0 w 8"/>
                <a:gd name="T10" fmla="*/ 0 h 33"/>
                <a:gd name="T11" fmla="*/ 8 w 8"/>
                <a:gd name="T12" fmla="*/ 33 h 33"/>
              </a:gdLst>
              <a:ahLst/>
              <a:cxnLst>
                <a:cxn ang="T6">
                  <a:pos x="T0" y="T1"/>
                </a:cxn>
                <a:cxn ang="T7">
                  <a:pos x="T2" y="T3"/>
                </a:cxn>
                <a:cxn ang="T8">
                  <a:pos x="T4" y="T5"/>
                </a:cxn>
              </a:cxnLst>
              <a:rect l="T9" t="T10" r="T11" b="T12"/>
              <a:pathLst>
                <a:path w="8" h="33">
                  <a:moveTo>
                    <a:pt x="8" y="33"/>
                  </a:moveTo>
                  <a:lnTo>
                    <a:pt x="7" y="16"/>
                  </a:lnTo>
                  <a:lnTo>
                    <a:pt x="0" y="0"/>
                  </a:lnTo>
                </a:path>
              </a:pathLst>
            </a:custGeom>
            <a:noFill/>
            <a:ln w="6">
              <a:solidFill>
                <a:srgbClr val="005CE6"/>
              </a:solidFill>
              <a:prstDash val="solid"/>
              <a:round/>
              <a:headEnd/>
              <a:tailEnd/>
            </a:ln>
          </p:spPr>
          <p:txBody>
            <a:bodyPr/>
            <a:lstStyle/>
            <a:p>
              <a:endParaRPr lang="en-US"/>
            </a:p>
          </p:txBody>
        </p:sp>
        <p:sp>
          <p:nvSpPr>
            <p:cNvPr id="28764" name="Freeform 290"/>
            <p:cNvSpPr>
              <a:spLocks/>
            </p:cNvSpPr>
            <p:nvPr/>
          </p:nvSpPr>
          <p:spPr bwMode="auto">
            <a:xfrm>
              <a:off x="5473700" y="4349750"/>
              <a:ext cx="228600" cy="1082675"/>
            </a:xfrm>
            <a:custGeom>
              <a:avLst/>
              <a:gdLst>
                <a:gd name="T0" fmla="*/ 127 w 144"/>
                <a:gd name="T1" fmla="*/ 658 h 682"/>
                <a:gd name="T2" fmla="*/ 107 w 144"/>
                <a:gd name="T3" fmla="*/ 630 h 682"/>
                <a:gd name="T4" fmla="*/ 95 w 144"/>
                <a:gd name="T5" fmla="*/ 623 h 682"/>
                <a:gd name="T6" fmla="*/ 93 w 144"/>
                <a:gd name="T7" fmla="*/ 602 h 682"/>
                <a:gd name="T8" fmla="*/ 75 w 144"/>
                <a:gd name="T9" fmla="*/ 570 h 682"/>
                <a:gd name="T10" fmla="*/ 42 w 144"/>
                <a:gd name="T11" fmla="*/ 530 h 682"/>
                <a:gd name="T12" fmla="*/ 26 w 144"/>
                <a:gd name="T13" fmla="*/ 498 h 682"/>
                <a:gd name="T14" fmla="*/ 21 w 144"/>
                <a:gd name="T15" fmla="*/ 469 h 682"/>
                <a:gd name="T16" fmla="*/ 12 w 144"/>
                <a:gd name="T17" fmla="*/ 442 h 682"/>
                <a:gd name="T18" fmla="*/ 8 w 144"/>
                <a:gd name="T19" fmla="*/ 424 h 682"/>
                <a:gd name="T20" fmla="*/ 0 w 144"/>
                <a:gd name="T21" fmla="*/ 413 h 682"/>
                <a:gd name="T22" fmla="*/ 12 w 144"/>
                <a:gd name="T23" fmla="*/ 383 h 682"/>
                <a:gd name="T24" fmla="*/ 23 w 144"/>
                <a:gd name="T25" fmla="*/ 354 h 682"/>
                <a:gd name="T26" fmla="*/ 31 w 144"/>
                <a:gd name="T27" fmla="*/ 331 h 682"/>
                <a:gd name="T28" fmla="*/ 25 w 144"/>
                <a:gd name="T29" fmla="*/ 309 h 682"/>
                <a:gd name="T30" fmla="*/ 19 w 144"/>
                <a:gd name="T31" fmla="*/ 280 h 682"/>
                <a:gd name="T32" fmla="*/ 15 w 144"/>
                <a:gd name="T33" fmla="*/ 265 h 682"/>
                <a:gd name="T34" fmla="*/ 19 w 144"/>
                <a:gd name="T35" fmla="*/ 250 h 682"/>
                <a:gd name="T36" fmla="*/ 18 w 144"/>
                <a:gd name="T37" fmla="*/ 240 h 682"/>
                <a:gd name="T38" fmla="*/ 26 w 144"/>
                <a:gd name="T39" fmla="*/ 223 h 682"/>
                <a:gd name="T40" fmla="*/ 39 w 144"/>
                <a:gd name="T41" fmla="*/ 198 h 682"/>
                <a:gd name="T42" fmla="*/ 31 w 144"/>
                <a:gd name="T43" fmla="*/ 172 h 682"/>
                <a:gd name="T44" fmla="*/ 35 w 144"/>
                <a:gd name="T45" fmla="*/ 154 h 682"/>
                <a:gd name="T46" fmla="*/ 34 w 144"/>
                <a:gd name="T47" fmla="*/ 138 h 682"/>
                <a:gd name="T48" fmla="*/ 29 w 144"/>
                <a:gd name="T49" fmla="*/ 118 h 682"/>
                <a:gd name="T50" fmla="*/ 18 w 144"/>
                <a:gd name="T51" fmla="*/ 106 h 682"/>
                <a:gd name="T52" fmla="*/ 9 w 144"/>
                <a:gd name="T53" fmla="*/ 95 h 682"/>
                <a:gd name="T54" fmla="*/ 12 w 144"/>
                <a:gd name="T55" fmla="*/ 76 h 682"/>
                <a:gd name="T56" fmla="*/ 10 w 144"/>
                <a:gd name="T57" fmla="*/ 66 h 682"/>
                <a:gd name="T58" fmla="*/ 5 w 144"/>
                <a:gd name="T59" fmla="*/ 41 h 682"/>
                <a:gd name="T60" fmla="*/ 9 w 144"/>
                <a:gd name="T61" fmla="*/ 8 h 682"/>
                <a:gd name="T62" fmla="*/ 8 w 144"/>
                <a:gd name="T63" fmla="*/ 0 h 6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4"/>
                <a:gd name="T97" fmla="*/ 0 h 682"/>
                <a:gd name="T98" fmla="*/ 144 w 144"/>
                <a:gd name="T99" fmla="*/ 682 h 6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4" h="682">
                  <a:moveTo>
                    <a:pt x="144" y="682"/>
                  </a:moveTo>
                  <a:lnTo>
                    <a:pt x="127" y="658"/>
                  </a:lnTo>
                  <a:lnTo>
                    <a:pt x="113" y="643"/>
                  </a:lnTo>
                  <a:lnTo>
                    <a:pt x="107" y="630"/>
                  </a:lnTo>
                  <a:lnTo>
                    <a:pt x="103" y="626"/>
                  </a:lnTo>
                  <a:lnTo>
                    <a:pt x="95" y="623"/>
                  </a:lnTo>
                  <a:lnTo>
                    <a:pt x="94" y="619"/>
                  </a:lnTo>
                  <a:lnTo>
                    <a:pt x="93" y="602"/>
                  </a:lnTo>
                  <a:lnTo>
                    <a:pt x="83" y="581"/>
                  </a:lnTo>
                  <a:lnTo>
                    <a:pt x="75" y="570"/>
                  </a:lnTo>
                  <a:lnTo>
                    <a:pt x="52" y="553"/>
                  </a:lnTo>
                  <a:lnTo>
                    <a:pt x="42" y="530"/>
                  </a:lnTo>
                  <a:lnTo>
                    <a:pt x="34" y="514"/>
                  </a:lnTo>
                  <a:lnTo>
                    <a:pt x="26" y="498"/>
                  </a:lnTo>
                  <a:lnTo>
                    <a:pt x="22" y="472"/>
                  </a:lnTo>
                  <a:lnTo>
                    <a:pt x="21" y="469"/>
                  </a:lnTo>
                  <a:lnTo>
                    <a:pt x="19" y="462"/>
                  </a:lnTo>
                  <a:lnTo>
                    <a:pt x="12" y="442"/>
                  </a:lnTo>
                  <a:lnTo>
                    <a:pt x="9" y="426"/>
                  </a:lnTo>
                  <a:lnTo>
                    <a:pt x="8" y="424"/>
                  </a:lnTo>
                  <a:lnTo>
                    <a:pt x="0" y="419"/>
                  </a:lnTo>
                  <a:lnTo>
                    <a:pt x="0" y="413"/>
                  </a:lnTo>
                  <a:lnTo>
                    <a:pt x="10" y="396"/>
                  </a:lnTo>
                  <a:lnTo>
                    <a:pt x="12" y="383"/>
                  </a:lnTo>
                  <a:lnTo>
                    <a:pt x="18" y="368"/>
                  </a:lnTo>
                  <a:lnTo>
                    <a:pt x="23" y="354"/>
                  </a:lnTo>
                  <a:lnTo>
                    <a:pt x="32" y="342"/>
                  </a:lnTo>
                  <a:lnTo>
                    <a:pt x="31" y="331"/>
                  </a:lnTo>
                  <a:lnTo>
                    <a:pt x="26" y="321"/>
                  </a:lnTo>
                  <a:lnTo>
                    <a:pt x="25" y="309"/>
                  </a:lnTo>
                  <a:lnTo>
                    <a:pt x="21" y="299"/>
                  </a:lnTo>
                  <a:lnTo>
                    <a:pt x="19" y="280"/>
                  </a:lnTo>
                  <a:lnTo>
                    <a:pt x="13" y="269"/>
                  </a:lnTo>
                  <a:lnTo>
                    <a:pt x="15" y="265"/>
                  </a:lnTo>
                  <a:lnTo>
                    <a:pt x="19" y="257"/>
                  </a:lnTo>
                  <a:lnTo>
                    <a:pt x="19" y="250"/>
                  </a:lnTo>
                  <a:lnTo>
                    <a:pt x="16" y="242"/>
                  </a:lnTo>
                  <a:lnTo>
                    <a:pt x="18" y="240"/>
                  </a:lnTo>
                  <a:lnTo>
                    <a:pt x="25" y="234"/>
                  </a:lnTo>
                  <a:lnTo>
                    <a:pt x="26" y="223"/>
                  </a:lnTo>
                  <a:lnTo>
                    <a:pt x="36" y="206"/>
                  </a:lnTo>
                  <a:lnTo>
                    <a:pt x="39" y="198"/>
                  </a:lnTo>
                  <a:lnTo>
                    <a:pt x="39" y="190"/>
                  </a:lnTo>
                  <a:lnTo>
                    <a:pt x="31" y="172"/>
                  </a:lnTo>
                  <a:lnTo>
                    <a:pt x="29" y="168"/>
                  </a:lnTo>
                  <a:lnTo>
                    <a:pt x="35" y="154"/>
                  </a:lnTo>
                  <a:lnTo>
                    <a:pt x="35" y="147"/>
                  </a:lnTo>
                  <a:lnTo>
                    <a:pt x="34" y="138"/>
                  </a:lnTo>
                  <a:lnTo>
                    <a:pt x="29" y="128"/>
                  </a:lnTo>
                  <a:lnTo>
                    <a:pt x="29" y="118"/>
                  </a:lnTo>
                  <a:lnTo>
                    <a:pt x="22" y="111"/>
                  </a:lnTo>
                  <a:lnTo>
                    <a:pt x="18" y="106"/>
                  </a:lnTo>
                  <a:lnTo>
                    <a:pt x="10" y="96"/>
                  </a:lnTo>
                  <a:lnTo>
                    <a:pt x="9" y="95"/>
                  </a:lnTo>
                  <a:lnTo>
                    <a:pt x="9" y="83"/>
                  </a:lnTo>
                  <a:lnTo>
                    <a:pt x="12" y="76"/>
                  </a:lnTo>
                  <a:lnTo>
                    <a:pt x="12" y="67"/>
                  </a:lnTo>
                  <a:lnTo>
                    <a:pt x="10" y="66"/>
                  </a:lnTo>
                  <a:lnTo>
                    <a:pt x="8" y="49"/>
                  </a:lnTo>
                  <a:lnTo>
                    <a:pt x="5" y="41"/>
                  </a:lnTo>
                  <a:lnTo>
                    <a:pt x="3" y="24"/>
                  </a:lnTo>
                  <a:lnTo>
                    <a:pt x="9" y="8"/>
                  </a:lnTo>
                  <a:lnTo>
                    <a:pt x="10" y="1"/>
                  </a:lnTo>
                  <a:lnTo>
                    <a:pt x="8" y="0"/>
                  </a:lnTo>
                </a:path>
              </a:pathLst>
            </a:custGeom>
            <a:noFill/>
            <a:ln w="6">
              <a:solidFill>
                <a:srgbClr val="005CE6"/>
              </a:solidFill>
              <a:prstDash val="solid"/>
              <a:round/>
              <a:headEnd/>
              <a:tailEnd/>
            </a:ln>
          </p:spPr>
          <p:txBody>
            <a:bodyPr/>
            <a:lstStyle/>
            <a:p>
              <a:endParaRPr lang="en-US"/>
            </a:p>
          </p:txBody>
        </p:sp>
        <p:sp>
          <p:nvSpPr>
            <p:cNvPr id="28765" name="Freeform 291"/>
            <p:cNvSpPr>
              <a:spLocks/>
            </p:cNvSpPr>
            <p:nvPr/>
          </p:nvSpPr>
          <p:spPr bwMode="auto">
            <a:xfrm>
              <a:off x="3340100" y="4344988"/>
              <a:ext cx="57150" cy="26987"/>
            </a:xfrm>
            <a:custGeom>
              <a:avLst/>
              <a:gdLst>
                <a:gd name="T0" fmla="*/ 0 w 36"/>
                <a:gd name="T1" fmla="*/ 10 h 17"/>
                <a:gd name="T2" fmla="*/ 2 w 36"/>
                <a:gd name="T3" fmla="*/ 14 h 17"/>
                <a:gd name="T4" fmla="*/ 3 w 36"/>
                <a:gd name="T5" fmla="*/ 17 h 17"/>
                <a:gd name="T6" fmla="*/ 10 w 36"/>
                <a:gd name="T7" fmla="*/ 17 h 17"/>
                <a:gd name="T8" fmla="*/ 22 w 36"/>
                <a:gd name="T9" fmla="*/ 6 h 17"/>
                <a:gd name="T10" fmla="*/ 31 w 36"/>
                <a:gd name="T11" fmla="*/ 1 h 17"/>
                <a:gd name="T12" fmla="*/ 36 w 36"/>
                <a:gd name="T13" fmla="*/ 0 h 17"/>
                <a:gd name="T14" fmla="*/ 0 60000 65536"/>
                <a:gd name="T15" fmla="*/ 0 60000 65536"/>
                <a:gd name="T16" fmla="*/ 0 60000 65536"/>
                <a:gd name="T17" fmla="*/ 0 60000 65536"/>
                <a:gd name="T18" fmla="*/ 0 60000 65536"/>
                <a:gd name="T19" fmla="*/ 0 60000 65536"/>
                <a:gd name="T20" fmla="*/ 0 60000 65536"/>
                <a:gd name="T21" fmla="*/ 0 w 36"/>
                <a:gd name="T22" fmla="*/ 0 h 17"/>
                <a:gd name="T23" fmla="*/ 36 w 36"/>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 h="17">
                  <a:moveTo>
                    <a:pt x="0" y="10"/>
                  </a:moveTo>
                  <a:lnTo>
                    <a:pt x="2" y="14"/>
                  </a:lnTo>
                  <a:lnTo>
                    <a:pt x="3" y="17"/>
                  </a:lnTo>
                  <a:lnTo>
                    <a:pt x="10" y="17"/>
                  </a:lnTo>
                  <a:lnTo>
                    <a:pt x="22" y="6"/>
                  </a:lnTo>
                  <a:lnTo>
                    <a:pt x="31" y="1"/>
                  </a:lnTo>
                  <a:lnTo>
                    <a:pt x="36" y="0"/>
                  </a:lnTo>
                </a:path>
              </a:pathLst>
            </a:custGeom>
            <a:noFill/>
            <a:ln w="6">
              <a:solidFill>
                <a:srgbClr val="005CE6"/>
              </a:solidFill>
              <a:prstDash val="solid"/>
              <a:round/>
              <a:headEnd/>
              <a:tailEnd/>
            </a:ln>
          </p:spPr>
          <p:txBody>
            <a:bodyPr/>
            <a:lstStyle/>
            <a:p>
              <a:endParaRPr lang="en-US"/>
            </a:p>
          </p:txBody>
        </p:sp>
        <p:sp>
          <p:nvSpPr>
            <p:cNvPr id="28766" name="Freeform 292"/>
            <p:cNvSpPr>
              <a:spLocks/>
            </p:cNvSpPr>
            <p:nvPr/>
          </p:nvSpPr>
          <p:spPr bwMode="auto">
            <a:xfrm>
              <a:off x="2617788" y="3721100"/>
              <a:ext cx="171450" cy="676275"/>
            </a:xfrm>
            <a:custGeom>
              <a:avLst/>
              <a:gdLst>
                <a:gd name="T0" fmla="*/ 4 w 108"/>
                <a:gd name="T1" fmla="*/ 0 h 426"/>
                <a:gd name="T2" fmla="*/ 3 w 108"/>
                <a:gd name="T3" fmla="*/ 13 h 426"/>
                <a:gd name="T4" fmla="*/ 2 w 108"/>
                <a:gd name="T5" fmla="*/ 21 h 426"/>
                <a:gd name="T6" fmla="*/ 0 w 108"/>
                <a:gd name="T7" fmla="*/ 39 h 426"/>
                <a:gd name="T8" fmla="*/ 6 w 108"/>
                <a:gd name="T9" fmla="*/ 62 h 426"/>
                <a:gd name="T10" fmla="*/ 4 w 108"/>
                <a:gd name="T11" fmla="*/ 76 h 426"/>
                <a:gd name="T12" fmla="*/ 7 w 108"/>
                <a:gd name="T13" fmla="*/ 86 h 426"/>
                <a:gd name="T14" fmla="*/ 15 w 108"/>
                <a:gd name="T15" fmla="*/ 105 h 426"/>
                <a:gd name="T16" fmla="*/ 19 w 108"/>
                <a:gd name="T17" fmla="*/ 119 h 426"/>
                <a:gd name="T18" fmla="*/ 19 w 108"/>
                <a:gd name="T19" fmla="*/ 131 h 426"/>
                <a:gd name="T20" fmla="*/ 28 w 108"/>
                <a:gd name="T21" fmla="*/ 161 h 426"/>
                <a:gd name="T22" fmla="*/ 38 w 108"/>
                <a:gd name="T23" fmla="*/ 184 h 426"/>
                <a:gd name="T24" fmla="*/ 38 w 108"/>
                <a:gd name="T25" fmla="*/ 219 h 426"/>
                <a:gd name="T26" fmla="*/ 40 w 108"/>
                <a:gd name="T27" fmla="*/ 226 h 426"/>
                <a:gd name="T28" fmla="*/ 40 w 108"/>
                <a:gd name="T29" fmla="*/ 232 h 426"/>
                <a:gd name="T30" fmla="*/ 46 w 108"/>
                <a:gd name="T31" fmla="*/ 252 h 426"/>
                <a:gd name="T32" fmla="*/ 55 w 108"/>
                <a:gd name="T33" fmla="*/ 262 h 426"/>
                <a:gd name="T34" fmla="*/ 58 w 108"/>
                <a:gd name="T35" fmla="*/ 266 h 426"/>
                <a:gd name="T36" fmla="*/ 58 w 108"/>
                <a:gd name="T37" fmla="*/ 273 h 426"/>
                <a:gd name="T38" fmla="*/ 55 w 108"/>
                <a:gd name="T39" fmla="*/ 285 h 426"/>
                <a:gd name="T40" fmla="*/ 64 w 108"/>
                <a:gd name="T41" fmla="*/ 296 h 426"/>
                <a:gd name="T42" fmla="*/ 62 w 108"/>
                <a:gd name="T43" fmla="*/ 306 h 426"/>
                <a:gd name="T44" fmla="*/ 65 w 108"/>
                <a:gd name="T45" fmla="*/ 324 h 426"/>
                <a:gd name="T46" fmla="*/ 66 w 108"/>
                <a:gd name="T47" fmla="*/ 331 h 426"/>
                <a:gd name="T48" fmla="*/ 71 w 108"/>
                <a:gd name="T49" fmla="*/ 338 h 426"/>
                <a:gd name="T50" fmla="*/ 85 w 108"/>
                <a:gd name="T51" fmla="*/ 350 h 426"/>
                <a:gd name="T52" fmla="*/ 101 w 108"/>
                <a:gd name="T53" fmla="*/ 368 h 426"/>
                <a:gd name="T54" fmla="*/ 108 w 108"/>
                <a:gd name="T55" fmla="*/ 381 h 426"/>
                <a:gd name="T56" fmla="*/ 108 w 108"/>
                <a:gd name="T57" fmla="*/ 388 h 426"/>
                <a:gd name="T58" fmla="*/ 105 w 108"/>
                <a:gd name="T59" fmla="*/ 393 h 426"/>
                <a:gd name="T60" fmla="*/ 101 w 108"/>
                <a:gd name="T61" fmla="*/ 396 h 426"/>
                <a:gd name="T62" fmla="*/ 92 w 108"/>
                <a:gd name="T63" fmla="*/ 397 h 426"/>
                <a:gd name="T64" fmla="*/ 87 w 108"/>
                <a:gd name="T65" fmla="*/ 399 h 426"/>
                <a:gd name="T66" fmla="*/ 87 w 108"/>
                <a:gd name="T67" fmla="*/ 404 h 426"/>
                <a:gd name="T68" fmla="*/ 97 w 108"/>
                <a:gd name="T69" fmla="*/ 414 h 426"/>
                <a:gd name="T70" fmla="*/ 97 w 108"/>
                <a:gd name="T71" fmla="*/ 417 h 426"/>
                <a:gd name="T72" fmla="*/ 91 w 108"/>
                <a:gd name="T73" fmla="*/ 422 h 426"/>
                <a:gd name="T74" fmla="*/ 88 w 108"/>
                <a:gd name="T75" fmla="*/ 426 h 42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8"/>
                <a:gd name="T115" fmla="*/ 0 h 426"/>
                <a:gd name="T116" fmla="*/ 108 w 108"/>
                <a:gd name="T117" fmla="*/ 426 h 42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8" h="426">
                  <a:moveTo>
                    <a:pt x="4" y="0"/>
                  </a:moveTo>
                  <a:lnTo>
                    <a:pt x="3" y="13"/>
                  </a:lnTo>
                  <a:lnTo>
                    <a:pt x="2" y="21"/>
                  </a:lnTo>
                  <a:lnTo>
                    <a:pt x="0" y="39"/>
                  </a:lnTo>
                  <a:lnTo>
                    <a:pt x="6" y="62"/>
                  </a:lnTo>
                  <a:lnTo>
                    <a:pt x="4" y="76"/>
                  </a:lnTo>
                  <a:lnTo>
                    <a:pt x="7" y="86"/>
                  </a:lnTo>
                  <a:lnTo>
                    <a:pt x="15" y="105"/>
                  </a:lnTo>
                  <a:lnTo>
                    <a:pt x="19" y="119"/>
                  </a:lnTo>
                  <a:lnTo>
                    <a:pt x="19" y="131"/>
                  </a:lnTo>
                  <a:lnTo>
                    <a:pt x="28" y="161"/>
                  </a:lnTo>
                  <a:lnTo>
                    <a:pt x="38" y="184"/>
                  </a:lnTo>
                  <a:lnTo>
                    <a:pt x="38" y="219"/>
                  </a:lnTo>
                  <a:lnTo>
                    <a:pt x="40" y="226"/>
                  </a:lnTo>
                  <a:lnTo>
                    <a:pt x="40" y="232"/>
                  </a:lnTo>
                  <a:lnTo>
                    <a:pt x="46" y="252"/>
                  </a:lnTo>
                  <a:lnTo>
                    <a:pt x="55" y="262"/>
                  </a:lnTo>
                  <a:lnTo>
                    <a:pt x="58" y="266"/>
                  </a:lnTo>
                  <a:lnTo>
                    <a:pt x="58" y="273"/>
                  </a:lnTo>
                  <a:lnTo>
                    <a:pt x="55" y="285"/>
                  </a:lnTo>
                  <a:lnTo>
                    <a:pt x="64" y="296"/>
                  </a:lnTo>
                  <a:lnTo>
                    <a:pt x="62" y="306"/>
                  </a:lnTo>
                  <a:lnTo>
                    <a:pt x="65" y="324"/>
                  </a:lnTo>
                  <a:lnTo>
                    <a:pt x="66" y="331"/>
                  </a:lnTo>
                  <a:lnTo>
                    <a:pt x="71" y="338"/>
                  </a:lnTo>
                  <a:lnTo>
                    <a:pt x="85" y="350"/>
                  </a:lnTo>
                  <a:lnTo>
                    <a:pt x="101" y="368"/>
                  </a:lnTo>
                  <a:lnTo>
                    <a:pt x="108" y="381"/>
                  </a:lnTo>
                  <a:lnTo>
                    <a:pt x="108" y="388"/>
                  </a:lnTo>
                  <a:lnTo>
                    <a:pt x="105" y="393"/>
                  </a:lnTo>
                  <a:lnTo>
                    <a:pt x="101" y="396"/>
                  </a:lnTo>
                  <a:lnTo>
                    <a:pt x="92" y="397"/>
                  </a:lnTo>
                  <a:lnTo>
                    <a:pt x="87" y="399"/>
                  </a:lnTo>
                  <a:lnTo>
                    <a:pt x="87" y="404"/>
                  </a:lnTo>
                  <a:lnTo>
                    <a:pt x="97" y="414"/>
                  </a:lnTo>
                  <a:lnTo>
                    <a:pt x="97" y="417"/>
                  </a:lnTo>
                  <a:lnTo>
                    <a:pt x="91" y="422"/>
                  </a:lnTo>
                  <a:lnTo>
                    <a:pt x="88" y="426"/>
                  </a:lnTo>
                </a:path>
              </a:pathLst>
            </a:custGeom>
            <a:noFill/>
            <a:ln w="6">
              <a:solidFill>
                <a:srgbClr val="005CE6"/>
              </a:solidFill>
              <a:prstDash val="solid"/>
              <a:round/>
              <a:headEnd/>
              <a:tailEnd/>
            </a:ln>
          </p:spPr>
          <p:txBody>
            <a:bodyPr/>
            <a:lstStyle/>
            <a:p>
              <a:endParaRPr lang="en-US"/>
            </a:p>
          </p:txBody>
        </p:sp>
        <p:sp>
          <p:nvSpPr>
            <p:cNvPr id="28767" name="Freeform 293"/>
            <p:cNvSpPr>
              <a:spLocks/>
            </p:cNvSpPr>
            <p:nvPr/>
          </p:nvSpPr>
          <p:spPr bwMode="auto">
            <a:xfrm>
              <a:off x="2627313" y="4276725"/>
              <a:ext cx="130175" cy="120650"/>
            </a:xfrm>
            <a:custGeom>
              <a:avLst/>
              <a:gdLst>
                <a:gd name="T0" fmla="*/ 0 w 82"/>
                <a:gd name="T1" fmla="*/ 63 h 76"/>
                <a:gd name="T2" fmla="*/ 6 w 82"/>
                <a:gd name="T3" fmla="*/ 59 h 76"/>
                <a:gd name="T4" fmla="*/ 7 w 82"/>
                <a:gd name="T5" fmla="*/ 51 h 76"/>
                <a:gd name="T6" fmla="*/ 4 w 82"/>
                <a:gd name="T7" fmla="*/ 37 h 76"/>
                <a:gd name="T8" fmla="*/ 6 w 82"/>
                <a:gd name="T9" fmla="*/ 36 h 76"/>
                <a:gd name="T10" fmla="*/ 11 w 82"/>
                <a:gd name="T11" fmla="*/ 27 h 76"/>
                <a:gd name="T12" fmla="*/ 13 w 82"/>
                <a:gd name="T13" fmla="*/ 21 h 76"/>
                <a:gd name="T14" fmla="*/ 7 w 82"/>
                <a:gd name="T15" fmla="*/ 10 h 76"/>
                <a:gd name="T16" fmla="*/ 6 w 82"/>
                <a:gd name="T17" fmla="*/ 5 h 76"/>
                <a:gd name="T18" fmla="*/ 7 w 82"/>
                <a:gd name="T19" fmla="*/ 1 h 76"/>
                <a:gd name="T20" fmla="*/ 27 w 82"/>
                <a:gd name="T21" fmla="*/ 0 h 76"/>
                <a:gd name="T22" fmla="*/ 30 w 82"/>
                <a:gd name="T23" fmla="*/ 1 h 76"/>
                <a:gd name="T24" fmla="*/ 33 w 82"/>
                <a:gd name="T25" fmla="*/ 4 h 76"/>
                <a:gd name="T26" fmla="*/ 34 w 82"/>
                <a:gd name="T27" fmla="*/ 18 h 76"/>
                <a:gd name="T28" fmla="*/ 29 w 82"/>
                <a:gd name="T29" fmla="*/ 33 h 76"/>
                <a:gd name="T30" fmla="*/ 26 w 82"/>
                <a:gd name="T31" fmla="*/ 40 h 76"/>
                <a:gd name="T32" fmla="*/ 29 w 82"/>
                <a:gd name="T33" fmla="*/ 41 h 76"/>
                <a:gd name="T34" fmla="*/ 46 w 82"/>
                <a:gd name="T35" fmla="*/ 46 h 76"/>
                <a:gd name="T36" fmla="*/ 55 w 82"/>
                <a:gd name="T37" fmla="*/ 56 h 76"/>
                <a:gd name="T38" fmla="*/ 60 w 82"/>
                <a:gd name="T39" fmla="*/ 57 h 76"/>
                <a:gd name="T40" fmla="*/ 63 w 82"/>
                <a:gd name="T41" fmla="*/ 60 h 76"/>
                <a:gd name="T42" fmla="*/ 65 w 82"/>
                <a:gd name="T43" fmla="*/ 67 h 76"/>
                <a:gd name="T44" fmla="*/ 72 w 82"/>
                <a:gd name="T45" fmla="*/ 74 h 76"/>
                <a:gd name="T46" fmla="*/ 82 w 82"/>
                <a:gd name="T47" fmla="*/ 76 h 7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82"/>
                <a:gd name="T73" fmla="*/ 0 h 76"/>
                <a:gd name="T74" fmla="*/ 82 w 82"/>
                <a:gd name="T75" fmla="*/ 76 h 7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82" h="76">
                  <a:moveTo>
                    <a:pt x="0" y="63"/>
                  </a:moveTo>
                  <a:lnTo>
                    <a:pt x="6" y="59"/>
                  </a:lnTo>
                  <a:lnTo>
                    <a:pt x="7" y="51"/>
                  </a:lnTo>
                  <a:lnTo>
                    <a:pt x="4" y="37"/>
                  </a:lnTo>
                  <a:lnTo>
                    <a:pt x="6" y="36"/>
                  </a:lnTo>
                  <a:lnTo>
                    <a:pt x="11" y="27"/>
                  </a:lnTo>
                  <a:lnTo>
                    <a:pt x="13" y="21"/>
                  </a:lnTo>
                  <a:lnTo>
                    <a:pt x="7" y="10"/>
                  </a:lnTo>
                  <a:lnTo>
                    <a:pt x="6" y="5"/>
                  </a:lnTo>
                  <a:lnTo>
                    <a:pt x="7" y="1"/>
                  </a:lnTo>
                  <a:lnTo>
                    <a:pt x="27" y="0"/>
                  </a:lnTo>
                  <a:lnTo>
                    <a:pt x="30" y="1"/>
                  </a:lnTo>
                  <a:lnTo>
                    <a:pt x="33" y="4"/>
                  </a:lnTo>
                  <a:lnTo>
                    <a:pt x="34" y="18"/>
                  </a:lnTo>
                  <a:lnTo>
                    <a:pt x="29" y="33"/>
                  </a:lnTo>
                  <a:lnTo>
                    <a:pt x="26" y="40"/>
                  </a:lnTo>
                  <a:lnTo>
                    <a:pt x="29" y="41"/>
                  </a:lnTo>
                  <a:lnTo>
                    <a:pt x="46" y="46"/>
                  </a:lnTo>
                  <a:lnTo>
                    <a:pt x="55" y="56"/>
                  </a:lnTo>
                  <a:lnTo>
                    <a:pt x="60" y="57"/>
                  </a:lnTo>
                  <a:lnTo>
                    <a:pt x="63" y="60"/>
                  </a:lnTo>
                  <a:lnTo>
                    <a:pt x="65" y="67"/>
                  </a:lnTo>
                  <a:lnTo>
                    <a:pt x="72" y="74"/>
                  </a:lnTo>
                  <a:lnTo>
                    <a:pt x="82" y="76"/>
                  </a:lnTo>
                </a:path>
              </a:pathLst>
            </a:custGeom>
            <a:noFill/>
            <a:ln w="6">
              <a:solidFill>
                <a:srgbClr val="005CE6"/>
              </a:solidFill>
              <a:prstDash val="solid"/>
              <a:round/>
              <a:headEnd/>
              <a:tailEnd/>
            </a:ln>
          </p:spPr>
          <p:txBody>
            <a:bodyPr/>
            <a:lstStyle/>
            <a:p>
              <a:endParaRPr lang="en-US"/>
            </a:p>
          </p:txBody>
        </p:sp>
        <p:sp>
          <p:nvSpPr>
            <p:cNvPr id="28768" name="Freeform 294"/>
            <p:cNvSpPr>
              <a:spLocks/>
            </p:cNvSpPr>
            <p:nvPr/>
          </p:nvSpPr>
          <p:spPr bwMode="auto">
            <a:xfrm>
              <a:off x="3265488" y="6051550"/>
              <a:ext cx="82550" cy="265112"/>
            </a:xfrm>
            <a:custGeom>
              <a:avLst/>
              <a:gdLst>
                <a:gd name="T0" fmla="*/ 0 w 52"/>
                <a:gd name="T1" fmla="*/ 167 h 167"/>
                <a:gd name="T2" fmla="*/ 3 w 52"/>
                <a:gd name="T3" fmla="*/ 154 h 167"/>
                <a:gd name="T4" fmla="*/ 7 w 52"/>
                <a:gd name="T5" fmla="*/ 146 h 167"/>
                <a:gd name="T6" fmla="*/ 13 w 52"/>
                <a:gd name="T7" fmla="*/ 139 h 167"/>
                <a:gd name="T8" fmla="*/ 30 w 52"/>
                <a:gd name="T9" fmla="*/ 121 h 167"/>
                <a:gd name="T10" fmla="*/ 34 w 52"/>
                <a:gd name="T11" fmla="*/ 111 h 167"/>
                <a:gd name="T12" fmla="*/ 34 w 52"/>
                <a:gd name="T13" fmla="*/ 90 h 167"/>
                <a:gd name="T14" fmla="*/ 32 w 52"/>
                <a:gd name="T15" fmla="*/ 75 h 167"/>
                <a:gd name="T16" fmla="*/ 29 w 52"/>
                <a:gd name="T17" fmla="*/ 67 h 167"/>
                <a:gd name="T18" fmla="*/ 24 w 52"/>
                <a:gd name="T19" fmla="*/ 61 h 167"/>
                <a:gd name="T20" fmla="*/ 8 w 52"/>
                <a:gd name="T21" fmla="*/ 46 h 167"/>
                <a:gd name="T22" fmla="*/ 7 w 52"/>
                <a:gd name="T23" fmla="*/ 41 h 167"/>
                <a:gd name="T24" fmla="*/ 7 w 52"/>
                <a:gd name="T25" fmla="*/ 35 h 167"/>
                <a:gd name="T26" fmla="*/ 13 w 52"/>
                <a:gd name="T27" fmla="*/ 28 h 167"/>
                <a:gd name="T28" fmla="*/ 33 w 52"/>
                <a:gd name="T29" fmla="*/ 12 h 167"/>
                <a:gd name="T30" fmla="*/ 52 w 52"/>
                <a:gd name="T31" fmla="*/ 0 h 1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2"/>
                <a:gd name="T49" fmla="*/ 0 h 167"/>
                <a:gd name="T50" fmla="*/ 52 w 52"/>
                <a:gd name="T51" fmla="*/ 167 h 16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2" h="167">
                  <a:moveTo>
                    <a:pt x="0" y="167"/>
                  </a:moveTo>
                  <a:lnTo>
                    <a:pt x="3" y="154"/>
                  </a:lnTo>
                  <a:lnTo>
                    <a:pt x="7" y="146"/>
                  </a:lnTo>
                  <a:lnTo>
                    <a:pt x="13" y="139"/>
                  </a:lnTo>
                  <a:lnTo>
                    <a:pt x="30" y="121"/>
                  </a:lnTo>
                  <a:lnTo>
                    <a:pt x="34" y="111"/>
                  </a:lnTo>
                  <a:lnTo>
                    <a:pt x="34" y="90"/>
                  </a:lnTo>
                  <a:lnTo>
                    <a:pt x="32" y="75"/>
                  </a:lnTo>
                  <a:lnTo>
                    <a:pt x="29" y="67"/>
                  </a:lnTo>
                  <a:lnTo>
                    <a:pt x="24" y="61"/>
                  </a:lnTo>
                  <a:lnTo>
                    <a:pt x="8" y="46"/>
                  </a:lnTo>
                  <a:lnTo>
                    <a:pt x="7" y="41"/>
                  </a:lnTo>
                  <a:lnTo>
                    <a:pt x="7" y="35"/>
                  </a:lnTo>
                  <a:lnTo>
                    <a:pt x="13" y="28"/>
                  </a:lnTo>
                  <a:lnTo>
                    <a:pt x="33" y="12"/>
                  </a:lnTo>
                  <a:lnTo>
                    <a:pt x="52" y="0"/>
                  </a:lnTo>
                </a:path>
              </a:pathLst>
            </a:custGeom>
            <a:noFill/>
            <a:ln w="6">
              <a:solidFill>
                <a:srgbClr val="005CE6"/>
              </a:solidFill>
              <a:prstDash val="solid"/>
              <a:round/>
              <a:headEnd/>
              <a:tailEnd/>
            </a:ln>
          </p:spPr>
          <p:txBody>
            <a:bodyPr/>
            <a:lstStyle/>
            <a:p>
              <a:endParaRPr lang="en-US"/>
            </a:p>
          </p:txBody>
        </p:sp>
        <p:sp>
          <p:nvSpPr>
            <p:cNvPr id="28769" name="Freeform 295"/>
            <p:cNvSpPr>
              <a:spLocks/>
            </p:cNvSpPr>
            <p:nvPr/>
          </p:nvSpPr>
          <p:spPr bwMode="auto">
            <a:xfrm>
              <a:off x="4591050" y="6088063"/>
              <a:ext cx="434975" cy="231775"/>
            </a:xfrm>
            <a:custGeom>
              <a:avLst/>
              <a:gdLst>
                <a:gd name="T0" fmla="*/ 260 w 274"/>
                <a:gd name="T1" fmla="*/ 62 h 146"/>
                <a:gd name="T2" fmla="*/ 251 w 274"/>
                <a:gd name="T3" fmla="*/ 68 h 146"/>
                <a:gd name="T4" fmla="*/ 250 w 274"/>
                <a:gd name="T5" fmla="*/ 80 h 146"/>
                <a:gd name="T6" fmla="*/ 264 w 274"/>
                <a:gd name="T7" fmla="*/ 100 h 146"/>
                <a:gd name="T8" fmla="*/ 258 w 274"/>
                <a:gd name="T9" fmla="*/ 108 h 146"/>
                <a:gd name="T10" fmla="*/ 250 w 274"/>
                <a:gd name="T11" fmla="*/ 105 h 146"/>
                <a:gd name="T12" fmla="*/ 254 w 274"/>
                <a:gd name="T13" fmla="*/ 114 h 146"/>
                <a:gd name="T14" fmla="*/ 255 w 274"/>
                <a:gd name="T15" fmla="*/ 128 h 146"/>
                <a:gd name="T16" fmla="*/ 247 w 274"/>
                <a:gd name="T17" fmla="*/ 144 h 146"/>
                <a:gd name="T18" fmla="*/ 238 w 274"/>
                <a:gd name="T19" fmla="*/ 143 h 146"/>
                <a:gd name="T20" fmla="*/ 229 w 274"/>
                <a:gd name="T21" fmla="*/ 131 h 146"/>
                <a:gd name="T22" fmla="*/ 238 w 274"/>
                <a:gd name="T23" fmla="*/ 101 h 146"/>
                <a:gd name="T24" fmla="*/ 237 w 274"/>
                <a:gd name="T25" fmla="*/ 85 h 146"/>
                <a:gd name="T26" fmla="*/ 212 w 274"/>
                <a:gd name="T27" fmla="*/ 71 h 146"/>
                <a:gd name="T28" fmla="*/ 198 w 274"/>
                <a:gd name="T29" fmla="*/ 67 h 146"/>
                <a:gd name="T30" fmla="*/ 185 w 274"/>
                <a:gd name="T31" fmla="*/ 31 h 146"/>
                <a:gd name="T32" fmla="*/ 176 w 274"/>
                <a:gd name="T33" fmla="*/ 6 h 146"/>
                <a:gd name="T34" fmla="*/ 163 w 274"/>
                <a:gd name="T35" fmla="*/ 2 h 146"/>
                <a:gd name="T36" fmla="*/ 147 w 274"/>
                <a:gd name="T37" fmla="*/ 10 h 146"/>
                <a:gd name="T38" fmla="*/ 144 w 274"/>
                <a:gd name="T39" fmla="*/ 19 h 146"/>
                <a:gd name="T40" fmla="*/ 150 w 274"/>
                <a:gd name="T41" fmla="*/ 35 h 146"/>
                <a:gd name="T42" fmla="*/ 140 w 274"/>
                <a:gd name="T43" fmla="*/ 39 h 146"/>
                <a:gd name="T44" fmla="*/ 131 w 274"/>
                <a:gd name="T45" fmla="*/ 21 h 146"/>
                <a:gd name="T46" fmla="*/ 118 w 274"/>
                <a:gd name="T47" fmla="*/ 35 h 146"/>
                <a:gd name="T48" fmla="*/ 111 w 274"/>
                <a:gd name="T49" fmla="*/ 33 h 146"/>
                <a:gd name="T50" fmla="*/ 110 w 274"/>
                <a:gd name="T51" fmla="*/ 6 h 146"/>
                <a:gd name="T52" fmla="*/ 104 w 274"/>
                <a:gd name="T53" fmla="*/ 0 h 146"/>
                <a:gd name="T54" fmla="*/ 98 w 274"/>
                <a:gd name="T55" fmla="*/ 10 h 146"/>
                <a:gd name="T56" fmla="*/ 93 w 274"/>
                <a:gd name="T57" fmla="*/ 36 h 146"/>
                <a:gd name="T58" fmla="*/ 104 w 274"/>
                <a:gd name="T59" fmla="*/ 67 h 146"/>
                <a:gd name="T60" fmla="*/ 101 w 274"/>
                <a:gd name="T61" fmla="*/ 80 h 146"/>
                <a:gd name="T62" fmla="*/ 90 w 274"/>
                <a:gd name="T63" fmla="*/ 84 h 146"/>
                <a:gd name="T64" fmla="*/ 88 w 274"/>
                <a:gd name="T65" fmla="*/ 75 h 146"/>
                <a:gd name="T66" fmla="*/ 93 w 274"/>
                <a:gd name="T67" fmla="*/ 64 h 146"/>
                <a:gd name="T68" fmla="*/ 77 w 274"/>
                <a:gd name="T69" fmla="*/ 56 h 146"/>
                <a:gd name="T70" fmla="*/ 68 w 274"/>
                <a:gd name="T71" fmla="*/ 58 h 146"/>
                <a:gd name="T72" fmla="*/ 72 w 274"/>
                <a:gd name="T73" fmla="*/ 75 h 146"/>
                <a:gd name="T74" fmla="*/ 77 w 274"/>
                <a:gd name="T75" fmla="*/ 85 h 146"/>
                <a:gd name="T76" fmla="*/ 54 w 274"/>
                <a:gd name="T77" fmla="*/ 90 h 146"/>
                <a:gd name="T78" fmla="*/ 46 w 274"/>
                <a:gd name="T79" fmla="*/ 64 h 146"/>
                <a:gd name="T80" fmla="*/ 32 w 274"/>
                <a:gd name="T81" fmla="*/ 59 h 146"/>
                <a:gd name="T82" fmla="*/ 21 w 274"/>
                <a:gd name="T83" fmla="*/ 72 h 146"/>
                <a:gd name="T84" fmla="*/ 5 w 274"/>
                <a:gd name="T85" fmla="*/ 69 h 146"/>
                <a:gd name="T86" fmla="*/ 0 w 274"/>
                <a:gd name="T87" fmla="*/ 65 h 14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74"/>
                <a:gd name="T133" fmla="*/ 0 h 146"/>
                <a:gd name="T134" fmla="*/ 274 w 274"/>
                <a:gd name="T135" fmla="*/ 146 h 14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74" h="146">
                  <a:moveTo>
                    <a:pt x="274" y="64"/>
                  </a:moveTo>
                  <a:lnTo>
                    <a:pt x="260" y="62"/>
                  </a:lnTo>
                  <a:lnTo>
                    <a:pt x="255" y="64"/>
                  </a:lnTo>
                  <a:lnTo>
                    <a:pt x="251" y="68"/>
                  </a:lnTo>
                  <a:lnTo>
                    <a:pt x="250" y="74"/>
                  </a:lnTo>
                  <a:lnTo>
                    <a:pt x="250" y="80"/>
                  </a:lnTo>
                  <a:lnTo>
                    <a:pt x="264" y="92"/>
                  </a:lnTo>
                  <a:lnTo>
                    <a:pt x="264" y="100"/>
                  </a:lnTo>
                  <a:lnTo>
                    <a:pt x="261" y="107"/>
                  </a:lnTo>
                  <a:lnTo>
                    <a:pt x="258" y="108"/>
                  </a:lnTo>
                  <a:lnTo>
                    <a:pt x="251" y="104"/>
                  </a:lnTo>
                  <a:lnTo>
                    <a:pt x="250" y="105"/>
                  </a:lnTo>
                  <a:lnTo>
                    <a:pt x="251" y="110"/>
                  </a:lnTo>
                  <a:lnTo>
                    <a:pt x="254" y="114"/>
                  </a:lnTo>
                  <a:lnTo>
                    <a:pt x="255" y="120"/>
                  </a:lnTo>
                  <a:lnTo>
                    <a:pt x="255" y="128"/>
                  </a:lnTo>
                  <a:lnTo>
                    <a:pt x="251" y="140"/>
                  </a:lnTo>
                  <a:lnTo>
                    <a:pt x="247" y="144"/>
                  </a:lnTo>
                  <a:lnTo>
                    <a:pt x="244" y="146"/>
                  </a:lnTo>
                  <a:lnTo>
                    <a:pt x="238" y="143"/>
                  </a:lnTo>
                  <a:lnTo>
                    <a:pt x="231" y="136"/>
                  </a:lnTo>
                  <a:lnTo>
                    <a:pt x="229" y="131"/>
                  </a:lnTo>
                  <a:lnTo>
                    <a:pt x="234" y="116"/>
                  </a:lnTo>
                  <a:lnTo>
                    <a:pt x="238" y="101"/>
                  </a:lnTo>
                  <a:lnTo>
                    <a:pt x="238" y="88"/>
                  </a:lnTo>
                  <a:lnTo>
                    <a:pt x="237" y="85"/>
                  </a:lnTo>
                  <a:lnTo>
                    <a:pt x="232" y="81"/>
                  </a:lnTo>
                  <a:lnTo>
                    <a:pt x="212" y="71"/>
                  </a:lnTo>
                  <a:lnTo>
                    <a:pt x="199" y="68"/>
                  </a:lnTo>
                  <a:lnTo>
                    <a:pt x="198" y="67"/>
                  </a:lnTo>
                  <a:lnTo>
                    <a:pt x="198" y="48"/>
                  </a:lnTo>
                  <a:lnTo>
                    <a:pt x="185" y="31"/>
                  </a:lnTo>
                  <a:lnTo>
                    <a:pt x="179" y="12"/>
                  </a:lnTo>
                  <a:lnTo>
                    <a:pt x="176" y="6"/>
                  </a:lnTo>
                  <a:lnTo>
                    <a:pt x="169" y="3"/>
                  </a:lnTo>
                  <a:lnTo>
                    <a:pt x="163" y="2"/>
                  </a:lnTo>
                  <a:lnTo>
                    <a:pt x="153" y="6"/>
                  </a:lnTo>
                  <a:lnTo>
                    <a:pt x="147" y="10"/>
                  </a:lnTo>
                  <a:lnTo>
                    <a:pt x="144" y="15"/>
                  </a:lnTo>
                  <a:lnTo>
                    <a:pt x="144" y="19"/>
                  </a:lnTo>
                  <a:lnTo>
                    <a:pt x="150" y="29"/>
                  </a:lnTo>
                  <a:lnTo>
                    <a:pt x="150" y="35"/>
                  </a:lnTo>
                  <a:lnTo>
                    <a:pt x="147" y="38"/>
                  </a:lnTo>
                  <a:lnTo>
                    <a:pt x="140" y="39"/>
                  </a:lnTo>
                  <a:lnTo>
                    <a:pt x="137" y="36"/>
                  </a:lnTo>
                  <a:lnTo>
                    <a:pt x="131" y="21"/>
                  </a:lnTo>
                  <a:lnTo>
                    <a:pt x="127" y="19"/>
                  </a:lnTo>
                  <a:lnTo>
                    <a:pt x="118" y="35"/>
                  </a:lnTo>
                  <a:lnTo>
                    <a:pt x="114" y="36"/>
                  </a:lnTo>
                  <a:lnTo>
                    <a:pt x="111" y="33"/>
                  </a:lnTo>
                  <a:lnTo>
                    <a:pt x="110" y="25"/>
                  </a:lnTo>
                  <a:lnTo>
                    <a:pt x="110" y="6"/>
                  </a:lnTo>
                  <a:lnTo>
                    <a:pt x="107" y="0"/>
                  </a:lnTo>
                  <a:lnTo>
                    <a:pt x="104" y="0"/>
                  </a:lnTo>
                  <a:lnTo>
                    <a:pt x="103" y="2"/>
                  </a:lnTo>
                  <a:lnTo>
                    <a:pt x="98" y="10"/>
                  </a:lnTo>
                  <a:lnTo>
                    <a:pt x="98" y="25"/>
                  </a:lnTo>
                  <a:lnTo>
                    <a:pt x="93" y="36"/>
                  </a:lnTo>
                  <a:lnTo>
                    <a:pt x="93" y="44"/>
                  </a:lnTo>
                  <a:lnTo>
                    <a:pt x="104" y="67"/>
                  </a:lnTo>
                  <a:lnTo>
                    <a:pt x="104" y="75"/>
                  </a:lnTo>
                  <a:lnTo>
                    <a:pt x="101" y="80"/>
                  </a:lnTo>
                  <a:lnTo>
                    <a:pt x="97" y="82"/>
                  </a:lnTo>
                  <a:lnTo>
                    <a:pt x="90" y="84"/>
                  </a:lnTo>
                  <a:lnTo>
                    <a:pt x="87" y="81"/>
                  </a:lnTo>
                  <a:lnTo>
                    <a:pt x="88" y="75"/>
                  </a:lnTo>
                  <a:lnTo>
                    <a:pt x="93" y="68"/>
                  </a:lnTo>
                  <a:lnTo>
                    <a:pt x="93" y="64"/>
                  </a:lnTo>
                  <a:lnTo>
                    <a:pt x="90" y="61"/>
                  </a:lnTo>
                  <a:lnTo>
                    <a:pt x="77" y="56"/>
                  </a:lnTo>
                  <a:lnTo>
                    <a:pt x="71" y="56"/>
                  </a:lnTo>
                  <a:lnTo>
                    <a:pt x="68" y="58"/>
                  </a:lnTo>
                  <a:lnTo>
                    <a:pt x="68" y="61"/>
                  </a:lnTo>
                  <a:lnTo>
                    <a:pt x="72" y="75"/>
                  </a:lnTo>
                  <a:lnTo>
                    <a:pt x="77" y="81"/>
                  </a:lnTo>
                  <a:lnTo>
                    <a:pt x="77" y="85"/>
                  </a:lnTo>
                  <a:lnTo>
                    <a:pt x="74" y="90"/>
                  </a:lnTo>
                  <a:lnTo>
                    <a:pt x="54" y="90"/>
                  </a:lnTo>
                  <a:lnTo>
                    <a:pt x="51" y="71"/>
                  </a:lnTo>
                  <a:lnTo>
                    <a:pt x="46" y="64"/>
                  </a:lnTo>
                  <a:lnTo>
                    <a:pt x="38" y="59"/>
                  </a:lnTo>
                  <a:lnTo>
                    <a:pt x="32" y="59"/>
                  </a:lnTo>
                  <a:lnTo>
                    <a:pt x="29" y="61"/>
                  </a:lnTo>
                  <a:lnTo>
                    <a:pt x="21" y="72"/>
                  </a:lnTo>
                  <a:lnTo>
                    <a:pt x="13" y="74"/>
                  </a:lnTo>
                  <a:lnTo>
                    <a:pt x="5" y="69"/>
                  </a:lnTo>
                  <a:lnTo>
                    <a:pt x="2" y="68"/>
                  </a:lnTo>
                  <a:lnTo>
                    <a:pt x="0" y="65"/>
                  </a:lnTo>
                </a:path>
              </a:pathLst>
            </a:custGeom>
            <a:noFill/>
            <a:ln w="6">
              <a:solidFill>
                <a:srgbClr val="005CE6"/>
              </a:solidFill>
              <a:prstDash val="solid"/>
              <a:round/>
              <a:headEnd/>
              <a:tailEnd/>
            </a:ln>
          </p:spPr>
          <p:txBody>
            <a:bodyPr/>
            <a:lstStyle/>
            <a:p>
              <a:endParaRPr lang="en-US"/>
            </a:p>
          </p:txBody>
        </p:sp>
        <p:sp>
          <p:nvSpPr>
            <p:cNvPr id="28770" name="Freeform 296"/>
            <p:cNvSpPr>
              <a:spLocks/>
            </p:cNvSpPr>
            <p:nvPr/>
          </p:nvSpPr>
          <p:spPr bwMode="auto">
            <a:xfrm>
              <a:off x="7781925" y="3444875"/>
              <a:ext cx="176213" cy="228600"/>
            </a:xfrm>
            <a:custGeom>
              <a:avLst/>
              <a:gdLst>
                <a:gd name="T0" fmla="*/ 0 w 111"/>
                <a:gd name="T1" fmla="*/ 144 h 144"/>
                <a:gd name="T2" fmla="*/ 16 w 111"/>
                <a:gd name="T3" fmla="*/ 118 h 144"/>
                <a:gd name="T4" fmla="*/ 22 w 111"/>
                <a:gd name="T5" fmla="*/ 108 h 144"/>
                <a:gd name="T6" fmla="*/ 23 w 111"/>
                <a:gd name="T7" fmla="*/ 100 h 144"/>
                <a:gd name="T8" fmla="*/ 22 w 111"/>
                <a:gd name="T9" fmla="*/ 76 h 144"/>
                <a:gd name="T10" fmla="*/ 24 w 111"/>
                <a:gd name="T11" fmla="*/ 66 h 144"/>
                <a:gd name="T12" fmla="*/ 26 w 111"/>
                <a:gd name="T13" fmla="*/ 61 h 144"/>
                <a:gd name="T14" fmla="*/ 37 w 111"/>
                <a:gd name="T15" fmla="*/ 40 h 144"/>
                <a:gd name="T16" fmla="*/ 50 w 111"/>
                <a:gd name="T17" fmla="*/ 33 h 144"/>
                <a:gd name="T18" fmla="*/ 56 w 111"/>
                <a:gd name="T19" fmla="*/ 25 h 144"/>
                <a:gd name="T20" fmla="*/ 81 w 111"/>
                <a:gd name="T21" fmla="*/ 10 h 144"/>
                <a:gd name="T22" fmla="*/ 99 w 111"/>
                <a:gd name="T23" fmla="*/ 7 h 144"/>
                <a:gd name="T24" fmla="*/ 111 w 111"/>
                <a:gd name="T25" fmla="*/ 0 h 14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1"/>
                <a:gd name="T40" fmla="*/ 0 h 144"/>
                <a:gd name="T41" fmla="*/ 111 w 111"/>
                <a:gd name="T42" fmla="*/ 144 h 14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1" h="144">
                  <a:moveTo>
                    <a:pt x="0" y="144"/>
                  </a:moveTo>
                  <a:lnTo>
                    <a:pt x="16" y="118"/>
                  </a:lnTo>
                  <a:lnTo>
                    <a:pt x="22" y="108"/>
                  </a:lnTo>
                  <a:lnTo>
                    <a:pt x="23" y="100"/>
                  </a:lnTo>
                  <a:lnTo>
                    <a:pt x="22" y="76"/>
                  </a:lnTo>
                  <a:lnTo>
                    <a:pt x="24" y="66"/>
                  </a:lnTo>
                  <a:lnTo>
                    <a:pt x="26" y="61"/>
                  </a:lnTo>
                  <a:lnTo>
                    <a:pt x="37" y="40"/>
                  </a:lnTo>
                  <a:lnTo>
                    <a:pt x="50" y="33"/>
                  </a:lnTo>
                  <a:lnTo>
                    <a:pt x="56" y="25"/>
                  </a:lnTo>
                  <a:lnTo>
                    <a:pt x="81" y="10"/>
                  </a:lnTo>
                  <a:lnTo>
                    <a:pt x="99" y="7"/>
                  </a:lnTo>
                  <a:lnTo>
                    <a:pt x="111" y="0"/>
                  </a:lnTo>
                </a:path>
              </a:pathLst>
            </a:custGeom>
            <a:noFill/>
            <a:ln w="6">
              <a:solidFill>
                <a:srgbClr val="005CE6"/>
              </a:solidFill>
              <a:prstDash val="solid"/>
              <a:round/>
              <a:headEnd/>
              <a:tailEnd/>
            </a:ln>
          </p:spPr>
          <p:txBody>
            <a:bodyPr/>
            <a:lstStyle/>
            <a:p>
              <a:endParaRPr lang="en-US"/>
            </a:p>
          </p:txBody>
        </p:sp>
        <p:sp>
          <p:nvSpPr>
            <p:cNvPr id="28771" name="Freeform 297"/>
            <p:cNvSpPr>
              <a:spLocks/>
            </p:cNvSpPr>
            <p:nvPr/>
          </p:nvSpPr>
          <p:spPr bwMode="auto">
            <a:xfrm>
              <a:off x="1362075" y="5316538"/>
              <a:ext cx="7938" cy="11112"/>
            </a:xfrm>
            <a:custGeom>
              <a:avLst/>
              <a:gdLst>
                <a:gd name="T0" fmla="*/ 0 w 5"/>
                <a:gd name="T1" fmla="*/ 7 h 7"/>
                <a:gd name="T2" fmla="*/ 2 w 5"/>
                <a:gd name="T3" fmla="*/ 4 h 7"/>
                <a:gd name="T4" fmla="*/ 2 w 5"/>
                <a:gd name="T5" fmla="*/ 3 h 7"/>
                <a:gd name="T6" fmla="*/ 5 w 5"/>
                <a:gd name="T7" fmla="*/ 0 h 7"/>
                <a:gd name="T8" fmla="*/ 0 60000 65536"/>
                <a:gd name="T9" fmla="*/ 0 60000 65536"/>
                <a:gd name="T10" fmla="*/ 0 60000 65536"/>
                <a:gd name="T11" fmla="*/ 0 60000 65536"/>
                <a:gd name="T12" fmla="*/ 0 w 5"/>
                <a:gd name="T13" fmla="*/ 0 h 7"/>
                <a:gd name="T14" fmla="*/ 5 w 5"/>
                <a:gd name="T15" fmla="*/ 7 h 7"/>
              </a:gdLst>
              <a:ahLst/>
              <a:cxnLst>
                <a:cxn ang="T8">
                  <a:pos x="T0" y="T1"/>
                </a:cxn>
                <a:cxn ang="T9">
                  <a:pos x="T2" y="T3"/>
                </a:cxn>
                <a:cxn ang="T10">
                  <a:pos x="T4" y="T5"/>
                </a:cxn>
                <a:cxn ang="T11">
                  <a:pos x="T6" y="T7"/>
                </a:cxn>
              </a:cxnLst>
              <a:rect l="T12" t="T13" r="T14" b="T15"/>
              <a:pathLst>
                <a:path w="5" h="7">
                  <a:moveTo>
                    <a:pt x="0" y="7"/>
                  </a:moveTo>
                  <a:lnTo>
                    <a:pt x="2" y="4"/>
                  </a:lnTo>
                  <a:lnTo>
                    <a:pt x="2" y="3"/>
                  </a:lnTo>
                  <a:lnTo>
                    <a:pt x="5" y="0"/>
                  </a:lnTo>
                </a:path>
              </a:pathLst>
            </a:custGeom>
            <a:noFill/>
            <a:ln w="6">
              <a:solidFill>
                <a:srgbClr val="005CE6"/>
              </a:solidFill>
              <a:prstDash val="solid"/>
              <a:round/>
              <a:headEnd/>
              <a:tailEnd/>
            </a:ln>
          </p:spPr>
          <p:txBody>
            <a:bodyPr/>
            <a:lstStyle/>
            <a:p>
              <a:endParaRPr lang="en-US"/>
            </a:p>
          </p:txBody>
        </p:sp>
        <p:sp>
          <p:nvSpPr>
            <p:cNvPr id="28772" name="Freeform 298"/>
            <p:cNvSpPr>
              <a:spLocks/>
            </p:cNvSpPr>
            <p:nvPr/>
          </p:nvSpPr>
          <p:spPr bwMode="auto">
            <a:xfrm>
              <a:off x="1323975" y="5386388"/>
              <a:ext cx="6350" cy="28575"/>
            </a:xfrm>
            <a:custGeom>
              <a:avLst/>
              <a:gdLst>
                <a:gd name="T0" fmla="*/ 3 w 4"/>
                <a:gd name="T1" fmla="*/ 18 h 18"/>
                <a:gd name="T2" fmla="*/ 1 w 4"/>
                <a:gd name="T3" fmla="*/ 18 h 18"/>
                <a:gd name="T4" fmla="*/ 1 w 4"/>
                <a:gd name="T5" fmla="*/ 16 h 18"/>
                <a:gd name="T6" fmla="*/ 0 w 4"/>
                <a:gd name="T7" fmla="*/ 8 h 18"/>
                <a:gd name="T8" fmla="*/ 4 w 4"/>
                <a:gd name="T9" fmla="*/ 3 h 18"/>
                <a:gd name="T10" fmla="*/ 4 w 4"/>
                <a:gd name="T11" fmla="*/ 0 h 18"/>
                <a:gd name="T12" fmla="*/ 0 60000 65536"/>
                <a:gd name="T13" fmla="*/ 0 60000 65536"/>
                <a:gd name="T14" fmla="*/ 0 60000 65536"/>
                <a:gd name="T15" fmla="*/ 0 60000 65536"/>
                <a:gd name="T16" fmla="*/ 0 60000 65536"/>
                <a:gd name="T17" fmla="*/ 0 60000 65536"/>
                <a:gd name="T18" fmla="*/ 0 w 4"/>
                <a:gd name="T19" fmla="*/ 0 h 18"/>
                <a:gd name="T20" fmla="*/ 4 w 4"/>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4" h="18">
                  <a:moveTo>
                    <a:pt x="3" y="18"/>
                  </a:moveTo>
                  <a:lnTo>
                    <a:pt x="1" y="18"/>
                  </a:lnTo>
                  <a:lnTo>
                    <a:pt x="1" y="16"/>
                  </a:lnTo>
                  <a:lnTo>
                    <a:pt x="0" y="8"/>
                  </a:lnTo>
                  <a:lnTo>
                    <a:pt x="4" y="3"/>
                  </a:lnTo>
                  <a:lnTo>
                    <a:pt x="4" y="0"/>
                  </a:lnTo>
                </a:path>
              </a:pathLst>
            </a:custGeom>
            <a:noFill/>
            <a:ln w="6">
              <a:solidFill>
                <a:srgbClr val="005CE6"/>
              </a:solidFill>
              <a:prstDash val="solid"/>
              <a:round/>
              <a:headEnd/>
              <a:tailEnd/>
            </a:ln>
          </p:spPr>
          <p:txBody>
            <a:bodyPr/>
            <a:lstStyle/>
            <a:p>
              <a:endParaRPr lang="en-US"/>
            </a:p>
          </p:txBody>
        </p:sp>
        <p:sp>
          <p:nvSpPr>
            <p:cNvPr id="28773" name="Line 299"/>
            <p:cNvSpPr>
              <a:spLocks noChangeShapeType="1"/>
            </p:cNvSpPr>
            <p:nvPr/>
          </p:nvSpPr>
          <p:spPr bwMode="auto">
            <a:xfrm flipV="1">
              <a:off x="1292225" y="5551488"/>
              <a:ext cx="1588" cy="19050"/>
            </a:xfrm>
            <a:prstGeom prst="line">
              <a:avLst/>
            </a:prstGeom>
            <a:noFill/>
            <a:ln w="6">
              <a:solidFill>
                <a:srgbClr val="005CE6"/>
              </a:solidFill>
              <a:round/>
              <a:headEnd/>
              <a:tailEnd/>
            </a:ln>
          </p:spPr>
          <p:txBody>
            <a:bodyPr/>
            <a:lstStyle/>
            <a:p>
              <a:endParaRPr lang="en-US"/>
            </a:p>
          </p:txBody>
        </p:sp>
        <p:sp>
          <p:nvSpPr>
            <p:cNvPr id="28774" name="Freeform 300"/>
            <p:cNvSpPr>
              <a:spLocks noEditPoints="1"/>
            </p:cNvSpPr>
            <p:nvPr/>
          </p:nvSpPr>
          <p:spPr bwMode="auto">
            <a:xfrm>
              <a:off x="5487988" y="1241426"/>
              <a:ext cx="31750" cy="26987"/>
            </a:xfrm>
            <a:custGeom>
              <a:avLst/>
              <a:gdLst>
                <a:gd name="T0" fmla="*/ 20 w 20"/>
                <a:gd name="T1" fmla="*/ 8 h 17"/>
                <a:gd name="T2" fmla="*/ 19 w 20"/>
                <a:gd name="T3" fmla="*/ 2 h 17"/>
                <a:gd name="T4" fmla="*/ 16 w 20"/>
                <a:gd name="T5" fmla="*/ 0 h 17"/>
                <a:gd name="T6" fmla="*/ 7 w 20"/>
                <a:gd name="T7" fmla="*/ 0 h 17"/>
                <a:gd name="T8" fmla="*/ 3 w 20"/>
                <a:gd name="T9" fmla="*/ 15 h 17"/>
                <a:gd name="T10" fmla="*/ 0 w 20"/>
                <a:gd name="T11" fmla="*/ 17 h 17"/>
                <a:gd name="T12" fmla="*/ 0 60000 65536"/>
                <a:gd name="T13" fmla="*/ 0 60000 65536"/>
                <a:gd name="T14" fmla="*/ 0 60000 65536"/>
                <a:gd name="T15" fmla="*/ 0 60000 65536"/>
                <a:gd name="T16" fmla="*/ 0 60000 65536"/>
                <a:gd name="T17" fmla="*/ 0 60000 65536"/>
                <a:gd name="T18" fmla="*/ 0 w 20"/>
                <a:gd name="T19" fmla="*/ 0 h 17"/>
                <a:gd name="T20" fmla="*/ 20 w 20"/>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20" h="17">
                  <a:moveTo>
                    <a:pt x="20" y="8"/>
                  </a:moveTo>
                  <a:lnTo>
                    <a:pt x="19" y="2"/>
                  </a:lnTo>
                  <a:lnTo>
                    <a:pt x="16" y="0"/>
                  </a:lnTo>
                  <a:moveTo>
                    <a:pt x="7" y="0"/>
                  </a:moveTo>
                  <a:lnTo>
                    <a:pt x="3" y="15"/>
                  </a:lnTo>
                  <a:lnTo>
                    <a:pt x="0" y="17"/>
                  </a:lnTo>
                </a:path>
              </a:pathLst>
            </a:custGeom>
            <a:noFill/>
            <a:ln w="6">
              <a:solidFill>
                <a:srgbClr val="005CE6"/>
              </a:solidFill>
              <a:prstDash val="solid"/>
              <a:round/>
              <a:headEnd/>
              <a:tailEnd/>
            </a:ln>
          </p:spPr>
          <p:txBody>
            <a:bodyPr/>
            <a:lstStyle/>
            <a:p>
              <a:endParaRPr lang="en-US"/>
            </a:p>
          </p:txBody>
        </p:sp>
        <p:sp>
          <p:nvSpPr>
            <p:cNvPr id="28775" name="Freeform 301"/>
            <p:cNvSpPr>
              <a:spLocks/>
            </p:cNvSpPr>
            <p:nvPr/>
          </p:nvSpPr>
          <p:spPr bwMode="auto">
            <a:xfrm>
              <a:off x="2311400" y="4324350"/>
              <a:ext cx="141288" cy="41275"/>
            </a:xfrm>
            <a:custGeom>
              <a:avLst/>
              <a:gdLst>
                <a:gd name="T0" fmla="*/ 0 w 89"/>
                <a:gd name="T1" fmla="*/ 0 h 26"/>
                <a:gd name="T2" fmla="*/ 15 w 89"/>
                <a:gd name="T3" fmla="*/ 3 h 26"/>
                <a:gd name="T4" fmla="*/ 19 w 89"/>
                <a:gd name="T5" fmla="*/ 6 h 26"/>
                <a:gd name="T6" fmla="*/ 22 w 89"/>
                <a:gd name="T7" fmla="*/ 21 h 26"/>
                <a:gd name="T8" fmla="*/ 25 w 89"/>
                <a:gd name="T9" fmla="*/ 24 h 26"/>
                <a:gd name="T10" fmla="*/ 30 w 89"/>
                <a:gd name="T11" fmla="*/ 26 h 26"/>
                <a:gd name="T12" fmla="*/ 35 w 89"/>
                <a:gd name="T13" fmla="*/ 23 h 26"/>
                <a:gd name="T14" fmla="*/ 38 w 89"/>
                <a:gd name="T15" fmla="*/ 16 h 26"/>
                <a:gd name="T16" fmla="*/ 46 w 89"/>
                <a:gd name="T17" fmla="*/ 10 h 26"/>
                <a:gd name="T18" fmla="*/ 48 w 89"/>
                <a:gd name="T19" fmla="*/ 6 h 26"/>
                <a:gd name="T20" fmla="*/ 51 w 89"/>
                <a:gd name="T21" fmla="*/ 1 h 26"/>
                <a:gd name="T22" fmla="*/ 59 w 89"/>
                <a:gd name="T23" fmla="*/ 0 h 26"/>
                <a:gd name="T24" fmla="*/ 62 w 89"/>
                <a:gd name="T25" fmla="*/ 0 h 26"/>
                <a:gd name="T26" fmla="*/ 76 w 89"/>
                <a:gd name="T27" fmla="*/ 7 h 26"/>
                <a:gd name="T28" fmla="*/ 85 w 89"/>
                <a:gd name="T29" fmla="*/ 8 h 26"/>
                <a:gd name="T30" fmla="*/ 89 w 89"/>
                <a:gd name="T31" fmla="*/ 4 h 2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9"/>
                <a:gd name="T49" fmla="*/ 0 h 26"/>
                <a:gd name="T50" fmla="*/ 89 w 89"/>
                <a:gd name="T51" fmla="*/ 26 h 2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9" h="26">
                  <a:moveTo>
                    <a:pt x="0" y="0"/>
                  </a:moveTo>
                  <a:lnTo>
                    <a:pt x="15" y="3"/>
                  </a:lnTo>
                  <a:lnTo>
                    <a:pt x="19" y="6"/>
                  </a:lnTo>
                  <a:lnTo>
                    <a:pt x="22" y="21"/>
                  </a:lnTo>
                  <a:lnTo>
                    <a:pt x="25" y="24"/>
                  </a:lnTo>
                  <a:lnTo>
                    <a:pt x="30" y="26"/>
                  </a:lnTo>
                  <a:lnTo>
                    <a:pt x="35" y="23"/>
                  </a:lnTo>
                  <a:lnTo>
                    <a:pt x="38" y="16"/>
                  </a:lnTo>
                  <a:lnTo>
                    <a:pt x="46" y="10"/>
                  </a:lnTo>
                  <a:lnTo>
                    <a:pt x="48" y="6"/>
                  </a:lnTo>
                  <a:lnTo>
                    <a:pt x="51" y="1"/>
                  </a:lnTo>
                  <a:lnTo>
                    <a:pt x="59" y="0"/>
                  </a:lnTo>
                  <a:lnTo>
                    <a:pt x="62" y="0"/>
                  </a:lnTo>
                  <a:lnTo>
                    <a:pt x="76" y="7"/>
                  </a:lnTo>
                  <a:lnTo>
                    <a:pt x="85" y="8"/>
                  </a:lnTo>
                  <a:lnTo>
                    <a:pt x="89" y="4"/>
                  </a:lnTo>
                </a:path>
              </a:pathLst>
            </a:custGeom>
            <a:noFill/>
            <a:ln w="6">
              <a:solidFill>
                <a:srgbClr val="005CE6"/>
              </a:solidFill>
              <a:prstDash val="solid"/>
              <a:round/>
              <a:headEnd/>
              <a:tailEnd/>
            </a:ln>
          </p:spPr>
          <p:txBody>
            <a:bodyPr/>
            <a:lstStyle/>
            <a:p>
              <a:endParaRPr lang="en-US"/>
            </a:p>
          </p:txBody>
        </p:sp>
        <p:sp>
          <p:nvSpPr>
            <p:cNvPr id="28776" name="Freeform 302"/>
            <p:cNvSpPr>
              <a:spLocks/>
            </p:cNvSpPr>
            <p:nvPr/>
          </p:nvSpPr>
          <p:spPr bwMode="auto">
            <a:xfrm>
              <a:off x="3275013" y="5651500"/>
              <a:ext cx="53975" cy="36512"/>
            </a:xfrm>
            <a:custGeom>
              <a:avLst/>
              <a:gdLst>
                <a:gd name="T0" fmla="*/ 34 w 34"/>
                <a:gd name="T1" fmla="*/ 0 h 23"/>
                <a:gd name="T2" fmla="*/ 30 w 34"/>
                <a:gd name="T3" fmla="*/ 0 h 23"/>
                <a:gd name="T4" fmla="*/ 11 w 34"/>
                <a:gd name="T5" fmla="*/ 12 h 23"/>
                <a:gd name="T6" fmla="*/ 1 w 34"/>
                <a:gd name="T7" fmla="*/ 19 h 23"/>
                <a:gd name="T8" fmla="*/ 0 w 34"/>
                <a:gd name="T9" fmla="*/ 23 h 23"/>
                <a:gd name="T10" fmla="*/ 0 60000 65536"/>
                <a:gd name="T11" fmla="*/ 0 60000 65536"/>
                <a:gd name="T12" fmla="*/ 0 60000 65536"/>
                <a:gd name="T13" fmla="*/ 0 60000 65536"/>
                <a:gd name="T14" fmla="*/ 0 60000 65536"/>
                <a:gd name="T15" fmla="*/ 0 w 34"/>
                <a:gd name="T16" fmla="*/ 0 h 23"/>
                <a:gd name="T17" fmla="*/ 34 w 34"/>
                <a:gd name="T18" fmla="*/ 23 h 23"/>
              </a:gdLst>
              <a:ahLst/>
              <a:cxnLst>
                <a:cxn ang="T10">
                  <a:pos x="T0" y="T1"/>
                </a:cxn>
                <a:cxn ang="T11">
                  <a:pos x="T2" y="T3"/>
                </a:cxn>
                <a:cxn ang="T12">
                  <a:pos x="T4" y="T5"/>
                </a:cxn>
                <a:cxn ang="T13">
                  <a:pos x="T6" y="T7"/>
                </a:cxn>
                <a:cxn ang="T14">
                  <a:pos x="T8" y="T9"/>
                </a:cxn>
              </a:cxnLst>
              <a:rect l="T15" t="T16" r="T17" b="T18"/>
              <a:pathLst>
                <a:path w="34" h="23">
                  <a:moveTo>
                    <a:pt x="34" y="0"/>
                  </a:moveTo>
                  <a:lnTo>
                    <a:pt x="30" y="0"/>
                  </a:lnTo>
                  <a:lnTo>
                    <a:pt x="11" y="12"/>
                  </a:lnTo>
                  <a:lnTo>
                    <a:pt x="1" y="19"/>
                  </a:lnTo>
                  <a:lnTo>
                    <a:pt x="0" y="23"/>
                  </a:lnTo>
                </a:path>
              </a:pathLst>
            </a:custGeom>
            <a:noFill/>
            <a:ln w="6">
              <a:solidFill>
                <a:srgbClr val="005CE6"/>
              </a:solidFill>
              <a:prstDash val="solid"/>
              <a:round/>
              <a:headEnd/>
              <a:tailEnd/>
            </a:ln>
          </p:spPr>
          <p:txBody>
            <a:bodyPr/>
            <a:lstStyle/>
            <a:p>
              <a:endParaRPr lang="en-US"/>
            </a:p>
          </p:txBody>
        </p:sp>
        <p:sp>
          <p:nvSpPr>
            <p:cNvPr id="28777" name="Line 303"/>
            <p:cNvSpPr>
              <a:spLocks noChangeShapeType="1"/>
            </p:cNvSpPr>
            <p:nvPr/>
          </p:nvSpPr>
          <p:spPr bwMode="auto">
            <a:xfrm flipV="1">
              <a:off x="3262313" y="6316662"/>
              <a:ext cx="3175" cy="3175"/>
            </a:xfrm>
            <a:prstGeom prst="line">
              <a:avLst/>
            </a:prstGeom>
            <a:noFill/>
            <a:ln w="6">
              <a:solidFill>
                <a:srgbClr val="005CE6"/>
              </a:solidFill>
              <a:round/>
              <a:headEnd/>
              <a:tailEnd/>
            </a:ln>
          </p:spPr>
          <p:txBody>
            <a:bodyPr/>
            <a:lstStyle/>
            <a:p>
              <a:endParaRPr lang="en-US"/>
            </a:p>
          </p:txBody>
        </p:sp>
        <p:sp>
          <p:nvSpPr>
            <p:cNvPr id="28778" name="Freeform 304"/>
            <p:cNvSpPr>
              <a:spLocks/>
            </p:cNvSpPr>
            <p:nvPr/>
          </p:nvSpPr>
          <p:spPr bwMode="auto">
            <a:xfrm>
              <a:off x="7646988" y="5064125"/>
              <a:ext cx="185738" cy="828675"/>
            </a:xfrm>
            <a:custGeom>
              <a:avLst/>
              <a:gdLst>
                <a:gd name="T0" fmla="*/ 36 w 117"/>
                <a:gd name="T1" fmla="*/ 522 h 522"/>
                <a:gd name="T2" fmla="*/ 16 w 117"/>
                <a:gd name="T3" fmla="*/ 496 h 522"/>
                <a:gd name="T4" fmla="*/ 9 w 117"/>
                <a:gd name="T5" fmla="*/ 481 h 522"/>
                <a:gd name="T6" fmla="*/ 6 w 117"/>
                <a:gd name="T7" fmla="*/ 464 h 522"/>
                <a:gd name="T8" fmla="*/ 4 w 117"/>
                <a:gd name="T9" fmla="*/ 462 h 522"/>
                <a:gd name="T10" fmla="*/ 4 w 117"/>
                <a:gd name="T11" fmla="*/ 454 h 522"/>
                <a:gd name="T12" fmla="*/ 7 w 117"/>
                <a:gd name="T13" fmla="*/ 444 h 522"/>
                <a:gd name="T14" fmla="*/ 7 w 117"/>
                <a:gd name="T15" fmla="*/ 438 h 522"/>
                <a:gd name="T16" fmla="*/ 1 w 117"/>
                <a:gd name="T17" fmla="*/ 422 h 522"/>
                <a:gd name="T18" fmla="*/ 0 w 117"/>
                <a:gd name="T19" fmla="*/ 393 h 522"/>
                <a:gd name="T20" fmla="*/ 3 w 117"/>
                <a:gd name="T21" fmla="*/ 388 h 522"/>
                <a:gd name="T22" fmla="*/ 10 w 117"/>
                <a:gd name="T23" fmla="*/ 376 h 522"/>
                <a:gd name="T24" fmla="*/ 13 w 117"/>
                <a:gd name="T25" fmla="*/ 363 h 522"/>
                <a:gd name="T26" fmla="*/ 23 w 117"/>
                <a:gd name="T27" fmla="*/ 344 h 522"/>
                <a:gd name="T28" fmla="*/ 30 w 117"/>
                <a:gd name="T29" fmla="*/ 324 h 522"/>
                <a:gd name="T30" fmla="*/ 45 w 117"/>
                <a:gd name="T31" fmla="*/ 313 h 522"/>
                <a:gd name="T32" fmla="*/ 49 w 117"/>
                <a:gd name="T33" fmla="*/ 304 h 522"/>
                <a:gd name="T34" fmla="*/ 52 w 117"/>
                <a:gd name="T35" fmla="*/ 291 h 522"/>
                <a:gd name="T36" fmla="*/ 62 w 117"/>
                <a:gd name="T37" fmla="*/ 265 h 522"/>
                <a:gd name="T38" fmla="*/ 65 w 117"/>
                <a:gd name="T39" fmla="*/ 241 h 522"/>
                <a:gd name="T40" fmla="*/ 76 w 117"/>
                <a:gd name="T41" fmla="*/ 218 h 522"/>
                <a:gd name="T42" fmla="*/ 79 w 117"/>
                <a:gd name="T43" fmla="*/ 206 h 522"/>
                <a:gd name="T44" fmla="*/ 79 w 117"/>
                <a:gd name="T45" fmla="*/ 163 h 522"/>
                <a:gd name="T46" fmla="*/ 81 w 117"/>
                <a:gd name="T47" fmla="*/ 160 h 522"/>
                <a:gd name="T48" fmla="*/ 81 w 117"/>
                <a:gd name="T49" fmla="*/ 134 h 522"/>
                <a:gd name="T50" fmla="*/ 85 w 117"/>
                <a:gd name="T51" fmla="*/ 123 h 522"/>
                <a:gd name="T52" fmla="*/ 99 w 117"/>
                <a:gd name="T53" fmla="*/ 111 h 522"/>
                <a:gd name="T54" fmla="*/ 102 w 117"/>
                <a:gd name="T55" fmla="*/ 105 h 522"/>
                <a:gd name="T56" fmla="*/ 107 w 117"/>
                <a:gd name="T57" fmla="*/ 80 h 522"/>
                <a:gd name="T58" fmla="*/ 109 w 117"/>
                <a:gd name="T59" fmla="*/ 75 h 522"/>
                <a:gd name="T60" fmla="*/ 115 w 117"/>
                <a:gd name="T61" fmla="*/ 72 h 522"/>
                <a:gd name="T62" fmla="*/ 117 w 117"/>
                <a:gd name="T63" fmla="*/ 69 h 522"/>
                <a:gd name="T64" fmla="*/ 117 w 117"/>
                <a:gd name="T65" fmla="*/ 55 h 522"/>
                <a:gd name="T66" fmla="*/ 117 w 117"/>
                <a:gd name="T67" fmla="*/ 52 h 522"/>
                <a:gd name="T68" fmla="*/ 117 w 117"/>
                <a:gd name="T69" fmla="*/ 48 h 522"/>
                <a:gd name="T70" fmla="*/ 114 w 117"/>
                <a:gd name="T71" fmla="*/ 38 h 522"/>
                <a:gd name="T72" fmla="*/ 108 w 117"/>
                <a:gd name="T73" fmla="*/ 29 h 522"/>
                <a:gd name="T74" fmla="*/ 96 w 117"/>
                <a:gd name="T75" fmla="*/ 18 h 522"/>
                <a:gd name="T76" fmla="*/ 85 w 117"/>
                <a:gd name="T77" fmla="*/ 15 h 522"/>
                <a:gd name="T78" fmla="*/ 82 w 117"/>
                <a:gd name="T79" fmla="*/ 10 h 522"/>
                <a:gd name="T80" fmla="*/ 76 w 117"/>
                <a:gd name="T81" fmla="*/ 0 h 52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17"/>
                <a:gd name="T124" fmla="*/ 0 h 522"/>
                <a:gd name="T125" fmla="*/ 117 w 117"/>
                <a:gd name="T126" fmla="*/ 522 h 52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17" h="522">
                  <a:moveTo>
                    <a:pt x="36" y="522"/>
                  </a:moveTo>
                  <a:lnTo>
                    <a:pt x="16" y="496"/>
                  </a:lnTo>
                  <a:lnTo>
                    <a:pt x="9" y="481"/>
                  </a:lnTo>
                  <a:lnTo>
                    <a:pt x="6" y="464"/>
                  </a:lnTo>
                  <a:lnTo>
                    <a:pt x="4" y="462"/>
                  </a:lnTo>
                  <a:lnTo>
                    <a:pt x="4" y="454"/>
                  </a:lnTo>
                  <a:lnTo>
                    <a:pt x="7" y="444"/>
                  </a:lnTo>
                  <a:lnTo>
                    <a:pt x="7" y="438"/>
                  </a:lnTo>
                  <a:lnTo>
                    <a:pt x="1" y="422"/>
                  </a:lnTo>
                  <a:lnTo>
                    <a:pt x="0" y="393"/>
                  </a:lnTo>
                  <a:lnTo>
                    <a:pt x="3" y="388"/>
                  </a:lnTo>
                  <a:lnTo>
                    <a:pt x="10" y="376"/>
                  </a:lnTo>
                  <a:lnTo>
                    <a:pt x="13" y="363"/>
                  </a:lnTo>
                  <a:lnTo>
                    <a:pt x="23" y="344"/>
                  </a:lnTo>
                  <a:lnTo>
                    <a:pt x="30" y="324"/>
                  </a:lnTo>
                  <a:lnTo>
                    <a:pt x="45" y="313"/>
                  </a:lnTo>
                  <a:lnTo>
                    <a:pt x="49" y="304"/>
                  </a:lnTo>
                  <a:lnTo>
                    <a:pt x="52" y="291"/>
                  </a:lnTo>
                  <a:lnTo>
                    <a:pt x="62" y="265"/>
                  </a:lnTo>
                  <a:lnTo>
                    <a:pt x="65" y="241"/>
                  </a:lnTo>
                  <a:lnTo>
                    <a:pt x="76" y="218"/>
                  </a:lnTo>
                  <a:lnTo>
                    <a:pt x="79" y="206"/>
                  </a:lnTo>
                  <a:lnTo>
                    <a:pt x="79" y="163"/>
                  </a:lnTo>
                  <a:lnTo>
                    <a:pt x="81" y="160"/>
                  </a:lnTo>
                  <a:lnTo>
                    <a:pt x="81" y="134"/>
                  </a:lnTo>
                  <a:lnTo>
                    <a:pt x="85" y="123"/>
                  </a:lnTo>
                  <a:lnTo>
                    <a:pt x="99" y="111"/>
                  </a:lnTo>
                  <a:lnTo>
                    <a:pt x="102" y="105"/>
                  </a:lnTo>
                  <a:lnTo>
                    <a:pt x="107" y="80"/>
                  </a:lnTo>
                  <a:lnTo>
                    <a:pt x="109" y="75"/>
                  </a:lnTo>
                  <a:lnTo>
                    <a:pt x="115" y="72"/>
                  </a:lnTo>
                  <a:lnTo>
                    <a:pt x="117" y="69"/>
                  </a:lnTo>
                  <a:lnTo>
                    <a:pt x="117" y="55"/>
                  </a:lnTo>
                  <a:lnTo>
                    <a:pt x="117" y="52"/>
                  </a:lnTo>
                  <a:lnTo>
                    <a:pt x="117" y="48"/>
                  </a:lnTo>
                  <a:lnTo>
                    <a:pt x="114" y="38"/>
                  </a:lnTo>
                  <a:lnTo>
                    <a:pt x="108" y="29"/>
                  </a:lnTo>
                  <a:lnTo>
                    <a:pt x="96" y="18"/>
                  </a:lnTo>
                  <a:lnTo>
                    <a:pt x="85" y="15"/>
                  </a:lnTo>
                  <a:lnTo>
                    <a:pt x="82" y="10"/>
                  </a:lnTo>
                  <a:lnTo>
                    <a:pt x="76" y="0"/>
                  </a:lnTo>
                </a:path>
              </a:pathLst>
            </a:custGeom>
            <a:noFill/>
            <a:ln w="6">
              <a:solidFill>
                <a:srgbClr val="005CE6"/>
              </a:solidFill>
              <a:prstDash val="solid"/>
              <a:round/>
              <a:headEnd/>
              <a:tailEnd/>
            </a:ln>
          </p:spPr>
          <p:txBody>
            <a:bodyPr/>
            <a:lstStyle/>
            <a:p>
              <a:endParaRPr lang="en-US"/>
            </a:p>
          </p:txBody>
        </p:sp>
        <p:sp>
          <p:nvSpPr>
            <p:cNvPr id="28779" name="Freeform 305"/>
            <p:cNvSpPr>
              <a:spLocks/>
            </p:cNvSpPr>
            <p:nvPr/>
          </p:nvSpPr>
          <p:spPr bwMode="auto">
            <a:xfrm>
              <a:off x="4465638" y="2143125"/>
              <a:ext cx="942975" cy="909637"/>
            </a:xfrm>
            <a:custGeom>
              <a:avLst/>
              <a:gdLst>
                <a:gd name="T0" fmla="*/ 581 w 594"/>
                <a:gd name="T1" fmla="*/ 566 h 573"/>
                <a:gd name="T2" fmla="*/ 552 w 594"/>
                <a:gd name="T3" fmla="*/ 552 h 573"/>
                <a:gd name="T4" fmla="*/ 532 w 594"/>
                <a:gd name="T5" fmla="*/ 536 h 573"/>
                <a:gd name="T6" fmla="*/ 514 w 594"/>
                <a:gd name="T7" fmla="*/ 504 h 573"/>
                <a:gd name="T8" fmla="*/ 488 w 594"/>
                <a:gd name="T9" fmla="*/ 480 h 573"/>
                <a:gd name="T10" fmla="*/ 476 w 594"/>
                <a:gd name="T11" fmla="*/ 461 h 573"/>
                <a:gd name="T12" fmla="*/ 464 w 594"/>
                <a:gd name="T13" fmla="*/ 439 h 573"/>
                <a:gd name="T14" fmla="*/ 451 w 594"/>
                <a:gd name="T15" fmla="*/ 402 h 573"/>
                <a:gd name="T16" fmla="*/ 445 w 594"/>
                <a:gd name="T17" fmla="*/ 388 h 573"/>
                <a:gd name="T18" fmla="*/ 437 w 594"/>
                <a:gd name="T19" fmla="*/ 369 h 573"/>
                <a:gd name="T20" fmla="*/ 424 w 594"/>
                <a:gd name="T21" fmla="*/ 349 h 573"/>
                <a:gd name="T22" fmla="*/ 418 w 594"/>
                <a:gd name="T23" fmla="*/ 333 h 573"/>
                <a:gd name="T24" fmla="*/ 398 w 594"/>
                <a:gd name="T25" fmla="*/ 307 h 573"/>
                <a:gd name="T26" fmla="*/ 392 w 594"/>
                <a:gd name="T27" fmla="*/ 291 h 573"/>
                <a:gd name="T28" fmla="*/ 365 w 594"/>
                <a:gd name="T29" fmla="*/ 255 h 573"/>
                <a:gd name="T30" fmla="*/ 331 w 594"/>
                <a:gd name="T31" fmla="*/ 235 h 573"/>
                <a:gd name="T32" fmla="*/ 317 w 594"/>
                <a:gd name="T33" fmla="*/ 218 h 573"/>
                <a:gd name="T34" fmla="*/ 278 w 594"/>
                <a:gd name="T35" fmla="*/ 235 h 573"/>
                <a:gd name="T36" fmla="*/ 262 w 594"/>
                <a:gd name="T37" fmla="*/ 223 h 573"/>
                <a:gd name="T38" fmla="*/ 242 w 594"/>
                <a:gd name="T39" fmla="*/ 208 h 573"/>
                <a:gd name="T40" fmla="*/ 221 w 594"/>
                <a:gd name="T41" fmla="*/ 195 h 573"/>
                <a:gd name="T42" fmla="*/ 208 w 594"/>
                <a:gd name="T43" fmla="*/ 182 h 573"/>
                <a:gd name="T44" fmla="*/ 180 w 594"/>
                <a:gd name="T45" fmla="*/ 166 h 573"/>
                <a:gd name="T46" fmla="*/ 150 w 594"/>
                <a:gd name="T47" fmla="*/ 149 h 573"/>
                <a:gd name="T48" fmla="*/ 125 w 594"/>
                <a:gd name="T49" fmla="*/ 128 h 573"/>
                <a:gd name="T50" fmla="*/ 114 w 594"/>
                <a:gd name="T51" fmla="*/ 110 h 573"/>
                <a:gd name="T52" fmla="*/ 104 w 594"/>
                <a:gd name="T53" fmla="*/ 103 h 573"/>
                <a:gd name="T54" fmla="*/ 92 w 594"/>
                <a:gd name="T55" fmla="*/ 87 h 573"/>
                <a:gd name="T56" fmla="*/ 79 w 594"/>
                <a:gd name="T57" fmla="*/ 79 h 573"/>
                <a:gd name="T58" fmla="*/ 71 w 594"/>
                <a:gd name="T59" fmla="*/ 58 h 573"/>
                <a:gd name="T60" fmla="*/ 58 w 594"/>
                <a:gd name="T61" fmla="*/ 55 h 573"/>
                <a:gd name="T62" fmla="*/ 53 w 594"/>
                <a:gd name="T63" fmla="*/ 46 h 573"/>
                <a:gd name="T64" fmla="*/ 56 w 594"/>
                <a:gd name="T65" fmla="*/ 38 h 573"/>
                <a:gd name="T66" fmla="*/ 42 w 594"/>
                <a:gd name="T67" fmla="*/ 29 h 573"/>
                <a:gd name="T68" fmla="*/ 33 w 594"/>
                <a:gd name="T69" fmla="*/ 33 h 573"/>
                <a:gd name="T70" fmla="*/ 25 w 594"/>
                <a:gd name="T71" fmla="*/ 26 h 573"/>
                <a:gd name="T72" fmla="*/ 13 w 594"/>
                <a:gd name="T73" fmla="*/ 9 h 573"/>
                <a:gd name="T74" fmla="*/ 4 w 594"/>
                <a:gd name="T75" fmla="*/ 7 h 57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94"/>
                <a:gd name="T115" fmla="*/ 0 h 573"/>
                <a:gd name="T116" fmla="*/ 594 w 594"/>
                <a:gd name="T117" fmla="*/ 573 h 57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94" h="573">
                  <a:moveTo>
                    <a:pt x="594" y="573"/>
                  </a:moveTo>
                  <a:lnTo>
                    <a:pt x="581" y="566"/>
                  </a:lnTo>
                  <a:lnTo>
                    <a:pt x="565" y="559"/>
                  </a:lnTo>
                  <a:lnTo>
                    <a:pt x="552" y="552"/>
                  </a:lnTo>
                  <a:lnTo>
                    <a:pt x="537" y="540"/>
                  </a:lnTo>
                  <a:lnTo>
                    <a:pt x="532" y="536"/>
                  </a:lnTo>
                  <a:lnTo>
                    <a:pt x="522" y="520"/>
                  </a:lnTo>
                  <a:lnTo>
                    <a:pt x="514" y="504"/>
                  </a:lnTo>
                  <a:lnTo>
                    <a:pt x="503" y="496"/>
                  </a:lnTo>
                  <a:lnTo>
                    <a:pt x="488" y="480"/>
                  </a:lnTo>
                  <a:lnTo>
                    <a:pt x="484" y="470"/>
                  </a:lnTo>
                  <a:lnTo>
                    <a:pt x="476" y="461"/>
                  </a:lnTo>
                  <a:lnTo>
                    <a:pt x="471" y="450"/>
                  </a:lnTo>
                  <a:lnTo>
                    <a:pt x="464" y="439"/>
                  </a:lnTo>
                  <a:lnTo>
                    <a:pt x="455" y="408"/>
                  </a:lnTo>
                  <a:lnTo>
                    <a:pt x="451" y="402"/>
                  </a:lnTo>
                  <a:lnTo>
                    <a:pt x="450" y="398"/>
                  </a:lnTo>
                  <a:lnTo>
                    <a:pt x="445" y="388"/>
                  </a:lnTo>
                  <a:lnTo>
                    <a:pt x="444" y="379"/>
                  </a:lnTo>
                  <a:lnTo>
                    <a:pt x="437" y="369"/>
                  </a:lnTo>
                  <a:lnTo>
                    <a:pt x="427" y="357"/>
                  </a:lnTo>
                  <a:lnTo>
                    <a:pt x="424" y="349"/>
                  </a:lnTo>
                  <a:lnTo>
                    <a:pt x="422" y="342"/>
                  </a:lnTo>
                  <a:lnTo>
                    <a:pt x="418" y="333"/>
                  </a:lnTo>
                  <a:lnTo>
                    <a:pt x="405" y="314"/>
                  </a:lnTo>
                  <a:lnTo>
                    <a:pt x="398" y="307"/>
                  </a:lnTo>
                  <a:lnTo>
                    <a:pt x="393" y="298"/>
                  </a:lnTo>
                  <a:lnTo>
                    <a:pt x="392" y="291"/>
                  </a:lnTo>
                  <a:lnTo>
                    <a:pt x="376" y="268"/>
                  </a:lnTo>
                  <a:lnTo>
                    <a:pt x="365" y="255"/>
                  </a:lnTo>
                  <a:lnTo>
                    <a:pt x="346" y="242"/>
                  </a:lnTo>
                  <a:lnTo>
                    <a:pt x="331" y="235"/>
                  </a:lnTo>
                  <a:lnTo>
                    <a:pt x="321" y="221"/>
                  </a:lnTo>
                  <a:lnTo>
                    <a:pt x="317" y="218"/>
                  </a:lnTo>
                  <a:lnTo>
                    <a:pt x="307" y="219"/>
                  </a:lnTo>
                  <a:lnTo>
                    <a:pt x="278" y="235"/>
                  </a:lnTo>
                  <a:lnTo>
                    <a:pt x="272" y="232"/>
                  </a:lnTo>
                  <a:lnTo>
                    <a:pt x="262" y="223"/>
                  </a:lnTo>
                  <a:lnTo>
                    <a:pt x="251" y="216"/>
                  </a:lnTo>
                  <a:lnTo>
                    <a:pt x="242" y="208"/>
                  </a:lnTo>
                  <a:lnTo>
                    <a:pt x="229" y="202"/>
                  </a:lnTo>
                  <a:lnTo>
                    <a:pt x="221" y="195"/>
                  </a:lnTo>
                  <a:lnTo>
                    <a:pt x="215" y="186"/>
                  </a:lnTo>
                  <a:lnTo>
                    <a:pt x="208" y="182"/>
                  </a:lnTo>
                  <a:lnTo>
                    <a:pt x="195" y="179"/>
                  </a:lnTo>
                  <a:lnTo>
                    <a:pt x="180" y="166"/>
                  </a:lnTo>
                  <a:lnTo>
                    <a:pt x="164" y="159"/>
                  </a:lnTo>
                  <a:lnTo>
                    <a:pt x="150" y="149"/>
                  </a:lnTo>
                  <a:lnTo>
                    <a:pt x="134" y="139"/>
                  </a:lnTo>
                  <a:lnTo>
                    <a:pt x="125" y="128"/>
                  </a:lnTo>
                  <a:lnTo>
                    <a:pt x="120" y="123"/>
                  </a:lnTo>
                  <a:lnTo>
                    <a:pt x="114" y="110"/>
                  </a:lnTo>
                  <a:lnTo>
                    <a:pt x="110" y="105"/>
                  </a:lnTo>
                  <a:lnTo>
                    <a:pt x="104" y="103"/>
                  </a:lnTo>
                  <a:lnTo>
                    <a:pt x="97" y="90"/>
                  </a:lnTo>
                  <a:lnTo>
                    <a:pt x="92" y="87"/>
                  </a:lnTo>
                  <a:lnTo>
                    <a:pt x="87" y="87"/>
                  </a:lnTo>
                  <a:lnTo>
                    <a:pt x="79" y="79"/>
                  </a:lnTo>
                  <a:lnTo>
                    <a:pt x="71" y="62"/>
                  </a:lnTo>
                  <a:lnTo>
                    <a:pt x="71" y="58"/>
                  </a:lnTo>
                  <a:lnTo>
                    <a:pt x="68" y="52"/>
                  </a:lnTo>
                  <a:lnTo>
                    <a:pt x="58" y="55"/>
                  </a:lnTo>
                  <a:lnTo>
                    <a:pt x="52" y="51"/>
                  </a:lnTo>
                  <a:lnTo>
                    <a:pt x="53" y="46"/>
                  </a:lnTo>
                  <a:lnTo>
                    <a:pt x="56" y="41"/>
                  </a:lnTo>
                  <a:lnTo>
                    <a:pt x="56" y="38"/>
                  </a:lnTo>
                  <a:lnTo>
                    <a:pt x="48" y="29"/>
                  </a:lnTo>
                  <a:lnTo>
                    <a:pt x="42" y="29"/>
                  </a:lnTo>
                  <a:lnTo>
                    <a:pt x="38" y="33"/>
                  </a:lnTo>
                  <a:lnTo>
                    <a:pt x="33" y="33"/>
                  </a:lnTo>
                  <a:lnTo>
                    <a:pt x="26" y="29"/>
                  </a:lnTo>
                  <a:lnTo>
                    <a:pt x="25" y="26"/>
                  </a:lnTo>
                  <a:lnTo>
                    <a:pt x="20" y="25"/>
                  </a:lnTo>
                  <a:lnTo>
                    <a:pt x="13" y="9"/>
                  </a:lnTo>
                  <a:lnTo>
                    <a:pt x="10" y="7"/>
                  </a:lnTo>
                  <a:lnTo>
                    <a:pt x="4" y="7"/>
                  </a:lnTo>
                  <a:lnTo>
                    <a:pt x="0" y="0"/>
                  </a:lnTo>
                </a:path>
              </a:pathLst>
            </a:custGeom>
            <a:noFill/>
            <a:ln w="6">
              <a:solidFill>
                <a:srgbClr val="005CE6"/>
              </a:solidFill>
              <a:prstDash val="solid"/>
              <a:round/>
              <a:headEnd/>
              <a:tailEnd/>
            </a:ln>
          </p:spPr>
          <p:txBody>
            <a:bodyPr/>
            <a:lstStyle/>
            <a:p>
              <a:endParaRPr lang="en-US"/>
            </a:p>
          </p:txBody>
        </p:sp>
        <p:sp>
          <p:nvSpPr>
            <p:cNvPr id="28780" name="Freeform 306"/>
            <p:cNvSpPr>
              <a:spLocks/>
            </p:cNvSpPr>
            <p:nvPr/>
          </p:nvSpPr>
          <p:spPr bwMode="auto">
            <a:xfrm>
              <a:off x="6516688" y="5000625"/>
              <a:ext cx="66675" cy="22225"/>
            </a:xfrm>
            <a:custGeom>
              <a:avLst/>
              <a:gdLst>
                <a:gd name="T0" fmla="*/ 0 w 42"/>
                <a:gd name="T1" fmla="*/ 14 h 14"/>
                <a:gd name="T2" fmla="*/ 6 w 42"/>
                <a:gd name="T3" fmla="*/ 10 h 14"/>
                <a:gd name="T4" fmla="*/ 36 w 42"/>
                <a:gd name="T5" fmla="*/ 0 h 14"/>
                <a:gd name="T6" fmla="*/ 42 w 42"/>
                <a:gd name="T7" fmla="*/ 0 h 14"/>
                <a:gd name="T8" fmla="*/ 0 60000 65536"/>
                <a:gd name="T9" fmla="*/ 0 60000 65536"/>
                <a:gd name="T10" fmla="*/ 0 60000 65536"/>
                <a:gd name="T11" fmla="*/ 0 60000 65536"/>
                <a:gd name="T12" fmla="*/ 0 w 42"/>
                <a:gd name="T13" fmla="*/ 0 h 14"/>
                <a:gd name="T14" fmla="*/ 42 w 42"/>
                <a:gd name="T15" fmla="*/ 14 h 14"/>
              </a:gdLst>
              <a:ahLst/>
              <a:cxnLst>
                <a:cxn ang="T8">
                  <a:pos x="T0" y="T1"/>
                </a:cxn>
                <a:cxn ang="T9">
                  <a:pos x="T2" y="T3"/>
                </a:cxn>
                <a:cxn ang="T10">
                  <a:pos x="T4" y="T5"/>
                </a:cxn>
                <a:cxn ang="T11">
                  <a:pos x="T6" y="T7"/>
                </a:cxn>
              </a:cxnLst>
              <a:rect l="T12" t="T13" r="T14" b="T15"/>
              <a:pathLst>
                <a:path w="42" h="14">
                  <a:moveTo>
                    <a:pt x="0" y="14"/>
                  </a:moveTo>
                  <a:lnTo>
                    <a:pt x="6" y="10"/>
                  </a:lnTo>
                  <a:lnTo>
                    <a:pt x="36" y="0"/>
                  </a:lnTo>
                  <a:lnTo>
                    <a:pt x="42" y="0"/>
                  </a:lnTo>
                </a:path>
              </a:pathLst>
            </a:custGeom>
            <a:noFill/>
            <a:ln w="6">
              <a:solidFill>
                <a:srgbClr val="005CE6"/>
              </a:solidFill>
              <a:prstDash val="solid"/>
              <a:round/>
              <a:headEnd/>
              <a:tailEnd/>
            </a:ln>
          </p:spPr>
          <p:txBody>
            <a:bodyPr/>
            <a:lstStyle/>
            <a:p>
              <a:endParaRPr lang="en-US"/>
            </a:p>
          </p:txBody>
        </p:sp>
        <p:sp>
          <p:nvSpPr>
            <p:cNvPr id="28781" name="Freeform 307"/>
            <p:cNvSpPr>
              <a:spLocks/>
            </p:cNvSpPr>
            <p:nvPr/>
          </p:nvSpPr>
          <p:spPr bwMode="auto">
            <a:xfrm>
              <a:off x="3275013" y="5651500"/>
              <a:ext cx="53975" cy="36512"/>
            </a:xfrm>
            <a:custGeom>
              <a:avLst/>
              <a:gdLst>
                <a:gd name="T0" fmla="*/ 34 w 34"/>
                <a:gd name="T1" fmla="*/ 0 h 23"/>
                <a:gd name="T2" fmla="*/ 31 w 34"/>
                <a:gd name="T3" fmla="*/ 9 h 23"/>
                <a:gd name="T4" fmla="*/ 21 w 34"/>
                <a:gd name="T5" fmla="*/ 19 h 23"/>
                <a:gd name="T6" fmla="*/ 11 w 34"/>
                <a:gd name="T7" fmla="*/ 22 h 23"/>
                <a:gd name="T8" fmla="*/ 0 w 34"/>
                <a:gd name="T9" fmla="*/ 23 h 23"/>
                <a:gd name="T10" fmla="*/ 0 60000 65536"/>
                <a:gd name="T11" fmla="*/ 0 60000 65536"/>
                <a:gd name="T12" fmla="*/ 0 60000 65536"/>
                <a:gd name="T13" fmla="*/ 0 60000 65536"/>
                <a:gd name="T14" fmla="*/ 0 60000 65536"/>
                <a:gd name="T15" fmla="*/ 0 w 34"/>
                <a:gd name="T16" fmla="*/ 0 h 23"/>
                <a:gd name="T17" fmla="*/ 34 w 34"/>
                <a:gd name="T18" fmla="*/ 23 h 23"/>
              </a:gdLst>
              <a:ahLst/>
              <a:cxnLst>
                <a:cxn ang="T10">
                  <a:pos x="T0" y="T1"/>
                </a:cxn>
                <a:cxn ang="T11">
                  <a:pos x="T2" y="T3"/>
                </a:cxn>
                <a:cxn ang="T12">
                  <a:pos x="T4" y="T5"/>
                </a:cxn>
                <a:cxn ang="T13">
                  <a:pos x="T6" y="T7"/>
                </a:cxn>
                <a:cxn ang="T14">
                  <a:pos x="T8" y="T9"/>
                </a:cxn>
              </a:cxnLst>
              <a:rect l="T15" t="T16" r="T17" b="T18"/>
              <a:pathLst>
                <a:path w="34" h="23">
                  <a:moveTo>
                    <a:pt x="34" y="0"/>
                  </a:moveTo>
                  <a:lnTo>
                    <a:pt x="31" y="9"/>
                  </a:lnTo>
                  <a:lnTo>
                    <a:pt x="21" y="19"/>
                  </a:lnTo>
                  <a:lnTo>
                    <a:pt x="11" y="22"/>
                  </a:lnTo>
                  <a:lnTo>
                    <a:pt x="0" y="23"/>
                  </a:lnTo>
                </a:path>
              </a:pathLst>
            </a:custGeom>
            <a:noFill/>
            <a:ln w="6">
              <a:solidFill>
                <a:srgbClr val="005CE6"/>
              </a:solidFill>
              <a:prstDash val="solid"/>
              <a:round/>
              <a:headEnd/>
              <a:tailEnd/>
            </a:ln>
          </p:spPr>
          <p:txBody>
            <a:bodyPr/>
            <a:lstStyle/>
            <a:p>
              <a:endParaRPr lang="en-US"/>
            </a:p>
          </p:txBody>
        </p:sp>
        <p:sp>
          <p:nvSpPr>
            <p:cNvPr id="28782" name="Freeform 308"/>
            <p:cNvSpPr>
              <a:spLocks/>
            </p:cNvSpPr>
            <p:nvPr/>
          </p:nvSpPr>
          <p:spPr bwMode="auto">
            <a:xfrm>
              <a:off x="6773863" y="4881563"/>
              <a:ext cx="161925" cy="460375"/>
            </a:xfrm>
            <a:custGeom>
              <a:avLst/>
              <a:gdLst>
                <a:gd name="T0" fmla="*/ 102 w 102"/>
                <a:gd name="T1" fmla="*/ 290 h 290"/>
                <a:gd name="T2" fmla="*/ 99 w 102"/>
                <a:gd name="T3" fmla="*/ 284 h 290"/>
                <a:gd name="T4" fmla="*/ 98 w 102"/>
                <a:gd name="T5" fmla="*/ 267 h 290"/>
                <a:gd name="T6" fmla="*/ 83 w 102"/>
                <a:gd name="T7" fmla="*/ 222 h 290"/>
                <a:gd name="T8" fmla="*/ 79 w 102"/>
                <a:gd name="T9" fmla="*/ 215 h 290"/>
                <a:gd name="T10" fmla="*/ 79 w 102"/>
                <a:gd name="T11" fmla="*/ 207 h 290"/>
                <a:gd name="T12" fmla="*/ 80 w 102"/>
                <a:gd name="T13" fmla="*/ 205 h 290"/>
                <a:gd name="T14" fmla="*/ 80 w 102"/>
                <a:gd name="T15" fmla="*/ 196 h 290"/>
                <a:gd name="T16" fmla="*/ 76 w 102"/>
                <a:gd name="T17" fmla="*/ 183 h 290"/>
                <a:gd name="T18" fmla="*/ 73 w 102"/>
                <a:gd name="T19" fmla="*/ 163 h 290"/>
                <a:gd name="T20" fmla="*/ 62 w 102"/>
                <a:gd name="T21" fmla="*/ 148 h 290"/>
                <a:gd name="T22" fmla="*/ 57 w 102"/>
                <a:gd name="T23" fmla="*/ 146 h 290"/>
                <a:gd name="T24" fmla="*/ 44 w 102"/>
                <a:gd name="T25" fmla="*/ 143 h 290"/>
                <a:gd name="T26" fmla="*/ 39 w 102"/>
                <a:gd name="T27" fmla="*/ 137 h 290"/>
                <a:gd name="T28" fmla="*/ 36 w 102"/>
                <a:gd name="T29" fmla="*/ 130 h 290"/>
                <a:gd name="T30" fmla="*/ 33 w 102"/>
                <a:gd name="T31" fmla="*/ 127 h 290"/>
                <a:gd name="T32" fmla="*/ 31 w 102"/>
                <a:gd name="T33" fmla="*/ 121 h 290"/>
                <a:gd name="T34" fmla="*/ 31 w 102"/>
                <a:gd name="T35" fmla="*/ 114 h 290"/>
                <a:gd name="T36" fmla="*/ 28 w 102"/>
                <a:gd name="T37" fmla="*/ 105 h 290"/>
                <a:gd name="T38" fmla="*/ 30 w 102"/>
                <a:gd name="T39" fmla="*/ 91 h 290"/>
                <a:gd name="T40" fmla="*/ 23 w 102"/>
                <a:gd name="T41" fmla="*/ 84 h 290"/>
                <a:gd name="T42" fmla="*/ 20 w 102"/>
                <a:gd name="T43" fmla="*/ 78 h 290"/>
                <a:gd name="T44" fmla="*/ 8 w 102"/>
                <a:gd name="T45" fmla="*/ 69 h 290"/>
                <a:gd name="T46" fmla="*/ 4 w 102"/>
                <a:gd name="T47" fmla="*/ 62 h 290"/>
                <a:gd name="T48" fmla="*/ 1 w 102"/>
                <a:gd name="T49" fmla="*/ 48 h 290"/>
                <a:gd name="T50" fmla="*/ 0 w 102"/>
                <a:gd name="T51" fmla="*/ 33 h 290"/>
                <a:gd name="T52" fmla="*/ 3 w 102"/>
                <a:gd name="T53" fmla="*/ 25 h 290"/>
                <a:gd name="T54" fmla="*/ 3 w 102"/>
                <a:gd name="T55" fmla="*/ 0 h 29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2"/>
                <a:gd name="T85" fmla="*/ 0 h 290"/>
                <a:gd name="T86" fmla="*/ 102 w 102"/>
                <a:gd name="T87" fmla="*/ 290 h 29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2" h="290">
                  <a:moveTo>
                    <a:pt x="102" y="290"/>
                  </a:moveTo>
                  <a:lnTo>
                    <a:pt x="99" y="284"/>
                  </a:lnTo>
                  <a:lnTo>
                    <a:pt x="98" y="267"/>
                  </a:lnTo>
                  <a:lnTo>
                    <a:pt x="83" y="222"/>
                  </a:lnTo>
                  <a:lnTo>
                    <a:pt x="79" y="215"/>
                  </a:lnTo>
                  <a:lnTo>
                    <a:pt x="79" y="207"/>
                  </a:lnTo>
                  <a:lnTo>
                    <a:pt x="80" y="205"/>
                  </a:lnTo>
                  <a:lnTo>
                    <a:pt x="80" y="196"/>
                  </a:lnTo>
                  <a:lnTo>
                    <a:pt x="76" y="183"/>
                  </a:lnTo>
                  <a:lnTo>
                    <a:pt x="73" y="163"/>
                  </a:lnTo>
                  <a:lnTo>
                    <a:pt x="62" y="148"/>
                  </a:lnTo>
                  <a:lnTo>
                    <a:pt x="57" y="146"/>
                  </a:lnTo>
                  <a:lnTo>
                    <a:pt x="44" y="143"/>
                  </a:lnTo>
                  <a:lnTo>
                    <a:pt x="39" y="137"/>
                  </a:lnTo>
                  <a:lnTo>
                    <a:pt x="36" y="130"/>
                  </a:lnTo>
                  <a:lnTo>
                    <a:pt x="33" y="127"/>
                  </a:lnTo>
                  <a:lnTo>
                    <a:pt x="31" y="121"/>
                  </a:lnTo>
                  <a:lnTo>
                    <a:pt x="31" y="114"/>
                  </a:lnTo>
                  <a:lnTo>
                    <a:pt x="28" y="105"/>
                  </a:lnTo>
                  <a:lnTo>
                    <a:pt x="30" y="91"/>
                  </a:lnTo>
                  <a:lnTo>
                    <a:pt x="23" y="84"/>
                  </a:lnTo>
                  <a:lnTo>
                    <a:pt x="20" y="78"/>
                  </a:lnTo>
                  <a:lnTo>
                    <a:pt x="8" y="69"/>
                  </a:lnTo>
                  <a:lnTo>
                    <a:pt x="4" y="62"/>
                  </a:lnTo>
                  <a:lnTo>
                    <a:pt x="1" y="48"/>
                  </a:lnTo>
                  <a:lnTo>
                    <a:pt x="0" y="33"/>
                  </a:lnTo>
                  <a:lnTo>
                    <a:pt x="3" y="25"/>
                  </a:lnTo>
                  <a:lnTo>
                    <a:pt x="3" y="0"/>
                  </a:lnTo>
                </a:path>
              </a:pathLst>
            </a:custGeom>
            <a:noFill/>
            <a:ln w="6">
              <a:solidFill>
                <a:srgbClr val="005CE6"/>
              </a:solidFill>
              <a:prstDash val="solid"/>
              <a:round/>
              <a:headEnd/>
              <a:tailEnd/>
            </a:ln>
          </p:spPr>
          <p:txBody>
            <a:bodyPr/>
            <a:lstStyle/>
            <a:p>
              <a:endParaRPr lang="en-US"/>
            </a:p>
          </p:txBody>
        </p:sp>
        <p:sp>
          <p:nvSpPr>
            <p:cNvPr id="28783" name="Freeform 309"/>
            <p:cNvSpPr>
              <a:spLocks/>
            </p:cNvSpPr>
            <p:nvPr/>
          </p:nvSpPr>
          <p:spPr bwMode="auto">
            <a:xfrm>
              <a:off x="3155950" y="5688013"/>
              <a:ext cx="119063" cy="44450"/>
            </a:xfrm>
            <a:custGeom>
              <a:avLst/>
              <a:gdLst>
                <a:gd name="T0" fmla="*/ 75 w 75"/>
                <a:gd name="T1" fmla="*/ 0 h 28"/>
                <a:gd name="T2" fmla="*/ 69 w 75"/>
                <a:gd name="T3" fmla="*/ 2 h 28"/>
                <a:gd name="T4" fmla="*/ 46 w 75"/>
                <a:gd name="T5" fmla="*/ 22 h 28"/>
                <a:gd name="T6" fmla="*/ 31 w 75"/>
                <a:gd name="T7" fmla="*/ 28 h 28"/>
                <a:gd name="T8" fmla="*/ 20 w 75"/>
                <a:gd name="T9" fmla="*/ 28 h 28"/>
                <a:gd name="T10" fmla="*/ 0 w 75"/>
                <a:gd name="T11" fmla="*/ 12 h 28"/>
                <a:gd name="T12" fmla="*/ 0 60000 65536"/>
                <a:gd name="T13" fmla="*/ 0 60000 65536"/>
                <a:gd name="T14" fmla="*/ 0 60000 65536"/>
                <a:gd name="T15" fmla="*/ 0 60000 65536"/>
                <a:gd name="T16" fmla="*/ 0 60000 65536"/>
                <a:gd name="T17" fmla="*/ 0 60000 65536"/>
                <a:gd name="T18" fmla="*/ 0 w 75"/>
                <a:gd name="T19" fmla="*/ 0 h 28"/>
                <a:gd name="T20" fmla="*/ 75 w 75"/>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75" h="28">
                  <a:moveTo>
                    <a:pt x="75" y="0"/>
                  </a:moveTo>
                  <a:lnTo>
                    <a:pt x="69" y="2"/>
                  </a:lnTo>
                  <a:lnTo>
                    <a:pt x="46" y="22"/>
                  </a:lnTo>
                  <a:lnTo>
                    <a:pt x="31" y="28"/>
                  </a:lnTo>
                  <a:lnTo>
                    <a:pt x="20" y="28"/>
                  </a:lnTo>
                  <a:lnTo>
                    <a:pt x="0" y="12"/>
                  </a:lnTo>
                </a:path>
              </a:pathLst>
            </a:custGeom>
            <a:noFill/>
            <a:ln w="6">
              <a:solidFill>
                <a:srgbClr val="005CE6"/>
              </a:solidFill>
              <a:prstDash val="solid"/>
              <a:round/>
              <a:headEnd/>
              <a:tailEnd/>
            </a:ln>
          </p:spPr>
          <p:txBody>
            <a:bodyPr/>
            <a:lstStyle/>
            <a:p>
              <a:endParaRPr lang="en-US"/>
            </a:p>
          </p:txBody>
        </p:sp>
        <p:sp>
          <p:nvSpPr>
            <p:cNvPr id="28784" name="Freeform 310"/>
            <p:cNvSpPr>
              <a:spLocks/>
            </p:cNvSpPr>
            <p:nvPr/>
          </p:nvSpPr>
          <p:spPr bwMode="auto">
            <a:xfrm>
              <a:off x="7512050" y="3759200"/>
              <a:ext cx="100013" cy="498475"/>
            </a:xfrm>
            <a:custGeom>
              <a:avLst/>
              <a:gdLst>
                <a:gd name="T0" fmla="*/ 63 w 63"/>
                <a:gd name="T1" fmla="*/ 0 h 314"/>
                <a:gd name="T2" fmla="*/ 58 w 63"/>
                <a:gd name="T3" fmla="*/ 10 h 314"/>
                <a:gd name="T4" fmla="*/ 52 w 63"/>
                <a:gd name="T5" fmla="*/ 25 h 314"/>
                <a:gd name="T6" fmla="*/ 46 w 63"/>
                <a:gd name="T7" fmla="*/ 39 h 314"/>
                <a:gd name="T8" fmla="*/ 27 w 63"/>
                <a:gd name="T9" fmla="*/ 62 h 314"/>
                <a:gd name="T10" fmla="*/ 16 w 63"/>
                <a:gd name="T11" fmla="*/ 92 h 314"/>
                <a:gd name="T12" fmla="*/ 14 w 63"/>
                <a:gd name="T13" fmla="*/ 104 h 314"/>
                <a:gd name="T14" fmla="*/ 11 w 63"/>
                <a:gd name="T15" fmla="*/ 120 h 314"/>
                <a:gd name="T16" fmla="*/ 7 w 63"/>
                <a:gd name="T17" fmla="*/ 144 h 314"/>
                <a:gd name="T18" fmla="*/ 7 w 63"/>
                <a:gd name="T19" fmla="*/ 172 h 314"/>
                <a:gd name="T20" fmla="*/ 10 w 63"/>
                <a:gd name="T21" fmla="*/ 183 h 314"/>
                <a:gd name="T22" fmla="*/ 9 w 63"/>
                <a:gd name="T23" fmla="*/ 206 h 314"/>
                <a:gd name="T24" fmla="*/ 6 w 63"/>
                <a:gd name="T25" fmla="*/ 210 h 314"/>
                <a:gd name="T26" fmla="*/ 6 w 63"/>
                <a:gd name="T27" fmla="*/ 221 h 314"/>
                <a:gd name="T28" fmla="*/ 1 w 63"/>
                <a:gd name="T29" fmla="*/ 229 h 314"/>
                <a:gd name="T30" fmla="*/ 0 w 63"/>
                <a:gd name="T31" fmla="*/ 242 h 314"/>
                <a:gd name="T32" fmla="*/ 6 w 63"/>
                <a:gd name="T33" fmla="*/ 258 h 314"/>
                <a:gd name="T34" fmla="*/ 16 w 63"/>
                <a:gd name="T35" fmla="*/ 280 h 314"/>
                <a:gd name="T36" fmla="*/ 17 w 63"/>
                <a:gd name="T37" fmla="*/ 288 h 314"/>
                <a:gd name="T38" fmla="*/ 20 w 63"/>
                <a:gd name="T39" fmla="*/ 314 h 31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3"/>
                <a:gd name="T61" fmla="*/ 0 h 314"/>
                <a:gd name="T62" fmla="*/ 63 w 63"/>
                <a:gd name="T63" fmla="*/ 314 h 31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3" h="314">
                  <a:moveTo>
                    <a:pt x="63" y="0"/>
                  </a:moveTo>
                  <a:lnTo>
                    <a:pt x="58" y="10"/>
                  </a:lnTo>
                  <a:lnTo>
                    <a:pt x="52" y="25"/>
                  </a:lnTo>
                  <a:lnTo>
                    <a:pt x="46" y="39"/>
                  </a:lnTo>
                  <a:lnTo>
                    <a:pt x="27" y="62"/>
                  </a:lnTo>
                  <a:lnTo>
                    <a:pt x="16" y="92"/>
                  </a:lnTo>
                  <a:lnTo>
                    <a:pt x="14" y="104"/>
                  </a:lnTo>
                  <a:lnTo>
                    <a:pt x="11" y="120"/>
                  </a:lnTo>
                  <a:lnTo>
                    <a:pt x="7" y="144"/>
                  </a:lnTo>
                  <a:lnTo>
                    <a:pt x="7" y="172"/>
                  </a:lnTo>
                  <a:lnTo>
                    <a:pt x="10" y="183"/>
                  </a:lnTo>
                  <a:lnTo>
                    <a:pt x="9" y="206"/>
                  </a:lnTo>
                  <a:lnTo>
                    <a:pt x="6" y="210"/>
                  </a:lnTo>
                  <a:lnTo>
                    <a:pt x="6" y="221"/>
                  </a:lnTo>
                  <a:lnTo>
                    <a:pt x="1" y="229"/>
                  </a:lnTo>
                  <a:lnTo>
                    <a:pt x="0" y="242"/>
                  </a:lnTo>
                  <a:lnTo>
                    <a:pt x="6" y="258"/>
                  </a:lnTo>
                  <a:lnTo>
                    <a:pt x="16" y="280"/>
                  </a:lnTo>
                  <a:lnTo>
                    <a:pt x="17" y="288"/>
                  </a:lnTo>
                  <a:lnTo>
                    <a:pt x="20" y="314"/>
                  </a:lnTo>
                </a:path>
              </a:pathLst>
            </a:custGeom>
            <a:noFill/>
            <a:ln w="6">
              <a:solidFill>
                <a:srgbClr val="005CE6"/>
              </a:solidFill>
              <a:prstDash val="solid"/>
              <a:round/>
              <a:headEnd/>
              <a:tailEnd/>
            </a:ln>
          </p:spPr>
          <p:txBody>
            <a:bodyPr/>
            <a:lstStyle/>
            <a:p>
              <a:endParaRPr lang="en-US"/>
            </a:p>
          </p:txBody>
        </p:sp>
        <p:sp>
          <p:nvSpPr>
            <p:cNvPr id="28785" name="Freeform 311"/>
            <p:cNvSpPr>
              <a:spLocks/>
            </p:cNvSpPr>
            <p:nvPr/>
          </p:nvSpPr>
          <p:spPr bwMode="auto">
            <a:xfrm>
              <a:off x="5851525" y="4864100"/>
              <a:ext cx="346075" cy="473075"/>
            </a:xfrm>
            <a:custGeom>
              <a:avLst/>
              <a:gdLst>
                <a:gd name="T0" fmla="*/ 0 w 218"/>
                <a:gd name="T1" fmla="*/ 298 h 298"/>
                <a:gd name="T2" fmla="*/ 6 w 218"/>
                <a:gd name="T3" fmla="*/ 280 h 298"/>
                <a:gd name="T4" fmla="*/ 2 w 218"/>
                <a:gd name="T5" fmla="*/ 266 h 298"/>
                <a:gd name="T6" fmla="*/ 4 w 218"/>
                <a:gd name="T7" fmla="*/ 260 h 298"/>
                <a:gd name="T8" fmla="*/ 13 w 218"/>
                <a:gd name="T9" fmla="*/ 244 h 298"/>
                <a:gd name="T10" fmla="*/ 17 w 218"/>
                <a:gd name="T11" fmla="*/ 240 h 298"/>
                <a:gd name="T12" fmla="*/ 23 w 218"/>
                <a:gd name="T13" fmla="*/ 237 h 298"/>
                <a:gd name="T14" fmla="*/ 38 w 218"/>
                <a:gd name="T15" fmla="*/ 236 h 298"/>
                <a:gd name="T16" fmla="*/ 43 w 218"/>
                <a:gd name="T17" fmla="*/ 233 h 298"/>
                <a:gd name="T18" fmla="*/ 51 w 218"/>
                <a:gd name="T19" fmla="*/ 224 h 298"/>
                <a:gd name="T20" fmla="*/ 59 w 218"/>
                <a:gd name="T21" fmla="*/ 220 h 298"/>
                <a:gd name="T22" fmla="*/ 74 w 218"/>
                <a:gd name="T23" fmla="*/ 216 h 298"/>
                <a:gd name="T24" fmla="*/ 79 w 218"/>
                <a:gd name="T25" fmla="*/ 210 h 298"/>
                <a:gd name="T26" fmla="*/ 82 w 218"/>
                <a:gd name="T27" fmla="*/ 201 h 298"/>
                <a:gd name="T28" fmla="*/ 85 w 218"/>
                <a:gd name="T29" fmla="*/ 181 h 298"/>
                <a:gd name="T30" fmla="*/ 89 w 218"/>
                <a:gd name="T31" fmla="*/ 175 h 298"/>
                <a:gd name="T32" fmla="*/ 89 w 218"/>
                <a:gd name="T33" fmla="*/ 172 h 298"/>
                <a:gd name="T34" fmla="*/ 88 w 218"/>
                <a:gd name="T35" fmla="*/ 168 h 298"/>
                <a:gd name="T36" fmla="*/ 88 w 218"/>
                <a:gd name="T37" fmla="*/ 164 h 298"/>
                <a:gd name="T38" fmla="*/ 92 w 218"/>
                <a:gd name="T39" fmla="*/ 154 h 298"/>
                <a:gd name="T40" fmla="*/ 94 w 218"/>
                <a:gd name="T41" fmla="*/ 152 h 298"/>
                <a:gd name="T42" fmla="*/ 107 w 218"/>
                <a:gd name="T43" fmla="*/ 151 h 298"/>
                <a:gd name="T44" fmla="*/ 114 w 218"/>
                <a:gd name="T45" fmla="*/ 142 h 298"/>
                <a:gd name="T46" fmla="*/ 120 w 218"/>
                <a:gd name="T47" fmla="*/ 141 h 298"/>
                <a:gd name="T48" fmla="*/ 123 w 218"/>
                <a:gd name="T49" fmla="*/ 134 h 298"/>
                <a:gd name="T50" fmla="*/ 131 w 218"/>
                <a:gd name="T51" fmla="*/ 132 h 298"/>
                <a:gd name="T52" fmla="*/ 134 w 218"/>
                <a:gd name="T53" fmla="*/ 128 h 298"/>
                <a:gd name="T54" fmla="*/ 144 w 218"/>
                <a:gd name="T55" fmla="*/ 125 h 298"/>
                <a:gd name="T56" fmla="*/ 148 w 218"/>
                <a:gd name="T57" fmla="*/ 116 h 298"/>
                <a:gd name="T58" fmla="*/ 161 w 218"/>
                <a:gd name="T59" fmla="*/ 109 h 298"/>
                <a:gd name="T60" fmla="*/ 164 w 218"/>
                <a:gd name="T61" fmla="*/ 103 h 298"/>
                <a:gd name="T62" fmla="*/ 174 w 218"/>
                <a:gd name="T63" fmla="*/ 96 h 298"/>
                <a:gd name="T64" fmla="*/ 179 w 218"/>
                <a:gd name="T65" fmla="*/ 89 h 298"/>
                <a:gd name="T66" fmla="*/ 182 w 218"/>
                <a:gd name="T67" fmla="*/ 82 h 298"/>
                <a:gd name="T68" fmla="*/ 186 w 218"/>
                <a:gd name="T69" fmla="*/ 74 h 298"/>
                <a:gd name="T70" fmla="*/ 193 w 218"/>
                <a:gd name="T71" fmla="*/ 56 h 298"/>
                <a:gd name="T72" fmla="*/ 197 w 218"/>
                <a:gd name="T73" fmla="*/ 54 h 298"/>
                <a:gd name="T74" fmla="*/ 196 w 218"/>
                <a:gd name="T75" fmla="*/ 50 h 298"/>
                <a:gd name="T76" fmla="*/ 192 w 218"/>
                <a:gd name="T77" fmla="*/ 43 h 298"/>
                <a:gd name="T78" fmla="*/ 193 w 218"/>
                <a:gd name="T79" fmla="*/ 36 h 298"/>
                <a:gd name="T80" fmla="*/ 203 w 218"/>
                <a:gd name="T81" fmla="*/ 28 h 298"/>
                <a:gd name="T82" fmla="*/ 215 w 218"/>
                <a:gd name="T83" fmla="*/ 1 h 298"/>
                <a:gd name="T84" fmla="*/ 218 w 218"/>
                <a:gd name="T85" fmla="*/ 0 h 2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18"/>
                <a:gd name="T130" fmla="*/ 0 h 298"/>
                <a:gd name="T131" fmla="*/ 218 w 218"/>
                <a:gd name="T132" fmla="*/ 298 h 2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18" h="298">
                  <a:moveTo>
                    <a:pt x="0" y="298"/>
                  </a:moveTo>
                  <a:lnTo>
                    <a:pt x="6" y="280"/>
                  </a:lnTo>
                  <a:lnTo>
                    <a:pt x="2" y="266"/>
                  </a:lnTo>
                  <a:lnTo>
                    <a:pt x="4" y="260"/>
                  </a:lnTo>
                  <a:lnTo>
                    <a:pt x="13" y="244"/>
                  </a:lnTo>
                  <a:lnTo>
                    <a:pt x="17" y="240"/>
                  </a:lnTo>
                  <a:lnTo>
                    <a:pt x="23" y="237"/>
                  </a:lnTo>
                  <a:lnTo>
                    <a:pt x="38" y="236"/>
                  </a:lnTo>
                  <a:lnTo>
                    <a:pt x="43" y="233"/>
                  </a:lnTo>
                  <a:lnTo>
                    <a:pt x="51" y="224"/>
                  </a:lnTo>
                  <a:lnTo>
                    <a:pt x="59" y="220"/>
                  </a:lnTo>
                  <a:lnTo>
                    <a:pt x="74" y="216"/>
                  </a:lnTo>
                  <a:lnTo>
                    <a:pt x="79" y="210"/>
                  </a:lnTo>
                  <a:lnTo>
                    <a:pt x="82" y="201"/>
                  </a:lnTo>
                  <a:lnTo>
                    <a:pt x="85" y="181"/>
                  </a:lnTo>
                  <a:lnTo>
                    <a:pt x="89" y="175"/>
                  </a:lnTo>
                  <a:lnTo>
                    <a:pt x="89" y="172"/>
                  </a:lnTo>
                  <a:lnTo>
                    <a:pt x="88" y="168"/>
                  </a:lnTo>
                  <a:lnTo>
                    <a:pt x="88" y="164"/>
                  </a:lnTo>
                  <a:lnTo>
                    <a:pt x="92" y="154"/>
                  </a:lnTo>
                  <a:lnTo>
                    <a:pt x="94" y="152"/>
                  </a:lnTo>
                  <a:lnTo>
                    <a:pt x="107" y="151"/>
                  </a:lnTo>
                  <a:lnTo>
                    <a:pt x="114" y="142"/>
                  </a:lnTo>
                  <a:lnTo>
                    <a:pt x="120" y="141"/>
                  </a:lnTo>
                  <a:lnTo>
                    <a:pt x="123" y="134"/>
                  </a:lnTo>
                  <a:lnTo>
                    <a:pt x="131" y="132"/>
                  </a:lnTo>
                  <a:lnTo>
                    <a:pt x="134" y="128"/>
                  </a:lnTo>
                  <a:lnTo>
                    <a:pt x="144" y="125"/>
                  </a:lnTo>
                  <a:lnTo>
                    <a:pt x="148" y="116"/>
                  </a:lnTo>
                  <a:lnTo>
                    <a:pt x="161" y="109"/>
                  </a:lnTo>
                  <a:lnTo>
                    <a:pt x="164" y="103"/>
                  </a:lnTo>
                  <a:lnTo>
                    <a:pt x="174" y="96"/>
                  </a:lnTo>
                  <a:lnTo>
                    <a:pt x="179" y="89"/>
                  </a:lnTo>
                  <a:lnTo>
                    <a:pt x="182" y="82"/>
                  </a:lnTo>
                  <a:lnTo>
                    <a:pt x="186" y="74"/>
                  </a:lnTo>
                  <a:lnTo>
                    <a:pt x="193" y="56"/>
                  </a:lnTo>
                  <a:lnTo>
                    <a:pt x="197" y="54"/>
                  </a:lnTo>
                  <a:lnTo>
                    <a:pt x="196" y="50"/>
                  </a:lnTo>
                  <a:lnTo>
                    <a:pt x="192" y="43"/>
                  </a:lnTo>
                  <a:lnTo>
                    <a:pt x="193" y="36"/>
                  </a:lnTo>
                  <a:lnTo>
                    <a:pt x="203" y="28"/>
                  </a:lnTo>
                  <a:lnTo>
                    <a:pt x="215" y="1"/>
                  </a:lnTo>
                  <a:lnTo>
                    <a:pt x="218" y="0"/>
                  </a:lnTo>
                </a:path>
              </a:pathLst>
            </a:custGeom>
            <a:noFill/>
            <a:ln w="6">
              <a:solidFill>
                <a:srgbClr val="005CE6"/>
              </a:solidFill>
              <a:prstDash val="solid"/>
              <a:round/>
              <a:headEnd/>
              <a:tailEnd/>
            </a:ln>
          </p:spPr>
          <p:txBody>
            <a:bodyPr/>
            <a:lstStyle/>
            <a:p>
              <a:endParaRPr lang="en-US"/>
            </a:p>
          </p:txBody>
        </p:sp>
        <p:sp>
          <p:nvSpPr>
            <p:cNvPr id="28786" name="Freeform 312"/>
            <p:cNvSpPr>
              <a:spLocks/>
            </p:cNvSpPr>
            <p:nvPr/>
          </p:nvSpPr>
          <p:spPr bwMode="auto">
            <a:xfrm>
              <a:off x="649288" y="4989513"/>
              <a:ext cx="858838" cy="557212"/>
            </a:xfrm>
            <a:custGeom>
              <a:avLst/>
              <a:gdLst>
                <a:gd name="T0" fmla="*/ 7 w 541"/>
                <a:gd name="T1" fmla="*/ 347 h 351"/>
                <a:gd name="T2" fmla="*/ 20 w 541"/>
                <a:gd name="T3" fmla="*/ 340 h 351"/>
                <a:gd name="T4" fmla="*/ 19 w 541"/>
                <a:gd name="T5" fmla="*/ 324 h 351"/>
                <a:gd name="T6" fmla="*/ 30 w 541"/>
                <a:gd name="T7" fmla="*/ 322 h 351"/>
                <a:gd name="T8" fmla="*/ 43 w 541"/>
                <a:gd name="T9" fmla="*/ 325 h 351"/>
                <a:gd name="T10" fmla="*/ 34 w 541"/>
                <a:gd name="T11" fmla="*/ 312 h 351"/>
                <a:gd name="T12" fmla="*/ 33 w 541"/>
                <a:gd name="T13" fmla="*/ 304 h 351"/>
                <a:gd name="T14" fmla="*/ 49 w 541"/>
                <a:gd name="T15" fmla="*/ 296 h 351"/>
                <a:gd name="T16" fmla="*/ 53 w 541"/>
                <a:gd name="T17" fmla="*/ 289 h 351"/>
                <a:gd name="T18" fmla="*/ 50 w 541"/>
                <a:gd name="T19" fmla="*/ 262 h 351"/>
                <a:gd name="T20" fmla="*/ 59 w 541"/>
                <a:gd name="T21" fmla="*/ 236 h 351"/>
                <a:gd name="T22" fmla="*/ 57 w 541"/>
                <a:gd name="T23" fmla="*/ 227 h 351"/>
                <a:gd name="T24" fmla="*/ 76 w 541"/>
                <a:gd name="T25" fmla="*/ 210 h 351"/>
                <a:gd name="T26" fmla="*/ 95 w 541"/>
                <a:gd name="T27" fmla="*/ 216 h 351"/>
                <a:gd name="T28" fmla="*/ 106 w 541"/>
                <a:gd name="T29" fmla="*/ 211 h 351"/>
                <a:gd name="T30" fmla="*/ 104 w 541"/>
                <a:gd name="T31" fmla="*/ 196 h 351"/>
                <a:gd name="T32" fmla="*/ 106 w 541"/>
                <a:gd name="T33" fmla="*/ 183 h 351"/>
                <a:gd name="T34" fmla="*/ 112 w 541"/>
                <a:gd name="T35" fmla="*/ 165 h 351"/>
                <a:gd name="T36" fmla="*/ 132 w 541"/>
                <a:gd name="T37" fmla="*/ 144 h 351"/>
                <a:gd name="T38" fmla="*/ 147 w 541"/>
                <a:gd name="T39" fmla="*/ 127 h 351"/>
                <a:gd name="T40" fmla="*/ 157 w 541"/>
                <a:gd name="T41" fmla="*/ 135 h 351"/>
                <a:gd name="T42" fmla="*/ 165 w 541"/>
                <a:gd name="T43" fmla="*/ 129 h 351"/>
                <a:gd name="T44" fmla="*/ 163 w 541"/>
                <a:gd name="T45" fmla="*/ 122 h 351"/>
                <a:gd name="T46" fmla="*/ 168 w 541"/>
                <a:gd name="T47" fmla="*/ 116 h 351"/>
                <a:gd name="T48" fmla="*/ 177 w 541"/>
                <a:gd name="T49" fmla="*/ 119 h 351"/>
                <a:gd name="T50" fmla="*/ 206 w 541"/>
                <a:gd name="T51" fmla="*/ 103 h 351"/>
                <a:gd name="T52" fmla="*/ 227 w 541"/>
                <a:gd name="T53" fmla="*/ 103 h 351"/>
                <a:gd name="T54" fmla="*/ 230 w 541"/>
                <a:gd name="T55" fmla="*/ 101 h 351"/>
                <a:gd name="T56" fmla="*/ 229 w 541"/>
                <a:gd name="T57" fmla="*/ 93 h 351"/>
                <a:gd name="T58" fmla="*/ 262 w 541"/>
                <a:gd name="T59" fmla="*/ 89 h 351"/>
                <a:gd name="T60" fmla="*/ 269 w 541"/>
                <a:gd name="T61" fmla="*/ 98 h 351"/>
                <a:gd name="T62" fmla="*/ 278 w 541"/>
                <a:gd name="T63" fmla="*/ 95 h 351"/>
                <a:gd name="T64" fmla="*/ 284 w 541"/>
                <a:gd name="T65" fmla="*/ 76 h 351"/>
                <a:gd name="T66" fmla="*/ 302 w 541"/>
                <a:gd name="T67" fmla="*/ 72 h 351"/>
                <a:gd name="T68" fmla="*/ 325 w 541"/>
                <a:gd name="T69" fmla="*/ 65 h 351"/>
                <a:gd name="T70" fmla="*/ 341 w 541"/>
                <a:gd name="T71" fmla="*/ 62 h 351"/>
                <a:gd name="T72" fmla="*/ 369 w 541"/>
                <a:gd name="T73" fmla="*/ 47 h 351"/>
                <a:gd name="T74" fmla="*/ 390 w 541"/>
                <a:gd name="T75" fmla="*/ 40 h 351"/>
                <a:gd name="T76" fmla="*/ 405 w 541"/>
                <a:gd name="T77" fmla="*/ 30 h 351"/>
                <a:gd name="T78" fmla="*/ 422 w 541"/>
                <a:gd name="T79" fmla="*/ 21 h 351"/>
                <a:gd name="T80" fmla="*/ 416 w 541"/>
                <a:gd name="T81" fmla="*/ 10 h 351"/>
                <a:gd name="T82" fmla="*/ 426 w 541"/>
                <a:gd name="T83" fmla="*/ 7 h 351"/>
                <a:gd name="T84" fmla="*/ 461 w 541"/>
                <a:gd name="T85" fmla="*/ 10 h 351"/>
                <a:gd name="T86" fmla="*/ 464 w 541"/>
                <a:gd name="T87" fmla="*/ 23 h 351"/>
                <a:gd name="T88" fmla="*/ 484 w 541"/>
                <a:gd name="T89" fmla="*/ 39 h 351"/>
                <a:gd name="T90" fmla="*/ 491 w 541"/>
                <a:gd name="T91" fmla="*/ 31 h 351"/>
                <a:gd name="T92" fmla="*/ 495 w 541"/>
                <a:gd name="T93" fmla="*/ 23 h 351"/>
                <a:gd name="T94" fmla="*/ 492 w 541"/>
                <a:gd name="T95" fmla="*/ 10 h 351"/>
                <a:gd name="T96" fmla="*/ 498 w 541"/>
                <a:gd name="T97" fmla="*/ 0 h 351"/>
                <a:gd name="T98" fmla="*/ 508 w 541"/>
                <a:gd name="T99" fmla="*/ 16 h 351"/>
                <a:gd name="T100" fmla="*/ 518 w 541"/>
                <a:gd name="T101" fmla="*/ 27 h 351"/>
                <a:gd name="T102" fmla="*/ 531 w 541"/>
                <a:gd name="T103" fmla="*/ 24 h 351"/>
                <a:gd name="T104" fmla="*/ 541 w 541"/>
                <a:gd name="T105" fmla="*/ 10 h 35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41"/>
                <a:gd name="T160" fmla="*/ 0 h 351"/>
                <a:gd name="T161" fmla="*/ 541 w 541"/>
                <a:gd name="T162" fmla="*/ 351 h 35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41" h="351">
                  <a:moveTo>
                    <a:pt x="0" y="351"/>
                  </a:moveTo>
                  <a:lnTo>
                    <a:pt x="7" y="347"/>
                  </a:lnTo>
                  <a:lnTo>
                    <a:pt x="19" y="342"/>
                  </a:lnTo>
                  <a:lnTo>
                    <a:pt x="20" y="340"/>
                  </a:lnTo>
                  <a:lnTo>
                    <a:pt x="19" y="331"/>
                  </a:lnTo>
                  <a:lnTo>
                    <a:pt x="19" y="324"/>
                  </a:lnTo>
                  <a:lnTo>
                    <a:pt x="23" y="321"/>
                  </a:lnTo>
                  <a:lnTo>
                    <a:pt x="30" y="322"/>
                  </a:lnTo>
                  <a:lnTo>
                    <a:pt x="40" y="325"/>
                  </a:lnTo>
                  <a:lnTo>
                    <a:pt x="43" y="325"/>
                  </a:lnTo>
                  <a:lnTo>
                    <a:pt x="44" y="321"/>
                  </a:lnTo>
                  <a:lnTo>
                    <a:pt x="34" y="312"/>
                  </a:lnTo>
                  <a:lnTo>
                    <a:pt x="33" y="308"/>
                  </a:lnTo>
                  <a:lnTo>
                    <a:pt x="33" y="304"/>
                  </a:lnTo>
                  <a:lnTo>
                    <a:pt x="37" y="301"/>
                  </a:lnTo>
                  <a:lnTo>
                    <a:pt x="49" y="296"/>
                  </a:lnTo>
                  <a:lnTo>
                    <a:pt x="52" y="295"/>
                  </a:lnTo>
                  <a:lnTo>
                    <a:pt x="53" y="289"/>
                  </a:lnTo>
                  <a:lnTo>
                    <a:pt x="50" y="270"/>
                  </a:lnTo>
                  <a:lnTo>
                    <a:pt x="50" y="262"/>
                  </a:lnTo>
                  <a:lnTo>
                    <a:pt x="59" y="240"/>
                  </a:lnTo>
                  <a:lnTo>
                    <a:pt x="59" y="236"/>
                  </a:lnTo>
                  <a:lnTo>
                    <a:pt x="57" y="234"/>
                  </a:lnTo>
                  <a:lnTo>
                    <a:pt x="57" y="227"/>
                  </a:lnTo>
                  <a:lnTo>
                    <a:pt x="70" y="213"/>
                  </a:lnTo>
                  <a:lnTo>
                    <a:pt x="76" y="210"/>
                  </a:lnTo>
                  <a:lnTo>
                    <a:pt x="83" y="211"/>
                  </a:lnTo>
                  <a:lnTo>
                    <a:pt x="95" y="216"/>
                  </a:lnTo>
                  <a:lnTo>
                    <a:pt x="104" y="214"/>
                  </a:lnTo>
                  <a:lnTo>
                    <a:pt x="106" y="211"/>
                  </a:lnTo>
                  <a:lnTo>
                    <a:pt x="108" y="203"/>
                  </a:lnTo>
                  <a:lnTo>
                    <a:pt x="104" y="196"/>
                  </a:lnTo>
                  <a:lnTo>
                    <a:pt x="102" y="188"/>
                  </a:lnTo>
                  <a:lnTo>
                    <a:pt x="106" y="183"/>
                  </a:lnTo>
                  <a:lnTo>
                    <a:pt x="109" y="178"/>
                  </a:lnTo>
                  <a:lnTo>
                    <a:pt x="112" y="165"/>
                  </a:lnTo>
                  <a:lnTo>
                    <a:pt x="122" y="152"/>
                  </a:lnTo>
                  <a:lnTo>
                    <a:pt x="132" y="144"/>
                  </a:lnTo>
                  <a:lnTo>
                    <a:pt x="140" y="129"/>
                  </a:lnTo>
                  <a:lnTo>
                    <a:pt x="147" y="127"/>
                  </a:lnTo>
                  <a:lnTo>
                    <a:pt x="151" y="128"/>
                  </a:lnTo>
                  <a:lnTo>
                    <a:pt x="157" y="135"/>
                  </a:lnTo>
                  <a:lnTo>
                    <a:pt x="163" y="134"/>
                  </a:lnTo>
                  <a:lnTo>
                    <a:pt x="165" y="129"/>
                  </a:lnTo>
                  <a:lnTo>
                    <a:pt x="164" y="125"/>
                  </a:lnTo>
                  <a:lnTo>
                    <a:pt x="163" y="122"/>
                  </a:lnTo>
                  <a:lnTo>
                    <a:pt x="164" y="116"/>
                  </a:lnTo>
                  <a:lnTo>
                    <a:pt x="168" y="116"/>
                  </a:lnTo>
                  <a:lnTo>
                    <a:pt x="173" y="121"/>
                  </a:lnTo>
                  <a:lnTo>
                    <a:pt x="177" y="119"/>
                  </a:lnTo>
                  <a:lnTo>
                    <a:pt x="189" y="111"/>
                  </a:lnTo>
                  <a:lnTo>
                    <a:pt x="206" y="103"/>
                  </a:lnTo>
                  <a:lnTo>
                    <a:pt x="219" y="103"/>
                  </a:lnTo>
                  <a:lnTo>
                    <a:pt x="227" y="103"/>
                  </a:lnTo>
                  <a:lnTo>
                    <a:pt x="230" y="102"/>
                  </a:lnTo>
                  <a:lnTo>
                    <a:pt x="230" y="101"/>
                  </a:lnTo>
                  <a:lnTo>
                    <a:pt x="229" y="96"/>
                  </a:lnTo>
                  <a:lnTo>
                    <a:pt x="229" y="93"/>
                  </a:lnTo>
                  <a:lnTo>
                    <a:pt x="259" y="86"/>
                  </a:lnTo>
                  <a:lnTo>
                    <a:pt x="262" y="89"/>
                  </a:lnTo>
                  <a:lnTo>
                    <a:pt x="266" y="96"/>
                  </a:lnTo>
                  <a:lnTo>
                    <a:pt x="269" y="98"/>
                  </a:lnTo>
                  <a:lnTo>
                    <a:pt x="274" y="98"/>
                  </a:lnTo>
                  <a:lnTo>
                    <a:pt x="278" y="95"/>
                  </a:lnTo>
                  <a:lnTo>
                    <a:pt x="282" y="88"/>
                  </a:lnTo>
                  <a:lnTo>
                    <a:pt x="284" y="76"/>
                  </a:lnTo>
                  <a:lnTo>
                    <a:pt x="286" y="73"/>
                  </a:lnTo>
                  <a:lnTo>
                    <a:pt x="302" y="72"/>
                  </a:lnTo>
                  <a:lnTo>
                    <a:pt x="305" y="69"/>
                  </a:lnTo>
                  <a:lnTo>
                    <a:pt x="325" y="65"/>
                  </a:lnTo>
                  <a:lnTo>
                    <a:pt x="331" y="60"/>
                  </a:lnTo>
                  <a:lnTo>
                    <a:pt x="341" y="62"/>
                  </a:lnTo>
                  <a:lnTo>
                    <a:pt x="347" y="62"/>
                  </a:lnTo>
                  <a:lnTo>
                    <a:pt x="369" y="47"/>
                  </a:lnTo>
                  <a:lnTo>
                    <a:pt x="373" y="43"/>
                  </a:lnTo>
                  <a:lnTo>
                    <a:pt x="390" y="40"/>
                  </a:lnTo>
                  <a:lnTo>
                    <a:pt x="397" y="37"/>
                  </a:lnTo>
                  <a:lnTo>
                    <a:pt x="405" y="30"/>
                  </a:lnTo>
                  <a:lnTo>
                    <a:pt x="419" y="24"/>
                  </a:lnTo>
                  <a:lnTo>
                    <a:pt x="422" y="21"/>
                  </a:lnTo>
                  <a:lnTo>
                    <a:pt x="422" y="17"/>
                  </a:lnTo>
                  <a:lnTo>
                    <a:pt x="416" y="10"/>
                  </a:lnTo>
                  <a:lnTo>
                    <a:pt x="416" y="7"/>
                  </a:lnTo>
                  <a:lnTo>
                    <a:pt x="426" y="7"/>
                  </a:lnTo>
                  <a:lnTo>
                    <a:pt x="452" y="11"/>
                  </a:lnTo>
                  <a:lnTo>
                    <a:pt x="461" y="10"/>
                  </a:lnTo>
                  <a:lnTo>
                    <a:pt x="462" y="14"/>
                  </a:lnTo>
                  <a:lnTo>
                    <a:pt x="464" y="23"/>
                  </a:lnTo>
                  <a:lnTo>
                    <a:pt x="468" y="29"/>
                  </a:lnTo>
                  <a:lnTo>
                    <a:pt x="484" y="39"/>
                  </a:lnTo>
                  <a:lnTo>
                    <a:pt x="488" y="37"/>
                  </a:lnTo>
                  <a:lnTo>
                    <a:pt x="491" y="31"/>
                  </a:lnTo>
                  <a:lnTo>
                    <a:pt x="495" y="26"/>
                  </a:lnTo>
                  <a:lnTo>
                    <a:pt x="495" y="23"/>
                  </a:lnTo>
                  <a:lnTo>
                    <a:pt x="488" y="17"/>
                  </a:lnTo>
                  <a:lnTo>
                    <a:pt x="492" y="10"/>
                  </a:lnTo>
                  <a:lnTo>
                    <a:pt x="494" y="4"/>
                  </a:lnTo>
                  <a:lnTo>
                    <a:pt x="498" y="0"/>
                  </a:lnTo>
                  <a:lnTo>
                    <a:pt x="503" y="1"/>
                  </a:lnTo>
                  <a:lnTo>
                    <a:pt x="508" y="16"/>
                  </a:lnTo>
                  <a:lnTo>
                    <a:pt x="514" y="24"/>
                  </a:lnTo>
                  <a:lnTo>
                    <a:pt x="518" y="27"/>
                  </a:lnTo>
                  <a:lnTo>
                    <a:pt x="523" y="27"/>
                  </a:lnTo>
                  <a:lnTo>
                    <a:pt x="531" y="24"/>
                  </a:lnTo>
                  <a:lnTo>
                    <a:pt x="537" y="20"/>
                  </a:lnTo>
                  <a:lnTo>
                    <a:pt x="541" y="10"/>
                  </a:lnTo>
                </a:path>
              </a:pathLst>
            </a:custGeom>
            <a:noFill/>
            <a:ln w="6">
              <a:solidFill>
                <a:srgbClr val="005CE6"/>
              </a:solidFill>
              <a:prstDash val="solid"/>
              <a:round/>
              <a:headEnd/>
              <a:tailEnd/>
            </a:ln>
          </p:spPr>
          <p:txBody>
            <a:bodyPr/>
            <a:lstStyle/>
            <a:p>
              <a:endParaRPr lang="en-US"/>
            </a:p>
          </p:txBody>
        </p:sp>
        <p:sp>
          <p:nvSpPr>
            <p:cNvPr id="28787" name="Freeform 313"/>
            <p:cNvSpPr>
              <a:spLocks/>
            </p:cNvSpPr>
            <p:nvPr/>
          </p:nvSpPr>
          <p:spPr bwMode="auto">
            <a:xfrm>
              <a:off x="3111500" y="5619750"/>
              <a:ext cx="44450" cy="87312"/>
            </a:xfrm>
            <a:custGeom>
              <a:avLst/>
              <a:gdLst>
                <a:gd name="T0" fmla="*/ 28 w 28"/>
                <a:gd name="T1" fmla="*/ 55 h 55"/>
                <a:gd name="T2" fmla="*/ 26 w 28"/>
                <a:gd name="T3" fmla="*/ 48 h 55"/>
                <a:gd name="T4" fmla="*/ 5 w 28"/>
                <a:gd name="T5" fmla="*/ 3 h 55"/>
                <a:gd name="T6" fmla="*/ 0 w 28"/>
                <a:gd name="T7" fmla="*/ 0 h 55"/>
                <a:gd name="T8" fmla="*/ 0 60000 65536"/>
                <a:gd name="T9" fmla="*/ 0 60000 65536"/>
                <a:gd name="T10" fmla="*/ 0 60000 65536"/>
                <a:gd name="T11" fmla="*/ 0 60000 65536"/>
                <a:gd name="T12" fmla="*/ 0 w 28"/>
                <a:gd name="T13" fmla="*/ 0 h 55"/>
                <a:gd name="T14" fmla="*/ 28 w 28"/>
                <a:gd name="T15" fmla="*/ 55 h 55"/>
              </a:gdLst>
              <a:ahLst/>
              <a:cxnLst>
                <a:cxn ang="T8">
                  <a:pos x="T0" y="T1"/>
                </a:cxn>
                <a:cxn ang="T9">
                  <a:pos x="T2" y="T3"/>
                </a:cxn>
                <a:cxn ang="T10">
                  <a:pos x="T4" y="T5"/>
                </a:cxn>
                <a:cxn ang="T11">
                  <a:pos x="T6" y="T7"/>
                </a:cxn>
              </a:cxnLst>
              <a:rect l="T12" t="T13" r="T14" b="T15"/>
              <a:pathLst>
                <a:path w="28" h="55">
                  <a:moveTo>
                    <a:pt x="28" y="55"/>
                  </a:moveTo>
                  <a:lnTo>
                    <a:pt x="26" y="48"/>
                  </a:lnTo>
                  <a:lnTo>
                    <a:pt x="5" y="3"/>
                  </a:lnTo>
                  <a:lnTo>
                    <a:pt x="0" y="0"/>
                  </a:lnTo>
                </a:path>
              </a:pathLst>
            </a:custGeom>
            <a:noFill/>
            <a:ln w="6">
              <a:solidFill>
                <a:srgbClr val="005CE6"/>
              </a:solidFill>
              <a:prstDash val="solid"/>
              <a:round/>
              <a:headEnd/>
              <a:tailEnd/>
            </a:ln>
          </p:spPr>
          <p:txBody>
            <a:bodyPr/>
            <a:lstStyle/>
            <a:p>
              <a:endParaRPr lang="en-US"/>
            </a:p>
          </p:txBody>
        </p:sp>
        <p:sp>
          <p:nvSpPr>
            <p:cNvPr id="28788" name="Freeform 314"/>
            <p:cNvSpPr>
              <a:spLocks/>
            </p:cNvSpPr>
            <p:nvPr/>
          </p:nvSpPr>
          <p:spPr bwMode="auto">
            <a:xfrm>
              <a:off x="6843713" y="5313363"/>
              <a:ext cx="420688" cy="750887"/>
            </a:xfrm>
            <a:custGeom>
              <a:avLst/>
              <a:gdLst>
                <a:gd name="T0" fmla="*/ 8 w 265"/>
                <a:gd name="T1" fmla="*/ 473 h 473"/>
                <a:gd name="T2" fmla="*/ 3 w 265"/>
                <a:gd name="T3" fmla="*/ 458 h 473"/>
                <a:gd name="T4" fmla="*/ 3 w 265"/>
                <a:gd name="T5" fmla="*/ 442 h 473"/>
                <a:gd name="T6" fmla="*/ 0 w 265"/>
                <a:gd name="T7" fmla="*/ 435 h 473"/>
                <a:gd name="T8" fmla="*/ 0 w 265"/>
                <a:gd name="T9" fmla="*/ 419 h 473"/>
                <a:gd name="T10" fmla="*/ 5 w 265"/>
                <a:gd name="T11" fmla="*/ 413 h 473"/>
                <a:gd name="T12" fmla="*/ 6 w 265"/>
                <a:gd name="T13" fmla="*/ 405 h 473"/>
                <a:gd name="T14" fmla="*/ 25 w 265"/>
                <a:gd name="T15" fmla="*/ 375 h 473"/>
                <a:gd name="T16" fmla="*/ 33 w 265"/>
                <a:gd name="T17" fmla="*/ 365 h 473"/>
                <a:gd name="T18" fmla="*/ 35 w 265"/>
                <a:gd name="T19" fmla="*/ 360 h 473"/>
                <a:gd name="T20" fmla="*/ 58 w 265"/>
                <a:gd name="T21" fmla="*/ 333 h 473"/>
                <a:gd name="T22" fmla="*/ 62 w 265"/>
                <a:gd name="T23" fmla="*/ 330 h 473"/>
                <a:gd name="T24" fmla="*/ 65 w 265"/>
                <a:gd name="T25" fmla="*/ 321 h 473"/>
                <a:gd name="T26" fmla="*/ 72 w 265"/>
                <a:gd name="T27" fmla="*/ 308 h 473"/>
                <a:gd name="T28" fmla="*/ 81 w 265"/>
                <a:gd name="T29" fmla="*/ 305 h 473"/>
                <a:gd name="T30" fmla="*/ 98 w 265"/>
                <a:gd name="T31" fmla="*/ 290 h 473"/>
                <a:gd name="T32" fmla="*/ 101 w 265"/>
                <a:gd name="T33" fmla="*/ 284 h 473"/>
                <a:gd name="T34" fmla="*/ 107 w 265"/>
                <a:gd name="T35" fmla="*/ 278 h 473"/>
                <a:gd name="T36" fmla="*/ 108 w 265"/>
                <a:gd name="T37" fmla="*/ 268 h 473"/>
                <a:gd name="T38" fmla="*/ 116 w 265"/>
                <a:gd name="T39" fmla="*/ 258 h 473"/>
                <a:gd name="T40" fmla="*/ 117 w 265"/>
                <a:gd name="T41" fmla="*/ 257 h 473"/>
                <a:gd name="T42" fmla="*/ 120 w 265"/>
                <a:gd name="T43" fmla="*/ 242 h 473"/>
                <a:gd name="T44" fmla="*/ 129 w 265"/>
                <a:gd name="T45" fmla="*/ 218 h 473"/>
                <a:gd name="T46" fmla="*/ 134 w 265"/>
                <a:gd name="T47" fmla="*/ 212 h 473"/>
                <a:gd name="T48" fmla="*/ 136 w 265"/>
                <a:gd name="T49" fmla="*/ 209 h 473"/>
                <a:gd name="T50" fmla="*/ 131 w 265"/>
                <a:gd name="T51" fmla="*/ 202 h 473"/>
                <a:gd name="T52" fmla="*/ 131 w 265"/>
                <a:gd name="T53" fmla="*/ 198 h 473"/>
                <a:gd name="T54" fmla="*/ 140 w 265"/>
                <a:gd name="T55" fmla="*/ 193 h 473"/>
                <a:gd name="T56" fmla="*/ 146 w 265"/>
                <a:gd name="T57" fmla="*/ 185 h 473"/>
                <a:gd name="T58" fmla="*/ 144 w 265"/>
                <a:gd name="T59" fmla="*/ 174 h 473"/>
                <a:gd name="T60" fmla="*/ 141 w 265"/>
                <a:gd name="T61" fmla="*/ 167 h 473"/>
                <a:gd name="T62" fmla="*/ 141 w 265"/>
                <a:gd name="T63" fmla="*/ 160 h 473"/>
                <a:gd name="T64" fmla="*/ 152 w 265"/>
                <a:gd name="T65" fmla="*/ 141 h 473"/>
                <a:gd name="T66" fmla="*/ 153 w 265"/>
                <a:gd name="T67" fmla="*/ 136 h 473"/>
                <a:gd name="T68" fmla="*/ 162 w 265"/>
                <a:gd name="T69" fmla="*/ 121 h 473"/>
                <a:gd name="T70" fmla="*/ 173 w 265"/>
                <a:gd name="T71" fmla="*/ 98 h 473"/>
                <a:gd name="T72" fmla="*/ 176 w 265"/>
                <a:gd name="T73" fmla="*/ 97 h 473"/>
                <a:gd name="T74" fmla="*/ 180 w 265"/>
                <a:gd name="T75" fmla="*/ 97 h 473"/>
                <a:gd name="T76" fmla="*/ 183 w 265"/>
                <a:gd name="T77" fmla="*/ 100 h 473"/>
                <a:gd name="T78" fmla="*/ 196 w 265"/>
                <a:gd name="T79" fmla="*/ 97 h 473"/>
                <a:gd name="T80" fmla="*/ 211 w 265"/>
                <a:gd name="T81" fmla="*/ 84 h 473"/>
                <a:gd name="T82" fmla="*/ 218 w 265"/>
                <a:gd name="T83" fmla="*/ 68 h 473"/>
                <a:gd name="T84" fmla="*/ 218 w 265"/>
                <a:gd name="T85" fmla="*/ 43 h 473"/>
                <a:gd name="T86" fmla="*/ 229 w 265"/>
                <a:gd name="T87" fmla="*/ 25 h 473"/>
                <a:gd name="T88" fmla="*/ 232 w 265"/>
                <a:gd name="T89" fmla="*/ 18 h 473"/>
                <a:gd name="T90" fmla="*/ 239 w 265"/>
                <a:gd name="T91" fmla="*/ 15 h 473"/>
                <a:gd name="T92" fmla="*/ 245 w 265"/>
                <a:gd name="T93" fmla="*/ 6 h 473"/>
                <a:gd name="T94" fmla="*/ 250 w 265"/>
                <a:gd name="T95" fmla="*/ 3 h 473"/>
                <a:gd name="T96" fmla="*/ 255 w 265"/>
                <a:gd name="T97" fmla="*/ 0 h 473"/>
                <a:gd name="T98" fmla="*/ 265 w 265"/>
                <a:gd name="T99" fmla="*/ 0 h 47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65"/>
                <a:gd name="T151" fmla="*/ 0 h 473"/>
                <a:gd name="T152" fmla="*/ 265 w 265"/>
                <a:gd name="T153" fmla="*/ 473 h 47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65" h="473">
                  <a:moveTo>
                    <a:pt x="8" y="473"/>
                  </a:moveTo>
                  <a:lnTo>
                    <a:pt x="3" y="458"/>
                  </a:lnTo>
                  <a:lnTo>
                    <a:pt x="3" y="442"/>
                  </a:lnTo>
                  <a:lnTo>
                    <a:pt x="0" y="435"/>
                  </a:lnTo>
                  <a:lnTo>
                    <a:pt x="0" y="419"/>
                  </a:lnTo>
                  <a:lnTo>
                    <a:pt x="5" y="413"/>
                  </a:lnTo>
                  <a:lnTo>
                    <a:pt x="6" y="405"/>
                  </a:lnTo>
                  <a:lnTo>
                    <a:pt x="25" y="375"/>
                  </a:lnTo>
                  <a:lnTo>
                    <a:pt x="33" y="365"/>
                  </a:lnTo>
                  <a:lnTo>
                    <a:pt x="35" y="360"/>
                  </a:lnTo>
                  <a:lnTo>
                    <a:pt x="58" y="333"/>
                  </a:lnTo>
                  <a:lnTo>
                    <a:pt x="62" y="330"/>
                  </a:lnTo>
                  <a:lnTo>
                    <a:pt x="65" y="321"/>
                  </a:lnTo>
                  <a:lnTo>
                    <a:pt x="72" y="308"/>
                  </a:lnTo>
                  <a:lnTo>
                    <a:pt x="81" y="305"/>
                  </a:lnTo>
                  <a:lnTo>
                    <a:pt x="98" y="290"/>
                  </a:lnTo>
                  <a:lnTo>
                    <a:pt x="101" y="284"/>
                  </a:lnTo>
                  <a:lnTo>
                    <a:pt x="107" y="278"/>
                  </a:lnTo>
                  <a:lnTo>
                    <a:pt x="108" y="268"/>
                  </a:lnTo>
                  <a:lnTo>
                    <a:pt x="116" y="258"/>
                  </a:lnTo>
                  <a:lnTo>
                    <a:pt x="117" y="257"/>
                  </a:lnTo>
                  <a:lnTo>
                    <a:pt x="120" y="242"/>
                  </a:lnTo>
                  <a:lnTo>
                    <a:pt x="129" y="218"/>
                  </a:lnTo>
                  <a:lnTo>
                    <a:pt x="134" y="212"/>
                  </a:lnTo>
                  <a:lnTo>
                    <a:pt x="136" y="209"/>
                  </a:lnTo>
                  <a:lnTo>
                    <a:pt x="131" y="202"/>
                  </a:lnTo>
                  <a:lnTo>
                    <a:pt x="131" y="198"/>
                  </a:lnTo>
                  <a:lnTo>
                    <a:pt x="140" y="193"/>
                  </a:lnTo>
                  <a:lnTo>
                    <a:pt x="146" y="185"/>
                  </a:lnTo>
                  <a:lnTo>
                    <a:pt x="144" y="174"/>
                  </a:lnTo>
                  <a:lnTo>
                    <a:pt x="141" y="167"/>
                  </a:lnTo>
                  <a:lnTo>
                    <a:pt x="141" y="160"/>
                  </a:lnTo>
                  <a:lnTo>
                    <a:pt x="152" y="141"/>
                  </a:lnTo>
                  <a:lnTo>
                    <a:pt x="153" y="136"/>
                  </a:lnTo>
                  <a:lnTo>
                    <a:pt x="162" y="121"/>
                  </a:lnTo>
                  <a:lnTo>
                    <a:pt x="173" y="98"/>
                  </a:lnTo>
                  <a:lnTo>
                    <a:pt x="176" y="97"/>
                  </a:lnTo>
                  <a:lnTo>
                    <a:pt x="180" y="97"/>
                  </a:lnTo>
                  <a:lnTo>
                    <a:pt x="183" y="100"/>
                  </a:lnTo>
                  <a:lnTo>
                    <a:pt x="196" y="97"/>
                  </a:lnTo>
                  <a:lnTo>
                    <a:pt x="211" y="84"/>
                  </a:lnTo>
                  <a:lnTo>
                    <a:pt x="218" y="68"/>
                  </a:lnTo>
                  <a:lnTo>
                    <a:pt x="218" y="43"/>
                  </a:lnTo>
                  <a:lnTo>
                    <a:pt x="229" y="25"/>
                  </a:lnTo>
                  <a:lnTo>
                    <a:pt x="232" y="18"/>
                  </a:lnTo>
                  <a:lnTo>
                    <a:pt x="239" y="15"/>
                  </a:lnTo>
                  <a:lnTo>
                    <a:pt x="245" y="6"/>
                  </a:lnTo>
                  <a:lnTo>
                    <a:pt x="250" y="3"/>
                  </a:lnTo>
                  <a:lnTo>
                    <a:pt x="255" y="0"/>
                  </a:lnTo>
                  <a:lnTo>
                    <a:pt x="265" y="0"/>
                  </a:lnTo>
                </a:path>
              </a:pathLst>
            </a:custGeom>
            <a:noFill/>
            <a:ln w="6">
              <a:solidFill>
                <a:srgbClr val="005CE6"/>
              </a:solidFill>
              <a:prstDash val="solid"/>
              <a:round/>
              <a:headEnd/>
              <a:tailEnd/>
            </a:ln>
          </p:spPr>
          <p:txBody>
            <a:bodyPr/>
            <a:lstStyle/>
            <a:p>
              <a:endParaRPr lang="en-US"/>
            </a:p>
          </p:txBody>
        </p:sp>
        <p:sp>
          <p:nvSpPr>
            <p:cNvPr id="28789" name="Freeform 315"/>
            <p:cNvSpPr>
              <a:spLocks/>
            </p:cNvSpPr>
            <p:nvPr/>
          </p:nvSpPr>
          <p:spPr bwMode="auto">
            <a:xfrm>
              <a:off x="539750" y="4289425"/>
              <a:ext cx="79375" cy="50800"/>
            </a:xfrm>
            <a:custGeom>
              <a:avLst/>
              <a:gdLst>
                <a:gd name="T0" fmla="*/ 0 w 50"/>
                <a:gd name="T1" fmla="*/ 32 h 32"/>
                <a:gd name="T2" fmla="*/ 17 w 50"/>
                <a:gd name="T3" fmla="*/ 23 h 32"/>
                <a:gd name="T4" fmla="*/ 26 w 50"/>
                <a:gd name="T5" fmla="*/ 9 h 32"/>
                <a:gd name="T6" fmla="*/ 44 w 50"/>
                <a:gd name="T7" fmla="*/ 13 h 32"/>
                <a:gd name="T8" fmla="*/ 47 w 50"/>
                <a:gd name="T9" fmla="*/ 10 h 32"/>
                <a:gd name="T10" fmla="*/ 49 w 50"/>
                <a:gd name="T11" fmla="*/ 7 h 32"/>
                <a:gd name="T12" fmla="*/ 49 w 50"/>
                <a:gd name="T13" fmla="*/ 6 h 32"/>
                <a:gd name="T14" fmla="*/ 50 w 50"/>
                <a:gd name="T15" fmla="*/ 6 h 32"/>
                <a:gd name="T16" fmla="*/ 50 w 50"/>
                <a:gd name="T17" fmla="*/ 5 h 32"/>
                <a:gd name="T18" fmla="*/ 50 w 50"/>
                <a:gd name="T19" fmla="*/ 0 h 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0"/>
                <a:gd name="T31" fmla="*/ 0 h 32"/>
                <a:gd name="T32" fmla="*/ 50 w 50"/>
                <a:gd name="T33" fmla="*/ 32 h 3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0" h="32">
                  <a:moveTo>
                    <a:pt x="0" y="32"/>
                  </a:moveTo>
                  <a:lnTo>
                    <a:pt x="17" y="23"/>
                  </a:lnTo>
                  <a:lnTo>
                    <a:pt x="26" y="9"/>
                  </a:lnTo>
                  <a:lnTo>
                    <a:pt x="44" y="13"/>
                  </a:lnTo>
                  <a:lnTo>
                    <a:pt x="47" y="10"/>
                  </a:lnTo>
                  <a:lnTo>
                    <a:pt x="49" y="7"/>
                  </a:lnTo>
                  <a:lnTo>
                    <a:pt x="49" y="6"/>
                  </a:lnTo>
                  <a:lnTo>
                    <a:pt x="50" y="6"/>
                  </a:lnTo>
                  <a:lnTo>
                    <a:pt x="50" y="5"/>
                  </a:lnTo>
                  <a:lnTo>
                    <a:pt x="50" y="0"/>
                  </a:lnTo>
                </a:path>
              </a:pathLst>
            </a:custGeom>
            <a:noFill/>
            <a:ln w="6">
              <a:solidFill>
                <a:srgbClr val="005CE6"/>
              </a:solidFill>
              <a:prstDash val="solid"/>
              <a:round/>
              <a:headEnd/>
              <a:tailEnd/>
            </a:ln>
          </p:spPr>
          <p:txBody>
            <a:bodyPr/>
            <a:lstStyle/>
            <a:p>
              <a:endParaRPr lang="en-US"/>
            </a:p>
          </p:txBody>
        </p:sp>
        <p:sp>
          <p:nvSpPr>
            <p:cNvPr id="28790" name="Freeform 316"/>
            <p:cNvSpPr>
              <a:spLocks/>
            </p:cNvSpPr>
            <p:nvPr/>
          </p:nvSpPr>
          <p:spPr bwMode="auto">
            <a:xfrm>
              <a:off x="2624138" y="1384301"/>
              <a:ext cx="658813" cy="865187"/>
            </a:xfrm>
            <a:custGeom>
              <a:avLst/>
              <a:gdLst>
                <a:gd name="T0" fmla="*/ 0 w 415"/>
                <a:gd name="T1" fmla="*/ 0 h 545"/>
                <a:gd name="T2" fmla="*/ 34 w 415"/>
                <a:gd name="T3" fmla="*/ 32 h 545"/>
                <a:gd name="T4" fmla="*/ 48 w 415"/>
                <a:gd name="T5" fmla="*/ 51 h 545"/>
                <a:gd name="T6" fmla="*/ 60 w 415"/>
                <a:gd name="T7" fmla="*/ 61 h 545"/>
                <a:gd name="T8" fmla="*/ 75 w 415"/>
                <a:gd name="T9" fmla="*/ 78 h 545"/>
                <a:gd name="T10" fmla="*/ 103 w 415"/>
                <a:gd name="T11" fmla="*/ 117 h 545"/>
                <a:gd name="T12" fmla="*/ 116 w 415"/>
                <a:gd name="T13" fmla="*/ 140 h 545"/>
                <a:gd name="T14" fmla="*/ 137 w 415"/>
                <a:gd name="T15" fmla="*/ 172 h 545"/>
                <a:gd name="T16" fmla="*/ 159 w 415"/>
                <a:gd name="T17" fmla="*/ 213 h 545"/>
                <a:gd name="T18" fmla="*/ 175 w 415"/>
                <a:gd name="T19" fmla="*/ 236 h 545"/>
                <a:gd name="T20" fmla="*/ 183 w 415"/>
                <a:gd name="T21" fmla="*/ 259 h 545"/>
                <a:gd name="T22" fmla="*/ 191 w 415"/>
                <a:gd name="T23" fmla="*/ 270 h 545"/>
                <a:gd name="T24" fmla="*/ 198 w 415"/>
                <a:gd name="T25" fmla="*/ 285 h 545"/>
                <a:gd name="T26" fmla="*/ 206 w 415"/>
                <a:gd name="T27" fmla="*/ 295 h 545"/>
                <a:gd name="T28" fmla="*/ 212 w 415"/>
                <a:gd name="T29" fmla="*/ 310 h 545"/>
                <a:gd name="T30" fmla="*/ 221 w 415"/>
                <a:gd name="T31" fmla="*/ 318 h 545"/>
                <a:gd name="T32" fmla="*/ 228 w 415"/>
                <a:gd name="T33" fmla="*/ 329 h 545"/>
                <a:gd name="T34" fmla="*/ 228 w 415"/>
                <a:gd name="T35" fmla="*/ 339 h 545"/>
                <a:gd name="T36" fmla="*/ 237 w 415"/>
                <a:gd name="T37" fmla="*/ 346 h 545"/>
                <a:gd name="T38" fmla="*/ 235 w 415"/>
                <a:gd name="T39" fmla="*/ 353 h 545"/>
                <a:gd name="T40" fmla="*/ 237 w 415"/>
                <a:gd name="T41" fmla="*/ 359 h 545"/>
                <a:gd name="T42" fmla="*/ 241 w 415"/>
                <a:gd name="T43" fmla="*/ 369 h 545"/>
                <a:gd name="T44" fmla="*/ 260 w 415"/>
                <a:gd name="T45" fmla="*/ 388 h 545"/>
                <a:gd name="T46" fmla="*/ 267 w 415"/>
                <a:gd name="T47" fmla="*/ 399 h 545"/>
                <a:gd name="T48" fmla="*/ 286 w 415"/>
                <a:gd name="T49" fmla="*/ 419 h 545"/>
                <a:gd name="T50" fmla="*/ 303 w 415"/>
                <a:gd name="T51" fmla="*/ 432 h 545"/>
                <a:gd name="T52" fmla="*/ 306 w 415"/>
                <a:gd name="T53" fmla="*/ 439 h 545"/>
                <a:gd name="T54" fmla="*/ 307 w 415"/>
                <a:gd name="T55" fmla="*/ 441 h 545"/>
                <a:gd name="T56" fmla="*/ 317 w 415"/>
                <a:gd name="T57" fmla="*/ 462 h 545"/>
                <a:gd name="T58" fmla="*/ 329 w 415"/>
                <a:gd name="T59" fmla="*/ 474 h 545"/>
                <a:gd name="T60" fmla="*/ 333 w 415"/>
                <a:gd name="T61" fmla="*/ 485 h 545"/>
                <a:gd name="T62" fmla="*/ 338 w 415"/>
                <a:gd name="T63" fmla="*/ 491 h 545"/>
                <a:gd name="T64" fmla="*/ 346 w 415"/>
                <a:gd name="T65" fmla="*/ 497 h 545"/>
                <a:gd name="T66" fmla="*/ 361 w 415"/>
                <a:gd name="T67" fmla="*/ 511 h 545"/>
                <a:gd name="T68" fmla="*/ 366 w 415"/>
                <a:gd name="T69" fmla="*/ 513 h 545"/>
                <a:gd name="T70" fmla="*/ 372 w 415"/>
                <a:gd name="T71" fmla="*/ 514 h 545"/>
                <a:gd name="T72" fmla="*/ 391 w 415"/>
                <a:gd name="T73" fmla="*/ 510 h 545"/>
                <a:gd name="T74" fmla="*/ 398 w 415"/>
                <a:gd name="T75" fmla="*/ 519 h 545"/>
                <a:gd name="T76" fmla="*/ 400 w 415"/>
                <a:gd name="T77" fmla="*/ 530 h 545"/>
                <a:gd name="T78" fmla="*/ 414 w 415"/>
                <a:gd name="T79" fmla="*/ 542 h 545"/>
                <a:gd name="T80" fmla="*/ 415 w 415"/>
                <a:gd name="T81" fmla="*/ 545 h 5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5"/>
                <a:gd name="T124" fmla="*/ 0 h 545"/>
                <a:gd name="T125" fmla="*/ 415 w 415"/>
                <a:gd name="T126" fmla="*/ 545 h 5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5" h="545">
                  <a:moveTo>
                    <a:pt x="0" y="0"/>
                  </a:moveTo>
                  <a:lnTo>
                    <a:pt x="34" y="32"/>
                  </a:lnTo>
                  <a:lnTo>
                    <a:pt x="48" y="51"/>
                  </a:lnTo>
                  <a:lnTo>
                    <a:pt x="60" y="61"/>
                  </a:lnTo>
                  <a:lnTo>
                    <a:pt x="75" y="78"/>
                  </a:lnTo>
                  <a:lnTo>
                    <a:pt x="103" y="117"/>
                  </a:lnTo>
                  <a:lnTo>
                    <a:pt x="116" y="140"/>
                  </a:lnTo>
                  <a:lnTo>
                    <a:pt x="137" y="172"/>
                  </a:lnTo>
                  <a:lnTo>
                    <a:pt x="159" y="213"/>
                  </a:lnTo>
                  <a:lnTo>
                    <a:pt x="175" y="236"/>
                  </a:lnTo>
                  <a:lnTo>
                    <a:pt x="183" y="259"/>
                  </a:lnTo>
                  <a:lnTo>
                    <a:pt x="191" y="270"/>
                  </a:lnTo>
                  <a:lnTo>
                    <a:pt x="198" y="285"/>
                  </a:lnTo>
                  <a:lnTo>
                    <a:pt x="206" y="295"/>
                  </a:lnTo>
                  <a:lnTo>
                    <a:pt x="212" y="310"/>
                  </a:lnTo>
                  <a:lnTo>
                    <a:pt x="221" y="318"/>
                  </a:lnTo>
                  <a:lnTo>
                    <a:pt x="228" y="329"/>
                  </a:lnTo>
                  <a:lnTo>
                    <a:pt x="228" y="339"/>
                  </a:lnTo>
                  <a:lnTo>
                    <a:pt x="237" y="346"/>
                  </a:lnTo>
                  <a:lnTo>
                    <a:pt x="235" y="353"/>
                  </a:lnTo>
                  <a:lnTo>
                    <a:pt x="237" y="359"/>
                  </a:lnTo>
                  <a:lnTo>
                    <a:pt x="241" y="369"/>
                  </a:lnTo>
                  <a:lnTo>
                    <a:pt x="260" y="388"/>
                  </a:lnTo>
                  <a:lnTo>
                    <a:pt x="267" y="399"/>
                  </a:lnTo>
                  <a:lnTo>
                    <a:pt x="286" y="419"/>
                  </a:lnTo>
                  <a:lnTo>
                    <a:pt x="303" y="432"/>
                  </a:lnTo>
                  <a:lnTo>
                    <a:pt x="306" y="439"/>
                  </a:lnTo>
                  <a:lnTo>
                    <a:pt x="307" y="441"/>
                  </a:lnTo>
                  <a:lnTo>
                    <a:pt x="317" y="462"/>
                  </a:lnTo>
                  <a:lnTo>
                    <a:pt x="329" y="474"/>
                  </a:lnTo>
                  <a:lnTo>
                    <a:pt x="333" y="485"/>
                  </a:lnTo>
                  <a:lnTo>
                    <a:pt x="338" y="491"/>
                  </a:lnTo>
                  <a:lnTo>
                    <a:pt x="346" y="497"/>
                  </a:lnTo>
                  <a:lnTo>
                    <a:pt x="361" y="511"/>
                  </a:lnTo>
                  <a:lnTo>
                    <a:pt x="366" y="513"/>
                  </a:lnTo>
                  <a:lnTo>
                    <a:pt x="372" y="514"/>
                  </a:lnTo>
                  <a:lnTo>
                    <a:pt x="391" y="510"/>
                  </a:lnTo>
                  <a:lnTo>
                    <a:pt x="398" y="519"/>
                  </a:lnTo>
                  <a:lnTo>
                    <a:pt x="400" y="530"/>
                  </a:lnTo>
                  <a:lnTo>
                    <a:pt x="414" y="542"/>
                  </a:lnTo>
                  <a:lnTo>
                    <a:pt x="415" y="545"/>
                  </a:lnTo>
                </a:path>
              </a:pathLst>
            </a:custGeom>
            <a:noFill/>
            <a:ln w="6">
              <a:solidFill>
                <a:srgbClr val="005CE6"/>
              </a:solidFill>
              <a:prstDash val="solid"/>
              <a:round/>
              <a:headEnd/>
              <a:tailEnd/>
            </a:ln>
          </p:spPr>
          <p:txBody>
            <a:bodyPr/>
            <a:lstStyle/>
            <a:p>
              <a:endParaRPr lang="en-US"/>
            </a:p>
          </p:txBody>
        </p:sp>
        <p:sp>
          <p:nvSpPr>
            <p:cNvPr id="28791" name="Freeform 317"/>
            <p:cNvSpPr>
              <a:spLocks/>
            </p:cNvSpPr>
            <p:nvPr/>
          </p:nvSpPr>
          <p:spPr bwMode="auto">
            <a:xfrm>
              <a:off x="3892550" y="2314575"/>
              <a:ext cx="77788" cy="179387"/>
            </a:xfrm>
            <a:custGeom>
              <a:avLst/>
              <a:gdLst>
                <a:gd name="T0" fmla="*/ 49 w 49"/>
                <a:gd name="T1" fmla="*/ 113 h 113"/>
                <a:gd name="T2" fmla="*/ 46 w 49"/>
                <a:gd name="T3" fmla="*/ 110 h 113"/>
                <a:gd name="T4" fmla="*/ 37 w 49"/>
                <a:gd name="T5" fmla="*/ 81 h 113"/>
                <a:gd name="T6" fmla="*/ 31 w 49"/>
                <a:gd name="T7" fmla="*/ 71 h 113"/>
                <a:gd name="T8" fmla="*/ 8 w 49"/>
                <a:gd name="T9" fmla="*/ 33 h 113"/>
                <a:gd name="T10" fmla="*/ 2 w 49"/>
                <a:gd name="T11" fmla="*/ 18 h 113"/>
                <a:gd name="T12" fmla="*/ 0 w 49"/>
                <a:gd name="T13" fmla="*/ 10 h 113"/>
                <a:gd name="T14" fmla="*/ 1 w 49"/>
                <a:gd name="T15" fmla="*/ 2 h 113"/>
                <a:gd name="T16" fmla="*/ 4 w 49"/>
                <a:gd name="T17" fmla="*/ 0 h 1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
                <a:gd name="T28" fmla="*/ 0 h 113"/>
                <a:gd name="T29" fmla="*/ 49 w 49"/>
                <a:gd name="T30" fmla="*/ 113 h 1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 h="113">
                  <a:moveTo>
                    <a:pt x="49" y="113"/>
                  </a:moveTo>
                  <a:lnTo>
                    <a:pt x="46" y="110"/>
                  </a:lnTo>
                  <a:lnTo>
                    <a:pt x="37" y="81"/>
                  </a:lnTo>
                  <a:lnTo>
                    <a:pt x="31" y="71"/>
                  </a:lnTo>
                  <a:lnTo>
                    <a:pt x="8" y="33"/>
                  </a:lnTo>
                  <a:lnTo>
                    <a:pt x="2" y="18"/>
                  </a:lnTo>
                  <a:lnTo>
                    <a:pt x="0" y="10"/>
                  </a:lnTo>
                  <a:lnTo>
                    <a:pt x="1" y="2"/>
                  </a:lnTo>
                  <a:lnTo>
                    <a:pt x="4" y="0"/>
                  </a:lnTo>
                </a:path>
              </a:pathLst>
            </a:custGeom>
            <a:noFill/>
            <a:ln w="6">
              <a:solidFill>
                <a:srgbClr val="005CE6"/>
              </a:solidFill>
              <a:prstDash val="solid"/>
              <a:round/>
              <a:headEnd/>
              <a:tailEnd/>
            </a:ln>
          </p:spPr>
          <p:txBody>
            <a:bodyPr/>
            <a:lstStyle/>
            <a:p>
              <a:endParaRPr lang="en-US"/>
            </a:p>
          </p:txBody>
        </p:sp>
        <p:sp>
          <p:nvSpPr>
            <p:cNvPr id="28792" name="Freeform 318"/>
            <p:cNvSpPr>
              <a:spLocks/>
            </p:cNvSpPr>
            <p:nvPr/>
          </p:nvSpPr>
          <p:spPr bwMode="auto">
            <a:xfrm>
              <a:off x="3916363" y="3103563"/>
              <a:ext cx="14288" cy="6350"/>
            </a:xfrm>
            <a:custGeom>
              <a:avLst/>
              <a:gdLst>
                <a:gd name="T0" fmla="*/ 0 w 9"/>
                <a:gd name="T1" fmla="*/ 4 h 4"/>
                <a:gd name="T2" fmla="*/ 2 w 9"/>
                <a:gd name="T3" fmla="*/ 1 h 4"/>
                <a:gd name="T4" fmla="*/ 9 w 9"/>
                <a:gd name="T5" fmla="*/ 0 h 4"/>
                <a:gd name="T6" fmla="*/ 0 60000 65536"/>
                <a:gd name="T7" fmla="*/ 0 60000 65536"/>
                <a:gd name="T8" fmla="*/ 0 60000 65536"/>
                <a:gd name="T9" fmla="*/ 0 w 9"/>
                <a:gd name="T10" fmla="*/ 0 h 4"/>
                <a:gd name="T11" fmla="*/ 9 w 9"/>
                <a:gd name="T12" fmla="*/ 4 h 4"/>
              </a:gdLst>
              <a:ahLst/>
              <a:cxnLst>
                <a:cxn ang="T6">
                  <a:pos x="T0" y="T1"/>
                </a:cxn>
                <a:cxn ang="T7">
                  <a:pos x="T2" y="T3"/>
                </a:cxn>
                <a:cxn ang="T8">
                  <a:pos x="T4" y="T5"/>
                </a:cxn>
              </a:cxnLst>
              <a:rect l="T9" t="T10" r="T11" b="T12"/>
              <a:pathLst>
                <a:path w="9" h="4">
                  <a:moveTo>
                    <a:pt x="0" y="4"/>
                  </a:moveTo>
                  <a:lnTo>
                    <a:pt x="2" y="1"/>
                  </a:lnTo>
                  <a:lnTo>
                    <a:pt x="9" y="0"/>
                  </a:lnTo>
                </a:path>
              </a:pathLst>
            </a:custGeom>
            <a:noFill/>
            <a:ln w="6">
              <a:solidFill>
                <a:srgbClr val="005CE6"/>
              </a:solidFill>
              <a:prstDash val="solid"/>
              <a:round/>
              <a:headEnd/>
              <a:tailEnd/>
            </a:ln>
          </p:spPr>
          <p:txBody>
            <a:bodyPr/>
            <a:lstStyle/>
            <a:p>
              <a:endParaRPr lang="en-US"/>
            </a:p>
          </p:txBody>
        </p:sp>
        <p:sp>
          <p:nvSpPr>
            <p:cNvPr id="28793" name="Freeform 319"/>
            <p:cNvSpPr>
              <a:spLocks/>
            </p:cNvSpPr>
            <p:nvPr/>
          </p:nvSpPr>
          <p:spPr bwMode="auto">
            <a:xfrm>
              <a:off x="4502150" y="3821113"/>
              <a:ext cx="477838" cy="1206500"/>
            </a:xfrm>
            <a:custGeom>
              <a:avLst/>
              <a:gdLst>
                <a:gd name="T0" fmla="*/ 298 w 301"/>
                <a:gd name="T1" fmla="*/ 753 h 760"/>
                <a:gd name="T2" fmla="*/ 300 w 301"/>
                <a:gd name="T3" fmla="*/ 726 h 760"/>
                <a:gd name="T4" fmla="*/ 297 w 301"/>
                <a:gd name="T5" fmla="*/ 714 h 760"/>
                <a:gd name="T6" fmla="*/ 290 w 301"/>
                <a:gd name="T7" fmla="*/ 694 h 760"/>
                <a:gd name="T8" fmla="*/ 275 w 301"/>
                <a:gd name="T9" fmla="*/ 670 h 760"/>
                <a:gd name="T10" fmla="*/ 254 w 301"/>
                <a:gd name="T11" fmla="*/ 645 h 760"/>
                <a:gd name="T12" fmla="*/ 241 w 301"/>
                <a:gd name="T13" fmla="*/ 624 h 760"/>
                <a:gd name="T14" fmla="*/ 229 w 301"/>
                <a:gd name="T15" fmla="*/ 613 h 760"/>
                <a:gd name="T16" fmla="*/ 231 w 301"/>
                <a:gd name="T17" fmla="*/ 599 h 760"/>
                <a:gd name="T18" fmla="*/ 229 w 301"/>
                <a:gd name="T19" fmla="*/ 588 h 760"/>
                <a:gd name="T20" fmla="*/ 216 w 301"/>
                <a:gd name="T21" fmla="*/ 576 h 760"/>
                <a:gd name="T22" fmla="*/ 187 w 301"/>
                <a:gd name="T23" fmla="*/ 533 h 760"/>
                <a:gd name="T24" fmla="*/ 177 w 301"/>
                <a:gd name="T25" fmla="*/ 508 h 760"/>
                <a:gd name="T26" fmla="*/ 172 w 301"/>
                <a:gd name="T27" fmla="*/ 497 h 760"/>
                <a:gd name="T28" fmla="*/ 174 w 301"/>
                <a:gd name="T29" fmla="*/ 488 h 760"/>
                <a:gd name="T30" fmla="*/ 167 w 301"/>
                <a:gd name="T31" fmla="*/ 477 h 760"/>
                <a:gd name="T32" fmla="*/ 159 w 301"/>
                <a:gd name="T33" fmla="*/ 445 h 760"/>
                <a:gd name="T34" fmla="*/ 157 w 301"/>
                <a:gd name="T35" fmla="*/ 439 h 760"/>
                <a:gd name="T36" fmla="*/ 146 w 301"/>
                <a:gd name="T37" fmla="*/ 410 h 760"/>
                <a:gd name="T38" fmla="*/ 150 w 301"/>
                <a:gd name="T39" fmla="*/ 395 h 760"/>
                <a:gd name="T40" fmla="*/ 147 w 301"/>
                <a:gd name="T41" fmla="*/ 386 h 760"/>
                <a:gd name="T42" fmla="*/ 137 w 301"/>
                <a:gd name="T43" fmla="*/ 366 h 760"/>
                <a:gd name="T44" fmla="*/ 128 w 301"/>
                <a:gd name="T45" fmla="*/ 349 h 760"/>
                <a:gd name="T46" fmla="*/ 131 w 301"/>
                <a:gd name="T47" fmla="*/ 323 h 760"/>
                <a:gd name="T48" fmla="*/ 128 w 301"/>
                <a:gd name="T49" fmla="*/ 298 h 760"/>
                <a:gd name="T50" fmla="*/ 125 w 301"/>
                <a:gd name="T51" fmla="*/ 271 h 760"/>
                <a:gd name="T52" fmla="*/ 118 w 301"/>
                <a:gd name="T53" fmla="*/ 225 h 760"/>
                <a:gd name="T54" fmla="*/ 114 w 301"/>
                <a:gd name="T55" fmla="*/ 199 h 760"/>
                <a:gd name="T56" fmla="*/ 108 w 301"/>
                <a:gd name="T57" fmla="*/ 180 h 760"/>
                <a:gd name="T58" fmla="*/ 97 w 301"/>
                <a:gd name="T59" fmla="*/ 166 h 760"/>
                <a:gd name="T60" fmla="*/ 97 w 301"/>
                <a:gd name="T61" fmla="*/ 146 h 760"/>
                <a:gd name="T62" fmla="*/ 79 w 301"/>
                <a:gd name="T63" fmla="*/ 115 h 760"/>
                <a:gd name="T64" fmla="*/ 84 w 301"/>
                <a:gd name="T65" fmla="*/ 91 h 760"/>
                <a:gd name="T66" fmla="*/ 84 w 301"/>
                <a:gd name="T67" fmla="*/ 75 h 760"/>
                <a:gd name="T68" fmla="*/ 72 w 301"/>
                <a:gd name="T69" fmla="*/ 71 h 760"/>
                <a:gd name="T70" fmla="*/ 75 w 301"/>
                <a:gd name="T71" fmla="*/ 48 h 760"/>
                <a:gd name="T72" fmla="*/ 59 w 301"/>
                <a:gd name="T73" fmla="*/ 45 h 760"/>
                <a:gd name="T74" fmla="*/ 17 w 301"/>
                <a:gd name="T75" fmla="*/ 29 h 760"/>
                <a:gd name="T76" fmla="*/ 10 w 301"/>
                <a:gd name="T77" fmla="*/ 14 h 76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01"/>
                <a:gd name="T118" fmla="*/ 0 h 760"/>
                <a:gd name="T119" fmla="*/ 301 w 301"/>
                <a:gd name="T120" fmla="*/ 760 h 76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01" h="760">
                  <a:moveTo>
                    <a:pt x="301" y="760"/>
                  </a:moveTo>
                  <a:lnTo>
                    <a:pt x="298" y="753"/>
                  </a:lnTo>
                  <a:lnTo>
                    <a:pt x="295" y="740"/>
                  </a:lnTo>
                  <a:lnTo>
                    <a:pt x="300" y="726"/>
                  </a:lnTo>
                  <a:lnTo>
                    <a:pt x="300" y="720"/>
                  </a:lnTo>
                  <a:lnTo>
                    <a:pt x="297" y="714"/>
                  </a:lnTo>
                  <a:lnTo>
                    <a:pt x="294" y="708"/>
                  </a:lnTo>
                  <a:lnTo>
                    <a:pt x="290" y="694"/>
                  </a:lnTo>
                  <a:lnTo>
                    <a:pt x="285" y="684"/>
                  </a:lnTo>
                  <a:lnTo>
                    <a:pt x="275" y="670"/>
                  </a:lnTo>
                  <a:lnTo>
                    <a:pt x="257" y="651"/>
                  </a:lnTo>
                  <a:lnTo>
                    <a:pt x="254" y="645"/>
                  </a:lnTo>
                  <a:lnTo>
                    <a:pt x="251" y="636"/>
                  </a:lnTo>
                  <a:lnTo>
                    <a:pt x="241" y="624"/>
                  </a:lnTo>
                  <a:lnTo>
                    <a:pt x="231" y="618"/>
                  </a:lnTo>
                  <a:lnTo>
                    <a:pt x="229" y="613"/>
                  </a:lnTo>
                  <a:lnTo>
                    <a:pt x="229" y="603"/>
                  </a:lnTo>
                  <a:lnTo>
                    <a:pt x="231" y="599"/>
                  </a:lnTo>
                  <a:lnTo>
                    <a:pt x="231" y="592"/>
                  </a:lnTo>
                  <a:lnTo>
                    <a:pt x="229" y="588"/>
                  </a:lnTo>
                  <a:lnTo>
                    <a:pt x="225" y="580"/>
                  </a:lnTo>
                  <a:lnTo>
                    <a:pt x="216" y="576"/>
                  </a:lnTo>
                  <a:lnTo>
                    <a:pt x="190" y="541"/>
                  </a:lnTo>
                  <a:lnTo>
                    <a:pt x="187" y="533"/>
                  </a:lnTo>
                  <a:lnTo>
                    <a:pt x="174" y="517"/>
                  </a:lnTo>
                  <a:lnTo>
                    <a:pt x="177" y="508"/>
                  </a:lnTo>
                  <a:lnTo>
                    <a:pt x="177" y="504"/>
                  </a:lnTo>
                  <a:lnTo>
                    <a:pt x="172" y="497"/>
                  </a:lnTo>
                  <a:lnTo>
                    <a:pt x="172" y="492"/>
                  </a:lnTo>
                  <a:lnTo>
                    <a:pt x="174" y="488"/>
                  </a:lnTo>
                  <a:lnTo>
                    <a:pt x="174" y="485"/>
                  </a:lnTo>
                  <a:lnTo>
                    <a:pt x="167" y="477"/>
                  </a:lnTo>
                  <a:lnTo>
                    <a:pt x="162" y="452"/>
                  </a:lnTo>
                  <a:lnTo>
                    <a:pt x="159" y="445"/>
                  </a:lnTo>
                  <a:lnTo>
                    <a:pt x="159" y="441"/>
                  </a:lnTo>
                  <a:lnTo>
                    <a:pt x="157" y="439"/>
                  </a:lnTo>
                  <a:lnTo>
                    <a:pt x="154" y="423"/>
                  </a:lnTo>
                  <a:lnTo>
                    <a:pt x="146" y="410"/>
                  </a:lnTo>
                  <a:lnTo>
                    <a:pt x="144" y="405"/>
                  </a:lnTo>
                  <a:lnTo>
                    <a:pt x="150" y="395"/>
                  </a:lnTo>
                  <a:lnTo>
                    <a:pt x="149" y="390"/>
                  </a:lnTo>
                  <a:lnTo>
                    <a:pt x="147" y="386"/>
                  </a:lnTo>
                  <a:lnTo>
                    <a:pt x="147" y="377"/>
                  </a:lnTo>
                  <a:lnTo>
                    <a:pt x="137" y="366"/>
                  </a:lnTo>
                  <a:lnTo>
                    <a:pt x="136" y="360"/>
                  </a:lnTo>
                  <a:lnTo>
                    <a:pt x="128" y="349"/>
                  </a:lnTo>
                  <a:lnTo>
                    <a:pt x="128" y="337"/>
                  </a:lnTo>
                  <a:lnTo>
                    <a:pt x="131" y="323"/>
                  </a:lnTo>
                  <a:lnTo>
                    <a:pt x="128" y="313"/>
                  </a:lnTo>
                  <a:lnTo>
                    <a:pt x="128" y="298"/>
                  </a:lnTo>
                  <a:lnTo>
                    <a:pt x="125" y="291"/>
                  </a:lnTo>
                  <a:lnTo>
                    <a:pt x="125" y="271"/>
                  </a:lnTo>
                  <a:lnTo>
                    <a:pt x="120" y="246"/>
                  </a:lnTo>
                  <a:lnTo>
                    <a:pt x="118" y="225"/>
                  </a:lnTo>
                  <a:lnTo>
                    <a:pt x="113" y="212"/>
                  </a:lnTo>
                  <a:lnTo>
                    <a:pt x="114" y="199"/>
                  </a:lnTo>
                  <a:lnTo>
                    <a:pt x="113" y="190"/>
                  </a:lnTo>
                  <a:lnTo>
                    <a:pt x="108" y="180"/>
                  </a:lnTo>
                  <a:lnTo>
                    <a:pt x="107" y="177"/>
                  </a:lnTo>
                  <a:lnTo>
                    <a:pt x="97" y="166"/>
                  </a:lnTo>
                  <a:lnTo>
                    <a:pt x="95" y="161"/>
                  </a:lnTo>
                  <a:lnTo>
                    <a:pt x="97" y="146"/>
                  </a:lnTo>
                  <a:lnTo>
                    <a:pt x="79" y="120"/>
                  </a:lnTo>
                  <a:lnTo>
                    <a:pt x="79" y="115"/>
                  </a:lnTo>
                  <a:lnTo>
                    <a:pt x="85" y="101"/>
                  </a:lnTo>
                  <a:lnTo>
                    <a:pt x="84" y="91"/>
                  </a:lnTo>
                  <a:lnTo>
                    <a:pt x="84" y="75"/>
                  </a:lnTo>
                  <a:lnTo>
                    <a:pt x="75" y="72"/>
                  </a:lnTo>
                  <a:lnTo>
                    <a:pt x="72" y="71"/>
                  </a:lnTo>
                  <a:lnTo>
                    <a:pt x="78" y="50"/>
                  </a:lnTo>
                  <a:lnTo>
                    <a:pt x="75" y="48"/>
                  </a:lnTo>
                  <a:lnTo>
                    <a:pt x="72" y="46"/>
                  </a:lnTo>
                  <a:lnTo>
                    <a:pt x="59" y="45"/>
                  </a:lnTo>
                  <a:lnTo>
                    <a:pt x="36" y="39"/>
                  </a:lnTo>
                  <a:lnTo>
                    <a:pt x="17" y="29"/>
                  </a:lnTo>
                  <a:lnTo>
                    <a:pt x="15" y="23"/>
                  </a:lnTo>
                  <a:lnTo>
                    <a:pt x="10" y="14"/>
                  </a:lnTo>
                  <a:lnTo>
                    <a:pt x="0" y="0"/>
                  </a:lnTo>
                </a:path>
              </a:pathLst>
            </a:custGeom>
            <a:noFill/>
            <a:ln w="6">
              <a:solidFill>
                <a:srgbClr val="005CE6"/>
              </a:solidFill>
              <a:prstDash val="solid"/>
              <a:round/>
              <a:headEnd/>
              <a:tailEnd/>
            </a:ln>
          </p:spPr>
          <p:txBody>
            <a:bodyPr/>
            <a:lstStyle/>
            <a:p>
              <a:endParaRPr lang="en-US"/>
            </a:p>
          </p:txBody>
        </p:sp>
        <p:sp>
          <p:nvSpPr>
            <p:cNvPr id="28794" name="Freeform 320"/>
            <p:cNvSpPr>
              <a:spLocks/>
            </p:cNvSpPr>
            <p:nvPr/>
          </p:nvSpPr>
          <p:spPr bwMode="auto">
            <a:xfrm>
              <a:off x="1131888" y="5937250"/>
              <a:ext cx="103188" cy="382587"/>
            </a:xfrm>
            <a:custGeom>
              <a:avLst/>
              <a:gdLst>
                <a:gd name="T0" fmla="*/ 3 w 65"/>
                <a:gd name="T1" fmla="*/ 241 h 241"/>
                <a:gd name="T2" fmla="*/ 4 w 65"/>
                <a:gd name="T3" fmla="*/ 239 h 241"/>
                <a:gd name="T4" fmla="*/ 0 w 65"/>
                <a:gd name="T5" fmla="*/ 213 h 241"/>
                <a:gd name="T6" fmla="*/ 0 w 65"/>
                <a:gd name="T7" fmla="*/ 198 h 241"/>
                <a:gd name="T8" fmla="*/ 11 w 65"/>
                <a:gd name="T9" fmla="*/ 172 h 241"/>
                <a:gd name="T10" fmla="*/ 10 w 65"/>
                <a:gd name="T11" fmla="*/ 157 h 241"/>
                <a:gd name="T12" fmla="*/ 20 w 65"/>
                <a:gd name="T13" fmla="*/ 140 h 241"/>
                <a:gd name="T14" fmla="*/ 34 w 65"/>
                <a:gd name="T15" fmla="*/ 128 h 241"/>
                <a:gd name="T16" fmla="*/ 37 w 65"/>
                <a:gd name="T17" fmla="*/ 126 h 241"/>
                <a:gd name="T18" fmla="*/ 40 w 65"/>
                <a:gd name="T19" fmla="*/ 117 h 241"/>
                <a:gd name="T20" fmla="*/ 43 w 65"/>
                <a:gd name="T21" fmla="*/ 87 h 241"/>
                <a:gd name="T22" fmla="*/ 44 w 65"/>
                <a:gd name="T23" fmla="*/ 58 h 241"/>
                <a:gd name="T24" fmla="*/ 52 w 65"/>
                <a:gd name="T25" fmla="*/ 31 h 241"/>
                <a:gd name="T26" fmla="*/ 63 w 65"/>
                <a:gd name="T27" fmla="*/ 8 h 241"/>
                <a:gd name="T28" fmla="*/ 65 w 65"/>
                <a:gd name="T29" fmla="*/ 0 h 24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5"/>
                <a:gd name="T46" fmla="*/ 0 h 241"/>
                <a:gd name="T47" fmla="*/ 65 w 65"/>
                <a:gd name="T48" fmla="*/ 241 h 24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5" h="241">
                  <a:moveTo>
                    <a:pt x="3" y="241"/>
                  </a:moveTo>
                  <a:lnTo>
                    <a:pt x="4" y="239"/>
                  </a:lnTo>
                  <a:lnTo>
                    <a:pt x="0" y="213"/>
                  </a:lnTo>
                  <a:lnTo>
                    <a:pt x="0" y="198"/>
                  </a:lnTo>
                  <a:lnTo>
                    <a:pt x="11" y="172"/>
                  </a:lnTo>
                  <a:lnTo>
                    <a:pt x="10" y="157"/>
                  </a:lnTo>
                  <a:lnTo>
                    <a:pt x="20" y="140"/>
                  </a:lnTo>
                  <a:lnTo>
                    <a:pt x="34" y="128"/>
                  </a:lnTo>
                  <a:lnTo>
                    <a:pt x="37" y="126"/>
                  </a:lnTo>
                  <a:lnTo>
                    <a:pt x="40" y="117"/>
                  </a:lnTo>
                  <a:lnTo>
                    <a:pt x="43" y="87"/>
                  </a:lnTo>
                  <a:lnTo>
                    <a:pt x="44" y="58"/>
                  </a:lnTo>
                  <a:lnTo>
                    <a:pt x="52" y="31"/>
                  </a:lnTo>
                  <a:lnTo>
                    <a:pt x="63" y="8"/>
                  </a:lnTo>
                  <a:lnTo>
                    <a:pt x="65" y="0"/>
                  </a:lnTo>
                </a:path>
              </a:pathLst>
            </a:custGeom>
            <a:noFill/>
            <a:ln w="6">
              <a:solidFill>
                <a:srgbClr val="005CE6"/>
              </a:solidFill>
              <a:prstDash val="solid"/>
              <a:round/>
              <a:headEnd/>
              <a:tailEnd/>
            </a:ln>
          </p:spPr>
          <p:txBody>
            <a:bodyPr/>
            <a:lstStyle/>
            <a:p>
              <a:endParaRPr lang="en-US"/>
            </a:p>
          </p:txBody>
        </p:sp>
        <p:sp>
          <p:nvSpPr>
            <p:cNvPr id="28795" name="Freeform 321"/>
            <p:cNvSpPr>
              <a:spLocks noEditPoints="1"/>
            </p:cNvSpPr>
            <p:nvPr/>
          </p:nvSpPr>
          <p:spPr bwMode="auto">
            <a:xfrm>
              <a:off x="7843838" y="2268538"/>
              <a:ext cx="114300" cy="152400"/>
            </a:xfrm>
            <a:custGeom>
              <a:avLst/>
              <a:gdLst>
                <a:gd name="T0" fmla="*/ 59 w 72"/>
                <a:gd name="T1" fmla="*/ 96 h 96"/>
                <a:gd name="T2" fmla="*/ 59 w 72"/>
                <a:gd name="T3" fmla="*/ 88 h 96"/>
                <a:gd name="T4" fmla="*/ 63 w 72"/>
                <a:gd name="T5" fmla="*/ 84 h 96"/>
                <a:gd name="T6" fmla="*/ 65 w 72"/>
                <a:gd name="T7" fmla="*/ 80 h 96"/>
                <a:gd name="T8" fmla="*/ 72 w 72"/>
                <a:gd name="T9" fmla="*/ 72 h 96"/>
                <a:gd name="T10" fmla="*/ 72 w 72"/>
                <a:gd name="T11" fmla="*/ 71 h 96"/>
                <a:gd name="T12" fmla="*/ 72 w 72"/>
                <a:gd name="T13" fmla="*/ 32 h 96"/>
                <a:gd name="T14" fmla="*/ 57 w 72"/>
                <a:gd name="T15" fmla="*/ 38 h 96"/>
                <a:gd name="T16" fmla="*/ 56 w 72"/>
                <a:gd name="T17" fmla="*/ 36 h 96"/>
                <a:gd name="T18" fmla="*/ 46 w 72"/>
                <a:gd name="T19" fmla="*/ 26 h 96"/>
                <a:gd name="T20" fmla="*/ 49 w 72"/>
                <a:gd name="T21" fmla="*/ 18 h 96"/>
                <a:gd name="T22" fmla="*/ 49 w 72"/>
                <a:gd name="T23" fmla="*/ 8 h 96"/>
                <a:gd name="T24" fmla="*/ 44 w 72"/>
                <a:gd name="T25" fmla="*/ 5 h 96"/>
                <a:gd name="T26" fmla="*/ 36 w 72"/>
                <a:gd name="T27" fmla="*/ 6 h 96"/>
                <a:gd name="T28" fmla="*/ 21 w 72"/>
                <a:gd name="T29" fmla="*/ 29 h 96"/>
                <a:gd name="T30" fmla="*/ 14 w 72"/>
                <a:gd name="T31" fmla="*/ 34 h 96"/>
                <a:gd name="T32" fmla="*/ 7 w 72"/>
                <a:gd name="T33" fmla="*/ 32 h 96"/>
                <a:gd name="T34" fmla="*/ 1 w 72"/>
                <a:gd name="T35" fmla="*/ 29 h 96"/>
                <a:gd name="T36" fmla="*/ 0 w 72"/>
                <a:gd name="T37" fmla="*/ 25 h 96"/>
                <a:gd name="T38" fmla="*/ 0 w 72"/>
                <a:gd name="T39" fmla="*/ 0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2"/>
                <a:gd name="T61" fmla="*/ 0 h 96"/>
                <a:gd name="T62" fmla="*/ 72 w 72"/>
                <a:gd name="T63" fmla="*/ 96 h 9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2" h="96">
                  <a:moveTo>
                    <a:pt x="59" y="96"/>
                  </a:moveTo>
                  <a:lnTo>
                    <a:pt x="59" y="88"/>
                  </a:lnTo>
                  <a:lnTo>
                    <a:pt x="63" y="84"/>
                  </a:lnTo>
                  <a:lnTo>
                    <a:pt x="65" y="80"/>
                  </a:lnTo>
                  <a:lnTo>
                    <a:pt x="72" y="72"/>
                  </a:lnTo>
                  <a:lnTo>
                    <a:pt x="72" y="71"/>
                  </a:lnTo>
                  <a:moveTo>
                    <a:pt x="72" y="32"/>
                  </a:moveTo>
                  <a:lnTo>
                    <a:pt x="57" y="38"/>
                  </a:lnTo>
                  <a:lnTo>
                    <a:pt x="56" y="36"/>
                  </a:lnTo>
                  <a:lnTo>
                    <a:pt x="46" y="26"/>
                  </a:lnTo>
                  <a:lnTo>
                    <a:pt x="49" y="18"/>
                  </a:lnTo>
                  <a:lnTo>
                    <a:pt x="49" y="8"/>
                  </a:lnTo>
                  <a:lnTo>
                    <a:pt x="44" y="5"/>
                  </a:lnTo>
                  <a:lnTo>
                    <a:pt x="36" y="6"/>
                  </a:lnTo>
                  <a:lnTo>
                    <a:pt x="21" y="29"/>
                  </a:lnTo>
                  <a:lnTo>
                    <a:pt x="14" y="34"/>
                  </a:lnTo>
                  <a:lnTo>
                    <a:pt x="7" y="32"/>
                  </a:lnTo>
                  <a:lnTo>
                    <a:pt x="1" y="29"/>
                  </a:lnTo>
                  <a:lnTo>
                    <a:pt x="0" y="25"/>
                  </a:lnTo>
                  <a:lnTo>
                    <a:pt x="0" y="0"/>
                  </a:lnTo>
                </a:path>
              </a:pathLst>
            </a:custGeom>
            <a:noFill/>
            <a:ln w="6">
              <a:solidFill>
                <a:srgbClr val="005CE6"/>
              </a:solidFill>
              <a:prstDash val="solid"/>
              <a:round/>
              <a:headEnd/>
              <a:tailEnd/>
            </a:ln>
          </p:spPr>
          <p:txBody>
            <a:bodyPr/>
            <a:lstStyle/>
            <a:p>
              <a:endParaRPr lang="en-US"/>
            </a:p>
          </p:txBody>
        </p:sp>
        <p:sp>
          <p:nvSpPr>
            <p:cNvPr id="28796" name="Freeform 322"/>
            <p:cNvSpPr>
              <a:spLocks/>
            </p:cNvSpPr>
            <p:nvPr/>
          </p:nvSpPr>
          <p:spPr bwMode="auto">
            <a:xfrm>
              <a:off x="7223125" y="4257675"/>
              <a:ext cx="320675" cy="492125"/>
            </a:xfrm>
            <a:custGeom>
              <a:avLst/>
              <a:gdLst>
                <a:gd name="T0" fmla="*/ 202 w 202"/>
                <a:gd name="T1" fmla="*/ 0 h 310"/>
                <a:gd name="T2" fmla="*/ 195 w 202"/>
                <a:gd name="T3" fmla="*/ 10 h 310"/>
                <a:gd name="T4" fmla="*/ 192 w 202"/>
                <a:gd name="T5" fmla="*/ 16 h 310"/>
                <a:gd name="T6" fmla="*/ 181 w 202"/>
                <a:gd name="T7" fmla="*/ 27 h 310"/>
                <a:gd name="T8" fmla="*/ 179 w 202"/>
                <a:gd name="T9" fmla="*/ 32 h 310"/>
                <a:gd name="T10" fmla="*/ 178 w 202"/>
                <a:gd name="T11" fmla="*/ 40 h 310"/>
                <a:gd name="T12" fmla="*/ 179 w 202"/>
                <a:gd name="T13" fmla="*/ 46 h 310"/>
                <a:gd name="T14" fmla="*/ 186 w 202"/>
                <a:gd name="T15" fmla="*/ 59 h 310"/>
                <a:gd name="T16" fmla="*/ 189 w 202"/>
                <a:gd name="T17" fmla="*/ 71 h 310"/>
                <a:gd name="T18" fmla="*/ 188 w 202"/>
                <a:gd name="T19" fmla="*/ 85 h 310"/>
                <a:gd name="T20" fmla="*/ 178 w 202"/>
                <a:gd name="T21" fmla="*/ 105 h 310"/>
                <a:gd name="T22" fmla="*/ 176 w 202"/>
                <a:gd name="T23" fmla="*/ 114 h 310"/>
                <a:gd name="T24" fmla="*/ 173 w 202"/>
                <a:gd name="T25" fmla="*/ 118 h 310"/>
                <a:gd name="T26" fmla="*/ 172 w 202"/>
                <a:gd name="T27" fmla="*/ 135 h 310"/>
                <a:gd name="T28" fmla="*/ 163 w 202"/>
                <a:gd name="T29" fmla="*/ 154 h 310"/>
                <a:gd name="T30" fmla="*/ 159 w 202"/>
                <a:gd name="T31" fmla="*/ 166 h 310"/>
                <a:gd name="T32" fmla="*/ 159 w 202"/>
                <a:gd name="T33" fmla="*/ 173 h 310"/>
                <a:gd name="T34" fmla="*/ 149 w 202"/>
                <a:gd name="T35" fmla="*/ 203 h 310"/>
                <a:gd name="T36" fmla="*/ 146 w 202"/>
                <a:gd name="T37" fmla="*/ 217 h 310"/>
                <a:gd name="T38" fmla="*/ 144 w 202"/>
                <a:gd name="T39" fmla="*/ 222 h 310"/>
                <a:gd name="T40" fmla="*/ 133 w 202"/>
                <a:gd name="T41" fmla="*/ 233 h 310"/>
                <a:gd name="T42" fmla="*/ 126 w 202"/>
                <a:gd name="T43" fmla="*/ 245 h 310"/>
                <a:gd name="T44" fmla="*/ 108 w 202"/>
                <a:gd name="T45" fmla="*/ 249 h 310"/>
                <a:gd name="T46" fmla="*/ 91 w 202"/>
                <a:gd name="T47" fmla="*/ 258 h 310"/>
                <a:gd name="T48" fmla="*/ 83 w 202"/>
                <a:gd name="T49" fmla="*/ 265 h 310"/>
                <a:gd name="T50" fmla="*/ 77 w 202"/>
                <a:gd name="T51" fmla="*/ 277 h 310"/>
                <a:gd name="T52" fmla="*/ 68 w 202"/>
                <a:gd name="T53" fmla="*/ 282 h 310"/>
                <a:gd name="T54" fmla="*/ 58 w 202"/>
                <a:gd name="T55" fmla="*/ 284 h 310"/>
                <a:gd name="T56" fmla="*/ 51 w 202"/>
                <a:gd name="T57" fmla="*/ 287 h 310"/>
                <a:gd name="T58" fmla="*/ 29 w 202"/>
                <a:gd name="T59" fmla="*/ 289 h 310"/>
                <a:gd name="T60" fmla="*/ 25 w 202"/>
                <a:gd name="T61" fmla="*/ 292 h 310"/>
                <a:gd name="T62" fmla="*/ 21 w 202"/>
                <a:gd name="T63" fmla="*/ 297 h 310"/>
                <a:gd name="T64" fmla="*/ 21 w 202"/>
                <a:gd name="T65" fmla="*/ 300 h 310"/>
                <a:gd name="T66" fmla="*/ 18 w 202"/>
                <a:gd name="T67" fmla="*/ 302 h 310"/>
                <a:gd name="T68" fmla="*/ 0 w 202"/>
                <a:gd name="T69" fmla="*/ 310 h 31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02"/>
                <a:gd name="T106" fmla="*/ 0 h 310"/>
                <a:gd name="T107" fmla="*/ 202 w 202"/>
                <a:gd name="T108" fmla="*/ 310 h 31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02" h="310">
                  <a:moveTo>
                    <a:pt x="202" y="0"/>
                  </a:moveTo>
                  <a:lnTo>
                    <a:pt x="195" y="10"/>
                  </a:lnTo>
                  <a:lnTo>
                    <a:pt x="192" y="16"/>
                  </a:lnTo>
                  <a:lnTo>
                    <a:pt x="181" y="27"/>
                  </a:lnTo>
                  <a:lnTo>
                    <a:pt x="179" y="32"/>
                  </a:lnTo>
                  <a:lnTo>
                    <a:pt x="178" y="40"/>
                  </a:lnTo>
                  <a:lnTo>
                    <a:pt x="179" y="46"/>
                  </a:lnTo>
                  <a:lnTo>
                    <a:pt x="186" y="59"/>
                  </a:lnTo>
                  <a:lnTo>
                    <a:pt x="189" y="71"/>
                  </a:lnTo>
                  <a:lnTo>
                    <a:pt x="188" y="85"/>
                  </a:lnTo>
                  <a:lnTo>
                    <a:pt x="178" y="105"/>
                  </a:lnTo>
                  <a:lnTo>
                    <a:pt x="176" y="114"/>
                  </a:lnTo>
                  <a:lnTo>
                    <a:pt x="173" y="118"/>
                  </a:lnTo>
                  <a:lnTo>
                    <a:pt x="172" y="135"/>
                  </a:lnTo>
                  <a:lnTo>
                    <a:pt x="163" y="154"/>
                  </a:lnTo>
                  <a:lnTo>
                    <a:pt x="159" y="166"/>
                  </a:lnTo>
                  <a:lnTo>
                    <a:pt x="159" y="173"/>
                  </a:lnTo>
                  <a:lnTo>
                    <a:pt x="149" y="203"/>
                  </a:lnTo>
                  <a:lnTo>
                    <a:pt x="146" y="217"/>
                  </a:lnTo>
                  <a:lnTo>
                    <a:pt x="144" y="222"/>
                  </a:lnTo>
                  <a:lnTo>
                    <a:pt x="133" y="233"/>
                  </a:lnTo>
                  <a:lnTo>
                    <a:pt x="126" y="245"/>
                  </a:lnTo>
                  <a:lnTo>
                    <a:pt x="108" y="249"/>
                  </a:lnTo>
                  <a:lnTo>
                    <a:pt x="91" y="258"/>
                  </a:lnTo>
                  <a:lnTo>
                    <a:pt x="83" y="265"/>
                  </a:lnTo>
                  <a:lnTo>
                    <a:pt x="77" y="277"/>
                  </a:lnTo>
                  <a:lnTo>
                    <a:pt x="68" y="282"/>
                  </a:lnTo>
                  <a:lnTo>
                    <a:pt x="58" y="284"/>
                  </a:lnTo>
                  <a:lnTo>
                    <a:pt x="51" y="287"/>
                  </a:lnTo>
                  <a:lnTo>
                    <a:pt x="29" y="289"/>
                  </a:lnTo>
                  <a:lnTo>
                    <a:pt x="25" y="292"/>
                  </a:lnTo>
                  <a:lnTo>
                    <a:pt x="21" y="297"/>
                  </a:lnTo>
                  <a:lnTo>
                    <a:pt x="21" y="300"/>
                  </a:lnTo>
                  <a:lnTo>
                    <a:pt x="18" y="302"/>
                  </a:lnTo>
                  <a:lnTo>
                    <a:pt x="0" y="310"/>
                  </a:lnTo>
                </a:path>
              </a:pathLst>
            </a:custGeom>
            <a:noFill/>
            <a:ln w="6">
              <a:solidFill>
                <a:srgbClr val="005CE6"/>
              </a:solidFill>
              <a:prstDash val="solid"/>
              <a:round/>
              <a:headEnd/>
              <a:tailEnd/>
            </a:ln>
          </p:spPr>
          <p:txBody>
            <a:bodyPr/>
            <a:lstStyle/>
            <a:p>
              <a:endParaRPr lang="en-US"/>
            </a:p>
          </p:txBody>
        </p:sp>
        <p:sp>
          <p:nvSpPr>
            <p:cNvPr id="28797" name="Freeform 323"/>
            <p:cNvSpPr>
              <a:spLocks/>
            </p:cNvSpPr>
            <p:nvPr/>
          </p:nvSpPr>
          <p:spPr bwMode="auto">
            <a:xfrm>
              <a:off x="4222750" y="1554163"/>
              <a:ext cx="23813" cy="30162"/>
            </a:xfrm>
            <a:custGeom>
              <a:avLst/>
              <a:gdLst>
                <a:gd name="T0" fmla="*/ 15 w 15"/>
                <a:gd name="T1" fmla="*/ 19 h 19"/>
                <a:gd name="T2" fmla="*/ 13 w 15"/>
                <a:gd name="T3" fmla="*/ 13 h 19"/>
                <a:gd name="T4" fmla="*/ 5 w 15"/>
                <a:gd name="T5" fmla="*/ 3 h 19"/>
                <a:gd name="T6" fmla="*/ 0 w 15"/>
                <a:gd name="T7" fmla="*/ 0 h 19"/>
                <a:gd name="T8" fmla="*/ 0 60000 65536"/>
                <a:gd name="T9" fmla="*/ 0 60000 65536"/>
                <a:gd name="T10" fmla="*/ 0 60000 65536"/>
                <a:gd name="T11" fmla="*/ 0 60000 65536"/>
                <a:gd name="T12" fmla="*/ 0 w 15"/>
                <a:gd name="T13" fmla="*/ 0 h 19"/>
                <a:gd name="T14" fmla="*/ 15 w 15"/>
                <a:gd name="T15" fmla="*/ 19 h 19"/>
              </a:gdLst>
              <a:ahLst/>
              <a:cxnLst>
                <a:cxn ang="T8">
                  <a:pos x="T0" y="T1"/>
                </a:cxn>
                <a:cxn ang="T9">
                  <a:pos x="T2" y="T3"/>
                </a:cxn>
                <a:cxn ang="T10">
                  <a:pos x="T4" y="T5"/>
                </a:cxn>
                <a:cxn ang="T11">
                  <a:pos x="T6" y="T7"/>
                </a:cxn>
              </a:cxnLst>
              <a:rect l="T12" t="T13" r="T14" b="T15"/>
              <a:pathLst>
                <a:path w="15" h="19">
                  <a:moveTo>
                    <a:pt x="15" y="19"/>
                  </a:moveTo>
                  <a:lnTo>
                    <a:pt x="13" y="13"/>
                  </a:lnTo>
                  <a:lnTo>
                    <a:pt x="5" y="3"/>
                  </a:lnTo>
                  <a:lnTo>
                    <a:pt x="0" y="0"/>
                  </a:lnTo>
                </a:path>
              </a:pathLst>
            </a:custGeom>
            <a:noFill/>
            <a:ln w="6">
              <a:solidFill>
                <a:srgbClr val="005CE6"/>
              </a:solidFill>
              <a:prstDash val="solid"/>
              <a:round/>
              <a:headEnd/>
              <a:tailEnd/>
            </a:ln>
          </p:spPr>
          <p:txBody>
            <a:bodyPr/>
            <a:lstStyle/>
            <a:p>
              <a:endParaRPr lang="en-US"/>
            </a:p>
          </p:txBody>
        </p:sp>
        <p:sp>
          <p:nvSpPr>
            <p:cNvPr id="28798" name="Freeform 324"/>
            <p:cNvSpPr>
              <a:spLocks/>
            </p:cNvSpPr>
            <p:nvPr/>
          </p:nvSpPr>
          <p:spPr bwMode="auto">
            <a:xfrm>
              <a:off x="1884363" y="5967413"/>
              <a:ext cx="671513" cy="352425"/>
            </a:xfrm>
            <a:custGeom>
              <a:avLst/>
              <a:gdLst>
                <a:gd name="T0" fmla="*/ 5 w 423"/>
                <a:gd name="T1" fmla="*/ 222 h 222"/>
                <a:gd name="T2" fmla="*/ 7 w 423"/>
                <a:gd name="T3" fmla="*/ 216 h 222"/>
                <a:gd name="T4" fmla="*/ 0 w 423"/>
                <a:gd name="T5" fmla="*/ 206 h 222"/>
                <a:gd name="T6" fmla="*/ 7 w 423"/>
                <a:gd name="T7" fmla="*/ 194 h 222"/>
                <a:gd name="T8" fmla="*/ 16 w 423"/>
                <a:gd name="T9" fmla="*/ 186 h 222"/>
                <a:gd name="T10" fmla="*/ 20 w 423"/>
                <a:gd name="T11" fmla="*/ 183 h 222"/>
                <a:gd name="T12" fmla="*/ 26 w 423"/>
                <a:gd name="T13" fmla="*/ 183 h 222"/>
                <a:gd name="T14" fmla="*/ 31 w 423"/>
                <a:gd name="T15" fmla="*/ 184 h 222"/>
                <a:gd name="T16" fmla="*/ 39 w 423"/>
                <a:gd name="T17" fmla="*/ 189 h 222"/>
                <a:gd name="T18" fmla="*/ 47 w 423"/>
                <a:gd name="T19" fmla="*/ 189 h 222"/>
                <a:gd name="T20" fmla="*/ 56 w 423"/>
                <a:gd name="T21" fmla="*/ 184 h 222"/>
                <a:gd name="T22" fmla="*/ 66 w 423"/>
                <a:gd name="T23" fmla="*/ 176 h 222"/>
                <a:gd name="T24" fmla="*/ 76 w 423"/>
                <a:gd name="T25" fmla="*/ 160 h 222"/>
                <a:gd name="T26" fmla="*/ 83 w 423"/>
                <a:gd name="T27" fmla="*/ 148 h 222"/>
                <a:gd name="T28" fmla="*/ 88 w 423"/>
                <a:gd name="T29" fmla="*/ 145 h 222"/>
                <a:gd name="T30" fmla="*/ 119 w 423"/>
                <a:gd name="T31" fmla="*/ 132 h 222"/>
                <a:gd name="T32" fmla="*/ 138 w 423"/>
                <a:gd name="T33" fmla="*/ 132 h 222"/>
                <a:gd name="T34" fmla="*/ 142 w 423"/>
                <a:gd name="T35" fmla="*/ 127 h 222"/>
                <a:gd name="T36" fmla="*/ 154 w 423"/>
                <a:gd name="T37" fmla="*/ 108 h 222"/>
                <a:gd name="T38" fmla="*/ 161 w 423"/>
                <a:gd name="T39" fmla="*/ 98 h 222"/>
                <a:gd name="T40" fmla="*/ 190 w 423"/>
                <a:gd name="T41" fmla="*/ 82 h 222"/>
                <a:gd name="T42" fmla="*/ 199 w 423"/>
                <a:gd name="T43" fmla="*/ 75 h 222"/>
                <a:gd name="T44" fmla="*/ 206 w 423"/>
                <a:gd name="T45" fmla="*/ 63 h 222"/>
                <a:gd name="T46" fmla="*/ 216 w 423"/>
                <a:gd name="T47" fmla="*/ 52 h 222"/>
                <a:gd name="T48" fmla="*/ 223 w 423"/>
                <a:gd name="T49" fmla="*/ 46 h 222"/>
                <a:gd name="T50" fmla="*/ 226 w 423"/>
                <a:gd name="T51" fmla="*/ 42 h 222"/>
                <a:gd name="T52" fmla="*/ 235 w 423"/>
                <a:gd name="T53" fmla="*/ 39 h 222"/>
                <a:gd name="T54" fmla="*/ 255 w 423"/>
                <a:gd name="T55" fmla="*/ 36 h 222"/>
                <a:gd name="T56" fmla="*/ 275 w 423"/>
                <a:gd name="T57" fmla="*/ 27 h 222"/>
                <a:gd name="T58" fmla="*/ 282 w 423"/>
                <a:gd name="T59" fmla="*/ 27 h 222"/>
                <a:gd name="T60" fmla="*/ 286 w 423"/>
                <a:gd name="T61" fmla="*/ 30 h 222"/>
                <a:gd name="T62" fmla="*/ 296 w 423"/>
                <a:gd name="T63" fmla="*/ 39 h 222"/>
                <a:gd name="T64" fmla="*/ 312 w 423"/>
                <a:gd name="T65" fmla="*/ 35 h 222"/>
                <a:gd name="T66" fmla="*/ 318 w 423"/>
                <a:gd name="T67" fmla="*/ 35 h 222"/>
                <a:gd name="T68" fmla="*/ 325 w 423"/>
                <a:gd name="T69" fmla="*/ 37 h 222"/>
                <a:gd name="T70" fmla="*/ 330 w 423"/>
                <a:gd name="T71" fmla="*/ 40 h 222"/>
                <a:gd name="T72" fmla="*/ 335 w 423"/>
                <a:gd name="T73" fmla="*/ 43 h 222"/>
                <a:gd name="T74" fmla="*/ 351 w 423"/>
                <a:gd name="T75" fmla="*/ 45 h 222"/>
                <a:gd name="T76" fmla="*/ 357 w 423"/>
                <a:gd name="T77" fmla="*/ 46 h 222"/>
                <a:gd name="T78" fmla="*/ 363 w 423"/>
                <a:gd name="T79" fmla="*/ 46 h 222"/>
                <a:gd name="T80" fmla="*/ 405 w 423"/>
                <a:gd name="T81" fmla="*/ 35 h 222"/>
                <a:gd name="T82" fmla="*/ 407 w 423"/>
                <a:gd name="T83" fmla="*/ 32 h 222"/>
                <a:gd name="T84" fmla="*/ 417 w 423"/>
                <a:gd name="T85" fmla="*/ 9 h 222"/>
                <a:gd name="T86" fmla="*/ 422 w 423"/>
                <a:gd name="T87" fmla="*/ 3 h 222"/>
                <a:gd name="T88" fmla="*/ 423 w 423"/>
                <a:gd name="T89" fmla="*/ 0 h 22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23"/>
                <a:gd name="T136" fmla="*/ 0 h 222"/>
                <a:gd name="T137" fmla="*/ 423 w 423"/>
                <a:gd name="T138" fmla="*/ 222 h 22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23" h="222">
                  <a:moveTo>
                    <a:pt x="5" y="222"/>
                  </a:moveTo>
                  <a:lnTo>
                    <a:pt x="7" y="216"/>
                  </a:lnTo>
                  <a:lnTo>
                    <a:pt x="0" y="206"/>
                  </a:lnTo>
                  <a:lnTo>
                    <a:pt x="7" y="194"/>
                  </a:lnTo>
                  <a:lnTo>
                    <a:pt x="16" y="186"/>
                  </a:lnTo>
                  <a:lnTo>
                    <a:pt x="20" y="183"/>
                  </a:lnTo>
                  <a:lnTo>
                    <a:pt x="26" y="183"/>
                  </a:lnTo>
                  <a:lnTo>
                    <a:pt x="31" y="184"/>
                  </a:lnTo>
                  <a:lnTo>
                    <a:pt x="39" y="189"/>
                  </a:lnTo>
                  <a:lnTo>
                    <a:pt x="47" y="189"/>
                  </a:lnTo>
                  <a:lnTo>
                    <a:pt x="56" y="184"/>
                  </a:lnTo>
                  <a:lnTo>
                    <a:pt x="66" y="176"/>
                  </a:lnTo>
                  <a:lnTo>
                    <a:pt x="76" y="160"/>
                  </a:lnTo>
                  <a:lnTo>
                    <a:pt x="83" y="148"/>
                  </a:lnTo>
                  <a:lnTo>
                    <a:pt x="88" y="145"/>
                  </a:lnTo>
                  <a:lnTo>
                    <a:pt x="119" y="132"/>
                  </a:lnTo>
                  <a:lnTo>
                    <a:pt x="138" y="132"/>
                  </a:lnTo>
                  <a:lnTo>
                    <a:pt x="142" y="127"/>
                  </a:lnTo>
                  <a:lnTo>
                    <a:pt x="154" y="108"/>
                  </a:lnTo>
                  <a:lnTo>
                    <a:pt x="161" y="98"/>
                  </a:lnTo>
                  <a:lnTo>
                    <a:pt x="190" y="82"/>
                  </a:lnTo>
                  <a:lnTo>
                    <a:pt x="199" y="75"/>
                  </a:lnTo>
                  <a:lnTo>
                    <a:pt x="206" y="63"/>
                  </a:lnTo>
                  <a:lnTo>
                    <a:pt x="216" y="52"/>
                  </a:lnTo>
                  <a:lnTo>
                    <a:pt x="223" y="46"/>
                  </a:lnTo>
                  <a:lnTo>
                    <a:pt x="226" y="42"/>
                  </a:lnTo>
                  <a:lnTo>
                    <a:pt x="235" y="39"/>
                  </a:lnTo>
                  <a:lnTo>
                    <a:pt x="255" y="36"/>
                  </a:lnTo>
                  <a:lnTo>
                    <a:pt x="275" y="27"/>
                  </a:lnTo>
                  <a:lnTo>
                    <a:pt x="282" y="27"/>
                  </a:lnTo>
                  <a:lnTo>
                    <a:pt x="286" y="30"/>
                  </a:lnTo>
                  <a:lnTo>
                    <a:pt x="296" y="39"/>
                  </a:lnTo>
                  <a:lnTo>
                    <a:pt x="312" y="35"/>
                  </a:lnTo>
                  <a:lnTo>
                    <a:pt x="318" y="35"/>
                  </a:lnTo>
                  <a:lnTo>
                    <a:pt x="325" y="37"/>
                  </a:lnTo>
                  <a:lnTo>
                    <a:pt x="330" y="40"/>
                  </a:lnTo>
                  <a:lnTo>
                    <a:pt x="335" y="43"/>
                  </a:lnTo>
                  <a:lnTo>
                    <a:pt x="351" y="45"/>
                  </a:lnTo>
                  <a:lnTo>
                    <a:pt x="357" y="46"/>
                  </a:lnTo>
                  <a:lnTo>
                    <a:pt x="363" y="46"/>
                  </a:lnTo>
                  <a:lnTo>
                    <a:pt x="405" y="35"/>
                  </a:lnTo>
                  <a:lnTo>
                    <a:pt x="407" y="32"/>
                  </a:lnTo>
                  <a:lnTo>
                    <a:pt x="417" y="9"/>
                  </a:lnTo>
                  <a:lnTo>
                    <a:pt x="422" y="3"/>
                  </a:lnTo>
                  <a:lnTo>
                    <a:pt x="423" y="0"/>
                  </a:lnTo>
                </a:path>
              </a:pathLst>
            </a:custGeom>
            <a:noFill/>
            <a:ln w="6">
              <a:solidFill>
                <a:srgbClr val="005CE6"/>
              </a:solidFill>
              <a:prstDash val="solid"/>
              <a:round/>
              <a:headEnd/>
              <a:tailEnd/>
            </a:ln>
          </p:spPr>
          <p:txBody>
            <a:bodyPr/>
            <a:lstStyle/>
            <a:p>
              <a:endParaRPr lang="en-US"/>
            </a:p>
          </p:txBody>
        </p:sp>
        <p:sp>
          <p:nvSpPr>
            <p:cNvPr id="28799" name="Freeform 325"/>
            <p:cNvSpPr>
              <a:spLocks/>
            </p:cNvSpPr>
            <p:nvPr/>
          </p:nvSpPr>
          <p:spPr bwMode="auto">
            <a:xfrm>
              <a:off x="2439988" y="2527300"/>
              <a:ext cx="88900" cy="500062"/>
            </a:xfrm>
            <a:custGeom>
              <a:avLst/>
              <a:gdLst>
                <a:gd name="T0" fmla="*/ 55 w 56"/>
                <a:gd name="T1" fmla="*/ 315 h 315"/>
                <a:gd name="T2" fmla="*/ 56 w 56"/>
                <a:gd name="T3" fmla="*/ 304 h 315"/>
                <a:gd name="T4" fmla="*/ 53 w 56"/>
                <a:gd name="T5" fmla="*/ 292 h 315"/>
                <a:gd name="T6" fmla="*/ 53 w 56"/>
                <a:gd name="T7" fmla="*/ 281 h 315"/>
                <a:gd name="T8" fmla="*/ 44 w 56"/>
                <a:gd name="T9" fmla="*/ 255 h 315"/>
                <a:gd name="T10" fmla="*/ 43 w 56"/>
                <a:gd name="T11" fmla="*/ 241 h 315"/>
                <a:gd name="T12" fmla="*/ 39 w 56"/>
                <a:gd name="T13" fmla="*/ 220 h 315"/>
                <a:gd name="T14" fmla="*/ 39 w 56"/>
                <a:gd name="T15" fmla="*/ 203 h 315"/>
                <a:gd name="T16" fmla="*/ 34 w 56"/>
                <a:gd name="T17" fmla="*/ 192 h 315"/>
                <a:gd name="T18" fmla="*/ 31 w 56"/>
                <a:gd name="T19" fmla="*/ 172 h 315"/>
                <a:gd name="T20" fmla="*/ 30 w 56"/>
                <a:gd name="T21" fmla="*/ 166 h 315"/>
                <a:gd name="T22" fmla="*/ 23 w 56"/>
                <a:gd name="T23" fmla="*/ 153 h 315"/>
                <a:gd name="T24" fmla="*/ 21 w 56"/>
                <a:gd name="T25" fmla="*/ 143 h 315"/>
                <a:gd name="T26" fmla="*/ 20 w 56"/>
                <a:gd name="T27" fmla="*/ 131 h 315"/>
                <a:gd name="T28" fmla="*/ 14 w 56"/>
                <a:gd name="T29" fmla="*/ 108 h 315"/>
                <a:gd name="T30" fmla="*/ 13 w 56"/>
                <a:gd name="T31" fmla="*/ 107 h 315"/>
                <a:gd name="T32" fmla="*/ 10 w 56"/>
                <a:gd name="T33" fmla="*/ 88 h 315"/>
                <a:gd name="T34" fmla="*/ 10 w 56"/>
                <a:gd name="T35" fmla="*/ 66 h 315"/>
                <a:gd name="T36" fmla="*/ 8 w 56"/>
                <a:gd name="T37" fmla="*/ 65 h 315"/>
                <a:gd name="T38" fmla="*/ 8 w 56"/>
                <a:gd name="T39" fmla="*/ 56 h 315"/>
                <a:gd name="T40" fmla="*/ 11 w 56"/>
                <a:gd name="T41" fmla="*/ 46 h 315"/>
                <a:gd name="T42" fmla="*/ 6 w 56"/>
                <a:gd name="T43" fmla="*/ 42 h 315"/>
                <a:gd name="T44" fmla="*/ 6 w 56"/>
                <a:gd name="T45" fmla="*/ 20 h 315"/>
                <a:gd name="T46" fmla="*/ 4 w 56"/>
                <a:gd name="T47" fmla="*/ 9 h 315"/>
                <a:gd name="T48" fmla="*/ 0 w 56"/>
                <a:gd name="T49" fmla="*/ 0 h 31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6"/>
                <a:gd name="T76" fmla="*/ 0 h 315"/>
                <a:gd name="T77" fmla="*/ 56 w 56"/>
                <a:gd name="T78" fmla="*/ 315 h 31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6" h="315">
                  <a:moveTo>
                    <a:pt x="55" y="315"/>
                  </a:moveTo>
                  <a:lnTo>
                    <a:pt x="56" y="304"/>
                  </a:lnTo>
                  <a:lnTo>
                    <a:pt x="53" y="292"/>
                  </a:lnTo>
                  <a:lnTo>
                    <a:pt x="53" y="281"/>
                  </a:lnTo>
                  <a:lnTo>
                    <a:pt x="44" y="255"/>
                  </a:lnTo>
                  <a:lnTo>
                    <a:pt x="43" y="241"/>
                  </a:lnTo>
                  <a:lnTo>
                    <a:pt x="39" y="220"/>
                  </a:lnTo>
                  <a:lnTo>
                    <a:pt x="39" y="203"/>
                  </a:lnTo>
                  <a:lnTo>
                    <a:pt x="34" y="192"/>
                  </a:lnTo>
                  <a:lnTo>
                    <a:pt x="31" y="172"/>
                  </a:lnTo>
                  <a:lnTo>
                    <a:pt x="30" y="166"/>
                  </a:lnTo>
                  <a:lnTo>
                    <a:pt x="23" y="153"/>
                  </a:lnTo>
                  <a:lnTo>
                    <a:pt x="21" y="143"/>
                  </a:lnTo>
                  <a:lnTo>
                    <a:pt x="20" y="131"/>
                  </a:lnTo>
                  <a:lnTo>
                    <a:pt x="14" y="108"/>
                  </a:lnTo>
                  <a:lnTo>
                    <a:pt x="13" y="107"/>
                  </a:lnTo>
                  <a:lnTo>
                    <a:pt x="10" y="88"/>
                  </a:lnTo>
                  <a:lnTo>
                    <a:pt x="10" y="66"/>
                  </a:lnTo>
                  <a:lnTo>
                    <a:pt x="8" y="65"/>
                  </a:lnTo>
                  <a:lnTo>
                    <a:pt x="8" y="56"/>
                  </a:lnTo>
                  <a:lnTo>
                    <a:pt x="11" y="46"/>
                  </a:lnTo>
                  <a:lnTo>
                    <a:pt x="6" y="42"/>
                  </a:lnTo>
                  <a:lnTo>
                    <a:pt x="6" y="20"/>
                  </a:lnTo>
                  <a:lnTo>
                    <a:pt x="4" y="9"/>
                  </a:lnTo>
                  <a:lnTo>
                    <a:pt x="0" y="0"/>
                  </a:lnTo>
                </a:path>
              </a:pathLst>
            </a:custGeom>
            <a:noFill/>
            <a:ln w="6">
              <a:solidFill>
                <a:srgbClr val="005CE6"/>
              </a:solidFill>
              <a:prstDash val="solid"/>
              <a:round/>
              <a:headEnd/>
              <a:tailEnd/>
            </a:ln>
          </p:spPr>
          <p:txBody>
            <a:bodyPr/>
            <a:lstStyle/>
            <a:p>
              <a:endParaRPr lang="en-US"/>
            </a:p>
          </p:txBody>
        </p:sp>
        <p:sp>
          <p:nvSpPr>
            <p:cNvPr id="28800" name="Freeform 326"/>
            <p:cNvSpPr>
              <a:spLocks/>
            </p:cNvSpPr>
            <p:nvPr/>
          </p:nvSpPr>
          <p:spPr bwMode="auto">
            <a:xfrm>
              <a:off x="3503613" y="4749800"/>
              <a:ext cx="15875" cy="20637"/>
            </a:xfrm>
            <a:custGeom>
              <a:avLst/>
              <a:gdLst>
                <a:gd name="T0" fmla="*/ 10 w 10"/>
                <a:gd name="T1" fmla="*/ 0 h 13"/>
                <a:gd name="T2" fmla="*/ 5 w 10"/>
                <a:gd name="T3" fmla="*/ 10 h 13"/>
                <a:gd name="T4" fmla="*/ 0 w 10"/>
                <a:gd name="T5" fmla="*/ 13 h 13"/>
                <a:gd name="T6" fmla="*/ 0 60000 65536"/>
                <a:gd name="T7" fmla="*/ 0 60000 65536"/>
                <a:gd name="T8" fmla="*/ 0 60000 65536"/>
                <a:gd name="T9" fmla="*/ 0 w 10"/>
                <a:gd name="T10" fmla="*/ 0 h 13"/>
                <a:gd name="T11" fmla="*/ 10 w 10"/>
                <a:gd name="T12" fmla="*/ 13 h 13"/>
              </a:gdLst>
              <a:ahLst/>
              <a:cxnLst>
                <a:cxn ang="T6">
                  <a:pos x="T0" y="T1"/>
                </a:cxn>
                <a:cxn ang="T7">
                  <a:pos x="T2" y="T3"/>
                </a:cxn>
                <a:cxn ang="T8">
                  <a:pos x="T4" y="T5"/>
                </a:cxn>
              </a:cxnLst>
              <a:rect l="T9" t="T10" r="T11" b="T12"/>
              <a:pathLst>
                <a:path w="10" h="13">
                  <a:moveTo>
                    <a:pt x="10" y="0"/>
                  </a:moveTo>
                  <a:lnTo>
                    <a:pt x="5" y="10"/>
                  </a:lnTo>
                  <a:lnTo>
                    <a:pt x="0" y="13"/>
                  </a:lnTo>
                </a:path>
              </a:pathLst>
            </a:custGeom>
            <a:noFill/>
            <a:ln w="6">
              <a:solidFill>
                <a:srgbClr val="005CE6"/>
              </a:solidFill>
              <a:prstDash val="solid"/>
              <a:round/>
              <a:headEnd/>
              <a:tailEnd/>
            </a:ln>
          </p:spPr>
          <p:txBody>
            <a:bodyPr/>
            <a:lstStyle/>
            <a:p>
              <a:endParaRPr lang="en-US"/>
            </a:p>
          </p:txBody>
        </p:sp>
        <p:sp>
          <p:nvSpPr>
            <p:cNvPr id="28801" name="Freeform 327"/>
            <p:cNvSpPr>
              <a:spLocks/>
            </p:cNvSpPr>
            <p:nvPr/>
          </p:nvSpPr>
          <p:spPr bwMode="auto">
            <a:xfrm>
              <a:off x="7092950" y="1670050"/>
              <a:ext cx="65088" cy="11112"/>
            </a:xfrm>
            <a:custGeom>
              <a:avLst/>
              <a:gdLst>
                <a:gd name="T0" fmla="*/ 41 w 41"/>
                <a:gd name="T1" fmla="*/ 7 h 7"/>
                <a:gd name="T2" fmla="*/ 36 w 41"/>
                <a:gd name="T3" fmla="*/ 6 h 7"/>
                <a:gd name="T4" fmla="*/ 26 w 41"/>
                <a:gd name="T5" fmla="*/ 0 h 7"/>
                <a:gd name="T6" fmla="*/ 15 w 41"/>
                <a:gd name="T7" fmla="*/ 0 h 7"/>
                <a:gd name="T8" fmla="*/ 0 w 41"/>
                <a:gd name="T9" fmla="*/ 3 h 7"/>
                <a:gd name="T10" fmla="*/ 0 60000 65536"/>
                <a:gd name="T11" fmla="*/ 0 60000 65536"/>
                <a:gd name="T12" fmla="*/ 0 60000 65536"/>
                <a:gd name="T13" fmla="*/ 0 60000 65536"/>
                <a:gd name="T14" fmla="*/ 0 60000 65536"/>
                <a:gd name="T15" fmla="*/ 0 w 41"/>
                <a:gd name="T16" fmla="*/ 0 h 7"/>
                <a:gd name="T17" fmla="*/ 41 w 41"/>
                <a:gd name="T18" fmla="*/ 7 h 7"/>
              </a:gdLst>
              <a:ahLst/>
              <a:cxnLst>
                <a:cxn ang="T10">
                  <a:pos x="T0" y="T1"/>
                </a:cxn>
                <a:cxn ang="T11">
                  <a:pos x="T2" y="T3"/>
                </a:cxn>
                <a:cxn ang="T12">
                  <a:pos x="T4" y="T5"/>
                </a:cxn>
                <a:cxn ang="T13">
                  <a:pos x="T6" y="T7"/>
                </a:cxn>
                <a:cxn ang="T14">
                  <a:pos x="T8" y="T9"/>
                </a:cxn>
              </a:cxnLst>
              <a:rect l="T15" t="T16" r="T17" b="T18"/>
              <a:pathLst>
                <a:path w="41" h="7">
                  <a:moveTo>
                    <a:pt x="41" y="7"/>
                  </a:moveTo>
                  <a:lnTo>
                    <a:pt x="36" y="6"/>
                  </a:lnTo>
                  <a:lnTo>
                    <a:pt x="26" y="0"/>
                  </a:lnTo>
                  <a:lnTo>
                    <a:pt x="15" y="0"/>
                  </a:lnTo>
                  <a:lnTo>
                    <a:pt x="0" y="3"/>
                  </a:lnTo>
                </a:path>
              </a:pathLst>
            </a:custGeom>
            <a:noFill/>
            <a:ln w="6">
              <a:solidFill>
                <a:srgbClr val="005CE6"/>
              </a:solidFill>
              <a:prstDash val="solid"/>
              <a:round/>
              <a:headEnd/>
              <a:tailEnd/>
            </a:ln>
          </p:spPr>
          <p:txBody>
            <a:bodyPr/>
            <a:lstStyle/>
            <a:p>
              <a:endParaRPr lang="en-US"/>
            </a:p>
          </p:txBody>
        </p:sp>
        <p:sp>
          <p:nvSpPr>
            <p:cNvPr id="28802" name="Freeform 328"/>
            <p:cNvSpPr>
              <a:spLocks/>
            </p:cNvSpPr>
            <p:nvPr/>
          </p:nvSpPr>
          <p:spPr bwMode="auto">
            <a:xfrm>
              <a:off x="3282950" y="2047875"/>
              <a:ext cx="581025" cy="217487"/>
            </a:xfrm>
            <a:custGeom>
              <a:avLst/>
              <a:gdLst>
                <a:gd name="T0" fmla="*/ 5 w 366"/>
                <a:gd name="T1" fmla="*/ 127 h 137"/>
                <a:gd name="T2" fmla="*/ 16 w 366"/>
                <a:gd name="T3" fmla="*/ 137 h 137"/>
                <a:gd name="T4" fmla="*/ 25 w 366"/>
                <a:gd name="T5" fmla="*/ 127 h 137"/>
                <a:gd name="T6" fmla="*/ 39 w 366"/>
                <a:gd name="T7" fmla="*/ 121 h 137"/>
                <a:gd name="T8" fmla="*/ 49 w 366"/>
                <a:gd name="T9" fmla="*/ 114 h 137"/>
                <a:gd name="T10" fmla="*/ 35 w 366"/>
                <a:gd name="T11" fmla="*/ 105 h 137"/>
                <a:gd name="T12" fmla="*/ 42 w 366"/>
                <a:gd name="T13" fmla="*/ 95 h 137"/>
                <a:gd name="T14" fmla="*/ 54 w 366"/>
                <a:gd name="T15" fmla="*/ 105 h 137"/>
                <a:gd name="T16" fmla="*/ 62 w 366"/>
                <a:gd name="T17" fmla="*/ 108 h 137"/>
                <a:gd name="T18" fmla="*/ 72 w 366"/>
                <a:gd name="T19" fmla="*/ 96 h 137"/>
                <a:gd name="T20" fmla="*/ 98 w 366"/>
                <a:gd name="T21" fmla="*/ 102 h 137"/>
                <a:gd name="T22" fmla="*/ 121 w 366"/>
                <a:gd name="T23" fmla="*/ 92 h 137"/>
                <a:gd name="T24" fmla="*/ 137 w 366"/>
                <a:gd name="T25" fmla="*/ 101 h 137"/>
                <a:gd name="T26" fmla="*/ 153 w 366"/>
                <a:gd name="T27" fmla="*/ 99 h 137"/>
                <a:gd name="T28" fmla="*/ 162 w 366"/>
                <a:gd name="T29" fmla="*/ 103 h 137"/>
                <a:gd name="T30" fmla="*/ 169 w 366"/>
                <a:gd name="T31" fmla="*/ 116 h 137"/>
                <a:gd name="T32" fmla="*/ 180 w 366"/>
                <a:gd name="T33" fmla="*/ 112 h 137"/>
                <a:gd name="T34" fmla="*/ 188 w 366"/>
                <a:gd name="T35" fmla="*/ 99 h 137"/>
                <a:gd name="T36" fmla="*/ 212 w 366"/>
                <a:gd name="T37" fmla="*/ 92 h 137"/>
                <a:gd name="T38" fmla="*/ 228 w 366"/>
                <a:gd name="T39" fmla="*/ 89 h 137"/>
                <a:gd name="T40" fmla="*/ 238 w 366"/>
                <a:gd name="T41" fmla="*/ 75 h 137"/>
                <a:gd name="T42" fmla="*/ 239 w 366"/>
                <a:gd name="T43" fmla="*/ 70 h 137"/>
                <a:gd name="T44" fmla="*/ 238 w 366"/>
                <a:gd name="T45" fmla="*/ 62 h 137"/>
                <a:gd name="T46" fmla="*/ 250 w 366"/>
                <a:gd name="T47" fmla="*/ 60 h 137"/>
                <a:gd name="T48" fmla="*/ 271 w 366"/>
                <a:gd name="T49" fmla="*/ 69 h 137"/>
                <a:gd name="T50" fmla="*/ 278 w 366"/>
                <a:gd name="T51" fmla="*/ 63 h 137"/>
                <a:gd name="T52" fmla="*/ 287 w 366"/>
                <a:gd name="T53" fmla="*/ 49 h 137"/>
                <a:gd name="T54" fmla="*/ 299 w 366"/>
                <a:gd name="T55" fmla="*/ 59 h 137"/>
                <a:gd name="T56" fmla="*/ 307 w 366"/>
                <a:gd name="T57" fmla="*/ 50 h 137"/>
                <a:gd name="T58" fmla="*/ 313 w 366"/>
                <a:gd name="T59" fmla="*/ 49 h 137"/>
                <a:gd name="T60" fmla="*/ 323 w 366"/>
                <a:gd name="T61" fmla="*/ 63 h 137"/>
                <a:gd name="T62" fmla="*/ 337 w 366"/>
                <a:gd name="T63" fmla="*/ 59 h 137"/>
                <a:gd name="T64" fmla="*/ 353 w 366"/>
                <a:gd name="T65" fmla="*/ 65 h 137"/>
                <a:gd name="T66" fmla="*/ 363 w 366"/>
                <a:gd name="T67" fmla="*/ 62 h 137"/>
                <a:gd name="T68" fmla="*/ 362 w 366"/>
                <a:gd name="T69" fmla="*/ 26 h 137"/>
                <a:gd name="T70" fmla="*/ 366 w 366"/>
                <a:gd name="T71" fmla="*/ 0 h 13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66"/>
                <a:gd name="T109" fmla="*/ 0 h 137"/>
                <a:gd name="T110" fmla="*/ 366 w 366"/>
                <a:gd name="T111" fmla="*/ 137 h 13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66" h="137">
                  <a:moveTo>
                    <a:pt x="0" y="127"/>
                  </a:moveTo>
                  <a:lnTo>
                    <a:pt x="5" y="127"/>
                  </a:lnTo>
                  <a:lnTo>
                    <a:pt x="9" y="132"/>
                  </a:lnTo>
                  <a:lnTo>
                    <a:pt x="16" y="137"/>
                  </a:lnTo>
                  <a:lnTo>
                    <a:pt x="21" y="135"/>
                  </a:lnTo>
                  <a:lnTo>
                    <a:pt x="25" y="127"/>
                  </a:lnTo>
                  <a:lnTo>
                    <a:pt x="35" y="128"/>
                  </a:lnTo>
                  <a:lnTo>
                    <a:pt x="39" y="121"/>
                  </a:lnTo>
                  <a:lnTo>
                    <a:pt x="49" y="116"/>
                  </a:lnTo>
                  <a:lnTo>
                    <a:pt x="49" y="114"/>
                  </a:lnTo>
                  <a:lnTo>
                    <a:pt x="36" y="108"/>
                  </a:lnTo>
                  <a:lnTo>
                    <a:pt x="35" y="105"/>
                  </a:lnTo>
                  <a:lnTo>
                    <a:pt x="38" y="101"/>
                  </a:lnTo>
                  <a:lnTo>
                    <a:pt x="42" y="95"/>
                  </a:lnTo>
                  <a:lnTo>
                    <a:pt x="46" y="95"/>
                  </a:lnTo>
                  <a:lnTo>
                    <a:pt x="54" y="105"/>
                  </a:lnTo>
                  <a:lnTo>
                    <a:pt x="57" y="108"/>
                  </a:lnTo>
                  <a:lnTo>
                    <a:pt x="62" y="108"/>
                  </a:lnTo>
                  <a:lnTo>
                    <a:pt x="69" y="98"/>
                  </a:lnTo>
                  <a:lnTo>
                    <a:pt x="72" y="96"/>
                  </a:lnTo>
                  <a:lnTo>
                    <a:pt x="84" y="96"/>
                  </a:lnTo>
                  <a:lnTo>
                    <a:pt x="98" y="102"/>
                  </a:lnTo>
                  <a:lnTo>
                    <a:pt x="110" y="103"/>
                  </a:lnTo>
                  <a:lnTo>
                    <a:pt x="121" y="92"/>
                  </a:lnTo>
                  <a:lnTo>
                    <a:pt x="126" y="93"/>
                  </a:lnTo>
                  <a:lnTo>
                    <a:pt x="137" y="101"/>
                  </a:lnTo>
                  <a:lnTo>
                    <a:pt x="142" y="103"/>
                  </a:lnTo>
                  <a:lnTo>
                    <a:pt x="153" y="99"/>
                  </a:lnTo>
                  <a:lnTo>
                    <a:pt x="157" y="101"/>
                  </a:lnTo>
                  <a:lnTo>
                    <a:pt x="162" y="103"/>
                  </a:lnTo>
                  <a:lnTo>
                    <a:pt x="165" y="115"/>
                  </a:lnTo>
                  <a:lnTo>
                    <a:pt x="169" y="116"/>
                  </a:lnTo>
                  <a:lnTo>
                    <a:pt x="178" y="116"/>
                  </a:lnTo>
                  <a:lnTo>
                    <a:pt x="180" y="112"/>
                  </a:lnTo>
                  <a:lnTo>
                    <a:pt x="185" y="103"/>
                  </a:lnTo>
                  <a:lnTo>
                    <a:pt x="188" y="99"/>
                  </a:lnTo>
                  <a:lnTo>
                    <a:pt x="201" y="98"/>
                  </a:lnTo>
                  <a:lnTo>
                    <a:pt x="212" y="92"/>
                  </a:lnTo>
                  <a:lnTo>
                    <a:pt x="225" y="92"/>
                  </a:lnTo>
                  <a:lnTo>
                    <a:pt x="228" y="89"/>
                  </a:lnTo>
                  <a:lnTo>
                    <a:pt x="228" y="79"/>
                  </a:lnTo>
                  <a:lnTo>
                    <a:pt x="238" y="75"/>
                  </a:lnTo>
                  <a:lnTo>
                    <a:pt x="239" y="73"/>
                  </a:lnTo>
                  <a:lnTo>
                    <a:pt x="239" y="70"/>
                  </a:lnTo>
                  <a:lnTo>
                    <a:pt x="238" y="66"/>
                  </a:lnTo>
                  <a:lnTo>
                    <a:pt x="238" y="62"/>
                  </a:lnTo>
                  <a:lnTo>
                    <a:pt x="244" y="59"/>
                  </a:lnTo>
                  <a:lnTo>
                    <a:pt x="250" y="60"/>
                  </a:lnTo>
                  <a:lnTo>
                    <a:pt x="261" y="66"/>
                  </a:lnTo>
                  <a:lnTo>
                    <a:pt x="271" y="69"/>
                  </a:lnTo>
                  <a:lnTo>
                    <a:pt x="275" y="67"/>
                  </a:lnTo>
                  <a:lnTo>
                    <a:pt x="278" y="63"/>
                  </a:lnTo>
                  <a:lnTo>
                    <a:pt x="283" y="52"/>
                  </a:lnTo>
                  <a:lnTo>
                    <a:pt x="287" y="49"/>
                  </a:lnTo>
                  <a:lnTo>
                    <a:pt x="290" y="49"/>
                  </a:lnTo>
                  <a:lnTo>
                    <a:pt x="299" y="59"/>
                  </a:lnTo>
                  <a:lnTo>
                    <a:pt x="304" y="60"/>
                  </a:lnTo>
                  <a:lnTo>
                    <a:pt x="307" y="50"/>
                  </a:lnTo>
                  <a:lnTo>
                    <a:pt x="310" y="49"/>
                  </a:lnTo>
                  <a:lnTo>
                    <a:pt x="313" y="49"/>
                  </a:lnTo>
                  <a:lnTo>
                    <a:pt x="319" y="55"/>
                  </a:lnTo>
                  <a:lnTo>
                    <a:pt x="323" y="63"/>
                  </a:lnTo>
                  <a:lnTo>
                    <a:pt x="327" y="63"/>
                  </a:lnTo>
                  <a:lnTo>
                    <a:pt x="337" y="59"/>
                  </a:lnTo>
                  <a:lnTo>
                    <a:pt x="343" y="60"/>
                  </a:lnTo>
                  <a:lnTo>
                    <a:pt x="353" y="65"/>
                  </a:lnTo>
                  <a:lnTo>
                    <a:pt x="362" y="66"/>
                  </a:lnTo>
                  <a:lnTo>
                    <a:pt x="363" y="62"/>
                  </a:lnTo>
                  <a:lnTo>
                    <a:pt x="363" y="37"/>
                  </a:lnTo>
                  <a:lnTo>
                    <a:pt x="362" y="26"/>
                  </a:lnTo>
                  <a:lnTo>
                    <a:pt x="363" y="7"/>
                  </a:lnTo>
                  <a:lnTo>
                    <a:pt x="366" y="0"/>
                  </a:lnTo>
                </a:path>
              </a:pathLst>
            </a:custGeom>
            <a:noFill/>
            <a:ln w="6">
              <a:solidFill>
                <a:srgbClr val="005CE6"/>
              </a:solidFill>
              <a:prstDash val="solid"/>
              <a:round/>
              <a:headEnd/>
              <a:tailEnd/>
            </a:ln>
          </p:spPr>
          <p:txBody>
            <a:bodyPr/>
            <a:lstStyle/>
            <a:p>
              <a:endParaRPr lang="en-US"/>
            </a:p>
          </p:txBody>
        </p:sp>
        <p:sp>
          <p:nvSpPr>
            <p:cNvPr id="28803" name="Freeform 329"/>
            <p:cNvSpPr>
              <a:spLocks/>
            </p:cNvSpPr>
            <p:nvPr/>
          </p:nvSpPr>
          <p:spPr bwMode="auto">
            <a:xfrm>
              <a:off x="3700463" y="2692400"/>
              <a:ext cx="174625" cy="61912"/>
            </a:xfrm>
            <a:custGeom>
              <a:avLst/>
              <a:gdLst>
                <a:gd name="T0" fmla="*/ 109 w 110"/>
                <a:gd name="T1" fmla="*/ 39 h 39"/>
                <a:gd name="T2" fmla="*/ 110 w 110"/>
                <a:gd name="T3" fmla="*/ 34 h 39"/>
                <a:gd name="T4" fmla="*/ 109 w 110"/>
                <a:gd name="T5" fmla="*/ 24 h 39"/>
                <a:gd name="T6" fmla="*/ 108 w 110"/>
                <a:gd name="T7" fmla="*/ 21 h 39"/>
                <a:gd name="T8" fmla="*/ 105 w 110"/>
                <a:gd name="T9" fmla="*/ 19 h 39"/>
                <a:gd name="T10" fmla="*/ 95 w 110"/>
                <a:gd name="T11" fmla="*/ 13 h 39"/>
                <a:gd name="T12" fmla="*/ 74 w 110"/>
                <a:gd name="T13" fmla="*/ 8 h 39"/>
                <a:gd name="T14" fmla="*/ 61 w 110"/>
                <a:gd name="T15" fmla="*/ 7 h 39"/>
                <a:gd name="T16" fmla="*/ 12 w 110"/>
                <a:gd name="T17" fmla="*/ 6 h 39"/>
                <a:gd name="T18" fmla="*/ 0 w 110"/>
                <a:gd name="T19" fmla="*/ 0 h 3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0"/>
                <a:gd name="T31" fmla="*/ 0 h 39"/>
                <a:gd name="T32" fmla="*/ 110 w 110"/>
                <a:gd name="T33" fmla="*/ 39 h 3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0" h="39">
                  <a:moveTo>
                    <a:pt x="109" y="39"/>
                  </a:moveTo>
                  <a:lnTo>
                    <a:pt x="110" y="34"/>
                  </a:lnTo>
                  <a:lnTo>
                    <a:pt x="109" y="24"/>
                  </a:lnTo>
                  <a:lnTo>
                    <a:pt x="108" y="21"/>
                  </a:lnTo>
                  <a:lnTo>
                    <a:pt x="105" y="19"/>
                  </a:lnTo>
                  <a:lnTo>
                    <a:pt x="95" y="13"/>
                  </a:lnTo>
                  <a:lnTo>
                    <a:pt x="74" y="8"/>
                  </a:lnTo>
                  <a:lnTo>
                    <a:pt x="61" y="7"/>
                  </a:lnTo>
                  <a:lnTo>
                    <a:pt x="12" y="6"/>
                  </a:lnTo>
                  <a:lnTo>
                    <a:pt x="0" y="0"/>
                  </a:lnTo>
                </a:path>
              </a:pathLst>
            </a:custGeom>
            <a:noFill/>
            <a:ln w="6">
              <a:solidFill>
                <a:srgbClr val="005CE6"/>
              </a:solidFill>
              <a:prstDash val="solid"/>
              <a:round/>
              <a:headEnd/>
              <a:tailEnd/>
            </a:ln>
          </p:spPr>
          <p:txBody>
            <a:bodyPr/>
            <a:lstStyle/>
            <a:p>
              <a:endParaRPr lang="en-US"/>
            </a:p>
          </p:txBody>
        </p:sp>
        <p:sp>
          <p:nvSpPr>
            <p:cNvPr id="28804" name="Freeform 330"/>
            <p:cNvSpPr>
              <a:spLocks/>
            </p:cNvSpPr>
            <p:nvPr/>
          </p:nvSpPr>
          <p:spPr bwMode="auto">
            <a:xfrm>
              <a:off x="3827463" y="3783013"/>
              <a:ext cx="60325" cy="23812"/>
            </a:xfrm>
            <a:custGeom>
              <a:avLst/>
              <a:gdLst>
                <a:gd name="T0" fmla="*/ 0 w 38"/>
                <a:gd name="T1" fmla="*/ 8 h 15"/>
                <a:gd name="T2" fmla="*/ 0 w 38"/>
                <a:gd name="T3" fmla="*/ 11 h 15"/>
                <a:gd name="T4" fmla="*/ 9 w 38"/>
                <a:gd name="T5" fmla="*/ 15 h 15"/>
                <a:gd name="T6" fmla="*/ 20 w 38"/>
                <a:gd name="T7" fmla="*/ 14 h 15"/>
                <a:gd name="T8" fmla="*/ 29 w 38"/>
                <a:gd name="T9" fmla="*/ 11 h 15"/>
                <a:gd name="T10" fmla="*/ 35 w 38"/>
                <a:gd name="T11" fmla="*/ 7 h 15"/>
                <a:gd name="T12" fmla="*/ 38 w 38"/>
                <a:gd name="T13" fmla="*/ 0 h 15"/>
                <a:gd name="T14" fmla="*/ 0 60000 65536"/>
                <a:gd name="T15" fmla="*/ 0 60000 65536"/>
                <a:gd name="T16" fmla="*/ 0 60000 65536"/>
                <a:gd name="T17" fmla="*/ 0 60000 65536"/>
                <a:gd name="T18" fmla="*/ 0 60000 65536"/>
                <a:gd name="T19" fmla="*/ 0 60000 65536"/>
                <a:gd name="T20" fmla="*/ 0 60000 65536"/>
                <a:gd name="T21" fmla="*/ 0 w 38"/>
                <a:gd name="T22" fmla="*/ 0 h 15"/>
                <a:gd name="T23" fmla="*/ 38 w 38"/>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 h="15">
                  <a:moveTo>
                    <a:pt x="0" y="8"/>
                  </a:moveTo>
                  <a:lnTo>
                    <a:pt x="0" y="11"/>
                  </a:lnTo>
                  <a:lnTo>
                    <a:pt x="9" y="15"/>
                  </a:lnTo>
                  <a:lnTo>
                    <a:pt x="20" y="14"/>
                  </a:lnTo>
                  <a:lnTo>
                    <a:pt x="29" y="11"/>
                  </a:lnTo>
                  <a:lnTo>
                    <a:pt x="35" y="7"/>
                  </a:lnTo>
                  <a:lnTo>
                    <a:pt x="38" y="0"/>
                  </a:lnTo>
                </a:path>
              </a:pathLst>
            </a:custGeom>
            <a:noFill/>
            <a:ln w="6">
              <a:solidFill>
                <a:srgbClr val="005CE6"/>
              </a:solidFill>
              <a:prstDash val="solid"/>
              <a:round/>
              <a:headEnd/>
              <a:tailEnd/>
            </a:ln>
          </p:spPr>
          <p:txBody>
            <a:bodyPr/>
            <a:lstStyle/>
            <a:p>
              <a:endParaRPr lang="en-US"/>
            </a:p>
          </p:txBody>
        </p:sp>
        <p:sp>
          <p:nvSpPr>
            <p:cNvPr id="28805" name="Freeform 331"/>
            <p:cNvSpPr>
              <a:spLocks/>
            </p:cNvSpPr>
            <p:nvPr/>
          </p:nvSpPr>
          <p:spPr bwMode="auto">
            <a:xfrm>
              <a:off x="1319213" y="3794125"/>
              <a:ext cx="546100" cy="625475"/>
            </a:xfrm>
            <a:custGeom>
              <a:avLst/>
              <a:gdLst>
                <a:gd name="T0" fmla="*/ 3 w 344"/>
                <a:gd name="T1" fmla="*/ 3 h 394"/>
                <a:gd name="T2" fmla="*/ 6 w 344"/>
                <a:gd name="T3" fmla="*/ 14 h 394"/>
                <a:gd name="T4" fmla="*/ 47 w 344"/>
                <a:gd name="T5" fmla="*/ 56 h 394"/>
                <a:gd name="T6" fmla="*/ 46 w 344"/>
                <a:gd name="T7" fmla="*/ 67 h 394"/>
                <a:gd name="T8" fmla="*/ 85 w 344"/>
                <a:gd name="T9" fmla="*/ 92 h 394"/>
                <a:gd name="T10" fmla="*/ 89 w 344"/>
                <a:gd name="T11" fmla="*/ 108 h 394"/>
                <a:gd name="T12" fmla="*/ 96 w 344"/>
                <a:gd name="T13" fmla="*/ 119 h 394"/>
                <a:gd name="T14" fmla="*/ 105 w 344"/>
                <a:gd name="T15" fmla="*/ 125 h 394"/>
                <a:gd name="T16" fmla="*/ 121 w 344"/>
                <a:gd name="T17" fmla="*/ 129 h 394"/>
                <a:gd name="T18" fmla="*/ 140 w 344"/>
                <a:gd name="T19" fmla="*/ 144 h 394"/>
                <a:gd name="T20" fmla="*/ 148 w 344"/>
                <a:gd name="T21" fmla="*/ 134 h 394"/>
                <a:gd name="T22" fmla="*/ 155 w 344"/>
                <a:gd name="T23" fmla="*/ 138 h 394"/>
                <a:gd name="T24" fmla="*/ 148 w 344"/>
                <a:gd name="T25" fmla="*/ 148 h 394"/>
                <a:gd name="T26" fmla="*/ 150 w 344"/>
                <a:gd name="T27" fmla="*/ 163 h 394"/>
                <a:gd name="T28" fmla="*/ 160 w 344"/>
                <a:gd name="T29" fmla="*/ 170 h 394"/>
                <a:gd name="T30" fmla="*/ 171 w 344"/>
                <a:gd name="T31" fmla="*/ 187 h 394"/>
                <a:gd name="T32" fmla="*/ 183 w 344"/>
                <a:gd name="T33" fmla="*/ 199 h 394"/>
                <a:gd name="T34" fmla="*/ 192 w 344"/>
                <a:gd name="T35" fmla="*/ 206 h 394"/>
                <a:gd name="T36" fmla="*/ 199 w 344"/>
                <a:gd name="T37" fmla="*/ 206 h 394"/>
                <a:gd name="T38" fmla="*/ 212 w 344"/>
                <a:gd name="T39" fmla="*/ 219 h 394"/>
                <a:gd name="T40" fmla="*/ 232 w 344"/>
                <a:gd name="T41" fmla="*/ 229 h 394"/>
                <a:gd name="T42" fmla="*/ 229 w 344"/>
                <a:gd name="T43" fmla="*/ 243 h 394"/>
                <a:gd name="T44" fmla="*/ 230 w 344"/>
                <a:gd name="T45" fmla="*/ 256 h 394"/>
                <a:gd name="T46" fmla="*/ 243 w 344"/>
                <a:gd name="T47" fmla="*/ 258 h 394"/>
                <a:gd name="T48" fmla="*/ 258 w 344"/>
                <a:gd name="T49" fmla="*/ 252 h 394"/>
                <a:gd name="T50" fmla="*/ 275 w 344"/>
                <a:gd name="T51" fmla="*/ 265 h 394"/>
                <a:gd name="T52" fmla="*/ 300 w 344"/>
                <a:gd name="T53" fmla="*/ 256 h 394"/>
                <a:gd name="T54" fmla="*/ 300 w 344"/>
                <a:gd name="T55" fmla="*/ 262 h 394"/>
                <a:gd name="T56" fmla="*/ 287 w 344"/>
                <a:gd name="T57" fmla="*/ 268 h 394"/>
                <a:gd name="T58" fmla="*/ 284 w 344"/>
                <a:gd name="T59" fmla="*/ 275 h 394"/>
                <a:gd name="T60" fmla="*/ 287 w 344"/>
                <a:gd name="T61" fmla="*/ 285 h 394"/>
                <a:gd name="T62" fmla="*/ 297 w 344"/>
                <a:gd name="T63" fmla="*/ 292 h 394"/>
                <a:gd name="T64" fmla="*/ 310 w 344"/>
                <a:gd name="T65" fmla="*/ 291 h 394"/>
                <a:gd name="T66" fmla="*/ 305 w 344"/>
                <a:gd name="T67" fmla="*/ 295 h 394"/>
                <a:gd name="T68" fmla="*/ 311 w 344"/>
                <a:gd name="T69" fmla="*/ 299 h 394"/>
                <a:gd name="T70" fmla="*/ 320 w 344"/>
                <a:gd name="T71" fmla="*/ 306 h 394"/>
                <a:gd name="T72" fmla="*/ 331 w 344"/>
                <a:gd name="T73" fmla="*/ 309 h 394"/>
                <a:gd name="T74" fmla="*/ 324 w 344"/>
                <a:gd name="T75" fmla="*/ 315 h 394"/>
                <a:gd name="T76" fmla="*/ 318 w 344"/>
                <a:gd name="T77" fmla="*/ 325 h 394"/>
                <a:gd name="T78" fmla="*/ 323 w 344"/>
                <a:gd name="T79" fmla="*/ 337 h 394"/>
                <a:gd name="T80" fmla="*/ 325 w 344"/>
                <a:gd name="T81" fmla="*/ 357 h 394"/>
                <a:gd name="T82" fmla="*/ 344 w 344"/>
                <a:gd name="T83" fmla="*/ 371 h 394"/>
                <a:gd name="T84" fmla="*/ 338 w 344"/>
                <a:gd name="T85" fmla="*/ 380 h 394"/>
                <a:gd name="T86" fmla="*/ 344 w 344"/>
                <a:gd name="T87" fmla="*/ 394 h 39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44"/>
                <a:gd name="T133" fmla="*/ 0 h 394"/>
                <a:gd name="T134" fmla="*/ 344 w 344"/>
                <a:gd name="T135" fmla="*/ 394 h 39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44" h="394">
                  <a:moveTo>
                    <a:pt x="0" y="0"/>
                  </a:moveTo>
                  <a:lnTo>
                    <a:pt x="3" y="3"/>
                  </a:lnTo>
                  <a:lnTo>
                    <a:pt x="4" y="11"/>
                  </a:lnTo>
                  <a:lnTo>
                    <a:pt x="6" y="14"/>
                  </a:lnTo>
                  <a:lnTo>
                    <a:pt x="19" y="24"/>
                  </a:lnTo>
                  <a:lnTo>
                    <a:pt x="47" y="56"/>
                  </a:lnTo>
                  <a:lnTo>
                    <a:pt x="47" y="62"/>
                  </a:lnTo>
                  <a:lnTo>
                    <a:pt x="46" y="67"/>
                  </a:lnTo>
                  <a:lnTo>
                    <a:pt x="62" y="79"/>
                  </a:lnTo>
                  <a:lnTo>
                    <a:pt x="85" y="92"/>
                  </a:lnTo>
                  <a:lnTo>
                    <a:pt x="88" y="96"/>
                  </a:lnTo>
                  <a:lnTo>
                    <a:pt x="89" y="108"/>
                  </a:lnTo>
                  <a:lnTo>
                    <a:pt x="92" y="115"/>
                  </a:lnTo>
                  <a:lnTo>
                    <a:pt x="96" y="119"/>
                  </a:lnTo>
                  <a:lnTo>
                    <a:pt x="102" y="119"/>
                  </a:lnTo>
                  <a:lnTo>
                    <a:pt x="105" y="125"/>
                  </a:lnTo>
                  <a:lnTo>
                    <a:pt x="114" y="129"/>
                  </a:lnTo>
                  <a:lnTo>
                    <a:pt x="121" y="129"/>
                  </a:lnTo>
                  <a:lnTo>
                    <a:pt x="137" y="142"/>
                  </a:lnTo>
                  <a:lnTo>
                    <a:pt x="140" y="144"/>
                  </a:lnTo>
                  <a:lnTo>
                    <a:pt x="145" y="138"/>
                  </a:lnTo>
                  <a:lnTo>
                    <a:pt x="148" y="134"/>
                  </a:lnTo>
                  <a:lnTo>
                    <a:pt x="151" y="134"/>
                  </a:lnTo>
                  <a:lnTo>
                    <a:pt x="155" y="138"/>
                  </a:lnTo>
                  <a:lnTo>
                    <a:pt x="155" y="142"/>
                  </a:lnTo>
                  <a:lnTo>
                    <a:pt x="148" y="148"/>
                  </a:lnTo>
                  <a:lnTo>
                    <a:pt x="147" y="152"/>
                  </a:lnTo>
                  <a:lnTo>
                    <a:pt x="150" y="163"/>
                  </a:lnTo>
                  <a:lnTo>
                    <a:pt x="153" y="165"/>
                  </a:lnTo>
                  <a:lnTo>
                    <a:pt x="160" y="170"/>
                  </a:lnTo>
                  <a:lnTo>
                    <a:pt x="161" y="178"/>
                  </a:lnTo>
                  <a:lnTo>
                    <a:pt x="171" y="187"/>
                  </a:lnTo>
                  <a:lnTo>
                    <a:pt x="173" y="194"/>
                  </a:lnTo>
                  <a:lnTo>
                    <a:pt x="183" y="199"/>
                  </a:lnTo>
                  <a:lnTo>
                    <a:pt x="187" y="204"/>
                  </a:lnTo>
                  <a:lnTo>
                    <a:pt x="192" y="206"/>
                  </a:lnTo>
                  <a:lnTo>
                    <a:pt x="194" y="204"/>
                  </a:lnTo>
                  <a:lnTo>
                    <a:pt x="199" y="206"/>
                  </a:lnTo>
                  <a:lnTo>
                    <a:pt x="206" y="216"/>
                  </a:lnTo>
                  <a:lnTo>
                    <a:pt x="212" y="219"/>
                  </a:lnTo>
                  <a:lnTo>
                    <a:pt x="228" y="224"/>
                  </a:lnTo>
                  <a:lnTo>
                    <a:pt x="232" y="229"/>
                  </a:lnTo>
                  <a:lnTo>
                    <a:pt x="232" y="233"/>
                  </a:lnTo>
                  <a:lnTo>
                    <a:pt x="229" y="243"/>
                  </a:lnTo>
                  <a:lnTo>
                    <a:pt x="228" y="252"/>
                  </a:lnTo>
                  <a:lnTo>
                    <a:pt x="230" y="256"/>
                  </a:lnTo>
                  <a:lnTo>
                    <a:pt x="239" y="259"/>
                  </a:lnTo>
                  <a:lnTo>
                    <a:pt x="243" y="258"/>
                  </a:lnTo>
                  <a:lnTo>
                    <a:pt x="252" y="253"/>
                  </a:lnTo>
                  <a:lnTo>
                    <a:pt x="258" y="252"/>
                  </a:lnTo>
                  <a:lnTo>
                    <a:pt x="274" y="265"/>
                  </a:lnTo>
                  <a:lnTo>
                    <a:pt x="275" y="265"/>
                  </a:lnTo>
                  <a:lnTo>
                    <a:pt x="278" y="259"/>
                  </a:lnTo>
                  <a:lnTo>
                    <a:pt x="300" y="256"/>
                  </a:lnTo>
                  <a:lnTo>
                    <a:pt x="301" y="258"/>
                  </a:lnTo>
                  <a:lnTo>
                    <a:pt x="300" y="262"/>
                  </a:lnTo>
                  <a:lnTo>
                    <a:pt x="295" y="266"/>
                  </a:lnTo>
                  <a:lnTo>
                    <a:pt x="287" y="268"/>
                  </a:lnTo>
                  <a:lnTo>
                    <a:pt x="284" y="270"/>
                  </a:lnTo>
                  <a:lnTo>
                    <a:pt x="284" y="275"/>
                  </a:lnTo>
                  <a:lnTo>
                    <a:pt x="287" y="279"/>
                  </a:lnTo>
                  <a:lnTo>
                    <a:pt x="287" y="285"/>
                  </a:lnTo>
                  <a:lnTo>
                    <a:pt x="294" y="288"/>
                  </a:lnTo>
                  <a:lnTo>
                    <a:pt x="297" y="292"/>
                  </a:lnTo>
                  <a:lnTo>
                    <a:pt x="308" y="289"/>
                  </a:lnTo>
                  <a:lnTo>
                    <a:pt x="310" y="291"/>
                  </a:lnTo>
                  <a:lnTo>
                    <a:pt x="310" y="294"/>
                  </a:lnTo>
                  <a:lnTo>
                    <a:pt x="305" y="295"/>
                  </a:lnTo>
                  <a:lnTo>
                    <a:pt x="305" y="298"/>
                  </a:lnTo>
                  <a:lnTo>
                    <a:pt x="311" y="299"/>
                  </a:lnTo>
                  <a:lnTo>
                    <a:pt x="317" y="306"/>
                  </a:lnTo>
                  <a:lnTo>
                    <a:pt x="320" y="306"/>
                  </a:lnTo>
                  <a:lnTo>
                    <a:pt x="327" y="304"/>
                  </a:lnTo>
                  <a:lnTo>
                    <a:pt x="331" y="309"/>
                  </a:lnTo>
                  <a:lnTo>
                    <a:pt x="331" y="312"/>
                  </a:lnTo>
                  <a:lnTo>
                    <a:pt x="324" y="315"/>
                  </a:lnTo>
                  <a:lnTo>
                    <a:pt x="324" y="322"/>
                  </a:lnTo>
                  <a:lnTo>
                    <a:pt x="318" y="325"/>
                  </a:lnTo>
                  <a:lnTo>
                    <a:pt x="317" y="328"/>
                  </a:lnTo>
                  <a:lnTo>
                    <a:pt x="323" y="337"/>
                  </a:lnTo>
                  <a:lnTo>
                    <a:pt x="323" y="348"/>
                  </a:lnTo>
                  <a:lnTo>
                    <a:pt x="325" y="357"/>
                  </a:lnTo>
                  <a:lnTo>
                    <a:pt x="337" y="364"/>
                  </a:lnTo>
                  <a:lnTo>
                    <a:pt x="344" y="371"/>
                  </a:lnTo>
                  <a:lnTo>
                    <a:pt x="344" y="374"/>
                  </a:lnTo>
                  <a:lnTo>
                    <a:pt x="338" y="380"/>
                  </a:lnTo>
                  <a:lnTo>
                    <a:pt x="338" y="387"/>
                  </a:lnTo>
                  <a:lnTo>
                    <a:pt x="344" y="394"/>
                  </a:lnTo>
                </a:path>
              </a:pathLst>
            </a:custGeom>
            <a:noFill/>
            <a:ln w="6">
              <a:solidFill>
                <a:srgbClr val="005CE6"/>
              </a:solidFill>
              <a:prstDash val="solid"/>
              <a:round/>
              <a:headEnd/>
              <a:tailEnd/>
            </a:ln>
          </p:spPr>
          <p:txBody>
            <a:bodyPr/>
            <a:lstStyle/>
            <a:p>
              <a:endParaRPr lang="en-US"/>
            </a:p>
          </p:txBody>
        </p:sp>
        <p:sp>
          <p:nvSpPr>
            <p:cNvPr id="28806" name="Freeform 332"/>
            <p:cNvSpPr>
              <a:spLocks/>
            </p:cNvSpPr>
            <p:nvPr/>
          </p:nvSpPr>
          <p:spPr bwMode="auto">
            <a:xfrm>
              <a:off x="2489200" y="3076575"/>
              <a:ext cx="46038" cy="130175"/>
            </a:xfrm>
            <a:custGeom>
              <a:avLst/>
              <a:gdLst>
                <a:gd name="T0" fmla="*/ 0 w 29"/>
                <a:gd name="T1" fmla="*/ 82 h 82"/>
                <a:gd name="T2" fmla="*/ 8 w 29"/>
                <a:gd name="T3" fmla="*/ 66 h 82"/>
                <a:gd name="T4" fmla="*/ 15 w 29"/>
                <a:gd name="T5" fmla="*/ 56 h 82"/>
                <a:gd name="T6" fmla="*/ 16 w 29"/>
                <a:gd name="T7" fmla="*/ 46 h 82"/>
                <a:gd name="T8" fmla="*/ 15 w 29"/>
                <a:gd name="T9" fmla="*/ 34 h 82"/>
                <a:gd name="T10" fmla="*/ 18 w 29"/>
                <a:gd name="T11" fmla="*/ 29 h 82"/>
                <a:gd name="T12" fmla="*/ 22 w 29"/>
                <a:gd name="T13" fmla="*/ 23 h 82"/>
                <a:gd name="T14" fmla="*/ 28 w 29"/>
                <a:gd name="T15" fmla="*/ 18 h 82"/>
                <a:gd name="T16" fmla="*/ 29 w 29"/>
                <a:gd name="T17" fmla="*/ 14 h 82"/>
                <a:gd name="T18" fmla="*/ 29 w 29"/>
                <a:gd name="T19" fmla="*/ 5 h 82"/>
                <a:gd name="T20" fmla="*/ 26 w 29"/>
                <a:gd name="T21" fmla="*/ 0 h 8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9"/>
                <a:gd name="T34" fmla="*/ 0 h 82"/>
                <a:gd name="T35" fmla="*/ 29 w 29"/>
                <a:gd name="T36" fmla="*/ 82 h 8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9" h="82">
                  <a:moveTo>
                    <a:pt x="0" y="82"/>
                  </a:moveTo>
                  <a:lnTo>
                    <a:pt x="8" y="66"/>
                  </a:lnTo>
                  <a:lnTo>
                    <a:pt x="15" y="56"/>
                  </a:lnTo>
                  <a:lnTo>
                    <a:pt x="16" y="46"/>
                  </a:lnTo>
                  <a:lnTo>
                    <a:pt x="15" y="34"/>
                  </a:lnTo>
                  <a:lnTo>
                    <a:pt x="18" y="29"/>
                  </a:lnTo>
                  <a:lnTo>
                    <a:pt x="22" y="23"/>
                  </a:lnTo>
                  <a:lnTo>
                    <a:pt x="28" y="18"/>
                  </a:lnTo>
                  <a:lnTo>
                    <a:pt x="29" y="14"/>
                  </a:lnTo>
                  <a:lnTo>
                    <a:pt x="29" y="5"/>
                  </a:lnTo>
                  <a:lnTo>
                    <a:pt x="26" y="0"/>
                  </a:lnTo>
                </a:path>
              </a:pathLst>
            </a:custGeom>
            <a:noFill/>
            <a:ln w="6">
              <a:solidFill>
                <a:srgbClr val="005CE6"/>
              </a:solidFill>
              <a:prstDash val="solid"/>
              <a:round/>
              <a:headEnd/>
              <a:tailEnd/>
            </a:ln>
          </p:spPr>
          <p:txBody>
            <a:bodyPr/>
            <a:lstStyle/>
            <a:p>
              <a:endParaRPr lang="en-US"/>
            </a:p>
          </p:txBody>
        </p:sp>
        <p:sp>
          <p:nvSpPr>
            <p:cNvPr id="28807" name="Freeform 333"/>
            <p:cNvSpPr>
              <a:spLocks/>
            </p:cNvSpPr>
            <p:nvPr/>
          </p:nvSpPr>
          <p:spPr bwMode="auto">
            <a:xfrm>
              <a:off x="1289050" y="5510213"/>
              <a:ext cx="15875" cy="47625"/>
            </a:xfrm>
            <a:custGeom>
              <a:avLst/>
              <a:gdLst>
                <a:gd name="T0" fmla="*/ 7 w 10"/>
                <a:gd name="T1" fmla="*/ 30 h 30"/>
                <a:gd name="T2" fmla="*/ 10 w 10"/>
                <a:gd name="T3" fmla="*/ 25 h 30"/>
                <a:gd name="T4" fmla="*/ 9 w 10"/>
                <a:gd name="T5" fmla="*/ 13 h 30"/>
                <a:gd name="T6" fmla="*/ 0 w 10"/>
                <a:gd name="T7" fmla="*/ 0 h 30"/>
                <a:gd name="T8" fmla="*/ 0 60000 65536"/>
                <a:gd name="T9" fmla="*/ 0 60000 65536"/>
                <a:gd name="T10" fmla="*/ 0 60000 65536"/>
                <a:gd name="T11" fmla="*/ 0 60000 65536"/>
                <a:gd name="T12" fmla="*/ 0 w 10"/>
                <a:gd name="T13" fmla="*/ 0 h 30"/>
                <a:gd name="T14" fmla="*/ 10 w 10"/>
                <a:gd name="T15" fmla="*/ 30 h 30"/>
              </a:gdLst>
              <a:ahLst/>
              <a:cxnLst>
                <a:cxn ang="T8">
                  <a:pos x="T0" y="T1"/>
                </a:cxn>
                <a:cxn ang="T9">
                  <a:pos x="T2" y="T3"/>
                </a:cxn>
                <a:cxn ang="T10">
                  <a:pos x="T4" y="T5"/>
                </a:cxn>
                <a:cxn ang="T11">
                  <a:pos x="T6" y="T7"/>
                </a:cxn>
              </a:cxnLst>
              <a:rect l="T12" t="T13" r="T14" b="T15"/>
              <a:pathLst>
                <a:path w="10" h="30">
                  <a:moveTo>
                    <a:pt x="7" y="30"/>
                  </a:moveTo>
                  <a:lnTo>
                    <a:pt x="10" y="25"/>
                  </a:lnTo>
                  <a:lnTo>
                    <a:pt x="9" y="13"/>
                  </a:lnTo>
                  <a:lnTo>
                    <a:pt x="0" y="0"/>
                  </a:lnTo>
                </a:path>
              </a:pathLst>
            </a:custGeom>
            <a:noFill/>
            <a:ln w="6">
              <a:solidFill>
                <a:srgbClr val="005CE6"/>
              </a:solidFill>
              <a:prstDash val="solid"/>
              <a:round/>
              <a:headEnd/>
              <a:tailEnd/>
            </a:ln>
          </p:spPr>
          <p:txBody>
            <a:bodyPr/>
            <a:lstStyle/>
            <a:p>
              <a:endParaRPr lang="en-US"/>
            </a:p>
          </p:txBody>
        </p:sp>
        <p:sp>
          <p:nvSpPr>
            <p:cNvPr id="28808" name="Freeform 334"/>
            <p:cNvSpPr>
              <a:spLocks/>
            </p:cNvSpPr>
            <p:nvPr/>
          </p:nvSpPr>
          <p:spPr bwMode="auto">
            <a:xfrm>
              <a:off x="6238875" y="4970463"/>
              <a:ext cx="150813" cy="720725"/>
            </a:xfrm>
            <a:custGeom>
              <a:avLst/>
              <a:gdLst>
                <a:gd name="T0" fmla="*/ 82 w 95"/>
                <a:gd name="T1" fmla="*/ 450 h 454"/>
                <a:gd name="T2" fmla="*/ 73 w 95"/>
                <a:gd name="T3" fmla="*/ 439 h 454"/>
                <a:gd name="T4" fmla="*/ 61 w 95"/>
                <a:gd name="T5" fmla="*/ 428 h 454"/>
                <a:gd name="T6" fmla="*/ 47 w 95"/>
                <a:gd name="T7" fmla="*/ 419 h 454"/>
                <a:gd name="T8" fmla="*/ 44 w 95"/>
                <a:gd name="T9" fmla="*/ 402 h 454"/>
                <a:gd name="T10" fmla="*/ 30 w 95"/>
                <a:gd name="T11" fmla="*/ 390 h 454"/>
                <a:gd name="T12" fmla="*/ 31 w 95"/>
                <a:gd name="T13" fmla="*/ 372 h 454"/>
                <a:gd name="T14" fmla="*/ 25 w 95"/>
                <a:gd name="T15" fmla="*/ 353 h 454"/>
                <a:gd name="T16" fmla="*/ 15 w 95"/>
                <a:gd name="T17" fmla="*/ 342 h 454"/>
                <a:gd name="T18" fmla="*/ 21 w 95"/>
                <a:gd name="T19" fmla="*/ 329 h 454"/>
                <a:gd name="T20" fmla="*/ 15 w 95"/>
                <a:gd name="T21" fmla="*/ 320 h 454"/>
                <a:gd name="T22" fmla="*/ 20 w 95"/>
                <a:gd name="T23" fmla="*/ 301 h 454"/>
                <a:gd name="T24" fmla="*/ 18 w 95"/>
                <a:gd name="T25" fmla="*/ 290 h 454"/>
                <a:gd name="T26" fmla="*/ 21 w 95"/>
                <a:gd name="T27" fmla="*/ 274 h 454"/>
                <a:gd name="T28" fmla="*/ 25 w 95"/>
                <a:gd name="T29" fmla="*/ 268 h 454"/>
                <a:gd name="T30" fmla="*/ 10 w 95"/>
                <a:gd name="T31" fmla="*/ 257 h 454"/>
                <a:gd name="T32" fmla="*/ 17 w 95"/>
                <a:gd name="T33" fmla="*/ 241 h 454"/>
                <a:gd name="T34" fmla="*/ 20 w 95"/>
                <a:gd name="T35" fmla="*/ 235 h 454"/>
                <a:gd name="T36" fmla="*/ 10 w 95"/>
                <a:gd name="T37" fmla="*/ 225 h 454"/>
                <a:gd name="T38" fmla="*/ 13 w 95"/>
                <a:gd name="T39" fmla="*/ 211 h 454"/>
                <a:gd name="T40" fmla="*/ 11 w 95"/>
                <a:gd name="T41" fmla="*/ 200 h 454"/>
                <a:gd name="T42" fmla="*/ 13 w 95"/>
                <a:gd name="T43" fmla="*/ 192 h 454"/>
                <a:gd name="T44" fmla="*/ 7 w 95"/>
                <a:gd name="T45" fmla="*/ 185 h 454"/>
                <a:gd name="T46" fmla="*/ 13 w 95"/>
                <a:gd name="T47" fmla="*/ 180 h 454"/>
                <a:gd name="T48" fmla="*/ 8 w 95"/>
                <a:gd name="T49" fmla="*/ 170 h 454"/>
                <a:gd name="T50" fmla="*/ 2 w 95"/>
                <a:gd name="T51" fmla="*/ 157 h 454"/>
                <a:gd name="T52" fmla="*/ 0 w 95"/>
                <a:gd name="T53" fmla="*/ 141 h 454"/>
                <a:gd name="T54" fmla="*/ 7 w 95"/>
                <a:gd name="T55" fmla="*/ 124 h 454"/>
                <a:gd name="T56" fmla="*/ 1 w 95"/>
                <a:gd name="T57" fmla="*/ 111 h 454"/>
                <a:gd name="T58" fmla="*/ 2 w 95"/>
                <a:gd name="T59" fmla="*/ 100 h 454"/>
                <a:gd name="T60" fmla="*/ 8 w 95"/>
                <a:gd name="T61" fmla="*/ 91 h 454"/>
                <a:gd name="T62" fmla="*/ 13 w 95"/>
                <a:gd name="T63" fmla="*/ 84 h 454"/>
                <a:gd name="T64" fmla="*/ 8 w 95"/>
                <a:gd name="T65" fmla="*/ 77 h 454"/>
                <a:gd name="T66" fmla="*/ 10 w 95"/>
                <a:gd name="T67" fmla="*/ 62 h 454"/>
                <a:gd name="T68" fmla="*/ 8 w 95"/>
                <a:gd name="T69" fmla="*/ 46 h 454"/>
                <a:gd name="T70" fmla="*/ 11 w 95"/>
                <a:gd name="T71" fmla="*/ 39 h 454"/>
                <a:gd name="T72" fmla="*/ 7 w 95"/>
                <a:gd name="T73" fmla="*/ 31 h 454"/>
                <a:gd name="T74" fmla="*/ 8 w 95"/>
                <a:gd name="T75" fmla="*/ 20 h 454"/>
                <a:gd name="T76" fmla="*/ 4 w 95"/>
                <a:gd name="T77" fmla="*/ 2 h 45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5"/>
                <a:gd name="T118" fmla="*/ 0 h 454"/>
                <a:gd name="T119" fmla="*/ 95 w 95"/>
                <a:gd name="T120" fmla="*/ 454 h 45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5" h="454">
                  <a:moveTo>
                    <a:pt x="95" y="454"/>
                  </a:moveTo>
                  <a:lnTo>
                    <a:pt x="82" y="450"/>
                  </a:lnTo>
                  <a:lnTo>
                    <a:pt x="74" y="444"/>
                  </a:lnTo>
                  <a:lnTo>
                    <a:pt x="73" y="439"/>
                  </a:lnTo>
                  <a:lnTo>
                    <a:pt x="64" y="432"/>
                  </a:lnTo>
                  <a:lnTo>
                    <a:pt x="61" y="428"/>
                  </a:lnTo>
                  <a:lnTo>
                    <a:pt x="57" y="424"/>
                  </a:lnTo>
                  <a:lnTo>
                    <a:pt x="47" y="419"/>
                  </a:lnTo>
                  <a:lnTo>
                    <a:pt x="43" y="415"/>
                  </a:lnTo>
                  <a:lnTo>
                    <a:pt x="44" y="402"/>
                  </a:lnTo>
                  <a:lnTo>
                    <a:pt x="43" y="399"/>
                  </a:lnTo>
                  <a:lnTo>
                    <a:pt x="30" y="390"/>
                  </a:lnTo>
                  <a:lnTo>
                    <a:pt x="33" y="382"/>
                  </a:lnTo>
                  <a:lnTo>
                    <a:pt x="31" y="372"/>
                  </a:lnTo>
                  <a:lnTo>
                    <a:pt x="21" y="362"/>
                  </a:lnTo>
                  <a:lnTo>
                    <a:pt x="25" y="353"/>
                  </a:lnTo>
                  <a:lnTo>
                    <a:pt x="25" y="350"/>
                  </a:lnTo>
                  <a:lnTo>
                    <a:pt x="15" y="342"/>
                  </a:lnTo>
                  <a:lnTo>
                    <a:pt x="15" y="337"/>
                  </a:lnTo>
                  <a:lnTo>
                    <a:pt x="21" y="329"/>
                  </a:lnTo>
                  <a:lnTo>
                    <a:pt x="20" y="326"/>
                  </a:lnTo>
                  <a:lnTo>
                    <a:pt x="15" y="320"/>
                  </a:lnTo>
                  <a:lnTo>
                    <a:pt x="20" y="307"/>
                  </a:lnTo>
                  <a:lnTo>
                    <a:pt x="20" y="301"/>
                  </a:lnTo>
                  <a:lnTo>
                    <a:pt x="17" y="295"/>
                  </a:lnTo>
                  <a:lnTo>
                    <a:pt x="18" y="290"/>
                  </a:lnTo>
                  <a:lnTo>
                    <a:pt x="21" y="284"/>
                  </a:lnTo>
                  <a:lnTo>
                    <a:pt x="21" y="274"/>
                  </a:lnTo>
                  <a:lnTo>
                    <a:pt x="25" y="271"/>
                  </a:lnTo>
                  <a:lnTo>
                    <a:pt x="25" y="268"/>
                  </a:lnTo>
                  <a:lnTo>
                    <a:pt x="11" y="259"/>
                  </a:lnTo>
                  <a:lnTo>
                    <a:pt x="10" y="257"/>
                  </a:lnTo>
                  <a:lnTo>
                    <a:pt x="10" y="252"/>
                  </a:lnTo>
                  <a:lnTo>
                    <a:pt x="17" y="241"/>
                  </a:lnTo>
                  <a:lnTo>
                    <a:pt x="20" y="238"/>
                  </a:lnTo>
                  <a:lnTo>
                    <a:pt x="20" y="235"/>
                  </a:lnTo>
                  <a:lnTo>
                    <a:pt x="10" y="229"/>
                  </a:lnTo>
                  <a:lnTo>
                    <a:pt x="10" y="225"/>
                  </a:lnTo>
                  <a:lnTo>
                    <a:pt x="11" y="218"/>
                  </a:lnTo>
                  <a:lnTo>
                    <a:pt x="13" y="211"/>
                  </a:lnTo>
                  <a:lnTo>
                    <a:pt x="10" y="208"/>
                  </a:lnTo>
                  <a:lnTo>
                    <a:pt x="11" y="200"/>
                  </a:lnTo>
                  <a:lnTo>
                    <a:pt x="13" y="198"/>
                  </a:lnTo>
                  <a:lnTo>
                    <a:pt x="13" y="192"/>
                  </a:lnTo>
                  <a:lnTo>
                    <a:pt x="7" y="187"/>
                  </a:lnTo>
                  <a:lnTo>
                    <a:pt x="7" y="185"/>
                  </a:lnTo>
                  <a:lnTo>
                    <a:pt x="13" y="182"/>
                  </a:lnTo>
                  <a:lnTo>
                    <a:pt x="13" y="180"/>
                  </a:lnTo>
                  <a:lnTo>
                    <a:pt x="7" y="176"/>
                  </a:lnTo>
                  <a:lnTo>
                    <a:pt x="8" y="170"/>
                  </a:lnTo>
                  <a:lnTo>
                    <a:pt x="8" y="163"/>
                  </a:lnTo>
                  <a:lnTo>
                    <a:pt x="2" y="157"/>
                  </a:lnTo>
                  <a:lnTo>
                    <a:pt x="2" y="144"/>
                  </a:lnTo>
                  <a:lnTo>
                    <a:pt x="0" y="141"/>
                  </a:lnTo>
                  <a:lnTo>
                    <a:pt x="0" y="134"/>
                  </a:lnTo>
                  <a:lnTo>
                    <a:pt x="7" y="124"/>
                  </a:lnTo>
                  <a:lnTo>
                    <a:pt x="5" y="118"/>
                  </a:lnTo>
                  <a:lnTo>
                    <a:pt x="1" y="111"/>
                  </a:lnTo>
                  <a:lnTo>
                    <a:pt x="0" y="101"/>
                  </a:lnTo>
                  <a:lnTo>
                    <a:pt x="2" y="100"/>
                  </a:lnTo>
                  <a:lnTo>
                    <a:pt x="8" y="100"/>
                  </a:lnTo>
                  <a:lnTo>
                    <a:pt x="8" y="91"/>
                  </a:lnTo>
                  <a:lnTo>
                    <a:pt x="13" y="88"/>
                  </a:lnTo>
                  <a:lnTo>
                    <a:pt x="13" y="84"/>
                  </a:lnTo>
                  <a:lnTo>
                    <a:pt x="8" y="79"/>
                  </a:lnTo>
                  <a:lnTo>
                    <a:pt x="8" y="77"/>
                  </a:lnTo>
                  <a:lnTo>
                    <a:pt x="10" y="74"/>
                  </a:lnTo>
                  <a:lnTo>
                    <a:pt x="10" y="62"/>
                  </a:lnTo>
                  <a:lnTo>
                    <a:pt x="7" y="61"/>
                  </a:lnTo>
                  <a:lnTo>
                    <a:pt x="8" y="46"/>
                  </a:lnTo>
                  <a:lnTo>
                    <a:pt x="11" y="42"/>
                  </a:lnTo>
                  <a:lnTo>
                    <a:pt x="11" y="39"/>
                  </a:lnTo>
                  <a:lnTo>
                    <a:pt x="7" y="35"/>
                  </a:lnTo>
                  <a:lnTo>
                    <a:pt x="7" y="31"/>
                  </a:lnTo>
                  <a:lnTo>
                    <a:pt x="8" y="25"/>
                  </a:lnTo>
                  <a:lnTo>
                    <a:pt x="8" y="20"/>
                  </a:lnTo>
                  <a:lnTo>
                    <a:pt x="4" y="15"/>
                  </a:lnTo>
                  <a:lnTo>
                    <a:pt x="4" y="2"/>
                  </a:lnTo>
                  <a:lnTo>
                    <a:pt x="2" y="0"/>
                  </a:lnTo>
                </a:path>
              </a:pathLst>
            </a:custGeom>
            <a:noFill/>
            <a:ln w="6">
              <a:solidFill>
                <a:srgbClr val="005CE6"/>
              </a:solidFill>
              <a:prstDash val="solid"/>
              <a:round/>
              <a:headEnd/>
              <a:tailEnd/>
            </a:ln>
          </p:spPr>
          <p:txBody>
            <a:bodyPr/>
            <a:lstStyle/>
            <a:p>
              <a:endParaRPr lang="en-US"/>
            </a:p>
          </p:txBody>
        </p:sp>
        <p:sp>
          <p:nvSpPr>
            <p:cNvPr id="28809" name="Freeform 335"/>
            <p:cNvSpPr>
              <a:spLocks/>
            </p:cNvSpPr>
            <p:nvPr/>
          </p:nvSpPr>
          <p:spPr bwMode="auto">
            <a:xfrm>
              <a:off x="5010150" y="5556250"/>
              <a:ext cx="839788" cy="633412"/>
            </a:xfrm>
            <a:custGeom>
              <a:avLst/>
              <a:gdLst>
                <a:gd name="T0" fmla="*/ 526 w 529"/>
                <a:gd name="T1" fmla="*/ 6 h 399"/>
                <a:gd name="T2" fmla="*/ 508 w 529"/>
                <a:gd name="T3" fmla="*/ 21 h 399"/>
                <a:gd name="T4" fmla="*/ 491 w 529"/>
                <a:gd name="T5" fmla="*/ 56 h 399"/>
                <a:gd name="T6" fmla="*/ 468 w 529"/>
                <a:gd name="T7" fmla="*/ 66 h 399"/>
                <a:gd name="T8" fmla="*/ 431 w 529"/>
                <a:gd name="T9" fmla="*/ 83 h 399"/>
                <a:gd name="T10" fmla="*/ 412 w 529"/>
                <a:gd name="T11" fmla="*/ 106 h 399"/>
                <a:gd name="T12" fmla="*/ 385 w 529"/>
                <a:gd name="T13" fmla="*/ 125 h 399"/>
                <a:gd name="T14" fmla="*/ 336 w 529"/>
                <a:gd name="T15" fmla="*/ 173 h 399"/>
                <a:gd name="T16" fmla="*/ 314 w 529"/>
                <a:gd name="T17" fmla="*/ 178 h 399"/>
                <a:gd name="T18" fmla="*/ 272 w 529"/>
                <a:gd name="T19" fmla="*/ 174 h 399"/>
                <a:gd name="T20" fmla="*/ 256 w 529"/>
                <a:gd name="T21" fmla="*/ 176 h 399"/>
                <a:gd name="T22" fmla="*/ 228 w 529"/>
                <a:gd name="T23" fmla="*/ 187 h 399"/>
                <a:gd name="T24" fmla="*/ 186 w 529"/>
                <a:gd name="T25" fmla="*/ 171 h 399"/>
                <a:gd name="T26" fmla="*/ 173 w 529"/>
                <a:gd name="T27" fmla="*/ 164 h 399"/>
                <a:gd name="T28" fmla="*/ 160 w 529"/>
                <a:gd name="T29" fmla="*/ 178 h 399"/>
                <a:gd name="T30" fmla="*/ 144 w 529"/>
                <a:gd name="T31" fmla="*/ 178 h 399"/>
                <a:gd name="T32" fmla="*/ 130 w 529"/>
                <a:gd name="T33" fmla="*/ 199 h 399"/>
                <a:gd name="T34" fmla="*/ 114 w 529"/>
                <a:gd name="T35" fmla="*/ 199 h 399"/>
                <a:gd name="T36" fmla="*/ 108 w 529"/>
                <a:gd name="T37" fmla="*/ 203 h 399"/>
                <a:gd name="T38" fmla="*/ 96 w 529"/>
                <a:gd name="T39" fmla="*/ 213 h 399"/>
                <a:gd name="T40" fmla="*/ 81 w 529"/>
                <a:gd name="T41" fmla="*/ 212 h 399"/>
                <a:gd name="T42" fmla="*/ 55 w 529"/>
                <a:gd name="T43" fmla="*/ 196 h 399"/>
                <a:gd name="T44" fmla="*/ 37 w 529"/>
                <a:gd name="T45" fmla="*/ 207 h 399"/>
                <a:gd name="T46" fmla="*/ 45 w 529"/>
                <a:gd name="T47" fmla="*/ 224 h 399"/>
                <a:gd name="T48" fmla="*/ 45 w 529"/>
                <a:gd name="T49" fmla="*/ 229 h 399"/>
                <a:gd name="T50" fmla="*/ 20 w 529"/>
                <a:gd name="T51" fmla="*/ 239 h 399"/>
                <a:gd name="T52" fmla="*/ 10 w 529"/>
                <a:gd name="T53" fmla="*/ 265 h 399"/>
                <a:gd name="T54" fmla="*/ 6 w 529"/>
                <a:gd name="T55" fmla="*/ 328 h 399"/>
                <a:gd name="T56" fmla="*/ 3 w 529"/>
                <a:gd name="T57" fmla="*/ 347 h 399"/>
                <a:gd name="T58" fmla="*/ 6 w 529"/>
                <a:gd name="T59" fmla="*/ 366 h 399"/>
                <a:gd name="T60" fmla="*/ 0 w 529"/>
                <a:gd name="T61" fmla="*/ 377 h 399"/>
                <a:gd name="T62" fmla="*/ 10 w 529"/>
                <a:gd name="T63" fmla="*/ 399 h 3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29"/>
                <a:gd name="T97" fmla="*/ 0 h 399"/>
                <a:gd name="T98" fmla="*/ 529 w 529"/>
                <a:gd name="T99" fmla="*/ 399 h 3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29" h="399">
                  <a:moveTo>
                    <a:pt x="529" y="0"/>
                  </a:moveTo>
                  <a:lnTo>
                    <a:pt x="526" y="6"/>
                  </a:lnTo>
                  <a:lnTo>
                    <a:pt x="521" y="13"/>
                  </a:lnTo>
                  <a:lnTo>
                    <a:pt x="508" y="21"/>
                  </a:lnTo>
                  <a:lnTo>
                    <a:pt x="500" y="47"/>
                  </a:lnTo>
                  <a:lnTo>
                    <a:pt x="491" y="56"/>
                  </a:lnTo>
                  <a:lnTo>
                    <a:pt x="477" y="63"/>
                  </a:lnTo>
                  <a:lnTo>
                    <a:pt x="468" y="66"/>
                  </a:lnTo>
                  <a:lnTo>
                    <a:pt x="444" y="79"/>
                  </a:lnTo>
                  <a:lnTo>
                    <a:pt x="431" y="83"/>
                  </a:lnTo>
                  <a:lnTo>
                    <a:pt x="422" y="89"/>
                  </a:lnTo>
                  <a:lnTo>
                    <a:pt x="412" y="106"/>
                  </a:lnTo>
                  <a:lnTo>
                    <a:pt x="408" y="112"/>
                  </a:lnTo>
                  <a:lnTo>
                    <a:pt x="385" y="125"/>
                  </a:lnTo>
                  <a:lnTo>
                    <a:pt x="366" y="140"/>
                  </a:lnTo>
                  <a:lnTo>
                    <a:pt x="336" y="173"/>
                  </a:lnTo>
                  <a:lnTo>
                    <a:pt x="330" y="176"/>
                  </a:lnTo>
                  <a:lnTo>
                    <a:pt x="314" y="178"/>
                  </a:lnTo>
                  <a:lnTo>
                    <a:pt x="298" y="178"/>
                  </a:lnTo>
                  <a:lnTo>
                    <a:pt x="272" y="174"/>
                  </a:lnTo>
                  <a:lnTo>
                    <a:pt x="264" y="174"/>
                  </a:lnTo>
                  <a:lnTo>
                    <a:pt x="256" y="176"/>
                  </a:lnTo>
                  <a:lnTo>
                    <a:pt x="238" y="186"/>
                  </a:lnTo>
                  <a:lnTo>
                    <a:pt x="228" y="187"/>
                  </a:lnTo>
                  <a:lnTo>
                    <a:pt x="202" y="177"/>
                  </a:lnTo>
                  <a:lnTo>
                    <a:pt x="186" y="171"/>
                  </a:lnTo>
                  <a:lnTo>
                    <a:pt x="180" y="165"/>
                  </a:lnTo>
                  <a:lnTo>
                    <a:pt x="173" y="164"/>
                  </a:lnTo>
                  <a:lnTo>
                    <a:pt x="164" y="177"/>
                  </a:lnTo>
                  <a:lnTo>
                    <a:pt x="160" y="178"/>
                  </a:lnTo>
                  <a:lnTo>
                    <a:pt x="148" y="177"/>
                  </a:lnTo>
                  <a:lnTo>
                    <a:pt x="144" y="178"/>
                  </a:lnTo>
                  <a:lnTo>
                    <a:pt x="134" y="194"/>
                  </a:lnTo>
                  <a:lnTo>
                    <a:pt x="130" y="199"/>
                  </a:lnTo>
                  <a:lnTo>
                    <a:pt x="124" y="200"/>
                  </a:lnTo>
                  <a:lnTo>
                    <a:pt x="114" y="199"/>
                  </a:lnTo>
                  <a:lnTo>
                    <a:pt x="109" y="200"/>
                  </a:lnTo>
                  <a:lnTo>
                    <a:pt x="108" y="203"/>
                  </a:lnTo>
                  <a:lnTo>
                    <a:pt x="104" y="206"/>
                  </a:lnTo>
                  <a:lnTo>
                    <a:pt x="96" y="213"/>
                  </a:lnTo>
                  <a:lnTo>
                    <a:pt x="89" y="214"/>
                  </a:lnTo>
                  <a:lnTo>
                    <a:pt x="81" y="212"/>
                  </a:lnTo>
                  <a:lnTo>
                    <a:pt x="59" y="196"/>
                  </a:lnTo>
                  <a:lnTo>
                    <a:pt x="55" y="196"/>
                  </a:lnTo>
                  <a:lnTo>
                    <a:pt x="49" y="197"/>
                  </a:lnTo>
                  <a:lnTo>
                    <a:pt x="37" y="207"/>
                  </a:lnTo>
                  <a:lnTo>
                    <a:pt x="37" y="214"/>
                  </a:lnTo>
                  <a:lnTo>
                    <a:pt x="45" y="224"/>
                  </a:lnTo>
                  <a:lnTo>
                    <a:pt x="46" y="227"/>
                  </a:lnTo>
                  <a:lnTo>
                    <a:pt x="45" y="229"/>
                  </a:lnTo>
                  <a:lnTo>
                    <a:pt x="23" y="236"/>
                  </a:lnTo>
                  <a:lnTo>
                    <a:pt x="20" y="239"/>
                  </a:lnTo>
                  <a:lnTo>
                    <a:pt x="14" y="250"/>
                  </a:lnTo>
                  <a:lnTo>
                    <a:pt x="10" y="265"/>
                  </a:lnTo>
                  <a:lnTo>
                    <a:pt x="9" y="299"/>
                  </a:lnTo>
                  <a:lnTo>
                    <a:pt x="6" y="328"/>
                  </a:lnTo>
                  <a:lnTo>
                    <a:pt x="3" y="337"/>
                  </a:lnTo>
                  <a:lnTo>
                    <a:pt x="3" y="347"/>
                  </a:lnTo>
                  <a:lnTo>
                    <a:pt x="6" y="354"/>
                  </a:lnTo>
                  <a:lnTo>
                    <a:pt x="6" y="366"/>
                  </a:lnTo>
                  <a:lnTo>
                    <a:pt x="0" y="373"/>
                  </a:lnTo>
                  <a:lnTo>
                    <a:pt x="0" y="377"/>
                  </a:lnTo>
                  <a:lnTo>
                    <a:pt x="10" y="390"/>
                  </a:lnTo>
                  <a:lnTo>
                    <a:pt x="10" y="399"/>
                  </a:lnTo>
                </a:path>
              </a:pathLst>
            </a:custGeom>
            <a:noFill/>
            <a:ln w="6">
              <a:solidFill>
                <a:srgbClr val="005CE6"/>
              </a:solidFill>
              <a:prstDash val="solid"/>
              <a:round/>
              <a:headEnd/>
              <a:tailEnd/>
            </a:ln>
          </p:spPr>
          <p:txBody>
            <a:bodyPr/>
            <a:lstStyle/>
            <a:p>
              <a:endParaRPr lang="en-US"/>
            </a:p>
          </p:txBody>
        </p:sp>
        <p:sp>
          <p:nvSpPr>
            <p:cNvPr id="28810" name="Freeform 336"/>
            <p:cNvSpPr>
              <a:spLocks/>
            </p:cNvSpPr>
            <p:nvPr/>
          </p:nvSpPr>
          <p:spPr bwMode="auto">
            <a:xfrm>
              <a:off x="7937500" y="2420938"/>
              <a:ext cx="20638" cy="22225"/>
            </a:xfrm>
            <a:custGeom>
              <a:avLst/>
              <a:gdLst>
                <a:gd name="T0" fmla="*/ 13 w 13"/>
                <a:gd name="T1" fmla="*/ 12 h 14"/>
                <a:gd name="T2" fmla="*/ 11 w 13"/>
                <a:gd name="T3" fmla="*/ 14 h 14"/>
                <a:gd name="T4" fmla="*/ 6 w 13"/>
                <a:gd name="T5" fmla="*/ 14 h 14"/>
                <a:gd name="T6" fmla="*/ 3 w 13"/>
                <a:gd name="T7" fmla="*/ 10 h 14"/>
                <a:gd name="T8" fmla="*/ 3 w 13"/>
                <a:gd name="T9" fmla="*/ 4 h 14"/>
                <a:gd name="T10" fmla="*/ 0 w 13"/>
                <a:gd name="T11" fmla="*/ 0 h 14"/>
                <a:gd name="T12" fmla="*/ 0 60000 65536"/>
                <a:gd name="T13" fmla="*/ 0 60000 65536"/>
                <a:gd name="T14" fmla="*/ 0 60000 65536"/>
                <a:gd name="T15" fmla="*/ 0 60000 65536"/>
                <a:gd name="T16" fmla="*/ 0 60000 65536"/>
                <a:gd name="T17" fmla="*/ 0 60000 65536"/>
                <a:gd name="T18" fmla="*/ 0 w 13"/>
                <a:gd name="T19" fmla="*/ 0 h 14"/>
                <a:gd name="T20" fmla="*/ 13 w 13"/>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3" h="14">
                  <a:moveTo>
                    <a:pt x="13" y="12"/>
                  </a:moveTo>
                  <a:lnTo>
                    <a:pt x="11" y="14"/>
                  </a:lnTo>
                  <a:lnTo>
                    <a:pt x="6" y="14"/>
                  </a:lnTo>
                  <a:lnTo>
                    <a:pt x="3" y="10"/>
                  </a:lnTo>
                  <a:lnTo>
                    <a:pt x="3" y="4"/>
                  </a:lnTo>
                  <a:lnTo>
                    <a:pt x="0" y="0"/>
                  </a:lnTo>
                </a:path>
              </a:pathLst>
            </a:custGeom>
            <a:noFill/>
            <a:ln w="6">
              <a:solidFill>
                <a:srgbClr val="005CE6"/>
              </a:solidFill>
              <a:prstDash val="solid"/>
              <a:round/>
              <a:headEnd/>
              <a:tailEnd/>
            </a:ln>
          </p:spPr>
          <p:txBody>
            <a:bodyPr/>
            <a:lstStyle/>
            <a:p>
              <a:endParaRPr lang="en-US"/>
            </a:p>
          </p:txBody>
        </p:sp>
        <p:sp>
          <p:nvSpPr>
            <p:cNvPr id="28811" name="Freeform 337"/>
            <p:cNvSpPr>
              <a:spLocks/>
            </p:cNvSpPr>
            <p:nvPr/>
          </p:nvSpPr>
          <p:spPr bwMode="auto">
            <a:xfrm>
              <a:off x="3898900" y="2073275"/>
              <a:ext cx="266700" cy="241300"/>
            </a:xfrm>
            <a:custGeom>
              <a:avLst/>
              <a:gdLst>
                <a:gd name="T0" fmla="*/ 0 w 168"/>
                <a:gd name="T1" fmla="*/ 152 h 152"/>
                <a:gd name="T2" fmla="*/ 3 w 168"/>
                <a:gd name="T3" fmla="*/ 125 h 152"/>
                <a:gd name="T4" fmla="*/ 4 w 168"/>
                <a:gd name="T5" fmla="*/ 115 h 152"/>
                <a:gd name="T6" fmla="*/ 21 w 168"/>
                <a:gd name="T7" fmla="*/ 77 h 152"/>
                <a:gd name="T8" fmla="*/ 34 w 168"/>
                <a:gd name="T9" fmla="*/ 60 h 152"/>
                <a:gd name="T10" fmla="*/ 45 w 168"/>
                <a:gd name="T11" fmla="*/ 54 h 152"/>
                <a:gd name="T12" fmla="*/ 56 w 168"/>
                <a:gd name="T13" fmla="*/ 53 h 152"/>
                <a:gd name="T14" fmla="*/ 78 w 168"/>
                <a:gd name="T15" fmla="*/ 53 h 152"/>
                <a:gd name="T16" fmla="*/ 121 w 168"/>
                <a:gd name="T17" fmla="*/ 59 h 152"/>
                <a:gd name="T18" fmla="*/ 138 w 168"/>
                <a:gd name="T19" fmla="*/ 59 h 152"/>
                <a:gd name="T20" fmla="*/ 151 w 168"/>
                <a:gd name="T21" fmla="*/ 56 h 152"/>
                <a:gd name="T22" fmla="*/ 163 w 168"/>
                <a:gd name="T23" fmla="*/ 51 h 152"/>
                <a:gd name="T24" fmla="*/ 168 w 168"/>
                <a:gd name="T25" fmla="*/ 44 h 152"/>
                <a:gd name="T26" fmla="*/ 168 w 168"/>
                <a:gd name="T27" fmla="*/ 34 h 152"/>
                <a:gd name="T28" fmla="*/ 164 w 168"/>
                <a:gd name="T29" fmla="*/ 27 h 152"/>
                <a:gd name="T30" fmla="*/ 145 w 168"/>
                <a:gd name="T31" fmla="*/ 3 h 152"/>
                <a:gd name="T32" fmla="*/ 144 w 168"/>
                <a:gd name="T33" fmla="*/ 0 h 15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8"/>
                <a:gd name="T52" fmla="*/ 0 h 152"/>
                <a:gd name="T53" fmla="*/ 168 w 168"/>
                <a:gd name="T54" fmla="*/ 152 h 15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8" h="152">
                  <a:moveTo>
                    <a:pt x="0" y="152"/>
                  </a:moveTo>
                  <a:lnTo>
                    <a:pt x="3" y="125"/>
                  </a:lnTo>
                  <a:lnTo>
                    <a:pt x="4" y="115"/>
                  </a:lnTo>
                  <a:lnTo>
                    <a:pt x="21" y="77"/>
                  </a:lnTo>
                  <a:lnTo>
                    <a:pt x="34" y="60"/>
                  </a:lnTo>
                  <a:lnTo>
                    <a:pt x="45" y="54"/>
                  </a:lnTo>
                  <a:lnTo>
                    <a:pt x="56" y="53"/>
                  </a:lnTo>
                  <a:lnTo>
                    <a:pt x="78" y="53"/>
                  </a:lnTo>
                  <a:lnTo>
                    <a:pt x="121" y="59"/>
                  </a:lnTo>
                  <a:lnTo>
                    <a:pt x="138" y="59"/>
                  </a:lnTo>
                  <a:lnTo>
                    <a:pt x="151" y="56"/>
                  </a:lnTo>
                  <a:lnTo>
                    <a:pt x="163" y="51"/>
                  </a:lnTo>
                  <a:lnTo>
                    <a:pt x="168" y="44"/>
                  </a:lnTo>
                  <a:lnTo>
                    <a:pt x="168" y="34"/>
                  </a:lnTo>
                  <a:lnTo>
                    <a:pt x="164" y="27"/>
                  </a:lnTo>
                  <a:lnTo>
                    <a:pt x="145" y="3"/>
                  </a:lnTo>
                  <a:lnTo>
                    <a:pt x="144" y="0"/>
                  </a:lnTo>
                </a:path>
              </a:pathLst>
            </a:custGeom>
            <a:noFill/>
            <a:ln w="6">
              <a:solidFill>
                <a:srgbClr val="005CE6"/>
              </a:solidFill>
              <a:prstDash val="solid"/>
              <a:round/>
              <a:headEnd/>
              <a:tailEnd/>
            </a:ln>
          </p:spPr>
          <p:txBody>
            <a:bodyPr/>
            <a:lstStyle/>
            <a:p>
              <a:endParaRPr lang="en-US"/>
            </a:p>
          </p:txBody>
        </p:sp>
        <p:sp>
          <p:nvSpPr>
            <p:cNvPr id="28812" name="Freeform 338"/>
            <p:cNvSpPr>
              <a:spLocks/>
            </p:cNvSpPr>
            <p:nvPr/>
          </p:nvSpPr>
          <p:spPr bwMode="auto">
            <a:xfrm>
              <a:off x="2092325" y="1620838"/>
              <a:ext cx="577850" cy="785812"/>
            </a:xfrm>
            <a:custGeom>
              <a:avLst/>
              <a:gdLst>
                <a:gd name="T0" fmla="*/ 0 w 364"/>
                <a:gd name="T1" fmla="*/ 0 h 495"/>
                <a:gd name="T2" fmla="*/ 8 w 364"/>
                <a:gd name="T3" fmla="*/ 11 h 495"/>
                <a:gd name="T4" fmla="*/ 23 w 364"/>
                <a:gd name="T5" fmla="*/ 37 h 495"/>
                <a:gd name="T6" fmla="*/ 34 w 364"/>
                <a:gd name="T7" fmla="*/ 54 h 495"/>
                <a:gd name="T8" fmla="*/ 50 w 364"/>
                <a:gd name="T9" fmla="*/ 67 h 495"/>
                <a:gd name="T10" fmla="*/ 66 w 364"/>
                <a:gd name="T11" fmla="*/ 76 h 495"/>
                <a:gd name="T12" fmla="*/ 73 w 364"/>
                <a:gd name="T13" fmla="*/ 85 h 495"/>
                <a:gd name="T14" fmla="*/ 78 w 364"/>
                <a:gd name="T15" fmla="*/ 93 h 495"/>
                <a:gd name="T16" fmla="*/ 82 w 364"/>
                <a:gd name="T17" fmla="*/ 103 h 495"/>
                <a:gd name="T18" fmla="*/ 82 w 364"/>
                <a:gd name="T19" fmla="*/ 106 h 495"/>
                <a:gd name="T20" fmla="*/ 88 w 364"/>
                <a:gd name="T21" fmla="*/ 121 h 495"/>
                <a:gd name="T22" fmla="*/ 96 w 364"/>
                <a:gd name="T23" fmla="*/ 132 h 495"/>
                <a:gd name="T24" fmla="*/ 104 w 364"/>
                <a:gd name="T25" fmla="*/ 158 h 495"/>
                <a:gd name="T26" fmla="*/ 114 w 364"/>
                <a:gd name="T27" fmla="*/ 172 h 495"/>
                <a:gd name="T28" fmla="*/ 115 w 364"/>
                <a:gd name="T29" fmla="*/ 182 h 495"/>
                <a:gd name="T30" fmla="*/ 117 w 364"/>
                <a:gd name="T31" fmla="*/ 185 h 495"/>
                <a:gd name="T32" fmla="*/ 129 w 364"/>
                <a:gd name="T33" fmla="*/ 193 h 495"/>
                <a:gd name="T34" fmla="*/ 131 w 364"/>
                <a:gd name="T35" fmla="*/ 195 h 495"/>
                <a:gd name="T36" fmla="*/ 134 w 364"/>
                <a:gd name="T37" fmla="*/ 210 h 495"/>
                <a:gd name="T38" fmla="*/ 140 w 364"/>
                <a:gd name="T39" fmla="*/ 218 h 495"/>
                <a:gd name="T40" fmla="*/ 140 w 364"/>
                <a:gd name="T41" fmla="*/ 227 h 495"/>
                <a:gd name="T42" fmla="*/ 148 w 364"/>
                <a:gd name="T43" fmla="*/ 234 h 495"/>
                <a:gd name="T44" fmla="*/ 165 w 364"/>
                <a:gd name="T45" fmla="*/ 259 h 495"/>
                <a:gd name="T46" fmla="*/ 171 w 364"/>
                <a:gd name="T47" fmla="*/ 272 h 495"/>
                <a:gd name="T48" fmla="*/ 197 w 364"/>
                <a:gd name="T49" fmla="*/ 298 h 495"/>
                <a:gd name="T50" fmla="*/ 200 w 364"/>
                <a:gd name="T51" fmla="*/ 303 h 495"/>
                <a:gd name="T52" fmla="*/ 217 w 364"/>
                <a:gd name="T53" fmla="*/ 322 h 495"/>
                <a:gd name="T54" fmla="*/ 222 w 364"/>
                <a:gd name="T55" fmla="*/ 331 h 495"/>
                <a:gd name="T56" fmla="*/ 229 w 364"/>
                <a:gd name="T57" fmla="*/ 339 h 495"/>
                <a:gd name="T58" fmla="*/ 240 w 364"/>
                <a:gd name="T59" fmla="*/ 348 h 495"/>
                <a:gd name="T60" fmla="*/ 248 w 364"/>
                <a:gd name="T61" fmla="*/ 370 h 495"/>
                <a:gd name="T62" fmla="*/ 250 w 364"/>
                <a:gd name="T63" fmla="*/ 372 h 495"/>
                <a:gd name="T64" fmla="*/ 272 w 364"/>
                <a:gd name="T65" fmla="*/ 387 h 495"/>
                <a:gd name="T66" fmla="*/ 275 w 364"/>
                <a:gd name="T67" fmla="*/ 393 h 495"/>
                <a:gd name="T68" fmla="*/ 285 w 364"/>
                <a:gd name="T69" fmla="*/ 400 h 495"/>
                <a:gd name="T70" fmla="*/ 289 w 364"/>
                <a:gd name="T71" fmla="*/ 407 h 495"/>
                <a:gd name="T72" fmla="*/ 299 w 364"/>
                <a:gd name="T73" fmla="*/ 417 h 495"/>
                <a:gd name="T74" fmla="*/ 308 w 364"/>
                <a:gd name="T75" fmla="*/ 419 h 495"/>
                <a:gd name="T76" fmla="*/ 325 w 364"/>
                <a:gd name="T77" fmla="*/ 432 h 495"/>
                <a:gd name="T78" fmla="*/ 328 w 364"/>
                <a:gd name="T79" fmla="*/ 442 h 495"/>
                <a:gd name="T80" fmla="*/ 343 w 364"/>
                <a:gd name="T81" fmla="*/ 457 h 495"/>
                <a:gd name="T82" fmla="*/ 350 w 364"/>
                <a:gd name="T83" fmla="*/ 472 h 495"/>
                <a:gd name="T84" fmla="*/ 359 w 364"/>
                <a:gd name="T85" fmla="*/ 476 h 495"/>
                <a:gd name="T86" fmla="*/ 361 w 364"/>
                <a:gd name="T87" fmla="*/ 480 h 495"/>
                <a:gd name="T88" fmla="*/ 364 w 364"/>
                <a:gd name="T89" fmla="*/ 489 h 495"/>
                <a:gd name="T90" fmla="*/ 364 w 364"/>
                <a:gd name="T91" fmla="*/ 495 h 49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64"/>
                <a:gd name="T139" fmla="*/ 0 h 495"/>
                <a:gd name="T140" fmla="*/ 364 w 364"/>
                <a:gd name="T141" fmla="*/ 495 h 49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64" h="495">
                  <a:moveTo>
                    <a:pt x="0" y="0"/>
                  </a:moveTo>
                  <a:lnTo>
                    <a:pt x="8" y="11"/>
                  </a:lnTo>
                  <a:lnTo>
                    <a:pt x="23" y="37"/>
                  </a:lnTo>
                  <a:lnTo>
                    <a:pt x="34" y="54"/>
                  </a:lnTo>
                  <a:lnTo>
                    <a:pt x="50" y="67"/>
                  </a:lnTo>
                  <a:lnTo>
                    <a:pt x="66" y="76"/>
                  </a:lnTo>
                  <a:lnTo>
                    <a:pt x="73" y="85"/>
                  </a:lnTo>
                  <a:lnTo>
                    <a:pt x="78" y="93"/>
                  </a:lnTo>
                  <a:lnTo>
                    <a:pt x="82" y="103"/>
                  </a:lnTo>
                  <a:lnTo>
                    <a:pt x="82" y="106"/>
                  </a:lnTo>
                  <a:lnTo>
                    <a:pt x="88" y="121"/>
                  </a:lnTo>
                  <a:lnTo>
                    <a:pt x="96" y="132"/>
                  </a:lnTo>
                  <a:lnTo>
                    <a:pt x="104" y="158"/>
                  </a:lnTo>
                  <a:lnTo>
                    <a:pt x="114" y="172"/>
                  </a:lnTo>
                  <a:lnTo>
                    <a:pt x="115" y="182"/>
                  </a:lnTo>
                  <a:lnTo>
                    <a:pt x="117" y="185"/>
                  </a:lnTo>
                  <a:lnTo>
                    <a:pt x="129" y="193"/>
                  </a:lnTo>
                  <a:lnTo>
                    <a:pt x="131" y="195"/>
                  </a:lnTo>
                  <a:lnTo>
                    <a:pt x="134" y="210"/>
                  </a:lnTo>
                  <a:lnTo>
                    <a:pt x="140" y="218"/>
                  </a:lnTo>
                  <a:lnTo>
                    <a:pt x="140" y="227"/>
                  </a:lnTo>
                  <a:lnTo>
                    <a:pt x="148" y="234"/>
                  </a:lnTo>
                  <a:lnTo>
                    <a:pt x="165" y="259"/>
                  </a:lnTo>
                  <a:lnTo>
                    <a:pt x="171" y="272"/>
                  </a:lnTo>
                  <a:lnTo>
                    <a:pt x="197" y="298"/>
                  </a:lnTo>
                  <a:lnTo>
                    <a:pt x="200" y="303"/>
                  </a:lnTo>
                  <a:lnTo>
                    <a:pt x="217" y="322"/>
                  </a:lnTo>
                  <a:lnTo>
                    <a:pt x="222" y="331"/>
                  </a:lnTo>
                  <a:lnTo>
                    <a:pt x="229" y="339"/>
                  </a:lnTo>
                  <a:lnTo>
                    <a:pt x="240" y="348"/>
                  </a:lnTo>
                  <a:lnTo>
                    <a:pt x="248" y="370"/>
                  </a:lnTo>
                  <a:lnTo>
                    <a:pt x="250" y="372"/>
                  </a:lnTo>
                  <a:lnTo>
                    <a:pt x="272" y="387"/>
                  </a:lnTo>
                  <a:lnTo>
                    <a:pt x="275" y="393"/>
                  </a:lnTo>
                  <a:lnTo>
                    <a:pt x="285" y="400"/>
                  </a:lnTo>
                  <a:lnTo>
                    <a:pt x="289" y="407"/>
                  </a:lnTo>
                  <a:lnTo>
                    <a:pt x="299" y="417"/>
                  </a:lnTo>
                  <a:lnTo>
                    <a:pt x="308" y="419"/>
                  </a:lnTo>
                  <a:lnTo>
                    <a:pt x="325" y="432"/>
                  </a:lnTo>
                  <a:lnTo>
                    <a:pt x="328" y="442"/>
                  </a:lnTo>
                  <a:lnTo>
                    <a:pt x="343" y="457"/>
                  </a:lnTo>
                  <a:lnTo>
                    <a:pt x="350" y="472"/>
                  </a:lnTo>
                  <a:lnTo>
                    <a:pt x="359" y="476"/>
                  </a:lnTo>
                  <a:lnTo>
                    <a:pt x="361" y="480"/>
                  </a:lnTo>
                  <a:lnTo>
                    <a:pt x="364" y="489"/>
                  </a:lnTo>
                  <a:lnTo>
                    <a:pt x="364" y="495"/>
                  </a:lnTo>
                </a:path>
              </a:pathLst>
            </a:custGeom>
            <a:noFill/>
            <a:ln w="6">
              <a:solidFill>
                <a:srgbClr val="005CE6"/>
              </a:solidFill>
              <a:prstDash val="solid"/>
              <a:round/>
              <a:headEnd/>
              <a:tailEnd/>
            </a:ln>
          </p:spPr>
          <p:txBody>
            <a:bodyPr/>
            <a:lstStyle/>
            <a:p>
              <a:endParaRPr lang="en-US"/>
            </a:p>
          </p:txBody>
        </p:sp>
        <p:sp>
          <p:nvSpPr>
            <p:cNvPr id="28813" name="Freeform 339"/>
            <p:cNvSpPr>
              <a:spLocks/>
            </p:cNvSpPr>
            <p:nvPr/>
          </p:nvSpPr>
          <p:spPr bwMode="auto">
            <a:xfrm>
              <a:off x="3127375" y="2273300"/>
              <a:ext cx="44450" cy="595312"/>
            </a:xfrm>
            <a:custGeom>
              <a:avLst/>
              <a:gdLst>
                <a:gd name="T0" fmla="*/ 28 w 28"/>
                <a:gd name="T1" fmla="*/ 375 h 375"/>
                <a:gd name="T2" fmla="*/ 19 w 28"/>
                <a:gd name="T3" fmla="*/ 357 h 375"/>
                <a:gd name="T4" fmla="*/ 13 w 28"/>
                <a:gd name="T5" fmla="*/ 343 h 375"/>
                <a:gd name="T6" fmla="*/ 13 w 28"/>
                <a:gd name="T7" fmla="*/ 329 h 375"/>
                <a:gd name="T8" fmla="*/ 13 w 28"/>
                <a:gd name="T9" fmla="*/ 291 h 375"/>
                <a:gd name="T10" fmla="*/ 13 w 28"/>
                <a:gd name="T11" fmla="*/ 272 h 375"/>
                <a:gd name="T12" fmla="*/ 15 w 28"/>
                <a:gd name="T13" fmla="*/ 258 h 375"/>
                <a:gd name="T14" fmla="*/ 5 w 28"/>
                <a:gd name="T15" fmla="*/ 242 h 375"/>
                <a:gd name="T16" fmla="*/ 0 w 28"/>
                <a:gd name="T17" fmla="*/ 229 h 375"/>
                <a:gd name="T18" fmla="*/ 2 w 28"/>
                <a:gd name="T19" fmla="*/ 218 h 375"/>
                <a:gd name="T20" fmla="*/ 6 w 28"/>
                <a:gd name="T21" fmla="*/ 205 h 375"/>
                <a:gd name="T22" fmla="*/ 13 w 28"/>
                <a:gd name="T23" fmla="*/ 195 h 375"/>
                <a:gd name="T24" fmla="*/ 12 w 28"/>
                <a:gd name="T25" fmla="*/ 188 h 375"/>
                <a:gd name="T26" fmla="*/ 5 w 28"/>
                <a:gd name="T27" fmla="*/ 167 h 375"/>
                <a:gd name="T28" fmla="*/ 6 w 28"/>
                <a:gd name="T29" fmla="*/ 154 h 375"/>
                <a:gd name="T30" fmla="*/ 5 w 28"/>
                <a:gd name="T31" fmla="*/ 152 h 375"/>
                <a:gd name="T32" fmla="*/ 5 w 28"/>
                <a:gd name="T33" fmla="*/ 140 h 375"/>
                <a:gd name="T34" fmla="*/ 6 w 28"/>
                <a:gd name="T35" fmla="*/ 137 h 375"/>
                <a:gd name="T36" fmla="*/ 15 w 28"/>
                <a:gd name="T37" fmla="*/ 130 h 375"/>
                <a:gd name="T38" fmla="*/ 16 w 28"/>
                <a:gd name="T39" fmla="*/ 127 h 375"/>
                <a:gd name="T40" fmla="*/ 15 w 28"/>
                <a:gd name="T41" fmla="*/ 108 h 375"/>
                <a:gd name="T42" fmla="*/ 12 w 28"/>
                <a:gd name="T43" fmla="*/ 104 h 375"/>
                <a:gd name="T44" fmla="*/ 13 w 28"/>
                <a:gd name="T45" fmla="*/ 97 h 375"/>
                <a:gd name="T46" fmla="*/ 15 w 28"/>
                <a:gd name="T47" fmla="*/ 91 h 375"/>
                <a:gd name="T48" fmla="*/ 15 w 28"/>
                <a:gd name="T49" fmla="*/ 81 h 375"/>
                <a:gd name="T50" fmla="*/ 13 w 28"/>
                <a:gd name="T51" fmla="*/ 78 h 375"/>
                <a:gd name="T52" fmla="*/ 16 w 28"/>
                <a:gd name="T53" fmla="*/ 67 h 375"/>
                <a:gd name="T54" fmla="*/ 16 w 28"/>
                <a:gd name="T55" fmla="*/ 57 h 375"/>
                <a:gd name="T56" fmla="*/ 15 w 28"/>
                <a:gd name="T57" fmla="*/ 48 h 375"/>
                <a:gd name="T58" fmla="*/ 15 w 28"/>
                <a:gd name="T59" fmla="*/ 35 h 375"/>
                <a:gd name="T60" fmla="*/ 18 w 28"/>
                <a:gd name="T61" fmla="*/ 23 h 375"/>
                <a:gd name="T62" fmla="*/ 25 w 28"/>
                <a:gd name="T63" fmla="*/ 5 h 375"/>
                <a:gd name="T64" fmla="*/ 26 w 28"/>
                <a:gd name="T65" fmla="*/ 0 h 37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
                <a:gd name="T100" fmla="*/ 0 h 375"/>
                <a:gd name="T101" fmla="*/ 28 w 28"/>
                <a:gd name="T102" fmla="*/ 375 h 37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 h="375">
                  <a:moveTo>
                    <a:pt x="28" y="375"/>
                  </a:moveTo>
                  <a:lnTo>
                    <a:pt x="19" y="357"/>
                  </a:lnTo>
                  <a:lnTo>
                    <a:pt x="13" y="343"/>
                  </a:lnTo>
                  <a:lnTo>
                    <a:pt x="13" y="329"/>
                  </a:lnTo>
                  <a:lnTo>
                    <a:pt x="13" y="291"/>
                  </a:lnTo>
                  <a:lnTo>
                    <a:pt x="13" y="272"/>
                  </a:lnTo>
                  <a:lnTo>
                    <a:pt x="15" y="258"/>
                  </a:lnTo>
                  <a:lnTo>
                    <a:pt x="5" y="242"/>
                  </a:lnTo>
                  <a:lnTo>
                    <a:pt x="0" y="229"/>
                  </a:lnTo>
                  <a:lnTo>
                    <a:pt x="2" y="218"/>
                  </a:lnTo>
                  <a:lnTo>
                    <a:pt x="6" y="205"/>
                  </a:lnTo>
                  <a:lnTo>
                    <a:pt x="13" y="195"/>
                  </a:lnTo>
                  <a:lnTo>
                    <a:pt x="12" y="188"/>
                  </a:lnTo>
                  <a:lnTo>
                    <a:pt x="5" y="167"/>
                  </a:lnTo>
                  <a:lnTo>
                    <a:pt x="6" y="154"/>
                  </a:lnTo>
                  <a:lnTo>
                    <a:pt x="5" y="152"/>
                  </a:lnTo>
                  <a:lnTo>
                    <a:pt x="5" y="140"/>
                  </a:lnTo>
                  <a:lnTo>
                    <a:pt x="6" y="137"/>
                  </a:lnTo>
                  <a:lnTo>
                    <a:pt x="15" y="130"/>
                  </a:lnTo>
                  <a:lnTo>
                    <a:pt x="16" y="127"/>
                  </a:lnTo>
                  <a:lnTo>
                    <a:pt x="15" y="108"/>
                  </a:lnTo>
                  <a:lnTo>
                    <a:pt x="12" y="104"/>
                  </a:lnTo>
                  <a:lnTo>
                    <a:pt x="13" y="97"/>
                  </a:lnTo>
                  <a:lnTo>
                    <a:pt x="15" y="91"/>
                  </a:lnTo>
                  <a:lnTo>
                    <a:pt x="15" y="81"/>
                  </a:lnTo>
                  <a:lnTo>
                    <a:pt x="13" y="78"/>
                  </a:lnTo>
                  <a:lnTo>
                    <a:pt x="16" y="67"/>
                  </a:lnTo>
                  <a:lnTo>
                    <a:pt x="16" y="57"/>
                  </a:lnTo>
                  <a:lnTo>
                    <a:pt x="15" y="48"/>
                  </a:lnTo>
                  <a:lnTo>
                    <a:pt x="15" y="35"/>
                  </a:lnTo>
                  <a:lnTo>
                    <a:pt x="18" y="23"/>
                  </a:lnTo>
                  <a:lnTo>
                    <a:pt x="25" y="5"/>
                  </a:lnTo>
                  <a:lnTo>
                    <a:pt x="26" y="0"/>
                  </a:lnTo>
                </a:path>
              </a:pathLst>
            </a:custGeom>
            <a:noFill/>
            <a:ln w="6">
              <a:solidFill>
                <a:srgbClr val="005CE6"/>
              </a:solidFill>
              <a:prstDash val="solid"/>
              <a:round/>
              <a:headEnd/>
              <a:tailEnd/>
            </a:ln>
          </p:spPr>
          <p:txBody>
            <a:bodyPr/>
            <a:lstStyle/>
            <a:p>
              <a:endParaRPr lang="en-US"/>
            </a:p>
          </p:txBody>
        </p:sp>
        <p:sp>
          <p:nvSpPr>
            <p:cNvPr id="28814" name="Freeform 340"/>
            <p:cNvSpPr>
              <a:spLocks/>
            </p:cNvSpPr>
            <p:nvPr/>
          </p:nvSpPr>
          <p:spPr bwMode="auto">
            <a:xfrm>
              <a:off x="795338" y="4294188"/>
              <a:ext cx="971550" cy="292100"/>
            </a:xfrm>
            <a:custGeom>
              <a:avLst/>
              <a:gdLst>
                <a:gd name="T0" fmla="*/ 4 w 612"/>
                <a:gd name="T1" fmla="*/ 12 h 184"/>
                <a:gd name="T2" fmla="*/ 20 w 612"/>
                <a:gd name="T3" fmla="*/ 9 h 184"/>
                <a:gd name="T4" fmla="*/ 27 w 612"/>
                <a:gd name="T5" fmla="*/ 20 h 184"/>
                <a:gd name="T6" fmla="*/ 37 w 612"/>
                <a:gd name="T7" fmla="*/ 22 h 184"/>
                <a:gd name="T8" fmla="*/ 52 w 612"/>
                <a:gd name="T9" fmla="*/ 7 h 184"/>
                <a:gd name="T10" fmla="*/ 71 w 612"/>
                <a:gd name="T11" fmla="*/ 9 h 184"/>
                <a:gd name="T12" fmla="*/ 84 w 612"/>
                <a:gd name="T13" fmla="*/ 26 h 184"/>
                <a:gd name="T14" fmla="*/ 86 w 612"/>
                <a:gd name="T15" fmla="*/ 45 h 184"/>
                <a:gd name="T16" fmla="*/ 105 w 612"/>
                <a:gd name="T17" fmla="*/ 26 h 184"/>
                <a:gd name="T18" fmla="*/ 118 w 612"/>
                <a:gd name="T19" fmla="*/ 33 h 184"/>
                <a:gd name="T20" fmla="*/ 151 w 612"/>
                <a:gd name="T21" fmla="*/ 22 h 184"/>
                <a:gd name="T22" fmla="*/ 164 w 612"/>
                <a:gd name="T23" fmla="*/ 32 h 184"/>
                <a:gd name="T24" fmla="*/ 187 w 612"/>
                <a:gd name="T25" fmla="*/ 25 h 184"/>
                <a:gd name="T26" fmla="*/ 202 w 612"/>
                <a:gd name="T27" fmla="*/ 26 h 184"/>
                <a:gd name="T28" fmla="*/ 210 w 612"/>
                <a:gd name="T29" fmla="*/ 40 h 184"/>
                <a:gd name="T30" fmla="*/ 219 w 612"/>
                <a:gd name="T31" fmla="*/ 19 h 184"/>
                <a:gd name="T32" fmla="*/ 232 w 612"/>
                <a:gd name="T33" fmla="*/ 20 h 184"/>
                <a:gd name="T34" fmla="*/ 249 w 612"/>
                <a:gd name="T35" fmla="*/ 49 h 184"/>
                <a:gd name="T36" fmla="*/ 258 w 612"/>
                <a:gd name="T37" fmla="*/ 53 h 184"/>
                <a:gd name="T38" fmla="*/ 277 w 612"/>
                <a:gd name="T39" fmla="*/ 49 h 184"/>
                <a:gd name="T40" fmla="*/ 284 w 612"/>
                <a:gd name="T41" fmla="*/ 72 h 184"/>
                <a:gd name="T42" fmla="*/ 305 w 612"/>
                <a:gd name="T43" fmla="*/ 82 h 184"/>
                <a:gd name="T44" fmla="*/ 313 w 612"/>
                <a:gd name="T45" fmla="*/ 63 h 184"/>
                <a:gd name="T46" fmla="*/ 324 w 612"/>
                <a:gd name="T47" fmla="*/ 79 h 184"/>
                <a:gd name="T48" fmla="*/ 362 w 612"/>
                <a:gd name="T49" fmla="*/ 98 h 184"/>
                <a:gd name="T50" fmla="*/ 379 w 612"/>
                <a:gd name="T51" fmla="*/ 97 h 184"/>
                <a:gd name="T52" fmla="*/ 393 w 612"/>
                <a:gd name="T53" fmla="*/ 114 h 184"/>
                <a:gd name="T54" fmla="*/ 418 w 612"/>
                <a:gd name="T55" fmla="*/ 108 h 184"/>
                <a:gd name="T56" fmla="*/ 416 w 612"/>
                <a:gd name="T57" fmla="*/ 128 h 184"/>
                <a:gd name="T58" fmla="*/ 424 w 612"/>
                <a:gd name="T59" fmla="*/ 135 h 184"/>
                <a:gd name="T60" fmla="*/ 441 w 612"/>
                <a:gd name="T61" fmla="*/ 131 h 184"/>
                <a:gd name="T62" fmla="*/ 448 w 612"/>
                <a:gd name="T63" fmla="*/ 147 h 184"/>
                <a:gd name="T64" fmla="*/ 468 w 612"/>
                <a:gd name="T65" fmla="*/ 133 h 184"/>
                <a:gd name="T66" fmla="*/ 487 w 612"/>
                <a:gd name="T67" fmla="*/ 158 h 184"/>
                <a:gd name="T68" fmla="*/ 510 w 612"/>
                <a:gd name="T69" fmla="*/ 169 h 184"/>
                <a:gd name="T70" fmla="*/ 526 w 612"/>
                <a:gd name="T71" fmla="*/ 164 h 184"/>
                <a:gd name="T72" fmla="*/ 547 w 612"/>
                <a:gd name="T73" fmla="*/ 161 h 184"/>
                <a:gd name="T74" fmla="*/ 549 w 612"/>
                <a:gd name="T75" fmla="*/ 141 h 184"/>
                <a:gd name="T76" fmla="*/ 566 w 612"/>
                <a:gd name="T77" fmla="*/ 150 h 184"/>
                <a:gd name="T78" fmla="*/ 581 w 612"/>
                <a:gd name="T79" fmla="*/ 176 h 184"/>
                <a:gd name="T80" fmla="*/ 594 w 612"/>
                <a:gd name="T81" fmla="*/ 170 h 184"/>
                <a:gd name="T82" fmla="*/ 611 w 612"/>
                <a:gd name="T83" fmla="*/ 161 h 18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12"/>
                <a:gd name="T127" fmla="*/ 0 h 184"/>
                <a:gd name="T128" fmla="*/ 612 w 612"/>
                <a:gd name="T129" fmla="*/ 184 h 18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12" h="184">
                  <a:moveTo>
                    <a:pt x="0" y="2"/>
                  </a:moveTo>
                  <a:lnTo>
                    <a:pt x="1" y="7"/>
                  </a:lnTo>
                  <a:lnTo>
                    <a:pt x="4" y="12"/>
                  </a:lnTo>
                  <a:lnTo>
                    <a:pt x="9" y="12"/>
                  </a:lnTo>
                  <a:lnTo>
                    <a:pt x="19" y="7"/>
                  </a:lnTo>
                  <a:lnTo>
                    <a:pt x="20" y="9"/>
                  </a:lnTo>
                  <a:lnTo>
                    <a:pt x="20" y="19"/>
                  </a:lnTo>
                  <a:lnTo>
                    <a:pt x="22" y="22"/>
                  </a:lnTo>
                  <a:lnTo>
                    <a:pt x="27" y="20"/>
                  </a:lnTo>
                  <a:lnTo>
                    <a:pt x="29" y="19"/>
                  </a:lnTo>
                  <a:lnTo>
                    <a:pt x="33" y="19"/>
                  </a:lnTo>
                  <a:lnTo>
                    <a:pt x="37" y="22"/>
                  </a:lnTo>
                  <a:lnTo>
                    <a:pt x="43" y="20"/>
                  </a:lnTo>
                  <a:lnTo>
                    <a:pt x="52" y="10"/>
                  </a:lnTo>
                  <a:lnTo>
                    <a:pt x="52" y="7"/>
                  </a:lnTo>
                  <a:lnTo>
                    <a:pt x="56" y="2"/>
                  </a:lnTo>
                  <a:lnTo>
                    <a:pt x="65" y="0"/>
                  </a:lnTo>
                  <a:lnTo>
                    <a:pt x="71" y="9"/>
                  </a:lnTo>
                  <a:lnTo>
                    <a:pt x="81" y="10"/>
                  </a:lnTo>
                  <a:lnTo>
                    <a:pt x="84" y="15"/>
                  </a:lnTo>
                  <a:lnTo>
                    <a:pt x="84" y="26"/>
                  </a:lnTo>
                  <a:lnTo>
                    <a:pt x="81" y="40"/>
                  </a:lnTo>
                  <a:lnTo>
                    <a:pt x="84" y="43"/>
                  </a:lnTo>
                  <a:lnTo>
                    <a:pt x="86" y="45"/>
                  </a:lnTo>
                  <a:lnTo>
                    <a:pt x="94" y="35"/>
                  </a:lnTo>
                  <a:lnTo>
                    <a:pt x="99" y="29"/>
                  </a:lnTo>
                  <a:lnTo>
                    <a:pt x="105" y="26"/>
                  </a:lnTo>
                  <a:lnTo>
                    <a:pt x="110" y="33"/>
                  </a:lnTo>
                  <a:lnTo>
                    <a:pt x="114" y="35"/>
                  </a:lnTo>
                  <a:lnTo>
                    <a:pt x="118" y="33"/>
                  </a:lnTo>
                  <a:lnTo>
                    <a:pt x="134" y="32"/>
                  </a:lnTo>
                  <a:lnTo>
                    <a:pt x="141" y="29"/>
                  </a:lnTo>
                  <a:lnTo>
                    <a:pt x="151" y="22"/>
                  </a:lnTo>
                  <a:lnTo>
                    <a:pt x="157" y="20"/>
                  </a:lnTo>
                  <a:lnTo>
                    <a:pt x="160" y="22"/>
                  </a:lnTo>
                  <a:lnTo>
                    <a:pt x="164" y="32"/>
                  </a:lnTo>
                  <a:lnTo>
                    <a:pt x="179" y="33"/>
                  </a:lnTo>
                  <a:lnTo>
                    <a:pt x="183" y="30"/>
                  </a:lnTo>
                  <a:lnTo>
                    <a:pt x="187" y="25"/>
                  </a:lnTo>
                  <a:lnTo>
                    <a:pt x="190" y="22"/>
                  </a:lnTo>
                  <a:lnTo>
                    <a:pt x="196" y="22"/>
                  </a:lnTo>
                  <a:lnTo>
                    <a:pt x="202" y="26"/>
                  </a:lnTo>
                  <a:lnTo>
                    <a:pt x="203" y="38"/>
                  </a:lnTo>
                  <a:lnTo>
                    <a:pt x="207" y="42"/>
                  </a:lnTo>
                  <a:lnTo>
                    <a:pt x="210" y="40"/>
                  </a:lnTo>
                  <a:lnTo>
                    <a:pt x="213" y="22"/>
                  </a:lnTo>
                  <a:lnTo>
                    <a:pt x="216" y="19"/>
                  </a:lnTo>
                  <a:lnTo>
                    <a:pt x="219" y="19"/>
                  </a:lnTo>
                  <a:lnTo>
                    <a:pt x="223" y="25"/>
                  </a:lnTo>
                  <a:lnTo>
                    <a:pt x="226" y="25"/>
                  </a:lnTo>
                  <a:lnTo>
                    <a:pt x="232" y="20"/>
                  </a:lnTo>
                  <a:lnTo>
                    <a:pt x="236" y="22"/>
                  </a:lnTo>
                  <a:lnTo>
                    <a:pt x="243" y="32"/>
                  </a:lnTo>
                  <a:lnTo>
                    <a:pt x="249" y="49"/>
                  </a:lnTo>
                  <a:lnTo>
                    <a:pt x="254" y="55"/>
                  </a:lnTo>
                  <a:lnTo>
                    <a:pt x="256" y="56"/>
                  </a:lnTo>
                  <a:lnTo>
                    <a:pt x="258" y="53"/>
                  </a:lnTo>
                  <a:lnTo>
                    <a:pt x="264" y="45"/>
                  </a:lnTo>
                  <a:lnTo>
                    <a:pt x="272" y="45"/>
                  </a:lnTo>
                  <a:lnTo>
                    <a:pt x="277" y="49"/>
                  </a:lnTo>
                  <a:lnTo>
                    <a:pt x="279" y="56"/>
                  </a:lnTo>
                  <a:lnTo>
                    <a:pt x="281" y="65"/>
                  </a:lnTo>
                  <a:lnTo>
                    <a:pt x="284" y="72"/>
                  </a:lnTo>
                  <a:lnTo>
                    <a:pt x="294" y="72"/>
                  </a:lnTo>
                  <a:lnTo>
                    <a:pt x="301" y="81"/>
                  </a:lnTo>
                  <a:lnTo>
                    <a:pt x="305" y="82"/>
                  </a:lnTo>
                  <a:lnTo>
                    <a:pt x="307" y="78"/>
                  </a:lnTo>
                  <a:lnTo>
                    <a:pt x="311" y="66"/>
                  </a:lnTo>
                  <a:lnTo>
                    <a:pt x="313" y="63"/>
                  </a:lnTo>
                  <a:lnTo>
                    <a:pt x="317" y="65"/>
                  </a:lnTo>
                  <a:lnTo>
                    <a:pt x="320" y="69"/>
                  </a:lnTo>
                  <a:lnTo>
                    <a:pt x="324" y="79"/>
                  </a:lnTo>
                  <a:lnTo>
                    <a:pt x="330" y="85"/>
                  </a:lnTo>
                  <a:lnTo>
                    <a:pt x="336" y="91"/>
                  </a:lnTo>
                  <a:lnTo>
                    <a:pt x="362" y="98"/>
                  </a:lnTo>
                  <a:lnTo>
                    <a:pt x="370" y="94"/>
                  </a:lnTo>
                  <a:lnTo>
                    <a:pt x="376" y="94"/>
                  </a:lnTo>
                  <a:lnTo>
                    <a:pt x="379" y="97"/>
                  </a:lnTo>
                  <a:lnTo>
                    <a:pt x="379" y="101"/>
                  </a:lnTo>
                  <a:lnTo>
                    <a:pt x="388" y="111"/>
                  </a:lnTo>
                  <a:lnTo>
                    <a:pt x="393" y="114"/>
                  </a:lnTo>
                  <a:lnTo>
                    <a:pt x="402" y="114"/>
                  </a:lnTo>
                  <a:lnTo>
                    <a:pt x="408" y="115"/>
                  </a:lnTo>
                  <a:lnTo>
                    <a:pt x="418" y="108"/>
                  </a:lnTo>
                  <a:lnTo>
                    <a:pt x="422" y="108"/>
                  </a:lnTo>
                  <a:lnTo>
                    <a:pt x="422" y="111"/>
                  </a:lnTo>
                  <a:lnTo>
                    <a:pt x="416" y="128"/>
                  </a:lnTo>
                  <a:lnTo>
                    <a:pt x="416" y="134"/>
                  </a:lnTo>
                  <a:lnTo>
                    <a:pt x="419" y="135"/>
                  </a:lnTo>
                  <a:lnTo>
                    <a:pt x="424" y="135"/>
                  </a:lnTo>
                  <a:lnTo>
                    <a:pt x="431" y="131"/>
                  </a:lnTo>
                  <a:lnTo>
                    <a:pt x="438" y="130"/>
                  </a:lnTo>
                  <a:lnTo>
                    <a:pt x="441" y="131"/>
                  </a:lnTo>
                  <a:lnTo>
                    <a:pt x="441" y="146"/>
                  </a:lnTo>
                  <a:lnTo>
                    <a:pt x="444" y="147"/>
                  </a:lnTo>
                  <a:lnTo>
                    <a:pt x="448" y="147"/>
                  </a:lnTo>
                  <a:lnTo>
                    <a:pt x="457" y="141"/>
                  </a:lnTo>
                  <a:lnTo>
                    <a:pt x="464" y="133"/>
                  </a:lnTo>
                  <a:lnTo>
                    <a:pt x="468" y="133"/>
                  </a:lnTo>
                  <a:lnTo>
                    <a:pt x="471" y="134"/>
                  </a:lnTo>
                  <a:lnTo>
                    <a:pt x="474" y="144"/>
                  </a:lnTo>
                  <a:lnTo>
                    <a:pt x="487" y="158"/>
                  </a:lnTo>
                  <a:lnTo>
                    <a:pt x="494" y="163"/>
                  </a:lnTo>
                  <a:lnTo>
                    <a:pt x="503" y="169"/>
                  </a:lnTo>
                  <a:lnTo>
                    <a:pt x="510" y="169"/>
                  </a:lnTo>
                  <a:lnTo>
                    <a:pt x="522" y="171"/>
                  </a:lnTo>
                  <a:lnTo>
                    <a:pt x="523" y="170"/>
                  </a:lnTo>
                  <a:lnTo>
                    <a:pt x="526" y="164"/>
                  </a:lnTo>
                  <a:lnTo>
                    <a:pt x="534" y="166"/>
                  </a:lnTo>
                  <a:lnTo>
                    <a:pt x="543" y="164"/>
                  </a:lnTo>
                  <a:lnTo>
                    <a:pt x="547" y="161"/>
                  </a:lnTo>
                  <a:lnTo>
                    <a:pt x="550" y="151"/>
                  </a:lnTo>
                  <a:lnTo>
                    <a:pt x="549" y="148"/>
                  </a:lnTo>
                  <a:lnTo>
                    <a:pt x="549" y="141"/>
                  </a:lnTo>
                  <a:lnTo>
                    <a:pt x="556" y="140"/>
                  </a:lnTo>
                  <a:lnTo>
                    <a:pt x="560" y="147"/>
                  </a:lnTo>
                  <a:lnTo>
                    <a:pt x="566" y="150"/>
                  </a:lnTo>
                  <a:lnTo>
                    <a:pt x="578" y="150"/>
                  </a:lnTo>
                  <a:lnTo>
                    <a:pt x="581" y="153"/>
                  </a:lnTo>
                  <a:lnTo>
                    <a:pt x="581" y="176"/>
                  </a:lnTo>
                  <a:lnTo>
                    <a:pt x="583" y="180"/>
                  </a:lnTo>
                  <a:lnTo>
                    <a:pt x="591" y="174"/>
                  </a:lnTo>
                  <a:lnTo>
                    <a:pt x="594" y="170"/>
                  </a:lnTo>
                  <a:lnTo>
                    <a:pt x="596" y="167"/>
                  </a:lnTo>
                  <a:lnTo>
                    <a:pt x="604" y="163"/>
                  </a:lnTo>
                  <a:lnTo>
                    <a:pt x="611" y="161"/>
                  </a:lnTo>
                  <a:lnTo>
                    <a:pt x="612" y="163"/>
                  </a:lnTo>
                  <a:lnTo>
                    <a:pt x="611" y="184"/>
                  </a:lnTo>
                </a:path>
              </a:pathLst>
            </a:custGeom>
            <a:noFill/>
            <a:ln w="6">
              <a:solidFill>
                <a:srgbClr val="005CE6"/>
              </a:solidFill>
              <a:prstDash val="solid"/>
              <a:round/>
              <a:headEnd/>
              <a:tailEnd/>
            </a:ln>
          </p:spPr>
          <p:txBody>
            <a:bodyPr/>
            <a:lstStyle/>
            <a:p>
              <a:endParaRPr lang="en-US"/>
            </a:p>
          </p:txBody>
        </p:sp>
        <p:sp>
          <p:nvSpPr>
            <p:cNvPr id="28815" name="Line 341"/>
            <p:cNvSpPr>
              <a:spLocks noChangeShapeType="1"/>
            </p:cNvSpPr>
            <p:nvPr/>
          </p:nvSpPr>
          <p:spPr bwMode="auto">
            <a:xfrm flipV="1">
              <a:off x="1330325" y="5378450"/>
              <a:ext cx="1588" cy="7937"/>
            </a:xfrm>
            <a:prstGeom prst="line">
              <a:avLst/>
            </a:prstGeom>
            <a:noFill/>
            <a:ln w="6">
              <a:solidFill>
                <a:srgbClr val="005CE6"/>
              </a:solidFill>
              <a:round/>
              <a:headEnd/>
              <a:tailEnd/>
            </a:ln>
          </p:spPr>
          <p:txBody>
            <a:bodyPr/>
            <a:lstStyle/>
            <a:p>
              <a:endParaRPr lang="en-US"/>
            </a:p>
          </p:txBody>
        </p:sp>
        <p:sp>
          <p:nvSpPr>
            <p:cNvPr id="28816" name="Line 342"/>
            <p:cNvSpPr>
              <a:spLocks noChangeShapeType="1"/>
            </p:cNvSpPr>
            <p:nvPr/>
          </p:nvSpPr>
          <p:spPr bwMode="auto">
            <a:xfrm>
              <a:off x="2624138" y="3659188"/>
              <a:ext cx="1588" cy="61912"/>
            </a:xfrm>
            <a:prstGeom prst="line">
              <a:avLst/>
            </a:prstGeom>
            <a:noFill/>
            <a:ln w="6">
              <a:solidFill>
                <a:srgbClr val="005CE6"/>
              </a:solidFill>
              <a:round/>
              <a:headEnd/>
              <a:tailEnd/>
            </a:ln>
          </p:spPr>
          <p:txBody>
            <a:bodyPr/>
            <a:lstStyle/>
            <a:p>
              <a:endParaRPr lang="en-US"/>
            </a:p>
          </p:txBody>
        </p:sp>
        <p:sp>
          <p:nvSpPr>
            <p:cNvPr id="28817" name="Freeform 343"/>
            <p:cNvSpPr>
              <a:spLocks/>
            </p:cNvSpPr>
            <p:nvPr/>
          </p:nvSpPr>
          <p:spPr bwMode="auto">
            <a:xfrm>
              <a:off x="3863975" y="2017713"/>
              <a:ext cx="263525" cy="55562"/>
            </a:xfrm>
            <a:custGeom>
              <a:avLst/>
              <a:gdLst>
                <a:gd name="T0" fmla="*/ 166 w 166"/>
                <a:gd name="T1" fmla="*/ 35 h 35"/>
                <a:gd name="T2" fmla="*/ 163 w 166"/>
                <a:gd name="T3" fmla="*/ 33 h 35"/>
                <a:gd name="T4" fmla="*/ 147 w 166"/>
                <a:gd name="T5" fmla="*/ 17 h 35"/>
                <a:gd name="T6" fmla="*/ 134 w 166"/>
                <a:gd name="T7" fmla="*/ 13 h 35"/>
                <a:gd name="T8" fmla="*/ 91 w 166"/>
                <a:gd name="T9" fmla="*/ 6 h 35"/>
                <a:gd name="T10" fmla="*/ 64 w 166"/>
                <a:gd name="T11" fmla="*/ 0 h 35"/>
                <a:gd name="T12" fmla="*/ 45 w 166"/>
                <a:gd name="T13" fmla="*/ 3 h 35"/>
                <a:gd name="T14" fmla="*/ 28 w 166"/>
                <a:gd name="T15" fmla="*/ 13 h 35"/>
                <a:gd name="T16" fmla="*/ 16 w 166"/>
                <a:gd name="T17" fmla="*/ 19 h 35"/>
                <a:gd name="T18" fmla="*/ 9 w 166"/>
                <a:gd name="T19" fmla="*/ 20 h 35"/>
                <a:gd name="T20" fmla="*/ 0 w 166"/>
                <a:gd name="T21" fmla="*/ 19 h 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6"/>
                <a:gd name="T34" fmla="*/ 0 h 35"/>
                <a:gd name="T35" fmla="*/ 166 w 166"/>
                <a:gd name="T36" fmla="*/ 35 h 3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6" h="35">
                  <a:moveTo>
                    <a:pt x="166" y="35"/>
                  </a:moveTo>
                  <a:lnTo>
                    <a:pt x="163" y="33"/>
                  </a:lnTo>
                  <a:lnTo>
                    <a:pt x="147" y="17"/>
                  </a:lnTo>
                  <a:lnTo>
                    <a:pt x="134" y="13"/>
                  </a:lnTo>
                  <a:lnTo>
                    <a:pt x="91" y="6"/>
                  </a:lnTo>
                  <a:lnTo>
                    <a:pt x="64" y="0"/>
                  </a:lnTo>
                  <a:lnTo>
                    <a:pt x="45" y="3"/>
                  </a:lnTo>
                  <a:lnTo>
                    <a:pt x="28" y="13"/>
                  </a:lnTo>
                  <a:lnTo>
                    <a:pt x="16" y="19"/>
                  </a:lnTo>
                  <a:lnTo>
                    <a:pt x="9" y="20"/>
                  </a:lnTo>
                  <a:lnTo>
                    <a:pt x="0" y="19"/>
                  </a:lnTo>
                </a:path>
              </a:pathLst>
            </a:custGeom>
            <a:noFill/>
            <a:ln w="6">
              <a:solidFill>
                <a:srgbClr val="005CE6"/>
              </a:solidFill>
              <a:prstDash val="solid"/>
              <a:round/>
              <a:headEnd/>
              <a:tailEnd/>
            </a:ln>
          </p:spPr>
          <p:txBody>
            <a:bodyPr/>
            <a:lstStyle/>
            <a:p>
              <a:endParaRPr lang="en-US"/>
            </a:p>
          </p:txBody>
        </p:sp>
        <p:sp>
          <p:nvSpPr>
            <p:cNvPr id="28818" name="Freeform 344"/>
            <p:cNvSpPr>
              <a:spLocks/>
            </p:cNvSpPr>
            <p:nvPr/>
          </p:nvSpPr>
          <p:spPr bwMode="auto">
            <a:xfrm>
              <a:off x="7605713" y="1558925"/>
              <a:ext cx="301625" cy="376237"/>
            </a:xfrm>
            <a:custGeom>
              <a:avLst/>
              <a:gdLst>
                <a:gd name="T0" fmla="*/ 190 w 190"/>
                <a:gd name="T1" fmla="*/ 0 h 237"/>
                <a:gd name="T2" fmla="*/ 186 w 190"/>
                <a:gd name="T3" fmla="*/ 16 h 237"/>
                <a:gd name="T4" fmla="*/ 180 w 190"/>
                <a:gd name="T5" fmla="*/ 27 h 237"/>
                <a:gd name="T6" fmla="*/ 176 w 190"/>
                <a:gd name="T7" fmla="*/ 36 h 237"/>
                <a:gd name="T8" fmla="*/ 170 w 190"/>
                <a:gd name="T9" fmla="*/ 54 h 237"/>
                <a:gd name="T10" fmla="*/ 166 w 190"/>
                <a:gd name="T11" fmla="*/ 63 h 237"/>
                <a:gd name="T12" fmla="*/ 163 w 190"/>
                <a:gd name="T13" fmla="*/ 73 h 237"/>
                <a:gd name="T14" fmla="*/ 163 w 190"/>
                <a:gd name="T15" fmla="*/ 85 h 237"/>
                <a:gd name="T16" fmla="*/ 156 w 190"/>
                <a:gd name="T17" fmla="*/ 92 h 237"/>
                <a:gd name="T18" fmla="*/ 154 w 190"/>
                <a:gd name="T19" fmla="*/ 98 h 237"/>
                <a:gd name="T20" fmla="*/ 156 w 190"/>
                <a:gd name="T21" fmla="*/ 102 h 237"/>
                <a:gd name="T22" fmla="*/ 154 w 190"/>
                <a:gd name="T23" fmla="*/ 115 h 237"/>
                <a:gd name="T24" fmla="*/ 153 w 190"/>
                <a:gd name="T25" fmla="*/ 116 h 237"/>
                <a:gd name="T26" fmla="*/ 144 w 190"/>
                <a:gd name="T27" fmla="*/ 125 h 237"/>
                <a:gd name="T28" fmla="*/ 144 w 190"/>
                <a:gd name="T29" fmla="*/ 139 h 237"/>
                <a:gd name="T30" fmla="*/ 138 w 190"/>
                <a:gd name="T31" fmla="*/ 155 h 237"/>
                <a:gd name="T32" fmla="*/ 131 w 190"/>
                <a:gd name="T33" fmla="*/ 165 h 237"/>
                <a:gd name="T34" fmla="*/ 121 w 190"/>
                <a:gd name="T35" fmla="*/ 190 h 237"/>
                <a:gd name="T36" fmla="*/ 121 w 190"/>
                <a:gd name="T37" fmla="*/ 196 h 237"/>
                <a:gd name="T38" fmla="*/ 115 w 190"/>
                <a:gd name="T39" fmla="*/ 210 h 237"/>
                <a:gd name="T40" fmla="*/ 107 w 190"/>
                <a:gd name="T41" fmla="*/ 221 h 237"/>
                <a:gd name="T42" fmla="*/ 92 w 190"/>
                <a:gd name="T43" fmla="*/ 232 h 237"/>
                <a:gd name="T44" fmla="*/ 84 w 190"/>
                <a:gd name="T45" fmla="*/ 236 h 237"/>
                <a:gd name="T46" fmla="*/ 71 w 190"/>
                <a:gd name="T47" fmla="*/ 237 h 237"/>
                <a:gd name="T48" fmla="*/ 62 w 190"/>
                <a:gd name="T49" fmla="*/ 236 h 237"/>
                <a:gd name="T50" fmla="*/ 55 w 190"/>
                <a:gd name="T51" fmla="*/ 232 h 237"/>
                <a:gd name="T52" fmla="*/ 48 w 190"/>
                <a:gd name="T53" fmla="*/ 221 h 237"/>
                <a:gd name="T54" fmla="*/ 36 w 190"/>
                <a:gd name="T55" fmla="*/ 217 h 237"/>
                <a:gd name="T56" fmla="*/ 14 w 190"/>
                <a:gd name="T57" fmla="*/ 214 h 237"/>
                <a:gd name="T58" fmla="*/ 0 w 190"/>
                <a:gd name="T59" fmla="*/ 214 h 23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90"/>
                <a:gd name="T91" fmla="*/ 0 h 237"/>
                <a:gd name="T92" fmla="*/ 190 w 190"/>
                <a:gd name="T93" fmla="*/ 237 h 23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90" h="237">
                  <a:moveTo>
                    <a:pt x="190" y="0"/>
                  </a:moveTo>
                  <a:lnTo>
                    <a:pt x="186" y="16"/>
                  </a:lnTo>
                  <a:lnTo>
                    <a:pt x="180" y="27"/>
                  </a:lnTo>
                  <a:lnTo>
                    <a:pt x="176" y="36"/>
                  </a:lnTo>
                  <a:lnTo>
                    <a:pt x="170" y="54"/>
                  </a:lnTo>
                  <a:lnTo>
                    <a:pt x="166" y="63"/>
                  </a:lnTo>
                  <a:lnTo>
                    <a:pt x="163" y="73"/>
                  </a:lnTo>
                  <a:lnTo>
                    <a:pt x="163" y="85"/>
                  </a:lnTo>
                  <a:lnTo>
                    <a:pt x="156" y="92"/>
                  </a:lnTo>
                  <a:lnTo>
                    <a:pt x="154" y="98"/>
                  </a:lnTo>
                  <a:lnTo>
                    <a:pt x="156" y="102"/>
                  </a:lnTo>
                  <a:lnTo>
                    <a:pt x="154" y="115"/>
                  </a:lnTo>
                  <a:lnTo>
                    <a:pt x="153" y="116"/>
                  </a:lnTo>
                  <a:lnTo>
                    <a:pt x="144" y="125"/>
                  </a:lnTo>
                  <a:lnTo>
                    <a:pt x="144" y="139"/>
                  </a:lnTo>
                  <a:lnTo>
                    <a:pt x="138" y="155"/>
                  </a:lnTo>
                  <a:lnTo>
                    <a:pt x="131" y="165"/>
                  </a:lnTo>
                  <a:lnTo>
                    <a:pt x="121" y="190"/>
                  </a:lnTo>
                  <a:lnTo>
                    <a:pt x="121" y="196"/>
                  </a:lnTo>
                  <a:lnTo>
                    <a:pt x="115" y="210"/>
                  </a:lnTo>
                  <a:lnTo>
                    <a:pt x="107" y="221"/>
                  </a:lnTo>
                  <a:lnTo>
                    <a:pt x="92" y="232"/>
                  </a:lnTo>
                  <a:lnTo>
                    <a:pt x="84" y="236"/>
                  </a:lnTo>
                  <a:lnTo>
                    <a:pt x="71" y="237"/>
                  </a:lnTo>
                  <a:lnTo>
                    <a:pt x="62" y="236"/>
                  </a:lnTo>
                  <a:lnTo>
                    <a:pt x="55" y="232"/>
                  </a:lnTo>
                  <a:lnTo>
                    <a:pt x="48" y="221"/>
                  </a:lnTo>
                  <a:lnTo>
                    <a:pt x="36" y="217"/>
                  </a:lnTo>
                  <a:lnTo>
                    <a:pt x="14" y="214"/>
                  </a:lnTo>
                  <a:lnTo>
                    <a:pt x="0" y="214"/>
                  </a:lnTo>
                </a:path>
              </a:pathLst>
            </a:custGeom>
            <a:noFill/>
            <a:ln w="6">
              <a:solidFill>
                <a:srgbClr val="005CE6"/>
              </a:solidFill>
              <a:prstDash val="solid"/>
              <a:round/>
              <a:headEnd/>
              <a:tailEnd/>
            </a:ln>
          </p:spPr>
          <p:txBody>
            <a:bodyPr/>
            <a:lstStyle/>
            <a:p>
              <a:endParaRPr lang="en-US"/>
            </a:p>
          </p:txBody>
        </p:sp>
        <p:sp>
          <p:nvSpPr>
            <p:cNvPr id="28819" name="Line 345"/>
            <p:cNvSpPr>
              <a:spLocks noChangeShapeType="1"/>
            </p:cNvSpPr>
            <p:nvPr/>
          </p:nvSpPr>
          <p:spPr bwMode="auto">
            <a:xfrm flipV="1">
              <a:off x="1292225" y="5570538"/>
              <a:ext cx="1588" cy="28575"/>
            </a:xfrm>
            <a:prstGeom prst="line">
              <a:avLst/>
            </a:prstGeom>
            <a:noFill/>
            <a:ln w="6">
              <a:solidFill>
                <a:srgbClr val="005CE6"/>
              </a:solidFill>
              <a:round/>
              <a:headEnd/>
              <a:tailEnd/>
            </a:ln>
          </p:spPr>
          <p:txBody>
            <a:bodyPr/>
            <a:lstStyle/>
            <a:p>
              <a:endParaRPr lang="en-US"/>
            </a:p>
          </p:txBody>
        </p:sp>
        <p:sp>
          <p:nvSpPr>
            <p:cNvPr id="28820" name="Freeform 346"/>
            <p:cNvSpPr>
              <a:spLocks/>
            </p:cNvSpPr>
            <p:nvPr/>
          </p:nvSpPr>
          <p:spPr bwMode="auto">
            <a:xfrm>
              <a:off x="3498850" y="4678363"/>
              <a:ext cx="9525" cy="92075"/>
            </a:xfrm>
            <a:custGeom>
              <a:avLst/>
              <a:gdLst>
                <a:gd name="T0" fmla="*/ 3 w 6"/>
                <a:gd name="T1" fmla="*/ 58 h 58"/>
                <a:gd name="T2" fmla="*/ 0 w 6"/>
                <a:gd name="T3" fmla="*/ 35 h 58"/>
                <a:gd name="T4" fmla="*/ 0 w 6"/>
                <a:gd name="T5" fmla="*/ 7 h 58"/>
                <a:gd name="T6" fmla="*/ 1 w 6"/>
                <a:gd name="T7" fmla="*/ 3 h 58"/>
                <a:gd name="T8" fmla="*/ 6 w 6"/>
                <a:gd name="T9" fmla="*/ 0 h 58"/>
                <a:gd name="T10" fmla="*/ 0 60000 65536"/>
                <a:gd name="T11" fmla="*/ 0 60000 65536"/>
                <a:gd name="T12" fmla="*/ 0 60000 65536"/>
                <a:gd name="T13" fmla="*/ 0 60000 65536"/>
                <a:gd name="T14" fmla="*/ 0 60000 65536"/>
                <a:gd name="T15" fmla="*/ 0 w 6"/>
                <a:gd name="T16" fmla="*/ 0 h 58"/>
                <a:gd name="T17" fmla="*/ 6 w 6"/>
                <a:gd name="T18" fmla="*/ 58 h 58"/>
              </a:gdLst>
              <a:ahLst/>
              <a:cxnLst>
                <a:cxn ang="T10">
                  <a:pos x="T0" y="T1"/>
                </a:cxn>
                <a:cxn ang="T11">
                  <a:pos x="T2" y="T3"/>
                </a:cxn>
                <a:cxn ang="T12">
                  <a:pos x="T4" y="T5"/>
                </a:cxn>
                <a:cxn ang="T13">
                  <a:pos x="T6" y="T7"/>
                </a:cxn>
                <a:cxn ang="T14">
                  <a:pos x="T8" y="T9"/>
                </a:cxn>
              </a:cxnLst>
              <a:rect l="T15" t="T16" r="T17" b="T18"/>
              <a:pathLst>
                <a:path w="6" h="58">
                  <a:moveTo>
                    <a:pt x="3" y="58"/>
                  </a:moveTo>
                  <a:lnTo>
                    <a:pt x="0" y="35"/>
                  </a:lnTo>
                  <a:lnTo>
                    <a:pt x="0" y="7"/>
                  </a:lnTo>
                  <a:lnTo>
                    <a:pt x="1" y="3"/>
                  </a:lnTo>
                  <a:lnTo>
                    <a:pt x="6" y="0"/>
                  </a:lnTo>
                </a:path>
              </a:pathLst>
            </a:custGeom>
            <a:noFill/>
            <a:ln w="6">
              <a:solidFill>
                <a:srgbClr val="005CE6"/>
              </a:solidFill>
              <a:prstDash val="solid"/>
              <a:round/>
              <a:headEnd/>
              <a:tailEnd/>
            </a:ln>
          </p:spPr>
          <p:txBody>
            <a:bodyPr/>
            <a:lstStyle/>
            <a:p>
              <a:endParaRPr lang="en-US"/>
            </a:p>
          </p:txBody>
        </p:sp>
        <p:sp>
          <p:nvSpPr>
            <p:cNvPr id="28821" name="Freeform 347"/>
            <p:cNvSpPr>
              <a:spLocks/>
            </p:cNvSpPr>
            <p:nvPr/>
          </p:nvSpPr>
          <p:spPr bwMode="auto">
            <a:xfrm>
              <a:off x="7850188" y="1241426"/>
              <a:ext cx="57150" cy="317500"/>
            </a:xfrm>
            <a:custGeom>
              <a:avLst/>
              <a:gdLst>
                <a:gd name="T0" fmla="*/ 7 w 36"/>
                <a:gd name="T1" fmla="*/ 0 h 200"/>
                <a:gd name="T2" fmla="*/ 7 w 36"/>
                <a:gd name="T3" fmla="*/ 1 h 200"/>
                <a:gd name="T4" fmla="*/ 6 w 36"/>
                <a:gd name="T5" fmla="*/ 5 h 200"/>
                <a:gd name="T6" fmla="*/ 2 w 36"/>
                <a:gd name="T7" fmla="*/ 15 h 200"/>
                <a:gd name="T8" fmla="*/ 0 w 36"/>
                <a:gd name="T9" fmla="*/ 21 h 200"/>
                <a:gd name="T10" fmla="*/ 2 w 36"/>
                <a:gd name="T11" fmla="*/ 31 h 200"/>
                <a:gd name="T12" fmla="*/ 3 w 36"/>
                <a:gd name="T13" fmla="*/ 33 h 200"/>
                <a:gd name="T14" fmla="*/ 2 w 36"/>
                <a:gd name="T15" fmla="*/ 46 h 200"/>
                <a:gd name="T16" fmla="*/ 2 w 36"/>
                <a:gd name="T17" fmla="*/ 47 h 200"/>
                <a:gd name="T18" fmla="*/ 2 w 36"/>
                <a:gd name="T19" fmla="*/ 57 h 200"/>
                <a:gd name="T20" fmla="*/ 3 w 36"/>
                <a:gd name="T21" fmla="*/ 63 h 200"/>
                <a:gd name="T22" fmla="*/ 3 w 36"/>
                <a:gd name="T23" fmla="*/ 70 h 200"/>
                <a:gd name="T24" fmla="*/ 0 w 36"/>
                <a:gd name="T25" fmla="*/ 85 h 200"/>
                <a:gd name="T26" fmla="*/ 0 w 36"/>
                <a:gd name="T27" fmla="*/ 100 h 200"/>
                <a:gd name="T28" fmla="*/ 2 w 36"/>
                <a:gd name="T29" fmla="*/ 108 h 200"/>
                <a:gd name="T30" fmla="*/ 4 w 36"/>
                <a:gd name="T31" fmla="*/ 110 h 200"/>
                <a:gd name="T32" fmla="*/ 6 w 36"/>
                <a:gd name="T33" fmla="*/ 116 h 200"/>
                <a:gd name="T34" fmla="*/ 16 w 36"/>
                <a:gd name="T35" fmla="*/ 133 h 200"/>
                <a:gd name="T36" fmla="*/ 25 w 36"/>
                <a:gd name="T37" fmla="*/ 158 h 200"/>
                <a:gd name="T38" fmla="*/ 32 w 36"/>
                <a:gd name="T39" fmla="*/ 171 h 200"/>
                <a:gd name="T40" fmla="*/ 36 w 36"/>
                <a:gd name="T41" fmla="*/ 184 h 200"/>
                <a:gd name="T42" fmla="*/ 35 w 36"/>
                <a:gd name="T43" fmla="*/ 198 h 200"/>
                <a:gd name="T44" fmla="*/ 36 w 36"/>
                <a:gd name="T45" fmla="*/ 200 h 20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6"/>
                <a:gd name="T70" fmla="*/ 0 h 200"/>
                <a:gd name="T71" fmla="*/ 36 w 36"/>
                <a:gd name="T72" fmla="*/ 200 h 20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6" h="200">
                  <a:moveTo>
                    <a:pt x="7" y="0"/>
                  </a:moveTo>
                  <a:lnTo>
                    <a:pt x="7" y="1"/>
                  </a:lnTo>
                  <a:lnTo>
                    <a:pt x="6" y="5"/>
                  </a:lnTo>
                  <a:lnTo>
                    <a:pt x="2" y="15"/>
                  </a:lnTo>
                  <a:lnTo>
                    <a:pt x="0" y="21"/>
                  </a:lnTo>
                  <a:lnTo>
                    <a:pt x="2" y="31"/>
                  </a:lnTo>
                  <a:lnTo>
                    <a:pt x="3" y="33"/>
                  </a:lnTo>
                  <a:lnTo>
                    <a:pt x="2" y="46"/>
                  </a:lnTo>
                  <a:lnTo>
                    <a:pt x="2" y="47"/>
                  </a:lnTo>
                  <a:lnTo>
                    <a:pt x="2" y="57"/>
                  </a:lnTo>
                  <a:lnTo>
                    <a:pt x="3" y="63"/>
                  </a:lnTo>
                  <a:lnTo>
                    <a:pt x="3" y="70"/>
                  </a:lnTo>
                  <a:lnTo>
                    <a:pt x="0" y="85"/>
                  </a:lnTo>
                  <a:lnTo>
                    <a:pt x="0" y="100"/>
                  </a:lnTo>
                  <a:lnTo>
                    <a:pt x="2" y="108"/>
                  </a:lnTo>
                  <a:lnTo>
                    <a:pt x="4" y="110"/>
                  </a:lnTo>
                  <a:lnTo>
                    <a:pt x="6" y="116"/>
                  </a:lnTo>
                  <a:lnTo>
                    <a:pt x="16" y="133"/>
                  </a:lnTo>
                  <a:lnTo>
                    <a:pt x="25" y="158"/>
                  </a:lnTo>
                  <a:lnTo>
                    <a:pt x="32" y="171"/>
                  </a:lnTo>
                  <a:lnTo>
                    <a:pt x="36" y="184"/>
                  </a:lnTo>
                  <a:lnTo>
                    <a:pt x="35" y="198"/>
                  </a:lnTo>
                  <a:lnTo>
                    <a:pt x="36" y="200"/>
                  </a:lnTo>
                </a:path>
              </a:pathLst>
            </a:custGeom>
            <a:noFill/>
            <a:ln w="6">
              <a:solidFill>
                <a:srgbClr val="005CE6"/>
              </a:solidFill>
              <a:prstDash val="solid"/>
              <a:round/>
              <a:headEnd/>
              <a:tailEnd/>
            </a:ln>
          </p:spPr>
          <p:txBody>
            <a:bodyPr/>
            <a:lstStyle/>
            <a:p>
              <a:endParaRPr lang="en-US"/>
            </a:p>
          </p:txBody>
        </p:sp>
        <p:sp>
          <p:nvSpPr>
            <p:cNvPr id="28822" name="Freeform 348"/>
            <p:cNvSpPr>
              <a:spLocks/>
            </p:cNvSpPr>
            <p:nvPr/>
          </p:nvSpPr>
          <p:spPr bwMode="auto">
            <a:xfrm>
              <a:off x="6588125" y="4440238"/>
              <a:ext cx="207963" cy="180975"/>
            </a:xfrm>
            <a:custGeom>
              <a:avLst/>
              <a:gdLst>
                <a:gd name="T0" fmla="*/ 131 w 131"/>
                <a:gd name="T1" fmla="*/ 94 h 114"/>
                <a:gd name="T2" fmla="*/ 131 w 131"/>
                <a:gd name="T3" fmla="*/ 92 h 114"/>
                <a:gd name="T4" fmla="*/ 130 w 131"/>
                <a:gd name="T5" fmla="*/ 92 h 114"/>
                <a:gd name="T6" fmla="*/ 122 w 131"/>
                <a:gd name="T7" fmla="*/ 92 h 114"/>
                <a:gd name="T8" fmla="*/ 112 w 131"/>
                <a:gd name="T9" fmla="*/ 87 h 114"/>
                <a:gd name="T10" fmla="*/ 108 w 131"/>
                <a:gd name="T11" fmla="*/ 90 h 114"/>
                <a:gd name="T12" fmla="*/ 109 w 131"/>
                <a:gd name="T13" fmla="*/ 98 h 114"/>
                <a:gd name="T14" fmla="*/ 111 w 131"/>
                <a:gd name="T15" fmla="*/ 100 h 114"/>
                <a:gd name="T16" fmla="*/ 112 w 131"/>
                <a:gd name="T17" fmla="*/ 107 h 114"/>
                <a:gd name="T18" fmla="*/ 111 w 131"/>
                <a:gd name="T19" fmla="*/ 111 h 114"/>
                <a:gd name="T20" fmla="*/ 108 w 131"/>
                <a:gd name="T21" fmla="*/ 114 h 114"/>
                <a:gd name="T22" fmla="*/ 105 w 131"/>
                <a:gd name="T23" fmla="*/ 114 h 114"/>
                <a:gd name="T24" fmla="*/ 98 w 131"/>
                <a:gd name="T25" fmla="*/ 102 h 114"/>
                <a:gd name="T26" fmla="*/ 86 w 131"/>
                <a:gd name="T27" fmla="*/ 98 h 114"/>
                <a:gd name="T28" fmla="*/ 72 w 131"/>
                <a:gd name="T29" fmla="*/ 81 h 114"/>
                <a:gd name="T30" fmla="*/ 73 w 131"/>
                <a:gd name="T31" fmla="*/ 75 h 114"/>
                <a:gd name="T32" fmla="*/ 76 w 131"/>
                <a:gd name="T33" fmla="*/ 68 h 114"/>
                <a:gd name="T34" fmla="*/ 75 w 131"/>
                <a:gd name="T35" fmla="*/ 62 h 114"/>
                <a:gd name="T36" fmla="*/ 76 w 131"/>
                <a:gd name="T37" fmla="*/ 58 h 114"/>
                <a:gd name="T38" fmla="*/ 84 w 131"/>
                <a:gd name="T39" fmla="*/ 52 h 114"/>
                <a:gd name="T40" fmla="*/ 88 w 131"/>
                <a:gd name="T41" fmla="*/ 51 h 114"/>
                <a:gd name="T42" fmla="*/ 91 w 131"/>
                <a:gd name="T43" fmla="*/ 54 h 114"/>
                <a:gd name="T44" fmla="*/ 92 w 131"/>
                <a:gd name="T45" fmla="*/ 64 h 114"/>
                <a:gd name="T46" fmla="*/ 96 w 131"/>
                <a:gd name="T47" fmla="*/ 69 h 114"/>
                <a:gd name="T48" fmla="*/ 101 w 131"/>
                <a:gd name="T49" fmla="*/ 68 h 114"/>
                <a:gd name="T50" fmla="*/ 104 w 131"/>
                <a:gd name="T51" fmla="*/ 64 h 114"/>
                <a:gd name="T52" fmla="*/ 104 w 131"/>
                <a:gd name="T53" fmla="*/ 56 h 114"/>
                <a:gd name="T54" fmla="*/ 101 w 131"/>
                <a:gd name="T55" fmla="*/ 45 h 114"/>
                <a:gd name="T56" fmla="*/ 99 w 131"/>
                <a:gd name="T57" fmla="*/ 33 h 114"/>
                <a:gd name="T58" fmla="*/ 95 w 131"/>
                <a:gd name="T59" fmla="*/ 31 h 114"/>
                <a:gd name="T60" fmla="*/ 88 w 131"/>
                <a:gd name="T61" fmla="*/ 31 h 114"/>
                <a:gd name="T62" fmla="*/ 84 w 131"/>
                <a:gd name="T63" fmla="*/ 26 h 114"/>
                <a:gd name="T64" fmla="*/ 79 w 131"/>
                <a:gd name="T65" fmla="*/ 26 h 114"/>
                <a:gd name="T66" fmla="*/ 76 w 131"/>
                <a:gd name="T67" fmla="*/ 29 h 114"/>
                <a:gd name="T68" fmla="*/ 73 w 131"/>
                <a:gd name="T69" fmla="*/ 36 h 114"/>
                <a:gd name="T70" fmla="*/ 68 w 131"/>
                <a:gd name="T71" fmla="*/ 38 h 114"/>
                <a:gd name="T72" fmla="*/ 65 w 131"/>
                <a:gd name="T73" fmla="*/ 35 h 114"/>
                <a:gd name="T74" fmla="*/ 65 w 131"/>
                <a:gd name="T75" fmla="*/ 31 h 114"/>
                <a:gd name="T76" fmla="*/ 69 w 131"/>
                <a:gd name="T77" fmla="*/ 25 h 114"/>
                <a:gd name="T78" fmla="*/ 71 w 131"/>
                <a:gd name="T79" fmla="*/ 19 h 114"/>
                <a:gd name="T80" fmla="*/ 81 w 131"/>
                <a:gd name="T81" fmla="*/ 12 h 114"/>
                <a:gd name="T82" fmla="*/ 82 w 131"/>
                <a:gd name="T83" fmla="*/ 9 h 114"/>
                <a:gd name="T84" fmla="*/ 84 w 131"/>
                <a:gd name="T85" fmla="*/ 3 h 114"/>
                <a:gd name="T86" fmla="*/ 81 w 131"/>
                <a:gd name="T87" fmla="*/ 0 h 114"/>
                <a:gd name="T88" fmla="*/ 71 w 131"/>
                <a:gd name="T89" fmla="*/ 0 h 114"/>
                <a:gd name="T90" fmla="*/ 59 w 131"/>
                <a:gd name="T91" fmla="*/ 7 h 114"/>
                <a:gd name="T92" fmla="*/ 46 w 131"/>
                <a:gd name="T93" fmla="*/ 12 h 114"/>
                <a:gd name="T94" fmla="*/ 43 w 131"/>
                <a:gd name="T95" fmla="*/ 16 h 114"/>
                <a:gd name="T96" fmla="*/ 43 w 131"/>
                <a:gd name="T97" fmla="*/ 25 h 114"/>
                <a:gd name="T98" fmla="*/ 45 w 131"/>
                <a:gd name="T99" fmla="*/ 28 h 114"/>
                <a:gd name="T100" fmla="*/ 43 w 131"/>
                <a:gd name="T101" fmla="*/ 33 h 114"/>
                <a:gd name="T102" fmla="*/ 42 w 131"/>
                <a:gd name="T103" fmla="*/ 36 h 114"/>
                <a:gd name="T104" fmla="*/ 33 w 131"/>
                <a:gd name="T105" fmla="*/ 41 h 114"/>
                <a:gd name="T106" fmla="*/ 27 w 131"/>
                <a:gd name="T107" fmla="*/ 41 h 114"/>
                <a:gd name="T108" fmla="*/ 26 w 131"/>
                <a:gd name="T109" fmla="*/ 38 h 114"/>
                <a:gd name="T110" fmla="*/ 23 w 131"/>
                <a:gd name="T111" fmla="*/ 16 h 114"/>
                <a:gd name="T112" fmla="*/ 11 w 131"/>
                <a:gd name="T113" fmla="*/ 20 h 114"/>
                <a:gd name="T114" fmla="*/ 4 w 131"/>
                <a:gd name="T115" fmla="*/ 19 h 114"/>
                <a:gd name="T116" fmla="*/ 0 w 131"/>
                <a:gd name="T117" fmla="*/ 16 h 11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31"/>
                <a:gd name="T178" fmla="*/ 0 h 114"/>
                <a:gd name="T179" fmla="*/ 131 w 131"/>
                <a:gd name="T180" fmla="*/ 114 h 11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31" h="114">
                  <a:moveTo>
                    <a:pt x="131" y="94"/>
                  </a:moveTo>
                  <a:lnTo>
                    <a:pt x="131" y="92"/>
                  </a:lnTo>
                  <a:lnTo>
                    <a:pt x="130" y="92"/>
                  </a:lnTo>
                  <a:lnTo>
                    <a:pt x="122" y="92"/>
                  </a:lnTo>
                  <a:lnTo>
                    <a:pt x="112" y="87"/>
                  </a:lnTo>
                  <a:lnTo>
                    <a:pt x="108" y="90"/>
                  </a:lnTo>
                  <a:lnTo>
                    <a:pt x="109" y="98"/>
                  </a:lnTo>
                  <a:lnTo>
                    <a:pt x="111" y="100"/>
                  </a:lnTo>
                  <a:lnTo>
                    <a:pt x="112" y="107"/>
                  </a:lnTo>
                  <a:lnTo>
                    <a:pt x="111" y="111"/>
                  </a:lnTo>
                  <a:lnTo>
                    <a:pt x="108" y="114"/>
                  </a:lnTo>
                  <a:lnTo>
                    <a:pt x="105" y="114"/>
                  </a:lnTo>
                  <a:lnTo>
                    <a:pt x="98" y="102"/>
                  </a:lnTo>
                  <a:lnTo>
                    <a:pt x="86" y="98"/>
                  </a:lnTo>
                  <a:lnTo>
                    <a:pt x="72" y="81"/>
                  </a:lnTo>
                  <a:lnTo>
                    <a:pt x="73" y="75"/>
                  </a:lnTo>
                  <a:lnTo>
                    <a:pt x="76" y="68"/>
                  </a:lnTo>
                  <a:lnTo>
                    <a:pt x="75" y="62"/>
                  </a:lnTo>
                  <a:lnTo>
                    <a:pt x="76" y="58"/>
                  </a:lnTo>
                  <a:lnTo>
                    <a:pt x="84" y="52"/>
                  </a:lnTo>
                  <a:lnTo>
                    <a:pt x="88" y="51"/>
                  </a:lnTo>
                  <a:lnTo>
                    <a:pt x="91" y="54"/>
                  </a:lnTo>
                  <a:lnTo>
                    <a:pt x="92" y="64"/>
                  </a:lnTo>
                  <a:lnTo>
                    <a:pt x="96" y="69"/>
                  </a:lnTo>
                  <a:lnTo>
                    <a:pt x="101" y="68"/>
                  </a:lnTo>
                  <a:lnTo>
                    <a:pt x="104" y="64"/>
                  </a:lnTo>
                  <a:lnTo>
                    <a:pt x="104" y="56"/>
                  </a:lnTo>
                  <a:lnTo>
                    <a:pt x="101" y="45"/>
                  </a:lnTo>
                  <a:lnTo>
                    <a:pt x="99" y="33"/>
                  </a:lnTo>
                  <a:lnTo>
                    <a:pt x="95" y="31"/>
                  </a:lnTo>
                  <a:lnTo>
                    <a:pt x="88" y="31"/>
                  </a:lnTo>
                  <a:lnTo>
                    <a:pt x="84" y="26"/>
                  </a:lnTo>
                  <a:lnTo>
                    <a:pt x="79" y="26"/>
                  </a:lnTo>
                  <a:lnTo>
                    <a:pt x="76" y="29"/>
                  </a:lnTo>
                  <a:lnTo>
                    <a:pt x="73" y="36"/>
                  </a:lnTo>
                  <a:lnTo>
                    <a:pt x="68" y="38"/>
                  </a:lnTo>
                  <a:lnTo>
                    <a:pt x="65" y="35"/>
                  </a:lnTo>
                  <a:lnTo>
                    <a:pt x="65" y="31"/>
                  </a:lnTo>
                  <a:lnTo>
                    <a:pt x="69" y="25"/>
                  </a:lnTo>
                  <a:lnTo>
                    <a:pt x="71" y="19"/>
                  </a:lnTo>
                  <a:lnTo>
                    <a:pt x="81" y="12"/>
                  </a:lnTo>
                  <a:lnTo>
                    <a:pt x="82" y="9"/>
                  </a:lnTo>
                  <a:lnTo>
                    <a:pt x="84" y="3"/>
                  </a:lnTo>
                  <a:lnTo>
                    <a:pt x="81" y="0"/>
                  </a:lnTo>
                  <a:lnTo>
                    <a:pt x="71" y="0"/>
                  </a:lnTo>
                  <a:lnTo>
                    <a:pt x="59" y="7"/>
                  </a:lnTo>
                  <a:lnTo>
                    <a:pt x="46" y="12"/>
                  </a:lnTo>
                  <a:lnTo>
                    <a:pt x="43" y="16"/>
                  </a:lnTo>
                  <a:lnTo>
                    <a:pt x="43" y="25"/>
                  </a:lnTo>
                  <a:lnTo>
                    <a:pt x="45" y="28"/>
                  </a:lnTo>
                  <a:lnTo>
                    <a:pt x="43" y="33"/>
                  </a:lnTo>
                  <a:lnTo>
                    <a:pt x="42" y="36"/>
                  </a:lnTo>
                  <a:lnTo>
                    <a:pt x="33" y="41"/>
                  </a:lnTo>
                  <a:lnTo>
                    <a:pt x="27" y="41"/>
                  </a:lnTo>
                  <a:lnTo>
                    <a:pt x="26" y="38"/>
                  </a:lnTo>
                  <a:lnTo>
                    <a:pt x="23" y="16"/>
                  </a:lnTo>
                  <a:lnTo>
                    <a:pt x="11" y="20"/>
                  </a:lnTo>
                  <a:lnTo>
                    <a:pt x="4" y="19"/>
                  </a:lnTo>
                  <a:lnTo>
                    <a:pt x="0" y="16"/>
                  </a:lnTo>
                </a:path>
              </a:pathLst>
            </a:custGeom>
            <a:noFill/>
            <a:ln w="6">
              <a:solidFill>
                <a:srgbClr val="005CE6"/>
              </a:solidFill>
              <a:prstDash val="solid"/>
              <a:round/>
              <a:headEnd/>
              <a:tailEnd/>
            </a:ln>
          </p:spPr>
          <p:txBody>
            <a:bodyPr/>
            <a:lstStyle/>
            <a:p>
              <a:endParaRPr lang="en-US"/>
            </a:p>
          </p:txBody>
        </p:sp>
        <p:sp>
          <p:nvSpPr>
            <p:cNvPr id="28823" name="Freeform 349"/>
            <p:cNvSpPr>
              <a:spLocks/>
            </p:cNvSpPr>
            <p:nvPr/>
          </p:nvSpPr>
          <p:spPr bwMode="auto">
            <a:xfrm>
              <a:off x="6567488" y="6102350"/>
              <a:ext cx="104775" cy="155575"/>
            </a:xfrm>
            <a:custGeom>
              <a:avLst/>
              <a:gdLst>
                <a:gd name="T0" fmla="*/ 66 w 66"/>
                <a:gd name="T1" fmla="*/ 0 h 98"/>
                <a:gd name="T2" fmla="*/ 63 w 66"/>
                <a:gd name="T3" fmla="*/ 9 h 98"/>
                <a:gd name="T4" fmla="*/ 59 w 66"/>
                <a:gd name="T5" fmla="*/ 23 h 98"/>
                <a:gd name="T6" fmla="*/ 50 w 66"/>
                <a:gd name="T7" fmla="*/ 35 h 98"/>
                <a:gd name="T8" fmla="*/ 36 w 66"/>
                <a:gd name="T9" fmla="*/ 63 h 98"/>
                <a:gd name="T10" fmla="*/ 30 w 66"/>
                <a:gd name="T11" fmla="*/ 69 h 98"/>
                <a:gd name="T12" fmla="*/ 17 w 66"/>
                <a:gd name="T13" fmla="*/ 75 h 98"/>
                <a:gd name="T14" fmla="*/ 12 w 66"/>
                <a:gd name="T15" fmla="*/ 79 h 98"/>
                <a:gd name="T16" fmla="*/ 3 w 66"/>
                <a:gd name="T17" fmla="*/ 96 h 98"/>
                <a:gd name="T18" fmla="*/ 0 w 66"/>
                <a:gd name="T19" fmla="*/ 98 h 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6"/>
                <a:gd name="T31" fmla="*/ 0 h 98"/>
                <a:gd name="T32" fmla="*/ 66 w 66"/>
                <a:gd name="T33" fmla="*/ 98 h 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6" h="98">
                  <a:moveTo>
                    <a:pt x="66" y="0"/>
                  </a:moveTo>
                  <a:lnTo>
                    <a:pt x="63" y="9"/>
                  </a:lnTo>
                  <a:lnTo>
                    <a:pt x="59" y="23"/>
                  </a:lnTo>
                  <a:lnTo>
                    <a:pt x="50" y="35"/>
                  </a:lnTo>
                  <a:lnTo>
                    <a:pt x="36" y="63"/>
                  </a:lnTo>
                  <a:lnTo>
                    <a:pt x="30" y="69"/>
                  </a:lnTo>
                  <a:lnTo>
                    <a:pt x="17" y="75"/>
                  </a:lnTo>
                  <a:lnTo>
                    <a:pt x="12" y="79"/>
                  </a:lnTo>
                  <a:lnTo>
                    <a:pt x="3" y="96"/>
                  </a:lnTo>
                  <a:lnTo>
                    <a:pt x="0" y="98"/>
                  </a:lnTo>
                </a:path>
              </a:pathLst>
            </a:custGeom>
            <a:noFill/>
            <a:ln w="6">
              <a:solidFill>
                <a:srgbClr val="005CE6"/>
              </a:solidFill>
              <a:prstDash val="solid"/>
              <a:round/>
              <a:headEnd/>
              <a:tailEnd/>
            </a:ln>
          </p:spPr>
          <p:txBody>
            <a:bodyPr/>
            <a:lstStyle/>
            <a:p>
              <a:endParaRPr lang="en-US"/>
            </a:p>
          </p:txBody>
        </p:sp>
        <p:sp>
          <p:nvSpPr>
            <p:cNvPr id="28824" name="Freeform 350"/>
            <p:cNvSpPr>
              <a:spLocks/>
            </p:cNvSpPr>
            <p:nvPr/>
          </p:nvSpPr>
          <p:spPr bwMode="auto">
            <a:xfrm>
              <a:off x="3957638" y="2889250"/>
              <a:ext cx="1978025" cy="655637"/>
            </a:xfrm>
            <a:custGeom>
              <a:avLst/>
              <a:gdLst>
                <a:gd name="T0" fmla="*/ 1228 w 1246"/>
                <a:gd name="T1" fmla="*/ 403 h 413"/>
                <a:gd name="T2" fmla="*/ 1199 w 1246"/>
                <a:gd name="T3" fmla="*/ 397 h 413"/>
                <a:gd name="T4" fmla="*/ 1161 w 1246"/>
                <a:gd name="T5" fmla="*/ 344 h 413"/>
                <a:gd name="T6" fmla="*/ 1120 w 1246"/>
                <a:gd name="T7" fmla="*/ 324 h 413"/>
                <a:gd name="T8" fmla="*/ 1094 w 1246"/>
                <a:gd name="T9" fmla="*/ 321 h 413"/>
                <a:gd name="T10" fmla="*/ 1068 w 1246"/>
                <a:gd name="T11" fmla="*/ 292 h 413"/>
                <a:gd name="T12" fmla="*/ 1032 w 1246"/>
                <a:gd name="T13" fmla="*/ 301 h 413"/>
                <a:gd name="T14" fmla="*/ 976 w 1246"/>
                <a:gd name="T15" fmla="*/ 311 h 413"/>
                <a:gd name="T16" fmla="*/ 948 w 1246"/>
                <a:gd name="T17" fmla="*/ 298 h 413"/>
                <a:gd name="T18" fmla="*/ 937 w 1246"/>
                <a:gd name="T19" fmla="*/ 306 h 413"/>
                <a:gd name="T20" fmla="*/ 924 w 1246"/>
                <a:gd name="T21" fmla="*/ 325 h 413"/>
                <a:gd name="T22" fmla="*/ 901 w 1246"/>
                <a:gd name="T23" fmla="*/ 337 h 413"/>
                <a:gd name="T24" fmla="*/ 875 w 1246"/>
                <a:gd name="T25" fmla="*/ 332 h 413"/>
                <a:gd name="T26" fmla="*/ 868 w 1246"/>
                <a:gd name="T27" fmla="*/ 339 h 413"/>
                <a:gd name="T28" fmla="*/ 837 w 1246"/>
                <a:gd name="T29" fmla="*/ 335 h 413"/>
                <a:gd name="T30" fmla="*/ 803 w 1246"/>
                <a:gd name="T31" fmla="*/ 335 h 413"/>
                <a:gd name="T32" fmla="*/ 791 w 1246"/>
                <a:gd name="T33" fmla="*/ 342 h 413"/>
                <a:gd name="T34" fmla="*/ 759 w 1246"/>
                <a:gd name="T35" fmla="*/ 337 h 413"/>
                <a:gd name="T36" fmla="*/ 759 w 1246"/>
                <a:gd name="T37" fmla="*/ 325 h 413"/>
                <a:gd name="T38" fmla="*/ 742 w 1246"/>
                <a:gd name="T39" fmla="*/ 319 h 413"/>
                <a:gd name="T40" fmla="*/ 732 w 1246"/>
                <a:gd name="T41" fmla="*/ 328 h 413"/>
                <a:gd name="T42" fmla="*/ 732 w 1246"/>
                <a:gd name="T43" fmla="*/ 338 h 413"/>
                <a:gd name="T44" fmla="*/ 726 w 1246"/>
                <a:gd name="T45" fmla="*/ 329 h 413"/>
                <a:gd name="T46" fmla="*/ 712 w 1246"/>
                <a:gd name="T47" fmla="*/ 318 h 413"/>
                <a:gd name="T48" fmla="*/ 703 w 1246"/>
                <a:gd name="T49" fmla="*/ 303 h 413"/>
                <a:gd name="T50" fmla="*/ 682 w 1246"/>
                <a:gd name="T51" fmla="*/ 293 h 413"/>
                <a:gd name="T52" fmla="*/ 673 w 1246"/>
                <a:gd name="T53" fmla="*/ 295 h 413"/>
                <a:gd name="T54" fmla="*/ 653 w 1246"/>
                <a:gd name="T55" fmla="*/ 286 h 413"/>
                <a:gd name="T56" fmla="*/ 605 w 1246"/>
                <a:gd name="T57" fmla="*/ 289 h 413"/>
                <a:gd name="T58" fmla="*/ 584 w 1246"/>
                <a:gd name="T59" fmla="*/ 283 h 413"/>
                <a:gd name="T60" fmla="*/ 565 w 1246"/>
                <a:gd name="T61" fmla="*/ 278 h 413"/>
                <a:gd name="T62" fmla="*/ 538 w 1246"/>
                <a:gd name="T63" fmla="*/ 262 h 413"/>
                <a:gd name="T64" fmla="*/ 510 w 1246"/>
                <a:gd name="T65" fmla="*/ 257 h 413"/>
                <a:gd name="T66" fmla="*/ 484 w 1246"/>
                <a:gd name="T67" fmla="*/ 246 h 413"/>
                <a:gd name="T68" fmla="*/ 473 w 1246"/>
                <a:gd name="T69" fmla="*/ 253 h 413"/>
                <a:gd name="T70" fmla="*/ 451 w 1246"/>
                <a:gd name="T71" fmla="*/ 247 h 413"/>
                <a:gd name="T72" fmla="*/ 421 w 1246"/>
                <a:gd name="T73" fmla="*/ 253 h 413"/>
                <a:gd name="T74" fmla="*/ 399 w 1246"/>
                <a:gd name="T75" fmla="*/ 259 h 413"/>
                <a:gd name="T76" fmla="*/ 373 w 1246"/>
                <a:gd name="T77" fmla="*/ 247 h 413"/>
                <a:gd name="T78" fmla="*/ 343 w 1246"/>
                <a:gd name="T79" fmla="*/ 234 h 413"/>
                <a:gd name="T80" fmla="*/ 320 w 1246"/>
                <a:gd name="T81" fmla="*/ 221 h 413"/>
                <a:gd name="T82" fmla="*/ 307 w 1246"/>
                <a:gd name="T83" fmla="*/ 207 h 413"/>
                <a:gd name="T84" fmla="*/ 294 w 1246"/>
                <a:gd name="T85" fmla="*/ 204 h 413"/>
                <a:gd name="T86" fmla="*/ 257 w 1246"/>
                <a:gd name="T87" fmla="*/ 204 h 413"/>
                <a:gd name="T88" fmla="*/ 254 w 1246"/>
                <a:gd name="T89" fmla="*/ 185 h 413"/>
                <a:gd name="T90" fmla="*/ 225 w 1246"/>
                <a:gd name="T91" fmla="*/ 167 h 413"/>
                <a:gd name="T92" fmla="*/ 205 w 1246"/>
                <a:gd name="T93" fmla="*/ 178 h 413"/>
                <a:gd name="T94" fmla="*/ 199 w 1246"/>
                <a:gd name="T95" fmla="*/ 167 h 413"/>
                <a:gd name="T96" fmla="*/ 199 w 1246"/>
                <a:gd name="T97" fmla="*/ 158 h 413"/>
                <a:gd name="T98" fmla="*/ 199 w 1246"/>
                <a:gd name="T99" fmla="*/ 147 h 413"/>
                <a:gd name="T100" fmla="*/ 182 w 1246"/>
                <a:gd name="T101" fmla="*/ 134 h 413"/>
                <a:gd name="T102" fmla="*/ 147 w 1246"/>
                <a:gd name="T103" fmla="*/ 79 h 413"/>
                <a:gd name="T104" fmla="*/ 126 w 1246"/>
                <a:gd name="T105" fmla="*/ 76 h 413"/>
                <a:gd name="T106" fmla="*/ 104 w 1246"/>
                <a:gd name="T107" fmla="*/ 43 h 413"/>
                <a:gd name="T108" fmla="*/ 87 w 1246"/>
                <a:gd name="T109" fmla="*/ 31 h 413"/>
                <a:gd name="T110" fmla="*/ 59 w 1246"/>
                <a:gd name="T111" fmla="*/ 20 h 413"/>
                <a:gd name="T112" fmla="*/ 44 w 1246"/>
                <a:gd name="T113" fmla="*/ 1 h 413"/>
                <a:gd name="T114" fmla="*/ 23 w 1246"/>
                <a:gd name="T115" fmla="*/ 4 h 413"/>
                <a:gd name="T116" fmla="*/ 2 w 1246"/>
                <a:gd name="T117" fmla="*/ 15 h 41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246"/>
                <a:gd name="T178" fmla="*/ 0 h 413"/>
                <a:gd name="T179" fmla="*/ 1246 w 1246"/>
                <a:gd name="T180" fmla="*/ 413 h 41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246" h="413">
                  <a:moveTo>
                    <a:pt x="1246" y="413"/>
                  </a:moveTo>
                  <a:lnTo>
                    <a:pt x="1238" y="410"/>
                  </a:lnTo>
                  <a:lnTo>
                    <a:pt x="1228" y="403"/>
                  </a:lnTo>
                  <a:lnTo>
                    <a:pt x="1206" y="401"/>
                  </a:lnTo>
                  <a:lnTo>
                    <a:pt x="1200" y="400"/>
                  </a:lnTo>
                  <a:lnTo>
                    <a:pt x="1199" y="397"/>
                  </a:lnTo>
                  <a:lnTo>
                    <a:pt x="1179" y="375"/>
                  </a:lnTo>
                  <a:lnTo>
                    <a:pt x="1167" y="350"/>
                  </a:lnTo>
                  <a:lnTo>
                    <a:pt x="1161" y="344"/>
                  </a:lnTo>
                  <a:lnTo>
                    <a:pt x="1151" y="338"/>
                  </a:lnTo>
                  <a:lnTo>
                    <a:pt x="1130" y="331"/>
                  </a:lnTo>
                  <a:lnTo>
                    <a:pt x="1120" y="324"/>
                  </a:lnTo>
                  <a:lnTo>
                    <a:pt x="1117" y="322"/>
                  </a:lnTo>
                  <a:lnTo>
                    <a:pt x="1101" y="322"/>
                  </a:lnTo>
                  <a:lnTo>
                    <a:pt x="1094" y="321"/>
                  </a:lnTo>
                  <a:lnTo>
                    <a:pt x="1081" y="306"/>
                  </a:lnTo>
                  <a:lnTo>
                    <a:pt x="1074" y="302"/>
                  </a:lnTo>
                  <a:lnTo>
                    <a:pt x="1068" y="292"/>
                  </a:lnTo>
                  <a:lnTo>
                    <a:pt x="1062" y="289"/>
                  </a:lnTo>
                  <a:lnTo>
                    <a:pt x="1053" y="290"/>
                  </a:lnTo>
                  <a:lnTo>
                    <a:pt x="1032" y="301"/>
                  </a:lnTo>
                  <a:lnTo>
                    <a:pt x="1002" y="309"/>
                  </a:lnTo>
                  <a:lnTo>
                    <a:pt x="997" y="308"/>
                  </a:lnTo>
                  <a:lnTo>
                    <a:pt x="976" y="311"/>
                  </a:lnTo>
                  <a:lnTo>
                    <a:pt x="964" y="309"/>
                  </a:lnTo>
                  <a:lnTo>
                    <a:pt x="957" y="305"/>
                  </a:lnTo>
                  <a:lnTo>
                    <a:pt x="948" y="298"/>
                  </a:lnTo>
                  <a:lnTo>
                    <a:pt x="944" y="298"/>
                  </a:lnTo>
                  <a:lnTo>
                    <a:pt x="938" y="301"/>
                  </a:lnTo>
                  <a:lnTo>
                    <a:pt x="937" y="306"/>
                  </a:lnTo>
                  <a:lnTo>
                    <a:pt x="934" y="318"/>
                  </a:lnTo>
                  <a:lnTo>
                    <a:pt x="924" y="319"/>
                  </a:lnTo>
                  <a:lnTo>
                    <a:pt x="924" y="325"/>
                  </a:lnTo>
                  <a:lnTo>
                    <a:pt x="911" y="328"/>
                  </a:lnTo>
                  <a:lnTo>
                    <a:pt x="906" y="334"/>
                  </a:lnTo>
                  <a:lnTo>
                    <a:pt x="901" y="337"/>
                  </a:lnTo>
                  <a:lnTo>
                    <a:pt x="888" y="334"/>
                  </a:lnTo>
                  <a:lnTo>
                    <a:pt x="885" y="332"/>
                  </a:lnTo>
                  <a:lnTo>
                    <a:pt x="875" y="332"/>
                  </a:lnTo>
                  <a:lnTo>
                    <a:pt x="873" y="334"/>
                  </a:lnTo>
                  <a:lnTo>
                    <a:pt x="870" y="339"/>
                  </a:lnTo>
                  <a:lnTo>
                    <a:pt x="868" y="339"/>
                  </a:lnTo>
                  <a:lnTo>
                    <a:pt x="847" y="332"/>
                  </a:lnTo>
                  <a:lnTo>
                    <a:pt x="840" y="332"/>
                  </a:lnTo>
                  <a:lnTo>
                    <a:pt x="837" y="335"/>
                  </a:lnTo>
                  <a:lnTo>
                    <a:pt x="821" y="337"/>
                  </a:lnTo>
                  <a:lnTo>
                    <a:pt x="810" y="334"/>
                  </a:lnTo>
                  <a:lnTo>
                    <a:pt x="803" y="335"/>
                  </a:lnTo>
                  <a:lnTo>
                    <a:pt x="798" y="338"/>
                  </a:lnTo>
                  <a:lnTo>
                    <a:pt x="796" y="342"/>
                  </a:lnTo>
                  <a:lnTo>
                    <a:pt x="791" y="342"/>
                  </a:lnTo>
                  <a:lnTo>
                    <a:pt x="783" y="339"/>
                  </a:lnTo>
                  <a:lnTo>
                    <a:pt x="767" y="341"/>
                  </a:lnTo>
                  <a:lnTo>
                    <a:pt x="759" y="337"/>
                  </a:lnTo>
                  <a:lnTo>
                    <a:pt x="758" y="334"/>
                  </a:lnTo>
                  <a:lnTo>
                    <a:pt x="759" y="329"/>
                  </a:lnTo>
                  <a:lnTo>
                    <a:pt x="759" y="325"/>
                  </a:lnTo>
                  <a:lnTo>
                    <a:pt x="757" y="321"/>
                  </a:lnTo>
                  <a:lnTo>
                    <a:pt x="752" y="319"/>
                  </a:lnTo>
                  <a:lnTo>
                    <a:pt x="742" y="319"/>
                  </a:lnTo>
                  <a:lnTo>
                    <a:pt x="734" y="321"/>
                  </a:lnTo>
                  <a:lnTo>
                    <a:pt x="732" y="322"/>
                  </a:lnTo>
                  <a:lnTo>
                    <a:pt x="732" y="328"/>
                  </a:lnTo>
                  <a:lnTo>
                    <a:pt x="736" y="334"/>
                  </a:lnTo>
                  <a:lnTo>
                    <a:pt x="736" y="337"/>
                  </a:lnTo>
                  <a:lnTo>
                    <a:pt x="732" y="338"/>
                  </a:lnTo>
                  <a:lnTo>
                    <a:pt x="725" y="334"/>
                  </a:lnTo>
                  <a:lnTo>
                    <a:pt x="725" y="332"/>
                  </a:lnTo>
                  <a:lnTo>
                    <a:pt x="726" y="329"/>
                  </a:lnTo>
                  <a:lnTo>
                    <a:pt x="726" y="325"/>
                  </a:lnTo>
                  <a:lnTo>
                    <a:pt x="721" y="318"/>
                  </a:lnTo>
                  <a:lnTo>
                    <a:pt x="712" y="318"/>
                  </a:lnTo>
                  <a:lnTo>
                    <a:pt x="711" y="316"/>
                  </a:lnTo>
                  <a:lnTo>
                    <a:pt x="709" y="308"/>
                  </a:lnTo>
                  <a:lnTo>
                    <a:pt x="703" y="303"/>
                  </a:lnTo>
                  <a:lnTo>
                    <a:pt x="693" y="299"/>
                  </a:lnTo>
                  <a:lnTo>
                    <a:pt x="686" y="292"/>
                  </a:lnTo>
                  <a:lnTo>
                    <a:pt x="682" y="293"/>
                  </a:lnTo>
                  <a:lnTo>
                    <a:pt x="677" y="296"/>
                  </a:lnTo>
                  <a:lnTo>
                    <a:pt x="674" y="296"/>
                  </a:lnTo>
                  <a:lnTo>
                    <a:pt x="673" y="295"/>
                  </a:lnTo>
                  <a:lnTo>
                    <a:pt x="672" y="289"/>
                  </a:lnTo>
                  <a:lnTo>
                    <a:pt x="672" y="288"/>
                  </a:lnTo>
                  <a:lnTo>
                    <a:pt x="653" y="286"/>
                  </a:lnTo>
                  <a:lnTo>
                    <a:pt x="628" y="288"/>
                  </a:lnTo>
                  <a:lnTo>
                    <a:pt x="611" y="288"/>
                  </a:lnTo>
                  <a:lnTo>
                    <a:pt x="605" y="289"/>
                  </a:lnTo>
                  <a:lnTo>
                    <a:pt x="594" y="295"/>
                  </a:lnTo>
                  <a:lnTo>
                    <a:pt x="587" y="292"/>
                  </a:lnTo>
                  <a:lnTo>
                    <a:pt x="584" y="283"/>
                  </a:lnTo>
                  <a:lnTo>
                    <a:pt x="581" y="278"/>
                  </a:lnTo>
                  <a:lnTo>
                    <a:pt x="577" y="278"/>
                  </a:lnTo>
                  <a:lnTo>
                    <a:pt x="565" y="278"/>
                  </a:lnTo>
                  <a:lnTo>
                    <a:pt x="559" y="275"/>
                  </a:lnTo>
                  <a:lnTo>
                    <a:pt x="551" y="265"/>
                  </a:lnTo>
                  <a:lnTo>
                    <a:pt x="538" y="262"/>
                  </a:lnTo>
                  <a:lnTo>
                    <a:pt x="529" y="256"/>
                  </a:lnTo>
                  <a:lnTo>
                    <a:pt x="516" y="257"/>
                  </a:lnTo>
                  <a:lnTo>
                    <a:pt x="510" y="257"/>
                  </a:lnTo>
                  <a:lnTo>
                    <a:pt x="499" y="252"/>
                  </a:lnTo>
                  <a:lnTo>
                    <a:pt x="490" y="244"/>
                  </a:lnTo>
                  <a:lnTo>
                    <a:pt x="484" y="246"/>
                  </a:lnTo>
                  <a:lnTo>
                    <a:pt x="480" y="253"/>
                  </a:lnTo>
                  <a:lnTo>
                    <a:pt x="477" y="255"/>
                  </a:lnTo>
                  <a:lnTo>
                    <a:pt x="473" y="253"/>
                  </a:lnTo>
                  <a:lnTo>
                    <a:pt x="458" y="239"/>
                  </a:lnTo>
                  <a:lnTo>
                    <a:pt x="454" y="239"/>
                  </a:lnTo>
                  <a:lnTo>
                    <a:pt x="451" y="247"/>
                  </a:lnTo>
                  <a:lnTo>
                    <a:pt x="447" y="250"/>
                  </a:lnTo>
                  <a:lnTo>
                    <a:pt x="440" y="253"/>
                  </a:lnTo>
                  <a:lnTo>
                    <a:pt x="421" y="253"/>
                  </a:lnTo>
                  <a:lnTo>
                    <a:pt x="418" y="252"/>
                  </a:lnTo>
                  <a:lnTo>
                    <a:pt x="411" y="253"/>
                  </a:lnTo>
                  <a:lnTo>
                    <a:pt x="399" y="259"/>
                  </a:lnTo>
                  <a:lnTo>
                    <a:pt x="392" y="256"/>
                  </a:lnTo>
                  <a:lnTo>
                    <a:pt x="385" y="250"/>
                  </a:lnTo>
                  <a:lnTo>
                    <a:pt x="373" y="247"/>
                  </a:lnTo>
                  <a:lnTo>
                    <a:pt x="363" y="240"/>
                  </a:lnTo>
                  <a:lnTo>
                    <a:pt x="355" y="234"/>
                  </a:lnTo>
                  <a:lnTo>
                    <a:pt x="343" y="234"/>
                  </a:lnTo>
                  <a:lnTo>
                    <a:pt x="340" y="229"/>
                  </a:lnTo>
                  <a:lnTo>
                    <a:pt x="332" y="221"/>
                  </a:lnTo>
                  <a:lnTo>
                    <a:pt x="320" y="221"/>
                  </a:lnTo>
                  <a:lnTo>
                    <a:pt x="313" y="219"/>
                  </a:lnTo>
                  <a:lnTo>
                    <a:pt x="309" y="214"/>
                  </a:lnTo>
                  <a:lnTo>
                    <a:pt x="307" y="207"/>
                  </a:lnTo>
                  <a:lnTo>
                    <a:pt x="304" y="204"/>
                  </a:lnTo>
                  <a:lnTo>
                    <a:pt x="301" y="203"/>
                  </a:lnTo>
                  <a:lnTo>
                    <a:pt x="294" y="204"/>
                  </a:lnTo>
                  <a:lnTo>
                    <a:pt x="287" y="208"/>
                  </a:lnTo>
                  <a:lnTo>
                    <a:pt x="261" y="206"/>
                  </a:lnTo>
                  <a:lnTo>
                    <a:pt x="257" y="204"/>
                  </a:lnTo>
                  <a:lnTo>
                    <a:pt x="255" y="198"/>
                  </a:lnTo>
                  <a:lnTo>
                    <a:pt x="255" y="185"/>
                  </a:lnTo>
                  <a:lnTo>
                    <a:pt x="254" y="185"/>
                  </a:lnTo>
                  <a:lnTo>
                    <a:pt x="242" y="185"/>
                  </a:lnTo>
                  <a:lnTo>
                    <a:pt x="235" y="177"/>
                  </a:lnTo>
                  <a:lnTo>
                    <a:pt x="225" y="167"/>
                  </a:lnTo>
                  <a:lnTo>
                    <a:pt x="221" y="168"/>
                  </a:lnTo>
                  <a:lnTo>
                    <a:pt x="219" y="178"/>
                  </a:lnTo>
                  <a:lnTo>
                    <a:pt x="205" y="178"/>
                  </a:lnTo>
                  <a:lnTo>
                    <a:pt x="205" y="177"/>
                  </a:lnTo>
                  <a:lnTo>
                    <a:pt x="203" y="171"/>
                  </a:lnTo>
                  <a:lnTo>
                    <a:pt x="199" y="167"/>
                  </a:lnTo>
                  <a:lnTo>
                    <a:pt x="196" y="165"/>
                  </a:lnTo>
                  <a:lnTo>
                    <a:pt x="198" y="159"/>
                  </a:lnTo>
                  <a:lnTo>
                    <a:pt x="199" y="158"/>
                  </a:lnTo>
                  <a:lnTo>
                    <a:pt x="203" y="154"/>
                  </a:lnTo>
                  <a:lnTo>
                    <a:pt x="203" y="151"/>
                  </a:lnTo>
                  <a:lnTo>
                    <a:pt x="199" y="147"/>
                  </a:lnTo>
                  <a:lnTo>
                    <a:pt x="190" y="142"/>
                  </a:lnTo>
                  <a:lnTo>
                    <a:pt x="183" y="141"/>
                  </a:lnTo>
                  <a:lnTo>
                    <a:pt x="182" y="134"/>
                  </a:lnTo>
                  <a:lnTo>
                    <a:pt x="160" y="111"/>
                  </a:lnTo>
                  <a:lnTo>
                    <a:pt x="150" y="85"/>
                  </a:lnTo>
                  <a:lnTo>
                    <a:pt x="147" y="79"/>
                  </a:lnTo>
                  <a:lnTo>
                    <a:pt x="141" y="75"/>
                  </a:lnTo>
                  <a:lnTo>
                    <a:pt x="130" y="76"/>
                  </a:lnTo>
                  <a:lnTo>
                    <a:pt x="126" y="76"/>
                  </a:lnTo>
                  <a:lnTo>
                    <a:pt x="118" y="69"/>
                  </a:lnTo>
                  <a:lnTo>
                    <a:pt x="110" y="56"/>
                  </a:lnTo>
                  <a:lnTo>
                    <a:pt x="104" y="43"/>
                  </a:lnTo>
                  <a:lnTo>
                    <a:pt x="98" y="33"/>
                  </a:lnTo>
                  <a:lnTo>
                    <a:pt x="93" y="27"/>
                  </a:lnTo>
                  <a:lnTo>
                    <a:pt x="87" y="31"/>
                  </a:lnTo>
                  <a:lnTo>
                    <a:pt x="82" y="31"/>
                  </a:lnTo>
                  <a:lnTo>
                    <a:pt x="71" y="27"/>
                  </a:lnTo>
                  <a:lnTo>
                    <a:pt x="59" y="20"/>
                  </a:lnTo>
                  <a:lnTo>
                    <a:pt x="49" y="17"/>
                  </a:lnTo>
                  <a:lnTo>
                    <a:pt x="45" y="10"/>
                  </a:lnTo>
                  <a:lnTo>
                    <a:pt x="44" y="1"/>
                  </a:lnTo>
                  <a:lnTo>
                    <a:pt x="42" y="0"/>
                  </a:lnTo>
                  <a:lnTo>
                    <a:pt x="35" y="0"/>
                  </a:lnTo>
                  <a:lnTo>
                    <a:pt x="23" y="4"/>
                  </a:lnTo>
                  <a:lnTo>
                    <a:pt x="10" y="4"/>
                  </a:lnTo>
                  <a:lnTo>
                    <a:pt x="6" y="7"/>
                  </a:lnTo>
                  <a:lnTo>
                    <a:pt x="2" y="15"/>
                  </a:lnTo>
                  <a:lnTo>
                    <a:pt x="0" y="23"/>
                  </a:lnTo>
                </a:path>
              </a:pathLst>
            </a:custGeom>
            <a:noFill/>
            <a:ln w="6">
              <a:solidFill>
                <a:srgbClr val="005CE6"/>
              </a:solidFill>
              <a:prstDash val="solid"/>
              <a:round/>
              <a:headEnd/>
              <a:tailEnd/>
            </a:ln>
          </p:spPr>
          <p:txBody>
            <a:bodyPr/>
            <a:lstStyle/>
            <a:p>
              <a:endParaRPr lang="en-US"/>
            </a:p>
          </p:txBody>
        </p:sp>
        <p:sp>
          <p:nvSpPr>
            <p:cNvPr id="28825" name="Freeform 351"/>
            <p:cNvSpPr>
              <a:spLocks/>
            </p:cNvSpPr>
            <p:nvPr/>
          </p:nvSpPr>
          <p:spPr bwMode="auto">
            <a:xfrm>
              <a:off x="3114675" y="4892675"/>
              <a:ext cx="17463" cy="127000"/>
            </a:xfrm>
            <a:custGeom>
              <a:avLst/>
              <a:gdLst>
                <a:gd name="T0" fmla="*/ 3 w 11"/>
                <a:gd name="T1" fmla="*/ 80 h 80"/>
                <a:gd name="T2" fmla="*/ 0 w 11"/>
                <a:gd name="T3" fmla="*/ 78 h 80"/>
                <a:gd name="T4" fmla="*/ 3 w 11"/>
                <a:gd name="T5" fmla="*/ 45 h 80"/>
                <a:gd name="T6" fmla="*/ 1 w 11"/>
                <a:gd name="T7" fmla="*/ 36 h 80"/>
                <a:gd name="T8" fmla="*/ 3 w 11"/>
                <a:gd name="T9" fmla="*/ 15 h 80"/>
                <a:gd name="T10" fmla="*/ 8 w 11"/>
                <a:gd name="T11" fmla="*/ 2 h 80"/>
                <a:gd name="T12" fmla="*/ 11 w 11"/>
                <a:gd name="T13" fmla="*/ 0 h 80"/>
                <a:gd name="T14" fmla="*/ 0 60000 65536"/>
                <a:gd name="T15" fmla="*/ 0 60000 65536"/>
                <a:gd name="T16" fmla="*/ 0 60000 65536"/>
                <a:gd name="T17" fmla="*/ 0 60000 65536"/>
                <a:gd name="T18" fmla="*/ 0 60000 65536"/>
                <a:gd name="T19" fmla="*/ 0 60000 65536"/>
                <a:gd name="T20" fmla="*/ 0 60000 65536"/>
                <a:gd name="T21" fmla="*/ 0 w 11"/>
                <a:gd name="T22" fmla="*/ 0 h 80"/>
                <a:gd name="T23" fmla="*/ 11 w 11"/>
                <a:gd name="T24" fmla="*/ 80 h 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 h="80">
                  <a:moveTo>
                    <a:pt x="3" y="80"/>
                  </a:moveTo>
                  <a:lnTo>
                    <a:pt x="0" y="78"/>
                  </a:lnTo>
                  <a:lnTo>
                    <a:pt x="3" y="45"/>
                  </a:lnTo>
                  <a:lnTo>
                    <a:pt x="1" y="36"/>
                  </a:lnTo>
                  <a:lnTo>
                    <a:pt x="3" y="15"/>
                  </a:lnTo>
                  <a:lnTo>
                    <a:pt x="8" y="2"/>
                  </a:lnTo>
                  <a:lnTo>
                    <a:pt x="11" y="0"/>
                  </a:lnTo>
                </a:path>
              </a:pathLst>
            </a:custGeom>
            <a:noFill/>
            <a:ln w="6">
              <a:solidFill>
                <a:srgbClr val="005CE6"/>
              </a:solidFill>
              <a:prstDash val="solid"/>
              <a:round/>
              <a:headEnd/>
              <a:tailEnd/>
            </a:ln>
          </p:spPr>
          <p:txBody>
            <a:bodyPr/>
            <a:lstStyle/>
            <a:p>
              <a:endParaRPr lang="en-US"/>
            </a:p>
          </p:txBody>
        </p:sp>
        <p:sp>
          <p:nvSpPr>
            <p:cNvPr id="28826" name="Freeform 352"/>
            <p:cNvSpPr>
              <a:spLocks/>
            </p:cNvSpPr>
            <p:nvPr/>
          </p:nvSpPr>
          <p:spPr bwMode="auto">
            <a:xfrm>
              <a:off x="3276600" y="5305425"/>
              <a:ext cx="52388" cy="147637"/>
            </a:xfrm>
            <a:custGeom>
              <a:avLst/>
              <a:gdLst>
                <a:gd name="T0" fmla="*/ 0 w 33"/>
                <a:gd name="T1" fmla="*/ 92 h 93"/>
                <a:gd name="T2" fmla="*/ 6 w 33"/>
                <a:gd name="T3" fmla="*/ 93 h 93"/>
                <a:gd name="T4" fmla="*/ 16 w 33"/>
                <a:gd name="T5" fmla="*/ 92 h 93"/>
                <a:gd name="T6" fmla="*/ 26 w 33"/>
                <a:gd name="T7" fmla="*/ 84 h 93"/>
                <a:gd name="T8" fmla="*/ 30 w 33"/>
                <a:gd name="T9" fmla="*/ 76 h 93"/>
                <a:gd name="T10" fmla="*/ 33 w 33"/>
                <a:gd name="T11" fmla="*/ 57 h 93"/>
                <a:gd name="T12" fmla="*/ 33 w 33"/>
                <a:gd name="T13" fmla="*/ 10 h 93"/>
                <a:gd name="T14" fmla="*/ 32 w 33"/>
                <a:gd name="T15" fmla="*/ 0 h 93"/>
                <a:gd name="T16" fmla="*/ 0 60000 65536"/>
                <a:gd name="T17" fmla="*/ 0 60000 65536"/>
                <a:gd name="T18" fmla="*/ 0 60000 65536"/>
                <a:gd name="T19" fmla="*/ 0 60000 65536"/>
                <a:gd name="T20" fmla="*/ 0 60000 65536"/>
                <a:gd name="T21" fmla="*/ 0 60000 65536"/>
                <a:gd name="T22" fmla="*/ 0 60000 65536"/>
                <a:gd name="T23" fmla="*/ 0 60000 65536"/>
                <a:gd name="T24" fmla="*/ 0 w 33"/>
                <a:gd name="T25" fmla="*/ 0 h 93"/>
                <a:gd name="T26" fmla="*/ 33 w 33"/>
                <a:gd name="T27" fmla="*/ 93 h 9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 h="93">
                  <a:moveTo>
                    <a:pt x="0" y="92"/>
                  </a:moveTo>
                  <a:lnTo>
                    <a:pt x="6" y="93"/>
                  </a:lnTo>
                  <a:lnTo>
                    <a:pt x="16" y="92"/>
                  </a:lnTo>
                  <a:lnTo>
                    <a:pt x="26" y="84"/>
                  </a:lnTo>
                  <a:lnTo>
                    <a:pt x="30" y="76"/>
                  </a:lnTo>
                  <a:lnTo>
                    <a:pt x="33" y="57"/>
                  </a:lnTo>
                  <a:lnTo>
                    <a:pt x="33" y="10"/>
                  </a:lnTo>
                  <a:lnTo>
                    <a:pt x="32" y="0"/>
                  </a:lnTo>
                </a:path>
              </a:pathLst>
            </a:custGeom>
            <a:noFill/>
            <a:ln w="6">
              <a:solidFill>
                <a:srgbClr val="005CE6"/>
              </a:solidFill>
              <a:prstDash val="solid"/>
              <a:round/>
              <a:headEnd/>
              <a:tailEnd/>
            </a:ln>
          </p:spPr>
          <p:txBody>
            <a:bodyPr/>
            <a:lstStyle/>
            <a:p>
              <a:endParaRPr lang="en-US"/>
            </a:p>
          </p:txBody>
        </p:sp>
        <p:sp>
          <p:nvSpPr>
            <p:cNvPr id="28827" name="Freeform 353"/>
            <p:cNvSpPr>
              <a:spLocks/>
            </p:cNvSpPr>
            <p:nvPr/>
          </p:nvSpPr>
          <p:spPr bwMode="auto">
            <a:xfrm>
              <a:off x="3070225" y="5499100"/>
              <a:ext cx="30163" cy="107950"/>
            </a:xfrm>
            <a:custGeom>
              <a:avLst/>
              <a:gdLst>
                <a:gd name="T0" fmla="*/ 2 w 19"/>
                <a:gd name="T1" fmla="*/ 68 h 68"/>
                <a:gd name="T2" fmla="*/ 0 w 19"/>
                <a:gd name="T3" fmla="*/ 63 h 68"/>
                <a:gd name="T4" fmla="*/ 0 w 19"/>
                <a:gd name="T5" fmla="*/ 52 h 68"/>
                <a:gd name="T6" fmla="*/ 9 w 19"/>
                <a:gd name="T7" fmla="*/ 33 h 68"/>
                <a:gd name="T8" fmla="*/ 10 w 19"/>
                <a:gd name="T9" fmla="*/ 10 h 68"/>
                <a:gd name="T10" fmla="*/ 13 w 19"/>
                <a:gd name="T11" fmla="*/ 1 h 68"/>
                <a:gd name="T12" fmla="*/ 19 w 19"/>
                <a:gd name="T13" fmla="*/ 0 h 68"/>
                <a:gd name="T14" fmla="*/ 0 60000 65536"/>
                <a:gd name="T15" fmla="*/ 0 60000 65536"/>
                <a:gd name="T16" fmla="*/ 0 60000 65536"/>
                <a:gd name="T17" fmla="*/ 0 60000 65536"/>
                <a:gd name="T18" fmla="*/ 0 60000 65536"/>
                <a:gd name="T19" fmla="*/ 0 60000 65536"/>
                <a:gd name="T20" fmla="*/ 0 60000 65536"/>
                <a:gd name="T21" fmla="*/ 0 w 19"/>
                <a:gd name="T22" fmla="*/ 0 h 68"/>
                <a:gd name="T23" fmla="*/ 19 w 19"/>
                <a:gd name="T24" fmla="*/ 68 h 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68">
                  <a:moveTo>
                    <a:pt x="2" y="68"/>
                  </a:moveTo>
                  <a:lnTo>
                    <a:pt x="0" y="63"/>
                  </a:lnTo>
                  <a:lnTo>
                    <a:pt x="0" y="52"/>
                  </a:lnTo>
                  <a:lnTo>
                    <a:pt x="9" y="33"/>
                  </a:lnTo>
                  <a:lnTo>
                    <a:pt x="10" y="10"/>
                  </a:lnTo>
                  <a:lnTo>
                    <a:pt x="13" y="1"/>
                  </a:lnTo>
                  <a:lnTo>
                    <a:pt x="19" y="0"/>
                  </a:lnTo>
                </a:path>
              </a:pathLst>
            </a:custGeom>
            <a:noFill/>
            <a:ln w="6">
              <a:solidFill>
                <a:srgbClr val="005CE6"/>
              </a:solidFill>
              <a:prstDash val="solid"/>
              <a:round/>
              <a:headEnd/>
              <a:tailEnd/>
            </a:ln>
          </p:spPr>
          <p:txBody>
            <a:bodyPr/>
            <a:lstStyle/>
            <a:p>
              <a:endParaRPr lang="en-US"/>
            </a:p>
          </p:txBody>
        </p:sp>
        <p:sp>
          <p:nvSpPr>
            <p:cNvPr id="28828" name="Freeform 354"/>
            <p:cNvSpPr>
              <a:spLocks/>
            </p:cNvSpPr>
            <p:nvPr/>
          </p:nvSpPr>
          <p:spPr bwMode="auto">
            <a:xfrm>
              <a:off x="6831013" y="4594225"/>
              <a:ext cx="396875" cy="155575"/>
            </a:xfrm>
            <a:custGeom>
              <a:avLst/>
              <a:gdLst>
                <a:gd name="T0" fmla="*/ 250 w 250"/>
                <a:gd name="T1" fmla="*/ 83 h 98"/>
                <a:gd name="T2" fmla="*/ 246 w 250"/>
                <a:gd name="T3" fmla="*/ 75 h 98"/>
                <a:gd name="T4" fmla="*/ 236 w 250"/>
                <a:gd name="T5" fmla="*/ 85 h 98"/>
                <a:gd name="T6" fmla="*/ 217 w 250"/>
                <a:gd name="T7" fmla="*/ 90 h 98"/>
                <a:gd name="T8" fmla="*/ 211 w 250"/>
                <a:gd name="T9" fmla="*/ 86 h 98"/>
                <a:gd name="T10" fmla="*/ 210 w 250"/>
                <a:gd name="T11" fmla="*/ 73 h 98"/>
                <a:gd name="T12" fmla="*/ 217 w 250"/>
                <a:gd name="T13" fmla="*/ 60 h 98"/>
                <a:gd name="T14" fmla="*/ 220 w 250"/>
                <a:gd name="T15" fmla="*/ 49 h 98"/>
                <a:gd name="T16" fmla="*/ 207 w 250"/>
                <a:gd name="T17" fmla="*/ 44 h 98"/>
                <a:gd name="T18" fmla="*/ 187 w 250"/>
                <a:gd name="T19" fmla="*/ 56 h 98"/>
                <a:gd name="T20" fmla="*/ 170 w 250"/>
                <a:gd name="T21" fmla="*/ 60 h 98"/>
                <a:gd name="T22" fmla="*/ 162 w 250"/>
                <a:gd name="T23" fmla="*/ 53 h 98"/>
                <a:gd name="T24" fmla="*/ 168 w 250"/>
                <a:gd name="T25" fmla="*/ 39 h 98"/>
                <a:gd name="T26" fmla="*/ 152 w 250"/>
                <a:gd name="T27" fmla="*/ 36 h 98"/>
                <a:gd name="T28" fmla="*/ 149 w 250"/>
                <a:gd name="T29" fmla="*/ 41 h 98"/>
                <a:gd name="T30" fmla="*/ 152 w 250"/>
                <a:gd name="T31" fmla="*/ 57 h 98"/>
                <a:gd name="T32" fmla="*/ 161 w 250"/>
                <a:gd name="T33" fmla="*/ 72 h 98"/>
                <a:gd name="T34" fmla="*/ 151 w 250"/>
                <a:gd name="T35" fmla="*/ 73 h 98"/>
                <a:gd name="T36" fmla="*/ 131 w 250"/>
                <a:gd name="T37" fmla="*/ 60 h 98"/>
                <a:gd name="T38" fmla="*/ 128 w 250"/>
                <a:gd name="T39" fmla="*/ 47 h 98"/>
                <a:gd name="T40" fmla="*/ 131 w 250"/>
                <a:gd name="T41" fmla="*/ 31 h 98"/>
                <a:gd name="T42" fmla="*/ 121 w 250"/>
                <a:gd name="T43" fmla="*/ 30 h 98"/>
                <a:gd name="T44" fmla="*/ 103 w 250"/>
                <a:gd name="T45" fmla="*/ 34 h 98"/>
                <a:gd name="T46" fmla="*/ 100 w 250"/>
                <a:gd name="T47" fmla="*/ 24 h 98"/>
                <a:gd name="T48" fmla="*/ 95 w 250"/>
                <a:gd name="T49" fmla="*/ 7 h 98"/>
                <a:gd name="T50" fmla="*/ 89 w 250"/>
                <a:gd name="T51" fmla="*/ 0 h 98"/>
                <a:gd name="T52" fmla="*/ 57 w 250"/>
                <a:gd name="T53" fmla="*/ 5 h 98"/>
                <a:gd name="T54" fmla="*/ 54 w 250"/>
                <a:gd name="T55" fmla="*/ 20 h 98"/>
                <a:gd name="T56" fmla="*/ 56 w 250"/>
                <a:gd name="T57" fmla="*/ 30 h 98"/>
                <a:gd name="T58" fmla="*/ 47 w 250"/>
                <a:gd name="T59" fmla="*/ 49 h 98"/>
                <a:gd name="T60" fmla="*/ 40 w 250"/>
                <a:gd name="T61" fmla="*/ 54 h 98"/>
                <a:gd name="T62" fmla="*/ 39 w 250"/>
                <a:gd name="T63" fmla="*/ 40 h 98"/>
                <a:gd name="T64" fmla="*/ 26 w 250"/>
                <a:gd name="T65" fmla="*/ 29 h 98"/>
                <a:gd name="T66" fmla="*/ 34 w 250"/>
                <a:gd name="T67" fmla="*/ 16 h 98"/>
                <a:gd name="T68" fmla="*/ 34 w 250"/>
                <a:gd name="T69" fmla="*/ 7 h 98"/>
                <a:gd name="T70" fmla="*/ 20 w 250"/>
                <a:gd name="T71" fmla="*/ 8 h 98"/>
                <a:gd name="T72" fmla="*/ 10 w 250"/>
                <a:gd name="T73" fmla="*/ 18 h 98"/>
                <a:gd name="T74" fmla="*/ 3 w 250"/>
                <a:gd name="T75" fmla="*/ 29 h 9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50"/>
                <a:gd name="T115" fmla="*/ 0 h 98"/>
                <a:gd name="T116" fmla="*/ 250 w 250"/>
                <a:gd name="T117" fmla="*/ 98 h 9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50" h="98">
                  <a:moveTo>
                    <a:pt x="247" y="98"/>
                  </a:moveTo>
                  <a:lnTo>
                    <a:pt x="250" y="83"/>
                  </a:lnTo>
                  <a:lnTo>
                    <a:pt x="250" y="80"/>
                  </a:lnTo>
                  <a:lnTo>
                    <a:pt x="246" y="75"/>
                  </a:lnTo>
                  <a:lnTo>
                    <a:pt x="240" y="79"/>
                  </a:lnTo>
                  <a:lnTo>
                    <a:pt x="236" y="85"/>
                  </a:lnTo>
                  <a:lnTo>
                    <a:pt x="232" y="89"/>
                  </a:lnTo>
                  <a:lnTo>
                    <a:pt x="217" y="90"/>
                  </a:lnTo>
                  <a:lnTo>
                    <a:pt x="213" y="89"/>
                  </a:lnTo>
                  <a:lnTo>
                    <a:pt x="211" y="86"/>
                  </a:lnTo>
                  <a:lnTo>
                    <a:pt x="211" y="77"/>
                  </a:lnTo>
                  <a:lnTo>
                    <a:pt x="210" y="73"/>
                  </a:lnTo>
                  <a:lnTo>
                    <a:pt x="210" y="69"/>
                  </a:lnTo>
                  <a:lnTo>
                    <a:pt x="217" y="60"/>
                  </a:lnTo>
                  <a:lnTo>
                    <a:pt x="220" y="50"/>
                  </a:lnTo>
                  <a:lnTo>
                    <a:pt x="220" y="49"/>
                  </a:lnTo>
                  <a:lnTo>
                    <a:pt x="217" y="46"/>
                  </a:lnTo>
                  <a:lnTo>
                    <a:pt x="207" y="44"/>
                  </a:lnTo>
                  <a:lnTo>
                    <a:pt x="201" y="46"/>
                  </a:lnTo>
                  <a:lnTo>
                    <a:pt x="187" y="56"/>
                  </a:lnTo>
                  <a:lnTo>
                    <a:pt x="174" y="62"/>
                  </a:lnTo>
                  <a:lnTo>
                    <a:pt x="170" y="60"/>
                  </a:lnTo>
                  <a:lnTo>
                    <a:pt x="162" y="56"/>
                  </a:lnTo>
                  <a:lnTo>
                    <a:pt x="162" y="53"/>
                  </a:lnTo>
                  <a:lnTo>
                    <a:pt x="168" y="47"/>
                  </a:lnTo>
                  <a:lnTo>
                    <a:pt x="168" y="39"/>
                  </a:lnTo>
                  <a:lnTo>
                    <a:pt x="158" y="34"/>
                  </a:lnTo>
                  <a:lnTo>
                    <a:pt x="152" y="36"/>
                  </a:lnTo>
                  <a:lnTo>
                    <a:pt x="149" y="37"/>
                  </a:lnTo>
                  <a:lnTo>
                    <a:pt x="149" y="41"/>
                  </a:lnTo>
                  <a:lnTo>
                    <a:pt x="151" y="44"/>
                  </a:lnTo>
                  <a:lnTo>
                    <a:pt x="152" y="57"/>
                  </a:lnTo>
                  <a:lnTo>
                    <a:pt x="161" y="66"/>
                  </a:lnTo>
                  <a:lnTo>
                    <a:pt x="161" y="72"/>
                  </a:lnTo>
                  <a:lnTo>
                    <a:pt x="160" y="73"/>
                  </a:lnTo>
                  <a:lnTo>
                    <a:pt x="151" y="73"/>
                  </a:lnTo>
                  <a:lnTo>
                    <a:pt x="131" y="70"/>
                  </a:lnTo>
                  <a:lnTo>
                    <a:pt x="131" y="60"/>
                  </a:lnTo>
                  <a:lnTo>
                    <a:pt x="126" y="53"/>
                  </a:lnTo>
                  <a:lnTo>
                    <a:pt x="128" y="47"/>
                  </a:lnTo>
                  <a:lnTo>
                    <a:pt x="129" y="40"/>
                  </a:lnTo>
                  <a:lnTo>
                    <a:pt x="131" y="31"/>
                  </a:lnTo>
                  <a:lnTo>
                    <a:pt x="126" y="30"/>
                  </a:lnTo>
                  <a:lnTo>
                    <a:pt x="121" y="30"/>
                  </a:lnTo>
                  <a:lnTo>
                    <a:pt x="111" y="34"/>
                  </a:lnTo>
                  <a:lnTo>
                    <a:pt x="103" y="34"/>
                  </a:lnTo>
                  <a:lnTo>
                    <a:pt x="100" y="33"/>
                  </a:lnTo>
                  <a:lnTo>
                    <a:pt x="100" y="24"/>
                  </a:lnTo>
                  <a:lnTo>
                    <a:pt x="96" y="20"/>
                  </a:lnTo>
                  <a:lnTo>
                    <a:pt x="95" y="7"/>
                  </a:lnTo>
                  <a:lnTo>
                    <a:pt x="92" y="1"/>
                  </a:lnTo>
                  <a:lnTo>
                    <a:pt x="89" y="0"/>
                  </a:lnTo>
                  <a:lnTo>
                    <a:pt x="72" y="5"/>
                  </a:lnTo>
                  <a:lnTo>
                    <a:pt x="57" y="5"/>
                  </a:lnTo>
                  <a:lnTo>
                    <a:pt x="54" y="7"/>
                  </a:lnTo>
                  <a:lnTo>
                    <a:pt x="54" y="20"/>
                  </a:lnTo>
                  <a:lnTo>
                    <a:pt x="56" y="26"/>
                  </a:lnTo>
                  <a:lnTo>
                    <a:pt x="56" y="30"/>
                  </a:lnTo>
                  <a:lnTo>
                    <a:pt x="47" y="40"/>
                  </a:lnTo>
                  <a:lnTo>
                    <a:pt x="47" y="49"/>
                  </a:lnTo>
                  <a:lnTo>
                    <a:pt x="44" y="54"/>
                  </a:lnTo>
                  <a:lnTo>
                    <a:pt x="40" y="54"/>
                  </a:lnTo>
                  <a:lnTo>
                    <a:pt x="37" y="53"/>
                  </a:lnTo>
                  <a:lnTo>
                    <a:pt x="39" y="40"/>
                  </a:lnTo>
                  <a:lnTo>
                    <a:pt x="37" y="37"/>
                  </a:lnTo>
                  <a:lnTo>
                    <a:pt x="26" y="29"/>
                  </a:lnTo>
                  <a:lnTo>
                    <a:pt x="26" y="23"/>
                  </a:lnTo>
                  <a:lnTo>
                    <a:pt x="34" y="16"/>
                  </a:lnTo>
                  <a:lnTo>
                    <a:pt x="37" y="10"/>
                  </a:lnTo>
                  <a:lnTo>
                    <a:pt x="34" y="7"/>
                  </a:lnTo>
                  <a:lnTo>
                    <a:pt x="31" y="7"/>
                  </a:lnTo>
                  <a:lnTo>
                    <a:pt x="20" y="8"/>
                  </a:lnTo>
                  <a:lnTo>
                    <a:pt x="16" y="11"/>
                  </a:lnTo>
                  <a:lnTo>
                    <a:pt x="10" y="18"/>
                  </a:lnTo>
                  <a:lnTo>
                    <a:pt x="5" y="26"/>
                  </a:lnTo>
                  <a:lnTo>
                    <a:pt x="3" y="29"/>
                  </a:lnTo>
                  <a:lnTo>
                    <a:pt x="0" y="29"/>
                  </a:lnTo>
                </a:path>
              </a:pathLst>
            </a:custGeom>
            <a:noFill/>
            <a:ln w="6">
              <a:solidFill>
                <a:srgbClr val="005CE6"/>
              </a:solidFill>
              <a:prstDash val="solid"/>
              <a:round/>
              <a:headEnd/>
              <a:tailEnd/>
            </a:ln>
          </p:spPr>
          <p:txBody>
            <a:bodyPr/>
            <a:lstStyle/>
            <a:p>
              <a:endParaRPr lang="en-US"/>
            </a:p>
          </p:txBody>
        </p:sp>
        <p:sp>
          <p:nvSpPr>
            <p:cNvPr id="28829" name="Freeform 355"/>
            <p:cNvSpPr>
              <a:spLocks/>
            </p:cNvSpPr>
            <p:nvPr/>
          </p:nvSpPr>
          <p:spPr bwMode="auto">
            <a:xfrm>
              <a:off x="7264400" y="4859338"/>
              <a:ext cx="69850" cy="454025"/>
            </a:xfrm>
            <a:custGeom>
              <a:avLst/>
              <a:gdLst>
                <a:gd name="T0" fmla="*/ 0 w 44"/>
                <a:gd name="T1" fmla="*/ 286 h 286"/>
                <a:gd name="T2" fmla="*/ 28 w 44"/>
                <a:gd name="T3" fmla="*/ 273 h 286"/>
                <a:gd name="T4" fmla="*/ 42 w 44"/>
                <a:gd name="T5" fmla="*/ 262 h 286"/>
                <a:gd name="T6" fmla="*/ 42 w 44"/>
                <a:gd name="T7" fmla="*/ 256 h 286"/>
                <a:gd name="T8" fmla="*/ 39 w 44"/>
                <a:gd name="T9" fmla="*/ 247 h 286"/>
                <a:gd name="T10" fmla="*/ 36 w 44"/>
                <a:gd name="T11" fmla="*/ 243 h 286"/>
                <a:gd name="T12" fmla="*/ 36 w 44"/>
                <a:gd name="T13" fmla="*/ 232 h 286"/>
                <a:gd name="T14" fmla="*/ 33 w 44"/>
                <a:gd name="T15" fmla="*/ 226 h 286"/>
                <a:gd name="T16" fmla="*/ 25 w 44"/>
                <a:gd name="T17" fmla="*/ 213 h 286"/>
                <a:gd name="T18" fmla="*/ 23 w 44"/>
                <a:gd name="T19" fmla="*/ 206 h 286"/>
                <a:gd name="T20" fmla="*/ 23 w 44"/>
                <a:gd name="T21" fmla="*/ 194 h 286"/>
                <a:gd name="T22" fmla="*/ 21 w 44"/>
                <a:gd name="T23" fmla="*/ 185 h 286"/>
                <a:gd name="T24" fmla="*/ 21 w 44"/>
                <a:gd name="T25" fmla="*/ 173 h 286"/>
                <a:gd name="T26" fmla="*/ 22 w 44"/>
                <a:gd name="T27" fmla="*/ 171 h 286"/>
                <a:gd name="T28" fmla="*/ 22 w 44"/>
                <a:gd name="T29" fmla="*/ 164 h 286"/>
                <a:gd name="T30" fmla="*/ 15 w 44"/>
                <a:gd name="T31" fmla="*/ 154 h 286"/>
                <a:gd name="T32" fmla="*/ 16 w 44"/>
                <a:gd name="T33" fmla="*/ 145 h 286"/>
                <a:gd name="T34" fmla="*/ 21 w 44"/>
                <a:gd name="T35" fmla="*/ 132 h 286"/>
                <a:gd name="T36" fmla="*/ 26 w 44"/>
                <a:gd name="T37" fmla="*/ 129 h 286"/>
                <a:gd name="T38" fmla="*/ 36 w 44"/>
                <a:gd name="T39" fmla="*/ 128 h 286"/>
                <a:gd name="T40" fmla="*/ 38 w 44"/>
                <a:gd name="T41" fmla="*/ 125 h 286"/>
                <a:gd name="T42" fmla="*/ 39 w 44"/>
                <a:gd name="T43" fmla="*/ 119 h 286"/>
                <a:gd name="T44" fmla="*/ 33 w 44"/>
                <a:gd name="T45" fmla="*/ 112 h 286"/>
                <a:gd name="T46" fmla="*/ 31 w 44"/>
                <a:gd name="T47" fmla="*/ 105 h 286"/>
                <a:gd name="T48" fmla="*/ 23 w 44"/>
                <a:gd name="T49" fmla="*/ 98 h 286"/>
                <a:gd name="T50" fmla="*/ 23 w 44"/>
                <a:gd name="T51" fmla="*/ 89 h 286"/>
                <a:gd name="T52" fmla="*/ 31 w 44"/>
                <a:gd name="T53" fmla="*/ 70 h 286"/>
                <a:gd name="T54" fmla="*/ 38 w 44"/>
                <a:gd name="T55" fmla="*/ 63 h 286"/>
                <a:gd name="T56" fmla="*/ 39 w 44"/>
                <a:gd name="T57" fmla="*/ 53 h 286"/>
                <a:gd name="T58" fmla="*/ 38 w 44"/>
                <a:gd name="T59" fmla="*/ 47 h 286"/>
                <a:gd name="T60" fmla="*/ 32 w 44"/>
                <a:gd name="T61" fmla="*/ 42 h 286"/>
                <a:gd name="T62" fmla="*/ 33 w 44"/>
                <a:gd name="T63" fmla="*/ 34 h 286"/>
                <a:gd name="T64" fmla="*/ 42 w 44"/>
                <a:gd name="T65" fmla="*/ 26 h 286"/>
                <a:gd name="T66" fmla="*/ 44 w 44"/>
                <a:gd name="T67" fmla="*/ 20 h 286"/>
                <a:gd name="T68" fmla="*/ 41 w 44"/>
                <a:gd name="T69" fmla="*/ 16 h 286"/>
                <a:gd name="T70" fmla="*/ 31 w 44"/>
                <a:gd name="T71" fmla="*/ 13 h 286"/>
                <a:gd name="T72" fmla="*/ 21 w 44"/>
                <a:gd name="T73" fmla="*/ 14 h 286"/>
                <a:gd name="T74" fmla="*/ 18 w 44"/>
                <a:gd name="T75" fmla="*/ 13 h 286"/>
                <a:gd name="T76" fmla="*/ 16 w 44"/>
                <a:gd name="T77" fmla="*/ 7 h 286"/>
                <a:gd name="T78" fmla="*/ 16 w 44"/>
                <a:gd name="T79" fmla="*/ 0 h 28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4"/>
                <a:gd name="T121" fmla="*/ 0 h 286"/>
                <a:gd name="T122" fmla="*/ 44 w 44"/>
                <a:gd name="T123" fmla="*/ 286 h 28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4" h="286">
                  <a:moveTo>
                    <a:pt x="0" y="286"/>
                  </a:moveTo>
                  <a:lnTo>
                    <a:pt x="28" y="273"/>
                  </a:lnTo>
                  <a:lnTo>
                    <a:pt x="42" y="262"/>
                  </a:lnTo>
                  <a:lnTo>
                    <a:pt x="42" y="256"/>
                  </a:lnTo>
                  <a:lnTo>
                    <a:pt x="39" y="247"/>
                  </a:lnTo>
                  <a:lnTo>
                    <a:pt x="36" y="243"/>
                  </a:lnTo>
                  <a:lnTo>
                    <a:pt x="36" y="232"/>
                  </a:lnTo>
                  <a:lnTo>
                    <a:pt x="33" y="226"/>
                  </a:lnTo>
                  <a:lnTo>
                    <a:pt x="25" y="213"/>
                  </a:lnTo>
                  <a:lnTo>
                    <a:pt x="23" y="206"/>
                  </a:lnTo>
                  <a:lnTo>
                    <a:pt x="23" y="194"/>
                  </a:lnTo>
                  <a:lnTo>
                    <a:pt x="21" y="185"/>
                  </a:lnTo>
                  <a:lnTo>
                    <a:pt x="21" y="173"/>
                  </a:lnTo>
                  <a:lnTo>
                    <a:pt x="22" y="171"/>
                  </a:lnTo>
                  <a:lnTo>
                    <a:pt x="22" y="164"/>
                  </a:lnTo>
                  <a:lnTo>
                    <a:pt x="15" y="154"/>
                  </a:lnTo>
                  <a:lnTo>
                    <a:pt x="16" y="145"/>
                  </a:lnTo>
                  <a:lnTo>
                    <a:pt x="21" y="132"/>
                  </a:lnTo>
                  <a:lnTo>
                    <a:pt x="26" y="129"/>
                  </a:lnTo>
                  <a:lnTo>
                    <a:pt x="36" y="128"/>
                  </a:lnTo>
                  <a:lnTo>
                    <a:pt x="38" y="125"/>
                  </a:lnTo>
                  <a:lnTo>
                    <a:pt x="39" y="119"/>
                  </a:lnTo>
                  <a:lnTo>
                    <a:pt x="33" y="112"/>
                  </a:lnTo>
                  <a:lnTo>
                    <a:pt x="31" y="105"/>
                  </a:lnTo>
                  <a:lnTo>
                    <a:pt x="23" y="98"/>
                  </a:lnTo>
                  <a:lnTo>
                    <a:pt x="23" y="89"/>
                  </a:lnTo>
                  <a:lnTo>
                    <a:pt x="31" y="70"/>
                  </a:lnTo>
                  <a:lnTo>
                    <a:pt x="38" y="63"/>
                  </a:lnTo>
                  <a:lnTo>
                    <a:pt x="39" y="53"/>
                  </a:lnTo>
                  <a:lnTo>
                    <a:pt x="38" y="47"/>
                  </a:lnTo>
                  <a:lnTo>
                    <a:pt x="32" y="42"/>
                  </a:lnTo>
                  <a:lnTo>
                    <a:pt x="33" y="34"/>
                  </a:lnTo>
                  <a:lnTo>
                    <a:pt x="42" y="26"/>
                  </a:lnTo>
                  <a:lnTo>
                    <a:pt x="44" y="20"/>
                  </a:lnTo>
                  <a:lnTo>
                    <a:pt x="41" y="16"/>
                  </a:lnTo>
                  <a:lnTo>
                    <a:pt x="31" y="13"/>
                  </a:lnTo>
                  <a:lnTo>
                    <a:pt x="21" y="14"/>
                  </a:lnTo>
                  <a:lnTo>
                    <a:pt x="18" y="13"/>
                  </a:lnTo>
                  <a:lnTo>
                    <a:pt x="16" y="7"/>
                  </a:lnTo>
                  <a:lnTo>
                    <a:pt x="16" y="0"/>
                  </a:lnTo>
                </a:path>
              </a:pathLst>
            </a:custGeom>
            <a:noFill/>
            <a:ln w="6">
              <a:solidFill>
                <a:srgbClr val="005CE6"/>
              </a:solidFill>
              <a:prstDash val="solid"/>
              <a:round/>
              <a:headEnd/>
              <a:tailEnd/>
            </a:ln>
          </p:spPr>
          <p:txBody>
            <a:bodyPr/>
            <a:lstStyle/>
            <a:p>
              <a:endParaRPr lang="en-US"/>
            </a:p>
          </p:txBody>
        </p:sp>
        <p:sp>
          <p:nvSpPr>
            <p:cNvPr id="28830" name="Freeform 356"/>
            <p:cNvSpPr>
              <a:spLocks/>
            </p:cNvSpPr>
            <p:nvPr/>
          </p:nvSpPr>
          <p:spPr bwMode="auto">
            <a:xfrm>
              <a:off x="4127500" y="2068513"/>
              <a:ext cx="338138" cy="84137"/>
            </a:xfrm>
            <a:custGeom>
              <a:avLst/>
              <a:gdLst>
                <a:gd name="T0" fmla="*/ 213 w 213"/>
                <a:gd name="T1" fmla="*/ 47 h 53"/>
                <a:gd name="T2" fmla="*/ 200 w 213"/>
                <a:gd name="T3" fmla="*/ 50 h 53"/>
                <a:gd name="T4" fmla="*/ 190 w 213"/>
                <a:gd name="T5" fmla="*/ 50 h 53"/>
                <a:gd name="T6" fmla="*/ 186 w 213"/>
                <a:gd name="T7" fmla="*/ 49 h 53"/>
                <a:gd name="T8" fmla="*/ 186 w 213"/>
                <a:gd name="T9" fmla="*/ 44 h 53"/>
                <a:gd name="T10" fmla="*/ 193 w 213"/>
                <a:gd name="T11" fmla="*/ 40 h 53"/>
                <a:gd name="T12" fmla="*/ 193 w 213"/>
                <a:gd name="T13" fmla="*/ 36 h 53"/>
                <a:gd name="T14" fmla="*/ 190 w 213"/>
                <a:gd name="T15" fmla="*/ 33 h 53"/>
                <a:gd name="T16" fmla="*/ 174 w 213"/>
                <a:gd name="T17" fmla="*/ 36 h 53"/>
                <a:gd name="T18" fmla="*/ 173 w 213"/>
                <a:gd name="T19" fmla="*/ 46 h 53"/>
                <a:gd name="T20" fmla="*/ 170 w 213"/>
                <a:gd name="T21" fmla="*/ 47 h 53"/>
                <a:gd name="T22" fmla="*/ 167 w 213"/>
                <a:gd name="T23" fmla="*/ 44 h 53"/>
                <a:gd name="T24" fmla="*/ 163 w 213"/>
                <a:gd name="T25" fmla="*/ 33 h 53"/>
                <a:gd name="T26" fmla="*/ 161 w 213"/>
                <a:gd name="T27" fmla="*/ 31 h 53"/>
                <a:gd name="T28" fmla="*/ 157 w 213"/>
                <a:gd name="T29" fmla="*/ 37 h 53"/>
                <a:gd name="T30" fmla="*/ 151 w 213"/>
                <a:gd name="T31" fmla="*/ 36 h 53"/>
                <a:gd name="T32" fmla="*/ 148 w 213"/>
                <a:gd name="T33" fmla="*/ 37 h 53"/>
                <a:gd name="T34" fmla="*/ 148 w 213"/>
                <a:gd name="T35" fmla="*/ 40 h 53"/>
                <a:gd name="T36" fmla="*/ 157 w 213"/>
                <a:gd name="T37" fmla="*/ 49 h 53"/>
                <a:gd name="T38" fmla="*/ 157 w 213"/>
                <a:gd name="T39" fmla="*/ 53 h 53"/>
                <a:gd name="T40" fmla="*/ 151 w 213"/>
                <a:gd name="T41" fmla="*/ 53 h 53"/>
                <a:gd name="T42" fmla="*/ 145 w 213"/>
                <a:gd name="T43" fmla="*/ 50 h 53"/>
                <a:gd name="T44" fmla="*/ 137 w 213"/>
                <a:gd name="T45" fmla="*/ 40 h 53"/>
                <a:gd name="T46" fmla="*/ 132 w 213"/>
                <a:gd name="T47" fmla="*/ 40 h 53"/>
                <a:gd name="T48" fmla="*/ 124 w 213"/>
                <a:gd name="T49" fmla="*/ 44 h 53"/>
                <a:gd name="T50" fmla="*/ 118 w 213"/>
                <a:gd name="T51" fmla="*/ 43 h 53"/>
                <a:gd name="T52" fmla="*/ 117 w 213"/>
                <a:gd name="T53" fmla="*/ 33 h 53"/>
                <a:gd name="T54" fmla="*/ 114 w 213"/>
                <a:gd name="T55" fmla="*/ 30 h 53"/>
                <a:gd name="T56" fmla="*/ 109 w 213"/>
                <a:gd name="T57" fmla="*/ 29 h 53"/>
                <a:gd name="T58" fmla="*/ 101 w 213"/>
                <a:gd name="T59" fmla="*/ 34 h 53"/>
                <a:gd name="T60" fmla="*/ 98 w 213"/>
                <a:gd name="T61" fmla="*/ 34 h 53"/>
                <a:gd name="T62" fmla="*/ 83 w 213"/>
                <a:gd name="T63" fmla="*/ 27 h 53"/>
                <a:gd name="T64" fmla="*/ 76 w 213"/>
                <a:gd name="T65" fmla="*/ 29 h 53"/>
                <a:gd name="T66" fmla="*/ 55 w 213"/>
                <a:gd name="T67" fmla="*/ 36 h 53"/>
                <a:gd name="T68" fmla="*/ 49 w 213"/>
                <a:gd name="T69" fmla="*/ 36 h 53"/>
                <a:gd name="T70" fmla="*/ 46 w 213"/>
                <a:gd name="T71" fmla="*/ 33 h 53"/>
                <a:gd name="T72" fmla="*/ 36 w 213"/>
                <a:gd name="T73" fmla="*/ 8 h 53"/>
                <a:gd name="T74" fmla="*/ 33 w 213"/>
                <a:gd name="T75" fmla="*/ 4 h 53"/>
                <a:gd name="T76" fmla="*/ 26 w 213"/>
                <a:gd name="T77" fmla="*/ 1 h 53"/>
                <a:gd name="T78" fmla="*/ 10 w 213"/>
                <a:gd name="T79" fmla="*/ 0 h 53"/>
                <a:gd name="T80" fmla="*/ 0 w 213"/>
                <a:gd name="T81" fmla="*/ 3 h 5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13"/>
                <a:gd name="T124" fmla="*/ 0 h 53"/>
                <a:gd name="T125" fmla="*/ 213 w 213"/>
                <a:gd name="T126" fmla="*/ 53 h 5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13" h="53">
                  <a:moveTo>
                    <a:pt x="213" y="47"/>
                  </a:moveTo>
                  <a:lnTo>
                    <a:pt x="200" y="50"/>
                  </a:lnTo>
                  <a:lnTo>
                    <a:pt x="190" y="50"/>
                  </a:lnTo>
                  <a:lnTo>
                    <a:pt x="186" y="49"/>
                  </a:lnTo>
                  <a:lnTo>
                    <a:pt x="186" y="44"/>
                  </a:lnTo>
                  <a:lnTo>
                    <a:pt x="193" y="40"/>
                  </a:lnTo>
                  <a:lnTo>
                    <a:pt x="193" y="36"/>
                  </a:lnTo>
                  <a:lnTo>
                    <a:pt x="190" y="33"/>
                  </a:lnTo>
                  <a:lnTo>
                    <a:pt x="174" y="36"/>
                  </a:lnTo>
                  <a:lnTo>
                    <a:pt x="173" y="46"/>
                  </a:lnTo>
                  <a:lnTo>
                    <a:pt x="170" y="47"/>
                  </a:lnTo>
                  <a:lnTo>
                    <a:pt x="167" y="44"/>
                  </a:lnTo>
                  <a:lnTo>
                    <a:pt x="163" y="33"/>
                  </a:lnTo>
                  <a:lnTo>
                    <a:pt x="161" y="31"/>
                  </a:lnTo>
                  <a:lnTo>
                    <a:pt x="157" y="37"/>
                  </a:lnTo>
                  <a:lnTo>
                    <a:pt x="151" y="36"/>
                  </a:lnTo>
                  <a:lnTo>
                    <a:pt x="148" y="37"/>
                  </a:lnTo>
                  <a:lnTo>
                    <a:pt x="148" y="40"/>
                  </a:lnTo>
                  <a:lnTo>
                    <a:pt x="157" y="49"/>
                  </a:lnTo>
                  <a:lnTo>
                    <a:pt x="157" y="53"/>
                  </a:lnTo>
                  <a:lnTo>
                    <a:pt x="151" y="53"/>
                  </a:lnTo>
                  <a:lnTo>
                    <a:pt x="145" y="50"/>
                  </a:lnTo>
                  <a:lnTo>
                    <a:pt x="137" y="40"/>
                  </a:lnTo>
                  <a:lnTo>
                    <a:pt x="132" y="40"/>
                  </a:lnTo>
                  <a:lnTo>
                    <a:pt x="124" y="44"/>
                  </a:lnTo>
                  <a:lnTo>
                    <a:pt x="118" y="43"/>
                  </a:lnTo>
                  <a:lnTo>
                    <a:pt x="117" y="33"/>
                  </a:lnTo>
                  <a:lnTo>
                    <a:pt x="114" y="30"/>
                  </a:lnTo>
                  <a:lnTo>
                    <a:pt x="109" y="29"/>
                  </a:lnTo>
                  <a:lnTo>
                    <a:pt x="101" y="34"/>
                  </a:lnTo>
                  <a:lnTo>
                    <a:pt x="98" y="34"/>
                  </a:lnTo>
                  <a:lnTo>
                    <a:pt x="83" y="27"/>
                  </a:lnTo>
                  <a:lnTo>
                    <a:pt x="76" y="29"/>
                  </a:lnTo>
                  <a:lnTo>
                    <a:pt x="55" y="36"/>
                  </a:lnTo>
                  <a:lnTo>
                    <a:pt x="49" y="36"/>
                  </a:lnTo>
                  <a:lnTo>
                    <a:pt x="46" y="33"/>
                  </a:lnTo>
                  <a:lnTo>
                    <a:pt x="36" y="8"/>
                  </a:lnTo>
                  <a:lnTo>
                    <a:pt x="33" y="4"/>
                  </a:lnTo>
                  <a:lnTo>
                    <a:pt x="26" y="1"/>
                  </a:lnTo>
                  <a:lnTo>
                    <a:pt x="10" y="0"/>
                  </a:lnTo>
                  <a:lnTo>
                    <a:pt x="0" y="3"/>
                  </a:lnTo>
                </a:path>
              </a:pathLst>
            </a:custGeom>
            <a:noFill/>
            <a:ln w="6">
              <a:solidFill>
                <a:srgbClr val="005CE6"/>
              </a:solidFill>
              <a:prstDash val="solid"/>
              <a:round/>
              <a:headEnd/>
              <a:tailEnd/>
            </a:ln>
          </p:spPr>
          <p:txBody>
            <a:bodyPr/>
            <a:lstStyle/>
            <a:p>
              <a:endParaRPr lang="en-US"/>
            </a:p>
          </p:txBody>
        </p:sp>
        <p:sp>
          <p:nvSpPr>
            <p:cNvPr id="28831" name="Freeform 357"/>
            <p:cNvSpPr>
              <a:spLocks/>
            </p:cNvSpPr>
            <p:nvPr/>
          </p:nvSpPr>
          <p:spPr bwMode="auto">
            <a:xfrm>
              <a:off x="3810000" y="3743325"/>
              <a:ext cx="36513" cy="39687"/>
            </a:xfrm>
            <a:custGeom>
              <a:avLst/>
              <a:gdLst>
                <a:gd name="T0" fmla="*/ 0 w 23"/>
                <a:gd name="T1" fmla="*/ 0 h 25"/>
                <a:gd name="T2" fmla="*/ 3 w 23"/>
                <a:gd name="T3" fmla="*/ 2 h 25"/>
                <a:gd name="T4" fmla="*/ 16 w 23"/>
                <a:gd name="T5" fmla="*/ 17 h 25"/>
                <a:gd name="T6" fmla="*/ 21 w 23"/>
                <a:gd name="T7" fmla="*/ 22 h 25"/>
                <a:gd name="T8" fmla="*/ 23 w 23"/>
                <a:gd name="T9" fmla="*/ 25 h 25"/>
                <a:gd name="T10" fmla="*/ 0 60000 65536"/>
                <a:gd name="T11" fmla="*/ 0 60000 65536"/>
                <a:gd name="T12" fmla="*/ 0 60000 65536"/>
                <a:gd name="T13" fmla="*/ 0 60000 65536"/>
                <a:gd name="T14" fmla="*/ 0 60000 65536"/>
                <a:gd name="T15" fmla="*/ 0 w 23"/>
                <a:gd name="T16" fmla="*/ 0 h 25"/>
                <a:gd name="T17" fmla="*/ 23 w 23"/>
                <a:gd name="T18" fmla="*/ 25 h 25"/>
              </a:gdLst>
              <a:ahLst/>
              <a:cxnLst>
                <a:cxn ang="T10">
                  <a:pos x="T0" y="T1"/>
                </a:cxn>
                <a:cxn ang="T11">
                  <a:pos x="T2" y="T3"/>
                </a:cxn>
                <a:cxn ang="T12">
                  <a:pos x="T4" y="T5"/>
                </a:cxn>
                <a:cxn ang="T13">
                  <a:pos x="T6" y="T7"/>
                </a:cxn>
                <a:cxn ang="T14">
                  <a:pos x="T8" y="T9"/>
                </a:cxn>
              </a:cxnLst>
              <a:rect l="T15" t="T16" r="T17" b="T18"/>
              <a:pathLst>
                <a:path w="23" h="25">
                  <a:moveTo>
                    <a:pt x="0" y="0"/>
                  </a:moveTo>
                  <a:lnTo>
                    <a:pt x="3" y="2"/>
                  </a:lnTo>
                  <a:lnTo>
                    <a:pt x="16" y="17"/>
                  </a:lnTo>
                  <a:lnTo>
                    <a:pt x="21" y="22"/>
                  </a:lnTo>
                  <a:lnTo>
                    <a:pt x="23" y="25"/>
                  </a:lnTo>
                </a:path>
              </a:pathLst>
            </a:custGeom>
            <a:noFill/>
            <a:ln w="6">
              <a:solidFill>
                <a:srgbClr val="005CE6"/>
              </a:solidFill>
              <a:prstDash val="solid"/>
              <a:round/>
              <a:headEnd/>
              <a:tailEnd/>
            </a:ln>
          </p:spPr>
          <p:txBody>
            <a:bodyPr/>
            <a:lstStyle/>
            <a:p>
              <a:endParaRPr lang="en-US"/>
            </a:p>
          </p:txBody>
        </p:sp>
        <p:sp>
          <p:nvSpPr>
            <p:cNvPr id="28832" name="Freeform 358"/>
            <p:cNvSpPr>
              <a:spLocks/>
            </p:cNvSpPr>
            <p:nvPr/>
          </p:nvSpPr>
          <p:spPr bwMode="auto">
            <a:xfrm>
              <a:off x="2159000" y="5421313"/>
              <a:ext cx="396875" cy="546100"/>
            </a:xfrm>
            <a:custGeom>
              <a:avLst/>
              <a:gdLst>
                <a:gd name="T0" fmla="*/ 0 w 250"/>
                <a:gd name="T1" fmla="*/ 0 h 344"/>
                <a:gd name="T2" fmla="*/ 2 w 250"/>
                <a:gd name="T3" fmla="*/ 6 h 344"/>
                <a:gd name="T4" fmla="*/ 2 w 250"/>
                <a:gd name="T5" fmla="*/ 9 h 344"/>
                <a:gd name="T6" fmla="*/ 7 w 250"/>
                <a:gd name="T7" fmla="*/ 22 h 344"/>
                <a:gd name="T8" fmla="*/ 14 w 250"/>
                <a:gd name="T9" fmla="*/ 36 h 344"/>
                <a:gd name="T10" fmla="*/ 18 w 250"/>
                <a:gd name="T11" fmla="*/ 47 h 344"/>
                <a:gd name="T12" fmla="*/ 31 w 250"/>
                <a:gd name="T13" fmla="*/ 70 h 344"/>
                <a:gd name="T14" fmla="*/ 40 w 250"/>
                <a:gd name="T15" fmla="*/ 79 h 344"/>
                <a:gd name="T16" fmla="*/ 50 w 250"/>
                <a:gd name="T17" fmla="*/ 98 h 344"/>
                <a:gd name="T18" fmla="*/ 53 w 250"/>
                <a:gd name="T19" fmla="*/ 121 h 344"/>
                <a:gd name="T20" fmla="*/ 54 w 250"/>
                <a:gd name="T21" fmla="*/ 128 h 344"/>
                <a:gd name="T22" fmla="*/ 63 w 250"/>
                <a:gd name="T23" fmla="*/ 140 h 344"/>
                <a:gd name="T24" fmla="*/ 73 w 250"/>
                <a:gd name="T25" fmla="*/ 164 h 344"/>
                <a:gd name="T26" fmla="*/ 82 w 250"/>
                <a:gd name="T27" fmla="*/ 181 h 344"/>
                <a:gd name="T28" fmla="*/ 87 w 250"/>
                <a:gd name="T29" fmla="*/ 200 h 344"/>
                <a:gd name="T30" fmla="*/ 99 w 250"/>
                <a:gd name="T31" fmla="*/ 220 h 344"/>
                <a:gd name="T32" fmla="*/ 123 w 250"/>
                <a:gd name="T33" fmla="*/ 245 h 344"/>
                <a:gd name="T34" fmla="*/ 145 w 250"/>
                <a:gd name="T35" fmla="*/ 261 h 344"/>
                <a:gd name="T36" fmla="*/ 151 w 250"/>
                <a:gd name="T37" fmla="*/ 268 h 344"/>
                <a:gd name="T38" fmla="*/ 152 w 250"/>
                <a:gd name="T39" fmla="*/ 271 h 344"/>
                <a:gd name="T40" fmla="*/ 157 w 250"/>
                <a:gd name="T41" fmla="*/ 275 h 344"/>
                <a:gd name="T42" fmla="*/ 177 w 250"/>
                <a:gd name="T43" fmla="*/ 285 h 344"/>
                <a:gd name="T44" fmla="*/ 213 w 250"/>
                <a:gd name="T45" fmla="*/ 321 h 344"/>
                <a:gd name="T46" fmla="*/ 220 w 250"/>
                <a:gd name="T47" fmla="*/ 334 h 344"/>
                <a:gd name="T48" fmla="*/ 230 w 250"/>
                <a:gd name="T49" fmla="*/ 340 h 344"/>
                <a:gd name="T50" fmla="*/ 242 w 250"/>
                <a:gd name="T51" fmla="*/ 344 h 344"/>
                <a:gd name="T52" fmla="*/ 250 w 250"/>
                <a:gd name="T53" fmla="*/ 344 h 34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50"/>
                <a:gd name="T82" fmla="*/ 0 h 344"/>
                <a:gd name="T83" fmla="*/ 250 w 250"/>
                <a:gd name="T84" fmla="*/ 344 h 34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50" h="344">
                  <a:moveTo>
                    <a:pt x="0" y="0"/>
                  </a:moveTo>
                  <a:lnTo>
                    <a:pt x="2" y="6"/>
                  </a:lnTo>
                  <a:lnTo>
                    <a:pt x="2" y="9"/>
                  </a:lnTo>
                  <a:lnTo>
                    <a:pt x="7" y="22"/>
                  </a:lnTo>
                  <a:lnTo>
                    <a:pt x="14" y="36"/>
                  </a:lnTo>
                  <a:lnTo>
                    <a:pt x="18" y="47"/>
                  </a:lnTo>
                  <a:lnTo>
                    <a:pt x="31" y="70"/>
                  </a:lnTo>
                  <a:lnTo>
                    <a:pt x="40" y="79"/>
                  </a:lnTo>
                  <a:lnTo>
                    <a:pt x="50" y="98"/>
                  </a:lnTo>
                  <a:lnTo>
                    <a:pt x="53" y="121"/>
                  </a:lnTo>
                  <a:lnTo>
                    <a:pt x="54" y="128"/>
                  </a:lnTo>
                  <a:lnTo>
                    <a:pt x="63" y="140"/>
                  </a:lnTo>
                  <a:lnTo>
                    <a:pt x="73" y="164"/>
                  </a:lnTo>
                  <a:lnTo>
                    <a:pt x="82" y="181"/>
                  </a:lnTo>
                  <a:lnTo>
                    <a:pt x="87" y="200"/>
                  </a:lnTo>
                  <a:lnTo>
                    <a:pt x="99" y="220"/>
                  </a:lnTo>
                  <a:lnTo>
                    <a:pt x="123" y="245"/>
                  </a:lnTo>
                  <a:lnTo>
                    <a:pt x="145" y="261"/>
                  </a:lnTo>
                  <a:lnTo>
                    <a:pt x="151" y="268"/>
                  </a:lnTo>
                  <a:lnTo>
                    <a:pt x="152" y="271"/>
                  </a:lnTo>
                  <a:lnTo>
                    <a:pt x="157" y="275"/>
                  </a:lnTo>
                  <a:lnTo>
                    <a:pt x="177" y="285"/>
                  </a:lnTo>
                  <a:lnTo>
                    <a:pt x="213" y="321"/>
                  </a:lnTo>
                  <a:lnTo>
                    <a:pt x="220" y="334"/>
                  </a:lnTo>
                  <a:lnTo>
                    <a:pt x="230" y="340"/>
                  </a:lnTo>
                  <a:lnTo>
                    <a:pt x="242" y="344"/>
                  </a:lnTo>
                  <a:lnTo>
                    <a:pt x="250" y="344"/>
                  </a:lnTo>
                </a:path>
              </a:pathLst>
            </a:custGeom>
            <a:noFill/>
            <a:ln w="6">
              <a:solidFill>
                <a:srgbClr val="005CE6"/>
              </a:solidFill>
              <a:prstDash val="solid"/>
              <a:round/>
              <a:headEnd/>
              <a:tailEnd/>
            </a:ln>
          </p:spPr>
          <p:txBody>
            <a:bodyPr/>
            <a:lstStyle/>
            <a:p>
              <a:endParaRPr lang="en-US"/>
            </a:p>
          </p:txBody>
        </p:sp>
        <p:sp>
          <p:nvSpPr>
            <p:cNvPr id="28833" name="Freeform 360"/>
            <p:cNvSpPr>
              <a:spLocks/>
            </p:cNvSpPr>
            <p:nvPr/>
          </p:nvSpPr>
          <p:spPr bwMode="auto">
            <a:xfrm>
              <a:off x="3784600" y="1358901"/>
              <a:ext cx="11113" cy="87312"/>
            </a:xfrm>
            <a:custGeom>
              <a:avLst/>
              <a:gdLst>
                <a:gd name="T0" fmla="*/ 7 w 7"/>
                <a:gd name="T1" fmla="*/ 55 h 55"/>
                <a:gd name="T2" fmla="*/ 7 w 7"/>
                <a:gd name="T3" fmla="*/ 47 h 55"/>
                <a:gd name="T4" fmla="*/ 4 w 7"/>
                <a:gd name="T5" fmla="*/ 31 h 55"/>
                <a:gd name="T6" fmla="*/ 1 w 7"/>
                <a:gd name="T7" fmla="*/ 12 h 55"/>
                <a:gd name="T8" fmla="*/ 1 w 7"/>
                <a:gd name="T9" fmla="*/ 2 h 55"/>
                <a:gd name="T10" fmla="*/ 0 w 7"/>
                <a:gd name="T11" fmla="*/ 0 h 55"/>
                <a:gd name="T12" fmla="*/ 0 60000 65536"/>
                <a:gd name="T13" fmla="*/ 0 60000 65536"/>
                <a:gd name="T14" fmla="*/ 0 60000 65536"/>
                <a:gd name="T15" fmla="*/ 0 60000 65536"/>
                <a:gd name="T16" fmla="*/ 0 60000 65536"/>
                <a:gd name="T17" fmla="*/ 0 60000 65536"/>
                <a:gd name="T18" fmla="*/ 0 w 7"/>
                <a:gd name="T19" fmla="*/ 0 h 55"/>
                <a:gd name="T20" fmla="*/ 7 w 7"/>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7" h="55">
                  <a:moveTo>
                    <a:pt x="7" y="55"/>
                  </a:moveTo>
                  <a:lnTo>
                    <a:pt x="7" y="47"/>
                  </a:lnTo>
                  <a:lnTo>
                    <a:pt x="4" y="31"/>
                  </a:lnTo>
                  <a:lnTo>
                    <a:pt x="1" y="12"/>
                  </a:lnTo>
                  <a:lnTo>
                    <a:pt x="1" y="2"/>
                  </a:lnTo>
                  <a:lnTo>
                    <a:pt x="0" y="0"/>
                  </a:lnTo>
                </a:path>
              </a:pathLst>
            </a:custGeom>
            <a:noFill/>
            <a:ln w="6">
              <a:solidFill>
                <a:srgbClr val="005CE6"/>
              </a:solidFill>
              <a:prstDash val="solid"/>
              <a:round/>
              <a:headEnd/>
              <a:tailEnd/>
            </a:ln>
          </p:spPr>
          <p:txBody>
            <a:bodyPr/>
            <a:lstStyle/>
            <a:p>
              <a:endParaRPr lang="en-US"/>
            </a:p>
          </p:txBody>
        </p:sp>
        <p:sp>
          <p:nvSpPr>
            <p:cNvPr id="28834" name="Freeform 361"/>
            <p:cNvSpPr>
              <a:spLocks/>
            </p:cNvSpPr>
            <p:nvPr/>
          </p:nvSpPr>
          <p:spPr bwMode="auto">
            <a:xfrm>
              <a:off x="4465638" y="2017713"/>
              <a:ext cx="1454150" cy="962025"/>
            </a:xfrm>
            <a:custGeom>
              <a:avLst/>
              <a:gdLst>
                <a:gd name="T0" fmla="*/ 905 w 916"/>
                <a:gd name="T1" fmla="*/ 572 h 606"/>
                <a:gd name="T2" fmla="*/ 888 w 916"/>
                <a:gd name="T3" fmla="*/ 547 h 606"/>
                <a:gd name="T4" fmla="*/ 864 w 916"/>
                <a:gd name="T5" fmla="*/ 516 h 606"/>
                <a:gd name="T6" fmla="*/ 850 w 916"/>
                <a:gd name="T7" fmla="*/ 488 h 606"/>
                <a:gd name="T8" fmla="*/ 837 w 916"/>
                <a:gd name="T9" fmla="*/ 461 h 606"/>
                <a:gd name="T10" fmla="*/ 828 w 916"/>
                <a:gd name="T11" fmla="*/ 444 h 606"/>
                <a:gd name="T12" fmla="*/ 814 w 916"/>
                <a:gd name="T13" fmla="*/ 400 h 606"/>
                <a:gd name="T14" fmla="*/ 807 w 916"/>
                <a:gd name="T15" fmla="*/ 369 h 606"/>
                <a:gd name="T16" fmla="*/ 801 w 916"/>
                <a:gd name="T17" fmla="*/ 351 h 606"/>
                <a:gd name="T18" fmla="*/ 790 w 916"/>
                <a:gd name="T19" fmla="*/ 330 h 606"/>
                <a:gd name="T20" fmla="*/ 787 w 916"/>
                <a:gd name="T21" fmla="*/ 315 h 606"/>
                <a:gd name="T22" fmla="*/ 764 w 916"/>
                <a:gd name="T23" fmla="*/ 307 h 606"/>
                <a:gd name="T24" fmla="*/ 725 w 916"/>
                <a:gd name="T25" fmla="*/ 279 h 606"/>
                <a:gd name="T26" fmla="*/ 694 w 916"/>
                <a:gd name="T27" fmla="*/ 266 h 606"/>
                <a:gd name="T28" fmla="*/ 622 w 916"/>
                <a:gd name="T29" fmla="*/ 220 h 606"/>
                <a:gd name="T30" fmla="*/ 589 w 916"/>
                <a:gd name="T31" fmla="*/ 206 h 606"/>
                <a:gd name="T32" fmla="*/ 562 w 916"/>
                <a:gd name="T33" fmla="*/ 184 h 606"/>
                <a:gd name="T34" fmla="*/ 537 w 916"/>
                <a:gd name="T35" fmla="*/ 164 h 606"/>
                <a:gd name="T36" fmla="*/ 516 w 916"/>
                <a:gd name="T37" fmla="*/ 147 h 606"/>
                <a:gd name="T38" fmla="*/ 509 w 916"/>
                <a:gd name="T39" fmla="*/ 133 h 606"/>
                <a:gd name="T40" fmla="*/ 490 w 916"/>
                <a:gd name="T41" fmla="*/ 124 h 606"/>
                <a:gd name="T42" fmla="*/ 458 w 916"/>
                <a:gd name="T43" fmla="*/ 110 h 606"/>
                <a:gd name="T44" fmla="*/ 444 w 916"/>
                <a:gd name="T45" fmla="*/ 97 h 606"/>
                <a:gd name="T46" fmla="*/ 425 w 916"/>
                <a:gd name="T47" fmla="*/ 81 h 606"/>
                <a:gd name="T48" fmla="*/ 391 w 916"/>
                <a:gd name="T49" fmla="*/ 46 h 606"/>
                <a:gd name="T50" fmla="*/ 350 w 916"/>
                <a:gd name="T51" fmla="*/ 17 h 606"/>
                <a:gd name="T52" fmla="*/ 291 w 916"/>
                <a:gd name="T53" fmla="*/ 15 h 606"/>
                <a:gd name="T54" fmla="*/ 264 w 916"/>
                <a:gd name="T55" fmla="*/ 3 h 606"/>
                <a:gd name="T56" fmla="*/ 245 w 916"/>
                <a:gd name="T57" fmla="*/ 15 h 606"/>
                <a:gd name="T58" fmla="*/ 235 w 916"/>
                <a:gd name="T59" fmla="*/ 9 h 606"/>
                <a:gd name="T60" fmla="*/ 226 w 916"/>
                <a:gd name="T61" fmla="*/ 10 h 606"/>
                <a:gd name="T62" fmla="*/ 202 w 916"/>
                <a:gd name="T63" fmla="*/ 3 h 606"/>
                <a:gd name="T64" fmla="*/ 183 w 916"/>
                <a:gd name="T65" fmla="*/ 3 h 606"/>
                <a:gd name="T66" fmla="*/ 163 w 916"/>
                <a:gd name="T67" fmla="*/ 4 h 606"/>
                <a:gd name="T68" fmla="*/ 141 w 916"/>
                <a:gd name="T69" fmla="*/ 13 h 606"/>
                <a:gd name="T70" fmla="*/ 112 w 916"/>
                <a:gd name="T71" fmla="*/ 20 h 606"/>
                <a:gd name="T72" fmla="*/ 107 w 916"/>
                <a:gd name="T73" fmla="*/ 30 h 606"/>
                <a:gd name="T74" fmla="*/ 89 w 916"/>
                <a:gd name="T75" fmla="*/ 30 h 606"/>
                <a:gd name="T76" fmla="*/ 68 w 916"/>
                <a:gd name="T77" fmla="*/ 53 h 606"/>
                <a:gd name="T78" fmla="*/ 51 w 916"/>
                <a:gd name="T79" fmla="*/ 66 h 606"/>
                <a:gd name="T80" fmla="*/ 56 w 916"/>
                <a:gd name="T81" fmla="*/ 75 h 606"/>
                <a:gd name="T82" fmla="*/ 51 w 916"/>
                <a:gd name="T83" fmla="*/ 85 h 606"/>
                <a:gd name="T84" fmla="*/ 38 w 916"/>
                <a:gd name="T85" fmla="*/ 89 h 606"/>
                <a:gd name="T86" fmla="*/ 6 w 916"/>
                <a:gd name="T87" fmla="*/ 75 h 60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16"/>
                <a:gd name="T133" fmla="*/ 0 h 606"/>
                <a:gd name="T134" fmla="*/ 916 w 916"/>
                <a:gd name="T135" fmla="*/ 606 h 60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16" h="606">
                  <a:moveTo>
                    <a:pt x="916" y="606"/>
                  </a:moveTo>
                  <a:lnTo>
                    <a:pt x="908" y="577"/>
                  </a:lnTo>
                  <a:lnTo>
                    <a:pt x="905" y="572"/>
                  </a:lnTo>
                  <a:lnTo>
                    <a:pt x="902" y="563"/>
                  </a:lnTo>
                  <a:lnTo>
                    <a:pt x="898" y="554"/>
                  </a:lnTo>
                  <a:lnTo>
                    <a:pt x="888" y="547"/>
                  </a:lnTo>
                  <a:lnTo>
                    <a:pt x="880" y="539"/>
                  </a:lnTo>
                  <a:lnTo>
                    <a:pt x="873" y="531"/>
                  </a:lnTo>
                  <a:lnTo>
                    <a:pt x="864" y="516"/>
                  </a:lnTo>
                  <a:lnTo>
                    <a:pt x="862" y="505"/>
                  </a:lnTo>
                  <a:lnTo>
                    <a:pt x="853" y="497"/>
                  </a:lnTo>
                  <a:lnTo>
                    <a:pt x="850" y="488"/>
                  </a:lnTo>
                  <a:lnTo>
                    <a:pt x="844" y="478"/>
                  </a:lnTo>
                  <a:lnTo>
                    <a:pt x="843" y="471"/>
                  </a:lnTo>
                  <a:lnTo>
                    <a:pt x="837" y="461"/>
                  </a:lnTo>
                  <a:lnTo>
                    <a:pt x="831" y="455"/>
                  </a:lnTo>
                  <a:lnTo>
                    <a:pt x="830" y="451"/>
                  </a:lnTo>
                  <a:lnTo>
                    <a:pt x="828" y="444"/>
                  </a:lnTo>
                  <a:lnTo>
                    <a:pt x="820" y="428"/>
                  </a:lnTo>
                  <a:lnTo>
                    <a:pt x="820" y="413"/>
                  </a:lnTo>
                  <a:lnTo>
                    <a:pt x="814" y="400"/>
                  </a:lnTo>
                  <a:lnTo>
                    <a:pt x="815" y="399"/>
                  </a:lnTo>
                  <a:lnTo>
                    <a:pt x="808" y="382"/>
                  </a:lnTo>
                  <a:lnTo>
                    <a:pt x="807" y="369"/>
                  </a:lnTo>
                  <a:lnTo>
                    <a:pt x="800" y="359"/>
                  </a:lnTo>
                  <a:lnTo>
                    <a:pt x="801" y="357"/>
                  </a:lnTo>
                  <a:lnTo>
                    <a:pt x="801" y="351"/>
                  </a:lnTo>
                  <a:lnTo>
                    <a:pt x="797" y="344"/>
                  </a:lnTo>
                  <a:lnTo>
                    <a:pt x="794" y="338"/>
                  </a:lnTo>
                  <a:lnTo>
                    <a:pt x="790" y="330"/>
                  </a:lnTo>
                  <a:lnTo>
                    <a:pt x="788" y="324"/>
                  </a:lnTo>
                  <a:lnTo>
                    <a:pt x="790" y="318"/>
                  </a:lnTo>
                  <a:lnTo>
                    <a:pt x="787" y="315"/>
                  </a:lnTo>
                  <a:lnTo>
                    <a:pt x="781" y="314"/>
                  </a:lnTo>
                  <a:lnTo>
                    <a:pt x="774" y="310"/>
                  </a:lnTo>
                  <a:lnTo>
                    <a:pt x="764" y="307"/>
                  </a:lnTo>
                  <a:lnTo>
                    <a:pt x="755" y="298"/>
                  </a:lnTo>
                  <a:lnTo>
                    <a:pt x="748" y="297"/>
                  </a:lnTo>
                  <a:lnTo>
                    <a:pt x="725" y="279"/>
                  </a:lnTo>
                  <a:lnTo>
                    <a:pt x="712" y="277"/>
                  </a:lnTo>
                  <a:lnTo>
                    <a:pt x="699" y="268"/>
                  </a:lnTo>
                  <a:lnTo>
                    <a:pt x="694" y="266"/>
                  </a:lnTo>
                  <a:lnTo>
                    <a:pt x="669" y="246"/>
                  </a:lnTo>
                  <a:lnTo>
                    <a:pt x="664" y="245"/>
                  </a:lnTo>
                  <a:lnTo>
                    <a:pt x="622" y="220"/>
                  </a:lnTo>
                  <a:lnTo>
                    <a:pt x="614" y="216"/>
                  </a:lnTo>
                  <a:lnTo>
                    <a:pt x="601" y="207"/>
                  </a:lnTo>
                  <a:lnTo>
                    <a:pt x="589" y="206"/>
                  </a:lnTo>
                  <a:lnTo>
                    <a:pt x="571" y="196"/>
                  </a:lnTo>
                  <a:lnTo>
                    <a:pt x="563" y="189"/>
                  </a:lnTo>
                  <a:lnTo>
                    <a:pt x="562" y="184"/>
                  </a:lnTo>
                  <a:lnTo>
                    <a:pt x="560" y="173"/>
                  </a:lnTo>
                  <a:lnTo>
                    <a:pt x="556" y="167"/>
                  </a:lnTo>
                  <a:lnTo>
                    <a:pt x="537" y="164"/>
                  </a:lnTo>
                  <a:lnTo>
                    <a:pt x="532" y="154"/>
                  </a:lnTo>
                  <a:lnTo>
                    <a:pt x="526" y="148"/>
                  </a:lnTo>
                  <a:lnTo>
                    <a:pt x="516" y="147"/>
                  </a:lnTo>
                  <a:lnTo>
                    <a:pt x="513" y="143"/>
                  </a:lnTo>
                  <a:lnTo>
                    <a:pt x="512" y="135"/>
                  </a:lnTo>
                  <a:lnTo>
                    <a:pt x="509" y="133"/>
                  </a:lnTo>
                  <a:lnTo>
                    <a:pt x="501" y="130"/>
                  </a:lnTo>
                  <a:lnTo>
                    <a:pt x="499" y="125"/>
                  </a:lnTo>
                  <a:lnTo>
                    <a:pt x="490" y="124"/>
                  </a:lnTo>
                  <a:lnTo>
                    <a:pt x="486" y="121"/>
                  </a:lnTo>
                  <a:lnTo>
                    <a:pt x="477" y="114"/>
                  </a:lnTo>
                  <a:lnTo>
                    <a:pt x="458" y="110"/>
                  </a:lnTo>
                  <a:lnTo>
                    <a:pt x="457" y="108"/>
                  </a:lnTo>
                  <a:lnTo>
                    <a:pt x="455" y="104"/>
                  </a:lnTo>
                  <a:lnTo>
                    <a:pt x="444" y="97"/>
                  </a:lnTo>
                  <a:lnTo>
                    <a:pt x="438" y="85"/>
                  </a:lnTo>
                  <a:lnTo>
                    <a:pt x="435" y="82"/>
                  </a:lnTo>
                  <a:lnTo>
                    <a:pt x="425" y="81"/>
                  </a:lnTo>
                  <a:lnTo>
                    <a:pt x="418" y="71"/>
                  </a:lnTo>
                  <a:lnTo>
                    <a:pt x="406" y="59"/>
                  </a:lnTo>
                  <a:lnTo>
                    <a:pt x="391" y="46"/>
                  </a:lnTo>
                  <a:lnTo>
                    <a:pt x="379" y="36"/>
                  </a:lnTo>
                  <a:lnTo>
                    <a:pt x="366" y="26"/>
                  </a:lnTo>
                  <a:lnTo>
                    <a:pt x="350" y="17"/>
                  </a:lnTo>
                  <a:lnTo>
                    <a:pt x="343" y="16"/>
                  </a:lnTo>
                  <a:lnTo>
                    <a:pt x="326" y="13"/>
                  </a:lnTo>
                  <a:lnTo>
                    <a:pt x="291" y="15"/>
                  </a:lnTo>
                  <a:lnTo>
                    <a:pt x="278" y="10"/>
                  </a:lnTo>
                  <a:lnTo>
                    <a:pt x="268" y="3"/>
                  </a:lnTo>
                  <a:lnTo>
                    <a:pt x="264" y="3"/>
                  </a:lnTo>
                  <a:lnTo>
                    <a:pt x="254" y="7"/>
                  </a:lnTo>
                  <a:lnTo>
                    <a:pt x="251" y="12"/>
                  </a:lnTo>
                  <a:lnTo>
                    <a:pt x="245" y="15"/>
                  </a:lnTo>
                  <a:lnTo>
                    <a:pt x="242" y="15"/>
                  </a:lnTo>
                  <a:lnTo>
                    <a:pt x="238" y="13"/>
                  </a:lnTo>
                  <a:lnTo>
                    <a:pt x="235" y="9"/>
                  </a:lnTo>
                  <a:lnTo>
                    <a:pt x="233" y="9"/>
                  </a:lnTo>
                  <a:lnTo>
                    <a:pt x="229" y="12"/>
                  </a:lnTo>
                  <a:lnTo>
                    <a:pt x="226" y="10"/>
                  </a:lnTo>
                  <a:lnTo>
                    <a:pt x="222" y="7"/>
                  </a:lnTo>
                  <a:lnTo>
                    <a:pt x="212" y="3"/>
                  </a:lnTo>
                  <a:lnTo>
                    <a:pt x="202" y="3"/>
                  </a:lnTo>
                  <a:lnTo>
                    <a:pt x="195" y="0"/>
                  </a:lnTo>
                  <a:lnTo>
                    <a:pt x="189" y="0"/>
                  </a:lnTo>
                  <a:lnTo>
                    <a:pt x="183" y="3"/>
                  </a:lnTo>
                  <a:lnTo>
                    <a:pt x="177" y="2"/>
                  </a:lnTo>
                  <a:lnTo>
                    <a:pt x="169" y="4"/>
                  </a:lnTo>
                  <a:lnTo>
                    <a:pt x="163" y="4"/>
                  </a:lnTo>
                  <a:lnTo>
                    <a:pt x="146" y="6"/>
                  </a:lnTo>
                  <a:lnTo>
                    <a:pt x="143" y="9"/>
                  </a:lnTo>
                  <a:lnTo>
                    <a:pt x="141" y="13"/>
                  </a:lnTo>
                  <a:lnTo>
                    <a:pt x="138" y="19"/>
                  </a:lnTo>
                  <a:lnTo>
                    <a:pt x="127" y="22"/>
                  </a:lnTo>
                  <a:lnTo>
                    <a:pt x="112" y="20"/>
                  </a:lnTo>
                  <a:lnTo>
                    <a:pt x="105" y="20"/>
                  </a:lnTo>
                  <a:lnTo>
                    <a:pt x="104" y="22"/>
                  </a:lnTo>
                  <a:lnTo>
                    <a:pt x="107" y="30"/>
                  </a:lnTo>
                  <a:lnTo>
                    <a:pt x="105" y="32"/>
                  </a:lnTo>
                  <a:lnTo>
                    <a:pt x="95" y="29"/>
                  </a:lnTo>
                  <a:lnTo>
                    <a:pt x="89" y="30"/>
                  </a:lnTo>
                  <a:lnTo>
                    <a:pt x="85" y="36"/>
                  </a:lnTo>
                  <a:lnTo>
                    <a:pt x="78" y="39"/>
                  </a:lnTo>
                  <a:lnTo>
                    <a:pt x="68" y="53"/>
                  </a:lnTo>
                  <a:lnTo>
                    <a:pt x="62" y="59"/>
                  </a:lnTo>
                  <a:lnTo>
                    <a:pt x="51" y="63"/>
                  </a:lnTo>
                  <a:lnTo>
                    <a:pt x="51" y="66"/>
                  </a:lnTo>
                  <a:lnTo>
                    <a:pt x="52" y="71"/>
                  </a:lnTo>
                  <a:lnTo>
                    <a:pt x="56" y="74"/>
                  </a:lnTo>
                  <a:lnTo>
                    <a:pt x="56" y="75"/>
                  </a:lnTo>
                  <a:lnTo>
                    <a:pt x="51" y="79"/>
                  </a:lnTo>
                  <a:lnTo>
                    <a:pt x="49" y="82"/>
                  </a:lnTo>
                  <a:lnTo>
                    <a:pt x="51" y="85"/>
                  </a:lnTo>
                  <a:lnTo>
                    <a:pt x="51" y="91"/>
                  </a:lnTo>
                  <a:lnTo>
                    <a:pt x="48" y="92"/>
                  </a:lnTo>
                  <a:lnTo>
                    <a:pt x="38" y="89"/>
                  </a:lnTo>
                  <a:lnTo>
                    <a:pt x="19" y="81"/>
                  </a:lnTo>
                  <a:lnTo>
                    <a:pt x="10" y="74"/>
                  </a:lnTo>
                  <a:lnTo>
                    <a:pt x="6" y="75"/>
                  </a:lnTo>
                  <a:lnTo>
                    <a:pt x="0" y="79"/>
                  </a:lnTo>
                </a:path>
              </a:pathLst>
            </a:custGeom>
            <a:noFill/>
            <a:ln w="6">
              <a:solidFill>
                <a:srgbClr val="005CE6"/>
              </a:solidFill>
              <a:prstDash val="solid"/>
              <a:round/>
              <a:headEnd/>
              <a:tailEnd/>
            </a:ln>
          </p:spPr>
          <p:txBody>
            <a:bodyPr/>
            <a:lstStyle/>
            <a:p>
              <a:endParaRPr lang="en-US"/>
            </a:p>
          </p:txBody>
        </p:sp>
        <p:sp>
          <p:nvSpPr>
            <p:cNvPr id="28835" name="Freeform 362"/>
            <p:cNvSpPr>
              <a:spLocks/>
            </p:cNvSpPr>
            <p:nvPr/>
          </p:nvSpPr>
          <p:spPr bwMode="auto">
            <a:xfrm>
              <a:off x="5135563" y="4349750"/>
              <a:ext cx="350838" cy="796925"/>
            </a:xfrm>
            <a:custGeom>
              <a:avLst/>
              <a:gdLst>
                <a:gd name="T0" fmla="*/ 25 w 221"/>
                <a:gd name="T1" fmla="*/ 502 h 502"/>
                <a:gd name="T2" fmla="*/ 20 w 221"/>
                <a:gd name="T3" fmla="*/ 495 h 502"/>
                <a:gd name="T4" fmla="*/ 22 w 221"/>
                <a:gd name="T5" fmla="*/ 478 h 502"/>
                <a:gd name="T6" fmla="*/ 20 w 221"/>
                <a:gd name="T7" fmla="*/ 463 h 502"/>
                <a:gd name="T8" fmla="*/ 16 w 221"/>
                <a:gd name="T9" fmla="*/ 450 h 502"/>
                <a:gd name="T10" fmla="*/ 15 w 221"/>
                <a:gd name="T11" fmla="*/ 433 h 502"/>
                <a:gd name="T12" fmla="*/ 15 w 221"/>
                <a:gd name="T13" fmla="*/ 430 h 502"/>
                <a:gd name="T14" fmla="*/ 13 w 221"/>
                <a:gd name="T15" fmla="*/ 414 h 502"/>
                <a:gd name="T16" fmla="*/ 7 w 221"/>
                <a:gd name="T17" fmla="*/ 381 h 502"/>
                <a:gd name="T18" fmla="*/ 7 w 221"/>
                <a:gd name="T19" fmla="*/ 374 h 502"/>
                <a:gd name="T20" fmla="*/ 9 w 221"/>
                <a:gd name="T21" fmla="*/ 371 h 502"/>
                <a:gd name="T22" fmla="*/ 10 w 221"/>
                <a:gd name="T23" fmla="*/ 363 h 502"/>
                <a:gd name="T24" fmla="*/ 7 w 221"/>
                <a:gd name="T25" fmla="*/ 355 h 502"/>
                <a:gd name="T26" fmla="*/ 9 w 221"/>
                <a:gd name="T27" fmla="*/ 342 h 502"/>
                <a:gd name="T28" fmla="*/ 7 w 221"/>
                <a:gd name="T29" fmla="*/ 338 h 502"/>
                <a:gd name="T30" fmla="*/ 2 w 221"/>
                <a:gd name="T31" fmla="*/ 331 h 502"/>
                <a:gd name="T32" fmla="*/ 0 w 221"/>
                <a:gd name="T33" fmla="*/ 327 h 502"/>
                <a:gd name="T34" fmla="*/ 10 w 221"/>
                <a:gd name="T35" fmla="*/ 314 h 502"/>
                <a:gd name="T36" fmla="*/ 15 w 221"/>
                <a:gd name="T37" fmla="*/ 305 h 502"/>
                <a:gd name="T38" fmla="*/ 19 w 221"/>
                <a:gd name="T39" fmla="*/ 283 h 502"/>
                <a:gd name="T40" fmla="*/ 19 w 221"/>
                <a:gd name="T41" fmla="*/ 269 h 502"/>
                <a:gd name="T42" fmla="*/ 17 w 221"/>
                <a:gd name="T43" fmla="*/ 263 h 502"/>
                <a:gd name="T44" fmla="*/ 19 w 221"/>
                <a:gd name="T45" fmla="*/ 256 h 502"/>
                <a:gd name="T46" fmla="*/ 28 w 221"/>
                <a:gd name="T47" fmla="*/ 240 h 502"/>
                <a:gd name="T48" fmla="*/ 33 w 221"/>
                <a:gd name="T49" fmla="*/ 217 h 502"/>
                <a:gd name="T50" fmla="*/ 41 w 221"/>
                <a:gd name="T51" fmla="*/ 208 h 502"/>
                <a:gd name="T52" fmla="*/ 41 w 221"/>
                <a:gd name="T53" fmla="*/ 201 h 502"/>
                <a:gd name="T54" fmla="*/ 38 w 221"/>
                <a:gd name="T55" fmla="*/ 188 h 502"/>
                <a:gd name="T56" fmla="*/ 38 w 221"/>
                <a:gd name="T57" fmla="*/ 174 h 502"/>
                <a:gd name="T58" fmla="*/ 45 w 221"/>
                <a:gd name="T59" fmla="*/ 159 h 502"/>
                <a:gd name="T60" fmla="*/ 51 w 221"/>
                <a:gd name="T61" fmla="*/ 154 h 502"/>
                <a:gd name="T62" fmla="*/ 72 w 221"/>
                <a:gd name="T63" fmla="*/ 144 h 502"/>
                <a:gd name="T64" fmla="*/ 75 w 221"/>
                <a:gd name="T65" fmla="*/ 141 h 502"/>
                <a:gd name="T66" fmla="*/ 84 w 221"/>
                <a:gd name="T67" fmla="*/ 131 h 502"/>
                <a:gd name="T68" fmla="*/ 95 w 221"/>
                <a:gd name="T69" fmla="*/ 106 h 502"/>
                <a:gd name="T70" fmla="*/ 104 w 221"/>
                <a:gd name="T71" fmla="*/ 95 h 502"/>
                <a:gd name="T72" fmla="*/ 117 w 221"/>
                <a:gd name="T73" fmla="*/ 82 h 502"/>
                <a:gd name="T74" fmla="*/ 137 w 221"/>
                <a:gd name="T75" fmla="*/ 77 h 502"/>
                <a:gd name="T76" fmla="*/ 160 w 221"/>
                <a:gd name="T77" fmla="*/ 67 h 502"/>
                <a:gd name="T78" fmla="*/ 172 w 221"/>
                <a:gd name="T79" fmla="*/ 63 h 502"/>
                <a:gd name="T80" fmla="*/ 190 w 221"/>
                <a:gd name="T81" fmla="*/ 53 h 502"/>
                <a:gd name="T82" fmla="*/ 196 w 221"/>
                <a:gd name="T83" fmla="*/ 49 h 502"/>
                <a:gd name="T84" fmla="*/ 212 w 221"/>
                <a:gd name="T85" fmla="*/ 23 h 502"/>
                <a:gd name="T86" fmla="*/ 212 w 221"/>
                <a:gd name="T87" fmla="*/ 17 h 502"/>
                <a:gd name="T88" fmla="*/ 215 w 221"/>
                <a:gd name="T89" fmla="*/ 7 h 502"/>
                <a:gd name="T90" fmla="*/ 219 w 221"/>
                <a:gd name="T91" fmla="*/ 1 h 502"/>
                <a:gd name="T92" fmla="*/ 221 w 221"/>
                <a:gd name="T93" fmla="*/ 0 h 5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21"/>
                <a:gd name="T142" fmla="*/ 0 h 502"/>
                <a:gd name="T143" fmla="*/ 221 w 221"/>
                <a:gd name="T144" fmla="*/ 502 h 50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21" h="502">
                  <a:moveTo>
                    <a:pt x="25" y="502"/>
                  </a:moveTo>
                  <a:lnTo>
                    <a:pt x="20" y="495"/>
                  </a:lnTo>
                  <a:lnTo>
                    <a:pt x="22" y="478"/>
                  </a:lnTo>
                  <a:lnTo>
                    <a:pt x="20" y="463"/>
                  </a:lnTo>
                  <a:lnTo>
                    <a:pt x="16" y="450"/>
                  </a:lnTo>
                  <a:lnTo>
                    <a:pt x="15" y="433"/>
                  </a:lnTo>
                  <a:lnTo>
                    <a:pt x="15" y="430"/>
                  </a:lnTo>
                  <a:lnTo>
                    <a:pt x="13" y="414"/>
                  </a:lnTo>
                  <a:lnTo>
                    <a:pt x="7" y="381"/>
                  </a:lnTo>
                  <a:lnTo>
                    <a:pt x="7" y="374"/>
                  </a:lnTo>
                  <a:lnTo>
                    <a:pt x="9" y="371"/>
                  </a:lnTo>
                  <a:lnTo>
                    <a:pt x="10" y="363"/>
                  </a:lnTo>
                  <a:lnTo>
                    <a:pt x="7" y="355"/>
                  </a:lnTo>
                  <a:lnTo>
                    <a:pt x="9" y="342"/>
                  </a:lnTo>
                  <a:lnTo>
                    <a:pt x="7" y="338"/>
                  </a:lnTo>
                  <a:lnTo>
                    <a:pt x="2" y="331"/>
                  </a:lnTo>
                  <a:lnTo>
                    <a:pt x="0" y="327"/>
                  </a:lnTo>
                  <a:lnTo>
                    <a:pt x="10" y="314"/>
                  </a:lnTo>
                  <a:lnTo>
                    <a:pt x="15" y="305"/>
                  </a:lnTo>
                  <a:lnTo>
                    <a:pt x="19" y="283"/>
                  </a:lnTo>
                  <a:lnTo>
                    <a:pt x="19" y="269"/>
                  </a:lnTo>
                  <a:lnTo>
                    <a:pt x="17" y="263"/>
                  </a:lnTo>
                  <a:lnTo>
                    <a:pt x="19" y="256"/>
                  </a:lnTo>
                  <a:lnTo>
                    <a:pt x="28" y="240"/>
                  </a:lnTo>
                  <a:lnTo>
                    <a:pt x="33" y="217"/>
                  </a:lnTo>
                  <a:lnTo>
                    <a:pt x="41" y="208"/>
                  </a:lnTo>
                  <a:lnTo>
                    <a:pt x="41" y="201"/>
                  </a:lnTo>
                  <a:lnTo>
                    <a:pt x="38" y="188"/>
                  </a:lnTo>
                  <a:lnTo>
                    <a:pt x="38" y="174"/>
                  </a:lnTo>
                  <a:lnTo>
                    <a:pt x="45" y="159"/>
                  </a:lnTo>
                  <a:lnTo>
                    <a:pt x="51" y="154"/>
                  </a:lnTo>
                  <a:lnTo>
                    <a:pt x="72" y="144"/>
                  </a:lnTo>
                  <a:lnTo>
                    <a:pt x="75" y="141"/>
                  </a:lnTo>
                  <a:lnTo>
                    <a:pt x="84" y="131"/>
                  </a:lnTo>
                  <a:lnTo>
                    <a:pt x="95" y="106"/>
                  </a:lnTo>
                  <a:lnTo>
                    <a:pt x="104" y="95"/>
                  </a:lnTo>
                  <a:lnTo>
                    <a:pt x="117" y="82"/>
                  </a:lnTo>
                  <a:lnTo>
                    <a:pt x="137" y="77"/>
                  </a:lnTo>
                  <a:lnTo>
                    <a:pt x="160" y="67"/>
                  </a:lnTo>
                  <a:lnTo>
                    <a:pt x="172" y="63"/>
                  </a:lnTo>
                  <a:lnTo>
                    <a:pt x="190" y="53"/>
                  </a:lnTo>
                  <a:lnTo>
                    <a:pt x="196" y="49"/>
                  </a:lnTo>
                  <a:lnTo>
                    <a:pt x="212" y="23"/>
                  </a:lnTo>
                  <a:lnTo>
                    <a:pt x="212" y="17"/>
                  </a:lnTo>
                  <a:lnTo>
                    <a:pt x="215" y="7"/>
                  </a:lnTo>
                  <a:lnTo>
                    <a:pt x="219" y="1"/>
                  </a:lnTo>
                  <a:lnTo>
                    <a:pt x="221" y="0"/>
                  </a:lnTo>
                </a:path>
              </a:pathLst>
            </a:custGeom>
            <a:noFill/>
            <a:ln w="6">
              <a:solidFill>
                <a:srgbClr val="005CE6"/>
              </a:solidFill>
              <a:prstDash val="solid"/>
              <a:round/>
              <a:headEnd/>
              <a:tailEnd/>
            </a:ln>
          </p:spPr>
          <p:txBody>
            <a:bodyPr/>
            <a:lstStyle/>
            <a:p>
              <a:endParaRPr lang="en-US"/>
            </a:p>
          </p:txBody>
        </p:sp>
        <p:sp>
          <p:nvSpPr>
            <p:cNvPr id="28836" name="Line 363"/>
            <p:cNvSpPr>
              <a:spLocks noChangeShapeType="1"/>
            </p:cNvSpPr>
            <p:nvPr/>
          </p:nvSpPr>
          <p:spPr bwMode="auto">
            <a:xfrm flipV="1">
              <a:off x="3265488" y="6316662"/>
              <a:ext cx="1588" cy="3175"/>
            </a:xfrm>
            <a:prstGeom prst="line">
              <a:avLst/>
            </a:prstGeom>
            <a:noFill/>
            <a:ln w="6">
              <a:solidFill>
                <a:srgbClr val="005CE6"/>
              </a:solidFill>
              <a:round/>
              <a:headEnd/>
              <a:tailEnd/>
            </a:ln>
          </p:spPr>
          <p:txBody>
            <a:bodyPr/>
            <a:lstStyle/>
            <a:p>
              <a:endParaRPr lang="en-US"/>
            </a:p>
          </p:txBody>
        </p:sp>
        <p:sp>
          <p:nvSpPr>
            <p:cNvPr id="28837" name="Freeform 364"/>
            <p:cNvSpPr>
              <a:spLocks/>
            </p:cNvSpPr>
            <p:nvPr/>
          </p:nvSpPr>
          <p:spPr bwMode="auto">
            <a:xfrm>
              <a:off x="7223125" y="2474913"/>
              <a:ext cx="461963" cy="736600"/>
            </a:xfrm>
            <a:custGeom>
              <a:avLst/>
              <a:gdLst>
                <a:gd name="T0" fmla="*/ 45 w 291"/>
                <a:gd name="T1" fmla="*/ 464 h 464"/>
                <a:gd name="T2" fmla="*/ 22 w 291"/>
                <a:gd name="T3" fmla="*/ 429 h 464"/>
                <a:gd name="T4" fmla="*/ 13 w 291"/>
                <a:gd name="T5" fmla="*/ 420 h 464"/>
                <a:gd name="T6" fmla="*/ 0 w 291"/>
                <a:gd name="T7" fmla="*/ 395 h 464"/>
                <a:gd name="T8" fmla="*/ 0 w 291"/>
                <a:gd name="T9" fmla="*/ 380 h 464"/>
                <a:gd name="T10" fmla="*/ 3 w 291"/>
                <a:gd name="T11" fmla="*/ 361 h 464"/>
                <a:gd name="T12" fmla="*/ 6 w 291"/>
                <a:gd name="T13" fmla="*/ 354 h 464"/>
                <a:gd name="T14" fmla="*/ 5 w 291"/>
                <a:gd name="T15" fmla="*/ 315 h 464"/>
                <a:gd name="T16" fmla="*/ 2 w 291"/>
                <a:gd name="T17" fmla="*/ 304 h 464"/>
                <a:gd name="T18" fmla="*/ 0 w 291"/>
                <a:gd name="T19" fmla="*/ 256 h 464"/>
                <a:gd name="T20" fmla="*/ 2 w 291"/>
                <a:gd name="T21" fmla="*/ 223 h 464"/>
                <a:gd name="T22" fmla="*/ 9 w 291"/>
                <a:gd name="T23" fmla="*/ 203 h 464"/>
                <a:gd name="T24" fmla="*/ 25 w 291"/>
                <a:gd name="T25" fmla="*/ 186 h 464"/>
                <a:gd name="T26" fmla="*/ 32 w 291"/>
                <a:gd name="T27" fmla="*/ 174 h 464"/>
                <a:gd name="T28" fmla="*/ 38 w 291"/>
                <a:gd name="T29" fmla="*/ 170 h 464"/>
                <a:gd name="T30" fmla="*/ 48 w 291"/>
                <a:gd name="T31" fmla="*/ 166 h 464"/>
                <a:gd name="T32" fmla="*/ 65 w 291"/>
                <a:gd name="T33" fmla="*/ 166 h 464"/>
                <a:gd name="T34" fmla="*/ 83 w 291"/>
                <a:gd name="T35" fmla="*/ 153 h 464"/>
                <a:gd name="T36" fmla="*/ 91 w 291"/>
                <a:gd name="T37" fmla="*/ 138 h 464"/>
                <a:gd name="T38" fmla="*/ 116 w 291"/>
                <a:gd name="T39" fmla="*/ 117 h 464"/>
                <a:gd name="T40" fmla="*/ 121 w 291"/>
                <a:gd name="T41" fmla="*/ 108 h 464"/>
                <a:gd name="T42" fmla="*/ 127 w 291"/>
                <a:gd name="T43" fmla="*/ 104 h 464"/>
                <a:gd name="T44" fmla="*/ 133 w 291"/>
                <a:gd name="T45" fmla="*/ 102 h 464"/>
                <a:gd name="T46" fmla="*/ 153 w 291"/>
                <a:gd name="T47" fmla="*/ 107 h 464"/>
                <a:gd name="T48" fmla="*/ 166 w 291"/>
                <a:gd name="T49" fmla="*/ 105 h 464"/>
                <a:gd name="T50" fmla="*/ 179 w 291"/>
                <a:gd name="T51" fmla="*/ 98 h 464"/>
                <a:gd name="T52" fmla="*/ 199 w 291"/>
                <a:gd name="T53" fmla="*/ 78 h 464"/>
                <a:gd name="T54" fmla="*/ 212 w 291"/>
                <a:gd name="T55" fmla="*/ 69 h 464"/>
                <a:gd name="T56" fmla="*/ 234 w 291"/>
                <a:gd name="T57" fmla="*/ 27 h 464"/>
                <a:gd name="T58" fmla="*/ 238 w 291"/>
                <a:gd name="T59" fmla="*/ 23 h 464"/>
                <a:gd name="T60" fmla="*/ 260 w 291"/>
                <a:gd name="T61" fmla="*/ 16 h 464"/>
                <a:gd name="T62" fmla="*/ 277 w 291"/>
                <a:gd name="T63" fmla="*/ 6 h 464"/>
                <a:gd name="T64" fmla="*/ 287 w 291"/>
                <a:gd name="T65" fmla="*/ 2 h 464"/>
                <a:gd name="T66" fmla="*/ 290 w 291"/>
                <a:gd name="T67" fmla="*/ 0 h 464"/>
                <a:gd name="T68" fmla="*/ 291 w 291"/>
                <a:gd name="T69" fmla="*/ 0 h 4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91"/>
                <a:gd name="T106" fmla="*/ 0 h 464"/>
                <a:gd name="T107" fmla="*/ 291 w 291"/>
                <a:gd name="T108" fmla="*/ 464 h 46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91" h="464">
                  <a:moveTo>
                    <a:pt x="45" y="464"/>
                  </a:moveTo>
                  <a:lnTo>
                    <a:pt x="22" y="429"/>
                  </a:lnTo>
                  <a:lnTo>
                    <a:pt x="13" y="420"/>
                  </a:lnTo>
                  <a:lnTo>
                    <a:pt x="0" y="395"/>
                  </a:lnTo>
                  <a:lnTo>
                    <a:pt x="0" y="380"/>
                  </a:lnTo>
                  <a:lnTo>
                    <a:pt x="3" y="361"/>
                  </a:lnTo>
                  <a:lnTo>
                    <a:pt x="6" y="354"/>
                  </a:lnTo>
                  <a:lnTo>
                    <a:pt x="5" y="315"/>
                  </a:lnTo>
                  <a:lnTo>
                    <a:pt x="2" y="304"/>
                  </a:lnTo>
                  <a:lnTo>
                    <a:pt x="0" y="256"/>
                  </a:lnTo>
                  <a:lnTo>
                    <a:pt x="2" y="223"/>
                  </a:lnTo>
                  <a:lnTo>
                    <a:pt x="9" y="203"/>
                  </a:lnTo>
                  <a:lnTo>
                    <a:pt x="25" y="186"/>
                  </a:lnTo>
                  <a:lnTo>
                    <a:pt x="32" y="174"/>
                  </a:lnTo>
                  <a:lnTo>
                    <a:pt x="38" y="170"/>
                  </a:lnTo>
                  <a:lnTo>
                    <a:pt x="48" y="166"/>
                  </a:lnTo>
                  <a:lnTo>
                    <a:pt x="65" y="166"/>
                  </a:lnTo>
                  <a:lnTo>
                    <a:pt x="83" y="153"/>
                  </a:lnTo>
                  <a:lnTo>
                    <a:pt x="91" y="138"/>
                  </a:lnTo>
                  <a:lnTo>
                    <a:pt x="116" y="117"/>
                  </a:lnTo>
                  <a:lnTo>
                    <a:pt x="121" y="108"/>
                  </a:lnTo>
                  <a:lnTo>
                    <a:pt x="127" y="104"/>
                  </a:lnTo>
                  <a:lnTo>
                    <a:pt x="133" y="102"/>
                  </a:lnTo>
                  <a:lnTo>
                    <a:pt x="153" y="107"/>
                  </a:lnTo>
                  <a:lnTo>
                    <a:pt x="166" y="105"/>
                  </a:lnTo>
                  <a:lnTo>
                    <a:pt x="179" y="98"/>
                  </a:lnTo>
                  <a:lnTo>
                    <a:pt x="199" y="78"/>
                  </a:lnTo>
                  <a:lnTo>
                    <a:pt x="212" y="69"/>
                  </a:lnTo>
                  <a:lnTo>
                    <a:pt x="234" y="27"/>
                  </a:lnTo>
                  <a:lnTo>
                    <a:pt x="238" y="23"/>
                  </a:lnTo>
                  <a:lnTo>
                    <a:pt x="260" y="16"/>
                  </a:lnTo>
                  <a:lnTo>
                    <a:pt x="277" y="6"/>
                  </a:lnTo>
                  <a:lnTo>
                    <a:pt x="287" y="2"/>
                  </a:lnTo>
                  <a:lnTo>
                    <a:pt x="290" y="0"/>
                  </a:lnTo>
                  <a:lnTo>
                    <a:pt x="291" y="0"/>
                  </a:lnTo>
                </a:path>
              </a:pathLst>
            </a:custGeom>
            <a:noFill/>
            <a:ln w="6">
              <a:solidFill>
                <a:srgbClr val="005CE6"/>
              </a:solidFill>
              <a:prstDash val="solid"/>
              <a:round/>
              <a:headEnd/>
              <a:tailEnd/>
            </a:ln>
          </p:spPr>
          <p:txBody>
            <a:bodyPr/>
            <a:lstStyle/>
            <a:p>
              <a:endParaRPr lang="en-US"/>
            </a:p>
          </p:txBody>
        </p:sp>
        <p:sp>
          <p:nvSpPr>
            <p:cNvPr id="28838" name="Freeform 365"/>
            <p:cNvSpPr>
              <a:spLocks/>
            </p:cNvSpPr>
            <p:nvPr/>
          </p:nvSpPr>
          <p:spPr bwMode="auto">
            <a:xfrm>
              <a:off x="6796088" y="4146550"/>
              <a:ext cx="177800" cy="442912"/>
            </a:xfrm>
            <a:custGeom>
              <a:avLst/>
              <a:gdLst>
                <a:gd name="T0" fmla="*/ 112 w 112"/>
                <a:gd name="T1" fmla="*/ 0 h 279"/>
                <a:gd name="T2" fmla="*/ 111 w 112"/>
                <a:gd name="T3" fmla="*/ 5 h 279"/>
                <a:gd name="T4" fmla="*/ 101 w 112"/>
                <a:gd name="T5" fmla="*/ 12 h 279"/>
                <a:gd name="T6" fmla="*/ 97 w 112"/>
                <a:gd name="T7" fmla="*/ 18 h 279"/>
                <a:gd name="T8" fmla="*/ 95 w 112"/>
                <a:gd name="T9" fmla="*/ 38 h 279"/>
                <a:gd name="T10" fmla="*/ 97 w 112"/>
                <a:gd name="T11" fmla="*/ 46 h 279"/>
                <a:gd name="T12" fmla="*/ 97 w 112"/>
                <a:gd name="T13" fmla="*/ 69 h 279"/>
                <a:gd name="T14" fmla="*/ 94 w 112"/>
                <a:gd name="T15" fmla="*/ 74 h 279"/>
                <a:gd name="T16" fmla="*/ 88 w 112"/>
                <a:gd name="T17" fmla="*/ 80 h 279"/>
                <a:gd name="T18" fmla="*/ 85 w 112"/>
                <a:gd name="T19" fmla="*/ 87 h 279"/>
                <a:gd name="T20" fmla="*/ 76 w 112"/>
                <a:gd name="T21" fmla="*/ 120 h 279"/>
                <a:gd name="T22" fmla="*/ 65 w 112"/>
                <a:gd name="T23" fmla="*/ 133 h 279"/>
                <a:gd name="T24" fmla="*/ 63 w 112"/>
                <a:gd name="T25" fmla="*/ 148 h 279"/>
                <a:gd name="T26" fmla="*/ 56 w 112"/>
                <a:gd name="T27" fmla="*/ 168 h 279"/>
                <a:gd name="T28" fmla="*/ 55 w 112"/>
                <a:gd name="T29" fmla="*/ 205 h 279"/>
                <a:gd name="T30" fmla="*/ 46 w 112"/>
                <a:gd name="T31" fmla="*/ 220 h 279"/>
                <a:gd name="T32" fmla="*/ 45 w 112"/>
                <a:gd name="T33" fmla="*/ 233 h 279"/>
                <a:gd name="T34" fmla="*/ 40 w 112"/>
                <a:gd name="T35" fmla="*/ 240 h 279"/>
                <a:gd name="T36" fmla="*/ 39 w 112"/>
                <a:gd name="T37" fmla="*/ 250 h 279"/>
                <a:gd name="T38" fmla="*/ 33 w 112"/>
                <a:gd name="T39" fmla="*/ 254 h 279"/>
                <a:gd name="T40" fmla="*/ 30 w 112"/>
                <a:gd name="T41" fmla="*/ 260 h 279"/>
                <a:gd name="T42" fmla="*/ 23 w 112"/>
                <a:gd name="T43" fmla="*/ 263 h 279"/>
                <a:gd name="T44" fmla="*/ 12 w 112"/>
                <a:gd name="T45" fmla="*/ 277 h 279"/>
                <a:gd name="T46" fmla="*/ 9 w 112"/>
                <a:gd name="T47" fmla="*/ 279 h 279"/>
                <a:gd name="T48" fmla="*/ 0 w 112"/>
                <a:gd name="T49" fmla="*/ 279 h 27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12"/>
                <a:gd name="T76" fmla="*/ 0 h 279"/>
                <a:gd name="T77" fmla="*/ 112 w 112"/>
                <a:gd name="T78" fmla="*/ 279 h 27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12" h="279">
                  <a:moveTo>
                    <a:pt x="112" y="0"/>
                  </a:moveTo>
                  <a:lnTo>
                    <a:pt x="111" y="5"/>
                  </a:lnTo>
                  <a:lnTo>
                    <a:pt x="101" y="12"/>
                  </a:lnTo>
                  <a:lnTo>
                    <a:pt x="97" y="18"/>
                  </a:lnTo>
                  <a:lnTo>
                    <a:pt x="95" y="38"/>
                  </a:lnTo>
                  <a:lnTo>
                    <a:pt x="97" y="46"/>
                  </a:lnTo>
                  <a:lnTo>
                    <a:pt x="97" y="69"/>
                  </a:lnTo>
                  <a:lnTo>
                    <a:pt x="94" y="74"/>
                  </a:lnTo>
                  <a:lnTo>
                    <a:pt x="88" y="80"/>
                  </a:lnTo>
                  <a:lnTo>
                    <a:pt x="85" y="87"/>
                  </a:lnTo>
                  <a:lnTo>
                    <a:pt x="76" y="120"/>
                  </a:lnTo>
                  <a:lnTo>
                    <a:pt x="65" y="133"/>
                  </a:lnTo>
                  <a:lnTo>
                    <a:pt x="63" y="148"/>
                  </a:lnTo>
                  <a:lnTo>
                    <a:pt x="56" y="168"/>
                  </a:lnTo>
                  <a:lnTo>
                    <a:pt x="55" y="205"/>
                  </a:lnTo>
                  <a:lnTo>
                    <a:pt x="46" y="220"/>
                  </a:lnTo>
                  <a:lnTo>
                    <a:pt x="45" y="233"/>
                  </a:lnTo>
                  <a:lnTo>
                    <a:pt x="40" y="240"/>
                  </a:lnTo>
                  <a:lnTo>
                    <a:pt x="39" y="250"/>
                  </a:lnTo>
                  <a:lnTo>
                    <a:pt x="33" y="254"/>
                  </a:lnTo>
                  <a:lnTo>
                    <a:pt x="30" y="260"/>
                  </a:lnTo>
                  <a:lnTo>
                    <a:pt x="23" y="263"/>
                  </a:lnTo>
                  <a:lnTo>
                    <a:pt x="12" y="277"/>
                  </a:lnTo>
                  <a:lnTo>
                    <a:pt x="9" y="279"/>
                  </a:lnTo>
                  <a:lnTo>
                    <a:pt x="0" y="279"/>
                  </a:lnTo>
                </a:path>
              </a:pathLst>
            </a:custGeom>
            <a:noFill/>
            <a:ln w="6">
              <a:solidFill>
                <a:srgbClr val="005CE6"/>
              </a:solidFill>
              <a:prstDash val="solid"/>
              <a:round/>
              <a:headEnd/>
              <a:tailEnd/>
            </a:ln>
          </p:spPr>
          <p:txBody>
            <a:bodyPr/>
            <a:lstStyle/>
            <a:p>
              <a:endParaRPr lang="en-US"/>
            </a:p>
          </p:txBody>
        </p:sp>
        <p:sp>
          <p:nvSpPr>
            <p:cNvPr id="28839" name="Freeform 366"/>
            <p:cNvSpPr>
              <a:spLocks/>
            </p:cNvSpPr>
            <p:nvPr/>
          </p:nvSpPr>
          <p:spPr bwMode="auto">
            <a:xfrm>
              <a:off x="1214438" y="1898650"/>
              <a:ext cx="161925" cy="165100"/>
            </a:xfrm>
            <a:custGeom>
              <a:avLst/>
              <a:gdLst>
                <a:gd name="T0" fmla="*/ 0 w 102"/>
                <a:gd name="T1" fmla="*/ 0 h 104"/>
                <a:gd name="T2" fmla="*/ 7 w 102"/>
                <a:gd name="T3" fmla="*/ 2 h 104"/>
                <a:gd name="T4" fmla="*/ 8 w 102"/>
                <a:gd name="T5" fmla="*/ 5 h 104"/>
                <a:gd name="T6" fmla="*/ 8 w 102"/>
                <a:gd name="T7" fmla="*/ 13 h 104"/>
                <a:gd name="T8" fmla="*/ 20 w 102"/>
                <a:gd name="T9" fmla="*/ 22 h 104"/>
                <a:gd name="T10" fmla="*/ 31 w 102"/>
                <a:gd name="T11" fmla="*/ 29 h 104"/>
                <a:gd name="T12" fmla="*/ 46 w 102"/>
                <a:gd name="T13" fmla="*/ 30 h 104"/>
                <a:gd name="T14" fmla="*/ 53 w 102"/>
                <a:gd name="T15" fmla="*/ 33 h 104"/>
                <a:gd name="T16" fmla="*/ 67 w 102"/>
                <a:gd name="T17" fmla="*/ 43 h 104"/>
                <a:gd name="T18" fmla="*/ 72 w 102"/>
                <a:gd name="T19" fmla="*/ 49 h 104"/>
                <a:gd name="T20" fmla="*/ 72 w 102"/>
                <a:gd name="T21" fmla="*/ 52 h 104"/>
                <a:gd name="T22" fmla="*/ 64 w 102"/>
                <a:gd name="T23" fmla="*/ 61 h 104"/>
                <a:gd name="T24" fmla="*/ 64 w 102"/>
                <a:gd name="T25" fmla="*/ 65 h 104"/>
                <a:gd name="T26" fmla="*/ 75 w 102"/>
                <a:gd name="T27" fmla="*/ 72 h 104"/>
                <a:gd name="T28" fmla="*/ 72 w 102"/>
                <a:gd name="T29" fmla="*/ 79 h 104"/>
                <a:gd name="T30" fmla="*/ 72 w 102"/>
                <a:gd name="T31" fmla="*/ 84 h 104"/>
                <a:gd name="T32" fmla="*/ 83 w 102"/>
                <a:gd name="T33" fmla="*/ 94 h 104"/>
                <a:gd name="T34" fmla="*/ 99 w 102"/>
                <a:gd name="T35" fmla="*/ 104 h 104"/>
                <a:gd name="T36" fmla="*/ 102 w 102"/>
                <a:gd name="T37" fmla="*/ 104 h 10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2"/>
                <a:gd name="T58" fmla="*/ 0 h 104"/>
                <a:gd name="T59" fmla="*/ 102 w 102"/>
                <a:gd name="T60" fmla="*/ 104 h 10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2" h="104">
                  <a:moveTo>
                    <a:pt x="0" y="0"/>
                  </a:moveTo>
                  <a:lnTo>
                    <a:pt x="7" y="2"/>
                  </a:lnTo>
                  <a:lnTo>
                    <a:pt x="8" y="5"/>
                  </a:lnTo>
                  <a:lnTo>
                    <a:pt x="8" y="13"/>
                  </a:lnTo>
                  <a:lnTo>
                    <a:pt x="20" y="22"/>
                  </a:lnTo>
                  <a:lnTo>
                    <a:pt x="31" y="29"/>
                  </a:lnTo>
                  <a:lnTo>
                    <a:pt x="46" y="30"/>
                  </a:lnTo>
                  <a:lnTo>
                    <a:pt x="53" y="33"/>
                  </a:lnTo>
                  <a:lnTo>
                    <a:pt x="67" y="43"/>
                  </a:lnTo>
                  <a:lnTo>
                    <a:pt x="72" y="49"/>
                  </a:lnTo>
                  <a:lnTo>
                    <a:pt x="72" y="52"/>
                  </a:lnTo>
                  <a:lnTo>
                    <a:pt x="64" y="61"/>
                  </a:lnTo>
                  <a:lnTo>
                    <a:pt x="64" y="65"/>
                  </a:lnTo>
                  <a:lnTo>
                    <a:pt x="75" y="72"/>
                  </a:lnTo>
                  <a:lnTo>
                    <a:pt x="72" y="79"/>
                  </a:lnTo>
                  <a:lnTo>
                    <a:pt x="72" y="84"/>
                  </a:lnTo>
                  <a:lnTo>
                    <a:pt x="83" y="94"/>
                  </a:lnTo>
                  <a:lnTo>
                    <a:pt x="99" y="104"/>
                  </a:lnTo>
                  <a:lnTo>
                    <a:pt x="102" y="104"/>
                  </a:lnTo>
                </a:path>
              </a:pathLst>
            </a:custGeom>
            <a:noFill/>
            <a:ln w="6">
              <a:solidFill>
                <a:srgbClr val="005CE6"/>
              </a:solidFill>
              <a:prstDash val="solid"/>
              <a:round/>
              <a:headEnd/>
              <a:tailEnd/>
            </a:ln>
          </p:spPr>
          <p:txBody>
            <a:bodyPr/>
            <a:lstStyle/>
            <a:p>
              <a:endParaRPr lang="en-US"/>
            </a:p>
          </p:txBody>
        </p:sp>
        <p:sp>
          <p:nvSpPr>
            <p:cNvPr id="28840" name="Freeform 367"/>
            <p:cNvSpPr>
              <a:spLocks/>
            </p:cNvSpPr>
            <p:nvPr/>
          </p:nvSpPr>
          <p:spPr bwMode="auto">
            <a:xfrm>
              <a:off x="3459163" y="3846513"/>
              <a:ext cx="52388" cy="119062"/>
            </a:xfrm>
            <a:custGeom>
              <a:avLst/>
              <a:gdLst>
                <a:gd name="T0" fmla="*/ 33 w 33"/>
                <a:gd name="T1" fmla="*/ 75 h 75"/>
                <a:gd name="T2" fmla="*/ 31 w 33"/>
                <a:gd name="T3" fmla="*/ 73 h 75"/>
                <a:gd name="T4" fmla="*/ 15 w 33"/>
                <a:gd name="T5" fmla="*/ 20 h 75"/>
                <a:gd name="T6" fmla="*/ 0 w 33"/>
                <a:gd name="T7" fmla="*/ 3 h 75"/>
                <a:gd name="T8" fmla="*/ 0 w 33"/>
                <a:gd name="T9" fmla="*/ 0 h 75"/>
                <a:gd name="T10" fmla="*/ 0 60000 65536"/>
                <a:gd name="T11" fmla="*/ 0 60000 65536"/>
                <a:gd name="T12" fmla="*/ 0 60000 65536"/>
                <a:gd name="T13" fmla="*/ 0 60000 65536"/>
                <a:gd name="T14" fmla="*/ 0 60000 65536"/>
                <a:gd name="T15" fmla="*/ 0 w 33"/>
                <a:gd name="T16" fmla="*/ 0 h 75"/>
                <a:gd name="T17" fmla="*/ 33 w 33"/>
                <a:gd name="T18" fmla="*/ 75 h 75"/>
              </a:gdLst>
              <a:ahLst/>
              <a:cxnLst>
                <a:cxn ang="T10">
                  <a:pos x="T0" y="T1"/>
                </a:cxn>
                <a:cxn ang="T11">
                  <a:pos x="T2" y="T3"/>
                </a:cxn>
                <a:cxn ang="T12">
                  <a:pos x="T4" y="T5"/>
                </a:cxn>
                <a:cxn ang="T13">
                  <a:pos x="T6" y="T7"/>
                </a:cxn>
                <a:cxn ang="T14">
                  <a:pos x="T8" y="T9"/>
                </a:cxn>
              </a:cxnLst>
              <a:rect l="T15" t="T16" r="T17" b="T18"/>
              <a:pathLst>
                <a:path w="33" h="75">
                  <a:moveTo>
                    <a:pt x="33" y="75"/>
                  </a:moveTo>
                  <a:lnTo>
                    <a:pt x="31" y="73"/>
                  </a:lnTo>
                  <a:lnTo>
                    <a:pt x="15" y="20"/>
                  </a:lnTo>
                  <a:lnTo>
                    <a:pt x="0" y="3"/>
                  </a:lnTo>
                  <a:lnTo>
                    <a:pt x="0" y="0"/>
                  </a:lnTo>
                </a:path>
              </a:pathLst>
            </a:custGeom>
            <a:noFill/>
            <a:ln w="6">
              <a:solidFill>
                <a:srgbClr val="005CE6"/>
              </a:solidFill>
              <a:prstDash val="solid"/>
              <a:round/>
              <a:headEnd/>
              <a:tailEnd/>
            </a:ln>
          </p:spPr>
          <p:txBody>
            <a:bodyPr/>
            <a:lstStyle/>
            <a:p>
              <a:endParaRPr lang="en-US"/>
            </a:p>
          </p:txBody>
        </p:sp>
        <p:sp>
          <p:nvSpPr>
            <p:cNvPr id="28841" name="Freeform 368"/>
            <p:cNvSpPr>
              <a:spLocks/>
            </p:cNvSpPr>
            <p:nvPr/>
          </p:nvSpPr>
          <p:spPr bwMode="auto">
            <a:xfrm>
              <a:off x="1287463" y="5607050"/>
              <a:ext cx="4763" cy="58737"/>
            </a:xfrm>
            <a:custGeom>
              <a:avLst/>
              <a:gdLst>
                <a:gd name="T0" fmla="*/ 0 w 3"/>
                <a:gd name="T1" fmla="*/ 37 h 37"/>
                <a:gd name="T2" fmla="*/ 0 w 3"/>
                <a:gd name="T3" fmla="*/ 8 h 37"/>
                <a:gd name="T4" fmla="*/ 3 w 3"/>
                <a:gd name="T5" fmla="*/ 0 h 37"/>
                <a:gd name="T6" fmla="*/ 0 60000 65536"/>
                <a:gd name="T7" fmla="*/ 0 60000 65536"/>
                <a:gd name="T8" fmla="*/ 0 60000 65536"/>
                <a:gd name="T9" fmla="*/ 0 w 3"/>
                <a:gd name="T10" fmla="*/ 0 h 37"/>
                <a:gd name="T11" fmla="*/ 3 w 3"/>
                <a:gd name="T12" fmla="*/ 37 h 37"/>
              </a:gdLst>
              <a:ahLst/>
              <a:cxnLst>
                <a:cxn ang="T6">
                  <a:pos x="T0" y="T1"/>
                </a:cxn>
                <a:cxn ang="T7">
                  <a:pos x="T2" y="T3"/>
                </a:cxn>
                <a:cxn ang="T8">
                  <a:pos x="T4" y="T5"/>
                </a:cxn>
              </a:cxnLst>
              <a:rect l="T9" t="T10" r="T11" b="T12"/>
              <a:pathLst>
                <a:path w="3" h="37">
                  <a:moveTo>
                    <a:pt x="0" y="37"/>
                  </a:moveTo>
                  <a:lnTo>
                    <a:pt x="0" y="8"/>
                  </a:lnTo>
                  <a:lnTo>
                    <a:pt x="3" y="0"/>
                  </a:lnTo>
                </a:path>
              </a:pathLst>
            </a:custGeom>
            <a:noFill/>
            <a:ln w="6">
              <a:solidFill>
                <a:srgbClr val="005CE6"/>
              </a:solidFill>
              <a:prstDash val="solid"/>
              <a:round/>
              <a:headEnd/>
              <a:tailEnd/>
            </a:ln>
          </p:spPr>
          <p:txBody>
            <a:bodyPr/>
            <a:lstStyle/>
            <a:p>
              <a:endParaRPr lang="en-US"/>
            </a:p>
          </p:txBody>
        </p:sp>
        <p:sp>
          <p:nvSpPr>
            <p:cNvPr id="28842" name="Freeform 369"/>
            <p:cNvSpPr>
              <a:spLocks noEditPoints="1"/>
            </p:cNvSpPr>
            <p:nvPr/>
          </p:nvSpPr>
          <p:spPr bwMode="auto">
            <a:xfrm>
              <a:off x="4933950" y="1241426"/>
              <a:ext cx="554038" cy="38100"/>
            </a:xfrm>
            <a:custGeom>
              <a:avLst/>
              <a:gdLst>
                <a:gd name="T0" fmla="*/ 349 w 349"/>
                <a:gd name="T1" fmla="*/ 17 h 24"/>
                <a:gd name="T2" fmla="*/ 346 w 349"/>
                <a:gd name="T3" fmla="*/ 17 h 24"/>
                <a:gd name="T4" fmla="*/ 338 w 349"/>
                <a:gd name="T5" fmla="*/ 11 h 24"/>
                <a:gd name="T6" fmla="*/ 323 w 349"/>
                <a:gd name="T7" fmla="*/ 0 h 24"/>
                <a:gd name="T8" fmla="*/ 323 w 349"/>
                <a:gd name="T9" fmla="*/ 0 h 24"/>
                <a:gd name="T10" fmla="*/ 293 w 349"/>
                <a:gd name="T11" fmla="*/ 0 h 24"/>
                <a:gd name="T12" fmla="*/ 293 w 349"/>
                <a:gd name="T13" fmla="*/ 4 h 24"/>
                <a:gd name="T14" fmla="*/ 289 w 349"/>
                <a:gd name="T15" fmla="*/ 8 h 24"/>
                <a:gd name="T16" fmla="*/ 268 w 349"/>
                <a:gd name="T17" fmla="*/ 21 h 24"/>
                <a:gd name="T18" fmla="*/ 263 w 349"/>
                <a:gd name="T19" fmla="*/ 24 h 24"/>
                <a:gd name="T20" fmla="*/ 258 w 349"/>
                <a:gd name="T21" fmla="*/ 21 h 24"/>
                <a:gd name="T22" fmla="*/ 248 w 349"/>
                <a:gd name="T23" fmla="*/ 1 h 24"/>
                <a:gd name="T24" fmla="*/ 248 w 349"/>
                <a:gd name="T25" fmla="*/ 0 h 24"/>
                <a:gd name="T26" fmla="*/ 16 w 349"/>
                <a:gd name="T27" fmla="*/ 0 h 24"/>
                <a:gd name="T28" fmla="*/ 12 w 349"/>
                <a:gd name="T29" fmla="*/ 5 h 24"/>
                <a:gd name="T30" fmla="*/ 9 w 349"/>
                <a:gd name="T31" fmla="*/ 5 h 24"/>
                <a:gd name="T32" fmla="*/ 6 w 349"/>
                <a:gd name="T33" fmla="*/ 5 h 24"/>
                <a:gd name="T34" fmla="*/ 0 w 349"/>
                <a:gd name="T35" fmla="*/ 1 h 24"/>
                <a:gd name="T36" fmla="*/ 0 w 349"/>
                <a:gd name="T37" fmla="*/ 0 h 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9"/>
                <a:gd name="T58" fmla="*/ 0 h 24"/>
                <a:gd name="T59" fmla="*/ 349 w 349"/>
                <a:gd name="T60" fmla="*/ 24 h 2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9" h="24">
                  <a:moveTo>
                    <a:pt x="349" y="17"/>
                  </a:moveTo>
                  <a:lnTo>
                    <a:pt x="346" y="17"/>
                  </a:lnTo>
                  <a:lnTo>
                    <a:pt x="338" y="11"/>
                  </a:lnTo>
                  <a:lnTo>
                    <a:pt x="323" y="0"/>
                  </a:lnTo>
                  <a:moveTo>
                    <a:pt x="293" y="0"/>
                  </a:moveTo>
                  <a:lnTo>
                    <a:pt x="293" y="4"/>
                  </a:lnTo>
                  <a:lnTo>
                    <a:pt x="289" y="8"/>
                  </a:lnTo>
                  <a:lnTo>
                    <a:pt x="268" y="21"/>
                  </a:lnTo>
                  <a:lnTo>
                    <a:pt x="263" y="24"/>
                  </a:lnTo>
                  <a:lnTo>
                    <a:pt x="258" y="21"/>
                  </a:lnTo>
                  <a:lnTo>
                    <a:pt x="248" y="1"/>
                  </a:lnTo>
                  <a:lnTo>
                    <a:pt x="248" y="0"/>
                  </a:lnTo>
                  <a:moveTo>
                    <a:pt x="16" y="0"/>
                  </a:moveTo>
                  <a:lnTo>
                    <a:pt x="12" y="5"/>
                  </a:lnTo>
                  <a:lnTo>
                    <a:pt x="9" y="5"/>
                  </a:lnTo>
                  <a:lnTo>
                    <a:pt x="6" y="5"/>
                  </a:lnTo>
                  <a:lnTo>
                    <a:pt x="0" y="1"/>
                  </a:lnTo>
                  <a:lnTo>
                    <a:pt x="0" y="0"/>
                  </a:lnTo>
                </a:path>
              </a:pathLst>
            </a:custGeom>
            <a:noFill/>
            <a:ln w="6">
              <a:solidFill>
                <a:srgbClr val="005CE6"/>
              </a:solidFill>
              <a:prstDash val="solid"/>
              <a:round/>
              <a:headEnd/>
              <a:tailEnd/>
            </a:ln>
          </p:spPr>
          <p:txBody>
            <a:bodyPr/>
            <a:lstStyle/>
            <a:p>
              <a:endParaRPr lang="en-US"/>
            </a:p>
          </p:txBody>
        </p:sp>
        <p:sp>
          <p:nvSpPr>
            <p:cNvPr id="28843" name="Freeform 370"/>
            <p:cNvSpPr>
              <a:spLocks/>
            </p:cNvSpPr>
            <p:nvPr/>
          </p:nvSpPr>
          <p:spPr bwMode="auto">
            <a:xfrm>
              <a:off x="3328988" y="5640388"/>
              <a:ext cx="73025" cy="141287"/>
            </a:xfrm>
            <a:custGeom>
              <a:avLst/>
              <a:gdLst>
                <a:gd name="T0" fmla="*/ 12 w 46"/>
                <a:gd name="T1" fmla="*/ 89 h 89"/>
                <a:gd name="T2" fmla="*/ 13 w 46"/>
                <a:gd name="T3" fmla="*/ 79 h 89"/>
                <a:gd name="T4" fmla="*/ 35 w 46"/>
                <a:gd name="T5" fmla="*/ 39 h 89"/>
                <a:gd name="T6" fmla="*/ 45 w 46"/>
                <a:gd name="T7" fmla="*/ 23 h 89"/>
                <a:gd name="T8" fmla="*/ 46 w 46"/>
                <a:gd name="T9" fmla="*/ 17 h 89"/>
                <a:gd name="T10" fmla="*/ 45 w 46"/>
                <a:gd name="T11" fmla="*/ 12 h 89"/>
                <a:gd name="T12" fmla="*/ 38 w 46"/>
                <a:gd name="T13" fmla="*/ 4 h 89"/>
                <a:gd name="T14" fmla="*/ 26 w 46"/>
                <a:gd name="T15" fmla="*/ 0 h 89"/>
                <a:gd name="T16" fmla="*/ 16 w 46"/>
                <a:gd name="T17" fmla="*/ 0 h 89"/>
                <a:gd name="T18" fmla="*/ 6 w 46"/>
                <a:gd name="T19" fmla="*/ 2 h 89"/>
                <a:gd name="T20" fmla="*/ 0 w 46"/>
                <a:gd name="T21" fmla="*/ 7 h 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6"/>
                <a:gd name="T34" fmla="*/ 0 h 89"/>
                <a:gd name="T35" fmla="*/ 46 w 46"/>
                <a:gd name="T36" fmla="*/ 89 h 8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6" h="89">
                  <a:moveTo>
                    <a:pt x="12" y="89"/>
                  </a:moveTo>
                  <a:lnTo>
                    <a:pt x="13" y="79"/>
                  </a:lnTo>
                  <a:lnTo>
                    <a:pt x="35" y="39"/>
                  </a:lnTo>
                  <a:lnTo>
                    <a:pt x="45" y="23"/>
                  </a:lnTo>
                  <a:lnTo>
                    <a:pt x="46" y="17"/>
                  </a:lnTo>
                  <a:lnTo>
                    <a:pt x="45" y="12"/>
                  </a:lnTo>
                  <a:lnTo>
                    <a:pt x="38" y="4"/>
                  </a:lnTo>
                  <a:lnTo>
                    <a:pt x="26" y="0"/>
                  </a:lnTo>
                  <a:lnTo>
                    <a:pt x="16" y="0"/>
                  </a:lnTo>
                  <a:lnTo>
                    <a:pt x="6" y="2"/>
                  </a:lnTo>
                  <a:lnTo>
                    <a:pt x="0" y="7"/>
                  </a:lnTo>
                </a:path>
              </a:pathLst>
            </a:custGeom>
            <a:noFill/>
            <a:ln w="6">
              <a:solidFill>
                <a:srgbClr val="005CE6"/>
              </a:solidFill>
              <a:prstDash val="solid"/>
              <a:round/>
              <a:headEnd/>
              <a:tailEnd/>
            </a:ln>
          </p:spPr>
          <p:txBody>
            <a:bodyPr/>
            <a:lstStyle/>
            <a:p>
              <a:endParaRPr lang="en-US"/>
            </a:p>
          </p:txBody>
        </p:sp>
      </p:grpSp>
      <p:sp>
        <p:nvSpPr>
          <p:cNvPr id="2" name="Title 1"/>
          <p:cNvSpPr>
            <a:spLocks noGrp="1"/>
          </p:cNvSpPr>
          <p:nvPr>
            <p:ph type="title"/>
          </p:nvPr>
        </p:nvSpPr>
        <p:spPr/>
        <p:txBody>
          <a:bodyPr/>
          <a:lstStyle/>
          <a:p>
            <a:pPr>
              <a:defRPr/>
            </a:pPr>
            <a:r>
              <a:rPr lang="en-US" dirty="0" smtClean="0"/>
              <a:t>Not Just BLM Lands</a:t>
            </a:r>
            <a:endParaRPr lang="en-US" dirty="0"/>
          </a:p>
        </p:txBody>
      </p:sp>
      <p:cxnSp>
        <p:nvCxnSpPr>
          <p:cNvPr id="405" name="Straight Connector 404"/>
          <p:cNvCxnSpPr/>
          <p:nvPr/>
        </p:nvCxnSpPr>
        <p:spPr bwMode="auto">
          <a:xfrm rot="5400000" flipH="1" flipV="1">
            <a:off x="4279900" y="1241425"/>
            <a:ext cx="1588" cy="1588"/>
          </a:xfrm>
          <a:prstGeom prst="line">
            <a:avLst/>
          </a:prstGeom>
          <a:ln w="38100">
            <a:solidFill>
              <a:schemeClr val="bg2">
                <a:lumMod val="25000"/>
              </a:schemeClr>
            </a:solidFill>
            <a:tailEnd type="none"/>
          </a:ln>
        </p:spPr>
        <p:style>
          <a:lnRef idx="1">
            <a:schemeClr val="accent1"/>
          </a:lnRef>
          <a:fillRef idx="0">
            <a:schemeClr val="accent1"/>
          </a:fillRef>
          <a:effectRef idx="0">
            <a:schemeClr val="accent1"/>
          </a:effectRef>
          <a:fontRef idx="minor">
            <a:schemeClr val="tx1"/>
          </a:fontRef>
        </p:style>
      </p:cxnSp>
      <p:grpSp>
        <p:nvGrpSpPr>
          <p:cNvPr id="5" name="Group 406"/>
          <p:cNvGrpSpPr>
            <a:grpSpLocks/>
          </p:cNvGrpSpPr>
          <p:nvPr/>
        </p:nvGrpSpPr>
        <p:grpSpPr bwMode="auto">
          <a:xfrm>
            <a:off x="600075" y="1238250"/>
            <a:ext cx="3924300" cy="5116513"/>
            <a:chOff x="600075" y="1238250"/>
            <a:chExt cx="3924300" cy="5116830"/>
          </a:xfrm>
        </p:grpSpPr>
        <p:sp>
          <p:nvSpPr>
            <p:cNvPr id="403" name="Freeform 402"/>
            <p:cNvSpPr/>
            <p:nvPr/>
          </p:nvSpPr>
          <p:spPr bwMode="auto">
            <a:xfrm>
              <a:off x="600075" y="1238250"/>
              <a:ext cx="3924300" cy="1282779"/>
            </a:xfrm>
            <a:custGeom>
              <a:avLst/>
              <a:gdLst>
                <a:gd name="connsiteX0" fmla="*/ 0 w 3924300"/>
                <a:gd name="connsiteY0" fmla="*/ 1181100 h 1282700"/>
                <a:gd name="connsiteX1" fmla="*/ 1457325 w 3924300"/>
                <a:gd name="connsiteY1" fmla="*/ 1257300 h 1282700"/>
                <a:gd name="connsiteX2" fmla="*/ 2524125 w 3924300"/>
                <a:gd name="connsiteY2" fmla="*/ 1028700 h 1282700"/>
                <a:gd name="connsiteX3" fmla="*/ 3248025 w 3924300"/>
                <a:gd name="connsiteY3" fmla="*/ 828675 h 1282700"/>
                <a:gd name="connsiteX4" fmla="*/ 3676650 w 3924300"/>
                <a:gd name="connsiteY4" fmla="*/ 381000 h 1282700"/>
                <a:gd name="connsiteX5" fmla="*/ 3924300 w 3924300"/>
                <a:gd name="connsiteY5" fmla="*/ 0 h 128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24300" h="1282700">
                  <a:moveTo>
                    <a:pt x="0" y="1181100"/>
                  </a:moveTo>
                  <a:cubicBezTo>
                    <a:pt x="518319" y="1231900"/>
                    <a:pt x="1036638" y="1282700"/>
                    <a:pt x="1457325" y="1257300"/>
                  </a:cubicBezTo>
                  <a:cubicBezTo>
                    <a:pt x="1878012" y="1231900"/>
                    <a:pt x="2225675" y="1100137"/>
                    <a:pt x="2524125" y="1028700"/>
                  </a:cubicBezTo>
                  <a:cubicBezTo>
                    <a:pt x="2822575" y="957263"/>
                    <a:pt x="3055938" y="936625"/>
                    <a:pt x="3248025" y="828675"/>
                  </a:cubicBezTo>
                  <a:cubicBezTo>
                    <a:pt x="3440113" y="720725"/>
                    <a:pt x="3563938" y="519112"/>
                    <a:pt x="3676650" y="381000"/>
                  </a:cubicBezTo>
                  <a:cubicBezTo>
                    <a:pt x="3789362" y="242888"/>
                    <a:pt x="3856831" y="121444"/>
                    <a:pt x="3924300" y="0"/>
                  </a:cubicBezTo>
                </a:path>
              </a:pathLst>
            </a:custGeom>
            <a:ln w="34925">
              <a:solidFill>
                <a:schemeClr val="bg2">
                  <a:lumMod val="25000"/>
                </a:schemeClr>
              </a:solidFill>
              <a:tailEnd type="non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06" name="Freeform 405"/>
            <p:cNvSpPr/>
            <p:nvPr/>
          </p:nvSpPr>
          <p:spPr bwMode="auto">
            <a:xfrm>
              <a:off x="3268663" y="2003472"/>
              <a:ext cx="687387" cy="4351608"/>
            </a:xfrm>
            <a:custGeom>
              <a:avLst/>
              <a:gdLst>
                <a:gd name="connsiteX0" fmla="*/ 741680 w 741680"/>
                <a:gd name="connsiteY0" fmla="*/ 0 h 4351020"/>
                <a:gd name="connsiteX1" fmla="*/ 627380 w 741680"/>
                <a:gd name="connsiteY1" fmla="*/ 556260 h 4351020"/>
                <a:gd name="connsiteX2" fmla="*/ 444500 w 741680"/>
                <a:gd name="connsiteY2" fmla="*/ 800100 h 4351020"/>
                <a:gd name="connsiteX3" fmla="*/ 695960 w 741680"/>
                <a:gd name="connsiteY3" fmla="*/ 1021080 h 4351020"/>
                <a:gd name="connsiteX4" fmla="*/ 391160 w 741680"/>
                <a:gd name="connsiteY4" fmla="*/ 1752600 h 4351020"/>
                <a:gd name="connsiteX5" fmla="*/ 383540 w 741680"/>
                <a:gd name="connsiteY5" fmla="*/ 2453640 h 4351020"/>
                <a:gd name="connsiteX6" fmla="*/ 17780 w 741680"/>
                <a:gd name="connsiteY6" fmla="*/ 3169920 h 4351020"/>
                <a:gd name="connsiteX7" fmla="*/ 276860 w 741680"/>
                <a:gd name="connsiteY7" fmla="*/ 4351020 h 4351020"/>
                <a:gd name="connsiteX0" fmla="*/ 728980 w 728980"/>
                <a:gd name="connsiteY0" fmla="*/ 0 h 4351020"/>
                <a:gd name="connsiteX1" fmla="*/ 614680 w 728980"/>
                <a:gd name="connsiteY1" fmla="*/ 556260 h 4351020"/>
                <a:gd name="connsiteX2" fmla="*/ 431800 w 728980"/>
                <a:gd name="connsiteY2" fmla="*/ 800100 h 4351020"/>
                <a:gd name="connsiteX3" fmla="*/ 683260 w 728980"/>
                <a:gd name="connsiteY3" fmla="*/ 1021080 h 4351020"/>
                <a:gd name="connsiteX4" fmla="*/ 378460 w 728980"/>
                <a:gd name="connsiteY4" fmla="*/ 1752600 h 4351020"/>
                <a:gd name="connsiteX5" fmla="*/ 294640 w 728980"/>
                <a:gd name="connsiteY5" fmla="*/ 2453640 h 4351020"/>
                <a:gd name="connsiteX6" fmla="*/ 5080 w 728980"/>
                <a:gd name="connsiteY6" fmla="*/ 3169920 h 4351020"/>
                <a:gd name="connsiteX7" fmla="*/ 264160 w 728980"/>
                <a:gd name="connsiteY7" fmla="*/ 4351020 h 4351020"/>
                <a:gd name="connsiteX0" fmla="*/ 728980 w 728980"/>
                <a:gd name="connsiteY0" fmla="*/ 0 h 4351020"/>
                <a:gd name="connsiteX1" fmla="*/ 614680 w 728980"/>
                <a:gd name="connsiteY1" fmla="*/ 556260 h 4351020"/>
                <a:gd name="connsiteX2" fmla="*/ 431800 w 728980"/>
                <a:gd name="connsiteY2" fmla="*/ 800100 h 4351020"/>
                <a:gd name="connsiteX3" fmla="*/ 683260 w 728980"/>
                <a:gd name="connsiteY3" fmla="*/ 1021080 h 4351020"/>
                <a:gd name="connsiteX4" fmla="*/ 378460 w 728980"/>
                <a:gd name="connsiteY4" fmla="*/ 1752600 h 4351020"/>
                <a:gd name="connsiteX5" fmla="*/ 294640 w 728980"/>
                <a:gd name="connsiteY5" fmla="*/ 2453640 h 4351020"/>
                <a:gd name="connsiteX6" fmla="*/ 5080 w 728980"/>
                <a:gd name="connsiteY6" fmla="*/ 3169920 h 4351020"/>
                <a:gd name="connsiteX7" fmla="*/ 264160 w 728980"/>
                <a:gd name="connsiteY7" fmla="*/ 4351020 h 4351020"/>
                <a:gd name="connsiteX0" fmla="*/ 652780 w 692150"/>
                <a:gd name="connsiteY0" fmla="*/ 0 h 4351020"/>
                <a:gd name="connsiteX1" fmla="*/ 614680 w 692150"/>
                <a:gd name="connsiteY1" fmla="*/ 556260 h 4351020"/>
                <a:gd name="connsiteX2" fmla="*/ 431800 w 692150"/>
                <a:gd name="connsiteY2" fmla="*/ 800100 h 4351020"/>
                <a:gd name="connsiteX3" fmla="*/ 683260 w 692150"/>
                <a:gd name="connsiteY3" fmla="*/ 1021080 h 4351020"/>
                <a:gd name="connsiteX4" fmla="*/ 378460 w 692150"/>
                <a:gd name="connsiteY4" fmla="*/ 1752600 h 4351020"/>
                <a:gd name="connsiteX5" fmla="*/ 294640 w 692150"/>
                <a:gd name="connsiteY5" fmla="*/ 2453640 h 4351020"/>
                <a:gd name="connsiteX6" fmla="*/ 5080 w 692150"/>
                <a:gd name="connsiteY6" fmla="*/ 3169920 h 4351020"/>
                <a:gd name="connsiteX7" fmla="*/ 264160 w 692150"/>
                <a:gd name="connsiteY7" fmla="*/ 4351020 h 4351020"/>
                <a:gd name="connsiteX0" fmla="*/ 652780 w 687070"/>
                <a:gd name="connsiteY0" fmla="*/ 0 h 4351020"/>
                <a:gd name="connsiteX1" fmla="*/ 614680 w 687070"/>
                <a:gd name="connsiteY1" fmla="*/ 556260 h 4351020"/>
                <a:gd name="connsiteX2" fmla="*/ 355600 w 687070"/>
                <a:gd name="connsiteY2" fmla="*/ 800100 h 4351020"/>
                <a:gd name="connsiteX3" fmla="*/ 683260 w 687070"/>
                <a:gd name="connsiteY3" fmla="*/ 1021080 h 4351020"/>
                <a:gd name="connsiteX4" fmla="*/ 378460 w 687070"/>
                <a:gd name="connsiteY4" fmla="*/ 1752600 h 4351020"/>
                <a:gd name="connsiteX5" fmla="*/ 294640 w 687070"/>
                <a:gd name="connsiteY5" fmla="*/ 2453640 h 4351020"/>
                <a:gd name="connsiteX6" fmla="*/ 5080 w 687070"/>
                <a:gd name="connsiteY6" fmla="*/ 3169920 h 4351020"/>
                <a:gd name="connsiteX7" fmla="*/ 264160 w 687070"/>
                <a:gd name="connsiteY7" fmla="*/ 4351020 h 4351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7070" h="4351020">
                  <a:moveTo>
                    <a:pt x="652780" y="0"/>
                  </a:moveTo>
                  <a:cubicBezTo>
                    <a:pt x="620395" y="211455"/>
                    <a:pt x="664210" y="422910"/>
                    <a:pt x="614680" y="556260"/>
                  </a:cubicBezTo>
                  <a:cubicBezTo>
                    <a:pt x="565150" y="689610"/>
                    <a:pt x="344170" y="722630"/>
                    <a:pt x="355600" y="800100"/>
                  </a:cubicBezTo>
                  <a:cubicBezTo>
                    <a:pt x="367030" y="877570"/>
                    <a:pt x="679450" y="862330"/>
                    <a:pt x="683260" y="1021080"/>
                  </a:cubicBezTo>
                  <a:cubicBezTo>
                    <a:pt x="687070" y="1179830"/>
                    <a:pt x="443230" y="1513840"/>
                    <a:pt x="378460" y="1752600"/>
                  </a:cubicBezTo>
                  <a:cubicBezTo>
                    <a:pt x="313690" y="1991360"/>
                    <a:pt x="356870" y="2217420"/>
                    <a:pt x="294640" y="2453640"/>
                  </a:cubicBezTo>
                  <a:cubicBezTo>
                    <a:pt x="232410" y="2689860"/>
                    <a:pt x="10160" y="2853690"/>
                    <a:pt x="5080" y="3169920"/>
                  </a:cubicBezTo>
                  <a:cubicBezTo>
                    <a:pt x="0" y="3486150"/>
                    <a:pt x="125730" y="3918585"/>
                    <a:pt x="264160" y="4351020"/>
                  </a:cubicBezTo>
                </a:path>
              </a:pathLst>
            </a:custGeom>
            <a:ln w="38100">
              <a:solidFill>
                <a:schemeClr val="bg2">
                  <a:lumMod val="25000"/>
                </a:schemeClr>
              </a:solidFill>
              <a:tailEnd type="non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Roadmap</a:t>
            </a:r>
            <a:endParaRPr lang="en-US" dirty="0"/>
          </a:p>
        </p:txBody>
      </p:sp>
      <p:sp>
        <p:nvSpPr>
          <p:cNvPr id="3" name="Content Placeholder 2"/>
          <p:cNvSpPr>
            <a:spLocks noGrp="1"/>
          </p:cNvSpPr>
          <p:nvPr>
            <p:ph idx="1"/>
          </p:nvPr>
        </p:nvSpPr>
        <p:spPr/>
        <p:txBody>
          <a:bodyPr/>
          <a:lstStyle/>
          <a:p>
            <a:pPr>
              <a:defRPr/>
            </a:pPr>
            <a:r>
              <a:rPr lang="en-US" dirty="0" smtClean="0"/>
              <a:t>BLM’s Landscape Approach</a:t>
            </a:r>
          </a:p>
          <a:p>
            <a:pPr>
              <a:defRPr/>
            </a:pPr>
            <a:r>
              <a:rPr lang="en-US" dirty="0" smtClean="0"/>
              <a:t>Rapid Ecoregional Assessment</a:t>
            </a:r>
          </a:p>
        </p:txBody>
      </p:sp>
      <p:pic>
        <p:nvPicPr>
          <p:cNvPr id="4" name="Picture 269" descr="MCj02855480000[1]"/>
          <p:cNvPicPr>
            <a:picLocks noChangeAspect="1" noChangeArrowheads="1"/>
          </p:cNvPicPr>
          <p:nvPr/>
        </p:nvPicPr>
        <p:blipFill>
          <a:blip r:embed="rId2" cstate="print">
            <a:duotone>
              <a:prstClr val="black"/>
              <a:schemeClr val="accent6">
                <a:tint val="45000"/>
                <a:satMod val="400000"/>
              </a:schemeClr>
            </a:duotone>
          </a:blip>
          <a:srcRect/>
          <a:stretch>
            <a:fillRect/>
          </a:stretch>
        </p:blipFill>
        <p:spPr bwMode="auto">
          <a:xfrm rot="16200000">
            <a:off x="4753858" y="3397608"/>
            <a:ext cx="3063349" cy="2821334"/>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defRPr/>
            </a:pPr>
            <a:r>
              <a:rPr lang="en-US" dirty="0" smtClean="0"/>
              <a:t>REA Organization</a:t>
            </a:r>
            <a:endParaRPr lang="en-US" dirty="0"/>
          </a:p>
        </p:txBody>
      </p:sp>
      <p:grpSp>
        <p:nvGrpSpPr>
          <p:cNvPr id="2" name="Group 37"/>
          <p:cNvGrpSpPr>
            <a:grpSpLocks/>
          </p:cNvGrpSpPr>
          <p:nvPr/>
        </p:nvGrpSpPr>
        <p:grpSpPr bwMode="auto">
          <a:xfrm>
            <a:off x="469900" y="1371600"/>
            <a:ext cx="6986588" cy="4895850"/>
            <a:chOff x="469557" y="1371600"/>
            <a:chExt cx="6986239" cy="4896211"/>
          </a:xfrm>
        </p:grpSpPr>
        <p:sp>
          <p:nvSpPr>
            <p:cNvPr id="7" name="Oval 6"/>
            <p:cNvSpPr>
              <a:spLocks/>
            </p:cNvSpPr>
            <p:nvPr/>
          </p:nvSpPr>
          <p:spPr>
            <a:xfrm>
              <a:off x="4398851" y="3897642"/>
              <a:ext cx="1367530" cy="548640"/>
            </a:xfrm>
            <a:prstGeom prst="ellipse">
              <a:avLst/>
            </a:prstGeom>
            <a:gradFill>
              <a:gsLst>
                <a:gs pos="0">
                  <a:schemeClr val="accent3"/>
                </a:gs>
                <a:gs pos="80000">
                  <a:schemeClr val="accent3">
                    <a:shade val="93000"/>
                    <a:satMod val="130000"/>
                  </a:schemeClr>
                </a:gs>
                <a:gs pos="100000">
                  <a:schemeClr val="accent3">
                    <a:shade val="94000"/>
                    <a:satMod val="135000"/>
                  </a:schemeClr>
                </a:gs>
              </a:gsLst>
            </a:gradFill>
          </p:spPr>
          <p:style>
            <a:lnRef idx="0">
              <a:schemeClr val="accent3"/>
            </a:lnRef>
            <a:fillRef idx="3">
              <a:schemeClr val="accent3"/>
            </a:fillRef>
            <a:effectRef idx="3">
              <a:schemeClr val="accent3"/>
            </a:effectRef>
            <a:fontRef idx="minor">
              <a:schemeClr val="lt1"/>
            </a:fontRef>
          </p:style>
          <p:txBody>
            <a:bodyPr lIns="0" rIns="0" anchor="ctr"/>
            <a:lstStyle/>
            <a:p>
              <a:pPr algn="ctr" fontAlgn="auto">
                <a:spcBef>
                  <a:spcPts val="0"/>
                </a:spcBef>
                <a:spcAft>
                  <a:spcPts val="0"/>
                </a:spcAft>
                <a:defRPr/>
              </a:pPr>
              <a:r>
                <a:rPr lang="en-US" sz="900" b="1" dirty="0">
                  <a:solidFill>
                    <a:schemeClr val="tx1"/>
                  </a:solidFill>
                </a:rPr>
                <a:t>NOC</a:t>
              </a:r>
            </a:p>
            <a:p>
              <a:pPr algn="ctr" fontAlgn="auto">
                <a:spcBef>
                  <a:spcPts val="0"/>
                </a:spcBef>
                <a:spcAft>
                  <a:spcPts val="0"/>
                </a:spcAft>
                <a:defRPr/>
              </a:pPr>
              <a:r>
                <a:rPr lang="en-US" sz="900" b="1" dirty="0">
                  <a:solidFill>
                    <a:schemeClr val="tx1"/>
                  </a:solidFill>
                </a:rPr>
                <a:t>REA Coordination Team</a:t>
              </a:r>
            </a:p>
          </p:txBody>
        </p:sp>
        <p:sp>
          <p:nvSpPr>
            <p:cNvPr id="9" name="Oval 8"/>
            <p:cNvSpPr>
              <a:spLocks/>
            </p:cNvSpPr>
            <p:nvPr/>
          </p:nvSpPr>
          <p:spPr>
            <a:xfrm>
              <a:off x="6084196" y="5810611"/>
              <a:ext cx="1371600" cy="457200"/>
            </a:xfrm>
            <a:prstGeom prst="ellipse">
              <a:avLst/>
            </a:prstGeom>
            <a:solidFill>
              <a:schemeClr val="accent2"/>
            </a:solidFill>
          </p:spPr>
          <p:style>
            <a:lnRef idx="0">
              <a:schemeClr val="accent3"/>
            </a:lnRef>
            <a:fillRef idx="3">
              <a:schemeClr val="accent3"/>
            </a:fillRef>
            <a:effectRef idx="3">
              <a:schemeClr val="accent3"/>
            </a:effectRef>
            <a:fontRef idx="minor">
              <a:schemeClr val="lt1"/>
            </a:fontRef>
          </p:style>
          <p:txBody>
            <a:bodyPr lIns="0" rIns="0" anchor="ctr"/>
            <a:lstStyle/>
            <a:p>
              <a:pPr algn="ctr" fontAlgn="auto">
                <a:spcBef>
                  <a:spcPts val="0"/>
                </a:spcBef>
                <a:spcAft>
                  <a:spcPts val="0"/>
                </a:spcAft>
                <a:defRPr/>
              </a:pPr>
              <a:r>
                <a:rPr lang="en-US" sz="900" b="1" dirty="0">
                  <a:solidFill>
                    <a:schemeClr val="tx1"/>
                  </a:solidFill>
                </a:rPr>
                <a:t>REA Contractor</a:t>
              </a:r>
            </a:p>
          </p:txBody>
        </p:sp>
        <p:sp>
          <p:nvSpPr>
            <p:cNvPr id="10" name="Oval 9"/>
            <p:cNvSpPr>
              <a:spLocks/>
            </p:cNvSpPr>
            <p:nvPr/>
          </p:nvSpPr>
          <p:spPr>
            <a:xfrm>
              <a:off x="2692288" y="1371600"/>
              <a:ext cx="1554480" cy="640080"/>
            </a:xfrm>
            <a:prstGeom prst="ellipse">
              <a:avLst/>
            </a:prstGeom>
            <a:gradFill>
              <a:gsLst>
                <a:gs pos="0">
                  <a:schemeClr val="accent1"/>
                </a:gs>
                <a:gs pos="80000">
                  <a:schemeClr val="accent1">
                    <a:shade val="93000"/>
                    <a:satMod val="130000"/>
                  </a:schemeClr>
                </a:gs>
                <a:gs pos="100000">
                  <a:schemeClr val="accent1">
                    <a:shade val="94000"/>
                    <a:satMod val="135000"/>
                  </a:schemeClr>
                </a:gs>
              </a:gsLst>
            </a:gradFill>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r>
                <a:rPr lang="en-US" sz="900" b="1" dirty="0">
                  <a:solidFill>
                    <a:schemeClr val="bg1"/>
                  </a:solidFill>
                </a:rPr>
                <a:t>Ecoregion</a:t>
              </a:r>
            </a:p>
            <a:p>
              <a:pPr algn="ctr" fontAlgn="auto">
                <a:spcBef>
                  <a:spcPts val="0"/>
                </a:spcBef>
                <a:spcAft>
                  <a:spcPts val="0"/>
                </a:spcAft>
                <a:defRPr/>
              </a:pPr>
              <a:r>
                <a:rPr lang="en-US" sz="900" b="1" dirty="0">
                  <a:solidFill>
                    <a:schemeClr val="bg1"/>
                  </a:solidFill>
                </a:rPr>
                <a:t>Assessment Policy Team </a:t>
              </a:r>
            </a:p>
          </p:txBody>
        </p:sp>
        <p:sp>
          <p:nvSpPr>
            <p:cNvPr id="11" name="Oval 10"/>
            <p:cNvSpPr>
              <a:spLocks/>
            </p:cNvSpPr>
            <p:nvPr/>
          </p:nvSpPr>
          <p:spPr>
            <a:xfrm>
              <a:off x="2666888" y="2407920"/>
              <a:ext cx="1600200" cy="640080"/>
            </a:xfrm>
            <a:prstGeom prst="ellipse">
              <a:avLst/>
            </a:prstGeom>
            <a:gradFill>
              <a:gsLst>
                <a:gs pos="0">
                  <a:schemeClr val="accent1"/>
                </a:gs>
                <a:gs pos="80000">
                  <a:schemeClr val="accent1">
                    <a:shade val="93000"/>
                    <a:satMod val="130000"/>
                  </a:schemeClr>
                </a:gs>
                <a:gs pos="100000">
                  <a:schemeClr val="accent1">
                    <a:shade val="94000"/>
                    <a:satMod val="135000"/>
                  </a:schemeClr>
                </a:gs>
              </a:gsLst>
            </a:gradFill>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r>
                <a:rPr lang="en-US" sz="900" b="1" dirty="0">
                  <a:solidFill>
                    <a:schemeClr val="bg1"/>
                  </a:solidFill>
                </a:rPr>
                <a:t>Ecoregion Assessment Management Team</a:t>
              </a:r>
            </a:p>
          </p:txBody>
        </p:sp>
        <p:sp>
          <p:nvSpPr>
            <p:cNvPr id="12" name="Oval 11"/>
            <p:cNvSpPr>
              <a:spLocks/>
            </p:cNvSpPr>
            <p:nvPr/>
          </p:nvSpPr>
          <p:spPr>
            <a:xfrm>
              <a:off x="472755" y="2499360"/>
              <a:ext cx="1280160" cy="457200"/>
            </a:xfrm>
            <a:prstGeom prst="ellipse">
              <a:avLst/>
            </a:prstGeom>
            <a:solidFill>
              <a:schemeClr val="accent6">
                <a:lumMod val="75000"/>
              </a:schemeClr>
            </a:solidFill>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r>
                <a:rPr lang="en-US" sz="900" b="1" dirty="0">
                  <a:solidFill>
                    <a:schemeClr val="bg1"/>
                  </a:solidFill>
                </a:rPr>
                <a:t>Ecoregion</a:t>
              </a:r>
            </a:p>
            <a:p>
              <a:pPr algn="ctr" fontAlgn="auto">
                <a:spcBef>
                  <a:spcPts val="0"/>
                </a:spcBef>
                <a:spcAft>
                  <a:spcPts val="0"/>
                </a:spcAft>
                <a:defRPr/>
              </a:pPr>
              <a:r>
                <a:rPr lang="en-US" sz="900" b="1" dirty="0">
                  <a:solidFill>
                    <a:schemeClr val="bg1"/>
                  </a:solidFill>
                </a:rPr>
                <a:t>Stakeholders</a:t>
              </a:r>
            </a:p>
          </p:txBody>
        </p:sp>
        <p:sp>
          <p:nvSpPr>
            <p:cNvPr id="14" name="Oval 13"/>
            <p:cNvSpPr>
              <a:spLocks/>
            </p:cNvSpPr>
            <p:nvPr/>
          </p:nvSpPr>
          <p:spPr>
            <a:xfrm>
              <a:off x="469557" y="1783080"/>
              <a:ext cx="1280160" cy="457200"/>
            </a:xfrm>
            <a:prstGeom prst="ellipse">
              <a:avLst/>
            </a:prstGeom>
            <a:solidFill>
              <a:schemeClr val="accent6">
                <a:lumMod val="75000"/>
              </a:schemeClr>
            </a:solidFill>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r>
                <a:rPr lang="en-US" sz="900" b="1" dirty="0">
                  <a:solidFill>
                    <a:schemeClr val="bg1"/>
                  </a:solidFill>
                </a:rPr>
                <a:t>Ecoregion</a:t>
              </a:r>
            </a:p>
            <a:p>
              <a:pPr algn="ctr" fontAlgn="auto">
                <a:spcBef>
                  <a:spcPts val="0"/>
                </a:spcBef>
                <a:spcAft>
                  <a:spcPts val="0"/>
                </a:spcAft>
                <a:defRPr/>
              </a:pPr>
              <a:r>
                <a:rPr lang="en-US" sz="900" b="1" dirty="0">
                  <a:solidFill>
                    <a:schemeClr val="bg1"/>
                  </a:solidFill>
                </a:rPr>
                <a:t>Partners</a:t>
              </a:r>
            </a:p>
          </p:txBody>
        </p:sp>
        <p:sp>
          <p:nvSpPr>
            <p:cNvPr id="15" name="Oval 14"/>
            <p:cNvSpPr>
              <a:spLocks/>
            </p:cNvSpPr>
            <p:nvPr/>
          </p:nvSpPr>
          <p:spPr>
            <a:xfrm>
              <a:off x="4711905" y="2011680"/>
              <a:ext cx="1371600" cy="457200"/>
            </a:xfrm>
            <a:prstGeom prst="ellipse">
              <a:avLst/>
            </a:prstGeom>
            <a:gradFill>
              <a:gsLst>
                <a:gs pos="65000">
                  <a:schemeClr val="accent1"/>
                </a:gs>
                <a:gs pos="68000">
                  <a:schemeClr val="accent3"/>
                </a:gs>
              </a:gsLst>
              <a:lin ang="0" scaled="0"/>
            </a:gradFill>
          </p:spPr>
          <p:style>
            <a:lnRef idx="0">
              <a:schemeClr val="accent3"/>
            </a:lnRef>
            <a:fillRef idx="3">
              <a:schemeClr val="accent3"/>
            </a:fillRef>
            <a:effectRef idx="3">
              <a:schemeClr val="accent3"/>
            </a:effectRef>
            <a:fontRef idx="minor">
              <a:schemeClr val="lt1"/>
            </a:fontRef>
          </p:style>
          <p:txBody>
            <a:bodyPr lIns="0" rIns="0" anchor="ctr"/>
            <a:lstStyle/>
            <a:p>
              <a:pPr algn="ctr" fontAlgn="auto">
                <a:spcBef>
                  <a:spcPts val="0"/>
                </a:spcBef>
                <a:spcAft>
                  <a:spcPts val="0"/>
                </a:spcAft>
                <a:defRPr/>
              </a:pPr>
              <a:r>
                <a:rPr lang="en-US" sz="900" b="1" dirty="0">
                  <a:solidFill>
                    <a:schemeClr val="bg1"/>
                  </a:solidFill>
                </a:rPr>
                <a:t>Ecoregion</a:t>
              </a:r>
            </a:p>
            <a:p>
              <a:pPr algn="ctr" fontAlgn="auto">
                <a:spcBef>
                  <a:spcPts val="0"/>
                </a:spcBef>
                <a:spcAft>
                  <a:spcPts val="0"/>
                </a:spcAft>
                <a:defRPr/>
              </a:pPr>
              <a:r>
                <a:rPr lang="en-US" sz="900" b="1" dirty="0">
                  <a:solidFill>
                    <a:schemeClr val="bg1"/>
                  </a:solidFill>
                </a:rPr>
                <a:t>Technical Resources</a:t>
              </a:r>
            </a:p>
            <a:p>
              <a:pPr algn="ctr" fontAlgn="auto">
                <a:spcBef>
                  <a:spcPts val="0"/>
                </a:spcBef>
                <a:spcAft>
                  <a:spcPts val="0"/>
                </a:spcAft>
                <a:defRPr/>
              </a:pPr>
              <a:r>
                <a:rPr lang="en-US" sz="900" b="1" dirty="0">
                  <a:solidFill>
                    <a:schemeClr val="bg1"/>
                  </a:solidFill>
                </a:rPr>
                <a:t>Team</a:t>
              </a:r>
            </a:p>
          </p:txBody>
        </p:sp>
        <p:sp>
          <p:nvSpPr>
            <p:cNvPr id="17" name="Oval 16"/>
            <p:cNvSpPr>
              <a:spLocks/>
            </p:cNvSpPr>
            <p:nvPr/>
          </p:nvSpPr>
          <p:spPr>
            <a:xfrm>
              <a:off x="2783725" y="4472260"/>
              <a:ext cx="1371600" cy="457200"/>
            </a:xfrm>
            <a:prstGeom prst="ellipse">
              <a:avLst/>
            </a:prstGeom>
            <a:gradFill flip="none" rotWithShape="0">
              <a:gsLst>
                <a:gs pos="20000">
                  <a:schemeClr val="accent1"/>
                </a:gs>
                <a:gs pos="21000">
                  <a:schemeClr val="accent3"/>
                </a:gs>
              </a:gsLst>
              <a:lin ang="0" scaled="0"/>
              <a:tileRect/>
            </a:gradFill>
          </p:spPr>
          <p:style>
            <a:lnRef idx="0">
              <a:schemeClr val="accent3"/>
            </a:lnRef>
            <a:fillRef idx="3">
              <a:schemeClr val="accent3"/>
            </a:fillRef>
            <a:effectRef idx="3">
              <a:schemeClr val="accent3"/>
            </a:effectRef>
            <a:fontRef idx="minor">
              <a:schemeClr val="lt1"/>
            </a:fontRef>
          </p:style>
          <p:txBody>
            <a:bodyPr lIns="0" rIns="0" anchor="ctr" anchorCtr="1"/>
            <a:lstStyle/>
            <a:p>
              <a:pPr algn="ctr" fontAlgn="auto">
                <a:spcBef>
                  <a:spcPts val="0"/>
                </a:spcBef>
                <a:spcAft>
                  <a:spcPts val="0"/>
                </a:spcAft>
                <a:defRPr/>
              </a:pPr>
              <a:r>
                <a:rPr lang="en-US" sz="900" b="1" dirty="0">
                  <a:solidFill>
                    <a:schemeClr val="tx1"/>
                  </a:solidFill>
                </a:rPr>
                <a:t>REA</a:t>
              </a:r>
            </a:p>
            <a:p>
              <a:pPr algn="ctr" fontAlgn="auto">
                <a:spcBef>
                  <a:spcPts val="0"/>
                </a:spcBef>
                <a:spcAft>
                  <a:spcPts val="0"/>
                </a:spcAft>
                <a:defRPr/>
              </a:pPr>
              <a:r>
                <a:rPr lang="en-US" sz="900" b="1" dirty="0">
                  <a:solidFill>
                    <a:schemeClr val="tx1"/>
                  </a:solidFill>
                </a:rPr>
                <a:t>Point of Contact</a:t>
              </a:r>
            </a:p>
          </p:txBody>
        </p:sp>
        <p:sp>
          <p:nvSpPr>
            <p:cNvPr id="18" name="Oval 17"/>
            <p:cNvSpPr>
              <a:spLocks/>
            </p:cNvSpPr>
            <p:nvPr/>
          </p:nvSpPr>
          <p:spPr>
            <a:xfrm>
              <a:off x="6083505" y="4072212"/>
              <a:ext cx="1371600" cy="457200"/>
            </a:xfrm>
            <a:prstGeom prst="ellipse">
              <a:avLst/>
            </a:prstGeom>
            <a:gradFill flip="none" rotWithShape="0">
              <a:gsLst>
                <a:gs pos="35000">
                  <a:schemeClr val="accent3"/>
                </a:gs>
                <a:gs pos="64000">
                  <a:schemeClr val="accent3"/>
                </a:gs>
              </a:gsLst>
              <a:lin ang="0" scaled="0"/>
              <a:tileRect/>
            </a:gradFill>
          </p:spPr>
          <p:style>
            <a:lnRef idx="0">
              <a:schemeClr val="accent3"/>
            </a:lnRef>
            <a:fillRef idx="3">
              <a:schemeClr val="accent3"/>
            </a:fillRef>
            <a:effectRef idx="3">
              <a:schemeClr val="accent3"/>
            </a:effectRef>
            <a:fontRef idx="minor">
              <a:schemeClr val="lt1"/>
            </a:fontRef>
          </p:style>
          <p:txBody>
            <a:bodyPr lIns="0" rIns="0" anchor="ctr" anchorCtr="1"/>
            <a:lstStyle/>
            <a:p>
              <a:pPr algn="ctr" fontAlgn="auto">
                <a:spcBef>
                  <a:spcPts val="0"/>
                </a:spcBef>
                <a:spcAft>
                  <a:spcPts val="0"/>
                </a:spcAft>
                <a:defRPr/>
              </a:pPr>
              <a:r>
                <a:rPr lang="en-US" sz="900" b="1" dirty="0">
                  <a:solidFill>
                    <a:schemeClr val="tx1"/>
                  </a:solidFill>
                </a:rPr>
                <a:t>Contracting</a:t>
              </a:r>
            </a:p>
            <a:p>
              <a:pPr algn="ctr" fontAlgn="auto">
                <a:spcBef>
                  <a:spcPts val="0"/>
                </a:spcBef>
                <a:spcAft>
                  <a:spcPts val="0"/>
                </a:spcAft>
                <a:defRPr/>
              </a:pPr>
              <a:r>
                <a:rPr lang="en-US" sz="900" b="1" dirty="0">
                  <a:solidFill>
                    <a:schemeClr val="tx1"/>
                  </a:solidFill>
                </a:rPr>
                <a:t>Officer</a:t>
              </a:r>
            </a:p>
          </p:txBody>
        </p:sp>
        <p:cxnSp>
          <p:nvCxnSpPr>
            <p:cNvPr id="20" name="Straight Connector 19"/>
            <p:cNvCxnSpPr>
              <a:stCxn id="0" idx="6"/>
              <a:endCxn id="0" idx="2"/>
            </p:cNvCxnSpPr>
            <p:nvPr/>
          </p:nvCxnSpPr>
          <p:spPr>
            <a:xfrm>
              <a:off x="4155548" y="4700833"/>
              <a:ext cx="1928717" cy="45882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8" name="Straight Connector 27"/>
            <p:cNvCxnSpPr>
              <a:stCxn id="0" idx="4"/>
              <a:endCxn id="0" idx="0"/>
            </p:cNvCxnSpPr>
            <p:nvPr/>
          </p:nvCxnSpPr>
          <p:spPr>
            <a:xfrm rot="5400000">
              <a:off x="3269743" y="2208275"/>
              <a:ext cx="396904" cy="3175"/>
            </a:xfrm>
            <a:prstGeom prst="line">
              <a:avLst/>
            </a:prstGeom>
            <a:ln w="28575" cmpd="sng">
              <a:prstDash val="solid"/>
              <a:tailEnd type="none" w="lg" len="lg"/>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0" idx="4"/>
              <a:endCxn id="0" idx="0"/>
            </p:cNvCxnSpPr>
            <p:nvPr/>
          </p:nvCxnSpPr>
          <p:spPr>
            <a:xfrm rot="16200000" flipH="1">
              <a:off x="2756149" y="3758582"/>
              <a:ext cx="1424093" cy="3175"/>
            </a:xfrm>
            <a:prstGeom prst="line">
              <a:avLst/>
            </a:prstGeom>
            <a:ln w="28575" cmpd="sng">
              <a:prstDash val="solid"/>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12" idx="6"/>
            </p:cNvCxnSpPr>
            <p:nvPr/>
          </p:nvCxnSpPr>
          <p:spPr>
            <a:xfrm>
              <a:off x="1752193" y="2727425"/>
              <a:ext cx="914354" cy="1588"/>
            </a:xfrm>
            <a:prstGeom prst="straightConnector1">
              <a:avLst/>
            </a:prstGeom>
            <a:ln w="19050">
              <a:prstDash val="sysDot"/>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14" idx="6"/>
              <a:endCxn id="11" idx="1"/>
            </p:cNvCxnSpPr>
            <p:nvPr/>
          </p:nvCxnSpPr>
          <p:spPr>
            <a:xfrm>
              <a:off x="1749018" y="2011410"/>
              <a:ext cx="1152467" cy="490573"/>
            </a:xfrm>
            <a:prstGeom prst="straightConnector1">
              <a:avLst/>
            </a:prstGeom>
            <a:ln w="19050">
              <a:prstDash val="sysDot"/>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0" idx="2"/>
              <a:endCxn id="11" idx="7"/>
            </p:cNvCxnSpPr>
            <p:nvPr/>
          </p:nvCxnSpPr>
          <p:spPr>
            <a:xfrm rot="10800000" flipV="1">
              <a:off x="4033317" y="2240027"/>
              <a:ext cx="677828" cy="261956"/>
            </a:xfrm>
            <a:prstGeom prst="straightConnector1">
              <a:avLst/>
            </a:prstGeom>
            <a:ln w="25400">
              <a:prstDash val="dash"/>
              <a:tailEnd type="none"/>
            </a:ln>
          </p:spPr>
          <p:style>
            <a:lnRef idx="1">
              <a:schemeClr val="accent1"/>
            </a:lnRef>
            <a:fillRef idx="0">
              <a:schemeClr val="accent1"/>
            </a:fillRef>
            <a:effectRef idx="0">
              <a:schemeClr val="accent1"/>
            </a:effectRef>
            <a:fontRef idx="minor">
              <a:schemeClr val="tx1"/>
            </a:fontRef>
          </p:style>
        </p:cxnSp>
        <p:sp>
          <p:nvSpPr>
            <p:cNvPr id="64" name="Oval 63"/>
            <p:cNvSpPr>
              <a:spLocks/>
            </p:cNvSpPr>
            <p:nvPr/>
          </p:nvSpPr>
          <p:spPr>
            <a:xfrm>
              <a:off x="6084196" y="4931202"/>
              <a:ext cx="1371600" cy="457200"/>
            </a:xfrm>
            <a:prstGeom prst="ellipse">
              <a:avLst/>
            </a:prstGeom>
            <a:gradFill flip="none" rotWithShape="0">
              <a:gsLst>
                <a:gs pos="35000">
                  <a:schemeClr val="accent3"/>
                </a:gs>
                <a:gs pos="64000">
                  <a:schemeClr val="accent3"/>
                </a:gs>
              </a:gsLst>
              <a:lin ang="0" scaled="0"/>
              <a:tileRect/>
            </a:gradFill>
          </p:spPr>
          <p:style>
            <a:lnRef idx="0">
              <a:schemeClr val="accent3"/>
            </a:lnRef>
            <a:fillRef idx="3">
              <a:schemeClr val="accent3"/>
            </a:fillRef>
            <a:effectRef idx="3">
              <a:schemeClr val="accent3"/>
            </a:effectRef>
            <a:fontRef idx="minor">
              <a:schemeClr val="lt1"/>
            </a:fontRef>
          </p:style>
          <p:txBody>
            <a:bodyPr lIns="0" rIns="0" anchor="ctr" anchorCtr="1"/>
            <a:lstStyle/>
            <a:p>
              <a:pPr algn="ctr" fontAlgn="auto">
                <a:spcBef>
                  <a:spcPts val="0"/>
                </a:spcBef>
                <a:spcAft>
                  <a:spcPts val="0"/>
                </a:spcAft>
                <a:defRPr/>
              </a:pPr>
              <a:r>
                <a:rPr lang="en-US" sz="900" b="1" dirty="0">
                  <a:solidFill>
                    <a:schemeClr val="tx1"/>
                  </a:solidFill>
                </a:rPr>
                <a:t>Contracting</a:t>
              </a:r>
            </a:p>
            <a:p>
              <a:pPr algn="ctr" fontAlgn="auto">
                <a:spcBef>
                  <a:spcPts val="0"/>
                </a:spcBef>
                <a:spcAft>
                  <a:spcPts val="0"/>
                </a:spcAft>
                <a:defRPr/>
              </a:pPr>
              <a:r>
                <a:rPr lang="en-US" sz="900" b="1" dirty="0">
                  <a:solidFill>
                    <a:schemeClr val="tx1"/>
                  </a:solidFill>
                </a:rPr>
                <a:t>Office Representative</a:t>
              </a:r>
            </a:p>
          </p:txBody>
        </p:sp>
        <p:cxnSp>
          <p:nvCxnSpPr>
            <p:cNvPr id="66" name="Straight Connector 65"/>
            <p:cNvCxnSpPr>
              <a:stCxn id="0" idx="4"/>
              <a:endCxn id="0" idx="0"/>
            </p:cNvCxnSpPr>
            <p:nvPr/>
          </p:nvCxnSpPr>
          <p:spPr>
            <a:xfrm rot="16200000" flipH="1">
              <a:off x="6569196" y="4730205"/>
              <a:ext cx="401667" cy="0"/>
            </a:xfrm>
            <a:prstGeom prst="line">
              <a:avLst/>
            </a:prstGeom>
            <a:ln w="28575" cmpd="sng">
              <a:prstDash val="solid"/>
              <a:tailEnd type="none" w="lg" len="lg"/>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a:stCxn id="0" idx="4"/>
              <a:endCxn id="0" idx="0"/>
            </p:cNvCxnSpPr>
            <p:nvPr/>
          </p:nvCxnSpPr>
          <p:spPr>
            <a:xfrm rot="5400000">
              <a:off x="6558083" y="5600219"/>
              <a:ext cx="422306" cy="1588"/>
            </a:xfrm>
            <a:prstGeom prst="line">
              <a:avLst/>
            </a:prstGeom>
            <a:ln w="28575" cmpd="sng">
              <a:prstDash val="solid"/>
              <a:tailEnd type="none" w="lg" len="lg"/>
            </a:ln>
          </p:spPr>
          <p:style>
            <a:lnRef idx="1">
              <a:schemeClr val="accent1"/>
            </a:lnRef>
            <a:fillRef idx="0">
              <a:schemeClr val="accent1"/>
            </a:fillRef>
            <a:effectRef idx="0">
              <a:schemeClr val="accent1"/>
            </a:effectRef>
            <a:fontRef idx="minor">
              <a:schemeClr val="tx1"/>
            </a:fontRef>
          </p:style>
        </p:cxnSp>
        <p:sp>
          <p:nvSpPr>
            <p:cNvPr id="78" name="Oval 77"/>
            <p:cNvSpPr>
              <a:spLocks/>
            </p:cNvSpPr>
            <p:nvPr/>
          </p:nvSpPr>
          <p:spPr>
            <a:xfrm>
              <a:off x="3658994" y="3291839"/>
              <a:ext cx="1367530" cy="389661"/>
            </a:xfrm>
            <a:prstGeom prst="ellipse">
              <a:avLst/>
            </a:prstGeom>
            <a:gradFill>
              <a:gsLst>
                <a:gs pos="0">
                  <a:schemeClr val="accent3"/>
                </a:gs>
                <a:gs pos="80000">
                  <a:schemeClr val="accent3">
                    <a:shade val="93000"/>
                    <a:satMod val="130000"/>
                  </a:schemeClr>
                </a:gs>
                <a:gs pos="100000">
                  <a:schemeClr val="accent3">
                    <a:shade val="94000"/>
                    <a:satMod val="135000"/>
                  </a:schemeClr>
                </a:gs>
              </a:gsLst>
            </a:gradFill>
          </p:spPr>
          <p:style>
            <a:lnRef idx="0">
              <a:schemeClr val="accent3"/>
            </a:lnRef>
            <a:fillRef idx="3">
              <a:schemeClr val="accent3"/>
            </a:fillRef>
            <a:effectRef idx="3">
              <a:schemeClr val="accent3"/>
            </a:effectRef>
            <a:fontRef idx="minor">
              <a:schemeClr val="lt1"/>
            </a:fontRef>
          </p:style>
          <p:txBody>
            <a:bodyPr lIns="0" rIns="0" anchor="ctr"/>
            <a:lstStyle/>
            <a:p>
              <a:pPr algn="ctr" fontAlgn="auto">
                <a:spcBef>
                  <a:spcPts val="0"/>
                </a:spcBef>
                <a:spcAft>
                  <a:spcPts val="0"/>
                </a:spcAft>
                <a:defRPr/>
              </a:pPr>
              <a:r>
                <a:rPr lang="en-US" sz="900" b="1" dirty="0">
                  <a:solidFill>
                    <a:schemeClr val="tx1"/>
                  </a:solidFill>
                </a:rPr>
                <a:t>Data Management</a:t>
              </a:r>
            </a:p>
            <a:p>
              <a:pPr algn="ctr" fontAlgn="auto">
                <a:spcBef>
                  <a:spcPts val="0"/>
                </a:spcBef>
                <a:spcAft>
                  <a:spcPts val="0"/>
                </a:spcAft>
                <a:defRPr/>
              </a:pPr>
              <a:r>
                <a:rPr lang="en-US" sz="900" b="1" dirty="0">
                  <a:solidFill>
                    <a:schemeClr val="tx1"/>
                  </a:solidFill>
                </a:rPr>
                <a:t>Team</a:t>
              </a:r>
            </a:p>
          </p:txBody>
        </p:sp>
        <p:cxnSp>
          <p:nvCxnSpPr>
            <p:cNvPr id="80" name="Straight Arrow Connector 79"/>
            <p:cNvCxnSpPr>
              <a:stCxn id="0" idx="1"/>
              <a:endCxn id="78" idx="4"/>
            </p:cNvCxnSpPr>
            <p:nvPr/>
          </p:nvCxnSpPr>
          <p:spPr>
            <a:xfrm rot="16200000" flipV="1">
              <a:off x="4322209" y="3702238"/>
              <a:ext cx="296884" cy="255575"/>
            </a:xfrm>
            <a:prstGeom prst="straightConnector1">
              <a:avLst/>
            </a:prstGeom>
            <a:ln w="25400">
              <a:prstDash val="dash"/>
              <a:tailEnd type="none"/>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a:stCxn id="0" idx="2"/>
              <a:endCxn id="17" idx="7"/>
            </p:cNvCxnSpPr>
            <p:nvPr/>
          </p:nvCxnSpPr>
          <p:spPr>
            <a:xfrm rot="10800000" flipV="1">
              <a:off x="3953946" y="4172156"/>
              <a:ext cx="444478" cy="366740"/>
            </a:xfrm>
            <a:prstGeom prst="straightConnector1">
              <a:avLst/>
            </a:prstGeom>
            <a:ln w="25400">
              <a:prstDash val="dash"/>
              <a:tailEnd type="none"/>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a:stCxn id="0" idx="2"/>
              <a:endCxn id="17" idx="5"/>
            </p:cNvCxnSpPr>
            <p:nvPr/>
          </p:nvCxnSpPr>
          <p:spPr>
            <a:xfrm rot="10800000">
              <a:off x="3953946" y="4862770"/>
              <a:ext cx="2130319" cy="1176424"/>
            </a:xfrm>
            <a:prstGeom prst="straightConnector1">
              <a:avLst/>
            </a:prstGeom>
            <a:ln w="25400">
              <a:prstDash val="dash"/>
              <a:tailEnd type="none"/>
            </a:ln>
          </p:spPr>
          <p:style>
            <a:lnRef idx="1">
              <a:schemeClr val="accent1"/>
            </a:lnRef>
            <a:fillRef idx="0">
              <a:schemeClr val="accent1"/>
            </a:fillRef>
            <a:effectRef idx="0">
              <a:schemeClr val="accent1"/>
            </a:effectRef>
            <a:fontRef idx="minor">
              <a:schemeClr val="tx1"/>
            </a:fontRef>
          </p:style>
        </p:cxnSp>
        <p:sp>
          <p:nvSpPr>
            <p:cNvPr id="94" name="Oval 93"/>
            <p:cNvSpPr>
              <a:spLocks/>
            </p:cNvSpPr>
            <p:nvPr/>
          </p:nvSpPr>
          <p:spPr>
            <a:xfrm>
              <a:off x="5729390" y="3246880"/>
              <a:ext cx="1371600" cy="457200"/>
            </a:xfrm>
            <a:prstGeom prst="ellipse">
              <a:avLst/>
            </a:prstGeom>
            <a:gradFill flip="none" rotWithShape="0">
              <a:gsLst>
                <a:gs pos="31000">
                  <a:schemeClr val="accent1"/>
                </a:gs>
                <a:gs pos="33000">
                  <a:schemeClr val="accent3"/>
                </a:gs>
                <a:gs pos="66000">
                  <a:schemeClr val="accent3"/>
                </a:gs>
                <a:gs pos="68000">
                  <a:schemeClr val="accent4"/>
                </a:gs>
              </a:gsLst>
              <a:lin ang="0" scaled="0"/>
              <a:tileRect/>
            </a:gradFill>
          </p:spPr>
          <p:style>
            <a:lnRef idx="0">
              <a:schemeClr val="accent3"/>
            </a:lnRef>
            <a:fillRef idx="3">
              <a:schemeClr val="accent3"/>
            </a:fillRef>
            <a:effectRef idx="3">
              <a:schemeClr val="accent3"/>
            </a:effectRef>
            <a:fontRef idx="minor">
              <a:schemeClr val="lt1"/>
            </a:fontRef>
          </p:style>
          <p:txBody>
            <a:bodyPr lIns="0" rIns="0" anchor="ctr"/>
            <a:lstStyle/>
            <a:p>
              <a:pPr algn="ctr" fontAlgn="auto">
                <a:spcBef>
                  <a:spcPts val="0"/>
                </a:spcBef>
                <a:spcAft>
                  <a:spcPts val="0"/>
                </a:spcAft>
                <a:defRPr/>
              </a:pPr>
              <a:r>
                <a:rPr lang="en-US" sz="900" b="1" dirty="0">
                  <a:solidFill>
                    <a:schemeClr val="tx1"/>
                  </a:solidFill>
                </a:rPr>
                <a:t>National  Policy &amp; Technical Teams</a:t>
              </a:r>
            </a:p>
          </p:txBody>
        </p:sp>
        <p:cxnSp>
          <p:nvCxnSpPr>
            <p:cNvPr id="95" name="Straight Arrow Connector 94"/>
            <p:cNvCxnSpPr>
              <a:stCxn id="7" idx="7"/>
              <a:endCxn id="94" idx="3"/>
            </p:cNvCxnSpPr>
            <p:nvPr/>
          </p:nvCxnSpPr>
          <p:spPr>
            <a:xfrm rot="5400000" flipH="1" flipV="1">
              <a:off x="5577857" y="3626039"/>
              <a:ext cx="341337" cy="363519"/>
            </a:xfrm>
            <a:prstGeom prst="straightConnector1">
              <a:avLst/>
            </a:prstGeom>
            <a:ln w="25400">
              <a:prstDash val="dash"/>
              <a:tailEnd type="none"/>
            </a:ln>
          </p:spPr>
          <p:style>
            <a:lnRef idx="1">
              <a:schemeClr val="accent1"/>
            </a:lnRef>
            <a:fillRef idx="0">
              <a:schemeClr val="accent1"/>
            </a:fillRef>
            <a:effectRef idx="0">
              <a:schemeClr val="accent1"/>
            </a:effectRef>
            <a:fontRef idx="minor">
              <a:schemeClr val="tx1"/>
            </a:fontRef>
          </p:style>
        </p:cxnSp>
      </p:grpSp>
      <p:grpSp>
        <p:nvGrpSpPr>
          <p:cNvPr id="3" name="Group 36"/>
          <p:cNvGrpSpPr>
            <a:grpSpLocks/>
          </p:cNvGrpSpPr>
          <p:nvPr/>
        </p:nvGrpSpPr>
        <p:grpSpPr bwMode="auto">
          <a:xfrm>
            <a:off x="157163" y="5286375"/>
            <a:ext cx="3192462" cy="1536700"/>
            <a:chOff x="157923" y="5286885"/>
            <a:chExt cx="3192485" cy="1535918"/>
          </a:xfrm>
        </p:grpSpPr>
        <p:sp>
          <p:nvSpPr>
            <p:cNvPr id="29701" name="TextBox 26"/>
            <p:cNvSpPr txBox="1">
              <a:spLocks noChangeArrowheads="1"/>
            </p:cNvSpPr>
            <p:nvPr/>
          </p:nvSpPr>
          <p:spPr bwMode="auto">
            <a:xfrm>
              <a:off x="157923" y="5286885"/>
              <a:ext cx="2544286" cy="369332"/>
            </a:xfrm>
            <a:prstGeom prst="rect">
              <a:avLst/>
            </a:prstGeom>
            <a:noFill/>
            <a:ln w="9525">
              <a:noFill/>
              <a:miter lim="800000"/>
              <a:headEnd/>
              <a:tailEnd/>
            </a:ln>
          </p:spPr>
          <p:txBody>
            <a:bodyPr wrap="none">
              <a:spAutoFit/>
            </a:bodyPr>
            <a:lstStyle/>
            <a:p>
              <a:r>
                <a:rPr lang="en-US" b="1">
                  <a:solidFill>
                    <a:schemeClr val="accent1"/>
                  </a:solidFill>
                </a:rPr>
                <a:t>Ecoregion/State/Field</a:t>
              </a:r>
            </a:p>
          </p:txBody>
        </p:sp>
        <p:sp>
          <p:nvSpPr>
            <p:cNvPr id="29" name="TextBox 28"/>
            <p:cNvSpPr txBox="1"/>
            <p:nvPr/>
          </p:nvSpPr>
          <p:spPr>
            <a:xfrm>
              <a:off x="161098" y="5580424"/>
              <a:ext cx="3171848" cy="369699"/>
            </a:xfrm>
            <a:prstGeom prst="rect">
              <a:avLst/>
            </a:prstGeom>
            <a:noFill/>
          </p:spPr>
          <p:txBody>
            <a:bodyPr wrap="none">
              <a:spAutoFit/>
            </a:bodyPr>
            <a:lstStyle/>
            <a:p>
              <a:pPr>
                <a:defRPr/>
              </a:pPr>
              <a:r>
                <a:rPr lang="en-US" b="1" dirty="0">
                  <a:solidFill>
                    <a:schemeClr val="accent3">
                      <a:lumMod val="75000"/>
                    </a:schemeClr>
                  </a:solidFill>
                </a:rPr>
                <a:t>National Operations Center</a:t>
              </a:r>
            </a:p>
          </p:txBody>
        </p:sp>
        <p:sp>
          <p:nvSpPr>
            <p:cNvPr id="30" name="TextBox 29"/>
            <p:cNvSpPr txBox="1"/>
            <p:nvPr/>
          </p:nvSpPr>
          <p:spPr>
            <a:xfrm>
              <a:off x="161098" y="5888242"/>
              <a:ext cx="3189310" cy="369699"/>
            </a:xfrm>
            <a:prstGeom prst="rect">
              <a:avLst/>
            </a:prstGeom>
            <a:noFill/>
          </p:spPr>
          <p:txBody>
            <a:bodyPr wrap="none">
              <a:spAutoFit/>
            </a:bodyPr>
            <a:lstStyle/>
            <a:p>
              <a:pPr>
                <a:defRPr/>
              </a:pPr>
              <a:r>
                <a:rPr lang="en-US" b="1" dirty="0">
                  <a:solidFill>
                    <a:schemeClr val="accent4">
                      <a:lumMod val="75000"/>
                    </a:schemeClr>
                  </a:solidFill>
                </a:rPr>
                <a:t>National/Washington Office</a:t>
              </a:r>
            </a:p>
          </p:txBody>
        </p:sp>
        <p:sp>
          <p:nvSpPr>
            <p:cNvPr id="35" name="TextBox 34"/>
            <p:cNvSpPr txBox="1"/>
            <p:nvPr/>
          </p:nvSpPr>
          <p:spPr>
            <a:xfrm>
              <a:off x="161098" y="6178606"/>
              <a:ext cx="1363672" cy="369700"/>
            </a:xfrm>
            <a:prstGeom prst="rect">
              <a:avLst/>
            </a:prstGeom>
            <a:noFill/>
          </p:spPr>
          <p:txBody>
            <a:bodyPr wrap="none">
              <a:spAutoFit/>
            </a:bodyPr>
            <a:lstStyle/>
            <a:p>
              <a:pPr>
                <a:defRPr/>
              </a:pPr>
              <a:r>
                <a:rPr lang="en-US" b="1" dirty="0">
                  <a:solidFill>
                    <a:schemeClr val="accent2">
                      <a:lumMod val="75000"/>
                    </a:schemeClr>
                  </a:solidFill>
                </a:rPr>
                <a:t>Contractor</a:t>
              </a:r>
            </a:p>
          </p:txBody>
        </p:sp>
        <p:sp>
          <p:nvSpPr>
            <p:cNvPr id="36" name="TextBox 35"/>
            <p:cNvSpPr txBox="1"/>
            <p:nvPr/>
          </p:nvSpPr>
          <p:spPr>
            <a:xfrm>
              <a:off x="161098" y="6453104"/>
              <a:ext cx="928694" cy="369699"/>
            </a:xfrm>
            <a:prstGeom prst="rect">
              <a:avLst/>
            </a:prstGeom>
            <a:noFill/>
          </p:spPr>
          <p:txBody>
            <a:bodyPr wrap="none">
              <a:spAutoFit/>
            </a:bodyPr>
            <a:lstStyle/>
            <a:p>
              <a:pPr>
                <a:defRPr/>
              </a:pPr>
              <a:r>
                <a:rPr lang="en-US" b="1" dirty="0">
                  <a:solidFill>
                    <a:schemeClr val="accent6">
                      <a:lumMod val="75000"/>
                    </a:schemeClr>
                  </a:solidFill>
                </a:rPr>
                <a:t>Others</a:t>
              </a:r>
            </a:p>
          </p:txBody>
        </p:sp>
      </p:gr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5926138" y="1922463"/>
            <a:ext cx="2386012" cy="2878137"/>
          </a:xfrm>
          <a:prstGeom prst="rect">
            <a:avLst/>
          </a:prstGeom>
          <a:solidFill>
            <a:schemeClr val="accent3">
              <a:lumMod val="40000"/>
              <a:lumOff val="6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 name="Rectangle 30"/>
          <p:cNvSpPr/>
          <p:nvPr/>
        </p:nvSpPr>
        <p:spPr>
          <a:xfrm>
            <a:off x="2355850" y="1922463"/>
            <a:ext cx="2895600" cy="426720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p:txBody>
          <a:bodyPr/>
          <a:lstStyle/>
          <a:p>
            <a:pPr>
              <a:defRPr/>
            </a:pPr>
            <a:r>
              <a:rPr lang="en-US" dirty="0" smtClean="0"/>
              <a:t>REA Workflow</a:t>
            </a:r>
            <a:endParaRPr lang="en-US" dirty="0"/>
          </a:p>
        </p:txBody>
      </p:sp>
      <p:sp>
        <p:nvSpPr>
          <p:cNvPr id="3" name="TextBox 2"/>
          <p:cNvSpPr txBox="1"/>
          <p:nvPr/>
        </p:nvSpPr>
        <p:spPr>
          <a:xfrm>
            <a:off x="2590800" y="2133600"/>
            <a:ext cx="2428875" cy="892175"/>
          </a:xfrm>
          <a:prstGeom prst="rect">
            <a:avLst/>
          </a:prstGeom>
          <a:solidFill>
            <a:schemeClr val="accent1">
              <a:lumMod val="20000"/>
              <a:lumOff val="80000"/>
            </a:schemeClr>
          </a:solidFill>
          <a:ln w="3175">
            <a:solidFill>
              <a:schemeClr val="tx1"/>
            </a:solidFill>
          </a:ln>
        </p:spPr>
        <p:txBody>
          <a:bodyPr wrap="none">
            <a:spAutoFit/>
          </a:bodyPr>
          <a:lstStyle/>
          <a:p>
            <a:pPr algn="ctr">
              <a:defRPr/>
            </a:pPr>
            <a:r>
              <a:rPr lang="en-US" sz="1200" b="1" dirty="0"/>
              <a:t>Task 1</a:t>
            </a:r>
          </a:p>
          <a:p>
            <a:pPr>
              <a:buFont typeface="Arial" pitchFamily="34" charset="0"/>
              <a:buChar char="•"/>
              <a:defRPr/>
            </a:pPr>
            <a:r>
              <a:rPr lang="en-US" sz="1000" b="1" dirty="0"/>
              <a:t> Develop base ecoregional model </a:t>
            </a:r>
          </a:p>
          <a:p>
            <a:pPr>
              <a:buFont typeface="Arial" pitchFamily="34" charset="0"/>
              <a:buChar char="•"/>
              <a:defRPr/>
            </a:pPr>
            <a:r>
              <a:rPr lang="en-US" sz="1000" b="1" dirty="0"/>
              <a:t> Refine management questions</a:t>
            </a:r>
          </a:p>
          <a:p>
            <a:pPr>
              <a:buFont typeface="Arial" pitchFamily="34" charset="0"/>
              <a:buChar char="•"/>
              <a:defRPr/>
            </a:pPr>
            <a:r>
              <a:rPr lang="en-US" sz="1000" b="1" dirty="0"/>
              <a:t> Select conservation elements (CEs)</a:t>
            </a:r>
          </a:p>
          <a:p>
            <a:pPr>
              <a:buFont typeface="Arial" pitchFamily="34" charset="0"/>
              <a:buChar char="•"/>
              <a:defRPr/>
            </a:pPr>
            <a:r>
              <a:rPr lang="en-US" sz="1000" b="1" dirty="0"/>
              <a:t> Select change agents (CAs)</a:t>
            </a:r>
          </a:p>
        </p:txBody>
      </p:sp>
      <p:sp>
        <p:nvSpPr>
          <p:cNvPr id="5" name="TextBox 4"/>
          <p:cNvSpPr txBox="1"/>
          <p:nvPr/>
        </p:nvSpPr>
        <p:spPr>
          <a:xfrm>
            <a:off x="2600325" y="3378200"/>
            <a:ext cx="2419350" cy="584200"/>
          </a:xfrm>
          <a:prstGeom prst="rect">
            <a:avLst/>
          </a:prstGeom>
          <a:solidFill>
            <a:schemeClr val="accent1">
              <a:lumMod val="20000"/>
              <a:lumOff val="80000"/>
            </a:schemeClr>
          </a:solidFill>
          <a:ln w="3175">
            <a:solidFill>
              <a:schemeClr val="tx1"/>
            </a:solidFill>
          </a:ln>
        </p:spPr>
        <p:txBody>
          <a:bodyPr>
            <a:spAutoFit/>
          </a:bodyPr>
          <a:lstStyle/>
          <a:p>
            <a:pPr algn="ctr">
              <a:defRPr/>
            </a:pPr>
            <a:r>
              <a:rPr lang="en-US" sz="1200" b="1" dirty="0"/>
              <a:t>Task 2</a:t>
            </a:r>
          </a:p>
          <a:p>
            <a:pPr>
              <a:defRPr/>
            </a:pPr>
            <a:r>
              <a:rPr lang="en-US" sz="1000" b="1" dirty="0"/>
              <a:t>Identify, Evaluate, and Recommend Potential Datasets</a:t>
            </a:r>
          </a:p>
        </p:txBody>
      </p:sp>
      <p:sp>
        <p:nvSpPr>
          <p:cNvPr id="6" name="TextBox 5"/>
          <p:cNvSpPr txBox="1"/>
          <p:nvPr/>
        </p:nvSpPr>
        <p:spPr>
          <a:xfrm>
            <a:off x="2590800" y="4343400"/>
            <a:ext cx="2428875" cy="584200"/>
          </a:xfrm>
          <a:prstGeom prst="rect">
            <a:avLst/>
          </a:prstGeom>
          <a:solidFill>
            <a:schemeClr val="accent1">
              <a:lumMod val="20000"/>
              <a:lumOff val="80000"/>
            </a:schemeClr>
          </a:solidFill>
          <a:ln w="3175">
            <a:solidFill>
              <a:schemeClr val="tx1"/>
            </a:solidFill>
          </a:ln>
        </p:spPr>
        <p:txBody>
          <a:bodyPr>
            <a:spAutoFit/>
          </a:bodyPr>
          <a:lstStyle/>
          <a:p>
            <a:pPr algn="ctr">
              <a:defRPr/>
            </a:pPr>
            <a:r>
              <a:rPr lang="en-US" sz="1200" b="1" dirty="0"/>
              <a:t>Task 3</a:t>
            </a:r>
          </a:p>
          <a:p>
            <a:pPr>
              <a:defRPr/>
            </a:pPr>
            <a:r>
              <a:rPr lang="en-US" sz="1000" b="1" dirty="0"/>
              <a:t>Identify, Evaluate, and Recommend Methods, Models, and Tools</a:t>
            </a:r>
          </a:p>
        </p:txBody>
      </p:sp>
      <p:sp>
        <p:nvSpPr>
          <p:cNvPr id="7" name="TextBox 6"/>
          <p:cNvSpPr txBox="1"/>
          <p:nvPr/>
        </p:nvSpPr>
        <p:spPr>
          <a:xfrm>
            <a:off x="2514600" y="5283200"/>
            <a:ext cx="2590800" cy="584200"/>
          </a:xfrm>
          <a:prstGeom prst="rect">
            <a:avLst/>
          </a:prstGeom>
          <a:solidFill>
            <a:schemeClr val="accent1">
              <a:lumMod val="20000"/>
              <a:lumOff val="80000"/>
            </a:schemeClr>
          </a:solidFill>
          <a:ln w="3175">
            <a:solidFill>
              <a:schemeClr val="tx1"/>
            </a:solidFill>
          </a:ln>
        </p:spPr>
        <p:txBody>
          <a:bodyPr>
            <a:spAutoFit/>
          </a:bodyPr>
          <a:lstStyle/>
          <a:p>
            <a:pPr algn="ctr">
              <a:defRPr/>
            </a:pPr>
            <a:r>
              <a:rPr lang="en-US" sz="1200" b="1" dirty="0"/>
              <a:t>Task 4</a:t>
            </a:r>
          </a:p>
          <a:p>
            <a:pPr>
              <a:defRPr/>
            </a:pPr>
            <a:r>
              <a:rPr lang="en-US" sz="1000" b="1" dirty="0"/>
              <a:t>Prepare Rapid Ecoregional Assessment Work Plan (REAWP)</a:t>
            </a:r>
          </a:p>
        </p:txBody>
      </p:sp>
      <p:sp>
        <p:nvSpPr>
          <p:cNvPr id="9" name="TextBox 8"/>
          <p:cNvSpPr txBox="1"/>
          <p:nvPr/>
        </p:nvSpPr>
        <p:spPr>
          <a:xfrm>
            <a:off x="609600" y="2292350"/>
            <a:ext cx="1219200" cy="585788"/>
          </a:xfrm>
          <a:prstGeom prst="rect">
            <a:avLst/>
          </a:prstGeom>
          <a:solidFill>
            <a:schemeClr val="accent2">
              <a:lumMod val="20000"/>
              <a:lumOff val="80000"/>
            </a:schemeClr>
          </a:solidFill>
          <a:ln w="3175">
            <a:solidFill>
              <a:schemeClr val="tx1"/>
            </a:solidFill>
          </a:ln>
        </p:spPr>
        <p:txBody>
          <a:bodyPr>
            <a:spAutoFit/>
          </a:bodyPr>
          <a:lstStyle/>
          <a:p>
            <a:pPr algn="ctr">
              <a:defRPr/>
            </a:pPr>
            <a:r>
              <a:rPr lang="en-US" sz="1600" b="1" dirty="0"/>
              <a:t>Initiate REA</a:t>
            </a:r>
          </a:p>
        </p:txBody>
      </p:sp>
      <p:sp>
        <p:nvSpPr>
          <p:cNvPr id="10" name="TextBox 9"/>
          <p:cNvSpPr txBox="1"/>
          <p:nvPr/>
        </p:nvSpPr>
        <p:spPr>
          <a:xfrm>
            <a:off x="6297613" y="2249488"/>
            <a:ext cx="1584325" cy="585787"/>
          </a:xfrm>
          <a:prstGeom prst="rect">
            <a:avLst/>
          </a:prstGeom>
          <a:solidFill>
            <a:schemeClr val="accent3">
              <a:lumMod val="20000"/>
              <a:lumOff val="80000"/>
            </a:schemeClr>
          </a:solidFill>
          <a:ln w="3175">
            <a:solidFill>
              <a:schemeClr val="tx1"/>
            </a:solidFill>
          </a:ln>
        </p:spPr>
        <p:txBody>
          <a:bodyPr>
            <a:spAutoFit/>
          </a:bodyPr>
          <a:lstStyle/>
          <a:p>
            <a:pPr algn="ctr">
              <a:defRPr/>
            </a:pPr>
            <a:r>
              <a:rPr lang="en-US" sz="1200" b="1" dirty="0"/>
              <a:t>Task 1</a:t>
            </a:r>
          </a:p>
          <a:p>
            <a:pPr algn="ctr">
              <a:defRPr/>
            </a:pPr>
            <a:r>
              <a:rPr lang="en-US" sz="1000" b="1" dirty="0"/>
              <a:t>Compile and Generate “Source” Datasets</a:t>
            </a:r>
          </a:p>
        </p:txBody>
      </p:sp>
      <p:sp>
        <p:nvSpPr>
          <p:cNvPr id="11" name="TextBox 10"/>
          <p:cNvSpPr txBox="1"/>
          <p:nvPr/>
        </p:nvSpPr>
        <p:spPr>
          <a:xfrm>
            <a:off x="6253163" y="3163888"/>
            <a:ext cx="1671637" cy="585787"/>
          </a:xfrm>
          <a:prstGeom prst="rect">
            <a:avLst/>
          </a:prstGeom>
          <a:solidFill>
            <a:schemeClr val="accent3">
              <a:lumMod val="20000"/>
              <a:lumOff val="80000"/>
            </a:schemeClr>
          </a:solidFill>
          <a:ln w="3175">
            <a:solidFill>
              <a:schemeClr val="tx1"/>
            </a:solidFill>
          </a:ln>
        </p:spPr>
        <p:txBody>
          <a:bodyPr>
            <a:spAutoFit/>
          </a:bodyPr>
          <a:lstStyle/>
          <a:p>
            <a:pPr algn="ctr">
              <a:defRPr/>
            </a:pPr>
            <a:r>
              <a:rPr lang="en-US" sz="1200" b="1" dirty="0"/>
              <a:t>Task 2</a:t>
            </a:r>
          </a:p>
          <a:p>
            <a:pPr>
              <a:buFont typeface="Arial" pitchFamily="34" charset="0"/>
              <a:buChar char="•"/>
              <a:defRPr/>
            </a:pPr>
            <a:r>
              <a:rPr lang="en-US" sz="1000" b="1" dirty="0"/>
              <a:t> Conduct Analyses</a:t>
            </a:r>
          </a:p>
          <a:p>
            <a:pPr>
              <a:buFont typeface="Arial" pitchFamily="34" charset="0"/>
              <a:buChar char="•"/>
              <a:defRPr/>
            </a:pPr>
            <a:r>
              <a:rPr lang="en-US" sz="1000" b="1" dirty="0"/>
              <a:t> Generate Findings</a:t>
            </a:r>
          </a:p>
        </p:txBody>
      </p:sp>
      <p:sp>
        <p:nvSpPr>
          <p:cNvPr id="12" name="TextBox 11"/>
          <p:cNvSpPr txBox="1"/>
          <p:nvPr/>
        </p:nvSpPr>
        <p:spPr>
          <a:xfrm>
            <a:off x="6156325" y="4078288"/>
            <a:ext cx="1852613" cy="431800"/>
          </a:xfrm>
          <a:prstGeom prst="rect">
            <a:avLst/>
          </a:prstGeom>
          <a:solidFill>
            <a:schemeClr val="accent3">
              <a:lumMod val="20000"/>
              <a:lumOff val="80000"/>
            </a:schemeClr>
          </a:solidFill>
          <a:ln w="3175">
            <a:solidFill>
              <a:schemeClr val="tx1"/>
            </a:solidFill>
          </a:ln>
        </p:spPr>
        <p:txBody>
          <a:bodyPr>
            <a:spAutoFit/>
          </a:bodyPr>
          <a:lstStyle/>
          <a:p>
            <a:pPr algn="ctr">
              <a:defRPr/>
            </a:pPr>
            <a:r>
              <a:rPr lang="en-US" sz="1200" b="1" dirty="0"/>
              <a:t>Task 3</a:t>
            </a:r>
          </a:p>
          <a:p>
            <a:pPr algn="ctr">
              <a:defRPr/>
            </a:pPr>
            <a:r>
              <a:rPr lang="en-US" sz="1000" b="1" dirty="0"/>
              <a:t>Prepare REA Documents</a:t>
            </a:r>
          </a:p>
        </p:txBody>
      </p:sp>
      <p:cxnSp>
        <p:nvCxnSpPr>
          <p:cNvPr id="17" name="Straight Arrow Connector 16"/>
          <p:cNvCxnSpPr>
            <a:stCxn id="10" idx="2"/>
            <a:endCxn id="11" idx="0"/>
          </p:cNvCxnSpPr>
          <p:nvPr/>
        </p:nvCxnSpPr>
        <p:spPr bwMode="auto">
          <a:xfrm rot="5400000">
            <a:off x="6924675" y="2998788"/>
            <a:ext cx="328613" cy="1587"/>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1" idx="2"/>
            <a:endCxn id="12" idx="0"/>
          </p:cNvCxnSpPr>
          <p:nvPr/>
        </p:nvCxnSpPr>
        <p:spPr bwMode="auto">
          <a:xfrm rot="5400000">
            <a:off x="6920706" y="3910807"/>
            <a:ext cx="328613" cy="635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3" idx="2"/>
            <a:endCxn id="5" idx="0"/>
          </p:cNvCxnSpPr>
          <p:nvPr/>
        </p:nvCxnSpPr>
        <p:spPr bwMode="auto">
          <a:xfrm rot="16200000" flipH="1">
            <a:off x="3631406" y="3199607"/>
            <a:ext cx="352425" cy="4762"/>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5" idx="2"/>
            <a:endCxn id="6" idx="0"/>
          </p:cNvCxnSpPr>
          <p:nvPr/>
        </p:nvCxnSpPr>
        <p:spPr bwMode="auto">
          <a:xfrm rot="5400000">
            <a:off x="3617119" y="4150519"/>
            <a:ext cx="381000" cy="4762"/>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6" idx="2"/>
            <a:endCxn id="7" idx="0"/>
          </p:cNvCxnSpPr>
          <p:nvPr/>
        </p:nvCxnSpPr>
        <p:spPr bwMode="auto">
          <a:xfrm rot="16200000" flipH="1">
            <a:off x="3629819" y="5103019"/>
            <a:ext cx="355600" cy="4762"/>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Elbow Connector 27"/>
          <p:cNvCxnSpPr>
            <a:stCxn id="7" idx="3"/>
            <a:endCxn id="10" idx="1"/>
          </p:cNvCxnSpPr>
          <p:nvPr/>
        </p:nvCxnSpPr>
        <p:spPr bwMode="auto">
          <a:xfrm flipV="1">
            <a:off x="5105400" y="2541588"/>
            <a:ext cx="1192213" cy="3033712"/>
          </a:xfrm>
          <a:prstGeom prst="bentConnector3">
            <a:avLst>
              <a:gd name="adj1" fmla="val 42335"/>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9" idx="3"/>
            <a:endCxn id="3" idx="1"/>
          </p:cNvCxnSpPr>
          <p:nvPr/>
        </p:nvCxnSpPr>
        <p:spPr bwMode="auto">
          <a:xfrm flipV="1">
            <a:off x="1828800" y="2579688"/>
            <a:ext cx="762000" cy="4762"/>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3116263" y="1422400"/>
            <a:ext cx="1443037" cy="523875"/>
          </a:xfrm>
          <a:prstGeom prst="rect">
            <a:avLst/>
          </a:prstGeom>
          <a:noFill/>
        </p:spPr>
        <p:txBody>
          <a:bodyPr wrap="none">
            <a:spAutoFit/>
          </a:bodyPr>
          <a:lstStyle/>
          <a:p>
            <a:pPr>
              <a:defRPr/>
            </a:pPr>
            <a:r>
              <a:rPr lang="en-US" sz="2800" b="1" dirty="0">
                <a:solidFill>
                  <a:schemeClr val="tx2">
                    <a:lumMod val="75000"/>
                  </a:schemeClr>
                </a:solidFill>
              </a:rPr>
              <a:t>Phase I</a:t>
            </a:r>
          </a:p>
        </p:txBody>
      </p:sp>
      <p:sp>
        <p:nvSpPr>
          <p:cNvPr id="35" name="TextBox 34"/>
          <p:cNvSpPr txBox="1"/>
          <p:nvPr/>
        </p:nvSpPr>
        <p:spPr>
          <a:xfrm>
            <a:off x="6356350" y="1420813"/>
            <a:ext cx="1541463" cy="523875"/>
          </a:xfrm>
          <a:prstGeom prst="rect">
            <a:avLst/>
          </a:prstGeom>
          <a:noFill/>
        </p:spPr>
        <p:txBody>
          <a:bodyPr wrap="none">
            <a:spAutoFit/>
          </a:bodyPr>
          <a:lstStyle/>
          <a:p>
            <a:pPr>
              <a:defRPr/>
            </a:pPr>
            <a:r>
              <a:rPr lang="en-US" sz="2800" b="1" dirty="0">
                <a:solidFill>
                  <a:schemeClr val="accent3">
                    <a:lumMod val="50000"/>
                  </a:schemeClr>
                </a:solidFill>
              </a:rPr>
              <a:t>Phase II</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Phase II</a:t>
            </a:r>
            <a:endParaRPr lang="en-US" dirty="0"/>
          </a:p>
        </p:txBody>
      </p:sp>
      <p:pic>
        <p:nvPicPr>
          <p:cNvPr id="31747" name="Picture 3"/>
          <p:cNvPicPr>
            <a:picLocks noChangeAspect="1" noChangeArrowheads="1"/>
          </p:cNvPicPr>
          <p:nvPr/>
        </p:nvPicPr>
        <p:blipFill>
          <a:blip r:embed="rId2" cstate="print"/>
          <a:srcRect/>
          <a:stretch>
            <a:fillRect/>
          </a:stretch>
        </p:blipFill>
        <p:spPr bwMode="auto">
          <a:xfrm>
            <a:off x="173038" y="1103313"/>
            <a:ext cx="8202612" cy="5362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REA Task Workflow Process</a:t>
            </a:r>
            <a:endParaRPr lang="en-US" dirty="0"/>
          </a:p>
        </p:txBody>
      </p:sp>
      <p:sp>
        <p:nvSpPr>
          <p:cNvPr id="13" name="Flowchart: Process 12"/>
          <p:cNvSpPr/>
          <p:nvPr/>
        </p:nvSpPr>
        <p:spPr bwMode="auto">
          <a:xfrm>
            <a:off x="1554163" y="3148013"/>
            <a:ext cx="1189037" cy="661987"/>
          </a:xfrm>
          <a:prstGeom prst="flowChartProcess">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91440" anchor="ctr" anchorCtr="1"/>
          <a:lstStyle>
            <a:defPPr>
              <a:defRPr lang="en-US"/>
            </a:defPPr>
            <a:lvl1pPr algn="l" defTabSz="1217613" rtl="0" fontAlgn="base">
              <a:spcBef>
                <a:spcPct val="0"/>
              </a:spcBef>
              <a:spcAft>
                <a:spcPct val="0"/>
              </a:spcAft>
              <a:defRPr sz="800" kern="1200">
                <a:solidFill>
                  <a:schemeClr val="lt1"/>
                </a:solidFill>
                <a:latin typeface="+mn-lt"/>
                <a:ea typeface="+mn-ea"/>
                <a:cs typeface="+mn-cs"/>
              </a:defRPr>
            </a:lvl1pPr>
            <a:lvl2pPr marL="608013" indent="-150813" algn="l" defTabSz="1217613" rtl="0" fontAlgn="base">
              <a:spcBef>
                <a:spcPct val="0"/>
              </a:spcBef>
              <a:spcAft>
                <a:spcPct val="0"/>
              </a:spcAft>
              <a:defRPr sz="800" kern="1200">
                <a:solidFill>
                  <a:schemeClr val="lt1"/>
                </a:solidFill>
                <a:latin typeface="+mn-lt"/>
                <a:ea typeface="+mn-ea"/>
                <a:cs typeface="+mn-cs"/>
              </a:defRPr>
            </a:lvl2pPr>
            <a:lvl3pPr marL="1217613" indent="-303213" algn="l" defTabSz="1217613" rtl="0" fontAlgn="base">
              <a:spcBef>
                <a:spcPct val="0"/>
              </a:spcBef>
              <a:spcAft>
                <a:spcPct val="0"/>
              </a:spcAft>
              <a:defRPr sz="800" kern="1200">
                <a:solidFill>
                  <a:schemeClr val="lt1"/>
                </a:solidFill>
                <a:latin typeface="+mn-lt"/>
                <a:ea typeface="+mn-ea"/>
                <a:cs typeface="+mn-cs"/>
              </a:defRPr>
            </a:lvl3pPr>
            <a:lvl4pPr marL="1825625" indent="-454025" algn="l" defTabSz="1217613" rtl="0" fontAlgn="base">
              <a:spcBef>
                <a:spcPct val="0"/>
              </a:spcBef>
              <a:spcAft>
                <a:spcPct val="0"/>
              </a:spcAft>
              <a:defRPr sz="800" kern="1200">
                <a:solidFill>
                  <a:schemeClr val="lt1"/>
                </a:solidFill>
                <a:latin typeface="+mn-lt"/>
                <a:ea typeface="+mn-ea"/>
                <a:cs typeface="+mn-cs"/>
              </a:defRPr>
            </a:lvl4pPr>
            <a:lvl5pPr marL="2435225" indent="-606425" algn="l" defTabSz="1217613" rtl="0" fontAlgn="base">
              <a:spcBef>
                <a:spcPct val="0"/>
              </a:spcBef>
              <a:spcAft>
                <a:spcPct val="0"/>
              </a:spcAft>
              <a:defRPr sz="800" kern="1200">
                <a:solidFill>
                  <a:schemeClr val="lt1"/>
                </a:solidFill>
                <a:latin typeface="+mn-lt"/>
                <a:ea typeface="+mn-ea"/>
                <a:cs typeface="+mn-cs"/>
              </a:defRPr>
            </a:lvl5pPr>
            <a:lvl6pPr marL="2286000" algn="l" defTabSz="914400" rtl="0" eaLnBrk="1" latinLnBrk="0" hangingPunct="1">
              <a:defRPr sz="800" kern="1200">
                <a:solidFill>
                  <a:schemeClr val="lt1"/>
                </a:solidFill>
                <a:latin typeface="+mn-lt"/>
                <a:ea typeface="+mn-ea"/>
                <a:cs typeface="+mn-cs"/>
              </a:defRPr>
            </a:lvl6pPr>
            <a:lvl7pPr marL="2743200" algn="l" defTabSz="914400" rtl="0" eaLnBrk="1" latinLnBrk="0" hangingPunct="1">
              <a:defRPr sz="800" kern="1200">
                <a:solidFill>
                  <a:schemeClr val="lt1"/>
                </a:solidFill>
                <a:latin typeface="+mn-lt"/>
                <a:ea typeface="+mn-ea"/>
                <a:cs typeface="+mn-cs"/>
              </a:defRPr>
            </a:lvl7pPr>
            <a:lvl8pPr marL="3200400" algn="l" defTabSz="914400" rtl="0" eaLnBrk="1" latinLnBrk="0" hangingPunct="1">
              <a:defRPr sz="800" kern="1200">
                <a:solidFill>
                  <a:schemeClr val="lt1"/>
                </a:solidFill>
                <a:latin typeface="+mn-lt"/>
                <a:ea typeface="+mn-ea"/>
                <a:cs typeface="+mn-cs"/>
              </a:defRPr>
            </a:lvl8pPr>
            <a:lvl9pPr marL="3657600" algn="l" defTabSz="914400" rtl="0" eaLnBrk="1" latinLnBrk="0" hangingPunct="1">
              <a:defRPr sz="800" kern="1200">
                <a:solidFill>
                  <a:schemeClr val="lt1"/>
                </a:solidFill>
                <a:latin typeface="+mn-lt"/>
                <a:ea typeface="+mn-ea"/>
                <a:cs typeface="+mn-cs"/>
              </a:defRPr>
            </a:lvl9pPr>
          </a:lstStyle>
          <a:p>
            <a:pPr algn="ctr" defTabSz="1217889" fontAlgn="auto">
              <a:spcBef>
                <a:spcPts val="0"/>
              </a:spcBef>
              <a:spcAft>
                <a:spcPts val="0"/>
              </a:spcAft>
              <a:defRPr/>
            </a:pPr>
            <a:r>
              <a:rPr lang="en-US" sz="1200" b="1" dirty="0">
                <a:solidFill>
                  <a:schemeClr val="tx1"/>
                </a:solidFill>
                <a:latin typeface="Arial" pitchFamily="34" charset="0"/>
                <a:cs typeface="Arial" pitchFamily="34" charset="0"/>
              </a:rPr>
              <a:t>Contractor</a:t>
            </a:r>
          </a:p>
          <a:p>
            <a:pPr algn="ctr" defTabSz="1217889" fontAlgn="auto">
              <a:spcBef>
                <a:spcPts val="0"/>
              </a:spcBef>
              <a:spcAft>
                <a:spcPts val="0"/>
              </a:spcAft>
              <a:defRPr/>
            </a:pPr>
            <a:r>
              <a:rPr lang="en-US" sz="1200" dirty="0" smtClean="0">
                <a:solidFill>
                  <a:schemeClr val="tx1"/>
                </a:solidFill>
                <a:latin typeface="Arial" pitchFamily="34" charset="0"/>
                <a:cs typeface="Arial" pitchFamily="34" charset="0"/>
              </a:rPr>
              <a:t>Performs Task Components</a:t>
            </a:r>
            <a:endParaRPr lang="en-US" sz="1200" dirty="0">
              <a:solidFill>
                <a:schemeClr val="tx1"/>
              </a:solidFill>
              <a:latin typeface="Arial" pitchFamily="34" charset="0"/>
              <a:cs typeface="Arial" pitchFamily="34" charset="0"/>
            </a:endParaRPr>
          </a:p>
        </p:txBody>
      </p:sp>
      <p:sp>
        <p:nvSpPr>
          <p:cNvPr id="14" name="Flowchart: Display 13"/>
          <p:cNvSpPr/>
          <p:nvPr/>
        </p:nvSpPr>
        <p:spPr bwMode="auto">
          <a:xfrm>
            <a:off x="3041650" y="3227388"/>
            <a:ext cx="1125538" cy="457200"/>
          </a:xfrm>
          <a:prstGeom prst="flowChartDisplay">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anchor="b"/>
          <a:lstStyle>
            <a:defPPr>
              <a:defRPr lang="en-US"/>
            </a:defPPr>
            <a:lvl1pPr algn="l" defTabSz="1217613" rtl="0" fontAlgn="base">
              <a:spcBef>
                <a:spcPct val="0"/>
              </a:spcBef>
              <a:spcAft>
                <a:spcPct val="0"/>
              </a:spcAft>
              <a:defRPr sz="800" kern="1200">
                <a:solidFill>
                  <a:schemeClr val="lt1"/>
                </a:solidFill>
                <a:latin typeface="+mn-lt"/>
                <a:ea typeface="+mn-ea"/>
                <a:cs typeface="+mn-cs"/>
              </a:defRPr>
            </a:lvl1pPr>
            <a:lvl2pPr marL="608013" indent="-150813" algn="l" defTabSz="1217613" rtl="0" fontAlgn="base">
              <a:spcBef>
                <a:spcPct val="0"/>
              </a:spcBef>
              <a:spcAft>
                <a:spcPct val="0"/>
              </a:spcAft>
              <a:defRPr sz="800" kern="1200">
                <a:solidFill>
                  <a:schemeClr val="lt1"/>
                </a:solidFill>
                <a:latin typeface="+mn-lt"/>
                <a:ea typeface="+mn-ea"/>
                <a:cs typeface="+mn-cs"/>
              </a:defRPr>
            </a:lvl2pPr>
            <a:lvl3pPr marL="1217613" indent="-303213" algn="l" defTabSz="1217613" rtl="0" fontAlgn="base">
              <a:spcBef>
                <a:spcPct val="0"/>
              </a:spcBef>
              <a:spcAft>
                <a:spcPct val="0"/>
              </a:spcAft>
              <a:defRPr sz="800" kern="1200">
                <a:solidFill>
                  <a:schemeClr val="lt1"/>
                </a:solidFill>
                <a:latin typeface="+mn-lt"/>
                <a:ea typeface="+mn-ea"/>
                <a:cs typeface="+mn-cs"/>
              </a:defRPr>
            </a:lvl3pPr>
            <a:lvl4pPr marL="1825625" indent="-454025" algn="l" defTabSz="1217613" rtl="0" fontAlgn="base">
              <a:spcBef>
                <a:spcPct val="0"/>
              </a:spcBef>
              <a:spcAft>
                <a:spcPct val="0"/>
              </a:spcAft>
              <a:defRPr sz="800" kern="1200">
                <a:solidFill>
                  <a:schemeClr val="lt1"/>
                </a:solidFill>
                <a:latin typeface="+mn-lt"/>
                <a:ea typeface="+mn-ea"/>
                <a:cs typeface="+mn-cs"/>
              </a:defRPr>
            </a:lvl4pPr>
            <a:lvl5pPr marL="2435225" indent="-606425" algn="l" defTabSz="1217613" rtl="0" fontAlgn="base">
              <a:spcBef>
                <a:spcPct val="0"/>
              </a:spcBef>
              <a:spcAft>
                <a:spcPct val="0"/>
              </a:spcAft>
              <a:defRPr sz="800" kern="1200">
                <a:solidFill>
                  <a:schemeClr val="lt1"/>
                </a:solidFill>
                <a:latin typeface="+mn-lt"/>
                <a:ea typeface="+mn-ea"/>
                <a:cs typeface="+mn-cs"/>
              </a:defRPr>
            </a:lvl5pPr>
            <a:lvl6pPr marL="2286000" algn="l" defTabSz="914400" rtl="0" eaLnBrk="1" latinLnBrk="0" hangingPunct="1">
              <a:defRPr sz="800" kern="1200">
                <a:solidFill>
                  <a:schemeClr val="lt1"/>
                </a:solidFill>
                <a:latin typeface="+mn-lt"/>
                <a:ea typeface="+mn-ea"/>
                <a:cs typeface="+mn-cs"/>
              </a:defRPr>
            </a:lvl6pPr>
            <a:lvl7pPr marL="2743200" algn="l" defTabSz="914400" rtl="0" eaLnBrk="1" latinLnBrk="0" hangingPunct="1">
              <a:defRPr sz="800" kern="1200">
                <a:solidFill>
                  <a:schemeClr val="lt1"/>
                </a:solidFill>
                <a:latin typeface="+mn-lt"/>
                <a:ea typeface="+mn-ea"/>
                <a:cs typeface="+mn-cs"/>
              </a:defRPr>
            </a:lvl7pPr>
            <a:lvl8pPr marL="3200400" algn="l" defTabSz="914400" rtl="0" eaLnBrk="1" latinLnBrk="0" hangingPunct="1">
              <a:defRPr sz="800" kern="1200">
                <a:solidFill>
                  <a:schemeClr val="lt1"/>
                </a:solidFill>
                <a:latin typeface="+mn-lt"/>
                <a:ea typeface="+mn-ea"/>
                <a:cs typeface="+mn-cs"/>
              </a:defRPr>
            </a:lvl8pPr>
            <a:lvl9pPr marL="3657600" algn="l" defTabSz="914400" rtl="0" eaLnBrk="1" latinLnBrk="0" hangingPunct="1">
              <a:defRPr sz="800" kern="1200">
                <a:solidFill>
                  <a:schemeClr val="lt1"/>
                </a:solidFill>
                <a:latin typeface="+mn-lt"/>
                <a:ea typeface="+mn-ea"/>
                <a:cs typeface="+mn-cs"/>
              </a:defRPr>
            </a:lvl9pPr>
          </a:lstStyle>
          <a:p>
            <a:pPr algn="ctr">
              <a:defRPr/>
            </a:pPr>
            <a:r>
              <a:rPr lang="en-US" sz="1200" b="1" dirty="0">
                <a:solidFill>
                  <a:schemeClr val="tx1"/>
                </a:solidFill>
                <a:latin typeface="Arial" charset="0"/>
                <a:cs typeface="Arial" charset="0"/>
              </a:rPr>
              <a:t>AMT </a:t>
            </a:r>
            <a:r>
              <a:rPr lang="en-US" sz="1200" b="1" dirty="0" smtClean="0">
                <a:solidFill>
                  <a:schemeClr val="tx1"/>
                </a:solidFill>
                <a:latin typeface="Arial" charset="0"/>
                <a:cs typeface="Arial" charset="0"/>
              </a:rPr>
              <a:t>Workshop</a:t>
            </a:r>
            <a:endParaRPr lang="en-US" sz="1200" dirty="0">
              <a:solidFill>
                <a:schemeClr val="tx1"/>
              </a:solidFill>
              <a:latin typeface="Arial" charset="0"/>
              <a:cs typeface="Arial" charset="0"/>
            </a:endParaRPr>
          </a:p>
        </p:txBody>
      </p:sp>
      <p:sp>
        <p:nvSpPr>
          <p:cNvPr id="15" name="Flowchart: Process 14"/>
          <p:cNvSpPr/>
          <p:nvPr/>
        </p:nvSpPr>
        <p:spPr bwMode="auto">
          <a:xfrm>
            <a:off x="1176338" y="5486400"/>
            <a:ext cx="1928812" cy="609600"/>
          </a:xfrm>
          <a:prstGeom prst="flowChartProcess">
            <a:avLst/>
          </a:prstGeom>
          <a:solidFill>
            <a:schemeClr val="accent3">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91440" anchor="b" anchorCtr="1"/>
          <a:lstStyle>
            <a:defPPr>
              <a:defRPr lang="en-US"/>
            </a:defPPr>
            <a:lvl1pPr algn="l" defTabSz="1217613" rtl="0" fontAlgn="base">
              <a:spcBef>
                <a:spcPct val="0"/>
              </a:spcBef>
              <a:spcAft>
                <a:spcPct val="0"/>
              </a:spcAft>
              <a:defRPr sz="800" kern="1200">
                <a:solidFill>
                  <a:schemeClr val="lt1"/>
                </a:solidFill>
                <a:latin typeface="+mn-lt"/>
                <a:ea typeface="+mn-ea"/>
                <a:cs typeface="+mn-cs"/>
              </a:defRPr>
            </a:lvl1pPr>
            <a:lvl2pPr marL="608013" indent="-150813" algn="l" defTabSz="1217613" rtl="0" fontAlgn="base">
              <a:spcBef>
                <a:spcPct val="0"/>
              </a:spcBef>
              <a:spcAft>
                <a:spcPct val="0"/>
              </a:spcAft>
              <a:defRPr sz="800" kern="1200">
                <a:solidFill>
                  <a:schemeClr val="lt1"/>
                </a:solidFill>
                <a:latin typeface="+mn-lt"/>
                <a:ea typeface="+mn-ea"/>
                <a:cs typeface="+mn-cs"/>
              </a:defRPr>
            </a:lvl2pPr>
            <a:lvl3pPr marL="1217613" indent="-303213" algn="l" defTabSz="1217613" rtl="0" fontAlgn="base">
              <a:spcBef>
                <a:spcPct val="0"/>
              </a:spcBef>
              <a:spcAft>
                <a:spcPct val="0"/>
              </a:spcAft>
              <a:defRPr sz="800" kern="1200">
                <a:solidFill>
                  <a:schemeClr val="lt1"/>
                </a:solidFill>
                <a:latin typeface="+mn-lt"/>
                <a:ea typeface="+mn-ea"/>
                <a:cs typeface="+mn-cs"/>
              </a:defRPr>
            </a:lvl3pPr>
            <a:lvl4pPr marL="1825625" indent="-454025" algn="l" defTabSz="1217613" rtl="0" fontAlgn="base">
              <a:spcBef>
                <a:spcPct val="0"/>
              </a:spcBef>
              <a:spcAft>
                <a:spcPct val="0"/>
              </a:spcAft>
              <a:defRPr sz="800" kern="1200">
                <a:solidFill>
                  <a:schemeClr val="lt1"/>
                </a:solidFill>
                <a:latin typeface="+mn-lt"/>
                <a:ea typeface="+mn-ea"/>
                <a:cs typeface="+mn-cs"/>
              </a:defRPr>
            </a:lvl4pPr>
            <a:lvl5pPr marL="2435225" indent="-606425" algn="l" defTabSz="1217613" rtl="0" fontAlgn="base">
              <a:spcBef>
                <a:spcPct val="0"/>
              </a:spcBef>
              <a:spcAft>
                <a:spcPct val="0"/>
              </a:spcAft>
              <a:defRPr sz="800" kern="1200">
                <a:solidFill>
                  <a:schemeClr val="lt1"/>
                </a:solidFill>
                <a:latin typeface="+mn-lt"/>
                <a:ea typeface="+mn-ea"/>
                <a:cs typeface="+mn-cs"/>
              </a:defRPr>
            </a:lvl5pPr>
            <a:lvl6pPr marL="2286000" algn="l" defTabSz="914400" rtl="0" eaLnBrk="1" latinLnBrk="0" hangingPunct="1">
              <a:defRPr sz="800" kern="1200">
                <a:solidFill>
                  <a:schemeClr val="lt1"/>
                </a:solidFill>
                <a:latin typeface="+mn-lt"/>
                <a:ea typeface="+mn-ea"/>
                <a:cs typeface="+mn-cs"/>
              </a:defRPr>
            </a:lvl6pPr>
            <a:lvl7pPr marL="2743200" algn="l" defTabSz="914400" rtl="0" eaLnBrk="1" latinLnBrk="0" hangingPunct="1">
              <a:defRPr sz="800" kern="1200">
                <a:solidFill>
                  <a:schemeClr val="lt1"/>
                </a:solidFill>
                <a:latin typeface="+mn-lt"/>
                <a:ea typeface="+mn-ea"/>
                <a:cs typeface="+mn-cs"/>
              </a:defRPr>
            </a:lvl7pPr>
            <a:lvl8pPr marL="3200400" algn="l" defTabSz="914400" rtl="0" eaLnBrk="1" latinLnBrk="0" hangingPunct="1">
              <a:defRPr sz="800" kern="1200">
                <a:solidFill>
                  <a:schemeClr val="lt1"/>
                </a:solidFill>
                <a:latin typeface="+mn-lt"/>
                <a:ea typeface="+mn-ea"/>
                <a:cs typeface="+mn-cs"/>
              </a:defRPr>
            </a:lvl8pPr>
            <a:lvl9pPr marL="3657600" algn="l" defTabSz="914400" rtl="0" eaLnBrk="1" latinLnBrk="0" hangingPunct="1">
              <a:defRPr sz="800" kern="1200">
                <a:solidFill>
                  <a:schemeClr val="lt1"/>
                </a:solidFill>
                <a:latin typeface="+mn-lt"/>
                <a:ea typeface="+mn-ea"/>
                <a:cs typeface="+mn-cs"/>
              </a:defRPr>
            </a:lvl9pPr>
          </a:lstStyle>
          <a:p>
            <a:pPr algn="ctr" defTabSz="1217889" fontAlgn="auto">
              <a:spcBef>
                <a:spcPts val="0"/>
              </a:spcBef>
              <a:spcAft>
                <a:spcPts val="0"/>
              </a:spcAft>
              <a:defRPr/>
            </a:pPr>
            <a:r>
              <a:rPr lang="en-US" sz="1200" b="1" dirty="0" smtClean="0">
                <a:solidFill>
                  <a:schemeClr val="tx1"/>
                </a:solidFill>
                <a:latin typeface="Arial" pitchFamily="34" charset="0"/>
                <a:cs typeface="Arial" pitchFamily="34" charset="0"/>
              </a:rPr>
              <a:t>AMT/Tech Team/Partner</a:t>
            </a:r>
            <a:endParaRPr lang="en-US" sz="1200" b="1" dirty="0">
              <a:solidFill>
                <a:schemeClr val="tx1"/>
              </a:solidFill>
              <a:latin typeface="Arial" pitchFamily="34" charset="0"/>
              <a:cs typeface="Arial" pitchFamily="34" charset="0"/>
            </a:endParaRPr>
          </a:p>
          <a:p>
            <a:pPr algn="ctr" defTabSz="1217889" fontAlgn="auto">
              <a:spcBef>
                <a:spcPts val="0"/>
              </a:spcBef>
              <a:spcAft>
                <a:spcPts val="0"/>
              </a:spcAft>
              <a:defRPr/>
            </a:pPr>
            <a:r>
              <a:rPr lang="en-US" sz="1200" dirty="0">
                <a:solidFill>
                  <a:schemeClr val="tx1"/>
                </a:solidFill>
                <a:latin typeface="Arial" pitchFamily="34" charset="0"/>
                <a:cs typeface="Arial" pitchFamily="34" charset="0"/>
              </a:rPr>
              <a:t>Review information and provide input to </a:t>
            </a:r>
            <a:r>
              <a:rPr lang="en-US" sz="1200" dirty="0" smtClean="0">
                <a:solidFill>
                  <a:schemeClr val="tx1"/>
                </a:solidFill>
                <a:latin typeface="Arial" pitchFamily="34" charset="0"/>
                <a:cs typeface="Arial" pitchFamily="34" charset="0"/>
              </a:rPr>
              <a:t>AMT</a:t>
            </a:r>
            <a:endParaRPr lang="en-US" sz="1200" dirty="0">
              <a:solidFill>
                <a:schemeClr val="tx1"/>
              </a:solidFill>
              <a:latin typeface="Arial" pitchFamily="34" charset="0"/>
              <a:cs typeface="Arial" pitchFamily="34" charset="0"/>
            </a:endParaRPr>
          </a:p>
        </p:txBody>
      </p:sp>
      <p:sp>
        <p:nvSpPr>
          <p:cNvPr id="16" name="Flowchart: Decision 15"/>
          <p:cNvSpPr/>
          <p:nvPr/>
        </p:nvSpPr>
        <p:spPr bwMode="auto">
          <a:xfrm>
            <a:off x="4648200" y="3151188"/>
            <a:ext cx="914400" cy="609600"/>
          </a:xfrm>
          <a:prstGeom prst="flowChartDecision">
            <a:avLst/>
          </a:prstGeom>
          <a:solidFill>
            <a:schemeClr val="tx2">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anchor="b"/>
          <a:lstStyle>
            <a:defPPr>
              <a:defRPr lang="en-US"/>
            </a:defPPr>
            <a:lvl1pPr algn="l" defTabSz="1217613" rtl="0" fontAlgn="base">
              <a:spcBef>
                <a:spcPct val="0"/>
              </a:spcBef>
              <a:spcAft>
                <a:spcPct val="0"/>
              </a:spcAft>
              <a:defRPr sz="800" kern="1200">
                <a:solidFill>
                  <a:schemeClr val="lt1"/>
                </a:solidFill>
                <a:latin typeface="+mn-lt"/>
                <a:ea typeface="+mn-ea"/>
                <a:cs typeface="+mn-cs"/>
              </a:defRPr>
            </a:lvl1pPr>
            <a:lvl2pPr marL="608013" indent="-150813" algn="l" defTabSz="1217613" rtl="0" fontAlgn="base">
              <a:spcBef>
                <a:spcPct val="0"/>
              </a:spcBef>
              <a:spcAft>
                <a:spcPct val="0"/>
              </a:spcAft>
              <a:defRPr sz="800" kern="1200">
                <a:solidFill>
                  <a:schemeClr val="lt1"/>
                </a:solidFill>
                <a:latin typeface="+mn-lt"/>
                <a:ea typeface="+mn-ea"/>
                <a:cs typeface="+mn-cs"/>
              </a:defRPr>
            </a:lvl2pPr>
            <a:lvl3pPr marL="1217613" indent="-303213" algn="l" defTabSz="1217613" rtl="0" fontAlgn="base">
              <a:spcBef>
                <a:spcPct val="0"/>
              </a:spcBef>
              <a:spcAft>
                <a:spcPct val="0"/>
              </a:spcAft>
              <a:defRPr sz="800" kern="1200">
                <a:solidFill>
                  <a:schemeClr val="lt1"/>
                </a:solidFill>
                <a:latin typeface="+mn-lt"/>
                <a:ea typeface="+mn-ea"/>
                <a:cs typeface="+mn-cs"/>
              </a:defRPr>
            </a:lvl3pPr>
            <a:lvl4pPr marL="1825625" indent="-454025" algn="l" defTabSz="1217613" rtl="0" fontAlgn="base">
              <a:spcBef>
                <a:spcPct val="0"/>
              </a:spcBef>
              <a:spcAft>
                <a:spcPct val="0"/>
              </a:spcAft>
              <a:defRPr sz="800" kern="1200">
                <a:solidFill>
                  <a:schemeClr val="lt1"/>
                </a:solidFill>
                <a:latin typeface="+mn-lt"/>
                <a:ea typeface="+mn-ea"/>
                <a:cs typeface="+mn-cs"/>
              </a:defRPr>
            </a:lvl4pPr>
            <a:lvl5pPr marL="2435225" indent="-606425" algn="l" defTabSz="1217613" rtl="0" fontAlgn="base">
              <a:spcBef>
                <a:spcPct val="0"/>
              </a:spcBef>
              <a:spcAft>
                <a:spcPct val="0"/>
              </a:spcAft>
              <a:defRPr sz="800" kern="1200">
                <a:solidFill>
                  <a:schemeClr val="lt1"/>
                </a:solidFill>
                <a:latin typeface="+mn-lt"/>
                <a:ea typeface="+mn-ea"/>
                <a:cs typeface="+mn-cs"/>
              </a:defRPr>
            </a:lvl5pPr>
            <a:lvl6pPr marL="2286000" algn="l" defTabSz="914400" rtl="0" eaLnBrk="1" latinLnBrk="0" hangingPunct="1">
              <a:defRPr sz="800" kern="1200">
                <a:solidFill>
                  <a:schemeClr val="lt1"/>
                </a:solidFill>
                <a:latin typeface="+mn-lt"/>
                <a:ea typeface="+mn-ea"/>
                <a:cs typeface="+mn-cs"/>
              </a:defRPr>
            </a:lvl6pPr>
            <a:lvl7pPr marL="2743200" algn="l" defTabSz="914400" rtl="0" eaLnBrk="1" latinLnBrk="0" hangingPunct="1">
              <a:defRPr sz="800" kern="1200">
                <a:solidFill>
                  <a:schemeClr val="lt1"/>
                </a:solidFill>
                <a:latin typeface="+mn-lt"/>
                <a:ea typeface="+mn-ea"/>
                <a:cs typeface="+mn-cs"/>
              </a:defRPr>
            </a:lvl7pPr>
            <a:lvl8pPr marL="3200400" algn="l" defTabSz="914400" rtl="0" eaLnBrk="1" latinLnBrk="0" hangingPunct="1">
              <a:defRPr sz="800" kern="1200">
                <a:solidFill>
                  <a:schemeClr val="lt1"/>
                </a:solidFill>
                <a:latin typeface="+mn-lt"/>
                <a:ea typeface="+mn-ea"/>
                <a:cs typeface="+mn-cs"/>
              </a:defRPr>
            </a:lvl8pPr>
            <a:lvl9pPr marL="3657600" algn="l" defTabSz="914400" rtl="0" eaLnBrk="1" latinLnBrk="0" hangingPunct="1">
              <a:defRPr sz="800" kern="1200">
                <a:solidFill>
                  <a:schemeClr val="lt1"/>
                </a:solidFill>
                <a:latin typeface="+mn-lt"/>
                <a:ea typeface="+mn-ea"/>
                <a:cs typeface="+mn-cs"/>
              </a:defRPr>
            </a:lvl9pPr>
          </a:lstStyle>
          <a:p>
            <a:pPr algn="ctr">
              <a:defRPr/>
            </a:pPr>
            <a:r>
              <a:rPr lang="en-US" dirty="0">
                <a:solidFill>
                  <a:schemeClr val="tx1"/>
                </a:solidFill>
                <a:latin typeface="Arial" pitchFamily="34" charset="0"/>
                <a:cs typeface="Arial" pitchFamily="34" charset="0"/>
              </a:rPr>
              <a:t>A</a:t>
            </a:r>
            <a:r>
              <a:rPr lang="en-US" dirty="0" smtClean="0">
                <a:solidFill>
                  <a:schemeClr val="tx1"/>
                </a:solidFill>
                <a:latin typeface="Arial" pitchFamily="34" charset="0"/>
                <a:cs typeface="Arial" pitchFamily="34" charset="0"/>
              </a:rPr>
              <a:t>MT Guidance</a:t>
            </a:r>
            <a:endParaRPr lang="en-US" dirty="0">
              <a:solidFill>
                <a:schemeClr val="tx1"/>
              </a:solidFill>
              <a:latin typeface="Arial" pitchFamily="34" charset="0"/>
              <a:cs typeface="Arial" pitchFamily="34" charset="0"/>
            </a:endParaRPr>
          </a:p>
        </p:txBody>
      </p:sp>
      <p:sp>
        <p:nvSpPr>
          <p:cNvPr id="17" name="Flowchart: Process 16"/>
          <p:cNvSpPr/>
          <p:nvPr/>
        </p:nvSpPr>
        <p:spPr bwMode="auto">
          <a:xfrm>
            <a:off x="5943600" y="3108325"/>
            <a:ext cx="1189038" cy="685800"/>
          </a:xfrm>
          <a:prstGeom prst="flowChartProcess">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45720" tIns="0" rIns="45720" anchor="ctr" anchorCtr="1"/>
          <a:lstStyle>
            <a:defPPr>
              <a:defRPr lang="en-US"/>
            </a:defPPr>
            <a:lvl1pPr algn="l" defTabSz="1217613" rtl="0" fontAlgn="base">
              <a:spcBef>
                <a:spcPct val="0"/>
              </a:spcBef>
              <a:spcAft>
                <a:spcPct val="0"/>
              </a:spcAft>
              <a:defRPr sz="800" kern="1200">
                <a:solidFill>
                  <a:schemeClr val="lt1"/>
                </a:solidFill>
                <a:latin typeface="+mn-lt"/>
                <a:ea typeface="+mn-ea"/>
                <a:cs typeface="+mn-cs"/>
              </a:defRPr>
            </a:lvl1pPr>
            <a:lvl2pPr marL="608013" indent="-150813" algn="l" defTabSz="1217613" rtl="0" fontAlgn="base">
              <a:spcBef>
                <a:spcPct val="0"/>
              </a:spcBef>
              <a:spcAft>
                <a:spcPct val="0"/>
              </a:spcAft>
              <a:defRPr sz="800" kern="1200">
                <a:solidFill>
                  <a:schemeClr val="lt1"/>
                </a:solidFill>
                <a:latin typeface="+mn-lt"/>
                <a:ea typeface="+mn-ea"/>
                <a:cs typeface="+mn-cs"/>
              </a:defRPr>
            </a:lvl2pPr>
            <a:lvl3pPr marL="1217613" indent="-303213" algn="l" defTabSz="1217613" rtl="0" fontAlgn="base">
              <a:spcBef>
                <a:spcPct val="0"/>
              </a:spcBef>
              <a:spcAft>
                <a:spcPct val="0"/>
              </a:spcAft>
              <a:defRPr sz="800" kern="1200">
                <a:solidFill>
                  <a:schemeClr val="lt1"/>
                </a:solidFill>
                <a:latin typeface="+mn-lt"/>
                <a:ea typeface="+mn-ea"/>
                <a:cs typeface="+mn-cs"/>
              </a:defRPr>
            </a:lvl3pPr>
            <a:lvl4pPr marL="1825625" indent="-454025" algn="l" defTabSz="1217613" rtl="0" fontAlgn="base">
              <a:spcBef>
                <a:spcPct val="0"/>
              </a:spcBef>
              <a:spcAft>
                <a:spcPct val="0"/>
              </a:spcAft>
              <a:defRPr sz="800" kern="1200">
                <a:solidFill>
                  <a:schemeClr val="lt1"/>
                </a:solidFill>
                <a:latin typeface="+mn-lt"/>
                <a:ea typeface="+mn-ea"/>
                <a:cs typeface="+mn-cs"/>
              </a:defRPr>
            </a:lvl4pPr>
            <a:lvl5pPr marL="2435225" indent="-606425" algn="l" defTabSz="1217613" rtl="0" fontAlgn="base">
              <a:spcBef>
                <a:spcPct val="0"/>
              </a:spcBef>
              <a:spcAft>
                <a:spcPct val="0"/>
              </a:spcAft>
              <a:defRPr sz="800" kern="1200">
                <a:solidFill>
                  <a:schemeClr val="lt1"/>
                </a:solidFill>
                <a:latin typeface="+mn-lt"/>
                <a:ea typeface="+mn-ea"/>
                <a:cs typeface="+mn-cs"/>
              </a:defRPr>
            </a:lvl5pPr>
            <a:lvl6pPr marL="2286000" algn="l" defTabSz="914400" rtl="0" eaLnBrk="1" latinLnBrk="0" hangingPunct="1">
              <a:defRPr sz="800" kern="1200">
                <a:solidFill>
                  <a:schemeClr val="lt1"/>
                </a:solidFill>
                <a:latin typeface="+mn-lt"/>
                <a:ea typeface="+mn-ea"/>
                <a:cs typeface="+mn-cs"/>
              </a:defRPr>
            </a:lvl6pPr>
            <a:lvl7pPr marL="2743200" algn="l" defTabSz="914400" rtl="0" eaLnBrk="1" latinLnBrk="0" hangingPunct="1">
              <a:defRPr sz="800" kern="1200">
                <a:solidFill>
                  <a:schemeClr val="lt1"/>
                </a:solidFill>
                <a:latin typeface="+mn-lt"/>
                <a:ea typeface="+mn-ea"/>
                <a:cs typeface="+mn-cs"/>
              </a:defRPr>
            </a:lvl7pPr>
            <a:lvl8pPr marL="3200400" algn="l" defTabSz="914400" rtl="0" eaLnBrk="1" latinLnBrk="0" hangingPunct="1">
              <a:defRPr sz="800" kern="1200">
                <a:solidFill>
                  <a:schemeClr val="lt1"/>
                </a:solidFill>
                <a:latin typeface="+mn-lt"/>
                <a:ea typeface="+mn-ea"/>
                <a:cs typeface="+mn-cs"/>
              </a:defRPr>
            </a:lvl8pPr>
            <a:lvl9pPr marL="3657600" algn="l" defTabSz="914400" rtl="0" eaLnBrk="1" latinLnBrk="0" hangingPunct="1">
              <a:defRPr sz="800" kern="1200">
                <a:solidFill>
                  <a:schemeClr val="lt1"/>
                </a:solidFill>
                <a:latin typeface="+mn-lt"/>
                <a:ea typeface="+mn-ea"/>
                <a:cs typeface="+mn-cs"/>
              </a:defRPr>
            </a:lvl9pPr>
          </a:lstStyle>
          <a:p>
            <a:pPr algn="ctr" defTabSz="1217889" fontAlgn="auto">
              <a:spcBef>
                <a:spcPts val="0"/>
              </a:spcBef>
              <a:spcAft>
                <a:spcPts val="0"/>
              </a:spcAft>
              <a:defRPr/>
            </a:pPr>
            <a:r>
              <a:rPr lang="en-US" sz="1200" b="1" dirty="0">
                <a:solidFill>
                  <a:schemeClr val="tx1"/>
                </a:solidFill>
                <a:latin typeface="Arial" pitchFamily="34" charset="0"/>
                <a:cs typeface="Arial" pitchFamily="34" charset="0"/>
              </a:rPr>
              <a:t>Contractor</a:t>
            </a:r>
          </a:p>
          <a:p>
            <a:pPr algn="ctr" defTabSz="1217889" fontAlgn="auto">
              <a:spcBef>
                <a:spcPts val="0"/>
              </a:spcBef>
              <a:spcAft>
                <a:spcPts val="0"/>
              </a:spcAft>
              <a:defRPr/>
            </a:pPr>
            <a:r>
              <a:rPr lang="en-US" sz="1200" dirty="0" smtClean="0">
                <a:solidFill>
                  <a:schemeClr val="tx1"/>
                </a:solidFill>
                <a:latin typeface="Arial" pitchFamily="34" charset="0"/>
                <a:cs typeface="Arial" pitchFamily="34" charset="0"/>
              </a:rPr>
              <a:t>Finalize Work Products</a:t>
            </a:r>
            <a:endParaRPr lang="en-US" sz="1200" b="1" dirty="0">
              <a:solidFill>
                <a:schemeClr val="tx1"/>
              </a:solidFill>
              <a:latin typeface="Arial" pitchFamily="34" charset="0"/>
              <a:cs typeface="Arial" pitchFamily="34" charset="0"/>
            </a:endParaRPr>
          </a:p>
        </p:txBody>
      </p:sp>
      <p:sp>
        <p:nvSpPr>
          <p:cNvPr id="19" name="Flowchart: Document 18"/>
          <p:cNvSpPr/>
          <p:nvPr/>
        </p:nvSpPr>
        <p:spPr bwMode="auto">
          <a:xfrm>
            <a:off x="1497013" y="4343400"/>
            <a:ext cx="1295400" cy="549275"/>
          </a:xfrm>
          <a:prstGeom prst="flowChartDocument">
            <a:avLst/>
          </a:prstGeom>
          <a:solidFill>
            <a:srgbClr val="FFFFD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defPPr>
              <a:defRPr lang="en-US"/>
            </a:defPPr>
            <a:lvl1pPr algn="l" defTabSz="1217613" rtl="0" fontAlgn="base">
              <a:spcBef>
                <a:spcPct val="0"/>
              </a:spcBef>
              <a:spcAft>
                <a:spcPct val="0"/>
              </a:spcAft>
              <a:defRPr sz="800" kern="1200">
                <a:solidFill>
                  <a:schemeClr val="lt1"/>
                </a:solidFill>
                <a:latin typeface="+mn-lt"/>
                <a:ea typeface="+mn-ea"/>
                <a:cs typeface="+mn-cs"/>
              </a:defRPr>
            </a:lvl1pPr>
            <a:lvl2pPr marL="608013" indent="-150813" algn="l" defTabSz="1217613" rtl="0" fontAlgn="base">
              <a:spcBef>
                <a:spcPct val="0"/>
              </a:spcBef>
              <a:spcAft>
                <a:spcPct val="0"/>
              </a:spcAft>
              <a:defRPr sz="800" kern="1200">
                <a:solidFill>
                  <a:schemeClr val="lt1"/>
                </a:solidFill>
                <a:latin typeface="+mn-lt"/>
                <a:ea typeface="+mn-ea"/>
                <a:cs typeface="+mn-cs"/>
              </a:defRPr>
            </a:lvl2pPr>
            <a:lvl3pPr marL="1217613" indent="-303213" algn="l" defTabSz="1217613" rtl="0" fontAlgn="base">
              <a:spcBef>
                <a:spcPct val="0"/>
              </a:spcBef>
              <a:spcAft>
                <a:spcPct val="0"/>
              </a:spcAft>
              <a:defRPr sz="800" kern="1200">
                <a:solidFill>
                  <a:schemeClr val="lt1"/>
                </a:solidFill>
                <a:latin typeface="+mn-lt"/>
                <a:ea typeface="+mn-ea"/>
                <a:cs typeface="+mn-cs"/>
              </a:defRPr>
            </a:lvl3pPr>
            <a:lvl4pPr marL="1825625" indent="-454025" algn="l" defTabSz="1217613" rtl="0" fontAlgn="base">
              <a:spcBef>
                <a:spcPct val="0"/>
              </a:spcBef>
              <a:spcAft>
                <a:spcPct val="0"/>
              </a:spcAft>
              <a:defRPr sz="800" kern="1200">
                <a:solidFill>
                  <a:schemeClr val="lt1"/>
                </a:solidFill>
                <a:latin typeface="+mn-lt"/>
                <a:ea typeface="+mn-ea"/>
                <a:cs typeface="+mn-cs"/>
              </a:defRPr>
            </a:lvl4pPr>
            <a:lvl5pPr marL="2435225" indent="-606425" algn="l" defTabSz="1217613" rtl="0" fontAlgn="base">
              <a:spcBef>
                <a:spcPct val="0"/>
              </a:spcBef>
              <a:spcAft>
                <a:spcPct val="0"/>
              </a:spcAft>
              <a:defRPr sz="800" kern="1200">
                <a:solidFill>
                  <a:schemeClr val="lt1"/>
                </a:solidFill>
                <a:latin typeface="+mn-lt"/>
                <a:ea typeface="+mn-ea"/>
                <a:cs typeface="+mn-cs"/>
              </a:defRPr>
            </a:lvl5pPr>
            <a:lvl6pPr marL="2286000" algn="l" defTabSz="914400" rtl="0" eaLnBrk="1" latinLnBrk="0" hangingPunct="1">
              <a:defRPr sz="800" kern="1200">
                <a:solidFill>
                  <a:schemeClr val="lt1"/>
                </a:solidFill>
                <a:latin typeface="+mn-lt"/>
                <a:ea typeface="+mn-ea"/>
                <a:cs typeface="+mn-cs"/>
              </a:defRPr>
            </a:lvl6pPr>
            <a:lvl7pPr marL="2743200" algn="l" defTabSz="914400" rtl="0" eaLnBrk="1" latinLnBrk="0" hangingPunct="1">
              <a:defRPr sz="800" kern="1200">
                <a:solidFill>
                  <a:schemeClr val="lt1"/>
                </a:solidFill>
                <a:latin typeface="+mn-lt"/>
                <a:ea typeface="+mn-ea"/>
                <a:cs typeface="+mn-cs"/>
              </a:defRPr>
            </a:lvl7pPr>
            <a:lvl8pPr marL="3200400" algn="l" defTabSz="914400" rtl="0" eaLnBrk="1" latinLnBrk="0" hangingPunct="1">
              <a:defRPr sz="800" kern="1200">
                <a:solidFill>
                  <a:schemeClr val="lt1"/>
                </a:solidFill>
                <a:latin typeface="+mn-lt"/>
                <a:ea typeface="+mn-ea"/>
                <a:cs typeface="+mn-cs"/>
              </a:defRPr>
            </a:lvl8pPr>
            <a:lvl9pPr marL="3657600" algn="l" defTabSz="914400" rtl="0" eaLnBrk="1" latinLnBrk="0" hangingPunct="1">
              <a:defRPr sz="800" kern="1200">
                <a:solidFill>
                  <a:schemeClr val="lt1"/>
                </a:solidFill>
                <a:latin typeface="+mn-lt"/>
                <a:ea typeface="+mn-ea"/>
                <a:cs typeface="+mn-cs"/>
              </a:defRPr>
            </a:lvl9pPr>
          </a:lstStyle>
          <a:p>
            <a:pPr algn="ctr">
              <a:defRPr/>
            </a:pPr>
            <a:r>
              <a:rPr lang="en-US" sz="1200" b="1" dirty="0" smtClean="0">
                <a:solidFill>
                  <a:schemeClr val="tx1"/>
                </a:solidFill>
                <a:latin typeface="Arial" pitchFamily="34" charset="0"/>
                <a:cs typeface="Arial" pitchFamily="34" charset="0"/>
              </a:rPr>
              <a:t>Draft Memorandum</a:t>
            </a:r>
            <a:endParaRPr lang="en-US" sz="1200" b="1" dirty="0">
              <a:solidFill>
                <a:schemeClr val="tx1"/>
              </a:solidFill>
              <a:latin typeface="Arial" pitchFamily="34" charset="0"/>
              <a:cs typeface="Arial" pitchFamily="34" charset="0"/>
            </a:endParaRPr>
          </a:p>
        </p:txBody>
      </p:sp>
      <p:sp>
        <p:nvSpPr>
          <p:cNvPr id="32777" name="Flowchart: Document 19"/>
          <p:cNvSpPr>
            <a:spLocks noChangeArrowheads="1"/>
          </p:cNvSpPr>
          <p:nvPr/>
        </p:nvSpPr>
        <p:spPr bwMode="auto">
          <a:xfrm>
            <a:off x="6705600" y="4343400"/>
            <a:ext cx="1201738" cy="549275"/>
          </a:xfrm>
          <a:prstGeom prst="flowChartDocument">
            <a:avLst/>
          </a:prstGeom>
          <a:solidFill>
            <a:srgbClr val="FFFFDF"/>
          </a:solidFill>
          <a:ln w="12700">
            <a:solidFill>
              <a:schemeClr val="tx1"/>
            </a:solidFill>
            <a:miter lim="800000"/>
            <a:headEnd/>
            <a:tailEnd/>
          </a:ln>
        </p:spPr>
        <p:txBody>
          <a:bodyPr anchor="ctr"/>
          <a:lstStyle/>
          <a:p>
            <a:pPr algn="ctr" defTabSz="1217613"/>
            <a:r>
              <a:rPr lang="en-US" sz="1200" b="1">
                <a:cs typeface="Arial" charset="0"/>
              </a:rPr>
              <a:t>Final Memorandum</a:t>
            </a:r>
          </a:p>
        </p:txBody>
      </p:sp>
      <p:sp>
        <p:nvSpPr>
          <p:cNvPr id="32778" name="Flowchart: Document 20"/>
          <p:cNvSpPr>
            <a:spLocks noChangeArrowheads="1"/>
          </p:cNvSpPr>
          <p:nvPr/>
        </p:nvSpPr>
        <p:spPr bwMode="auto">
          <a:xfrm>
            <a:off x="5135563" y="4343400"/>
            <a:ext cx="1417637" cy="549275"/>
          </a:xfrm>
          <a:prstGeom prst="flowChartDocument">
            <a:avLst/>
          </a:prstGeom>
          <a:solidFill>
            <a:srgbClr val="FFFFDF"/>
          </a:solidFill>
          <a:ln w="12700">
            <a:solidFill>
              <a:schemeClr val="tx1"/>
            </a:solidFill>
            <a:miter lim="800000"/>
            <a:headEnd/>
            <a:tailEnd/>
          </a:ln>
        </p:spPr>
        <p:txBody>
          <a:bodyPr anchor="ctr"/>
          <a:lstStyle/>
          <a:p>
            <a:pPr algn="ctr" defTabSz="1217613"/>
            <a:r>
              <a:rPr lang="en-US" sz="1200" b="1">
                <a:cs typeface="Arial" charset="0"/>
              </a:rPr>
              <a:t>AMT Workshop Summary</a:t>
            </a:r>
          </a:p>
        </p:txBody>
      </p:sp>
      <p:sp>
        <p:nvSpPr>
          <p:cNvPr id="23" name="Flowchart: Manual Input 22"/>
          <p:cNvSpPr/>
          <p:nvPr/>
        </p:nvSpPr>
        <p:spPr bwMode="auto">
          <a:xfrm>
            <a:off x="1693863" y="2165350"/>
            <a:ext cx="896937" cy="639763"/>
          </a:xfrm>
          <a:prstGeom prst="flowChartManualInput">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defPPr>
              <a:defRPr lang="en-US"/>
            </a:defPPr>
            <a:lvl1pPr algn="l" defTabSz="1217613" rtl="0" fontAlgn="base">
              <a:spcBef>
                <a:spcPct val="0"/>
              </a:spcBef>
              <a:spcAft>
                <a:spcPct val="0"/>
              </a:spcAft>
              <a:defRPr sz="800" kern="1200">
                <a:solidFill>
                  <a:schemeClr val="lt1"/>
                </a:solidFill>
                <a:latin typeface="+mn-lt"/>
                <a:ea typeface="+mn-ea"/>
                <a:cs typeface="+mn-cs"/>
              </a:defRPr>
            </a:lvl1pPr>
            <a:lvl2pPr marL="608013" indent="-150813" algn="l" defTabSz="1217613" rtl="0" fontAlgn="base">
              <a:spcBef>
                <a:spcPct val="0"/>
              </a:spcBef>
              <a:spcAft>
                <a:spcPct val="0"/>
              </a:spcAft>
              <a:defRPr sz="800" kern="1200">
                <a:solidFill>
                  <a:schemeClr val="lt1"/>
                </a:solidFill>
                <a:latin typeface="+mn-lt"/>
                <a:ea typeface="+mn-ea"/>
                <a:cs typeface="+mn-cs"/>
              </a:defRPr>
            </a:lvl2pPr>
            <a:lvl3pPr marL="1217613" indent="-303213" algn="l" defTabSz="1217613" rtl="0" fontAlgn="base">
              <a:spcBef>
                <a:spcPct val="0"/>
              </a:spcBef>
              <a:spcAft>
                <a:spcPct val="0"/>
              </a:spcAft>
              <a:defRPr sz="800" kern="1200">
                <a:solidFill>
                  <a:schemeClr val="lt1"/>
                </a:solidFill>
                <a:latin typeface="+mn-lt"/>
                <a:ea typeface="+mn-ea"/>
                <a:cs typeface="+mn-cs"/>
              </a:defRPr>
            </a:lvl3pPr>
            <a:lvl4pPr marL="1825625" indent="-454025" algn="l" defTabSz="1217613" rtl="0" fontAlgn="base">
              <a:spcBef>
                <a:spcPct val="0"/>
              </a:spcBef>
              <a:spcAft>
                <a:spcPct val="0"/>
              </a:spcAft>
              <a:defRPr sz="800" kern="1200">
                <a:solidFill>
                  <a:schemeClr val="lt1"/>
                </a:solidFill>
                <a:latin typeface="+mn-lt"/>
                <a:ea typeface="+mn-ea"/>
                <a:cs typeface="+mn-cs"/>
              </a:defRPr>
            </a:lvl4pPr>
            <a:lvl5pPr marL="2435225" indent="-606425" algn="l" defTabSz="1217613" rtl="0" fontAlgn="base">
              <a:spcBef>
                <a:spcPct val="0"/>
              </a:spcBef>
              <a:spcAft>
                <a:spcPct val="0"/>
              </a:spcAft>
              <a:defRPr sz="800" kern="1200">
                <a:solidFill>
                  <a:schemeClr val="lt1"/>
                </a:solidFill>
                <a:latin typeface="+mn-lt"/>
                <a:ea typeface="+mn-ea"/>
                <a:cs typeface="+mn-cs"/>
              </a:defRPr>
            </a:lvl5pPr>
            <a:lvl6pPr marL="2286000" algn="l" defTabSz="914400" rtl="0" eaLnBrk="1" latinLnBrk="0" hangingPunct="1">
              <a:defRPr sz="800" kern="1200">
                <a:solidFill>
                  <a:schemeClr val="lt1"/>
                </a:solidFill>
                <a:latin typeface="+mn-lt"/>
                <a:ea typeface="+mn-ea"/>
                <a:cs typeface="+mn-cs"/>
              </a:defRPr>
            </a:lvl6pPr>
            <a:lvl7pPr marL="2743200" algn="l" defTabSz="914400" rtl="0" eaLnBrk="1" latinLnBrk="0" hangingPunct="1">
              <a:defRPr sz="800" kern="1200">
                <a:solidFill>
                  <a:schemeClr val="lt1"/>
                </a:solidFill>
                <a:latin typeface="+mn-lt"/>
                <a:ea typeface="+mn-ea"/>
                <a:cs typeface="+mn-cs"/>
              </a:defRPr>
            </a:lvl7pPr>
            <a:lvl8pPr marL="3200400" algn="l" defTabSz="914400" rtl="0" eaLnBrk="1" latinLnBrk="0" hangingPunct="1">
              <a:defRPr sz="800" kern="1200">
                <a:solidFill>
                  <a:schemeClr val="lt1"/>
                </a:solidFill>
                <a:latin typeface="+mn-lt"/>
                <a:ea typeface="+mn-ea"/>
                <a:cs typeface="+mn-cs"/>
              </a:defRPr>
            </a:lvl8pPr>
            <a:lvl9pPr marL="3657600" algn="l" defTabSz="914400" rtl="0" eaLnBrk="1" latinLnBrk="0" hangingPunct="1">
              <a:defRPr sz="800" kern="1200">
                <a:solidFill>
                  <a:schemeClr val="lt1"/>
                </a:solidFill>
                <a:latin typeface="+mn-lt"/>
                <a:ea typeface="+mn-ea"/>
                <a:cs typeface="+mn-cs"/>
              </a:defRPr>
            </a:lvl9pPr>
          </a:lstStyle>
          <a:p>
            <a:pPr algn="ctr">
              <a:defRPr/>
            </a:pPr>
            <a:r>
              <a:rPr lang="en-US" sz="1200" b="1" dirty="0">
                <a:solidFill>
                  <a:schemeClr val="tx1"/>
                </a:solidFill>
                <a:latin typeface="Arial" pitchFamily="34" charset="0"/>
                <a:cs typeface="Arial" pitchFamily="34" charset="0"/>
              </a:rPr>
              <a:t>Inputs</a:t>
            </a:r>
          </a:p>
          <a:p>
            <a:pPr algn="ctr">
              <a:defRPr/>
            </a:pPr>
            <a:endParaRPr lang="en-US" sz="1200" dirty="0">
              <a:solidFill>
                <a:schemeClr val="tx1"/>
              </a:solidFill>
              <a:latin typeface="Arial" pitchFamily="34" charset="0"/>
              <a:cs typeface="Arial" pitchFamily="34" charset="0"/>
            </a:endParaRPr>
          </a:p>
        </p:txBody>
      </p:sp>
      <p:cxnSp>
        <p:nvCxnSpPr>
          <p:cNvPr id="25" name="Straight Arrow Connector 24"/>
          <p:cNvCxnSpPr>
            <a:stCxn id="19" idx="2"/>
            <a:endCxn id="15" idx="0"/>
          </p:cNvCxnSpPr>
          <p:nvPr/>
        </p:nvCxnSpPr>
        <p:spPr bwMode="auto">
          <a:xfrm rot="5400000">
            <a:off x="1827213" y="5168900"/>
            <a:ext cx="630237" cy="4763"/>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hape 83"/>
          <p:cNvCxnSpPr>
            <a:stCxn id="15" idx="3"/>
            <a:endCxn id="14" idx="2"/>
          </p:cNvCxnSpPr>
          <p:nvPr/>
        </p:nvCxnSpPr>
        <p:spPr bwMode="auto">
          <a:xfrm flipV="1">
            <a:off x="3105150" y="3684588"/>
            <a:ext cx="500063" cy="2106612"/>
          </a:xfrm>
          <a:prstGeom prst="bentConnector2">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4" name="Flowchart: Process 43"/>
          <p:cNvSpPr/>
          <p:nvPr/>
        </p:nvSpPr>
        <p:spPr bwMode="auto">
          <a:xfrm>
            <a:off x="7467600" y="3260725"/>
            <a:ext cx="838200" cy="381000"/>
          </a:xfrm>
          <a:prstGeom prst="flowChartProcess">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45720" tIns="0" rIns="45720" anchor="ctr" anchorCtr="1"/>
          <a:lstStyle>
            <a:defPPr>
              <a:defRPr lang="en-US"/>
            </a:defPPr>
            <a:lvl1pPr algn="l" defTabSz="1217613" rtl="0" fontAlgn="base">
              <a:spcBef>
                <a:spcPct val="0"/>
              </a:spcBef>
              <a:spcAft>
                <a:spcPct val="0"/>
              </a:spcAft>
              <a:defRPr sz="800" kern="1200">
                <a:solidFill>
                  <a:schemeClr val="lt1"/>
                </a:solidFill>
                <a:latin typeface="+mn-lt"/>
                <a:ea typeface="+mn-ea"/>
                <a:cs typeface="+mn-cs"/>
              </a:defRPr>
            </a:lvl1pPr>
            <a:lvl2pPr marL="608013" indent="-150813" algn="l" defTabSz="1217613" rtl="0" fontAlgn="base">
              <a:spcBef>
                <a:spcPct val="0"/>
              </a:spcBef>
              <a:spcAft>
                <a:spcPct val="0"/>
              </a:spcAft>
              <a:defRPr sz="800" kern="1200">
                <a:solidFill>
                  <a:schemeClr val="lt1"/>
                </a:solidFill>
                <a:latin typeface="+mn-lt"/>
                <a:ea typeface="+mn-ea"/>
                <a:cs typeface="+mn-cs"/>
              </a:defRPr>
            </a:lvl2pPr>
            <a:lvl3pPr marL="1217613" indent="-303213" algn="l" defTabSz="1217613" rtl="0" fontAlgn="base">
              <a:spcBef>
                <a:spcPct val="0"/>
              </a:spcBef>
              <a:spcAft>
                <a:spcPct val="0"/>
              </a:spcAft>
              <a:defRPr sz="800" kern="1200">
                <a:solidFill>
                  <a:schemeClr val="lt1"/>
                </a:solidFill>
                <a:latin typeface="+mn-lt"/>
                <a:ea typeface="+mn-ea"/>
                <a:cs typeface="+mn-cs"/>
              </a:defRPr>
            </a:lvl3pPr>
            <a:lvl4pPr marL="1825625" indent="-454025" algn="l" defTabSz="1217613" rtl="0" fontAlgn="base">
              <a:spcBef>
                <a:spcPct val="0"/>
              </a:spcBef>
              <a:spcAft>
                <a:spcPct val="0"/>
              </a:spcAft>
              <a:defRPr sz="800" kern="1200">
                <a:solidFill>
                  <a:schemeClr val="lt1"/>
                </a:solidFill>
                <a:latin typeface="+mn-lt"/>
                <a:ea typeface="+mn-ea"/>
                <a:cs typeface="+mn-cs"/>
              </a:defRPr>
            </a:lvl4pPr>
            <a:lvl5pPr marL="2435225" indent="-606425" algn="l" defTabSz="1217613" rtl="0" fontAlgn="base">
              <a:spcBef>
                <a:spcPct val="0"/>
              </a:spcBef>
              <a:spcAft>
                <a:spcPct val="0"/>
              </a:spcAft>
              <a:defRPr sz="800" kern="1200">
                <a:solidFill>
                  <a:schemeClr val="lt1"/>
                </a:solidFill>
                <a:latin typeface="+mn-lt"/>
                <a:ea typeface="+mn-ea"/>
                <a:cs typeface="+mn-cs"/>
              </a:defRPr>
            </a:lvl5pPr>
            <a:lvl6pPr marL="2286000" algn="l" defTabSz="914400" rtl="0" eaLnBrk="1" latinLnBrk="0" hangingPunct="1">
              <a:defRPr sz="800" kern="1200">
                <a:solidFill>
                  <a:schemeClr val="lt1"/>
                </a:solidFill>
                <a:latin typeface="+mn-lt"/>
                <a:ea typeface="+mn-ea"/>
                <a:cs typeface="+mn-cs"/>
              </a:defRPr>
            </a:lvl6pPr>
            <a:lvl7pPr marL="2743200" algn="l" defTabSz="914400" rtl="0" eaLnBrk="1" latinLnBrk="0" hangingPunct="1">
              <a:defRPr sz="800" kern="1200">
                <a:solidFill>
                  <a:schemeClr val="lt1"/>
                </a:solidFill>
                <a:latin typeface="+mn-lt"/>
                <a:ea typeface="+mn-ea"/>
                <a:cs typeface="+mn-cs"/>
              </a:defRPr>
            </a:lvl7pPr>
            <a:lvl8pPr marL="3200400" algn="l" defTabSz="914400" rtl="0" eaLnBrk="1" latinLnBrk="0" hangingPunct="1">
              <a:defRPr sz="800" kern="1200">
                <a:solidFill>
                  <a:schemeClr val="lt1"/>
                </a:solidFill>
                <a:latin typeface="+mn-lt"/>
                <a:ea typeface="+mn-ea"/>
                <a:cs typeface="+mn-cs"/>
              </a:defRPr>
            </a:lvl8pPr>
            <a:lvl9pPr marL="3657600" algn="l" defTabSz="914400" rtl="0" eaLnBrk="1" latinLnBrk="0" hangingPunct="1">
              <a:defRPr sz="800" kern="1200">
                <a:solidFill>
                  <a:schemeClr val="lt1"/>
                </a:solidFill>
                <a:latin typeface="+mn-lt"/>
                <a:ea typeface="+mn-ea"/>
                <a:cs typeface="+mn-cs"/>
              </a:defRPr>
            </a:lvl9pPr>
          </a:lstStyle>
          <a:p>
            <a:pPr algn="ctr" defTabSz="1217889" fontAlgn="auto">
              <a:spcBef>
                <a:spcPts val="0"/>
              </a:spcBef>
              <a:spcAft>
                <a:spcPts val="0"/>
              </a:spcAft>
              <a:defRPr/>
            </a:pPr>
            <a:r>
              <a:rPr lang="en-US" sz="1200" b="1" dirty="0" smtClean="0">
                <a:solidFill>
                  <a:schemeClr val="tx1"/>
                </a:solidFill>
                <a:latin typeface="Arial" pitchFamily="34" charset="0"/>
                <a:cs typeface="Arial" pitchFamily="34" charset="0"/>
              </a:rPr>
              <a:t>Next Task</a:t>
            </a:r>
            <a:endParaRPr lang="en-US" sz="1200" b="1" dirty="0">
              <a:solidFill>
                <a:schemeClr val="tx1"/>
              </a:solidFill>
              <a:latin typeface="Arial" pitchFamily="34" charset="0"/>
              <a:cs typeface="Arial" pitchFamily="34" charset="0"/>
            </a:endParaRPr>
          </a:p>
        </p:txBody>
      </p:sp>
      <p:sp>
        <p:nvSpPr>
          <p:cNvPr id="46" name="Flowchart: Process 45"/>
          <p:cNvSpPr/>
          <p:nvPr/>
        </p:nvSpPr>
        <p:spPr bwMode="auto">
          <a:xfrm>
            <a:off x="304800" y="3284538"/>
            <a:ext cx="838200" cy="381000"/>
          </a:xfrm>
          <a:prstGeom prst="flowChartProcess">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45720" tIns="0" rIns="45720" anchor="ctr" anchorCtr="1"/>
          <a:lstStyle>
            <a:defPPr>
              <a:defRPr lang="en-US"/>
            </a:defPPr>
            <a:lvl1pPr algn="l" defTabSz="1217613" rtl="0" fontAlgn="base">
              <a:spcBef>
                <a:spcPct val="0"/>
              </a:spcBef>
              <a:spcAft>
                <a:spcPct val="0"/>
              </a:spcAft>
              <a:defRPr sz="800" kern="1200">
                <a:solidFill>
                  <a:schemeClr val="lt1"/>
                </a:solidFill>
                <a:latin typeface="+mn-lt"/>
                <a:ea typeface="+mn-ea"/>
                <a:cs typeface="+mn-cs"/>
              </a:defRPr>
            </a:lvl1pPr>
            <a:lvl2pPr marL="608013" indent="-150813" algn="l" defTabSz="1217613" rtl="0" fontAlgn="base">
              <a:spcBef>
                <a:spcPct val="0"/>
              </a:spcBef>
              <a:spcAft>
                <a:spcPct val="0"/>
              </a:spcAft>
              <a:defRPr sz="800" kern="1200">
                <a:solidFill>
                  <a:schemeClr val="lt1"/>
                </a:solidFill>
                <a:latin typeface="+mn-lt"/>
                <a:ea typeface="+mn-ea"/>
                <a:cs typeface="+mn-cs"/>
              </a:defRPr>
            </a:lvl2pPr>
            <a:lvl3pPr marL="1217613" indent="-303213" algn="l" defTabSz="1217613" rtl="0" fontAlgn="base">
              <a:spcBef>
                <a:spcPct val="0"/>
              </a:spcBef>
              <a:spcAft>
                <a:spcPct val="0"/>
              </a:spcAft>
              <a:defRPr sz="800" kern="1200">
                <a:solidFill>
                  <a:schemeClr val="lt1"/>
                </a:solidFill>
                <a:latin typeface="+mn-lt"/>
                <a:ea typeface="+mn-ea"/>
                <a:cs typeface="+mn-cs"/>
              </a:defRPr>
            </a:lvl3pPr>
            <a:lvl4pPr marL="1825625" indent="-454025" algn="l" defTabSz="1217613" rtl="0" fontAlgn="base">
              <a:spcBef>
                <a:spcPct val="0"/>
              </a:spcBef>
              <a:spcAft>
                <a:spcPct val="0"/>
              </a:spcAft>
              <a:defRPr sz="800" kern="1200">
                <a:solidFill>
                  <a:schemeClr val="lt1"/>
                </a:solidFill>
                <a:latin typeface="+mn-lt"/>
                <a:ea typeface="+mn-ea"/>
                <a:cs typeface="+mn-cs"/>
              </a:defRPr>
            </a:lvl4pPr>
            <a:lvl5pPr marL="2435225" indent="-606425" algn="l" defTabSz="1217613" rtl="0" fontAlgn="base">
              <a:spcBef>
                <a:spcPct val="0"/>
              </a:spcBef>
              <a:spcAft>
                <a:spcPct val="0"/>
              </a:spcAft>
              <a:defRPr sz="800" kern="1200">
                <a:solidFill>
                  <a:schemeClr val="lt1"/>
                </a:solidFill>
                <a:latin typeface="+mn-lt"/>
                <a:ea typeface="+mn-ea"/>
                <a:cs typeface="+mn-cs"/>
              </a:defRPr>
            </a:lvl5pPr>
            <a:lvl6pPr marL="2286000" algn="l" defTabSz="914400" rtl="0" eaLnBrk="1" latinLnBrk="0" hangingPunct="1">
              <a:defRPr sz="800" kern="1200">
                <a:solidFill>
                  <a:schemeClr val="lt1"/>
                </a:solidFill>
                <a:latin typeface="+mn-lt"/>
                <a:ea typeface="+mn-ea"/>
                <a:cs typeface="+mn-cs"/>
              </a:defRPr>
            </a:lvl6pPr>
            <a:lvl7pPr marL="2743200" algn="l" defTabSz="914400" rtl="0" eaLnBrk="1" latinLnBrk="0" hangingPunct="1">
              <a:defRPr sz="800" kern="1200">
                <a:solidFill>
                  <a:schemeClr val="lt1"/>
                </a:solidFill>
                <a:latin typeface="+mn-lt"/>
                <a:ea typeface="+mn-ea"/>
                <a:cs typeface="+mn-cs"/>
              </a:defRPr>
            </a:lvl7pPr>
            <a:lvl8pPr marL="3200400" algn="l" defTabSz="914400" rtl="0" eaLnBrk="1" latinLnBrk="0" hangingPunct="1">
              <a:defRPr sz="800" kern="1200">
                <a:solidFill>
                  <a:schemeClr val="lt1"/>
                </a:solidFill>
                <a:latin typeface="+mn-lt"/>
                <a:ea typeface="+mn-ea"/>
                <a:cs typeface="+mn-cs"/>
              </a:defRPr>
            </a:lvl8pPr>
            <a:lvl9pPr marL="3657600" algn="l" defTabSz="914400" rtl="0" eaLnBrk="1" latinLnBrk="0" hangingPunct="1">
              <a:defRPr sz="800" kern="1200">
                <a:solidFill>
                  <a:schemeClr val="lt1"/>
                </a:solidFill>
                <a:latin typeface="+mn-lt"/>
                <a:ea typeface="+mn-ea"/>
                <a:cs typeface="+mn-cs"/>
              </a:defRPr>
            </a:lvl9pPr>
          </a:lstStyle>
          <a:p>
            <a:pPr algn="ctr" defTabSz="1217889" fontAlgn="auto">
              <a:spcBef>
                <a:spcPts val="0"/>
              </a:spcBef>
              <a:spcAft>
                <a:spcPts val="0"/>
              </a:spcAft>
              <a:defRPr/>
            </a:pPr>
            <a:r>
              <a:rPr lang="en-US" sz="1200" b="1" dirty="0" smtClean="0">
                <a:solidFill>
                  <a:schemeClr val="tx1"/>
                </a:solidFill>
                <a:latin typeface="Arial" pitchFamily="34" charset="0"/>
                <a:cs typeface="Arial" pitchFamily="34" charset="0"/>
              </a:rPr>
              <a:t>Prior Task</a:t>
            </a:r>
            <a:endParaRPr lang="en-US" sz="1200" b="1" dirty="0">
              <a:solidFill>
                <a:schemeClr val="tx1"/>
              </a:solidFill>
              <a:latin typeface="Arial" pitchFamily="34" charset="0"/>
              <a:cs typeface="Arial" pitchFamily="34" charset="0"/>
            </a:endParaRPr>
          </a:p>
        </p:txBody>
      </p:sp>
      <p:cxnSp>
        <p:nvCxnSpPr>
          <p:cNvPr id="56" name="Straight Arrow Connector 55"/>
          <p:cNvCxnSpPr>
            <a:stCxn id="13" idx="2"/>
            <a:endCxn id="19" idx="0"/>
          </p:cNvCxnSpPr>
          <p:nvPr/>
        </p:nvCxnSpPr>
        <p:spPr bwMode="auto">
          <a:xfrm rot="5400000">
            <a:off x="1879601" y="4075112"/>
            <a:ext cx="533400" cy="3175"/>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a:stCxn id="23" idx="2"/>
            <a:endCxn id="13" idx="0"/>
          </p:cNvCxnSpPr>
          <p:nvPr/>
        </p:nvCxnSpPr>
        <p:spPr bwMode="auto">
          <a:xfrm rot="16200000" flipH="1">
            <a:off x="1973263" y="2973388"/>
            <a:ext cx="342900" cy="635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a:stCxn id="46" idx="3"/>
            <a:endCxn id="13" idx="1"/>
          </p:cNvCxnSpPr>
          <p:nvPr/>
        </p:nvCxnSpPr>
        <p:spPr bwMode="auto">
          <a:xfrm>
            <a:off x="1143000" y="3475038"/>
            <a:ext cx="411163" cy="4762"/>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a:stCxn id="14" idx="3"/>
            <a:endCxn id="16" idx="1"/>
          </p:cNvCxnSpPr>
          <p:nvPr/>
        </p:nvCxnSpPr>
        <p:spPr bwMode="auto">
          <a:xfrm>
            <a:off x="4167188" y="3455988"/>
            <a:ext cx="481012" cy="1587"/>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a:stCxn id="16" idx="3"/>
            <a:endCxn id="17" idx="1"/>
          </p:cNvCxnSpPr>
          <p:nvPr/>
        </p:nvCxnSpPr>
        <p:spPr bwMode="auto">
          <a:xfrm flipV="1">
            <a:off x="5562600" y="3451225"/>
            <a:ext cx="381000" cy="4763"/>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a:stCxn id="17" idx="2"/>
            <a:endCxn id="32778" idx="0"/>
          </p:cNvCxnSpPr>
          <p:nvPr/>
        </p:nvCxnSpPr>
        <p:spPr bwMode="auto">
          <a:xfrm rot="5400000">
            <a:off x="5917406" y="3721894"/>
            <a:ext cx="549275" cy="693738"/>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a:stCxn id="17" idx="2"/>
            <a:endCxn id="32777" idx="0"/>
          </p:cNvCxnSpPr>
          <p:nvPr/>
        </p:nvCxnSpPr>
        <p:spPr bwMode="auto">
          <a:xfrm rot="16200000" flipH="1">
            <a:off x="6648450" y="3684588"/>
            <a:ext cx="549275" cy="76835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a:stCxn id="17" idx="3"/>
            <a:endCxn id="44" idx="1"/>
          </p:cNvCxnSpPr>
          <p:nvPr/>
        </p:nvCxnSpPr>
        <p:spPr bwMode="auto">
          <a:xfrm>
            <a:off x="7132638" y="3451225"/>
            <a:ext cx="334962" cy="1588"/>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8" name="Flowchart: Magnetic Disk 77"/>
          <p:cNvSpPr/>
          <p:nvPr/>
        </p:nvSpPr>
        <p:spPr bwMode="auto">
          <a:xfrm>
            <a:off x="5840413" y="1981200"/>
            <a:ext cx="1395412" cy="609600"/>
          </a:xfrm>
          <a:prstGeom prst="flowChartMagneticDisk">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a:lstStyle>
            <a:defPPr>
              <a:defRPr lang="en-US"/>
            </a:defPPr>
            <a:lvl1pPr algn="l" defTabSz="1217613" rtl="0" fontAlgn="base">
              <a:spcBef>
                <a:spcPct val="0"/>
              </a:spcBef>
              <a:spcAft>
                <a:spcPct val="0"/>
              </a:spcAft>
              <a:defRPr sz="800" kern="1200">
                <a:solidFill>
                  <a:schemeClr val="lt1"/>
                </a:solidFill>
                <a:latin typeface="+mn-lt"/>
                <a:ea typeface="+mn-ea"/>
                <a:cs typeface="+mn-cs"/>
              </a:defRPr>
            </a:lvl1pPr>
            <a:lvl2pPr marL="608013" indent="-150813" algn="l" defTabSz="1217613" rtl="0" fontAlgn="base">
              <a:spcBef>
                <a:spcPct val="0"/>
              </a:spcBef>
              <a:spcAft>
                <a:spcPct val="0"/>
              </a:spcAft>
              <a:defRPr sz="800" kern="1200">
                <a:solidFill>
                  <a:schemeClr val="lt1"/>
                </a:solidFill>
                <a:latin typeface="+mn-lt"/>
                <a:ea typeface="+mn-ea"/>
                <a:cs typeface="+mn-cs"/>
              </a:defRPr>
            </a:lvl2pPr>
            <a:lvl3pPr marL="1217613" indent="-303213" algn="l" defTabSz="1217613" rtl="0" fontAlgn="base">
              <a:spcBef>
                <a:spcPct val="0"/>
              </a:spcBef>
              <a:spcAft>
                <a:spcPct val="0"/>
              </a:spcAft>
              <a:defRPr sz="800" kern="1200">
                <a:solidFill>
                  <a:schemeClr val="lt1"/>
                </a:solidFill>
                <a:latin typeface="+mn-lt"/>
                <a:ea typeface="+mn-ea"/>
                <a:cs typeface="+mn-cs"/>
              </a:defRPr>
            </a:lvl3pPr>
            <a:lvl4pPr marL="1825625" indent="-454025" algn="l" defTabSz="1217613" rtl="0" fontAlgn="base">
              <a:spcBef>
                <a:spcPct val="0"/>
              </a:spcBef>
              <a:spcAft>
                <a:spcPct val="0"/>
              </a:spcAft>
              <a:defRPr sz="800" kern="1200">
                <a:solidFill>
                  <a:schemeClr val="lt1"/>
                </a:solidFill>
                <a:latin typeface="+mn-lt"/>
                <a:ea typeface="+mn-ea"/>
                <a:cs typeface="+mn-cs"/>
              </a:defRPr>
            </a:lvl4pPr>
            <a:lvl5pPr marL="2435225" indent="-606425" algn="l" defTabSz="1217613" rtl="0" fontAlgn="base">
              <a:spcBef>
                <a:spcPct val="0"/>
              </a:spcBef>
              <a:spcAft>
                <a:spcPct val="0"/>
              </a:spcAft>
              <a:defRPr sz="800" kern="1200">
                <a:solidFill>
                  <a:schemeClr val="lt1"/>
                </a:solidFill>
                <a:latin typeface="+mn-lt"/>
                <a:ea typeface="+mn-ea"/>
                <a:cs typeface="+mn-cs"/>
              </a:defRPr>
            </a:lvl5pPr>
            <a:lvl6pPr marL="2286000" algn="l" defTabSz="914400" rtl="0" eaLnBrk="1" latinLnBrk="0" hangingPunct="1">
              <a:defRPr sz="800" kern="1200">
                <a:solidFill>
                  <a:schemeClr val="lt1"/>
                </a:solidFill>
                <a:latin typeface="+mn-lt"/>
                <a:ea typeface="+mn-ea"/>
                <a:cs typeface="+mn-cs"/>
              </a:defRPr>
            </a:lvl6pPr>
            <a:lvl7pPr marL="2743200" algn="l" defTabSz="914400" rtl="0" eaLnBrk="1" latinLnBrk="0" hangingPunct="1">
              <a:defRPr sz="800" kern="1200">
                <a:solidFill>
                  <a:schemeClr val="lt1"/>
                </a:solidFill>
                <a:latin typeface="+mn-lt"/>
                <a:ea typeface="+mn-ea"/>
                <a:cs typeface="+mn-cs"/>
              </a:defRPr>
            </a:lvl7pPr>
            <a:lvl8pPr marL="3200400" algn="l" defTabSz="914400" rtl="0" eaLnBrk="1" latinLnBrk="0" hangingPunct="1">
              <a:defRPr sz="800" kern="1200">
                <a:solidFill>
                  <a:schemeClr val="lt1"/>
                </a:solidFill>
                <a:latin typeface="+mn-lt"/>
                <a:ea typeface="+mn-ea"/>
                <a:cs typeface="+mn-cs"/>
              </a:defRPr>
            </a:lvl8pPr>
            <a:lvl9pPr marL="3657600" algn="l" defTabSz="914400" rtl="0" eaLnBrk="1" latinLnBrk="0" hangingPunct="1">
              <a:defRPr sz="800" kern="1200">
                <a:solidFill>
                  <a:schemeClr val="lt1"/>
                </a:solidFill>
                <a:latin typeface="+mn-lt"/>
                <a:ea typeface="+mn-ea"/>
                <a:cs typeface="+mn-cs"/>
              </a:defRPr>
            </a:lvl9pPr>
          </a:lstStyle>
          <a:p>
            <a:pPr algn="ctr">
              <a:defRPr/>
            </a:pPr>
            <a:r>
              <a:rPr lang="en-US" sz="1000" b="1" dirty="0" smtClean="0">
                <a:solidFill>
                  <a:schemeClr val="tx1"/>
                </a:solidFill>
                <a:latin typeface="Arial" charset="0"/>
                <a:cs typeface="Arial" charset="0"/>
              </a:rPr>
              <a:t>Datasets and Other Information</a:t>
            </a:r>
            <a:endParaRPr lang="en-US" sz="1000" b="1" dirty="0">
              <a:solidFill>
                <a:schemeClr val="tx1"/>
              </a:solidFill>
              <a:latin typeface="Arial" charset="0"/>
              <a:cs typeface="Arial" charset="0"/>
            </a:endParaRPr>
          </a:p>
          <a:p>
            <a:pPr algn="ctr">
              <a:defRPr/>
            </a:pPr>
            <a:endParaRPr lang="en-US" sz="1000" dirty="0">
              <a:solidFill>
                <a:schemeClr val="tx1"/>
              </a:solidFill>
              <a:latin typeface="Arial" charset="0"/>
              <a:cs typeface="Arial" charset="0"/>
            </a:endParaRPr>
          </a:p>
        </p:txBody>
      </p:sp>
      <p:cxnSp>
        <p:nvCxnSpPr>
          <p:cNvPr id="80" name="Straight Arrow Connector 79"/>
          <p:cNvCxnSpPr>
            <a:stCxn id="17" idx="0"/>
            <a:endCxn id="78" idx="3"/>
          </p:cNvCxnSpPr>
          <p:nvPr/>
        </p:nvCxnSpPr>
        <p:spPr bwMode="auto">
          <a:xfrm rot="5400000" flipH="1" flipV="1">
            <a:off x="6279356" y="2848769"/>
            <a:ext cx="517525" cy="1588"/>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Schedule</a:t>
            </a:r>
            <a:endParaRPr lang="en-US" dirty="0"/>
          </a:p>
        </p:txBody>
      </p:sp>
      <p:pic>
        <p:nvPicPr>
          <p:cNvPr id="33795" name="Picture 1"/>
          <p:cNvPicPr>
            <a:picLocks noChangeAspect="1" noChangeArrowheads="1"/>
          </p:cNvPicPr>
          <p:nvPr/>
        </p:nvPicPr>
        <p:blipFill>
          <a:blip r:embed="rId2" cstate="print"/>
          <a:srcRect/>
          <a:stretch>
            <a:fillRect/>
          </a:stretch>
        </p:blipFill>
        <p:spPr bwMode="auto">
          <a:xfrm>
            <a:off x="76200" y="1257300"/>
            <a:ext cx="4191000" cy="3657600"/>
          </a:xfrm>
          <a:prstGeom prst="rect">
            <a:avLst/>
          </a:prstGeom>
          <a:noFill/>
          <a:ln w="9525">
            <a:noFill/>
            <a:miter lim="800000"/>
            <a:headEnd/>
            <a:tailEnd/>
          </a:ln>
        </p:spPr>
      </p:pic>
      <p:pic>
        <p:nvPicPr>
          <p:cNvPr id="33796" name="Picture 2"/>
          <p:cNvPicPr>
            <a:picLocks noChangeAspect="1" noChangeArrowheads="1"/>
          </p:cNvPicPr>
          <p:nvPr/>
        </p:nvPicPr>
        <p:blipFill>
          <a:blip r:embed="rId3" cstate="print"/>
          <a:srcRect/>
          <a:stretch>
            <a:fillRect/>
          </a:stretch>
        </p:blipFill>
        <p:spPr bwMode="auto">
          <a:xfrm>
            <a:off x="4292600" y="1785938"/>
            <a:ext cx="4184650" cy="2686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E:\Photos\DSCF1473.JPG"/>
          <p:cNvPicPr>
            <a:picLocks noChangeAspect="1" noChangeArrowheads="1"/>
          </p:cNvPicPr>
          <p:nvPr/>
        </p:nvPicPr>
        <p:blipFill>
          <a:blip r:embed="rId2" cstate="print"/>
          <a:srcRect l="6445"/>
          <a:stretch>
            <a:fillRect/>
          </a:stretch>
        </p:blipFill>
        <p:spPr bwMode="auto">
          <a:xfrm>
            <a:off x="0" y="-4763"/>
            <a:ext cx="8502650" cy="6802438"/>
          </a:xfrm>
          <a:prstGeom prst="rect">
            <a:avLst/>
          </a:prstGeom>
          <a:noFill/>
          <a:ln w="9525">
            <a:noFill/>
            <a:miter lim="800000"/>
            <a:headEnd/>
            <a:tailEnd/>
          </a:ln>
        </p:spPr>
      </p:pic>
      <p:sp>
        <p:nvSpPr>
          <p:cNvPr id="3" name="Title 2"/>
          <p:cNvSpPr>
            <a:spLocks noGrp="1"/>
          </p:cNvSpPr>
          <p:nvPr>
            <p:ph type="ctrTitle"/>
          </p:nvPr>
        </p:nvSpPr>
        <p:spPr>
          <a:xfrm>
            <a:off x="372762" y="76200"/>
            <a:ext cx="7772400" cy="1470025"/>
          </a:xfrm>
        </p:spPr>
        <p:txBody>
          <a:bodyPr/>
          <a:lstStyle/>
          <a:p>
            <a:pPr fontAlgn="auto">
              <a:spcAft>
                <a:spcPts val="0"/>
              </a:spcAft>
              <a:defRPr/>
            </a:pPr>
            <a:r>
              <a:rPr lang="en-US" dirty="0" smtClean="0"/>
              <a:t>Questions?</a:t>
            </a:r>
            <a:endParaRPr lang="en-US" dirty="0"/>
          </a:p>
        </p:txBody>
      </p:sp>
      <p:pic>
        <p:nvPicPr>
          <p:cNvPr id="34820" name="Picture 11" descr="NSPL_logo.png"/>
          <p:cNvPicPr>
            <a:picLocks noChangeAspect="1"/>
          </p:cNvPicPr>
          <p:nvPr/>
        </p:nvPicPr>
        <p:blipFill>
          <a:blip r:embed="rId3" cstate="print"/>
          <a:srcRect/>
          <a:stretch>
            <a:fillRect/>
          </a:stretch>
        </p:blipFill>
        <p:spPr bwMode="auto">
          <a:xfrm>
            <a:off x="7867650" y="6305550"/>
            <a:ext cx="1308100" cy="476250"/>
          </a:xfrm>
          <a:prstGeom prst="rect">
            <a:avLst/>
          </a:prstGeom>
          <a:noFill/>
          <a:ln w="9525">
            <a:noFill/>
            <a:miter lim="800000"/>
            <a:headEnd/>
            <a:tailEnd/>
          </a:ln>
        </p:spPr>
      </p:pic>
      <p:sp>
        <p:nvSpPr>
          <p:cNvPr id="7" name="TextBox 5"/>
          <p:cNvSpPr txBox="1">
            <a:spLocks noChangeArrowheads="1"/>
          </p:cNvSpPr>
          <p:nvPr/>
        </p:nvSpPr>
        <p:spPr bwMode="auto">
          <a:xfrm>
            <a:off x="9525" y="6522372"/>
            <a:ext cx="3177473" cy="307777"/>
          </a:xfrm>
          <a:prstGeom prst="rect">
            <a:avLst/>
          </a:prstGeom>
          <a:noFill/>
          <a:ln w="9525">
            <a:noFill/>
            <a:miter lim="800000"/>
            <a:headEnd/>
            <a:tailEnd/>
          </a:ln>
        </p:spPr>
        <p:txBody>
          <a:bodyPr wrap="none">
            <a:spAutoFit/>
          </a:bodyPr>
          <a:lstStyle/>
          <a:p>
            <a:pPr>
              <a:defRPr/>
            </a:pPr>
            <a:r>
              <a:rPr lang="en-US" sz="1400" b="1" dirty="0">
                <a:ln w="3175">
                  <a:solidFill>
                    <a:schemeClr val="tx1"/>
                  </a:solidFill>
                </a:ln>
                <a:solidFill>
                  <a:srgbClr val="5F0000"/>
                </a:solidFill>
              </a:rPr>
              <a:t>Colorado Plateaus Ecoregion, Utah</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descr="mojave.tif"/>
          <p:cNvPicPr>
            <a:picLocks noChangeAspect="1"/>
          </p:cNvPicPr>
          <p:nvPr/>
        </p:nvPicPr>
        <p:blipFill>
          <a:blip r:embed="rId2" cstate="print"/>
          <a:srcRect/>
          <a:stretch>
            <a:fillRect/>
          </a:stretch>
        </p:blipFill>
        <p:spPr bwMode="auto">
          <a:xfrm>
            <a:off x="0" y="-3175"/>
            <a:ext cx="8504238" cy="6800850"/>
          </a:xfrm>
          <a:prstGeom prst="rect">
            <a:avLst/>
          </a:prstGeom>
          <a:noFill/>
          <a:ln w="9525">
            <a:noFill/>
            <a:miter lim="800000"/>
            <a:headEnd/>
            <a:tailEnd/>
          </a:ln>
        </p:spPr>
      </p:pic>
      <p:sp>
        <p:nvSpPr>
          <p:cNvPr id="2" name="Title 1"/>
          <p:cNvSpPr>
            <a:spLocks noGrp="1"/>
          </p:cNvSpPr>
          <p:nvPr>
            <p:ph type="ctrTitle"/>
          </p:nvPr>
        </p:nvSpPr>
        <p:spPr>
          <a:xfrm>
            <a:off x="248074" y="232760"/>
            <a:ext cx="5745405" cy="2025939"/>
          </a:xfrm>
        </p:spPr>
        <p:txBody>
          <a:bodyPr>
            <a:noAutofit/>
          </a:bodyPr>
          <a:lstStyle/>
          <a:p>
            <a:pPr>
              <a:defRPr/>
            </a:pPr>
            <a:r>
              <a:rPr lang="en-US" dirty="0" smtClean="0">
                <a:ea typeface="+mj-ea"/>
              </a:rPr>
              <a:t>Rapid</a:t>
            </a:r>
            <a:br>
              <a:rPr lang="en-US" dirty="0" smtClean="0">
                <a:ea typeface="+mj-ea"/>
              </a:rPr>
            </a:br>
            <a:r>
              <a:rPr lang="en-US" dirty="0" smtClean="0">
                <a:ea typeface="+mj-ea"/>
              </a:rPr>
              <a:t>Ecoregional</a:t>
            </a:r>
            <a:br>
              <a:rPr lang="en-US" dirty="0" smtClean="0">
                <a:ea typeface="+mj-ea"/>
              </a:rPr>
            </a:br>
            <a:r>
              <a:rPr lang="en-US" sz="4800" dirty="0" smtClean="0">
                <a:ea typeface="+mj-ea"/>
              </a:rPr>
              <a:t>Assessment</a:t>
            </a:r>
            <a:endParaRPr lang="en-US" dirty="0">
              <a:ea typeface="+mj-ea"/>
            </a:endParaRPr>
          </a:p>
        </p:txBody>
      </p:sp>
      <p:sp>
        <p:nvSpPr>
          <p:cNvPr id="3" name="Subtitle 2"/>
          <p:cNvSpPr>
            <a:spLocks noGrp="1"/>
          </p:cNvSpPr>
          <p:nvPr>
            <p:ph type="subTitle" idx="1"/>
          </p:nvPr>
        </p:nvSpPr>
        <p:spPr>
          <a:xfrm>
            <a:off x="173262" y="4750723"/>
            <a:ext cx="8139459" cy="827116"/>
          </a:xfrm>
        </p:spPr>
        <p:txBody>
          <a:bodyPr>
            <a:noAutofit/>
          </a:bodyPr>
          <a:lstStyle/>
          <a:p>
            <a:pPr>
              <a:buFont typeface="Wingdings" pitchFamily="2" charset="2"/>
              <a:buNone/>
              <a:defRPr/>
            </a:pPr>
            <a:r>
              <a:rPr lang="en-US" sz="3600" dirty="0" smtClean="0">
                <a:ea typeface="+mn-ea"/>
              </a:rPr>
              <a:t>Mojave Basin and Range Ecoregion</a:t>
            </a:r>
            <a:endParaRPr lang="en-US" sz="3600" dirty="0">
              <a:ea typeface="+mn-ea"/>
            </a:endParaRPr>
          </a:p>
        </p:txBody>
      </p:sp>
      <p:sp>
        <p:nvSpPr>
          <p:cNvPr id="5" name="TextBox 4"/>
          <p:cNvSpPr txBox="1"/>
          <p:nvPr/>
        </p:nvSpPr>
        <p:spPr>
          <a:xfrm>
            <a:off x="24935" y="6493023"/>
            <a:ext cx="3140603" cy="307777"/>
          </a:xfrm>
          <a:prstGeom prst="rect">
            <a:avLst/>
          </a:prstGeom>
          <a:noFill/>
        </p:spPr>
        <p:txBody>
          <a:bodyPr wrap="none">
            <a:spAutoFit/>
          </a:bodyPr>
          <a:lstStyle/>
          <a:p>
            <a:pPr>
              <a:defRPr/>
            </a:pPr>
            <a:r>
              <a:rPr lang="en-US" sz="1400" dirty="0">
                <a:ln w="3175">
                  <a:solidFill>
                    <a:schemeClr val="bg1"/>
                  </a:solidFill>
                </a:ln>
                <a:solidFill>
                  <a:schemeClr val="accent6">
                    <a:lumMod val="50000"/>
                  </a:schemeClr>
                </a:solidFill>
                <a:latin typeface="Arial" pitchFamily="34" charset="0"/>
                <a:ea typeface="+mn-ea"/>
                <a:cs typeface="Arial" pitchFamily="34" charset="0"/>
              </a:rPr>
              <a:t>Mojave Basin and Range </a:t>
            </a:r>
            <a:r>
              <a:rPr lang="en-US" sz="1400" dirty="0" smtClean="0">
                <a:ln w="3175">
                  <a:solidFill>
                    <a:schemeClr val="bg1"/>
                  </a:solidFill>
                </a:ln>
                <a:solidFill>
                  <a:schemeClr val="accent6">
                    <a:lumMod val="50000"/>
                  </a:schemeClr>
                </a:solidFill>
                <a:latin typeface="Arial" pitchFamily="34" charset="0"/>
                <a:ea typeface="+mn-ea"/>
                <a:cs typeface="Arial" pitchFamily="34" charset="0"/>
              </a:rPr>
              <a:t>Ecoregion</a:t>
            </a:r>
            <a:endParaRPr lang="en-US" sz="1400" dirty="0">
              <a:ln w="3175">
                <a:solidFill>
                  <a:schemeClr val="bg1"/>
                </a:solidFill>
              </a:ln>
              <a:solidFill>
                <a:schemeClr val="accent6">
                  <a:lumMod val="50000"/>
                </a:schemeClr>
              </a:solidFill>
              <a:latin typeface="Arial" pitchFamily="34" charset="0"/>
              <a:ea typeface="+mn-ea"/>
              <a:cs typeface="Arial" pitchFamily="34" charset="0"/>
            </a:endParaRPr>
          </a:p>
        </p:txBody>
      </p:sp>
      <p:pic>
        <p:nvPicPr>
          <p:cNvPr id="10246" name="Picture 11" descr="NSPL_logo.png"/>
          <p:cNvPicPr>
            <a:picLocks noChangeAspect="1"/>
          </p:cNvPicPr>
          <p:nvPr/>
        </p:nvPicPr>
        <p:blipFill>
          <a:blip r:embed="rId3" cstate="print"/>
          <a:srcRect/>
          <a:stretch>
            <a:fillRect/>
          </a:stretch>
        </p:blipFill>
        <p:spPr bwMode="auto">
          <a:xfrm>
            <a:off x="7867650" y="6305550"/>
            <a:ext cx="1308100" cy="476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844" y="152400"/>
            <a:ext cx="8001000" cy="762000"/>
          </a:xfrm>
        </p:spPr>
        <p:txBody>
          <a:bodyPr/>
          <a:lstStyle/>
          <a:p>
            <a:pPr>
              <a:defRPr/>
            </a:pPr>
            <a:r>
              <a:rPr lang="en-US" dirty="0" smtClean="0">
                <a:ea typeface="+mj-ea"/>
              </a:rPr>
              <a:t>AMT Workshop I: Outline</a:t>
            </a:r>
            <a:endParaRPr lang="en-US" dirty="0">
              <a:ea typeface="+mj-ea"/>
            </a:endParaRPr>
          </a:p>
        </p:txBody>
      </p:sp>
      <p:sp>
        <p:nvSpPr>
          <p:cNvPr id="11267" name="TextBox 2"/>
          <p:cNvSpPr txBox="1">
            <a:spLocks noChangeArrowheads="1"/>
          </p:cNvSpPr>
          <p:nvPr/>
        </p:nvSpPr>
        <p:spPr bwMode="auto">
          <a:xfrm>
            <a:off x="422275" y="1293813"/>
            <a:ext cx="7556500" cy="4986337"/>
          </a:xfrm>
          <a:prstGeom prst="rect">
            <a:avLst/>
          </a:prstGeom>
          <a:noFill/>
          <a:ln w="9525">
            <a:noFill/>
            <a:miter lim="800000"/>
            <a:headEnd/>
            <a:tailEnd/>
          </a:ln>
        </p:spPr>
        <p:txBody>
          <a:bodyPr>
            <a:spAutoFit/>
          </a:bodyPr>
          <a:lstStyle/>
          <a:p>
            <a:r>
              <a:rPr lang="en-US" sz="3200" b="1"/>
              <a:t>AM </a:t>
            </a:r>
          </a:p>
          <a:p>
            <a:pPr>
              <a:buFont typeface="Arial" charset="0"/>
              <a:buChar char="•"/>
            </a:pPr>
            <a:r>
              <a:rPr lang="en-US" sz="2800" b="1"/>
              <a:t>Overview of Task 1</a:t>
            </a:r>
          </a:p>
          <a:p>
            <a:pPr>
              <a:buFont typeface="Arial" charset="0"/>
              <a:buChar char="•"/>
            </a:pPr>
            <a:r>
              <a:rPr lang="en-US" sz="2800" b="1"/>
              <a:t>Ecoregion Conceptual Model</a:t>
            </a:r>
          </a:p>
          <a:p>
            <a:pPr>
              <a:buFont typeface="Arial" charset="0"/>
              <a:buChar char="•"/>
            </a:pPr>
            <a:r>
              <a:rPr lang="en-US" sz="2800" b="1"/>
              <a:t>Overarching Management Questions</a:t>
            </a:r>
          </a:p>
          <a:p>
            <a:pPr>
              <a:buFont typeface="Arial" charset="0"/>
              <a:buChar char="•"/>
            </a:pPr>
            <a:r>
              <a:rPr lang="en-US" sz="2800" b="1"/>
              <a:t>Candidate Conservation Elements</a:t>
            </a:r>
          </a:p>
          <a:p>
            <a:r>
              <a:rPr lang="en-US" sz="3200" b="1"/>
              <a:t>PM</a:t>
            </a:r>
          </a:p>
          <a:p>
            <a:pPr>
              <a:buFont typeface="Arial" charset="0"/>
              <a:buChar char="•"/>
            </a:pPr>
            <a:r>
              <a:rPr lang="en-US" sz="2800" b="1"/>
              <a:t>Specific Management Questions</a:t>
            </a:r>
          </a:p>
          <a:p>
            <a:pPr>
              <a:buFont typeface="Arial" charset="0"/>
              <a:buChar char="•"/>
            </a:pPr>
            <a:r>
              <a:rPr lang="en-US" sz="2800" b="1"/>
              <a:t>Candidate Change Agents</a:t>
            </a:r>
          </a:p>
          <a:p>
            <a:pPr>
              <a:buFont typeface="Arial" charset="0"/>
              <a:buChar char="•"/>
            </a:pPr>
            <a:r>
              <a:rPr lang="en-US" sz="2800" b="1"/>
              <a:t>Decisions and Next Technical Steps</a:t>
            </a:r>
          </a:p>
          <a:p>
            <a:endParaRPr lang="en-US" sz="2800" b="1"/>
          </a:p>
          <a:p>
            <a:pPr>
              <a:buFont typeface="Arial" charset="0"/>
              <a:buChar char="•"/>
            </a:pPr>
            <a:endParaRPr lang="en-US" b="1"/>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The NatureServe Team</a:t>
            </a:r>
            <a:endParaRPr lang="en-US" dirty="0"/>
          </a:p>
        </p:txBody>
      </p:sp>
      <p:grpSp>
        <p:nvGrpSpPr>
          <p:cNvPr id="3" name="Group 2"/>
          <p:cNvGrpSpPr>
            <a:grpSpLocks/>
          </p:cNvGrpSpPr>
          <p:nvPr/>
        </p:nvGrpSpPr>
        <p:grpSpPr bwMode="auto">
          <a:xfrm>
            <a:off x="0" y="1169873"/>
            <a:ext cx="8253413" cy="5469794"/>
            <a:chOff x="0" y="1161116"/>
            <a:chExt cx="5943600" cy="6550891"/>
          </a:xfrm>
          <a:effectLst>
            <a:outerShdw blurRad="50800" dist="38100" dir="2700000" algn="tl" rotWithShape="0">
              <a:prstClr val="black">
                <a:alpha val="40000"/>
              </a:prstClr>
            </a:outerShdw>
          </a:effectLst>
        </p:grpSpPr>
        <p:sp>
          <p:nvSpPr>
            <p:cNvPr id="4" name="Rounded Rectangle 3"/>
            <p:cNvSpPr/>
            <p:nvPr/>
          </p:nvSpPr>
          <p:spPr>
            <a:xfrm>
              <a:off x="2133248" y="2241082"/>
              <a:ext cx="1683963" cy="842441"/>
            </a:xfrm>
            <a:prstGeom prst="round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0988" tIns="40494" rIns="80988" bIns="40494" anchor="ctr">
              <a:spAutoFit/>
            </a:bodyPr>
            <a:lstStyle/>
            <a:p>
              <a:pPr algn="ctr">
                <a:defRPr/>
              </a:pPr>
              <a:r>
                <a:rPr lang="en-US" sz="1400" b="1" dirty="0">
                  <a:solidFill>
                    <a:schemeClr val="tx1"/>
                  </a:solidFill>
                  <a:ea typeface="Times New Roman" pitchFamily="18" charset="0"/>
                  <a:cs typeface="Times New Roman" pitchFamily="18" charset="0"/>
                </a:rPr>
                <a:t>NatureServe</a:t>
              </a:r>
              <a:endParaRPr lang="en-US" sz="1400" dirty="0">
                <a:solidFill>
                  <a:schemeClr val="tx1"/>
                </a:solidFill>
                <a:cs typeface="Times New Roman" pitchFamily="18" charset="0"/>
              </a:endParaRPr>
            </a:p>
            <a:p>
              <a:pPr algn="ctr" eaLnBrk="0" hangingPunct="0">
                <a:defRPr/>
              </a:pPr>
              <a:r>
                <a:rPr lang="en-US" sz="1100" dirty="0">
                  <a:solidFill>
                    <a:schemeClr val="tx1"/>
                  </a:solidFill>
                  <a:cs typeface="Times New Roman" pitchFamily="18" charset="0"/>
                </a:rPr>
                <a:t>Marion Reid</a:t>
              </a:r>
            </a:p>
            <a:p>
              <a:pPr algn="ctr" eaLnBrk="0" hangingPunct="0">
                <a:defRPr/>
              </a:pPr>
              <a:r>
                <a:rPr lang="en-US" sz="1100" dirty="0">
                  <a:solidFill>
                    <a:schemeClr val="tx1"/>
                  </a:solidFill>
                  <a:ea typeface="Times New Roman" pitchFamily="18" charset="0"/>
                  <a:cs typeface="Times New Roman" pitchFamily="18" charset="0"/>
                </a:rPr>
                <a:t>Routine Project Management</a:t>
              </a:r>
            </a:p>
          </p:txBody>
        </p:sp>
        <p:cxnSp>
          <p:nvCxnSpPr>
            <p:cNvPr id="5" name="Elbow Connector 4"/>
            <p:cNvCxnSpPr>
              <a:stCxn id="4" idx="2"/>
              <a:endCxn id="20" idx="3"/>
            </p:cNvCxnSpPr>
            <p:nvPr/>
          </p:nvCxnSpPr>
          <p:spPr>
            <a:xfrm rot="5400000">
              <a:off x="1505837" y="2339643"/>
              <a:ext cx="725513" cy="2213273"/>
            </a:xfrm>
            <a:prstGeom prst="bentConnector3">
              <a:avLst>
                <a:gd name="adj1" fmla="val 50000"/>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 name="Elbow Connector 18"/>
            <p:cNvCxnSpPr>
              <a:stCxn id="7" idx="3"/>
              <a:endCxn id="8" idx="0"/>
            </p:cNvCxnSpPr>
            <p:nvPr/>
          </p:nvCxnSpPr>
          <p:spPr>
            <a:xfrm>
              <a:off x="3606859" y="1358035"/>
              <a:ext cx="1494759" cy="20349"/>
            </a:xfrm>
            <a:prstGeom prst="bentConnector2">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 name="Rounded Rectangle 6"/>
            <p:cNvSpPr/>
            <p:nvPr/>
          </p:nvSpPr>
          <p:spPr>
            <a:xfrm>
              <a:off x="2286440" y="1161116"/>
              <a:ext cx="1320419" cy="393837"/>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0988" tIns="40494" rIns="80988" bIns="40494" anchor="ctr">
              <a:spAutoFit/>
            </a:bodyPr>
            <a:lstStyle/>
            <a:p>
              <a:pPr algn="ctr">
                <a:defRPr/>
              </a:pPr>
              <a:r>
                <a:rPr lang="en-US" sz="1400" b="1" dirty="0">
                  <a:solidFill>
                    <a:schemeClr val="bg1"/>
                  </a:solidFill>
                  <a:ea typeface="ＭＳ Ｐゴシック" pitchFamily="-111" charset="-128"/>
                  <a:cs typeface="Times New Roman" pitchFamily="-111" charset="0"/>
                </a:rPr>
                <a:t>BLM AMT</a:t>
              </a:r>
              <a:endParaRPr lang="en-US" sz="1400" dirty="0">
                <a:solidFill>
                  <a:schemeClr val="bg1"/>
                </a:solidFill>
                <a:ea typeface="ＭＳ Ｐゴシック" pitchFamily="-111" charset="-128"/>
                <a:cs typeface="Times New Roman" pitchFamily="-111" charset="0"/>
              </a:endParaRPr>
            </a:p>
          </p:txBody>
        </p:sp>
        <p:sp>
          <p:nvSpPr>
            <p:cNvPr id="8" name="Rounded Rectangle 7"/>
            <p:cNvSpPr/>
            <p:nvPr/>
          </p:nvSpPr>
          <p:spPr>
            <a:xfrm>
              <a:off x="4259637" y="1378384"/>
              <a:ext cx="1683963" cy="1250262"/>
            </a:xfrm>
            <a:prstGeom prst="round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0988" tIns="40494" rIns="80988" bIns="40494" anchor="ctr">
              <a:spAutoFit/>
            </a:bodyPr>
            <a:lstStyle/>
            <a:p>
              <a:pPr algn="ctr">
                <a:defRPr/>
              </a:pPr>
              <a:r>
                <a:rPr lang="en-US" sz="1200" b="1" dirty="0">
                  <a:solidFill>
                    <a:schemeClr val="tx1"/>
                  </a:solidFill>
                  <a:ea typeface="Times New Roman" pitchFamily="18" charset="0"/>
                  <a:cs typeface="Times New Roman" pitchFamily="18" charset="0"/>
                </a:rPr>
                <a:t>NatureServe</a:t>
              </a:r>
            </a:p>
            <a:p>
              <a:pPr algn="ctr">
                <a:defRPr/>
              </a:pPr>
              <a:r>
                <a:rPr lang="en-US" sz="1100" dirty="0">
                  <a:solidFill>
                    <a:schemeClr val="tx1"/>
                  </a:solidFill>
                  <a:cs typeface="Times New Roman" pitchFamily="18" charset="0"/>
                </a:rPr>
                <a:t>Patrick Crist</a:t>
              </a:r>
            </a:p>
            <a:p>
              <a:pPr algn="ctr" eaLnBrk="0" hangingPunct="0">
                <a:defRPr/>
              </a:pPr>
              <a:r>
                <a:rPr lang="en-US" sz="1100" dirty="0">
                  <a:solidFill>
                    <a:schemeClr val="tx1"/>
                  </a:solidFill>
                  <a:ea typeface="Times New Roman" pitchFamily="18" charset="0"/>
                  <a:cs typeface="Times New Roman" pitchFamily="18" charset="0"/>
                </a:rPr>
                <a:t>POC, Primary Project Oversight, Assessment &amp; Products Coordination</a:t>
              </a:r>
            </a:p>
          </p:txBody>
        </p:sp>
        <p:cxnSp>
          <p:nvCxnSpPr>
            <p:cNvPr id="9" name="Elbow Connector 47"/>
            <p:cNvCxnSpPr>
              <a:stCxn id="8" idx="1"/>
              <a:endCxn id="4" idx="0"/>
            </p:cNvCxnSpPr>
            <p:nvPr/>
          </p:nvCxnSpPr>
          <p:spPr>
            <a:xfrm rot="10800000" flipV="1">
              <a:off x="2975230" y="2003514"/>
              <a:ext cx="1284407" cy="237567"/>
            </a:xfrm>
            <a:prstGeom prst="bentConnector2">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Elbow Connector 50"/>
            <p:cNvCxnSpPr>
              <a:stCxn id="19" idx="0"/>
              <a:endCxn id="4" idx="0"/>
            </p:cNvCxnSpPr>
            <p:nvPr/>
          </p:nvCxnSpPr>
          <p:spPr>
            <a:xfrm>
              <a:off x="1486186" y="2002565"/>
              <a:ext cx="1489043" cy="238518"/>
            </a:xfrm>
            <a:prstGeom prst="bentConnector2">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 name="Elbow Connector 10"/>
            <p:cNvCxnSpPr>
              <a:stCxn id="19" idx="1"/>
              <a:endCxn id="20" idx="3"/>
            </p:cNvCxnSpPr>
            <p:nvPr/>
          </p:nvCxnSpPr>
          <p:spPr>
            <a:xfrm rot="5400000">
              <a:off x="124179" y="3171259"/>
              <a:ext cx="1275556" cy="1"/>
            </a:xfrm>
            <a:prstGeom prst="bentConnector3">
              <a:avLst>
                <a:gd name="adj1"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1600508" y="3809037"/>
              <a:ext cx="1295268" cy="3525853"/>
            </a:xfrm>
            <a:prstGeom prst="round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0988" tIns="40494" rIns="80988" bIns="40494">
              <a:spAutoFit/>
            </a:bodyPr>
            <a:lstStyle/>
            <a:p>
              <a:pPr>
                <a:defRPr/>
              </a:pPr>
              <a:r>
                <a:rPr lang="en-US" sz="1400" b="1" u="sng" dirty="0">
                  <a:solidFill>
                    <a:schemeClr val="tx1"/>
                  </a:solidFill>
                </a:rPr>
                <a:t>GIS &amp; Data Management</a:t>
              </a:r>
            </a:p>
            <a:p>
              <a:pPr>
                <a:defRPr/>
              </a:pPr>
              <a:r>
                <a:rPr lang="en-US" sz="1050" b="1" dirty="0">
                  <a:solidFill>
                    <a:schemeClr val="tx1"/>
                  </a:solidFill>
                </a:rPr>
                <a:t>Data acquisition, evaluation, generation &amp; management, quantitative GIS assessment</a:t>
              </a:r>
              <a:endParaRPr lang="en-US" sz="1050" dirty="0">
                <a:solidFill>
                  <a:schemeClr val="tx1"/>
                </a:solidFill>
              </a:endParaRPr>
            </a:p>
            <a:p>
              <a:pPr>
                <a:defRPr/>
              </a:pPr>
              <a:endParaRPr lang="en-US" sz="1100" b="1" dirty="0">
                <a:solidFill>
                  <a:schemeClr val="tx1"/>
                </a:solidFill>
              </a:endParaRPr>
            </a:p>
            <a:p>
              <a:pPr>
                <a:defRPr/>
              </a:pPr>
              <a:r>
                <a:rPr lang="en-US" sz="1400" b="1" dirty="0">
                  <a:solidFill>
                    <a:schemeClr val="tx1"/>
                  </a:solidFill>
                </a:rPr>
                <a:t>NatureServe </a:t>
              </a:r>
            </a:p>
            <a:p>
              <a:pPr>
                <a:defRPr/>
              </a:pPr>
              <a:r>
                <a:rPr lang="en-US" sz="1400" b="1" dirty="0">
                  <a:solidFill>
                    <a:schemeClr val="tx1"/>
                  </a:solidFill>
                </a:rPr>
                <a:t> </a:t>
              </a:r>
              <a:endParaRPr lang="en-US" sz="1400" dirty="0">
                <a:solidFill>
                  <a:schemeClr val="tx1"/>
                </a:solidFill>
              </a:endParaRPr>
            </a:p>
            <a:p>
              <a:pPr>
                <a:defRPr/>
              </a:pPr>
              <a:r>
                <a:rPr lang="en-US" sz="1400" b="1" dirty="0">
                  <a:solidFill>
                    <a:srgbClr val="000000"/>
                  </a:solidFill>
                </a:rPr>
                <a:t>Sound Science LLC</a:t>
              </a:r>
            </a:p>
            <a:p>
              <a:pPr>
                <a:defRPr/>
              </a:pPr>
              <a:endParaRPr lang="en-US" sz="1400" dirty="0">
                <a:solidFill>
                  <a:schemeClr val="tx1"/>
                </a:solidFill>
                <a:latin typeface="Times New Roman" pitchFamily="18" charset="0"/>
              </a:endParaRPr>
            </a:p>
            <a:p>
              <a:pPr>
                <a:defRPr/>
              </a:pPr>
              <a:r>
                <a:rPr lang="en-US" sz="1400" b="1" dirty="0">
                  <a:solidFill>
                    <a:srgbClr val="000000"/>
                  </a:solidFill>
                </a:rPr>
                <a:t>Natural Heritage Programs</a:t>
              </a:r>
            </a:p>
          </p:txBody>
        </p:sp>
        <p:sp>
          <p:nvSpPr>
            <p:cNvPr id="13" name="Rounded Rectangle 12"/>
            <p:cNvSpPr/>
            <p:nvPr/>
          </p:nvSpPr>
          <p:spPr>
            <a:xfrm>
              <a:off x="4648332" y="3809037"/>
              <a:ext cx="1295268" cy="2167861"/>
            </a:xfrm>
            <a:prstGeom prst="round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0988" tIns="40494" rIns="80988" bIns="40494">
              <a:spAutoFit/>
            </a:bodyPr>
            <a:lstStyle/>
            <a:p>
              <a:pPr>
                <a:defRPr/>
              </a:pPr>
              <a:r>
                <a:rPr lang="en-US" sz="1400" b="1" u="sng" dirty="0">
                  <a:solidFill>
                    <a:schemeClr val="tx1"/>
                  </a:solidFill>
                  <a:ea typeface="ＭＳ Ｐゴシック" pitchFamily="-111" charset="-128"/>
                </a:rPr>
                <a:t>Products &amp; Communication </a:t>
              </a:r>
              <a:endParaRPr lang="en-US" sz="1400" u="sng" dirty="0">
                <a:solidFill>
                  <a:schemeClr val="tx1"/>
                </a:solidFill>
                <a:ea typeface="ＭＳ Ｐゴシック" pitchFamily="-111" charset="-128"/>
              </a:endParaRPr>
            </a:p>
            <a:p>
              <a:pPr>
                <a:defRPr/>
              </a:pPr>
              <a:r>
                <a:rPr lang="en-US" sz="1000" b="1" dirty="0">
                  <a:solidFill>
                    <a:schemeClr val="tx1"/>
                  </a:solidFill>
                  <a:ea typeface="ＭＳ Ｐゴシック" pitchFamily="-111" charset="-128"/>
                </a:rPr>
                <a:t>Workshops, reports, documentation</a:t>
              </a:r>
            </a:p>
            <a:p>
              <a:pPr>
                <a:defRPr/>
              </a:pPr>
              <a:endParaRPr lang="en-US" sz="1100" b="1" dirty="0">
                <a:solidFill>
                  <a:schemeClr val="tx1"/>
                </a:solidFill>
                <a:ea typeface="ＭＳ Ｐゴシック" pitchFamily="-111" charset="-128"/>
              </a:endParaRPr>
            </a:p>
            <a:p>
              <a:pPr>
                <a:defRPr/>
              </a:pPr>
              <a:r>
                <a:rPr lang="en-US" sz="1400" b="1" dirty="0">
                  <a:solidFill>
                    <a:schemeClr val="tx1"/>
                  </a:solidFill>
                  <a:ea typeface="ＭＳ Ｐゴシック" pitchFamily="-111" charset="-128"/>
                </a:rPr>
                <a:t>NatureServe</a:t>
              </a:r>
            </a:p>
            <a:p>
              <a:pPr>
                <a:defRPr/>
              </a:pPr>
              <a:endParaRPr lang="en-US" sz="1400" b="1" dirty="0">
                <a:solidFill>
                  <a:srgbClr val="000000"/>
                </a:solidFill>
                <a:ea typeface="ＭＳ Ｐゴシック" pitchFamily="-111" charset="-128"/>
              </a:endParaRPr>
            </a:p>
            <a:p>
              <a:pPr>
                <a:defRPr/>
              </a:pPr>
              <a:r>
                <a:rPr lang="en-US" sz="1400" b="1" dirty="0">
                  <a:solidFill>
                    <a:srgbClr val="000000"/>
                  </a:solidFill>
                  <a:ea typeface="ＭＳ Ｐゴシック" pitchFamily="-111" charset="-128"/>
                </a:rPr>
                <a:t>Sound Science LLC</a:t>
              </a:r>
              <a:endParaRPr lang="en-US" sz="1400" dirty="0">
                <a:solidFill>
                  <a:schemeClr val="tx1"/>
                </a:solidFill>
                <a:latin typeface="Times New Roman" pitchFamily="-111" charset="0"/>
                <a:ea typeface="ＭＳ Ｐゴシック" pitchFamily="-111" charset="-128"/>
              </a:endParaRPr>
            </a:p>
          </p:txBody>
        </p:sp>
        <p:cxnSp>
          <p:nvCxnSpPr>
            <p:cNvPr id="14" name="Elbow Connector 13"/>
            <p:cNvCxnSpPr>
              <a:stCxn id="4" idx="2"/>
              <a:endCxn id="12" idx="0"/>
            </p:cNvCxnSpPr>
            <p:nvPr/>
          </p:nvCxnSpPr>
          <p:spPr>
            <a:xfrm rot="5400000">
              <a:off x="2248930" y="3082736"/>
              <a:ext cx="725513" cy="727088"/>
            </a:xfrm>
            <a:prstGeom prst="bentConnector3">
              <a:avLst>
                <a:gd name="adj1" fmla="val 50000"/>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 name="Elbow Connector 14"/>
            <p:cNvCxnSpPr>
              <a:stCxn id="4" idx="2"/>
              <a:endCxn id="21" idx="0"/>
            </p:cNvCxnSpPr>
            <p:nvPr/>
          </p:nvCxnSpPr>
          <p:spPr>
            <a:xfrm rot="16200000" flipH="1">
              <a:off x="3010885" y="3047867"/>
              <a:ext cx="725513" cy="796824"/>
            </a:xfrm>
            <a:prstGeom prst="bentConnector3">
              <a:avLst>
                <a:gd name="adj1"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Elbow Connector 15"/>
            <p:cNvCxnSpPr>
              <a:stCxn id="4" idx="2"/>
              <a:endCxn id="13" idx="0"/>
            </p:cNvCxnSpPr>
            <p:nvPr/>
          </p:nvCxnSpPr>
          <p:spPr>
            <a:xfrm rot="16200000" flipH="1">
              <a:off x="3772842" y="2285911"/>
              <a:ext cx="725513" cy="2320737"/>
            </a:xfrm>
            <a:prstGeom prst="bentConnector3">
              <a:avLst>
                <a:gd name="adj1"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Elbow Connector 16"/>
            <p:cNvCxnSpPr>
              <a:stCxn id="8" idx="2"/>
              <a:endCxn id="13" idx="0"/>
            </p:cNvCxnSpPr>
            <p:nvPr/>
          </p:nvCxnSpPr>
          <p:spPr>
            <a:xfrm rot="16200000" flipH="1">
              <a:off x="4608597" y="3121667"/>
              <a:ext cx="1180390" cy="194348"/>
            </a:xfrm>
            <a:prstGeom prst="bentConnector3">
              <a:avLst>
                <a:gd name="adj1" fmla="val 67957"/>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Elbow Connector 17"/>
            <p:cNvCxnSpPr>
              <a:stCxn id="8" idx="2"/>
              <a:endCxn id="21" idx="0"/>
            </p:cNvCxnSpPr>
            <p:nvPr/>
          </p:nvCxnSpPr>
          <p:spPr>
            <a:xfrm rot="5400000">
              <a:off x="3846641" y="2554060"/>
              <a:ext cx="1180390" cy="1329565"/>
            </a:xfrm>
            <a:prstGeom prst="bentConnector3">
              <a:avLst>
                <a:gd name="adj1" fmla="val 69453"/>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Snip Same Side Corner Rectangle 18"/>
            <p:cNvSpPr/>
            <p:nvPr/>
          </p:nvSpPr>
          <p:spPr>
            <a:xfrm>
              <a:off x="37727" y="1471647"/>
              <a:ext cx="1448459" cy="1061834"/>
            </a:xfrm>
            <a:prstGeom prst="snip2SameRect">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spAutoFit/>
            </a:bodyPr>
            <a:lstStyle/>
            <a:p>
              <a:pPr algn="ctr">
                <a:defRPr/>
              </a:pPr>
              <a:r>
                <a:rPr lang="en-US" sz="1400" b="1" dirty="0">
                  <a:solidFill>
                    <a:schemeClr val="tx1"/>
                  </a:solidFill>
                  <a:ea typeface="ＭＳ Ｐゴシック" pitchFamily="-111" charset="-128"/>
                  <a:cs typeface="Times New Roman" pitchFamily="-111" charset="0"/>
                </a:rPr>
                <a:t>NatureServe</a:t>
              </a:r>
            </a:p>
            <a:p>
              <a:pPr algn="ctr">
                <a:defRPr/>
              </a:pPr>
              <a:r>
                <a:rPr lang="en-US" sz="1100" dirty="0">
                  <a:solidFill>
                    <a:schemeClr val="tx1"/>
                  </a:solidFill>
                  <a:ea typeface="ＭＳ Ｐゴシック" pitchFamily="-111" charset="-128"/>
                  <a:cs typeface="Times New Roman" pitchFamily="-111" charset="0"/>
                </a:rPr>
                <a:t>Pat Comer</a:t>
              </a:r>
            </a:p>
            <a:p>
              <a:pPr algn="ctr">
                <a:defRPr/>
              </a:pPr>
              <a:r>
                <a:rPr lang="en-US" sz="1100" dirty="0">
                  <a:solidFill>
                    <a:schemeClr val="tx1"/>
                  </a:solidFill>
                  <a:ea typeface="ＭＳ Ｐゴシック" pitchFamily="-111" charset="-128"/>
                  <a:cs typeface="Times New Roman" pitchFamily="-111" charset="0"/>
                </a:rPr>
                <a:t>C0-Project Oversight</a:t>
              </a:r>
            </a:p>
            <a:p>
              <a:pPr algn="ctr" eaLnBrk="0" hangingPunct="0">
                <a:defRPr/>
              </a:pPr>
              <a:r>
                <a:rPr lang="en-US" sz="1100" dirty="0">
                  <a:solidFill>
                    <a:schemeClr val="tx1"/>
                  </a:solidFill>
                  <a:ea typeface="ＭＳ Ｐゴシック" pitchFamily="-111" charset="-128"/>
                  <a:cs typeface="Times New Roman" pitchFamily="-111" charset="0"/>
                </a:rPr>
                <a:t>CE Science Coordination</a:t>
              </a:r>
              <a:endParaRPr lang="en-US" dirty="0">
                <a:solidFill>
                  <a:srgbClr val="FFFFFF"/>
                </a:solidFill>
                <a:ea typeface="ＭＳ Ｐゴシック" pitchFamily="-111" charset="-128"/>
              </a:endParaRPr>
            </a:p>
          </p:txBody>
        </p:sp>
        <p:sp>
          <p:nvSpPr>
            <p:cNvPr id="20" name="Snip Same Side Corner Rectangle 19"/>
            <p:cNvSpPr/>
            <p:nvPr/>
          </p:nvSpPr>
          <p:spPr>
            <a:xfrm>
              <a:off x="0" y="3809037"/>
              <a:ext cx="1523912" cy="3902970"/>
            </a:xfrm>
            <a:prstGeom prst="snip2SameRect">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a:spAutoFit/>
            </a:bodyPr>
            <a:lstStyle/>
            <a:p>
              <a:pPr>
                <a:defRPr/>
              </a:pPr>
              <a:r>
                <a:rPr lang="en-US" sz="1400" b="1" u="sng" dirty="0">
                  <a:solidFill>
                    <a:srgbClr val="000000"/>
                  </a:solidFill>
                </a:rPr>
                <a:t>Ecosystem Science</a:t>
              </a:r>
              <a:endParaRPr lang="en-US" sz="1400" u="sng" dirty="0">
                <a:solidFill>
                  <a:schemeClr val="tx1"/>
                </a:solidFill>
                <a:latin typeface="Times New Roman" pitchFamily="18" charset="0"/>
              </a:endParaRPr>
            </a:p>
            <a:p>
              <a:pPr>
                <a:defRPr/>
              </a:pPr>
              <a:r>
                <a:rPr lang="en-US" sz="1050" b="1" dirty="0">
                  <a:solidFill>
                    <a:srgbClr val="000000"/>
                  </a:solidFill>
                </a:rPr>
                <a:t>Ecosystem models, Conservation element models &amp; science, Spatial models &amp; Climate effects</a:t>
              </a:r>
            </a:p>
            <a:p>
              <a:pPr>
                <a:defRPr/>
              </a:pPr>
              <a:endParaRPr lang="en-US" sz="1400" b="1" dirty="0">
                <a:solidFill>
                  <a:srgbClr val="000000"/>
                </a:solidFill>
              </a:endParaRPr>
            </a:p>
            <a:p>
              <a:pPr>
                <a:defRPr/>
              </a:pPr>
              <a:r>
                <a:rPr lang="en-US" sz="1400" b="1" dirty="0">
                  <a:solidFill>
                    <a:srgbClr val="000000"/>
                  </a:solidFill>
                </a:rPr>
                <a:t>NatureServe </a:t>
              </a:r>
            </a:p>
            <a:p>
              <a:pPr>
                <a:defRPr/>
              </a:pPr>
              <a:endParaRPr lang="en-US" sz="1400" b="1" dirty="0">
                <a:solidFill>
                  <a:srgbClr val="000000"/>
                </a:solidFill>
              </a:endParaRPr>
            </a:p>
            <a:p>
              <a:pPr>
                <a:defRPr/>
              </a:pPr>
              <a:r>
                <a:rPr lang="en-US" sz="1400" b="1" dirty="0">
                  <a:solidFill>
                    <a:srgbClr val="000000"/>
                  </a:solidFill>
                </a:rPr>
                <a:t>Sound Science LLC</a:t>
              </a:r>
              <a:endParaRPr lang="en-US" sz="1400" dirty="0">
                <a:solidFill>
                  <a:schemeClr val="tx1"/>
                </a:solidFill>
                <a:latin typeface="Times New Roman" pitchFamily="18" charset="0"/>
              </a:endParaRPr>
            </a:p>
            <a:p>
              <a:pPr>
                <a:defRPr/>
              </a:pPr>
              <a:r>
                <a:rPr lang="en-US" sz="1400" dirty="0">
                  <a:solidFill>
                    <a:srgbClr val="000000"/>
                  </a:solidFill>
                </a:rPr>
                <a:t>	</a:t>
              </a:r>
              <a:endParaRPr lang="en-US" sz="1400" dirty="0">
                <a:solidFill>
                  <a:schemeClr val="tx1"/>
                </a:solidFill>
                <a:latin typeface="Times New Roman" pitchFamily="18" charset="0"/>
              </a:endParaRPr>
            </a:p>
            <a:p>
              <a:pPr>
                <a:defRPr/>
              </a:pPr>
              <a:r>
                <a:rPr lang="en-US" sz="1400" b="1" dirty="0">
                  <a:solidFill>
                    <a:srgbClr val="000000"/>
                  </a:solidFill>
                </a:rPr>
                <a:t>California Academy of Sciences</a:t>
              </a:r>
            </a:p>
            <a:p>
              <a:pPr>
                <a:defRPr/>
              </a:pPr>
              <a:endParaRPr lang="en-US" sz="1400" b="1" dirty="0">
                <a:solidFill>
                  <a:srgbClr val="000000"/>
                </a:solidFill>
              </a:endParaRPr>
            </a:p>
            <a:p>
              <a:pPr>
                <a:defRPr/>
              </a:pPr>
              <a:r>
                <a:rPr lang="en-US" sz="1400" b="1" dirty="0">
                  <a:solidFill>
                    <a:srgbClr val="000000"/>
                  </a:solidFill>
                </a:rPr>
                <a:t>Natural Heritage Programs</a:t>
              </a:r>
            </a:p>
          </p:txBody>
        </p:sp>
        <p:sp>
          <p:nvSpPr>
            <p:cNvPr id="21" name="Rounded Rectangle 20"/>
            <p:cNvSpPr/>
            <p:nvPr/>
          </p:nvSpPr>
          <p:spPr>
            <a:xfrm>
              <a:off x="2972371" y="3809037"/>
              <a:ext cx="1599365" cy="3626955"/>
            </a:xfrm>
            <a:prstGeom prst="round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0988" tIns="40494" rIns="80988" bIns="40494">
              <a:spAutoFit/>
            </a:bodyPr>
            <a:lstStyle/>
            <a:p>
              <a:pPr>
                <a:defRPr/>
              </a:pPr>
              <a:r>
                <a:rPr lang="en-US" sz="1400" b="1" u="sng" dirty="0">
                  <a:solidFill>
                    <a:schemeClr val="tx1"/>
                  </a:solidFill>
                </a:rPr>
                <a:t>Assessment </a:t>
              </a:r>
              <a:endParaRPr lang="en-US" sz="1100" u="sng" dirty="0">
                <a:solidFill>
                  <a:schemeClr val="tx1"/>
                </a:solidFill>
              </a:endParaRPr>
            </a:p>
            <a:p>
              <a:pPr>
                <a:defRPr/>
              </a:pPr>
              <a:r>
                <a:rPr lang="en-US" sz="1050" b="1" dirty="0">
                  <a:solidFill>
                    <a:schemeClr val="tx1"/>
                  </a:solidFill>
                </a:rPr>
                <a:t>Management Questions, Change agents,  Conservation Lands, Urban growth, Energy Analyses, Carbon Sequestration </a:t>
              </a:r>
            </a:p>
            <a:p>
              <a:pPr>
                <a:defRPr/>
              </a:pPr>
              <a:endParaRPr lang="en-US" sz="1100" b="1" dirty="0">
                <a:solidFill>
                  <a:srgbClr val="000000"/>
                </a:solidFill>
              </a:endParaRPr>
            </a:p>
            <a:p>
              <a:pPr>
                <a:defRPr/>
              </a:pPr>
              <a:r>
                <a:rPr lang="en-US" sz="1400" b="1" dirty="0">
                  <a:solidFill>
                    <a:srgbClr val="000000"/>
                  </a:solidFill>
                </a:rPr>
                <a:t>NatureServe</a:t>
              </a:r>
            </a:p>
            <a:p>
              <a:pPr>
                <a:defRPr/>
              </a:pPr>
              <a:endParaRPr lang="en-US" sz="1400" b="1" dirty="0">
                <a:solidFill>
                  <a:srgbClr val="000000"/>
                </a:solidFill>
              </a:endParaRPr>
            </a:p>
            <a:p>
              <a:pPr>
                <a:defRPr/>
              </a:pPr>
              <a:r>
                <a:rPr lang="en-US" sz="1400" b="1" dirty="0">
                  <a:solidFill>
                    <a:srgbClr val="000000"/>
                  </a:solidFill>
                </a:rPr>
                <a:t>Sound Science LLC</a:t>
              </a:r>
              <a:endParaRPr lang="en-US" sz="1400" dirty="0">
                <a:solidFill>
                  <a:schemeClr val="tx1"/>
                </a:solidFill>
                <a:latin typeface="Times New Roman" pitchFamily="18" charset="0"/>
              </a:endParaRPr>
            </a:p>
            <a:p>
              <a:pPr>
                <a:defRPr/>
              </a:pPr>
              <a:endParaRPr lang="en-US" sz="1400" b="1" dirty="0">
                <a:solidFill>
                  <a:schemeClr val="tx1"/>
                </a:solidFill>
              </a:endParaRPr>
            </a:p>
            <a:p>
              <a:pPr>
                <a:defRPr/>
              </a:pPr>
              <a:r>
                <a:rPr lang="en-US" sz="1400" b="1" dirty="0">
                  <a:solidFill>
                    <a:schemeClr val="tx1"/>
                  </a:solidFill>
                </a:rPr>
                <a:t>NCCSP </a:t>
              </a:r>
              <a:endParaRPr lang="en-US" sz="1400" b="1" dirty="0">
                <a:solidFill>
                  <a:schemeClr val="tx1"/>
                </a:solidFill>
              </a:endParaRPr>
            </a:p>
            <a:p>
              <a:pPr>
                <a:defRPr/>
              </a:pPr>
              <a:endParaRPr lang="en-US" sz="1400" b="1" dirty="0">
                <a:solidFill>
                  <a:srgbClr val="000000"/>
                </a:solidFill>
              </a:endParaRPr>
            </a:p>
            <a:p>
              <a:pPr>
                <a:defRPr/>
              </a:pPr>
              <a:r>
                <a:rPr lang="en-US" sz="1400" b="1" dirty="0">
                  <a:solidFill>
                    <a:srgbClr val="000000"/>
                  </a:solidFill>
                </a:rPr>
                <a:t>Natural Heritage Programs</a:t>
              </a:r>
            </a:p>
          </p:txBody>
        </p:sp>
      </p:gr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ea typeface="+mj-ea"/>
              </a:rPr>
              <a:t>Overview of Task 1 Objectives</a:t>
            </a:r>
            <a:endParaRPr lang="en-US" dirty="0">
              <a:ea typeface="+mj-ea"/>
            </a:endParaRPr>
          </a:p>
        </p:txBody>
      </p:sp>
      <p:sp>
        <p:nvSpPr>
          <p:cNvPr id="3" name="Content Placeholder 2"/>
          <p:cNvSpPr>
            <a:spLocks noGrp="1"/>
          </p:cNvSpPr>
          <p:nvPr>
            <p:ph idx="1"/>
          </p:nvPr>
        </p:nvSpPr>
        <p:spPr/>
        <p:txBody>
          <a:bodyPr/>
          <a:lstStyle/>
          <a:p>
            <a:pPr>
              <a:defRPr/>
            </a:pPr>
            <a:r>
              <a:rPr lang="en-US" dirty="0" smtClean="0">
                <a:ea typeface="+mn-ea"/>
              </a:rPr>
              <a:t>Construct a conceptual ecoregion model</a:t>
            </a:r>
          </a:p>
          <a:p>
            <a:pPr>
              <a:defRPr/>
            </a:pPr>
            <a:r>
              <a:rPr lang="en-US" dirty="0" smtClean="0">
                <a:ea typeface="+mn-ea"/>
              </a:rPr>
              <a:t>Review and refine Management Questions (MQs)</a:t>
            </a:r>
          </a:p>
          <a:p>
            <a:pPr>
              <a:defRPr/>
            </a:pPr>
            <a:r>
              <a:rPr lang="en-US" dirty="0" smtClean="0">
                <a:ea typeface="+mn-ea"/>
              </a:rPr>
              <a:t>Review and suggest Conservation Elements (CEs)</a:t>
            </a:r>
          </a:p>
          <a:p>
            <a:pPr>
              <a:defRPr/>
            </a:pPr>
            <a:r>
              <a:rPr lang="en-US" dirty="0" smtClean="0">
                <a:ea typeface="+mn-ea"/>
              </a:rPr>
              <a:t>Review and suggest Change Agents (CAs)</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5" descr="lesserprairiechickentomharvey.jpe"/>
          <p:cNvPicPr>
            <a:picLocks noChangeAspect="1"/>
          </p:cNvPicPr>
          <p:nvPr/>
        </p:nvPicPr>
        <p:blipFill>
          <a:blip r:embed="rId3" cstate="print"/>
          <a:srcRect l="19373" t="9702" r="20985" b="31039"/>
          <a:stretch>
            <a:fillRect/>
          </a:stretch>
        </p:blipFill>
        <p:spPr bwMode="auto">
          <a:xfrm>
            <a:off x="6629400" y="2574925"/>
            <a:ext cx="1828800" cy="1363663"/>
          </a:xfrm>
          <a:prstGeom prst="rect">
            <a:avLst/>
          </a:prstGeom>
          <a:noFill/>
          <a:ln w="3175">
            <a:solidFill>
              <a:schemeClr val="tx1"/>
            </a:solidFill>
            <a:miter lim="800000"/>
            <a:headEnd/>
            <a:tailEnd/>
          </a:ln>
        </p:spPr>
      </p:pic>
      <p:pic>
        <p:nvPicPr>
          <p:cNvPr id="12291" name="Picture 6" descr="scenic-hiker.jpg"/>
          <p:cNvPicPr>
            <a:picLocks noChangeAspect="1"/>
          </p:cNvPicPr>
          <p:nvPr/>
        </p:nvPicPr>
        <p:blipFill>
          <a:blip r:embed="rId4" cstate="print"/>
          <a:srcRect t="14786"/>
          <a:stretch>
            <a:fillRect/>
          </a:stretch>
        </p:blipFill>
        <p:spPr bwMode="auto">
          <a:xfrm>
            <a:off x="6629400" y="3998913"/>
            <a:ext cx="1828800" cy="2325687"/>
          </a:xfrm>
          <a:prstGeom prst="rect">
            <a:avLst/>
          </a:prstGeom>
          <a:noFill/>
          <a:ln w="3175">
            <a:solidFill>
              <a:schemeClr val="tx1"/>
            </a:solidFill>
            <a:miter lim="800000"/>
            <a:headEnd/>
            <a:tailEnd/>
          </a:ln>
        </p:spPr>
      </p:pic>
      <p:pic>
        <p:nvPicPr>
          <p:cNvPr id="12292" name="Picture 7" descr="pump_coal bed methane.jpg"/>
          <p:cNvPicPr>
            <a:picLocks noChangeAspect="1"/>
          </p:cNvPicPr>
          <p:nvPr/>
        </p:nvPicPr>
        <p:blipFill>
          <a:blip r:embed="rId5" cstate="print"/>
          <a:srcRect l="25504" b="15179"/>
          <a:stretch>
            <a:fillRect/>
          </a:stretch>
        </p:blipFill>
        <p:spPr bwMode="auto">
          <a:xfrm>
            <a:off x="6629400" y="1131888"/>
            <a:ext cx="1828800" cy="1382712"/>
          </a:xfrm>
          <a:prstGeom prst="rect">
            <a:avLst/>
          </a:prstGeom>
          <a:noFill/>
          <a:ln w="3175">
            <a:solidFill>
              <a:schemeClr val="tx1"/>
            </a:solidFill>
            <a:miter lim="800000"/>
            <a:headEnd/>
            <a:tailEnd/>
          </a:ln>
        </p:spPr>
      </p:pic>
      <p:sp>
        <p:nvSpPr>
          <p:cNvPr id="9" name="Content Placeholder 8"/>
          <p:cNvSpPr>
            <a:spLocks noGrp="1"/>
          </p:cNvSpPr>
          <p:nvPr>
            <p:ph idx="1"/>
          </p:nvPr>
        </p:nvSpPr>
        <p:spPr>
          <a:xfrm>
            <a:off x="289055" y="1371600"/>
            <a:ext cx="6340345" cy="4953000"/>
          </a:xfrm>
        </p:spPr>
        <p:txBody>
          <a:bodyPr>
            <a:noAutofit/>
          </a:bodyPr>
          <a:lstStyle/>
          <a:p>
            <a:pPr>
              <a:defRPr/>
            </a:pPr>
            <a:r>
              <a:rPr lang="en-US" sz="2800" dirty="0" smtClean="0"/>
              <a:t>Environmental challenges transcend management jurisdictions</a:t>
            </a:r>
          </a:p>
          <a:p>
            <a:pPr lvl="1">
              <a:defRPr/>
            </a:pPr>
            <a:r>
              <a:rPr lang="en-US" sz="2400" dirty="0" smtClean="0"/>
              <a:t>Climate change</a:t>
            </a:r>
          </a:p>
          <a:p>
            <a:pPr lvl="1">
              <a:defRPr/>
            </a:pPr>
            <a:r>
              <a:rPr lang="en-US" sz="2400" dirty="0" smtClean="0"/>
              <a:t>Fire</a:t>
            </a:r>
          </a:p>
          <a:p>
            <a:pPr lvl="1">
              <a:defRPr/>
            </a:pPr>
            <a:r>
              <a:rPr lang="en-US" sz="2400" dirty="0" smtClean="0"/>
              <a:t>Invasive species</a:t>
            </a:r>
          </a:p>
          <a:p>
            <a:pPr lvl="1">
              <a:defRPr/>
            </a:pPr>
            <a:r>
              <a:rPr lang="en-US" sz="2400" dirty="0" smtClean="0"/>
              <a:t>T&amp;E species</a:t>
            </a:r>
          </a:p>
          <a:p>
            <a:pPr lvl="1">
              <a:defRPr/>
            </a:pPr>
            <a:r>
              <a:rPr lang="en-US" sz="2400" dirty="0" smtClean="0"/>
              <a:t>Energy development</a:t>
            </a:r>
          </a:p>
          <a:p>
            <a:pPr lvl="1">
              <a:defRPr/>
            </a:pPr>
            <a:r>
              <a:rPr lang="en-US" sz="2400" dirty="0" smtClean="0"/>
              <a:t>Population growth</a:t>
            </a:r>
          </a:p>
          <a:p>
            <a:pPr>
              <a:defRPr/>
            </a:pPr>
            <a:r>
              <a:rPr lang="en-US" sz="2800" dirty="0" smtClean="0"/>
              <a:t>How can we best address these challenges and sustain public land values?</a:t>
            </a:r>
          </a:p>
          <a:p>
            <a:pPr>
              <a:defRPr/>
            </a:pPr>
            <a:endParaRPr lang="en-US" sz="2800" dirty="0"/>
          </a:p>
        </p:txBody>
      </p:sp>
      <p:sp>
        <p:nvSpPr>
          <p:cNvPr id="11" name="Title 10"/>
          <p:cNvSpPr>
            <a:spLocks noGrp="1"/>
          </p:cNvSpPr>
          <p:nvPr>
            <p:ph type="title"/>
          </p:nvPr>
        </p:nvSpPr>
        <p:spPr/>
        <p:txBody>
          <a:bodyPr/>
          <a:lstStyle/>
          <a:p>
            <a:pPr>
              <a:defRPr/>
            </a:pPr>
            <a:r>
              <a:rPr lang="en-US" dirty="0" smtClean="0"/>
              <a:t>Why a Landscape Approach?</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ea typeface="+mj-ea"/>
              </a:rPr>
              <a:t>Overview of Task 1 Deliverables</a:t>
            </a:r>
            <a:endParaRPr lang="en-US" dirty="0">
              <a:ea typeface="+mj-ea"/>
            </a:endParaRPr>
          </a:p>
        </p:txBody>
      </p:sp>
      <p:sp>
        <p:nvSpPr>
          <p:cNvPr id="3" name="Content Placeholder 2"/>
          <p:cNvSpPr>
            <a:spLocks noGrp="1"/>
          </p:cNvSpPr>
          <p:nvPr>
            <p:ph idx="1"/>
          </p:nvPr>
        </p:nvSpPr>
        <p:spPr/>
        <p:txBody>
          <a:bodyPr/>
          <a:lstStyle/>
          <a:p>
            <a:pPr>
              <a:defRPr/>
            </a:pPr>
            <a:r>
              <a:rPr lang="en-US" dirty="0" smtClean="0">
                <a:ea typeface="+mn-ea"/>
              </a:rPr>
              <a:t>Draft Memorandum (submitted)</a:t>
            </a:r>
          </a:p>
          <a:p>
            <a:pPr>
              <a:defRPr/>
            </a:pPr>
            <a:r>
              <a:rPr lang="en-US" dirty="0" smtClean="0">
                <a:ea typeface="+mn-ea"/>
              </a:rPr>
              <a:t>AMT review workshop</a:t>
            </a:r>
          </a:p>
          <a:p>
            <a:pPr>
              <a:defRPr/>
            </a:pPr>
            <a:r>
              <a:rPr lang="en-US" dirty="0" smtClean="0">
                <a:ea typeface="+mn-ea"/>
              </a:rPr>
              <a:t>Draft workshop summary</a:t>
            </a:r>
          </a:p>
          <a:p>
            <a:pPr>
              <a:defRPr/>
            </a:pPr>
            <a:r>
              <a:rPr lang="en-US" dirty="0" smtClean="0">
                <a:ea typeface="+mn-ea"/>
              </a:rPr>
              <a:t>Final workshop summary</a:t>
            </a:r>
          </a:p>
          <a:p>
            <a:pPr>
              <a:defRPr/>
            </a:pPr>
            <a:r>
              <a:rPr lang="en-US" dirty="0" smtClean="0">
                <a:ea typeface="+mn-ea"/>
              </a:rPr>
              <a:t>Final memorandum</a:t>
            </a:r>
            <a:endParaRPr lang="en-US" dirty="0">
              <a:ea typeface="+mn-ea"/>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ea typeface="+mj-ea"/>
              </a:rPr>
              <a:t>Task 1 in Context</a:t>
            </a:r>
            <a:endParaRPr lang="en-US" dirty="0">
              <a:ea typeface="+mj-ea"/>
            </a:endParaRPr>
          </a:p>
        </p:txBody>
      </p:sp>
      <p:sp>
        <p:nvSpPr>
          <p:cNvPr id="3" name="Content Placeholder 2"/>
          <p:cNvSpPr>
            <a:spLocks noGrp="1"/>
          </p:cNvSpPr>
          <p:nvPr>
            <p:ph idx="1"/>
          </p:nvPr>
        </p:nvSpPr>
        <p:spPr/>
        <p:txBody>
          <a:bodyPr/>
          <a:lstStyle/>
          <a:p>
            <a:pPr>
              <a:defRPr/>
            </a:pPr>
            <a:r>
              <a:rPr lang="en-US" dirty="0" smtClean="0">
                <a:ea typeface="+mn-ea"/>
              </a:rPr>
              <a:t>Sets the stage by reviewing and forwarding candidates for MQs, CEs, and CAs</a:t>
            </a:r>
          </a:p>
          <a:p>
            <a:pPr>
              <a:defRPr/>
            </a:pPr>
            <a:r>
              <a:rPr lang="en-US" dirty="0" smtClean="0">
                <a:ea typeface="+mn-ea"/>
              </a:rPr>
              <a:t>First step, not final decisions on these</a:t>
            </a:r>
          </a:p>
          <a:p>
            <a:pPr>
              <a:defRPr/>
            </a:pPr>
            <a:r>
              <a:rPr lang="en-US" dirty="0" smtClean="0">
                <a:ea typeface="+mn-ea"/>
              </a:rPr>
              <a:t>Candidates pass through feasibility filters:</a:t>
            </a:r>
          </a:p>
          <a:p>
            <a:pPr lvl="1">
              <a:buFont typeface="Wingdings" pitchFamily="2" charset="2"/>
              <a:buChar char="§"/>
              <a:defRPr/>
            </a:pPr>
            <a:r>
              <a:rPr lang="en-US" dirty="0" smtClean="0">
                <a:ea typeface="+mn-ea"/>
              </a:rPr>
              <a:t>Adequate data to represent them?</a:t>
            </a:r>
          </a:p>
          <a:p>
            <a:pPr lvl="1">
              <a:buFont typeface="Wingdings" pitchFamily="2" charset="2"/>
              <a:buChar char="§"/>
              <a:defRPr/>
            </a:pPr>
            <a:r>
              <a:rPr lang="en-US" dirty="0" smtClean="0">
                <a:ea typeface="+mn-ea"/>
              </a:rPr>
              <a:t>Feasible model approach to assess them?</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Objectives for Workshop 1</a:t>
            </a:r>
            <a:endParaRPr lang="en-US" dirty="0"/>
          </a:p>
        </p:txBody>
      </p:sp>
      <p:sp>
        <p:nvSpPr>
          <p:cNvPr id="3" name="Content Placeholder 2"/>
          <p:cNvSpPr>
            <a:spLocks noGrp="1"/>
          </p:cNvSpPr>
          <p:nvPr>
            <p:ph idx="1"/>
          </p:nvPr>
        </p:nvSpPr>
        <p:spPr/>
        <p:txBody>
          <a:bodyPr/>
          <a:lstStyle/>
          <a:p>
            <a:pPr>
              <a:defRPr/>
            </a:pPr>
            <a:r>
              <a:rPr lang="en-US" dirty="0" smtClean="0"/>
              <a:t>Vet candidates for MQs, CEs, and CAs to promote to task 2 assessment</a:t>
            </a:r>
          </a:p>
          <a:p>
            <a:pPr>
              <a:defRPr/>
            </a:pPr>
            <a:r>
              <a:rPr lang="en-US" dirty="0" smtClean="0"/>
              <a:t>ID issues needing further AMT process/discussion to resolve</a:t>
            </a:r>
          </a:p>
          <a:p>
            <a:pPr>
              <a:defRPr/>
            </a:pPr>
            <a:r>
              <a:rPr lang="en-US" dirty="0" smtClean="0"/>
              <a:t>ID items to revise to finalize memo 1a</a:t>
            </a:r>
          </a:p>
          <a:p>
            <a:pPr>
              <a:defRPr/>
            </a:pPr>
            <a:r>
              <a:rPr lang="en-US" dirty="0" smtClean="0"/>
              <a:t>Generally get on same page moving forward</a:t>
            </a:r>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457200" y="0"/>
            <a:ext cx="8229600" cy="1143000"/>
          </a:xfrm>
        </p:spPr>
        <p:txBody>
          <a:bodyPr/>
          <a:lstStyle/>
          <a:p>
            <a:pPr eaLnBrk="1" hangingPunct="1">
              <a:defRPr/>
            </a:pPr>
            <a:r>
              <a:rPr lang="en-US" dirty="0" smtClean="0">
                <a:ea typeface="+mj-ea"/>
              </a:rPr>
              <a:t>Bounding the Ecoregion</a:t>
            </a:r>
          </a:p>
        </p:txBody>
      </p:sp>
      <p:sp>
        <p:nvSpPr>
          <p:cNvPr id="16387" name="TextBox 9"/>
          <p:cNvSpPr txBox="1">
            <a:spLocks noChangeArrowheads="1"/>
          </p:cNvSpPr>
          <p:nvPr/>
        </p:nvSpPr>
        <p:spPr bwMode="auto">
          <a:xfrm>
            <a:off x="285750" y="1609725"/>
            <a:ext cx="8077200" cy="3600450"/>
          </a:xfrm>
          <a:prstGeom prst="rect">
            <a:avLst/>
          </a:prstGeom>
          <a:noFill/>
          <a:ln w="9525">
            <a:noFill/>
            <a:miter lim="800000"/>
            <a:headEnd/>
            <a:tailEnd/>
          </a:ln>
        </p:spPr>
        <p:txBody>
          <a:bodyPr>
            <a:spAutoFit/>
          </a:bodyPr>
          <a:lstStyle/>
          <a:p>
            <a:pPr>
              <a:buFont typeface="Arial" charset="0"/>
              <a:buChar char="•"/>
            </a:pPr>
            <a:r>
              <a:rPr lang="en-US" sz="3600" b="1" dirty="0"/>
              <a:t> </a:t>
            </a:r>
            <a:r>
              <a:rPr lang="en-US" sz="3200" b="1" dirty="0"/>
              <a:t>Efficient Spatial Frame for Assessment </a:t>
            </a:r>
            <a:r>
              <a:rPr lang="en-US" sz="3200" b="1" dirty="0" smtClean="0"/>
              <a:t>	of </a:t>
            </a:r>
            <a:r>
              <a:rPr lang="en-US" sz="3200" b="1" dirty="0"/>
              <a:t>Conservation Elements and </a:t>
            </a:r>
            <a:r>
              <a:rPr lang="en-US" sz="3200" b="1" dirty="0" smtClean="0"/>
              <a:t>	Change </a:t>
            </a:r>
            <a:r>
              <a:rPr lang="en-US" sz="3200" b="1" dirty="0"/>
              <a:t>Agents</a:t>
            </a:r>
          </a:p>
          <a:p>
            <a:pPr>
              <a:buFont typeface="Arial" charset="0"/>
              <a:buChar char="•"/>
            </a:pPr>
            <a:r>
              <a:rPr lang="en-US" sz="3200" b="1" dirty="0"/>
              <a:t> Both Terrestrial and Aquatic ecological </a:t>
            </a:r>
            <a:r>
              <a:rPr lang="en-US" sz="3200" b="1" dirty="0" smtClean="0"/>
              <a:t>	considerations</a:t>
            </a:r>
            <a:endParaRPr lang="en-US" sz="3200" b="1" dirty="0"/>
          </a:p>
          <a:p>
            <a:pPr>
              <a:buFont typeface="Arial" charset="0"/>
              <a:buChar char="•"/>
            </a:pPr>
            <a:r>
              <a:rPr lang="en-US" sz="3200" b="1" dirty="0"/>
              <a:t> Potential utility for </a:t>
            </a:r>
            <a:r>
              <a:rPr lang="en-US" sz="3200" b="1" dirty="0" err="1"/>
              <a:t>subregionalization</a:t>
            </a:r>
            <a:r>
              <a:rPr lang="en-US" sz="3200" b="1" dirty="0"/>
              <a:t> </a:t>
            </a:r>
            <a:r>
              <a:rPr lang="en-US" sz="3200" b="1" dirty="0" smtClean="0"/>
              <a:t>	to </a:t>
            </a:r>
            <a:r>
              <a:rPr lang="en-US" sz="3200" b="1" dirty="0"/>
              <a:t>subset analysis and for reporting</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457200" y="0"/>
            <a:ext cx="8229600" cy="1143000"/>
          </a:xfrm>
        </p:spPr>
        <p:txBody>
          <a:bodyPr/>
          <a:lstStyle/>
          <a:p>
            <a:pPr eaLnBrk="1" hangingPunct="1">
              <a:defRPr/>
            </a:pPr>
            <a:r>
              <a:rPr lang="en-US" smtClean="0">
                <a:ea typeface="+mj-ea"/>
              </a:rPr>
              <a:t>Bounding the Ecoregion</a:t>
            </a:r>
          </a:p>
        </p:txBody>
      </p:sp>
      <p:pic>
        <p:nvPicPr>
          <p:cNvPr id="17411" name="Picture 7" descr="BLM MOJ BoundariesA.jpg"/>
          <p:cNvPicPr>
            <a:picLocks noChangeAspect="1"/>
          </p:cNvPicPr>
          <p:nvPr/>
        </p:nvPicPr>
        <p:blipFill>
          <a:blip r:embed="rId3" cstate="print"/>
          <a:srcRect/>
          <a:stretch>
            <a:fillRect/>
          </a:stretch>
        </p:blipFill>
        <p:spPr bwMode="auto">
          <a:xfrm>
            <a:off x="298450" y="1089025"/>
            <a:ext cx="7527925" cy="5818188"/>
          </a:xfrm>
          <a:prstGeom prst="rect">
            <a:avLst/>
          </a:prstGeom>
          <a:noFill/>
          <a:ln w="9525">
            <a:noFill/>
            <a:miter lim="800000"/>
            <a:headEnd/>
            <a:tailEnd/>
          </a:ln>
        </p:spPr>
      </p:pic>
      <p:pic>
        <p:nvPicPr>
          <p:cNvPr id="9" name="Picture 8" descr="BLM MOJ BoundariesB.jpg"/>
          <p:cNvPicPr>
            <a:picLocks noChangeAspect="1"/>
          </p:cNvPicPr>
          <p:nvPr/>
        </p:nvPicPr>
        <p:blipFill>
          <a:blip r:embed="rId4" cstate="print"/>
          <a:srcRect/>
          <a:stretch>
            <a:fillRect/>
          </a:stretch>
        </p:blipFill>
        <p:spPr bwMode="auto">
          <a:xfrm>
            <a:off x="298450" y="1089025"/>
            <a:ext cx="7527925" cy="5818188"/>
          </a:xfrm>
          <a:prstGeom prst="rect">
            <a:avLst/>
          </a:prstGeom>
          <a:noFill/>
          <a:ln w="9525">
            <a:noFill/>
            <a:miter lim="800000"/>
            <a:headEnd/>
            <a:tailEnd/>
          </a:ln>
        </p:spPr>
      </p:pic>
      <p:grpSp>
        <p:nvGrpSpPr>
          <p:cNvPr id="2" name="Group 13"/>
          <p:cNvGrpSpPr>
            <a:grpSpLocks/>
          </p:cNvGrpSpPr>
          <p:nvPr/>
        </p:nvGrpSpPr>
        <p:grpSpPr bwMode="auto">
          <a:xfrm>
            <a:off x="4957763" y="2312988"/>
            <a:ext cx="2779712" cy="4070350"/>
            <a:chOff x="4957343" y="2312505"/>
            <a:chExt cx="2780395" cy="4071486"/>
          </a:xfrm>
        </p:grpSpPr>
        <p:sp>
          <p:nvSpPr>
            <p:cNvPr id="10" name="Down Arrow 9"/>
            <p:cNvSpPr/>
            <p:nvPr/>
          </p:nvSpPr>
          <p:spPr>
            <a:xfrm rot="4324850">
              <a:off x="6817548" y="1873461"/>
              <a:ext cx="481146" cy="1359234"/>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Down Arrow 10"/>
            <p:cNvSpPr/>
            <p:nvPr/>
          </p:nvSpPr>
          <p:spPr>
            <a:xfrm rot="5779769">
              <a:off x="5396386" y="5463801"/>
              <a:ext cx="481147" cy="1359234"/>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15" name="Picture 14" descr="BLM MOJ BoundariesC.jpg"/>
          <p:cNvPicPr>
            <a:picLocks noChangeAspect="1"/>
          </p:cNvPicPr>
          <p:nvPr/>
        </p:nvPicPr>
        <p:blipFill>
          <a:blip r:embed="rId5" cstate="print"/>
          <a:srcRect/>
          <a:stretch>
            <a:fillRect/>
          </a:stretch>
        </p:blipFill>
        <p:spPr bwMode="auto">
          <a:xfrm>
            <a:off x="298450" y="1089025"/>
            <a:ext cx="7527925" cy="58181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up)">
                                      <p:cBhvr>
                                        <p:cTn id="1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457200" y="0"/>
            <a:ext cx="8229600" cy="1143000"/>
          </a:xfrm>
        </p:spPr>
        <p:txBody>
          <a:bodyPr/>
          <a:lstStyle/>
          <a:p>
            <a:pPr eaLnBrk="1" hangingPunct="1">
              <a:defRPr/>
            </a:pPr>
            <a:r>
              <a:rPr lang="en-US" dirty="0" err="1" smtClean="0">
                <a:ea typeface="+mj-ea"/>
              </a:rPr>
              <a:t>Subregions</a:t>
            </a:r>
            <a:r>
              <a:rPr lang="en-US" dirty="0" smtClean="0">
                <a:ea typeface="+mj-ea"/>
              </a:rPr>
              <a:t>?</a:t>
            </a:r>
          </a:p>
        </p:txBody>
      </p:sp>
      <p:pic>
        <p:nvPicPr>
          <p:cNvPr id="18435" name="Picture 12" descr="BLM MOJ Basins.jpg"/>
          <p:cNvPicPr>
            <a:picLocks noChangeAspect="1"/>
          </p:cNvPicPr>
          <p:nvPr/>
        </p:nvPicPr>
        <p:blipFill>
          <a:blip r:embed="rId3" cstate="print"/>
          <a:srcRect/>
          <a:stretch>
            <a:fillRect/>
          </a:stretch>
        </p:blipFill>
        <p:spPr bwMode="auto">
          <a:xfrm>
            <a:off x="298450" y="1106488"/>
            <a:ext cx="7527925" cy="5816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a:xfrm>
            <a:off x="685800" y="152400"/>
            <a:ext cx="7772400" cy="1470025"/>
          </a:xfrm>
        </p:spPr>
        <p:txBody>
          <a:bodyPr>
            <a:normAutofit fontScale="90000"/>
          </a:bodyPr>
          <a:lstStyle/>
          <a:p>
            <a:pPr eaLnBrk="1" hangingPunct="1">
              <a:defRPr/>
            </a:pPr>
            <a:r>
              <a:rPr lang="en-US" dirty="0" smtClean="0">
                <a:ea typeface="+mj-ea"/>
              </a:rPr>
              <a:t>Ecoregion Conceptual Model</a:t>
            </a:r>
            <a:br>
              <a:rPr lang="en-US" dirty="0" smtClean="0">
                <a:ea typeface="+mj-ea"/>
              </a:rPr>
            </a:br>
            <a:endParaRPr lang="en-US" dirty="0" smtClean="0">
              <a:ea typeface="+mj-ea"/>
            </a:endParaRPr>
          </a:p>
        </p:txBody>
      </p:sp>
      <p:sp>
        <p:nvSpPr>
          <p:cNvPr id="3" name="Subtitle 2"/>
          <p:cNvSpPr>
            <a:spLocks noGrp="1"/>
          </p:cNvSpPr>
          <p:nvPr>
            <p:ph type="subTitle" idx="1"/>
          </p:nvPr>
        </p:nvSpPr>
        <p:spPr>
          <a:xfrm>
            <a:off x="914400" y="2024743"/>
            <a:ext cx="6999514" cy="1752600"/>
          </a:xfrm>
        </p:spPr>
        <p:txBody>
          <a:bodyPr>
            <a:noAutofit/>
          </a:bodyPr>
          <a:lstStyle/>
          <a:p>
            <a:pPr marL="514350" indent="-514350" eaLnBrk="1" fontAlgn="auto" hangingPunct="1">
              <a:spcAft>
                <a:spcPts val="0"/>
              </a:spcAft>
              <a:buFont typeface="Arial" pitchFamily="34" charset="0"/>
              <a:buAutoNum type="arabicPeriod"/>
              <a:defRPr/>
            </a:pPr>
            <a:r>
              <a:rPr lang="en-US" sz="4000" dirty="0" smtClean="0">
                <a:ea typeface="+mn-ea"/>
              </a:rPr>
              <a:t>Purpose of the model</a:t>
            </a:r>
          </a:p>
          <a:p>
            <a:pPr marL="514350" indent="-514350" eaLnBrk="1" fontAlgn="auto" hangingPunct="1">
              <a:spcAft>
                <a:spcPts val="0"/>
              </a:spcAft>
              <a:buFont typeface="Arial" pitchFamily="34" charset="0"/>
              <a:buAutoNum type="arabicPeriod"/>
              <a:defRPr/>
            </a:pPr>
            <a:r>
              <a:rPr lang="en-US" sz="4000" dirty="0" smtClean="0">
                <a:ea typeface="+mn-ea"/>
              </a:rPr>
              <a:t>Spatial and Temporal Boundaries</a:t>
            </a:r>
          </a:p>
          <a:p>
            <a:pPr marL="514350" indent="-514350" eaLnBrk="1" fontAlgn="auto" hangingPunct="1">
              <a:spcAft>
                <a:spcPts val="0"/>
              </a:spcAft>
              <a:buFont typeface="Arial" pitchFamily="34" charset="0"/>
              <a:buAutoNum type="arabicPeriod"/>
              <a:defRPr/>
            </a:pPr>
            <a:r>
              <a:rPr lang="en-US" sz="4000" dirty="0" smtClean="0">
                <a:ea typeface="+mn-ea"/>
              </a:rPr>
              <a:t>Multi-level Structure</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6226629" y="152400"/>
            <a:ext cx="1981200" cy="715963"/>
          </a:xfrm>
          <a:solidFill>
            <a:schemeClr val="bg2"/>
          </a:solidFill>
          <a:ln>
            <a:solidFill>
              <a:schemeClr val="tx2"/>
            </a:solidFill>
          </a:ln>
        </p:spPr>
        <p:txBody>
          <a:bodyPr/>
          <a:lstStyle/>
          <a:p>
            <a:pPr eaLnBrk="1" hangingPunct="1">
              <a:defRPr/>
            </a:pPr>
            <a:r>
              <a:rPr lang="en-US" sz="2000" dirty="0" smtClean="0">
                <a:ea typeface="+mj-ea"/>
              </a:rPr>
              <a:t>Biophysical Controls</a:t>
            </a:r>
          </a:p>
        </p:txBody>
      </p:sp>
      <p:sp>
        <p:nvSpPr>
          <p:cNvPr id="3" name="Content Placeholder 2"/>
          <p:cNvSpPr>
            <a:spLocks noGrp="1"/>
          </p:cNvSpPr>
          <p:nvPr>
            <p:ph idx="1"/>
          </p:nvPr>
        </p:nvSpPr>
        <p:spPr>
          <a:xfrm>
            <a:off x="674914" y="3279094"/>
            <a:ext cx="7848600" cy="3415620"/>
          </a:xfrm>
        </p:spPr>
        <p:txBody>
          <a:bodyPr>
            <a:normAutofit fontScale="25000" lnSpcReduction="20000"/>
          </a:bodyPr>
          <a:lstStyle/>
          <a:p>
            <a:pPr eaLnBrk="1" fontAlgn="auto" hangingPunct="1">
              <a:spcAft>
                <a:spcPts val="0"/>
              </a:spcAft>
              <a:buFont typeface="Arial" pitchFamily="34" charset="0"/>
              <a:buChar char="•"/>
              <a:defRPr/>
            </a:pPr>
            <a:r>
              <a:rPr lang="en-US" sz="9600" dirty="0" smtClean="0">
                <a:ea typeface="+mn-ea"/>
              </a:rPr>
              <a:t>Temperature Regimes (lat/long, altitudinal)</a:t>
            </a:r>
          </a:p>
          <a:p>
            <a:pPr eaLnBrk="1" fontAlgn="auto" hangingPunct="1">
              <a:spcAft>
                <a:spcPts val="0"/>
              </a:spcAft>
              <a:buFont typeface="Arial" pitchFamily="34" charset="0"/>
              <a:buChar char="•"/>
              <a:defRPr/>
            </a:pPr>
            <a:r>
              <a:rPr lang="en-US" sz="9600" dirty="0" smtClean="0">
                <a:ea typeface="+mn-ea"/>
              </a:rPr>
              <a:t>Precipitation Regimes (lat/long, altitudinal, rain shadow)</a:t>
            </a:r>
          </a:p>
          <a:p>
            <a:pPr eaLnBrk="1" fontAlgn="auto" hangingPunct="1">
              <a:spcAft>
                <a:spcPts val="0"/>
              </a:spcAft>
              <a:buFont typeface="Arial" pitchFamily="34" charset="0"/>
              <a:buChar char="•"/>
              <a:defRPr/>
            </a:pPr>
            <a:r>
              <a:rPr lang="en-US" sz="9600" dirty="0" smtClean="0">
                <a:ea typeface="+mn-ea"/>
              </a:rPr>
              <a:t>Wind Regimes</a:t>
            </a:r>
          </a:p>
          <a:p>
            <a:pPr eaLnBrk="1" fontAlgn="auto" hangingPunct="1">
              <a:spcAft>
                <a:spcPts val="0"/>
              </a:spcAft>
              <a:buFont typeface="Arial" pitchFamily="34" charset="0"/>
              <a:buChar char="•"/>
              <a:defRPr/>
            </a:pPr>
            <a:r>
              <a:rPr lang="en-US" sz="9600" dirty="0" smtClean="0">
                <a:ea typeface="+mn-ea"/>
              </a:rPr>
              <a:t>Wet and Dry deposition</a:t>
            </a:r>
          </a:p>
          <a:p>
            <a:pPr eaLnBrk="1" fontAlgn="auto" hangingPunct="1">
              <a:spcAft>
                <a:spcPts val="0"/>
              </a:spcAft>
              <a:buFont typeface="Arial" pitchFamily="34" charset="0"/>
              <a:buChar char="•"/>
              <a:defRPr/>
            </a:pPr>
            <a:r>
              <a:rPr lang="en-US" sz="9600" dirty="0" smtClean="0">
                <a:ea typeface="+mn-ea"/>
              </a:rPr>
              <a:t>Air quality/visibility</a:t>
            </a:r>
          </a:p>
          <a:p>
            <a:pPr eaLnBrk="1" fontAlgn="auto" hangingPunct="1">
              <a:spcAft>
                <a:spcPts val="0"/>
              </a:spcAft>
              <a:buFont typeface="Wingdings" pitchFamily="2" charset="2"/>
              <a:buNone/>
              <a:defRPr/>
            </a:pPr>
            <a:endParaRPr lang="en-US" sz="3600" dirty="0" smtClean="0">
              <a:ea typeface="+mn-ea"/>
            </a:endParaRPr>
          </a:p>
          <a:p>
            <a:pPr eaLnBrk="1" fontAlgn="auto" hangingPunct="1">
              <a:spcAft>
                <a:spcPts val="0"/>
              </a:spcAft>
              <a:buFont typeface="Wingdings" pitchFamily="2" charset="2"/>
              <a:buNone/>
              <a:defRPr/>
            </a:pPr>
            <a:r>
              <a:rPr lang="en-US" sz="3600" dirty="0" smtClean="0">
                <a:ea typeface="+mn-ea"/>
              </a:rPr>
              <a:t>References</a:t>
            </a:r>
          </a:p>
          <a:p>
            <a:pPr eaLnBrk="1" fontAlgn="auto" hangingPunct="1">
              <a:spcAft>
                <a:spcPts val="0"/>
              </a:spcAft>
              <a:buFont typeface="Wingdings" pitchFamily="2" charset="2"/>
              <a:buNone/>
              <a:defRPr/>
            </a:pPr>
            <a:r>
              <a:rPr lang="en-US" sz="3600" dirty="0" smtClean="0">
                <a:ea typeface="+mn-ea"/>
              </a:rPr>
              <a:t>Chung-</a:t>
            </a:r>
            <a:r>
              <a:rPr lang="en-US" sz="3600" dirty="0" err="1" smtClean="0">
                <a:ea typeface="+mn-ea"/>
              </a:rPr>
              <a:t>MacCoubrey</a:t>
            </a:r>
            <a:r>
              <a:rPr lang="en-US" sz="3600" dirty="0" smtClean="0">
                <a:ea typeface="+mn-ea"/>
              </a:rPr>
              <a:t>, A. L., R. E. Truitt, C. C. Caudill, T. J. </a:t>
            </a:r>
            <a:r>
              <a:rPr lang="en-US" sz="3600" dirty="0" err="1" smtClean="0">
                <a:ea typeface="+mn-ea"/>
              </a:rPr>
              <a:t>Rodhouse</a:t>
            </a:r>
            <a:r>
              <a:rPr lang="en-US" sz="3600" dirty="0" smtClean="0">
                <a:ea typeface="+mn-ea"/>
              </a:rPr>
              <a:t>, K. M. Irvine, J. R. </a:t>
            </a:r>
            <a:r>
              <a:rPr lang="en-US" sz="3600" dirty="0" err="1" smtClean="0">
                <a:ea typeface="+mn-ea"/>
              </a:rPr>
              <a:t>Siderius</a:t>
            </a:r>
            <a:r>
              <a:rPr lang="en-US" sz="3600" dirty="0" smtClean="0">
                <a:ea typeface="+mn-ea"/>
              </a:rPr>
              <a:t>, and V. K. Chang. 2008. Mojave Desert Network     vital signs monitoring plan. NPS/MOJN/NRR—2008/057. National Park Service, Fort Collins, Colorado.</a:t>
            </a:r>
          </a:p>
          <a:p>
            <a:pPr eaLnBrk="1" fontAlgn="auto" hangingPunct="1">
              <a:spcAft>
                <a:spcPts val="0"/>
              </a:spcAft>
              <a:buFont typeface="Wingdings" pitchFamily="2" charset="2"/>
              <a:buNone/>
              <a:defRPr/>
            </a:pPr>
            <a:r>
              <a:rPr lang="en-US" sz="3600" dirty="0" smtClean="0">
                <a:ea typeface="+mn-ea"/>
              </a:rPr>
              <a:t>Miller, M.E., 2005, The Structure and Functioning of </a:t>
            </a:r>
            <a:r>
              <a:rPr lang="en-US" sz="3600" dirty="0" err="1" smtClean="0">
                <a:ea typeface="+mn-ea"/>
              </a:rPr>
              <a:t>Dryland</a:t>
            </a:r>
            <a:r>
              <a:rPr lang="en-US" sz="3600" dirty="0" smtClean="0">
                <a:ea typeface="+mn-ea"/>
              </a:rPr>
              <a:t> Ecosystems—Conceptual Models to Inform Long-Term Ecological Monitoring: U.S. Geological Survey Scientific Investigations Report 2005-5197, 73 pp.</a:t>
            </a:r>
          </a:p>
          <a:p>
            <a:pPr eaLnBrk="1" fontAlgn="auto" hangingPunct="1">
              <a:spcAft>
                <a:spcPts val="0"/>
              </a:spcAft>
              <a:buFont typeface="Wingdings" pitchFamily="2" charset="2"/>
              <a:buNone/>
              <a:defRPr/>
            </a:pPr>
            <a:r>
              <a:rPr lang="en-US" sz="3600" dirty="0" smtClean="0">
                <a:ea typeface="+mn-ea"/>
              </a:rPr>
              <a:t>Moore, J., C. Rumsey, T. Knight, J. </a:t>
            </a:r>
            <a:r>
              <a:rPr lang="en-US" sz="3600" dirty="0" err="1" smtClean="0">
                <a:ea typeface="+mn-ea"/>
              </a:rPr>
              <a:t>Nachlinger</a:t>
            </a:r>
            <a:r>
              <a:rPr lang="en-US" sz="3600" dirty="0" smtClean="0">
                <a:ea typeface="+mn-ea"/>
              </a:rPr>
              <a:t>, P. Comer, D. </a:t>
            </a:r>
            <a:r>
              <a:rPr lang="en-US" sz="3600" dirty="0" err="1" smtClean="0">
                <a:ea typeface="+mn-ea"/>
              </a:rPr>
              <a:t>Dorfman</a:t>
            </a:r>
            <a:r>
              <a:rPr lang="en-US" sz="3600" dirty="0" smtClean="0">
                <a:ea typeface="+mn-ea"/>
              </a:rPr>
              <a:t>, and J. </a:t>
            </a:r>
            <a:r>
              <a:rPr lang="en-US" sz="3600" dirty="0" err="1" smtClean="0">
                <a:ea typeface="+mn-ea"/>
              </a:rPr>
              <a:t>Humke</a:t>
            </a:r>
            <a:r>
              <a:rPr lang="en-US" sz="3600" dirty="0" smtClean="0">
                <a:ea typeface="+mn-ea"/>
              </a:rPr>
              <a:t>. 2001. Ecoregion-based Conservation in the Mojave Desert. The Nature Conservancy, Las Vegas, NV. 150 pp. + appendices.</a:t>
            </a:r>
            <a:endParaRPr lang="en-US" sz="3600" b="1" u="sng" dirty="0" smtClean="0">
              <a:ea typeface="+mn-ea"/>
            </a:endParaRPr>
          </a:p>
          <a:p>
            <a:pPr eaLnBrk="1" fontAlgn="auto" hangingPunct="1">
              <a:spcAft>
                <a:spcPts val="0"/>
              </a:spcAft>
              <a:buFont typeface="Wingdings" pitchFamily="2" charset="2"/>
              <a:buNone/>
              <a:defRPr/>
            </a:pPr>
            <a:endParaRPr lang="en-US" sz="3600" dirty="0" smtClean="0">
              <a:ea typeface="+mn-ea"/>
            </a:endParaRPr>
          </a:p>
          <a:p>
            <a:pPr eaLnBrk="1" fontAlgn="auto" hangingPunct="1">
              <a:spcAft>
                <a:spcPts val="0"/>
              </a:spcAft>
              <a:buFont typeface="Wingdings" pitchFamily="2" charset="2"/>
              <a:buNone/>
              <a:defRPr/>
            </a:pPr>
            <a:endParaRPr lang="en-US" sz="2800" dirty="0" smtClean="0">
              <a:ea typeface="+mn-ea"/>
            </a:endParaRPr>
          </a:p>
          <a:p>
            <a:pPr eaLnBrk="1" fontAlgn="auto" hangingPunct="1">
              <a:spcAft>
                <a:spcPts val="0"/>
              </a:spcAft>
              <a:buFont typeface="Arial" pitchFamily="34" charset="0"/>
              <a:buChar char="•"/>
              <a:defRPr/>
            </a:pPr>
            <a:endParaRPr lang="en-US" sz="9600" dirty="0" smtClean="0">
              <a:ea typeface="+mn-ea"/>
            </a:endParaRPr>
          </a:p>
          <a:p>
            <a:pPr eaLnBrk="1" fontAlgn="auto" hangingPunct="1">
              <a:spcAft>
                <a:spcPts val="0"/>
              </a:spcAft>
              <a:buFont typeface="Arial" pitchFamily="34" charset="0"/>
              <a:buChar char="•"/>
              <a:defRPr/>
            </a:pPr>
            <a:endParaRPr lang="en-US" dirty="0">
              <a:ea typeface="+mn-ea"/>
            </a:endParaRPr>
          </a:p>
        </p:txBody>
      </p:sp>
      <p:sp>
        <p:nvSpPr>
          <p:cNvPr id="4" name="Rounded Rectangle 3"/>
          <p:cNvSpPr/>
          <p:nvPr/>
        </p:nvSpPr>
        <p:spPr>
          <a:xfrm>
            <a:off x="914400" y="1371600"/>
            <a:ext cx="7162800" cy="1752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dirty="0">
                <a:effectLst>
                  <a:outerShdw blurRad="38100" dist="38100" dir="2700000" algn="tl">
                    <a:srgbClr val="000000">
                      <a:alpha val="43137"/>
                    </a:srgbClr>
                  </a:outerShdw>
                </a:effectLst>
                <a:latin typeface="Arial" pitchFamily="34" charset="0"/>
                <a:cs typeface="Arial" pitchFamily="34" charset="0"/>
              </a:rPr>
              <a:t>Climate and Physiographic System</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48" name="Curved Connector 47"/>
          <p:cNvCxnSpPr/>
          <p:nvPr/>
        </p:nvCxnSpPr>
        <p:spPr>
          <a:xfrm rot="16200000" flipH="1">
            <a:off x="2247900" y="1790700"/>
            <a:ext cx="1828800" cy="990600"/>
          </a:xfrm>
          <a:prstGeom prst="curvedConnector3">
            <a:avLst>
              <a:gd name="adj1" fmla="val 50000"/>
            </a:avLst>
          </a:prstGeom>
          <a:ln w="889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6" name="Curved Connector 45"/>
          <p:cNvCxnSpPr/>
          <p:nvPr/>
        </p:nvCxnSpPr>
        <p:spPr>
          <a:xfrm rot="5400000">
            <a:off x="990600" y="1600200"/>
            <a:ext cx="1828800" cy="1371600"/>
          </a:xfrm>
          <a:prstGeom prst="curvedConnector3">
            <a:avLst>
              <a:gd name="adj1" fmla="val 50000"/>
            </a:avLst>
          </a:prstGeom>
          <a:ln w="889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1" name="Curved Connector 50"/>
          <p:cNvCxnSpPr/>
          <p:nvPr/>
        </p:nvCxnSpPr>
        <p:spPr>
          <a:xfrm rot="5400000">
            <a:off x="5410200" y="1600200"/>
            <a:ext cx="1828800" cy="1371600"/>
          </a:xfrm>
          <a:prstGeom prst="curvedConnector3">
            <a:avLst>
              <a:gd name="adj1" fmla="val 50000"/>
            </a:avLst>
          </a:prstGeom>
          <a:ln w="889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3" name="Curved Connector 52"/>
          <p:cNvCxnSpPr/>
          <p:nvPr/>
        </p:nvCxnSpPr>
        <p:spPr>
          <a:xfrm rot="16200000" flipH="1">
            <a:off x="6667500" y="1790700"/>
            <a:ext cx="1828800" cy="990600"/>
          </a:xfrm>
          <a:prstGeom prst="curvedConnector3">
            <a:avLst>
              <a:gd name="adj1" fmla="val 50000"/>
            </a:avLst>
          </a:prstGeom>
          <a:ln w="889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 name="Rounded Rectangle 3"/>
          <p:cNvSpPr/>
          <p:nvPr/>
        </p:nvSpPr>
        <p:spPr>
          <a:xfrm>
            <a:off x="990600" y="381000"/>
            <a:ext cx="7162800" cy="990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dirty="0">
                <a:effectLst>
                  <a:outerShdw blurRad="38100" dist="38100" dir="2700000" algn="tl">
                    <a:srgbClr val="000000">
                      <a:alpha val="43137"/>
                    </a:srgbClr>
                  </a:outerShdw>
                </a:effectLst>
              </a:rPr>
              <a:t>Climatic and Physiographic System</a:t>
            </a:r>
          </a:p>
        </p:txBody>
      </p:sp>
      <p:grpSp>
        <p:nvGrpSpPr>
          <p:cNvPr id="2" name="Group 41"/>
          <p:cNvGrpSpPr>
            <a:grpSpLocks/>
          </p:cNvGrpSpPr>
          <p:nvPr/>
        </p:nvGrpSpPr>
        <p:grpSpPr bwMode="auto">
          <a:xfrm>
            <a:off x="228600" y="3200400"/>
            <a:ext cx="8839200" cy="838200"/>
            <a:chOff x="228600" y="3200400"/>
            <a:chExt cx="8839200" cy="838200"/>
          </a:xfrm>
        </p:grpSpPr>
        <p:grpSp>
          <p:nvGrpSpPr>
            <p:cNvPr id="3" name="Group 6"/>
            <p:cNvGrpSpPr>
              <a:grpSpLocks/>
            </p:cNvGrpSpPr>
            <p:nvPr/>
          </p:nvGrpSpPr>
          <p:grpSpPr bwMode="auto">
            <a:xfrm>
              <a:off x="228600" y="3200400"/>
              <a:ext cx="2057400" cy="838200"/>
              <a:chOff x="685800" y="3200400"/>
              <a:chExt cx="2057400" cy="838200"/>
            </a:xfrm>
          </p:grpSpPr>
          <p:sp>
            <p:nvSpPr>
              <p:cNvPr id="5" name="Rounded Rectangle 4"/>
              <p:cNvSpPr/>
              <p:nvPr/>
            </p:nvSpPr>
            <p:spPr>
              <a:xfrm>
                <a:off x="685800" y="3200400"/>
                <a:ext cx="2057400" cy="838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TextBox 5"/>
              <p:cNvSpPr txBox="1"/>
              <p:nvPr/>
            </p:nvSpPr>
            <p:spPr>
              <a:xfrm>
                <a:off x="762000" y="3276600"/>
                <a:ext cx="1905000" cy="708025"/>
              </a:xfrm>
              <a:prstGeom prst="rect">
                <a:avLst/>
              </a:prstGeom>
              <a:noFill/>
            </p:spPr>
            <p:txBody>
              <a:bodyPr>
                <a:spAutoFit/>
              </a:bodyPr>
              <a:lstStyle/>
              <a:p>
                <a:pPr algn="ctr" fontAlgn="auto">
                  <a:spcBef>
                    <a:spcPts val="0"/>
                  </a:spcBef>
                  <a:spcAft>
                    <a:spcPts val="0"/>
                  </a:spcAft>
                  <a:defRPr/>
                </a:pPr>
                <a:r>
                  <a:rPr lang="en-US" sz="2000" b="1" dirty="0">
                    <a:solidFill>
                      <a:srgbClr val="FFFF00"/>
                    </a:solidFill>
                    <a:effectLst>
                      <a:outerShdw blurRad="38100" dist="38100" dir="2700000" algn="tl">
                        <a:srgbClr val="000000">
                          <a:alpha val="43137"/>
                        </a:srgbClr>
                      </a:outerShdw>
                    </a:effectLst>
                    <a:latin typeface="+mn-lt"/>
                    <a:ea typeface="+mn-ea"/>
                  </a:rPr>
                  <a:t>Montane Dry Land System</a:t>
                </a:r>
              </a:p>
            </p:txBody>
          </p:sp>
        </p:grpSp>
        <p:grpSp>
          <p:nvGrpSpPr>
            <p:cNvPr id="7" name="Group 7"/>
            <p:cNvGrpSpPr>
              <a:grpSpLocks/>
            </p:cNvGrpSpPr>
            <p:nvPr/>
          </p:nvGrpSpPr>
          <p:grpSpPr bwMode="auto">
            <a:xfrm>
              <a:off x="4800600" y="3200400"/>
              <a:ext cx="2057400" cy="838200"/>
              <a:chOff x="685800" y="3200400"/>
              <a:chExt cx="2057400" cy="838200"/>
            </a:xfrm>
          </p:grpSpPr>
          <p:sp>
            <p:nvSpPr>
              <p:cNvPr id="9" name="Rounded Rectangle 8"/>
              <p:cNvSpPr/>
              <p:nvPr/>
            </p:nvSpPr>
            <p:spPr>
              <a:xfrm>
                <a:off x="685800" y="3200400"/>
                <a:ext cx="2057400" cy="838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TextBox 9"/>
              <p:cNvSpPr txBox="1"/>
              <p:nvPr/>
            </p:nvSpPr>
            <p:spPr>
              <a:xfrm>
                <a:off x="762000" y="3254375"/>
                <a:ext cx="1905000" cy="708025"/>
              </a:xfrm>
              <a:prstGeom prst="rect">
                <a:avLst/>
              </a:prstGeom>
              <a:noFill/>
            </p:spPr>
            <p:txBody>
              <a:bodyPr>
                <a:spAutoFit/>
              </a:bodyPr>
              <a:lstStyle/>
              <a:p>
                <a:pPr algn="ctr" fontAlgn="auto">
                  <a:spcBef>
                    <a:spcPts val="0"/>
                  </a:spcBef>
                  <a:spcAft>
                    <a:spcPts val="0"/>
                  </a:spcAft>
                  <a:defRPr/>
                </a:pPr>
                <a:r>
                  <a:rPr lang="en-US" sz="2000" b="1" dirty="0">
                    <a:solidFill>
                      <a:srgbClr val="FFFF00"/>
                    </a:solidFill>
                    <a:effectLst>
                      <a:outerShdw blurRad="38100" dist="38100" dir="2700000" algn="tl">
                        <a:srgbClr val="000000">
                          <a:alpha val="43137"/>
                        </a:srgbClr>
                      </a:outerShdw>
                    </a:effectLst>
                    <a:latin typeface="+mn-lt"/>
                    <a:ea typeface="+mn-ea"/>
                  </a:rPr>
                  <a:t>Montane </a:t>
                </a:r>
              </a:p>
              <a:p>
                <a:pPr algn="ctr" fontAlgn="auto">
                  <a:spcBef>
                    <a:spcPts val="0"/>
                  </a:spcBef>
                  <a:spcAft>
                    <a:spcPts val="0"/>
                  </a:spcAft>
                  <a:defRPr/>
                </a:pPr>
                <a:r>
                  <a:rPr lang="en-US" sz="2000" b="1" dirty="0">
                    <a:solidFill>
                      <a:srgbClr val="FFFF00"/>
                    </a:solidFill>
                    <a:effectLst>
                      <a:outerShdw blurRad="38100" dist="38100" dir="2700000" algn="tl">
                        <a:srgbClr val="000000">
                          <a:alpha val="43137"/>
                        </a:srgbClr>
                      </a:outerShdw>
                    </a:effectLst>
                    <a:latin typeface="+mn-lt"/>
                    <a:ea typeface="+mn-ea"/>
                  </a:rPr>
                  <a:t>Wet System</a:t>
                </a:r>
              </a:p>
            </p:txBody>
          </p:sp>
        </p:grpSp>
        <p:grpSp>
          <p:nvGrpSpPr>
            <p:cNvPr id="8" name="Group 10"/>
            <p:cNvGrpSpPr>
              <a:grpSpLocks/>
            </p:cNvGrpSpPr>
            <p:nvPr/>
          </p:nvGrpSpPr>
          <p:grpSpPr bwMode="auto">
            <a:xfrm>
              <a:off x="7010400" y="3200400"/>
              <a:ext cx="2057400" cy="838200"/>
              <a:chOff x="685800" y="3200400"/>
              <a:chExt cx="2057400" cy="838200"/>
            </a:xfrm>
          </p:grpSpPr>
          <p:sp>
            <p:nvSpPr>
              <p:cNvPr id="12" name="Rounded Rectangle 11"/>
              <p:cNvSpPr/>
              <p:nvPr/>
            </p:nvSpPr>
            <p:spPr>
              <a:xfrm>
                <a:off x="685800" y="3200400"/>
                <a:ext cx="2057400" cy="838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3" name="TextBox 12"/>
              <p:cNvSpPr txBox="1"/>
              <p:nvPr/>
            </p:nvSpPr>
            <p:spPr>
              <a:xfrm>
                <a:off x="762000" y="3276600"/>
                <a:ext cx="1905000" cy="708025"/>
              </a:xfrm>
              <a:prstGeom prst="rect">
                <a:avLst/>
              </a:prstGeom>
              <a:noFill/>
            </p:spPr>
            <p:txBody>
              <a:bodyPr>
                <a:spAutoFit/>
              </a:bodyPr>
              <a:lstStyle/>
              <a:p>
                <a:pPr algn="ctr" fontAlgn="auto">
                  <a:spcBef>
                    <a:spcPts val="0"/>
                  </a:spcBef>
                  <a:spcAft>
                    <a:spcPts val="0"/>
                  </a:spcAft>
                  <a:defRPr/>
                </a:pPr>
                <a:r>
                  <a:rPr lang="en-US" sz="2000" b="1" dirty="0">
                    <a:solidFill>
                      <a:srgbClr val="FFFF00"/>
                    </a:solidFill>
                    <a:effectLst>
                      <a:outerShdw blurRad="38100" dist="38100" dir="2700000" algn="tl">
                        <a:srgbClr val="000000">
                          <a:alpha val="43137"/>
                        </a:srgbClr>
                      </a:outerShdw>
                    </a:effectLst>
                    <a:latin typeface="+mn-lt"/>
                    <a:ea typeface="+mn-ea"/>
                  </a:rPr>
                  <a:t>Basin </a:t>
                </a:r>
              </a:p>
              <a:p>
                <a:pPr algn="ctr" fontAlgn="auto">
                  <a:spcBef>
                    <a:spcPts val="0"/>
                  </a:spcBef>
                  <a:spcAft>
                    <a:spcPts val="0"/>
                  </a:spcAft>
                  <a:defRPr/>
                </a:pPr>
                <a:r>
                  <a:rPr lang="en-US" sz="2000" b="1" dirty="0">
                    <a:solidFill>
                      <a:srgbClr val="FFFF00"/>
                    </a:solidFill>
                    <a:effectLst>
                      <a:outerShdw blurRad="38100" dist="38100" dir="2700000" algn="tl">
                        <a:srgbClr val="000000">
                          <a:alpha val="43137"/>
                        </a:srgbClr>
                      </a:outerShdw>
                    </a:effectLst>
                    <a:latin typeface="+mn-lt"/>
                    <a:ea typeface="+mn-ea"/>
                  </a:rPr>
                  <a:t>Wet System</a:t>
                </a:r>
              </a:p>
            </p:txBody>
          </p:sp>
        </p:grpSp>
        <p:grpSp>
          <p:nvGrpSpPr>
            <p:cNvPr id="11" name="Group 13"/>
            <p:cNvGrpSpPr>
              <a:grpSpLocks/>
            </p:cNvGrpSpPr>
            <p:nvPr/>
          </p:nvGrpSpPr>
          <p:grpSpPr bwMode="auto">
            <a:xfrm>
              <a:off x="2438400" y="3200400"/>
              <a:ext cx="2057400" cy="838200"/>
              <a:chOff x="685800" y="3200400"/>
              <a:chExt cx="2057400" cy="838200"/>
            </a:xfrm>
          </p:grpSpPr>
          <p:sp>
            <p:nvSpPr>
              <p:cNvPr id="15" name="Rounded Rectangle 14"/>
              <p:cNvSpPr/>
              <p:nvPr/>
            </p:nvSpPr>
            <p:spPr>
              <a:xfrm>
                <a:off x="685800" y="3200400"/>
                <a:ext cx="2057400" cy="838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6" name="TextBox 15"/>
              <p:cNvSpPr txBox="1"/>
              <p:nvPr/>
            </p:nvSpPr>
            <p:spPr>
              <a:xfrm>
                <a:off x="762000" y="3254375"/>
                <a:ext cx="1905000" cy="708025"/>
              </a:xfrm>
              <a:prstGeom prst="rect">
                <a:avLst/>
              </a:prstGeom>
              <a:noFill/>
            </p:spPr>
            <p:txBody>
              <a:bodyPr>
                <a:spAutoFit/>
              </a:bodyPr>
              <a:lstStyle/>
              <a:p>
                <a:pPr algn="ctr" fontAlgn="auto">
                  <a:spcBef>
                    <a:spcPts val="0"/>
                  </a:spcBef>
                  <a:spcAft>
                    <a:spcPts val="0"/>
                  </a:spcAft>
                  <a:defRPr/>
                </a:pPr>
                <a:r>
                  <a:rPr lang="en-US" sz="2000" b="1" dirty="0">
                    <a:solidFill>
                      <a:srgbClr val="FFFF00"/>
                    </a:solidFill>
                    <a:effectLst>
                      <a:outerShdw blurRad="38100" dist="38100" dir="2700000" algn="tl">
                        <a:srgbClr val="000000">
                          <a:alpha val="43137"/>
                        </a:srgbClr>
                      </a:outerShdw>
                    </a:effectLst>
                    <a:latin typeface="+mn-lt"/>
                    <a:ea typeface="+mn-ea"/>
                  </a:rPr>
                  <a:t>Basin Dry </a:t>
                </a:r>
              </a:p>
              <a:p>
                <a:pPr algn="ctr" fontAlgn="auto">
                  <a:spcBef>
                    <a:spcPts val="0"/>
                  </a:spcBef>
                  <a:spcAft>
                    <a:spcPts val="0"/>
                  </a:spcAft>
                  <a:defRPr/>
                </a:pPr>
                <a:r>
                  <a:rPr lang="en-US" sz="2000" b="1" dirty="0">
                    <a:solidFill>
                      <a:srgbClr val="FFFF00"/>
                    </a:solidFill>
                    <a:effectLst>
                      <a:outerShdw blurRad="38100" dist="38100" dir="2700000" algn="tl">
                        <a:srgbClr val="000000">
                          <a:alpha val="43137"/>
                        </a:srgbClr>
                      </a:outerShdw>
                    </a:effectLst>
                    <a:latin typeface="+mn-lt"/>
                    <a:ea typeface="+mn-ea"/>
                  </a:rPr>
                  <a:t>Land System</a:t>
                </a:r>
              </a:p>
            </p:txBody>
          </p:sp>
        </p:grpSp>
      </p:grpSp>
      <p:grpSp>
        <p:nvGrpSpPr>
          <p:cNvPr id="14" name="Group 20"/>
          <p:cNvGrpSpPr>
            <a:grpSpLocks/>
          </p:cNvGrpSpPr>
          <p:nvPr/>
        </p:nvGrpSpPr>
        <p:grpSpPr bwMode="auto">
          <a:xfrm>
            <a:off x="76200" y="6400800"/>
            <a:ext cx="1981200" cy="381000"/>
            <a:chOff x="3200400" y="4495800"/>
            <a:chExt cx="2133600" cy="762000"/>
          </a:xfrm>
        </p:grpSpPr>
        <p:sp>
          <p:nvSpPr>
            <p:cNvPr id="17" name="Rounded Rectangle 16"/>
            <p:cNvSpPr/>
            <p:nvPr/>
          </p:nvSpPr>
          <p:spPr>
            <a:xfrm>
              <a:off x="3200400" y="4495800"/>
              <a:ext cx="2133600" cy="762000"/>
            </a:xfrm>
            <a:prstGeom prst="roundRect">
              <a:avLst/>
            </a:prstGeom>
            <a:solidFill>
              <a:schemeClr val="accent3"/>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0" name="TextBox 19"/>
            <p:cNvSpPr txBox="1"/>
            <p:nvPr/>
          </p:nvSpPr>
          <p:spPr>
            <a:xfrm>
              <a:off x="3200400" y="4648200"/>
              <a:ext cx="1981445" cy="508000"/>
            </a:xfrm>
            <a:prstGeom prst="rect">
              <a:avLst/>
            </a:prstGeom>
            <a:noFill/>
          </p:spPr>
          <p:txBody>
            <a:bodyPr>
              <a:spAutoFit/>
            </a:bodyPr>
            <a:lstStyle/>
            <a:p>
              <a:pPr algn="ctr" fontAlgn="auto">
                <a:spcBef>
                  <a:spcPts val="0"/>
                </a:spcBef>
                <a:spcAft>
                  <a:spcPts val="0"/>
                </a:spcAft>
                <a:defRPr/>
              </a:pPr>
              <a:r>
                <a:rPr lang="en-US" sz="1050" dirty="0">
                  <a:latin typeface="+mn-lt"/>
                  <a:ea typeface="+mn-ea"/>
                </a:rPr>
                <a:t>Natural Driver</a:t>
              </a:r>
            </a:p>
          </p:txBody>
        </p:sp>
      </p:grpSp>
      <p:grpSp>
        <p:nvGrpSpPr>
          <p:cNvPr id="19" name="Group 23"/>
          <p:cNvGrpSpPr>
            <a:grpSpLocks/>
          </p:cNvGrpSpPr>
          <p:nvPr/>
        </p:nvGrpSpPr>
        <p:grpSpPr bwMode="auto">
          <a:xfrm>
            <a:off x="457200" y="1600200"/>
            <a:ext cx="4030663" cy="1219200"/>
            <a:chOff x="3276600" y="4495795"/>
            <a:chExt cx="1912649" cy="669186"/>
          </a:xfrm>
        </p:grpSpPr>
        <p:sp>
          <p:nvSpPr>
            <p:cNvPr id="25" name="Rounded Rectangle 24"/>
            <p:cNvSpPr/>
            <p:nvPr/>
          </p:nvSpPr>
          <p:spPr>
            <a:xfrm>
              <a:off x="3308992" y="4495795"/>
              <a:ext cx="1880257" cy="635204"/>
            </a:xfrm>
            <a:prstGeom prst="roundRect">
              <a:avLst/>
            </a:prstGeom>
            <a:solidFill>
              <a:schemeClr val="accent3"/>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8158" name="TextBox 25"/>
            <p:cNvSpPr txBox="1">
              <a:spLocks noChangeArrowheads="1"/>
            </p:cNvSpPr>
            <p:nvPr/>
          </p:nvSpPr>
          <p:spPr bwMode="auto">
            <a:xfrm>
              <a:off x="3276600" y="4553577"/>
              <a:ext cx="1880257" cy="611404"/>
            </a:xfrm>
            <a:prstGeom prst="rect">
              <a:avLst/>
            </a:prstGeom>
            <a:noFill/>
            <a:ln w="9525">
              <a:noFill/>
              <a:miter lim="800000"/>
              <a:headEnd/>
              <a:tailEnd/>
            </a:ln>
          </p:spPr>
          <p:txBody>
            <a:bodyPr>
              <a:spAutoFit/>
            </a:bodyPr>
            <a:lstStyle/>
            <a:p>
              <a:pPr algn="ctr"/>
              <a:r>
                <a:rPr lang="en-US" sz="1400">
                  <a:latin typeface="Calibri" pitchFamily="-111" charset="0"/>
                </a:rPr>
                <a:t>Seasonal weather pattern, drought, wind, fire, water runoff-infiltration, evaporation, soil erosion/disturbance, soil development, soil chemistry, freeze/thaw, nutrient cycling </a:t>
              </a:r>
            </a:p>
          </p:txBody>
        </p:sp>
      </p:grpSp>
      <p:grpSp>
        <p:nvGrpSpPr>
          <p:cNvPr id="21" name="Group 26"/>
          <p:cNvGrpSpPr>
            <a:grpSpLocks/>
          </p:cNvGrpSpPr>
          <p:nvPr/>
        </p:nvGrpSpPr>
        <p:grpSpPr bwMode="auto">
          <a:xfrm>
            <a:off x="4724400" y="1600200"/>
            <a:ext cx="3962400" cy="1169988"/>
            <a:chOff x="3200400" y="4593400"/>
            <a:chExt cx="2133600" cy="616919"/>
          </a:xfrm>
        </p:grpSpPr>
        <p:sp>
          <p:nvSpPr>
            <p:cNvPr id="28" name="Rounded Rectangle 27"/>
            <p:cNvSpPr/>
            <p:nvPr/>
          </p:nvSpPr>
          <p:spPr>
            <a:xfrm>
              <a:off x="3200400" y="4595074"/>
              <a:ext cx="2133600" cy="612733"/>
            </a:xfrm>
            <a:prstGeom prst="roundRect">
              <a:avLst/>
            </a:prstGeom>
            <a:solidFill>
              <a:schemeClr val="accent3"/>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8156" name="TextBox 28"/>
            <p:cNvSpPr txBox="1">
              <a:spLocks noChangeArrowheads="1"/>
            </p:cNvSpPr>
            <p:nvPr/>
          </p:nvSpPr>
          <p:spPr bwMode="auto">
            <a:xfrm>
              <a:off x="3271520" y="4593400"/>
              <a:ext cx="1981200" cy="616919"/>
            </a:xfrm>
            <a:prstGeom prst="rect">
              <a:avLst/>
            </a:prstGeom>
            <a:noFill/>
            <a:ln w="9525">
              <a:noFill/>
              <a:miter lim="800000"/>
              <a:headEnd/>
              <a:tailEnd/>
            </a:ln>
          </p:spPr>
          <p:txBody>
            <a:bodyPr>
              <a:spAutoFit/>
            </a:bodyPr>
            <a:lstStyle/>
            <a:p>
              <a:pPr algn="ctr"/>
              <a:r>
                <a:rPr lang="en-US" sz="1400">
                  <a:latin typeface="Calibri" pitchFamily="-111" charset="0"/>
                </a:rPr>
                <a:t>snowpack formation/melt, water runoff-detention-recharge, surface flow, aquifer storage, surface-subsurface water exchange, evaporation, sediment erosion-deposition, connectivity,  water chemistry, freeze/thaw</a:t>
              </a:r>
            </a:p>
          </p:txBody>
        </p:sp>
      </p:grpSp>
      <p:grpSp>
        <p:nvGrpSpPr>
          <p:cNvPr id="23" name="Group 47"/>
          <p:cNvGrpSpPr>
            <a:grpSpLocks/>
          </p:cNvGrpSpPr>
          <p:nvPr/>
        </p:nvGrpSpPr>
        <p:grpSpPr bwMode="auto">
          <a:xfrm>
            <a:off x="3276600" y="4953000"/>
            <a:ext cx="2590800" cy="1905000"/>
            <a:chOff x="685800" y="3124200"/>
            <a:chExt cx="2057400" cy="914400"/>
          </a:xfrm>
        </p:grpSpPr>
        <p:sp>
          <p:nvSpPr>
            <p:cNvPr id="49" name="Rounded Rectangle 48"/>
            <p:cNvSpPr/>
            <p:nvPr/>
          </p:nvSpPr>
          <p:spPr>
            <a:xfrm>
              <a:off x="685800" y="3124200"/>
              <a:ext cx="2057400" cy="91440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8154" name="TextBox 49"/>
            <p:cNvSpPr txBox="1">
              <a:spLocks noChangeArrowheads="1"/>
            </p:cNvSpPr>
            <p:nvPr/>
          </p:nvSpPr>
          <p:spPr bwMode="auto">
            <a:xfrm>
              <a:off x="806824" y="3200400"/>
              <a:ext cx="1905000" cy="753437"/>
            </a:xfrm>
            <a:prstGeom prst="rect">
              <a:avLst/>
            </a:prstGeom>
            <a:noFill/>
            <a:ln w="9525">
              <a:noFill/>
              <a:miter lim="800000"/>
              <a:headEnd/>
              <a:tailEnd/>
            </a:ln>
          </p:spPr>
          <p:txBody>
            <a:bodyPr>
              <a:spAutoFit/>
            </a:bodyPr>
            <a:lstStyle/>
            <a:p>
              <a:pPr algn="ctr"/>
              <a:r>
                <a:rPr lang="en-US" sz="2400">
                  <a:latin typeface="Calibri" pitchFamily="-111" charset="0"/>
                </a:rPr>
                <a:t>Human Systems</a:t>
              </a:r>
            </a:p>
            <a:p>
              <a:pPr algn="ctr"/>
              <a:r>
                <a:rPr lang="en-US">
                  <a:latin typeface="Calibri" pitchFamily="-111" charset="0"/>
                </a:rPr>
                <a:t>(Change Agents and Drivers of Change): </a:t>
              </a:r>
              <a:r>
                <a:rPr lang="en-US" sz="1200">
                  <a:latin typeface="Calibri" pitchFamily="-111" charset="0"/>
                </a:rPr>
                <a:t>demography, socioeconomics, policy, resource development pressure</a:t>
              </a:r>
            </a:p>
          </p:txBody>
        </p:sp>
      </p:grpSp>
      <p:grpSp>
        <p:nvGrpSpPr>
          <p:cNvPr id="24" name="Group 42"/>
          <p:cNvGrpSpPr>
            <a:grpSpLocks/>
          </p:cNvGrpSpPr>
          <p:nvPr/>
        </p:nvGrpSpPr>
        <p:grpSpPr bwMode="auto">
          <a:xfrm>
            <a:off x="152400" y="4114800"/>
            <a:ext cx="8839200" cy="2667000"/>
            <a:chOff x="152400" y="4114800"/>
            <a:chExt cx="8839200" cy="2667000"/>
          </a:xfrm>
        </p:grpSpPr>
        <p:sp>
          <p:nvSpPr>
            <p:cNvPr id="72" name="Left-Up Arrow 71"/>
            <p:cNvSpPr/>
            <p:nvPr/>
          </p:nvSpPr>
          <p:spPr>
            <a:xfrm flipH="1">
              <a:off x="2057400" y="4114800"/>
              <a:ext cx="1219200" cy="2133600"/>
            </a:xfrm>
            <a:prstGeom prst="leftUp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nvGrpSpPr>
            <p:cNvPr id="26" name="Group 22"/>
            <p:cNvGrpSpPr>
              <a:grpSpLocks/>
            </p:cNvGrpSpPr>
            <p:nvPr/>
          </p:nvGrpSpPr>
          <p:grpSpPr bwMode="auto">
            <a:xfrm>
              <a:off x="7239000" y="6400800"/>
              <a:ext cx="1752600" cy="381000"/>
              <a:chOff x="3124200" y="5257800"/>
              <a:chExt cx="2438400" cy="1143000"/>
            </a:xfrm>
          </p:grpSpPr>
          <p:sp>
            <p:nvSpPr>
              <p:cNvPr id="18" name="Oval 17"/>
              <p:cNvSpPr/>
              <p:nvPr/>
            </p:nvSpPr>
            <p:spPr>
              <a:xfrm>
                <a:off x="3124200" y="5257800"/>
                <a:ext cx="2438400" cy="1143000"/>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2" name="TextBox 21"/>
              <p:cNvSpPr txBox="1"/>
              <p:nvPr/>
            </p:nvSpPr>
            <p:spPr>
              <a:xfrm>
                <a:off x="3336235" y="5486400"/>
                <a:ext cx="1981201" cy="762000"/>
              </a:xfrm>
              <a:prstGeom prst="rect">
                <a:avLst/>
              </a:prstGeom>
              <a:noFill/>
            </p:spPr>
            <p:txBody>
              <a:bodyPr>
                <a:spAutoFit/>
              </a:bodyPr>
              <a:lstStyle/>
              <a:p>
                <a:pPr algn="ctr" fontAlgn="auto">
                  <a:spcBef>
                    <a:spcPts val="0"/>
                  </a:spcBef>
                  <a:spcAft>
                    <a:spcPts val="0"/>
                  </a:spcAft>
                  <a:defRPr/>
                </a:pPr>
                <a:r>
                  <a:rPr lang="en-US" sz="1050" dirty="0">
                    <a:latin typeface="+mn-lt"/>
                    <a:ea typeface="+mn-ea"/>
                  </a:rPr>
                  <a:t>Human Driver</a:t>
                </a:r>
              </a:p>
            </p:txBody>
          </p:sp>
        </p:grpSp>
        <p:grpSp>
          <p:nvGrpSpPr>
            <p:cNvPr id="27" name="Group 53"/>
            <p:cNvGrpSpPr>
              <a:grpSpLocks/>
            </p:cNvGrpSpPr>
            <p:nvPr/>
          </p:nvGrpSpPr>
          <p:grpSpPr bwMode="auto">
            <a:xfrm>
              <a:off x="152400" y="4495800"/>
              <a:ext cx="2819400" cy="1371600"/>
              <a:chOff x="3124200" y="5257800"/>
              <a:chExt cx="2438400" cy="1143000"/>
            </a:xfrm>
          </p:grpSpPr>
          <p:sp>
            <p:nvSpPr>
              <p:cNvPr id="55" name="Oval 54"/>
              <p:cNvSpPr/>
              <p:nvPr/>
            </p:nvSpPr>
            <p:spPr>
              <a:xfrm>
                <a:off x="3124200" y="5257800"/>
                <a:ext cx="2438400" cy="1143000"/>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8150" name="TextBox 55"/>
              <p:cNvSpPr txBox="1">
                <a:spLocks noChangeArrowheads="1"/>
              </p:cNvSpPr>
              <p:nvPr/>
            </p:nvSpPr>
            <p:spPr bwMode="auto">
              <a:xfrm>
                <a:off x="3345873" y="5384796"/>
                <a:ext cx="1981200" cy="1000275"/>
              </a:xfrm>
              <a:prstGeom prst="rect">
                <a:avLst/>
              </a:prstGeom>
              <a:noFill/>
              <a:ln w="9525">
                <a:noFill/>
                <a:miter lim="800000"/>
                <a:headEnd/>
                <a:tailEnd/>
              </a:ln>
            </p:spPr>
            <p:txBody>
              <a:bodyPr>
                <a:spAutoFit/>
              </a:bodyPr>
              <a:lstStyle/>
              <a:p>
                <a:pPr algn="ctr"/>
                <a:r>
                  <a:rPr lang="en-US" sz="1200">
                    <a:latin typeface="Calibri" pitchFamily="-111" charset="0"/>
                  </a:rPr>
                  <a:t>grazing, recreation, logging, fire alteration, land conversion, contamination, invasive species, air pollution, hunting, wildlife/human conflict, trampling, collecting</a:t>
                </a:r>
              </a:p>
            </p:txBody>
          </p:sp>
        </p:grpSp>
      </p:grpSp>
      <p:grpSp>
        <p:nvGrpSpPr>
          <p:cNvPr id="29" name="Group 44"/>
          <p:cNvGrpSpPr>
            <a:grpSpLocks/>
          </p:cNvGrpSpPr>
          <p:nvPr/>
        </p:nvGrpSpPr>
        <p:grpSpPr bwMode="auto">
          <a:xfrm>
            <a:off x="5867400" y="4114800"/>
            <a:ext cx="3048000" cy="2057400"/>
            <a:chOff x="5867400" y="4114800"/>
            <a:chExt cx="3048000" cy="2057400"/>
          </a:xfrm>
        </p:grpSpPr>
        <p:sp>
          <p:nvSpPr>
            <p:cNvPr id="71" name="Left-Up Arrow 70"/>
            <p:cNvSpPr/>
            <p:nvPr/>
          </p:nvSpPr>
          <p:spPr>
            <a:xfrm>
              <a:off x="5867400" y="4114800"/>
              <a:ext cx="1447800" cy="2057400"/>
            </a:xfrm>
            <a:prstGeom prst="leftUp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nvGrpSpPr>
            <p:cNvPr id="30" name="Group 75"/>
            <p:cNvGrpSpPr>
              <a:grpSpLocks/>
            </p:cNvGrpSpPr>
            <p:nvPr/>
          </p:nvGrpSpPr>
          <p:grpSpPr bwMode="auto">
            <a:xfrm>
              <a:off x="6172200" y="4495800"/>
              <a:ext cx="2743200" cy="1143000"/>
              <a:chOff x="3124200" y="5257800"/>
              <a:chExt cx="2438400" cy="1143000"/>
            </a:xfrm>
          </p:grpSpPr>
          <p:sp>
            <p:nvSpPr>
              <p:cNvPr id="77" name="Oval 76"/>
              <p:cNvSpPr/>
              <p:nvPr/>
            </p:nvSpPr>
            <p:spPr>
              <a:xfrm>
                <a:off x="3124200" y="5257800"/>
                <a:ext cx="2438400" cy="1143000"/>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8145" name="TextBox 77"/>
              <p:cNvSpPr txBox="1">
                <a:spLocks noChangeArrowheads="1"/>
              </p:cNvSpPr>
              <p:nvPr/>
            </p:nvSpPr>
            <p:spPr bwMode="auto">
              <a:xfrm>
                <a:off x="3345873" y="5384796"/>
                <a:ext cx="1981200" cy="830998"/>
              </a:xfrm>
              <a:prstGeom prst="rect">
                <a:avLst/>
              </a:prstGeom>
              <a:noFill/>
              <a:ln w="9525">
                <a:noFill/>
                <a:miter lim="800000"/>
                <a:headEnd/>
                <a:tailEnd/>
              </a:ln>
            </p:spPr>
            <p:txBody>
              <a:bodyPr>
                <a:spAutoFit/>
              </a:bodyPr>
              <a:lstStyle/>
              <a:p>
                <a:pPr algn="ctr"/>
                <a:r>
                  <a:rPr lang="en-US" sz="1200">
                    <a:latin typeface="Calibri" pitchFamily="-111" charset="0"/>
                  </a:rPr>
                  <a:t>water withdrawal/diversion, grazing,  invasive species, water pollution, wetland drainage, fishing, trampling, recreation</a:t>
                </a: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200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10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10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down)">
                                      <p:cBhvr>
                                        <p:cTn id="22"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36" name="Curved Connector 35"/>
          <p:cNvCxnSpPr>
            <a:cxnSpLocks noChangeShapeType="1"/>
          </p:cNvCxnSpPr>
          <p:nvPr/>
        </p:nvCxnSpPr>
        <p:spPr bwMode="auto">
          <a:xfrm rot="16200000" flipH="1">
            <a:off x="5943600" y="1524000"/>
            <a:ext cx="1676400" cy="1676400"/>
          </a:xfrm>
          <a:prstGeom prst="curvedConnector3">
            <a:avLst>
              <a:gd name="adj1" fmla="val 50000"/>
            </a:avLst>
          </a:prstGeom>
          <a:noFill/>
          <a:ln w="38100">
            <a:solidFill>
              <a:schemeClr val="tx1"/>
            </a:solidFill>
            <a:round/>
            <a:headEnd type="arrow" w="med" len="med"/>
            <a:tailEnd type="arrow" w="med" len="med"/>
          </a:ln>
          <a:effectLst>
            <a:outerShdw blurRad="63500" dist="23000" dir="5400000" rotWithShape="0">
              <a:srgbClr val="000000">
                <a:alpha val="34999"/>
              </a:srgbClr>
            </a:outerShdw>
          </a:effectLst>
        </p:spPr>
      </p:cxnSp>
      <p:cxnSp>
        <p:nvCxnSpPr>
          <p:cNvPr id="37" name="Curved Connector 36"/>
          <p:cNvCxnSpPr>
            <a:cxnSpLocks noChangeShapeType="1"/>
          </p:cNvCxnSpPr>
          <p:nvPr/>
        </p:nvCxnSpPr>
        <p:spPr bwMode="auto">
          <a:xfrm rot="5400000">
            <a:off x="1828800" y="1447800"/>
            <a:ext cx="1752600" cy="1752600"/>
          </a:xfrm>
          <a:prstGeom prst="curvedConnector3">
            <a:avLst>
              <a:gd name="adj1" fmla="val 50000"/>
            </a:avLst>
          </a:prstGeom>
          <a:noFill/>
          <a:ln w="38100">
            <a:solidFill>
              <a:schemeClr val="tx1"/>
            </a:solidFill>
            <a:round/>
            <a:headEnd type="arrow" w="med" len="med"/>
            <a:tailEnd type="arrow" w="med" len="med"/>
          </a:ln>
          <a:effectLst>
            <a:outerShdw blurRad="63500" dist="23000" dir="5400000" rotWithShape="0">
              <a:srgbClr val="000000">
                <a:alpha val="34999"/>
              </a:srgbClr>
            </a:outerShdw>
          </a:effectLst>
        </p:spPr>
      </p:cxnSp>
      <p:cxnSp>
        <p:nvCxnSpPr>
          <p:cNvPr id="40" name="Curved Connector 39"/>
          <p:cNvCxnSpPr>
            <a:cxnSpLocks noChangeShapeType="1"/>
          </p:cNvCxnSpPr>
          <p:nvPr/>
        </p:nvCxnSpPr>
        <p:spPr bwMode="auto">
          <a:xfrm rot="5400000">
            <a:off x="3314700" y="1790700"/>
            <a:ext cx="1676400" cy="1143000"/>
          </a:xfrm>
          <a:prstGeom prst="curvedConnector3">
            <a:avLst>
              <a:gd name="adj1" fmla="val 50000"/>
            </a:avLst>
          </a:prstGeom>
          <a:noFill/>
          <a:ln w="38100">
            <a:solidFill>
              <a:schemeClr val="tx1"/>
            </a:solidFill>
            <a:round/>
            <a:headEnd type="arrow" w="med" len="med"/>
            <a:tailEnd type="arrow" w="med" len="med"/>
          </a:ln>
          <a:effectLst>
            <a:outerShdw blurRad="63500" dist="23000" dir="5400000" rotWithShape="0">
              <a:srgbClr val="000000">
                <a:alpha val="34999"/>
              </a:srgbClr>
            </a:outerShdw>
          </a:effectLst>
        </p:spPr>
      </p:cxnSp>
      <p:cxnSp>
        <p:nvCxnSpPr>
          <p:cNvPr id="42" name="Curved Connector 41"/>
          <p:cNvCxnSpPr>
            <a:cxnSpLocks noChangeShapeType="1"/>
          </p:cNvCxnSpPr>
          <p:nvPr/>
        </p:nvCxnSpPr>
        <p:spPr bwMode="auto">
          <a:xfrm rot="16200000" flipH="1">
            <a:off x="4495800" y="1828800"/>
            <a:ext cx="1676400" cy="1066800"/>
          </a:xfrm>
          <a:prstGeom prst="curvedConnector3">
            <a:avLst>
              <a:gd name="adj1" fmla="val 50000"/>
            </a:avLst>
          </a:prstGeom>
          <a:noFill/>
          <a:ln w="38100">
            <a:solidFill>
              <a:schemeClr val="tx1"/>
            </a:solidFill>
            <a:round/>
            <a:headEnd type="arrow" w="med" len="med"/>
            <a:tailEnd type="arrow" w="med" len="med"/>
          </a:ln>
          <a:effectLst>
            <a:outerShdw blurRad="63500" dist="23000" dir="5400000" rotWithShape="0">
              <a:srgbClr val="000000">
                <a:alpha val="34999"/>
              </a:srgbClr>
            </a:outerShdw>
          </a:effectLst>
        </p:spPr>
      </p:cxnSp>
      <p:grpSp>
        <p:nvGrpSpPr>
          <p:cNvPr id="22534" name="Group 6"/>
          <p:cNvGrpSpPr>
            <a:grpSpLocks/>
          </p:cNvGrpSpPr>
          <p:nvPr/>
        </p:nvGrpSpPr>
        <p:grpSpPr bwMode="auto">
          <a:xfrm>
            <a:off x="3124200" y="228600"/>
            <a:ext cx="3048000" cy="1295400"/>
            <a:chOff x="685800" y="3200400"/>
            <a:chExt cx="2057400" cy="838200"/>
          </a:xfrm>
        </p:grpSpPr>
        <p:sp>
          <p:nvSpPr>
            <p:cNvPr id="5" name="Rounded Rectangle 4"/>
            <p:cNvSpPr/>
            <p:nvPr/>
          </p:nvSpPr>
          <p:spPr>
            <a:xfrm>
              <a:off x="685800" y="3200400"/>
              <a:ext cx="2057400" cy="838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TextBox 5"/>
            <p:cNvSpPr txBox="1"/>
            <p:nvPr/>
          </p:nvSpPr>
          <p:spPr>
            <a:xfrm>
              <a:off x="761881" y="3276413"/>
              <a:ext cx="1905238" cy="707745"/>
            </a:xfrm>
            <a:prstGeom prst="rect">
              <a:avLst/>
            </a:prstGeom>
            <a:noFill/>
          </p:spPr>
          <p:txBody>
            <a:bodyPr>
              <a:spAutoFit/>
            </a:bodyPr>
            <a:lstStyle/>
            <a:p>
              <a:pPr algn="ctr" fontAlgn="auto">
                <a:spcBef>
                  <a:spcPts val="0"/>
                </a:spcBef>
                <a:spcAft>
                  <a:spcPts val="0"/>
                </a:spcAft>
                <a:defRPr/>
              </a:pPr>
              <a:r>
                <a:rPr lang="en-US" sz="3200" b="1" dirty="0">
                  <a:solidFill>
                    <a:srgbClr val="FFFF00"/>
                  </a:solidFill>
                  <a:effectLst>
                    <a:outerShdw blurRad="38100" dist="38100" dir="2700000" algn="tl">
                      <a:srgbClr val="000000">
                        <a:alpha val="43137"/>
                      </a:srgbClr>
                    </a:outerShdw>
                  </a:effectLst>
                  <a:latin typeface="+mn-lt"/>
                  <a:ea typeface="+mn-ea"/>
                </a:rPr>
                <a:t>Montane Dry Land System</a:t>
              </a:r>
            </a:p>
          </p:txBody>
        </p:sp>
      </p:grpSp>
      <p:grpSp>
        <p:nvGrpSpPr>
          <p:cNvPr id="22535" name="Group 20"/>
          <p:cNvGrpSpPr>
            <a:grpSpLocks/>
          </p:cNvGrpSpPr>
          <p:nvPr/>
        </p:nvGrpSpPr>
        <p:grpSpPr bwMode="auto">
          <a:xfrm>
            <a:off x="76200" y="6400800"/>
            <a:ext cx="1981200" cy="381000"/>
            <a:chOff x="3200400" y="4495800"/>
            <a:chExt cx="2133600" cy="762000"/>
          </a:xfrm>
        </p:grpSpPr>
        <p:sp>
          <p:nvSpPr>
            <p:cNvPr id="17" name="Rounded Rectangle 16"/>
            <p:cNvSpPr/>
            <p:nvPr/>
          </p:nvSpPr>
          <p:spPr>
            <a:xfrm>
              <a:off x="3200400" y="4495800"/>
              <a:ext cx="2133600" cy="762000"/>
            </a:xfrm>
            <a:prstGeom prst="roundRect">
              <a:avLst/>
            </a:prstGeom>
            <a:solidFill>
              <a:schemeClr val="accent3"/>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0" name="TextBox 19"/>
            <p:cNvSpPr txBox="1"/>
            <p:nvPr/>
          </p:nvSpPr>
          <p:spPr>
            <a:xfrm>
              <a:off x="3200400" y="4648200"/>
              <a:ext cx="1981445" cy="508000"/>
            </a:xfrm>
            <a:prstGeom prst="rect">
              <a:avLst/>
            </a:prstGeom>
            <a:noFill/>
          </p:spPr>
          <p:txBody>
            <a:bodyPr>
              <a:spAutoFit/>
            </a:bodyPr>
            <a:lstStyle/>
            <a:p>
              <a:pPr algn="ctr" fontAlgn="auto">
                <a:spcBef>
                  <a:spcPts val="0"/>
                </a:spcBef>
                <a:spcAft>
                  <a:spcPts val="0"/>
                </a:spcAft>
                <a:defRPr/>
              </a:pPr>
              <a:r>
                <a:rPr lang="en-US" sz="1050" dirty="0">
                  <a:latin typeface="+mn-lt"/>
                  <a:ea typeface="+mn-ea"/>
                </a:rPr>
                <a:t>Natural Driver</a:t>
              </a:r>
            </a:p>
          </p:txBody>
        </p:sp>
      </p:grpSp>
      <p:grpSp>
        <p:nvGrpSpPr>
          <p:cNvPr id="22536" name="Group 22"/>
          <p:cNvGrpSpPr>
            <a:grpSpLocks/>
          </p:cNvGrpSpPr>
          <p:nvPr/>
        </p:nvGrpSpPr>
        <p:grpSpPr bwMode="auto">
          <a:xfrm>
            <a:off x="7239000" y="6400800"/>
            <a:ext cx="1752600" cy="381000"/>
            <a:chOff x="3124200" y="5257800"/>
            <a:chExt cx="2438400" cy="1143000"/>
          </a:xfrm>
        </p:grpSpPr>
        <p:sp>
          <p:nvSpPr>
            <p:cNvPr id="18" name="Oval 17"/>
            <p:cNvSpPr/>
            <p:nvPr/>
          </p:nvSpPr>
          <p:spPr>
            <a:xfrm>
              <a:off x="3124200" y="5257800"/>
              <a:ext cx="2438400" cy="1143000"/>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2" name="TextBox 21"/>
            <p:cNvSpPr txBox="1"/>
            <p:nvPr/>
          </p:nvSpPr>
          <p:spPr>
            <a:xfrm>
              <a:off x="3336235" y="5486400"/>
              <a:ext cx="1981201" cy="762000"/>
            </a:xfrm>
            <a:prstGeom prst="rect">
              <a:avLst/>
            </a:prstGeom>
            <a:noFill/>
          </p:spPr>
          <p:txBody>
            <a:bodyPr>
              <a:spAutoFit/>
            </a:bodyPr>
            <a:lstStyle/>
            <a:p>
              <a:pPr algn="ctr" fontAlgn="auto">
                <a:spcBef>
                  <a:spcPts val="0"/>
                </a:spcBef>
                <a:spcAft>
                  <a:spcPts val="0"/>
                </a:spcAft>
                <a:defRPr/>
              </a:pPr>
              <a:r>
                <a:rPr lang="en-US" sz="1050" dirty="0">
                  <a:latin typeface="+mn-lt"/>
                  <a:ea typeface="+mn-ea"/>
                </a:rPr>
                <a:t>Human Driver</a:t>
              </a:r>
            </a:p>
          </p:txBody>
        </p:sp>
      </p:grpSp>
      <p:grpSp>
        <p:nvGrpSpPr>
          <p:cNvPr id="22537" name="Group 23"/>
          <p:cNvGrpSpPr>
            <a:grpSpLocks/>
          </p:cNvGrpSpPr>
          <p:nvPr/>
        </p:nvGrpSpPr>
        <p:grpSpPr bwMode="auto">
          <a:xfrm>
            <a:off x="1371600" y="1752600"/>
            <a:ext cx="6858000" cy="1384300"/>
            <a:chOff x="3309186" y="4495794"/>
            <a:chExt cx="1705309" cy="919097"/>
          </a:xfrm>
        </p:grpSpPr>
        <p:sp>
          <p:nvSpPr>
            <p:cNvPr id="25" name="Rounded Rectangle 24"/>
            <p:cNvSpPr/>
            <p:nvPr/>
          </p:nvSpPr>
          <p:spPr>
            <a:xfrm>
              <a:off x="3309186" y="4495794"/>
              <a:ext cx="1683598" cy="657702"/>
            </a:xfrm>
            <a:prstGeom prst="roundRect">
              <a:avLst/>
            </a:prstGeom>
            <a:solidFill>
              <a:schemeClr val="accent3"/>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2559" name="TextBox 25"/>
            <p:cNvSpPr txBox="1">
              <a:spLocks noChangeArrowheads="1"/>
            </p:cNvSpPr>
            <p:nvPr/>
          </p:nvSpPr>
          <p:spPr bwMode="auto">
            <a:xfrm>
              <a:off x="3364527" y="4495794"/>
              <a:ext cx="1649968" cy="919097"/>
            </a:xfrm>
            <a:prstGeom prst="rect">
              <a:avLst/>
            </a:prstGeom>
            <a:noFill/>
            <a:ln w="9525">
              <a:noFill/>
              <a:miter lim="800000"/>
              <a:headEnd/>
              <a:tailEnd/>
            </a:ln>
          </p:spPr>
          <p:txBody>
            <a:bodyPr>
              <a:spAutoFit/>
            </a:bodyPr>
            <a:lstStyle/>
            <a:p>
              <a:r>
                <a:rPr lang="en-US" sz="1400" b="1">
                  <a:latin typeface="Calibri" pitchFamily="-111" charset="0"/>
                </a:rPr>
                <a:t>‘Slow’ Physical Drivers: </a:t>
              </a:r>
              <a:r>
                <a:rPr lang="en-US" sz="1400">
                  <a:latin typeface="Calibri" pitchFamily="-111" charset="0"/>
                </a:rPr>
                <a:t>landscape exposure (slope/aspect), organic soil development, soil chemistry,  freeze/thaw, nutrient cycling, soil erosion/disturbance</a:t>
              </a:r>
            </a:p>
            <a:p>
              <a:r>
                <a:rPr lang="en-US" sz="1400" b="1">
                  <a:latin typeface="Calibri" pitchFamily="-111" charset="0"/>
                </a:rPr>
                <a:t>‘Fast’ Physical Drivers: </a:t>
              </a:r>
              <a:r>
                <a:rPr lang="en-US" sz="1400">
                  <a:latin typeface="Calibri" pitchFamily="-111" charset="0"/>
                </a:rPr>
                <a:t>drought, wind, fire</a:t>
              </a:r>
            </a:p>
            <a:p>
              <a:r>
                <a:rPr lang="en-US" sz="1400" b="1">
                  <a:latin typeface="Calibri" pitchFamily="-111" charset="0"/>
                </a:rPr>
                <a:t>Biotic Drivers: </a:t>
              </a:r>
              <a:r>
                <a:rPr lang="en-US" sz="1400">
                  <a:latin typeface="Calibri" pitchFamily="-111" charset="0"/>
                </a:rPr>
                <a:t>herbivory, pollination, plant pest infestation, dispersal, predator/prey </a:t>
              </a:r>
            </a:p>
            <a:p>
              <a:endParaRPr lang="en-US" sz="1400">
                <a:latin typeface="Calibri" pitchFamily="-111" charset="0"/>
              </a:endParaRPr>
            </a:p>
            <a:p>
              <a:r>
                <a:rPr lang="en-US" sz="1400">
                  <a:latin typeface="Calibri" pitchFamily="-111" charset="0"/>
                </a:rPr>
                <a:t> </a:t>
              </a:r>
            </a:p>
          </p:txBody>
        </p:sp>
      </p:grpSp>
      <p:grpSp>
        <p:nvGrpSpPr>
          <p:cNvPr id="22538" name="Group 42"/>
          <p:cNvGrpSpPr>
            <a:grpSpLocks/>
          </p:cNvGrpSpPr>
          <p:nvPr/>
        </p:nvGrpSpPr>
        <p:grpSpPr bwMode="auto">
          <a:xfrm>
            <a:off x="228600" y="3200400"/>
            <a:ext cx="2057400" cy="838200"/>
            <a:chOff x="685800" y="3200400"/>
            <a:chExt cx="2057400" cy="838200"/>
          </a:xfrm>
        </p:grpSpPr>
        <p:sp>
          <p:nvSpPr>
            <p:cNvPr id="44" name="Rounded Rectangle 43"/>
            <p:cNvSpPr/>
            <p:nvPr/>
          </p:nvSpPr>
          <p:spPr>
            <a:xfrm>
              <a:off x="685800" y="3200400"/>
              <a:ext cx="2057400" cy="838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5" name="TextBox 44"/>
            <p:cNvSpPr txBox="1"/>
            <p:nvPr/>
          </p:nvSpPr>
          <p:spPr>
            <a:xfrm>
              <a:off x="762000" y="3429000"/>
              <a:ext cx="1905000" cy="400050"/>
            </a:xfrm>
            <a:prstGeom prst="rect">
              <a:avLst/>
            </a:prstGeom>
            <a:noFill/>
          </p:spPr>
          <p:txBody>
            <a:bodyPr>
              <a:spAutoFit/>
            </a:bodyPr>
            <a:lstStyle/>
            <a:p>
              <a:pPr algn="ctr" fontAlgn="auto">
                <a:spcBef>
                  <a:spcPts val="0"/>
                </a:spcBef>
                <a:spcAft>
                  <a:spcPts val="0"/>
                </a:spcAft>
                <a:defRPr/>
              </a:pPr>
              <a:r>
                <a:rPr lang="en-US" sz="2000" b="1" dirty="0">
                  <a:solidFill>
                    <a:srgbClr val="FFFF00"/>
                  </a:solidFill>
                  <a:effectLst>
                    <a:outerShdw blurRad="38100" dist="38100" dir="2700000" algn="tl">
                      <a:srgbClr val="000000">
                        <a:alpha val="43137"/>
                      </a:srgbClr>
                    </a:outerShdw>
                  </a:effectLst>
                  <a:latin typeface="+mn-lt"/>
                  <a:ea typeface="+mn-ea"/>
                </a:rPr>
                <a:t>Alpine Uplands</a:t>
              </a:r>
            </a:p>
          </p:txBody>
        </p:sp>
      </p:grpSp>
      <p:grpSp>
        <p:nvGrpSpPr>
          <p:cNvPr id="22539" name="Group 45"/>
          <p:cNvGrpSpPr>
            <a:grpSpLocks/>
          </p:cNvGrpSpPr>
          <p:nvPr/>
        </p:nvGrpSpPr>
        <p:grpSpPr bwMode="auto">
          <a:xfrm>
            <a:off x="4800600" y="3200400"/>
            <a:ext cx="2057400" cy="838200"/>
            <a:chOff x="685800" y="3200400"/>
            <a:chExt cx="2057400" cy="838200"/>
          </a:xfrm>
        </p:grpSpPr>
        <p:sp>
          <p:nvSpPr>
            <p:cNvPr id="47" name="Rounded Rectangle 46"/>
            <p:cNvSpPr/>
            <p:nvPr/>
          </p:nvSpPr>
          <p:spPr>
            <a:xfrm>
              <a:off x="685800" y="3200400"/>
              <a:ext cx="2057400" cy="838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8" name="TextBox 47"/>
            <p:cNvSpPr txBox="1"/>
            <p:nvPr/>
          </p:nvSpPr>
          <p:spPr>
            <a:xfrm>
              <a:off x="762000" y="3254375"/>
              <a:ext cx="1905000" cy="708025"/>
            </a:xfrm>
            <a:prstGeom prst="rect">
              <a:avLst/>
            </a:prstGeom>
            <a:noFill/>
          </p:spPr>
          <p:txBody>
            <a:bodyPr>
              <a:spAutoFit/>
            </a:bodyPr>
            <a:lstStyle/>
            <a:p>
              <a:pPr algn="ctr" fontAlgn="auto">
                <a:spcBef>
                  <a:spcPts val="0"/>
                </a:spcBef>
                <a:spcAft>
                  <a:spcPts val="0"/>
                </a:spcAft>
                <a:defRPr/>
              </a:pPr>
              <a:r>
                <a:rPr lang="en-US" sz="2000" b="1" dirty="0">
                  <a:solidFill>
                    <a:srgbClr val="FFFF00"/>
                  </a:solidFill>
                  <a:effectLst>
                    <a:outerShdw blurRad="38100" dist="38100" dir="2700000" algn="tl">
                      <a:srgbClr val="000000">
                        <a:alpha val="43137"/>
                      </a:srgbClr>
                    </a:outerShdw>
                  </a:effectLst>
                  <a:latin typeface="+mn-lt"/>
                  <a:ea typeface="+mn-ea"/>
                </a:rPr>
                <a:t>Montane </a:t>
              </a:r>
            </a:p>
            <a:p>
              <a:pPr algn="ctr" fontAlgn="auto">
                <a:spcBef>
                  <a:spcPts val="0"/>
                </a:spcBef>
                <a:spcAft>
                  <a:spcPts val="0"/>
                </a:spcAft>
                <a:defRPr/>
              </a:pPr>
              <a:r>
                <a:rPr lang="en-US" sz="2000" b="1" dirty="0">
                  <a:solidFill>
                    <a:srgbClr val="FFFF00"/>
                  </a:solidFill>
                  <a:effectLst>
                    <a:outerShdw blurRad="38100" dist="38100" dir="2700000" algn="tl">
                      <a:srgbClr val="000000">
                        <a:alpha val="43137"/>
                      </a:srgbClr>
                    </a:outerShdw>
                  </a:effectLst>
                  <a:latin typeface="+mn-lt"/>
                  <a:ea typeface="+mn-ea"/>
                </a:rPr>
                <a:t>Shrublands</a:t>
              </a:r>
            </a:p>
          </p:txBody>
        </p:sp>
      </p:grpSp>
      <p:grpSp>
        <p:nvGrpSpPr>
          <p:cNvPr id="22540" name="Group 50"/>
          <p:cNvGrpSpPr>
            <a:grpSpLocks/>
          </p:cNvGrpSpPr>
          <p:nvPr/>
        </p:nvGrpSpPr>
        <p:grpSpPr bwMode="auto">
          <a:xfrm>
            <a:off x="7010400" y="3200400"/>
            <a:ext cx="2057400" cy="838200"/>
            <a:chOff x="685800" y="3200400"/>
            <a:chExt cx="2057400" cy="838200"/>
          </a:xfrm>
        </p:grpSpPr>
        <p:sp>
          <p:nvSpPr>
            <p:cNvPr id="52" name="Rounded Rectangle 51"/>
            <p:cNvSpPr/>
            <p:nvPr/>
          </p:nvSpPr>
          <p:spPr>
            <a:xfrm>
              <a:off x="685800" y="3200400"/>
              <a:ext cx="2057400" cy="838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3" name="TextBox 52"/>
            <p:cNvSpPr txBox="1"/>
            <p:nvPr/>
          </p:nvSpPr>
          <p:spPr>
            <a:xfrm>
              <a:off x="762000" y="3276600"/>
              <a:ext cx="1905000" cy="708025"/>
            </a:xfrm>
            <a:prstGeom prst="rect">
              <a:avLst/>
            </a:prstGeom>
            <a:noFill/>
          </p:spPr>
          <p:txBody>
            <a:bodyPr>
              <a:spAutoFit/>
            </a:bodyPr>
            <a:lstStyle/>
            <a:p>
              <a:pPr algn="ctr" fontAlgn="auto">
                <a:spcBef>
                  <a:spcPts val="0"/>
                </a:spcBef>
                <a:spcAft>
                  <a:spcPts val="0"/>
                </a:spcAft>
                <a:defRPr/>
              </a:pPr>
              <a:r>
                <a:rPr lang="en-US" sz="2000" b="1" dirty="0">
                  <a:solidFill>
                    <a:srgbClr val="FFFF00"/>
                  </a:solidFill>
                  <a:effectLst>
                    <a:outerShdw blurRad="38100" dist="38100" dir="2700000" algn="tl">
                      <a:srgbClr val="000000">
                        <a:alpha val="43137"/>
                      </a:srgbClr>
                    </a:outerShdw>
                  </a:effectLst>
                  <a:latin typeface="+mn-lt"/>
                  <a:ea typeface="+mn-ea"/>
                </a:rPr>
                <a:t>Montane Canyons</a:t>
              </a:r>
            </a:p>
          </p:txBody>
        </p:sp>
      </p:grpSp>
      <p:grpSp>
        <p:nvGrpSpPr>
          <p:cNvPr id="22541" name="Group 53"/>
          <p:cNvGrpSpPr>
            <a:grpSpLocks/>
          </p:cNvGrpSpPr>
          <p:nvPr/>
        </p:nvGrpSpPr>
        <p:grpSpPr bwMode="auto">
          <a:xfrm>
            <a:off x="2362200" y="3200400"/>
            <a:ext cx="2362200" cy="838200"/>
            <a:chOff x="685800" y="3200400"/>
            <a:chExt cx="2057400" cy="838200"/>
          </a:xfrm>
        </p:grpSpPr>
        <p:sp>
          <p:nvSpPr>
            <p:cNvPr id="57" name="Rounded Rectangle 56"/>
            <p:cNvSpPr/>
            <p:nvPr/>
          </p:nvSpPr>
          <p:spPr>
            <a:xfrm>
              <a:off x="685800" y="3200400"/>
              <a:ext cx="2057400" cy="838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8" name="TextBox 57"/>
            <p:cNvSpPr txBox="1"/>
            <p:nvPr/>
          </p:nvSpPr>
          <p:spPr>
            <a:xfrm>
              <a:off x="761847" y="3316288"/>
              <a:ext cx="1905307" cy="646112"/>
            </a:xfrm>
            <a:prstGeom prst="rect">
              <a:avLst/>
            </a:prstGeom>
            <a:noFill/>
          </p:spPr>
          <p:txBody>
            <a:bodyPr>
              <a:spAutoFit/>
            </a:bodyPr>
            <a:lstStyle/>
            <a:p>
              <a:pPr algn="ctr" fontAlgn="auto">
                <a:spcBef>
                  <a:spcPts val="0"/>
                </a:spcBef>
                <a:spcAft>
                  <a:spcPts val="0"/>
                </a:spcAft>
                <a:defRPr/>
              </a:pPr>
              <a:r>
                <a:rPr lang="en-US" b="1" dirty="0">
                  <a:solidFill>
                    <a:srgbClr val="FFFF00"/>
                  </a:solidFill>
                  <a:effectLst>
                    <a:outerShdw blurRad="38100" dist="38100" dir="2700000" algn="tl">
                      <a:srgbClr val="000000">
                        <a:alpha val="43137"/>
                      </a:srgbClr>
                    </a:outerShdw>
                  </a:effectLst>
                  <a:latin typeface="+mn-lt"/>
                  <a:ea typeface="+mn-ea"/>
                </a:rPr>
                <a:t>Subalpine/Montane Forests </a:t>
              </a:r>
              <a:r>
                <a:rPr lang="en-US" sz="1600" b="1" dirty="0">
                  <a:solidFill>
                    <a:srgbClr val="FFFF00"/>
                  </a:solidFill>
                  <a:effectLst>
                    <a:outerShdw blurRad="38100" dist="38100" dir="2700000" algn="tl">
                      <a:srgbClr val="000000">
                        <a:alpha val="43137"/>
                      </a:srgbClr>
                    </a:outerShdw>
                  </a:effectLst>
                  <a:latin typeface="+mn-lt"/>
                  <a:ea typeface="+mn-ea"/>
                </a:rPr>
                <a:t>&amp;</a:t>
              </a:r>
              <a:r>
                <a:rPr lang="en-US" b="1" dirty="0">
                  <a:solidFill>
                    <a:srgbClr val="FFFF00"/>
                  </a:solidFill>
                  <a:effectLst>
                    <a:outerShdw blurRad="38100" dist="38100" dir="2700000" algn="tl">
                      <a:srgbClr val="000000">
                        <a:alpha val="43137"/>
                      </a:srgbClr>
                    </a:outerShdw>
                  </a:effectLst>
                  <a:latin typeface="+mn-lt"/>
                  <a:ea typeface="+mn-ea"/>
                </a:rPr>
                <a:t> Woodlands</a:t>
              </a:r>
            </a:p>
          </p:txBody>
        </p:sp>
      </p:grpSp>
      <p:sp>
        <p:nvSpPr>
          <p:cNvPr id="34" name="Left-Up Arrow 33"/>
          <p:cNvSpPr/>
          <p:nvPr/>
        </p:nvSpPr>
        <p:spPr>
          <a:xfrm flipH="1">
            <a:off x="2057400" y="4114800"/>
            <a:ext cx="1219200" cy="2133600"/>
          </a:xfrm>
          <a:prstGeom prst="leftUp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5" name="Left-Up Arrow 34"/>
          <p:cNvSpPr/>
          <p:nvPr/>
        </p:nvSpPr>
        <p:spPr>
          <a:xfrm>
            <a:off x="5867400" y="4114800"/>
            <a:ext cx="1447800" cy="2057400"/>
          </a:xfrm>
          <a:prstGeom prst="leftUpArrow">
            <a:avLst>
              <a:gd name="adj1" fmla="val 20379"/>
              <a:gd name="adj2" fmla="val 25000"/>
              <a:gd name="adj3" fmla="val 25000"/>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nvGrpSpPr>
          <p:cNvPr id="22544" name="Group 53"/>
          <p:cNvGrpSpPr>
            <a:grpSpLocks/>
          </p:cNvGrpSpPr>
          <p:nvPr/>
        </p:nvGrpSpPr>
        <p:grpSpPr bwMode="auto">
          <a:xfrm>
            <a:off x="2438400" y="4343400"/>
            <a:ext cx="4343400" cy="990600"/>
            <a:chOff x="3124200" y="5257800"/>
            <a:chExt cx="2438400" cy="1143000"/>
          </a:xfrm>
        </p:grpSpPr>
        <p:sp>
          <p:nvSpPr>
            <p:cNvPr id="55" name="Oval 54"/>
            <p:cNvSpPr/>
            <p:nvPr/>
          </p:nvSpPr>
          <p:spPr>
            <a:xfrm>
              <a:off x="3124200" y="5257800"/>
              <a:ext cx="2438400" cy="1143000"/>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2549" name="TextBox 55"/>
            <p:cNvSpPr txBox="1">
              <a:spLocks noChangeArrowheads="1"/>
            </p:cNvSpPr>
            <p:nvPr/>
          </p:nvSpPr>
          <p:spPr bwMode="auto">
            <a:xfrm>
              <a:off x="3338095" y="5433646"/>
              <a:ext cx="1981200" cy="958843"/>
            </a:xfrm>
            <a:prstGeom prst="rect">
              <a:avLst/>
            </a:prstGeom>
            <a:noFill/>
            <a:ln w="9525">
              <a:noFill/>
              <a:miter lim="800000"/>
              <a:headEnd/>
              <a:tailEnd/>
            </a:ln>
          </p:spPr>
          <p:txBody>
            <a:bodyPr>
              <a:spAutoFit/>
            </a:bodyPr>
            <a:lstStyle/>
            <a:p>
              <a:pPr algn="ctr"/>
              <a:r>
                <a:rPr lang="en-US" sz="1200">
                  <a:latin typeface="Calibri" pitchFamily="-111" charset="0"/>
                </a:rPr>
                <a:t>grazing, logging, fire alteration, land conversion, invasive and managed  species, air pollution (including wet/dry deposition), recreation wildlife/human conflict, trampling</a:t>
              </a:r>
            </a:p>
          </p:txBody>
        </p:sp>
      </p:grpSp>
      <p:grpSp>
        <p:nvGrpSpPr>
          <p:cNvPr id="22545" name="Group 47"/>
          <p:cNvGrpSpPr>
            <a:grpSpLocks/>
          </p:cNvGrpSpPr>
          <p:nvPr/>
        </p:nvGrpSpPr>
        <p:grpSpPr bwMode="auto">
          <a:xfrm>
            <a:off x="2667000" y="5410200"/>
            <a:ext cx="3810000" cy="1295400"/>
            <a:chOff x="598251" y="3124200"/>
            <a:chExt cx="2188723" cy="914400"/>
          </a:xfrm>
        </p:grpSpPr>
        <p:sp>
          <p:nvSpPr>
            <p:cNvPr id="46" name="Rounded Rectangle 45"/>
            <p:cNvSpPr/>
            <p:nvPr/>
          </p:nvSpPr>
          <p:spPr>
            <a:xfrm>
              <a:off x="685800" y="3124200"/>
              <a:ext cx="2057400" cy="91440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2547" name="TextBox 49"/>
            <p:cNvSpPr txBox="1">
              <a:spLocks noChangeArrowheads="1"/>
            </p:cNvSpPr>
            <p:nvPr/>
          </p:nvSpPr>
          <p:spPr bwMode="auto">
            <a:xfrm>
              <a:off x="598251" y="3215640"/>
              <a:ext cx="2188723" cy="720197"/>
            </a:xfrm>
            <a:prstGeom prst="rect">
              <a:avLst/>
            </a:prstGeom>
            <a:noFill/>
            <a:ln w="9525">
              <a:noFill/>
              <a:miter lim="800000"/>
              <a:headEnd/>
              <a:tailEnd/>
            </a:ln>
          </p:spPr>
          <p:txBody>
            <a:bodyPr>
              <a:spAutoFit/>
            </a:bodyPr>
            <a:lstStyle/>
            <a:p>
              <a:pPr algn="ctr"/>
              <a:r>
                <a:rPr lang="en-US" sz="2400">
                  <a:latin typeface="Calibri" pitchFamily="-111" charset="0"/>
                </a:rPr>
                <a:t>Human Systems</a:t>
              </a:r>
            </a:p>
            <a:p>
              <a:pPr algn="ctr"/>
              <a:r>
                <a:rPr lang="en-US">
                  <a:latin typeface="Calibri" pitchFamily="-111" charset="0"/>
                </a:rPr>
                <a:t>(Change Agents and Drivers of Change): </a:t>
              </a:r>
              <a:r>
                <a:rPr lang="en-US" sz="1200">
                  <a:latin typeface="Calibri" pitchFamily="-111" charset="0"/>
                </a:rPr>
                <a:t>demography, socioeconomics, policy, resource development pressure</a:t>
              </a:r>
            </a:p>
          </p:txBody>
        </p:sp>
      </p:gr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329739" y="1325563"/>
            <a:ext cx="7834312" cy="4237037"/>
          </a:xfrm>
        </p:spPr>
        <p:txBody>
          <a:bodyPr/>
          <a:lstStyle/>
          <a:p>
            <a:pPr marL="514350" indent="-514350">
              <a:buClr>
                <a:schemeClr val="accent5">
                  <a:lumMod val="90000"/>
                  <a:lumOff val="10000"/>
                </a:schemeClr>
              </a:buClr>
              <a:buFont typeface="Wingdings" pitchFamily="-111" charset="2"/>
              <a:buNone/>
              <a:defRPr/>
            </a:pPr>
            <a:r>
              <a:rPr lang="en-US" sz="4000" dirty="0" smtClean="0"/>
              <a:t>Five Interrelated Components:</a:t>
            </a:r>
          </a:p>
          <a:p>
            <a:pPr marL="834390" lvl="1" indent="-514350">
              <a:buClr>
                <a:srgbClr val="146894"/>
              </a:buClr>
              <a:buFont typeface="+mj-lt"/>
              <a:buAutoNum type="arabicPeriod"/>
              <a:defRPr/>
            </a:pPr>
            <a:r>
              <a:rPr lang="en-US" sz="3600" dirty="0" smtClean="0"/>
              <a:t>Rapid Ecoregional Assessment</a:t>
            </a:r>
          </a:p>
          <a:p>
            <a:pPr marL="834390" lvl="1" indent="-514350">
              <a:buClr>
                <a:srgbClr val="146894"/>
              </a:buClr>
              <a:buFont typeface="+mj-lt"/>
              <a:buAutoNum type="arabicPeriod"/>
              <a:defRPr/>
            </a:pPr>
            <a:r>
              <a:rPr lang="en-US" sz="3600" dirty="0" smtClean="0"/>
              <a:t>Ecoregional Direction</a:t>
            </a:r>
          </a:p>
          <a:p>
            <a:pPr marL="834390" lvl="1" indent="-514350">
              <a:buClr>
                <a:srgbClr val="146894"/>
              </a:buClr>
              <a:buFont typeface="+mj-lt"/>
              <a:buAutoNum type="arabicPeriod"/>
              <a:defRPr/>
            </a:pPr>
            <a:r>
              <a:rPr lang="en-US" sz="3600" dirty="0" smtClean="0"/>
              <a:t>Field Implementation</a:t>
            </a:r>
          </a:p>
          <a:p>
            <a:pPr marL="834390" lvl="1" indent="-514350">
              <a:buClr>
                <a:srgbClr val="146894"/>
              </a:buClr>
              <a:buFont typeface="+mj-lt"/>
              <a:buAutoNum type="arabicPeriod"/>
              <a:defRPr/>
            </a:pPr>
            <a:r>
              <a:rPr lang="en-US" sz="3600" dirty="0" smtClean="0"/>
              <a:t>Monitoring</a:t>
            </a:r>
          </a:p>
          <a:p>
            <a:pPr marL="834390" lvl="1" indent="-514350">
              <a:buClr>
                <a:srgbClr val="146894"/>
              </a:buClr>
              <a:buFont typeface="+mj-lt"/>
              <a:buAutoNum type="arabicPeriod"/>
              <a:defRPr/>
            </a:pPr>
            <a:r>
              <a:rPr lang="en-US" sz="3600" dirty="0" smtClean="0"/>
              <a:t>Science Research</a:t>
            </a:r>
          </a:p>
        </p:txBody>
      </p:sp>
      <p:sp>
        <p:nvSpPr>
          <p:cNvPr id="6" name="Title 5"/>
          <p:cNvSpPr>
            <a:spLocks noGrp="1"/>
          </p:cNvSpPr>
          <p:nvPr>
            <p:ph type="title"/>
          </p:nvPr>
        </p:nvSpPr>
        <p:spPr/>
        <p:txBody>
          <a:bodyPr/>
          <a:lstStyle/>
          <a:p>
            <a:pPr>
              <a:defRPr/>
            </a:pPr>
            <a:r>
              <a:rPr lang="en-US" dirty="0" smtClean="0"/>
              <a:t>BLM’s Landscape Approach</a:t>
            </a:r>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36" name="Curved Connector 35"/>
          <p:cNvCxnSpPr>
            <a:cxnSpLocks noChangeShapeType="1"/>
          </p:cNvCxnSpPr>
          <p:nvPr/>
        </p:nvCxnSpPr>
        <p:spPr bwMode="auto">
          <a:xfrm rot="16200000" flipH="1">
            <a:off x="5943600" y="1524000"/>
            <a:ext cx="1676400" cy="1676400"/>
          </a:xfrm>
          <a:prstGeom prst="curvedConnector3">
            <a:avLst>
              <a:gd name="adj1" fmla="val 50000"/>
            </a:avLst>
          </a:prstGeom>
          <a:noFill/>
          <a:ln w="38100">
            <a:solidFill>
              <a:schemeClr val="tx1"/>
            </a:solidFill>
            <a:round/>
            <a:headEnd type="arrow" w="med" len="med"/>
            <a:tailEnd type="arrow" w="med" len="med"/>
          </a:ln>
          <a:effectLst>
            <a:outerShdw blurRad="63500" dist="23000" dir="5400000" rotWithShape="0">
              <a:srgbClr val="000000">
                <a:alpha val="34999"/>
              </a:srgbClr>
            </a:outerShdw>
          </a:effectLst>
        </p:spPr>
      </p:cxnSp>
      <p:cxnSp>
        <p:nvCxnSpPr>
          <p:cNvPr id="37" name="Curved Connector 36"/>
          <p:cNvCxnSpPr>
            <a:cxnSpLocks noChangeShapeType="1"/>
          </p:cNvCxnSpPr>
          <p:nvPr/>
        </p:nvCxnSpPr>
        <p:spPr bwMode="auto">
          <a:xfrm rot="5400000">
            <a:off x="1828800" y="1447800"/>
            <a:ext cx="1752600" cy="1752600"/>
          </a:xfrm>
          <a:prstGeom prst="curvedConnector3">
            <a:avLst>
              <a:gd name="adj1" fmla="val 50000"/>
            </a:avLst>
          </a:prstGeom>
          <a:noFill/>
          <a:ln w="38100">
            <a:solidFill>
              <a:schemeClr val="tx1"/>
            </a:solidFill>
            <a:round/>
            <a:headEnd type="arrow" w="med" len="med"/>
            <a:tailEnd type="arrow" w="med" len="med"/>
          </a:ln>
          <a:effectLst>
            <a:outerShdw blurRad="63500" dist="23000" dir="5400000" rotWithShape="0">
              <a:srgbClr val="000000">
                <a:alpha val="34999"/>
              </a:srgbClr>
            </a:outerShdw>
          </a:effectLst>
        </p:spPr>
      </p:cxnSp>
      <p:cxnSp>
        <p:nvCxnSpPr>
          <p:cNvPr id="40" name="Curved Connector 39"/>
          <p:cNvCxnSpPr>
            <a:cxnSpLocks noChangeShapeType="1"/>
          </p:cNvCxnSpPr>
          <p:nvPr/>
        </p:nvCxnSpPr>
        <p:spPr bwMode="auto">
          <a:xfrm rot="5400000">
            <a:off x="3314700" y="1790700"/>
            <a:ext cx="1676400" cy="1143000"/>
          </a:xfrm>
          <a:prstGeom prst="curvedConnector3">
            <a:avLst>
              <a:gd name="adj1" fmla="val 50000"/>
            </a:avLst>
          </a:prstGeom>
          <a:noFill/>
          <a:ln w="38100">
            <a:solidFill>
              <a:schemeClr val="tx1"/>
            </a:solidFill>
            <a:round/>
            <a:headEnd type="arrow" w="med" len="med"/>
            <a:tailEnd type="arrow" w="med" len="med"/>
          </a:ln>
          <a:effectLst>
            <a:outerShdw blurRad="63500" dist="23000" dir="5400000" rotWithShape="0">
              <a:srgbClr val="000000">
                <a:alpha val="34999"/>
              </a:srgbClr>
            </a:outerShdw>
          </a:effectLst>
        </p:spPr>
      </p:cxnSp>
      <p:cxnSp>
        <p:nvCxnSpPr>
          <p:cNvPr id="42" name="Curved Connector 41"/>
          <p:cNvCxnSpPr>
            <a:cxnSpLocks noChangeShapeType="1"/>
          </p:cNvCxnSpPr>
          <p:nvPr/>
        </p:nvCxnSpPr>
        <p:spPr bwMode="auto">
          <a:xfrm rot="16200000" flipH="1">
            <a:off x="4419600" y="1828800"/>
            <a:ext cx="1676400" cy="1066800"/>
          </a:xfrm>
          <a:prstGeom prst="curvedConnector3">
            <a:avLst>
              <a:gd name="adj1" fmla="val 50000"/>
            </a:avLst>
          </a:prstGeom>
          <a:noFill/>
          <a:ln w="38100">
            <a:solidFill>
              <a:schemeClr val="tx1"/>
            </a:solidFill>
            <a:round/>
            <a:headEnd type="arrow" w="med" len="med"/>
            <a:tailEnd type="arrow" w="med" len="med"/>
          </a:ln>
          <a:effectLst>
            <a:outerShdw blurRad="63500" dist="23000" dir="5400000" rotWithShape="0">
              <a:srgbClr val="000000">
                <a:alpha val="34999"/>
              </a:srgbClr>
            </a:outerShdw>
          </a:effectLst>
        </p:spPr>
      </p:cxnSp>
      <p:grpSp>
        <p:nvGrpSpPr>
          <p:cNvPr id="23558" name="Group 6"/>
          <p:cNvGrpSpPr>
            <a:grpSpLocks/>
          </p:cNvGrpSpPr>
          <p:nvPr/>
        </p:nvGrpSpPr>
        <p:grpSpPr bwMode="auto">
          <a:xfrm>
            <a:off x="3124200" y="228600"/>
            <a:ext cx="3048000" cy="1295400"/>
            <a:chOff x="685800" y="3200400"/>
            <a:chExt cx="2057400" cy="838200"/>
          </a:xfrm>
        </p:grpSpPr>
        <p:sp>
          <p:nvSpPr>
            <p:cNvPr id="5" name="Rounded Rectangle 4"/>
            <p:cNvSpPr/>
            <p:nvPr/>
          </p:nvSpPr>
          <p:spPr>
            <a:xfrm>
              <a:off x="685800" y="3200400"/>
              <a:ext cx="2057400" cy="838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TextBox 5"/>
            <p:cNvSpPr txBox="1"/>
            <p:nvPr/>
          </p:nvSpPr>
          <p:spPr>
            <a:xfrm>
              <a:off x="761881" y="3276413"/>
              <a:ext cx="1905238" cy="707745"/>
            </a:xfrm>
            <a:prstGeom prst="rect">
              <a:avLst/>
            </a:prstGeom>
            <a:noFill/>
          </p:spPr>
          <p:txBody>
            <a:bodyPr>
              <a:spAutoFit/>
            </a:bodyPr>
            <a:lstStyle/>
            <a:p>
              <a:pPr algn="ctr" fontAlgn="auto">
                <a:spcBef>
                  <a:spcPts val="0"/>
                </a:spcBef>
                <a:spcAft>
                  <a:spcPts val="0"/>
                </a:spcAft>
                <a:defRPr/>
              </a:pPr>
              <a:r>
                <a:rPr lang="en-US" sz="3200" b="1" dirty="0">
                  <a:solidFill>
                    <a:srgbClr val="FFFF00"/>
                  </a:solidFill>
                  <a:effectLst>
                    <a:outerShdw blurRad="38100" dist="38100" dir="2700000" algn="tl">
                      <a:srgbClr val="000000">
                        <a:alpha val="43137"/>
                      </a:srgbClr>
                    </a:outerShdw>
                  </a:effectLst>
                  <a:latin typeface="+mn-lt"/>
                  <a:ea typeface="+mn-ea"/>
                </a:rPr>
                <a:t>Basin Dry   Land System</a:t>
              </a:r>
            </a:p>
          </p:txBody>
        </p:sp>
      </p:grpSp>
      <p:grpSp>
        <p:nvGrpSpPr>
          <p:cNvPr id="23559" name="Group 20"/>
          <p:cNvGrpSpPr>
            <a:grpSpLocks/>
          </p:cNvGrpSpPr>
          <p:nvPr/>
        </p:nvGrpSpPr>
        <p:grpSpPr bwMode="auto">
          <a:xfrm>
            <a:off x="76200" y="6400800"/>
            <a:ext cx="1981200" cy="381000"/>
            <a:chOff x="3200400" y="4495800"/>
            <a:chExt cx="2133600" cy="762000"/>
          </a:xfrm>
        </p:grpSpPr>
        <p:sp>
          <p:nvSpPr>
            <p:cNvPr id="17" name="Rounded Rectangle 16"/>
            <p:cNvSpPr/>
            <p:nvPr/>
          </p:nvSpPr>
          <p:spPr>
            <a:xfrm>
              <a:off x="3200400" y="4495800"/>
              <a:ext cx="2133600" cy="762000"/>
            </a:xfrm>
            <a:prstGeom prst="roundRect">
              <a:avLst/>
            </a:prstGeom>
            <a:solidFill>
              <a:schemeClr val="accent3"/>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0" name="TextBox 19"/>
            <p:cNvSpPr txBox="1"/>
            <p:nvPr/>
          </p:nvSpPr>
          <p:spPr>
            <a:xfrm>
              <a:off x="3200400" y="4648200"/>
              <a:ext cx="1981445" cy="508000"/>
            </a:xfrm>
            <a:prstGeom prst="rect">
              <a:avLst/>
            </a:prstGeom>
            <a:noFill/>
          </p:spPr>
          <p:txBody>
            <a:bodyPr>
              <a:spAutoFit/>
            </a:bodyPr>
            <a:lstStyle/>
            <a:p>
              <a:pPr algn="ctr" fontAlgn="auto">
                <a:spcBef>
                  <a:spcPts val="0"/>
                </a:spcBef>
                <a:spcAft>
                  <a:spcPts val="0"/>
                </a:spcAft>
                <a:defRPr/>
              </a:pPr>
              <a:r>
                <a:rPr lang="en-US" sz="1050" dirty="0">
                  <a:latin typeface="+mn-lt"/>
                  <a:ea typeface="+mn-ea"/>
                </a:rPr>
                <a:t>Natural Driver</a:t>
              </a:r>
            </a:p>
          </p:txBody>
        </p:sp>
      </p:grpSp>
      <p:grpSp>
        <p:nvGrpSpPr>
          <p:cNvPr id="23560" name="Group 22"/>
          <p:cNvGrpSpPr>
            <a:grpSpLocks/>
          </p:cNvGrpSpPr>
          <p:nvPr/>
        </p:nvGrpSpPr>
        <p:grpSpPr bwMode="auto">
          <a:xfrm>
            <a:off x="7239000" y="6400800"/>
            <a:ext cx="1752600" cy="381000"/>
            <a:chOff x="3124200" y="5257800"/>
            <a:chExt cx="2438400" cy="1143000"/>
          </a:xfrm>
        </p:grpSpPr>
        <p:sp>
          <p:nvSpPr>
            <p:cNvPr id="18" name="Oval 17"/>
            <p:cNvSpPr/>
            <p:nvPr/>
          </p:nvSpPr>
          <p:spPr>
            <a:xfrm>
              <a:off x="3124200" y="5257800"/>
              <a:ext cx="2438400" cy="1143000"/>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2" name="TextBox 21"/>
            <p:cNvSpPr txBox="1"/>
            <p:nvPr/>
          </p:nvSpPr>
          <p:spPr>
            <a:xfrm>
              <a:off x="3336235" y="5486400"/>
              <a:ext cx="1981201" cy="762000"/>
            </a:xfrm>
            <a:prstGeom prst="rect">
              <a:avLst/>
            </a:prstGeom>
            <a:noFill/>
          </p:spPr>
          <p:txBody>
            <a:bodyPr>
              <a:spAutoFit/>
            </a:bodyPr>
            <a:lstStyle/>
            <a:p>
              <a:pPr algn="ctr" fontAlgn="auto">
                <a:spcBef>
                  <a:spcPts val="0"/>
                </a:spcBef>
                <a:spcAft>
                  <a:spcPts val="0"/>
                </a:spcAft>
                <a:defRPr/>
              </a:pPr>
              <a:r>
                <a:rPr lang="en-US" sz="1050" dirty="0">
                  <a:latin typeface="+mn-lt"/>
                  <a:ea typeface="+mn-ea"/>
                </a:rPr>
                <a:t>Human Driver</a:t>
              </a:r>
            </a:p>
          </p:txBody>
        </p:sp>
      </p:grpSp>
      <p:grpSp>
        <p:nvGrpSpPr>
          <p:cNvPr id="23561" name="Group 23"/>
          <p:cNvGrpSpPr>
            <a:grpSpLocks/>
          </p:cNvGrpSpPr>
          <p:nvPr/>
        </p:nvGrpSpPr>
        <p:grpSpPr bwMode="auto">
          <a:xfrm>
            <a:off x="1116013" y="1981200"/>
            <a:ext cx="7570787" cy="954088"/>
            <a:chOff x="3308992" y="4495795"/>
            <a:chExt cx="1948807" cy="954115"/>
          </a:xfrm>
        </p:grpSpPr>
        <p:sp>
          <p:nvSpPr>
            <p:cNvPr id="25" name="Rounded Rectangle 24"/>
            <p:cNvSpPr/>
            <p:nvPr/>
          </p:nvSpPr>
          <p:spPr>
            <a:xfrm>
              <a:off x="3308992" y="4495795"/>
              <a:ext cx="1880155" cy="762022"/>
            </a:xfrm>
            <a:prstGeom prst="roundRect">
              <a:avLst/>
            </a:prstGeom>
            <a:solidFill>
              <a:schemeClr val="accent3"/>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3583" name="TextBox 25"/>
            <p:cNvSpPr txBox="1">
              <a:spLocks noChangeArrowheads="1"/>
            </p:cNvSpPr>
            <p:nvPr/>
          </p:nvSpPr>
          <p:spPr bwMode="auto">
            <a:xfrm>
              <a:off x="3335447" y="4495797"/>
              <a:ext cx="1922352" cy="954113"/>
            </a:xfrm>
            <a:prstGeom prst="rect">
              <a:avLst/>
            </a:prstGeom>
            <a:noFill/>
            <a:ln w="9525">
              <a:noFill/>
              <a:miter lim="800000"/>
              <a:headEnd/>
              <a:tailEnd/>
            </a:ln>
          </p:spPr>
          <p:txBody>
            <a:bodyPr>
              <a:spAutoFit/>
            </a:bodyPr>
            <a:lstStyle/>
            <a:p>
              <a:r>
                <a:rPr lang="en-US" sz="1400" b="1">
                  <a:latin typeface="Calibri" pitchFamily="-111" charset="0"/>
                </a:rPr>
                <a:t>‘Slow’ Physical Drivers: </a:t>
              </a:r>
              <a:r>
                <a:rPr lang="en-US" sz="1400">
                  <a:latin typeface="Calibri" pitchFamily="-111" charset="0"/>
                </a:rPr>
                <a:t>water infiltration, organic soil development, soil chemistry, nutrient cycling</a:t>
              </a:r>
            </a:p>
            <a:p>
              <a:r>
                <a:rPr lang="en-US" sz="1400" b="1">
                  <a:latin typeface="Calibri" pitchFamily="-111" charset="0"/>
                </a:rPr>
                <a:t>‘Fast’ Physical Drivers: </a:t>
              </a:r>
              <a:r>
                <a:rPr lang="en-US" sz="1400">
                  <a:latin typeface="Calibri" pitchFamily="-111" charset="0"/>
                </a:rPr>
                <a:t>drought, wind, soil erosion/disturbance </a:t>
              </a:r>
            </a:p>
            <a:p>
              <a:r>
                <a:rPr lang="en-US" sz="1400" b="1">
                  <a:latin typeface="Calibri" pitchFamily="-111" charset="0"/>
                </a:rPr>
                <a:t>Biotic Drivers: </a:t>
              </a:r>
              <a:r>
                <a:rPr lang="en-US" sz="1400">
                  <a:latin typeface="Calibri" pitchFamily="-111" charset="0"/>
                </a:rPr>
                <a:t>Biological soil crust dynamics, herbivory, pollination, dispersal, predator/prey </a:t>
              </a:r>
            </a:p>
            <a:p>
              <a:pPr algn="ctr"/>
              <a:endParaRPr lang="en-US" sz="1400">
                <a:latin typeface="Calibri" pitchFamily="-111" charset="0"/>
              </a:endParaRPr>
            </a:p>
          </p:txBody>
        </p:sp>
      </p:grpSp>
      <p:grpSp>
        <p:nvGrpSpPr>
          <p:cNvPr id="23562" name="Group 42"/>
          <p:cNvGrpSpPr>
            <a:grpSpLocks/>
          </p:cNvGrpSpPr>
          <p:nvPr/>
        </p:nvGrpSpPr>
        <p:grpSpPr bwMode="auto">
          <a:xfrm>
            <a:off x="2667000" y="3200400"/>
            <a:ext cx="2057400" cy="838200"/>
            <a:chOff x="685800" y="3200400"/>
            <a:chExt cx="2057400" cy="838200"/>
          </a:xfrm>
        </p:grpSpPr>
        <p:sp>
          <p:nvSpPr>
            <p:cNvPr id="44" name="Rounded Rectangle 43"/>
            <p:cNvSpPr/>
            <p:nvPr/>
          </p:nvSpPr>
          <p:spPr>
            <a:xfrm>
              <a:off x="685800" y="3200400"/>
              <a:ext cx="2057400" cy="838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5" name="TextBox 44"/>
            <p:cNvSpPr txBox="1"/>
            <p:nvPr/>
          </p:nvSpPr>
          <p:spPr>
            <a:xfrm>
              <a:off x="762000" y="3429000"/>
              <a:ext cx="1905000" cy="400050"/>
            </a:xfrm>
            <a:prstGeom prst="rect">
              <a:avLst/>
            </a:prstGeom>
            <a:noFill/>
          </p:spPr>
          <p:txBody>
            <a:bodyPr>
              <a:spAutoFit/>
            </a:bodyPr>
            <a:lstStyle/>
            <a:p>
              <a:pPr algn="ctr" fontAlgn="auto">
                <a:spcBef>
                  <a:spcPts val="0"/>
                </a:spcBef>
                <a:spcAft>
                  <a:spcPts val="0"/>
                </a:spcAft>
                <a:defRPr/>
              </a:pPr>
              <a:r>
                <a:rPr lang="en-US" sz="2000" b="1" dirty="0">
                  <a:solidFill>
                    <a:srgbClr val="FFFF00"/>
                  </a:solidFill>
                  <a:effectLst>
                    <a:outerShdw blurRad="38100" dist="38100" dir="2700000" algn="tl">
                      <a:srgbClr val="000000">
                        <a:alpha val="43137"/>
                      </a:srgbClr>
                    </a:outerShdw>
                  </a:effectLst>
                  <a:latin typeface="+mn-lt"/>
                  <a:ea typeface="+mn-ea"/>
                </a:rPr>
                <a:t>Desert Scrub</a:t>
              </a:r>
            </a:p>
          </p:txBody>
        </p:sp>
      </p:grpSp>
      <p:grpSp>
        <p:nvGrpSpPr>
          <p:cNvPr id="23563" name="Group 45"/>
          <p:cNvGrpSpPr>
            <a:grpSpLocks/>
          </p:cNvGrpSpPr>
          <p:nvPr/>
        </p:nvGrpSpPr>
        <p:grpSpPr bwMode="auto">
          <a:xfrm>
            <a:off x="4800600" y="3200400"/>
            <a:ext cx="2057400" cy="838200"/>
            <a:chOff x="685800" y="3200400"/>
            <a:chExt cx="2057400" cy="838200"/>
          </a:xfrm>
        </p:grpSpPr>
        <p:sp>
          <p:nvSpPr>
            <p:cNvPr id="47" name="Rounded Rectangle 46"/>
            <p:cNvSpPr/>
            <p:nvPr/>
          </p:nvSpPr>
          <p:spPr>
            <a:xfrm>
              <a:off x="685800" y="3200400"/>
              <a:ext cx="2057400" cy="838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8" name="TextBox 47"/>
            <p:cNvSpPr txBox="1"/>
            <p:nvPr/>
          </p:nvSpPr>
          <p:spPr>
            <a:xfrm>
              <a:off x="762000" y="3254375"/>
              <a:ext cx="1905000" cy="708025"/>
            </a:xfrm>
            <a:prstGeom prst="rect">
              <a:avLst/>
            </a:prstGeom>
            <a:noFill/>
          </p:spPr>
          <p:txBody>
            <a:bodyPr>
              <a:spAutoFit/>
            </a:bodyPr>
            <a:lstStyle/>
            <a:p>
              <a:pPr algn="ctr" fontAlgn="auto">
                <a:spcBef>
                  <a:spcPts val="0"/>
                </a:spcBef>
                <a:spcAft>
                  <a:spcPts val="0"/>
                </a:spcAft>
                <a:defRPr/>
              </a:pPr>
              <a:r>
                <a:rPr lang="en-US" sz="2000" b="1" dirty="0">
                  <a:solidFill>
                    <a:srgbClr val="FFFF00"/>
                  </a:solidFill>
                  <a:effectLst>
                    <a:outerShdw blurRad="38100" dist="38100" dir="2700000" algn="tl">
                      <a:srgbClr val="000000">
                        <a:alpha val="43137"/>
                      </a:srgbClr>
                    </a:outerShdw>
                  </a:effectLst>
                  <a:latin typeface="+mn-lt"/>
                  <a:ea typeface="+mn-ea"/>
                </a:rPr>
                <a:t>Cliff and Outcrop</a:t>
              </a:r>
            </a:p>
          </p:txBody>
        </p:sp>
      </p:grpSp>
      <p:grpSp>
        <p:nvGrpSpPr>
          <p:cNvPr id="23564" name="Group 50"/>
          <p:cNvGrpSpPr>
            <a:grpSpLocks/>
          </p:cNvGrpSpPr>
          <p:nvPr/>
        </p:nvGrpSpPr>
        <p:grpSpPr bwMode="auto">
          <a:xfrm>
            <a:off x="7010400" y="3200400"/>
            <a:ext cx="2057400" cy="838200"/>
            <a:chOff x="685800" y="3200400"/>
            <a:chExt cx="2057400" cy="838200"/>
          </a:xfrm>
        </p:grpSpPr>
        <p:sp>
          <p:nvSpPr>
            <p:cNvPr id="52" name="Rounded Rectangle 51"/>
            <p:cNvSpPr/>
            <p:nvPr/>
          </p:nvSpPr>
          <p:spPr>
            <a:xfrm>
              <a:off x="685800" y="3200400"/>
              <a:ext cx="2057400" cy="838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3" name="TextBox 52"/>
            <p:cNvSpPr txBox="1"/>
            <p:nvPr/>
          </p:nvSpPr>
          <p:spPr>
            <a:xfrm>
              <a:off x="762000" y="3429000"/>
              <a:ext cx="1905000" cy="400050"/>
            </a:xfrm>
            <a:prstGeom prst="rect">
              <a:avLst/>
            </a:prstGeom>
            <a:noFill/>
          </p:spPr>
          <p:txBody>
            <a:bodyPr>
              <a:spAutoFit/>
            </a:bodyPr>
            <a:lstStyle/>
            <a:p>
              <a:pPr algn="ctr" fontAlgn="auto">
                <a:spcBef>
                  <a:spcPts val="0"/>
                </a:spcBef>
                <a:spcAft>
                  <a:spcPts val="0"/>
                </a:spcAft>
                <a:defRPr/>
              </a:pPr>
              <a:r>
                <a:rPr lang="en-US" sz="2000" b="1" dirty="0">
                  <a:solidFill>
                    <a:srgbClr val="FFFF00"/>
                  </a:solidFill>
                  <a:effectLst>
                    <a:outerShdw blurRad="38100" dist="38100" dir="2700000" algn="tl">
                      <a:srgbClr val="000000">
                        <a:alpha val="43137"/>
                      </a:srgbClr>
                    </a:outerShdw>
                  </a:effectLst>
                  <a:latin typeface="+mn-lt"/>
                  <a:ea typeface="+mn-ea"/>
                </a:rPr>
                <a:t>Dunes</a:t>
              </a:r>
            </a:p>
          </p:txBody>
        </p:sp>
      </p:grpSp>
      <p:grpSp>
        <p:nvGrpSpPr>
          <p:cNvPr id="23565" name="Group 53"/>
          <p:cNvGrpSpPr>
            <a:grpSpLocks/>
          </p:cNvGrpSpPr>
          <p:nvPr/>
        </p:nvGrpSpPr>
        <p:grpSpPr bwMode="auto">
          <a:xfrm>
            <a:off x="228600" y="3200400"/>
            <a:ext cx="2362200" cy="838200"/>
            <a:chOff x="685800" y="3200400"/>
            <a:chExt cx="2057400" cy="838200"/>
          </a:xfrm>
        </p:grpSpPr>
        <p:sp>
          <p:nvSpPr>
            <p:cNvPr id="57" name="Rounded Rectangle 56"/>
            <p:cNvSpPr/>
            <p:nvPr/>
          </p:nvSpPr>
          <p:spPr>
            <a:xfrm>
              <a:off x="685800" y="3200400"/>
              <a:ext cx="2057400" cy="838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8" name="TextBox 57"/>
            <p:cNvSpPr txBox="1"/>
            <p:nvPr/>
          </p:nvSpPr>
          <p:spPr>
            <a:xfrm>
              <a:off x="761847" y="3254375"/>
              <a:ext cx="1905307" cy="708025"/>
            </a:xfrm>
            <a:prstGeom prst="rect">
              <a:avLst/>
            </a:prstGeom>
            <a:noFill/>
          </p:spPr>
          <p:txBody>
            <a:bodyPr>
              <a:spAutoFit/>
            </a:bodyPr>
            <a:lstStyle/>
            <a:p>
              <a:pPr algn="ctr" fontAlgn="auto">
                <a:spcBef>
                  <a:spcPts val="0"/>
                </a:spcBef>
                <a:spcAft>
                  <a:spcPts val="0"/>
                </a:spcAft>
                <a:defRPr/>
              </a:pPr>
              <a:r>
                <a:rPr lang="en-US" sz="2000" b="1" dirty="0">
                  <a:solidFill>
                    <a:srgbClr val="FFFF00"/>
                  </a:solidFill>
                  <a:effectLst>
                    <a:outerShdw blurRad="38100" dist="38100" dir="2700000" algn="tl">
                      <a:srgbClr val="000000">
                        <a:alpha val="43137"/>
                      </a:srgbClr>
                    </a:outerShdw>
                  </a:effectLst>
                  <a:latin typeface="+mn-lt"/>
                  <a:ea typeface="+mn-ea"/>
                </a:rPr>
                <a:t>Semi-desert Shrub and Steppe</a:t>
              </a:r>
            </a:p>
          </p:txBody>
        </p:sp>
      </p:grpSp>
      <p:sp>
        <p:nvSpPr>
          <p:cNvPr id="34" name="Left-Up Arrow 33"/>
          <p:cNvSpPr/>
          <p:nvPr/>
        </p:nvSpPr>
        <p:spPr>
          <a:xfrm flipH="1">
            <a:off x="2057400" y="4114800"/>
            <a:ext cx="1219200" cy="2133600"/>
          </a:xfrm>
          <a:prstGeom prst="leftUp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5" name="Left-Up Arrow 34"/>
          <p:cNvSpPr/>
          <p:nvPr/>
        </p:nvSpPr>
        <p:spPr>
          <a:xfrm>
            <a:off x="6019800" y="4191000"/>
            <a:ext cx="1295400" cy="1981200"/>
          </a:xfrm>
          <a:prstGeom prst="leftUp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nvGrpSpPr>
          <p:cNvPr id="23568" name="Group 53"/>
          <p:cNvGrpSpPr>
            <a:grpSpLocks/>
          </p:cNvGrpSpPr>
          <p:nvPr/>
        </p:nvGrpSpPr>
        <p:grpSpPr bwMode="auto">
          <a:xfrm>
            <a:off x="2438400" y="4343400"/>
            <a:ext cx="4343400" cy="990600"/>
            <a:chOff x="3124200" y="5257800"/>
            <a:chExt cx="2438400" cy="1143000"/>
          </a:xfrm>
        </p:grpSpPr>
        <p:sp>
          <p:nvSpPr>
            <p:cNvPr id="55" name="Oval 54"/>
            <p:cNvSpPr/>
            <p:nvPr/>
          </p:nvSpPr>
          <p:spPr>
            <a:xfrm>
              <a:off x="3124200" y="5257800"/>
              <a:ext cx="2438400" cy="1143000"/>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3573" name="TextBox 55"/>
            <p:cNvSpPr txBox="1">
              <a:spLocks noChangeArrowheads="1"/>
            </p:cNvSpPr>
            <p:nvPr/>
          </p:nvSpPr>
          <p:spPr bwMode="auto">
            <a:xfrm>
              <a:off x="3338095" y="5479187"/>
              <a:ext cx="1981200" cy="745767"/>
            </a:xfrm>
            <a:prstGeom prst="rect">
              <a:avLst/>
            </a:prstGeom>
            <a:noFill/>
            <a:ln w="9525">
              <a:noFill/>
              <a:miter lim="800000"/>
              <a:headEnd/>
              <a:tailEnd/>
            </a:ln>
          </p:spPr>
          <p:txBody>
            <a:bodyPr>
              <a:spAutoFit/>
            </a:bodyPr>
            <a:lstStyle/>
            <a:p>
              <a:pPr algn="ctr"/>
              <a:r>
                <a:rPr lang="en-US" sz="1200">
                  <a:latin typeface="Calibri" pitchFamily="-111" charset="0"/>
                </a:rPr>
                <a:t>grazing, fire introduction, land conversion, recreation, invasive species, air pollution, trampling, nature experience, military training, waste disposal</a:t>
              </a:r>
            </a:p>
          </p:txBody>
        </p:sp>
      </p:grpSp>
      <p:grpSp>
        <p:nvGrpSpPr>
          <p:cNvPr id="23569" name="Group 47"/>
          <p:cNvGrpSpPr>
            <a:grpSpLocks/>
          </p:cNvGrpSpPr>
          <p:nvPr/>
        </p:nvGrpSpPr>
        <p:grpSpPr bwMode="auto">
          <a:xfrm>
            <a:off x="2590800" y="5410200"/>
            <a:ext cx="3810000" cy="1295400"/>
            <a:chOff x="598251" y="3124200"/>
            <a:chExt cx="2188723" cy="914400"/>
          </a:xfrm>
        </p:grpSpPr>
        <p:sp>
          <p:nvSpPr>
            <p:cNvPr id="39" name="Rounded Rectangle 38"/>
            <p:cNvSpPr/>
            <p:nvPr/>
          </p:nvSpPr>
          <p:spPr>
            <a:xfrm>
              <a:off x="729574" y="3124200"/>
              <a:ext cx="2057400" cy="91440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3571" name="TextBox 40"/>
            <p:cNvSpPr txBox="1">
              <a:spLocks noChangeArrowheads="1"/>
            </p:cNvSpPr>
            <p:nvPr/>
          </p:nvSpPr>
          <p:spPr bwMode="auto">
            <a:xfrm>
              <a:off x="598251" y="3215640"/>
              <a:ext cx="2188723" cy="720197"/>
            </a:xfrm>
            <a:prstGeom prst="rect">
              <a:avLst/>
            </a:prstGeom>
            <a:noFill/>
            <a:ln w="9525">
              <a:noFill/>
              <a:miter lim="800000"/>
              <a:headEnd/>
              <a:tailEnd/>
            </a:ln>
          </p:spPr>
          <p:txBody>
            <a:bodyPr>
              <a:spAutoFit/>
            </a:bodyPr>
            <a:lstStyle/>
            <a:p>
              <a:pPr algn="ctr"/>
              <a:r>
                <a:rPr lang="en-US" sz="2400">
                  <a:latin typeface="Calibri" pitchFamily="-111" charset="0"/>
                </a:rPr>
                <a:t>Human Systems</a:t>
              </a:r>
            </a:p>
            <a:p>
              <a:pPr algn="ctr"/>
              <a:r>
                <a:rPr lang="en-US">
                  <a:latin typeface="Calibri" pitchFamily="-111" charset="0"/>
                </a:rPr>
                <a:t>(Change Agents and Drivers of Change): </a:t>
              </a:r>
              <a:r>
                <a:rPr lang="en-US" sz="1200">
                  <a:latin typeface="Calibri" pitchFamily="-111" charset="0"/>
                </a:rPr>
                <a:t>demography, socioeconomics, policy, resource development pressure</a:t>
              </a:r>
            </a:p>
          </p:txBody>
        </p:sp>
      </p:gr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40" name="Curved Connector 39"/>
          <p:cNvCxnSpPr>
            <a:cxnSpLocks noChangeShapeType="1"/>
          </p:cNvCxnSpPr>
          <p:nvPr/>
        </p:nvCxnSpPr>
        <p:spPr bwMode="auto">
          <a:xfrm rot="5400000">
            <a:off x="2552700" y="1790700"/>
            <a:ext cx="1676400" cy="1143000"/>
          </a:xfrm>
          <a:prstGeom prst="curvedConnector3">
            <a:avLst>
              <a:gd name="adj1" fmla="val 50000"/>
            </a:avLst>
          </a:prstGeom>
          <a:noFill/>
          <a:ln w="38100">
            <a:solidFill>
              <a:schemeClr val="tx1"/>
            </a:solidFill>
            <a:round/>
            <a:headEnd type="arrow" w="med" len="med"/>
            <a:tailEnd type="arrow" w="med" len="med"/>
          </a:ln>
          <a:effectLst>
            <a:outerShdw blurRad="63500" dist="23000" dir="5400000" rotWithShape="0">
              <a:srgbClr val="000000">
                <a:alpha val="34999"/>
              </a:srgbClr>
            </a:outerShdw>
          </a:effectLst>
        </p:spPr>
      </p:cxnSp>
      <p:cxnSp>
        <p:nvCxnSpPr>
          <p:cNvPr id="42" name="Curved Connector 41"/>
          <p:cNvCxnSpPr>
            <a:cxnSpLocks noChangeShapeType="1"/>
          </p:cNvCxnSpPr>
          <p:nvPr/>
        </p:nvCxnSpPr>
        <p:spPr bwMode="auto">
          <a:xfrm rot="16200000" flipH="1">
            <a:off x="5181600" y="1828800"/>
            <a:ext cx="1676400" cy="1066800"/>
          </a:xfrm>
          <a:prstGeom prst="curvedConnector3">
            <a:avLst>
              <a:gd name="adj1" fmla="val 50000"/>
            </a:avLst>
          </a:prstGeom>
          <a:noFill/>
          <a:ln w="38100">
            <a:solidFill>
              <a:schemeClr val="tx1"/>
            </a:solidFill>
            <a:round/>
            <a:headEnd type="arrow" w="med" len="med"/>
            <a:tailEnd type="arrow" w="med" len="med"/>
          </a:ln>
          <a:effectLst>
            <a:outerShdw blurRad="63500" dist="23000" dir="5400000" rotWithShape="0">
              <a:srgbClr val="000000">
                <a:alpha val="34999"/>
              </a:srgbClr>
            </a:outerShdw>
          </a:effectLst>
        </p:spPr>
      </p:cxnSp>
      <p:grpSp>
        <p:nvGrpSpPr>
          <p:cNvPr id="24580" name="Group 6"/>
          <p:cNvGrpSpPr>
            <a:grpSpLocks/>
          </p:cNvGrpSpPr>
          <p:nvPr/>
        </p:nvGrpSpPr>
        <p:grpSpPr bwMode="auto">
          <a:xfrm>
            <a:off x="3124200" y="228600"/>
            <a:ext cx="3048000" cy="1295400"/>
            <a:chOff x="685800" y="3200400"/>
            <a:chExt cx="2057400" cy="838200"/>
          </a:xfrm>
        </p:grpSpPr>
        <p:sp>
          <p:nvSpPr>
            <p:cNvPr id="5" name="Rounded Rectangle 4"/>
            <p:cNvSpPr/>
            <p:nvPr/>
          </p:nvSpPr>
          <p:spPr>
            <a:xfrm>
              <a:off x="685800" y="3200400"/>
              <a:ext cx="2057400" cy="838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TextBox 5"/>
            <p:cNvSpPr txBox="1"/>
            <p:nvPr/>
          </p:nvSpPr>
          <p:spPr>
            <a:xfrm>
              <a:off x="761881" y="3276413"/>
              <a:ext cx="1905238" cy="697473"/>
            </a:xfrm>
            <a:prstGeom prst="rect">
              <a:avLst/>
            </a:prstGeom>
            <a:noFill/>
          </p:spPr>
          <p:txBody>
            <a:bodyPr>
              <a:spAutoFit/>
            </a:bodyPr>
            <a:lstStyle/>
            <a:p>
              <a:pPr algn="ctr" fontAlgn="auto">
                <a:spcBef>
                  <a:spcPts val="0"/>
                </a:spcBef>
                <a:spcAft>
                  <a:spcPts val="0"/>
                </a:spcAft>
                <a:defRPr/>
              </a:pPr>
              <a:r>
                <a:rPr lang="en-US" sz="3200" b="1" dirty="0">
                  <a:solidFill>
                    <a:srgbClr val="FFFF00"/>
                  </a:solidFill>
                  <a:effectLst>
                    <a:outerShdw blurRad="38100" dist="38100" dir="2700000" algn="tl">
                      <a:srgbClr val="000000">
                        <a:alpha val="43137"/>
                      </a:srgbClr>
                    </a:outerShdw>
                  </a:effectLst>
                  <a:latin typeface="+mn-lt"/>
                  <a:ea typeface="+mn-ea"/>
                </a:rPr>
                <a:t>Montane </a:t>
              </a:r>
            </a:p>
            <a:p>
              <a:pPr algn="ctr" fontAlgn="auto">
                <a:spcBef>
                  <a:spcPts val="0"/>
                </a:spcBef>
                <a:spcAft>
                  <a:spcPts val="0"/>
                </a:spcAft>
                <a:defRPr/>
              </a:pPr>
              <a:r>
                <a:rPr lang="en-US" sz="3200" b="1" dirty="0">
                  <a:solidFill>
                    <a:srgbClr val="FFFF00"/>
                  </a:solidFill>
                  <a:effectLst>
                    <a:outerShdw blurRad="38100" dist="38100" dir="2700000" algn="tl">
                      <a:srgbClr val="000000">
                        <a:alpha val="43137"/>
                      </a:srgbClr>
                    </a:outerShdw>
                  </a:effectLst>
                  <a:latin typeface="+mn-lt"/>
                  <a:ea typeface="+mn-ea"/>
                </a:rPr>
                <a:t>Wet System</a:t>
              </a:r>
            </a:p>
          </p:txBody>
        </p:sp>
      </p:grpSp>
      <p:grpSp>
        <p:nvGrpSpPr>
          <p:cNvPr id="24581" name="Group 20"/>
          <p:cNvGrpSpPr>
            <a:grpSpLocks/>
          </p:cNvGrpSpPr>
          <p:nvPr/>
        </p:nvGrpSpPr>
        <p:grpSpPr bwMode="auto">
          <a:xfrm>
            <a:off x="76200" y="6400800"/>
            <a:ext cx="1981200" cy="381000"/>
            <a:chOff x="3200400" y="4495800"/>
            <a:chExt cx="2133600" cy="762000"/>
          </a:xfrm>
        </p:grpSpPr>
        <p:sp>
          <p:nvSpPr>
            <p:cNvPr id="17" name="Rounded Rectangle 16"/>
            <p:cNvSpPr/>
            <p:nvPr/>
          </p:nvSpPr>
          <p:spPr>
            <a:xfrm>
              <a:off x="3200400" y="4495800"/>
              <a:ext cx="2133600" cy="762000"/>
            </a:xfrm>
            <a:prstGeom prst="roundRect">
              <a:avLst/>
            </a:prstGeom>
            <a:solidFill>
              <a:schemeClr val="accent3"/>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0" name="TextBox 19"/>
            <p:cNvSpPr txBox="1"/>
            <p:nvPr/>
          </p:nvSpPr>
          <p:spPr>
            <a:xfrm>
              <a:off x="3200400" y="4648200"/>
              <a:ext cx="1981445" cy="508000"/>
            </a:xfrm>
            <a:prstGeom prst="rect">
              <a:avLst/>
            </a:prstGeom>
            <a:noFill/>
          </p:spPr>
          <p:txBody>
            <a:bodyPr>
              <a:spAutoFit/>
            </a:bodyPr>
            <a:lstStyle/>
            <a:p>
              <a:pPr algn="ctr" fontAlgn="auto">
                <a:spcBef>
                  <a:spcPts val="0"/>
                </a:spcBef>
                <a:spcAft>
                  <a:spcPts val="0"/>
                </a:spcAft>
                <a:defRPr/>
              </a:pPr>
              <a:r>
                <a:rPr lang="en-US" sz="1050" dirty="0">
                  <a:latin typeface="+mn-lt"/>
                  <a:ea typeface="+mn-ea"/>
                </a:rPr>
                <a:t>Natural Driver</a:t>
              </a:r>
            </a:p>
          </p:txBody>
        </p:sp>
      </p:grpSp>
      <p:grpSp>
        <p:nvGrpSpPr>
          <p:cNvPr id="24582" name="Group 22"/>
          <p:cNvGrpSpPr>
            <a:grpSpLocks/>
          </p:cNvGrpSpPr>
          <p:nvPr/>
        </p:nvGrpSpPr>
        <p:grpSpPr bwMode="auto">
          <a:xfrm>
            <a:off x="7239000" y="6400800"/>
            <a:ext cx="1752600" cy="381000"/>
            <a:chOff x="3124200" y="5257800"/>
            <a:chExt cx="2438400" cy="1143000"/>
          </a:xfrm>
        </p:grpSpPr>
        <p:sp>
          <p:nvSpPr>
            <p:cNvPr id="18" name="Oval 17"/>
            <p:cNvSpPr/>
            <p:nvPr/>
          </p:nvSpPr>
          <p:spPr>
            <a:xfrm>
              <a:off x="3124200" y="5257800"/>
              <a:ext cx="2438400" cy="1143000"/>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2" name="TextBox 21"/>
            <p:cNvSpPr txBox="1"/>
            <p:nvPr/>
          </p:nvSpPr>
          <p:spPr>
            <a:xfrm>
              <a:off x="3336235" y="5486400"/>
              <a:ext cx="1981201" cy="762000"/>
            </a:xfrm>
            <a:prstGeom prst="rect">
              <a:avLst/>
            </a:prstGeom>
            <a:noFill/>
          </p:spPr>
          <p:txBody>
            <a:bodyPr>
              <a:spAutoFit/>
            </a:bodyPr>
            <a:lstStyle/>
            <a:p>
              <a:pPr algn="ctr" fontAlgn="auto">
                <a:spcBef>
                  <a:spcPts val="0"/>
                </a:spcBef>
                <a:spcAft>
                  <a:spcPts val="0"/>
                </a:spcAft>
                <a:defRPr/>
              </a:pPr>
              <a:r>
                <a:rPr lang="en-US" sz="1050" dirty="0">
                  <a:latin typeface="+mn-lt"/>
                  <a:ea typeface="+mn-ea"/>
                </a:rPr>
                <a:t>Human Driver</a:t>
              </a:r>
            </a:p>
          </p:txBody>
        </p:sp>
      </p:grpSp>
      <p:grpSp>
        <p:nvGrpSpPr>
          <p:cNvPr id="24583" name="Group 23"/>
          <p:cNvGrpSpPr>
            <a:grpSpLocks/>
          </p:cNvGrpSpPr>
          <p:nvPr/>
        </p:nvGrpSpPr>
        <p:grpSpPr bwMode="auto">
          <a:xfrm>
            <a:off x="1219200" y="1828800"/>
            <a:ext cx="7086600" cy="1169988"/>
            <a:chOff x="3308888" y="4495795"/>
            <a:chExt cx="1880461" cy="767598"/>
          </a:xfrm>
        </p:grpSpPr>
        <p:sp>
          <p:nvSpPr>
            <p:cNvPr id="25" name="Rounded Rectangle 24"/>
            <p:cNvSpPr/>
            <p:nvPr/>
          </p:nvSpPr>
          <p:spPr>
            <a:xfrm>
              <a:off x="3308888" y="4495795"/>
              <a:ext cx="1880461" cy="762390"/>
            </a:xfrm>
            <a:prstGeom prst="roundRect">
              <a:avLst/>
            </a:prstGeom>
            <a:solidFill>
              <a:schemeClr val="accent3"/>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4599" name="TextBox 25"/>
            <p:cNvSpPr txBox="1">
              <a:spLocks noChangeArrowheads="1"/>
            </p:cNvSpPr>
            <p:nvPr/>
          </p:nvSpPr>
          <p:spPr bwMode="auto">
            <a:xfrm>
              <a:off x="3345051" y="4495797"/>
              <a:ext cx="1844298" cy="767596"/>
            </a:xfrm>
            <a:prstGeom prst="rect">
              <a:avLst/>
            </a:prstGeom>
            <a:noFill/>
            <a:ln w="9525">
              <a:noFill/>
              <a:miter lim="800000"/>
              <a:headEnd/>
              <a:tailEnd/>
            </a:ln>
          </p:spPr>
          <p:txBody>
            <a:bodyPr>
              <a:spAutoFit/>
            </a:bodyPr>
            <a:lstStyle/>
            <a:p>
              <a:r>
                <a:rPr lang="en-US" sz="1400" b="1">
                  <a:latin typeface="Calibri" pitchFamily="-111" charset="0"/>
                </a:rPr>
                <a:t>‘Slow’ Physical Drivers: </a:t>
              </a:r>
              <a:r>
                <a:rPr lang="en-US" sz="1400">
                  <a:latin typeface="Calibri" pitchFamily="-111" charset="0"/>
                </a:rPr>
                <a:t>drainage network connectivity, water chemistry, subsurface recharge and discharge</a:t>
              </a:r>
            </a:p>
            <a:p>
              <a:r>
                <a:rPr lang="en-US" sz="1400" b="1">
                  <a:latin typeface="Calibri" pitchFamily="-111" charset="0"/>
                </a:rPr>
                <a:t>‘Fast’ Physical Drivers: </a:t>
              </a:r>
              <a:r>
                <a:rPr lang="en-US" sz="1400">
                  <a:latin typeface="Calibri" pitchFamily="-111" charset="0"/>
                </a:rPr>
                <a:t>snowpack formation &amp; melt, rainfall, freeze/thaw, surface flow, water erosion/sediment deposition, nutrient input, stream-wetland-riparian connectivity, </a:t>
              </a:r>
            </a:p>
            <a:p>
              <a:r>
                <a:rPr lang="en-US" sz="1400" b="1">
                  <a:latin typeface="Calibri" pitchFamily="-111" charset="0"/>
                </a:rPr>
                <a:t>Biotic Drivers: </a:t>
              </a:r>
              <a:r>
                <a:rPr lang="en-US" sz="1400">
                  <a:latin typeface="Calibri" pitchFamily="-111" charset="0"/>
                </a:rPr>
                <a:t>food web dynamics, predator/prey</a:t>
              </a:r>
            </a:p>
          </p:txBody>
        </p:sp>
      </p:grpSp>
      <p:grpSp>
        <p:nvGrpSpPr>
          <p:cNvPr id="24584" name="Group 42"/>
          <p:cNvGrpSpPr>
            <a:grpSpLocks/>
          </p:cNvGrpSpPr>
          <p:nvPr/>
        </p:nvGrpSpPr>
        <p:grpSpPr bwMode="auto">
          <a:xfrm>
            <a:off x="1600200" y="3200400"/>
            <a:ext cx="2057400" cy="838200"/>
            <a:chOff x="685800" y="3200400"/>
            <a:chExt cx="2057400" cy="838200"/>
          </a:xfrm>
        </p:grpSpPr>
        <p:sp>
          <p:nvSpPr>
            <p:cNvPr id="44" name="Rounded Rectangle 43"/>
            <p:cNvSpPr/>
            <p:nvPr/>
          </p:nvSpPr>
          <p:spPr>
            <a:xfrm>
              <a:off x="685800" y="3200400"/>
              <a:ext cx="2057400" cy="838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5" name="TextBox 44"/>
            <p:cNvSpPr txBox="1"/>
            <p:nvPr/>
          </p:nvSpPr>
          <p:spPr>
            <a:xfrm>
              <a:off x="762000" y="3276600"/>
              <a:ext cx="1905000" cy="708025"/>
            </a:xfrm>
            <a:prstGeom prst="rect">
              <a:avLst/>
            </a:prstGeom>
            <a:noFill/>
          </p:spPr>
          <p:txBody>
            <a:bodyPr>
              <a:spAutoFit/>
            </a:bodyPr>
            <a:lstStyle/>
            <a:p>
              <a:pPr algn="ctr" fontAlgn="auto">
                <a:spcBef>
                  <a:spcPts val="0"/>
                </a:spcBef>
                <a:spcAft>
                  <a:spcPts val="0"/>
                </a:spcAft>
                <a:defRPr/>
              </a:pPr>
              <a:r>
                <a:rPr lang="en-US" sz="2000" b="1" dirty="0">
                  <a:solidFill>
                    <a:srgbClr val="FFFF00"/>
                  </a:solidFill>
                  <a:effectLst>
                    <a:outerShdw blurRad="38100" dist="38100" dir="2700000" algn="tl">
                      <a:srgbClr val="000000">
                        <a:alpha val="43137"/>
                      </a:srgbClr>
                    </a:outerShdw>
                  </a:effectLst>
                  <a:latin typeface="+mn-lt"/>
                  <a:ea typeface="+mn-ea"/>
                </a:rPr>
                <a:t>Montane Lakes and Wetlands</a:t>
              </a:r>
            </a:p>
          </p:txBody>
        </p:sp>
      </p:grpSp>
      <p:grpSp>
        <p:nvGrpSpPr>
          <p:cNvPr id="24585" name="Group 53"/>
          <p:cNvGrpSpPr>
            <a:grpSpLocks/>
          </p:cNvGrpSpPr>
          <p:nvPr/>
        </p:nvGrpSpPr>
        <p:grpSpPr bwMode="auto">
          <a:xfrm>
            <a:off x="5181600" y="3200400"/>
            <a:ext cx="2667000" cy="1069975"/>
            <a:chOff x="685800" y="3200400"/>
            <a:chExt cx="2057400" cy="1069777"/>
          </a:xfrm>
        </p:grpSpPr>
        <p:sp>
          <p:nvSpPr>
            <p:cNvPr id="57" name="Rounded Rectangle 56"/>
            <p:cNvSpPr/>
            <p:nvPr/>
          </p:nvSpPr>
          <p:spPr>
            <a:xfrm>
              <a:off x="685800" y="3200400"/>
              <a:ext cx="2057400" cy="8380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8" name="TextBox 57"/>
            <p:cNvSpPr txBox="1"/>
            <p:nvPr/>
          </p:nvSpPr>
          <p:spPr>
            <a:xfrm>
              <a:off x="761728" y="3254365"/>
              <a:ext cx="1905544" cy="1015812"/>
            </a:xfrm>
            <a:prstGeom prst="rect">
              <a:avLst/>
            </a:prstGeom>
            <a:noFill/>
          </p:spPr>
          <p:txBody>
            <a:bodyPr>
              <a:spAutoFit/>
            </a:bodyPr>
            <a:lstStyle/>
            <a:p>
              <a:pPr algn="ctr" fontAlgn="auto">
                <a:spcBef>
                  <a:spcPts val="0"/>
                </a:spcBef>
                <a:spcAft>
                  <a:spcPts val="0"/>
                </a:spcAft>
                <a:defRPr/>
              </a:pPr>
              <a:r>
                <a:rPr lang="en-US" sz="2000" b="1" dirty="0">
                  <a:solidFill>
                    <a:srgbClr val="FFFF00"/>
                  </a:solidFill>
                  <a:effectLst>
                    <a:outerShdw blurRad="38100" dist="38100" dir="2700000" algn="tl">
                      <a:srgbClr val="000000">
                        <a:alpha val="43137"/>
                      </a:srgbClr>
                    </a:outerShdw>
                  </a:effectLst>
                  <a:latin typeface="+mn-lt"/>
                  <a:ea typeface="+mn-ea"/>
                </a:rPr>
                <a:t>Montane Streams and Riparian</a:t>
              </a:r>
            </a:p>
          </p:txBody>
        </p:sp>
      </p:grpSp>
      <p:sp>
        <p:nvSpPr>
          <p:cNvPr id="28" name="Left-Up Arrow 27"/>
          <p:cNvSpPr/>
          <p:nvPr/>
        </p:nvSpPr>
        <p:spPr>
          <a:xfrm flipH="1">
            <a:off x="2057400" y="4114800"/>
            <a:ext cx="1219200" cy="2133600"/>
          </a:xfrm>
          <a:prstGeom prst="leftUp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9" name="Left-Up Arrow 28"/>
          <p:cNvSpPr/>
          <p:nvPr/>
        </p:nvSpPr>
        <p:spPr>
          <a:xfrm>
            <a:off x="5867400" y="4114800"/>
            <a:ext cx="1447800" cy="2133600"/>
          </a:xfrm>
          <a:prstGeom prst="leftUpArrow">
            <a:avLst>
              <a:gd name="adj1" fmla="val 23459"/>
              <a:gd name="adj2" fmla="val 25000"/>
              <a:gd name="adj3" fmla="val 25000"/>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nvGrpSpPr>
          <p:cNvPr id="24588" name="Group 33"/>
          <p:cNvGrpSpPr>
            <a:grpSpLocks/>
          </p:cNvGrpSpPr>
          <p:nvPr/>
        </p:nvGrpSpPr>
        <p:grpSpPr bwMode="auto">
          <a:xfrm>
            <a:off x="2209800" y="4343400"/>
            <a:ext cx="4876800" cy="914400"/>
            <a:chOff x="3124200" y="5257800"/>
            <a:chExt cx="2438400" cy="1143000"/>
          </a:xfrm>
        </p:grpSpPr>
        <p:sp>
          <p:nvSpPr>
            <p:cNvPr id="35" name="Oval 34"/>
            <p:cNvSpPr/>
            <p:nvPr/>
          </p:nvSpPr>
          <p:spPr>
            <a:xfrm>
              <a:off x="3124200" y="5257800"/>
              <a:ext cx="2438400" cy="1143000"/>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4593" name="TextBox 35"/>
            <p:cNvSpPr txBox="1">
              <a:spLocks noChangeArrowheads="1"/>
            </p:cNvSpPr>
            <p:nvPr/>
          </p:nvSpPr>
          <p:spPr bwMode="auto">
            <a:xfrm>
              <a:off x="3352800" y="5448300"/>
              <a:ext cx="1981200" cy="807914"/>
            </a:xfrm>
            <a:prstGeom prst="rect">
              <a:avLst/>
            </a:prstGeom>
            <a:noFill/>
            <a:ln w="9525">
              <a:noFill/>
              <a:miter lim="800000"/>
              <a:headEnd/>
              <a:tailEnd/>
            </a:ln>
          </p:spPr>
          <p:txBody>
            <a:bodyPr>
              <a:spAutoFit/>
            </a:bodyPr>
            <a:lstStyle/>
            <a:p>
              <a:pPr algn="ctr"/>
              <a:r>
                <a:rPr lang="en-US" sz="1200">
                  <a:latin typeface="Calibri" pitchFamily="-111" charset="0"/>
                </a:rPr>
                <a:t>water withdrawal/diversion, dams, altered watershed function, grazing, invasive and managed species,  wet/dry deposition, water pollution, fishing, trampling</a:t>
              </a:r>
            </a:p>
          </p:txBody>
        </p:sp>
      </p:grpSp>
      <p:grpSp>
        <p:nvGrpSpPr>
          <p:cNvPr id="24589" name="Group 47"/>
          <p:cNvGrpSpPr>
            <a:grpSpLocks/>
          </p:cNvGrpSpPr>
          <p:nvPr/>
        </p:nvGrpSpPr>
        <p:grpSpPr bwMode="auto">
          <a:xfrm>
            <a:off x="2667000" y="5410200"/>
            <a:ext cx="3810000" cy="1295400"/>
            <a:chOff x="598251" y="3124200"/>
            <a:chExt cx="2188723" cy="914400"/>
          </a:xfrm>
        </p:grpSpPr>
        <p:sp>
          <p:nvSpPr>
            <p:cNvPr id="31" name="Rounded Rectangle 30"/>
            <p:cNvSpPr/>
            <p:nvPr/>
          </p:nvSpPr>
          <p:spPr>
            <a:xfrm>
              <a:off x="685800" y="3124200"/>
              <a:ext cx="2057400" cy="91440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4591" name="TextBox 31"/>
            <p:cNvSpPr txBox="1">
              <a:spLocks noChangeArrowheads="1"/>
            </p:cNvSpPr>
            <p:nvPr/>
          </p:nvSpPr>
          <p:spPr bwMode="auto">
            <a:xfrm>
              <a:off x="598251" y="3215640"/>
              <a:ext cx="2188723" cy="720197"/>
            </a:xfrm>
            <a:prstGeom prst="rect">
              <a:avLst/>
            </a:prstGeom>
            <a:noFill/>
            <a:ln w="9525">
              <a:noFill/>
              <a:miter lim="800000"/>
              <a:headEnd/>
              <a:tailEnd/>
            </a:ln>
          </p:spPr>
          <p:txBody>
            <a:bodyPr>
              <a:spAutoFit/>
            </a:bodyPr>
            <a:lstStyle/>
            <a:p>
              <a:pPr algn="ctr"/>
              <a:r>
                <a:rPr lang="en-US" sz="2400">
                  <a:latin typeface="Calibri" pitchFamily="-111" charset="0"/>
                </a:rPr>
                <a:t>Human Systems</a:t>
              </a:r>
            </a:p>
            <a:p>
              <a:pPr algn="ctr"/>
              <a:r>
                <a:rPr lang="en-US">
                  <a:latin typeface="Calibri" pitchFamily="-111" charset="0"/>
                </a:rPr>
                <a:t>(Change Agents and Drivers of Change): </a:t>
              </a:r>
              <a:r>
                <a:rPr lang="en-US" sz="1200">
                  <a:latin typeface="Calibri" pitchFamily="-111" charset="0"/>
                </a:rPr>
                <a:t>demography, socioeconomics, policy, resource development pressure</a:t>
              </a:r>
            </a:p>
          </p:txBody>
        </p:sp>
      </p:gr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51" name="Curved Connector 50"/>
          <p:cNvCxnSpPr>
            <a:cxnSpLocks noChangeShapeType="1"/>
          </p:cNvCxnSpPr>
          <p:nvPr/>
        </p:nvCxnSpPr>
        <p:spPr bwMode="auto">
          <a:xfrm rot="16200000" flipH="1">
            <a:off x="5943600" y="1524000"/>
            <a:ext cx="1676400" cy="1676400"/>
          </a:xfrm>
          <a:prstGeom prst="curvedConnector3">
            <a:avLst>
              <a:gd name="adj1" fmla="val 50000"/>
            </a:avLst>
          </a:prstGeom>
          <a:noFill/>
          <a:ln w="38100">
            <a:solidFill>
              <a:schemeClr val="tx1"/>
            </a:solidFill>
            <a:round/>
            <a:headEnd type="arrow" w="med" len="med"/>
            <a:tailEnd type="arrow" w="med" len="med"/>
          </a:ln>
          <a:effectLst>
            <a:outerShdw blurRad="63500" dist="23000" dir="5400000" rotWithShape="0">
              <a:srgbClr val="000000">
                <a:alpha val="34999"/>
              </a:srgbClr>
            </a:outerShdw>
          </a:effectLst>
        </p:spPr>
      </p:cxnSp>
      <p:cxnSp>
        <p:nvCxnSpPr>
          <p:cNvPr id="43" name="Curved Connector 42"/>
          <p:cNvCxnSpPr>
            <a:cxnSpLocks noChangeShapeType="1"/>
          </p:cNvCxnSpPr>
          <p:nvPr/>
        </p:nvCxnSpPr>
        <p:spPr bwMode="auto">
          <a:xfrm rot="5400000">
            <a:off x="1828800" y="1447800"/>
            <a:ext cx="1752600" cy="1752600"/>
          </a:xfrm>
          <a:prstGeom prst="curvedConnector3">
            <a:avLst>
              <a:gd name="adj1" fmla="val 50000"/>
            </a:avLst>
          </a:prstGeom>
          <a:noFill/>
          <a:ln w="38100">
            <a:solidFill>
              <a:schemeClr val="tx1"/>
            </a:solidFill>
            <a:round/>
            <a:headEnd type="arrow" w="med" len="med"/>
            <a:tailEnd type="arrow" w="med" len="med"/>
          </a:ln>
          <a:effectLst>
            <a:outerShdw blurRad="63500" dist="23000" dir="5400000" rotWithShape="0">
              <a:srgbClr val="000000">
                <a:alpha val="34999"/>
              </a:srgbClr>
            </a:outerShdw>
          </a:effectLst>
        </p:spPr>
      </p:cxnSp>
      <p:cxnSp>
        <p:nvCxnSpPr>
          <p:cNvPr id="40" name="Curved Connector 39"/>
          <p:cNvCxnSpPr>
            <a:cxnSpLocks noChangeShapeType="1"/>
          </p:cNvCxnSpPr>
          <p:nvPr/>
        </p:nvCxnSpPr>
        <p:spPr bwMode="auto">
          <a:xfrm rot="5400000">
            <a:off x="3086100" y="1790700"/>
            <a:ext cx="1676400" cy="1143000"/>
          </a:xfrm>
          <a:prstGeom prst="curvedConnector3">
            <a:avLst>
              <a:gd name="adj1" fmla="val 50000"/>
            </a:avLst>
          </a:prstGeom>
          <a:noFill/>
          <a:ln w="38100">
            <a:solidFill>
              <a:schemeClr val="tx1"/>
            </a:solidFill>
            <a:round/>
            <a:headEnd type="arrow" w="med" len="med"/>
            <a:tailEnd type="arrow" w="med" len="med"/>
          </a:ln>
          <a:effectLst>
            <a:outerShdw blurRad="63500" dist="23000" dir="5400000" rotWithShape="0">
              <a:srgbClr val="000000">
                <a:alpha val="34999"/>
              </a:srgbClr>
            </a:outerShdw>
          </a:effectLst>
        </p:spPr>
      </p:cxnSp>
      <p:cxnSp>
        <p:nvCxnSpPr>
          <p:cNvPr id="42" name="Curved Connector 41"/>
          <p:cNvCxnSpPr>
            <a:cxnSpLocks noChangeShapeType="1"/>
          </p:cNvCxnSpPr>
          <p:nvPr/>
        </p:nvCxnSpPr>
        <p:spPr bwMode="auto">
          <a:xfrm rot="16200000" flipH="1">
            <a:off x="4343400" y="1828800"/>
            <a:ext cx="1676400" cy="1066800"/>
          </a:xfrm>
          <a:prstGeom prst="curvedConnector3">
            <a:avLst>
              <a:gd name="adj1" fmla="val 50000"/>
            </a:avLst>
          </a:prstGeom>
          <a:noFill/>
          <a:ln w="38100">
            <a:solidFill>
              <a:schemeClr val="tx1"/>
            </a:solidFill>
            <a:round/>
            <a:headEnd type="arrow" w="med" len="med"/>
            <a:tailEnd type="arrow" w="med" len="med"/>
          </a:ln>
          <a:effectLst>
            <a:outerShdw blurRad="63500" dist="23000" dir="5400000" rotWithShape="0">
              <a:srgbClr val="000000">
                <a:alpha val="34999"/>
              </a:srgbClr>
            </a:outerShdw>
          </a:effectLst>
        </p:spPr>
      </p:cxnSp>
      <p:grpSp>
        <p:nvGrpSpPr>
          <p:cNvPr id="25606" name="Group 6"/>
          <p:cNvGrpSpPr>
            <a:grpSpLocks/>
          </p:cNvGrpSpPr>
          <p:nvPr/>
        </p:nvGrpSpPr>
        <p:grpSpPr bwMode="auto">
          <a:xfrm>
            <a:off x="3124200" y="228600"/>
            <a:ext cx="3048000" cy="1295400"/>
            <a:chOff x="685800" y="3200400"/>
            <a:chExt cx="2057400" cy="838200"/>
          </a:xfrm>
        </p:grpSpPr>
        <p:sp>
          <p:nvSpPr>
            <p:cNvPr id="5" name="Rounded Rectangle 4"/>
            <p:cNvSpPr/>
            <p:nvPr/>
          </p:nvSpPr>
          <p:spPr>
            <a:xfrm>
              <a:off x="685800" y="3200400"/>
              <a:ext cx="2057400" cy="838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TextBox 5"/>
            <p:cNvSpPr txBox="1"/>
            <p:nvPr/>
          </p:nvSpPr>
          <p:spPr>
            <a:xfrm>
              <a:off x="761881" y="3276413"/>
              <a:ext cx="1905238" cy="697473"/>
            </a:xfrm>
            <a:prstGeom prst="rect">
              <a:avLst/>
            </a:prstGeom>
            <a:noFill/>
          </p:spPr>
          <p:txBody>
            <a:bodyPr>
              <a:spAutoFit/>
            </a:bodyPr>
            <a:lstStyle/>
            <a:p>
              <a:pPr algn="ctr" fontAlgn="auto">
                <a:spcBef>
                  <a:spcPts val="0"/>
                </a:spcBef>
                <a:spcAft>
                  <a:spcPts val="0"/>
                </a:spcAft>
                <a:defRPr/>
              </a:pPr>
              <a:r>
                <a:rPr lang="en-US" sz="3200" b="1" dirty="0">
                  <a:solidFill>
                    <a:srgbClr val="FFFF00"/>
                  </a:solidFill>
                  <a:effectLst>
                    <a:outerShdw blurRad="38100" dist="38100" dir="2700000" algn="tl">
                      <a:srgbClr val="000000">
                        <a:alpha val="43137"/>
                      </a:srgbClr>
                    </a:outerShdw>
                  </a:effectLst>
                  <a:latin typeface="+mn-lt"/>
                  <a:ea typeface="+mn-ea"/>
                </a:rPr>
                <a:t>Basin </a:t>
              </a:r>
            </a:p>
            <a:p>
              <a:pPr algn="ctr" fontAlgn="auto">
                <a:spcBef>
                  <a:spcPts val="0"/>
                </a:spcBef>
                <a:spcAft>
                  <a:spcPts val="0"/>
                </a:spcAft>
                <a:defRPr/>
              </a:pPr>
              <a:r>
                <a:rPr lang="en-US" sz="3200" b="1" dirty="0">
                  <a:solidFill>
                    <a:srgbClr val="FFFF00"/>
                  </a:solidFill>
                  <a:effectLst>
                    <a:outerShdw blurRad="38100" dist="38100" dir="2700000" algn="tl">
                      <a:srgbClr val="000000">
                        <a:alpha val="43137"/>
                      </a:srgbClr>
                    </a:outerShdw>
                  </a:effectLst>
                  <a:latin typeface="+mn-lt"/>
                  <a:ea typeface="+mn-ea"/>
                </a:rPr>
                <a:t>Wet System</a:t>
              </a:r>
            </a:p>
          </p:txBody>
        </p:sp>
      </p:grpSp>
      <p:grpSp>
        <p:nvGrpSpPr>
          <p:cNvPr id="25607" name="Group 20"/>
          <p:cNvGrpSpPr>
            <a:grpSpLocks/>
          </p:cNvGrpSpPr>
          <p:nvPr/>
        </p:nvGrpSpPr>
        <p:grpSpPr bwMode="auto">
          <a:xfrm>
            <a:off x="76200" y="6400800"/>
            <a:ext cx="1981200" cy="381000"/>
            <a:chOff x="3200400" y="4495800"/>
            <a:chExt cx="2133600" cy="762000"/>
          </a:xfrm>
        </p:grpSpPr>
        <p:sp>
          <p:nvSpPr>
            <p:cNvPr id="17" name="Rounded Rectangle 16"/>
            <p:cNvSpPr/>
            <p:nvPr/>
          </p:nvSpPr>
          <p:spPr>
            <a:xfrm>
              <a:off x="3200400" y="4495800"/>
              <a:ext cx="2133600" cy="762000"/>
            </a:xfrm>
            <a:prstGeom prst="roundRect">
              <a:avLst/>
            </a:prstGeom>
            <a:solidFill>
              <a:schemeClr val="accent3"/>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0" name="TextBox 19"/>
            <p:cNvSpPr txBox="1"/>
            <p:nvPr/>
          </p:nvSpPr>
          <p:spPr>
            <a:xfrm>
              <a:off x="3200400" y="4648200"/>
              <a:ext cx="1981445" cy="508000"/>
            </a:xfrm>
            <a:prstGeom prst="rect">
              <a:avLst/>
            </a:prstGeom>
            <a:noFill/>
          </p:spPr>
          <p:txBody>
            <a:bodyPr>
              <a:spAutoFit/>
            </a:bodyPr>
            <a:lstStyle/>
            <a:p>
              <a:pPr algn="ctr" fontAlgn="auto">
                <a:spcBef>
                  <a:spcPts val="0"/>
                </a:spcBef>
                <a:spcAft>
                  <a:spcPts val="0"/>
                </a:spcAft>
                <a:defRPr/>
              </a:pPr>
              <a:r>
                <a:rPr lang="en-US" sz="1050" dirty="0">
                  <a:latin typeface="+mn-lt"/>
                  <a:ea typeface="+mn-ea"/>
                </a:rPr>
                <a:t>Natural Driver</a:t>
              </a:r>
            </a:p>
          </p:txBody>
        </p:sp>
      </p:grpSp>
      <p:grpSp>
        <p:nvGrpSpPr>
          <p:cNvPr id="25608" name="Group 22"/>
          <p:cNvGrpSpPr>
            <a:grpSpLocks/>
          </p:cNvGrpSpPr>
          <p:nvPr/>
        </p:nvGrpSpPr>
        <p:grpSpPr bwMode="auto">
          <a:xfrm>
            <a:off x="7239000" y="6400800"/>
            <a:ext cx="1752600" cy="381000"/>
            <a:chOff x="3124200" y="5257800"/>
            <a:chExt cx="2438400" cy="1143000"/>
          </a:xfrm>
        </p:grpSpPr>
        <p:sp>
          <p:nvSpPr>
            <p:cNvPr id="18" name="Oval 17"/>
            <p:cNvSpPr/>
            <p:nvPr/>
          </p:nvSpPr>
          <p:spPr>
            <a:xfrm>
              <a:off x="3124200" y="5257800"/>
              <a:ext cx="2438400" cy="1143000"/>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2" name="TextBox 21"/>
            <p:cNvSpPr txBox="1"/>
            <p:nvPr/>
          </p:nvSpPr>
          <p:spPr>
            <a:xfrm>
              <a:off x="3336235" y="5486400"/>
              <a:ext cx="1981201" cy="762000"/>
            </a:xfrm>
            <a:prstGeom prst="rect">
              <a:avLst/>
            </a:prstGeom>
            <a:noFill/>
          </p:spPr>
          <p:txBody>
            <a:bodyPr>
              <a:spAutoFit/>
            </a:bodyPr>
            <a:lstStyle/>
            <a:p>
              <a:pPr algn="ctr" fontAlgn="auto">
                <a:spcBef>
                  <a:spcPts val="0"/>
                </a:spcBef>
                <a:spcAft>
                  <a:spcPts val="0"/>
                </a:spcAft>
                <a:defRPr/>
              </a:pPr>
              <a:r>
                <a:rPr lang="en-US" sz="1050" dirty="0">
                  <a:latin typeface="+mn-lt"/>
                  <a:ea typeface="+mn-ea"/>
                </a:rPr>
                <a:t>Human Driver</a:t>
              </a:r>
            </a:p>
          </p:txBody>
        </p:sp>
      </p:grpSp>
      <p:grpSp>
        <p:nvGrpSpPr>
          <p:cNvPr id="25609" name="Group 42"/>
          <p:cNvGrpSpPr>
            <a:grpSpLocks/>
          </p:cNvGrpSpPr>
          <p:nvPr/>
        </p:nvGrpSpPr>
        <p:grpSpPr bwMode="auto">
          <a:xfrm>
            <a:off x="228600" y="3200400"/>
            <a:ext cx="2057400" cy="838200"/>
            <a:chOff x="685800" y="3200400"/>
            <a:chExt cx="2057400" cy="838200"/>
          </a:xfrm>
        </p:grpSpPr>
        <p:sp>
          <p:nvSpPr>
            <p:cNvPr id="44" name="Rounded Rectangle 43"/>
            <p:cNvSpPr/>
            <p:nvPr/>
          </p:nvSpPr>
          <p:spPr>
            <a:xfrm>
              <a:off x="685800" y="3200400"/>
              <a:ext cx="2057400" cy="838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5" name="TextBox 44"/>
            <p:cNvSpPr txBox="1"/>
            <p:nvPr/>
          </p:nvSpPr>
          <p:spPr>
            <a:xfrm>
              <a:off x="762000" y="3200400"/>
              <a:ext cx="1905000" cy="708025"/>
            </a:xfrm>
            <a:prstGeom prst="rect">
              <a:avLst/>
            </a:prstGeom>
            <a:noFill/>
          </p:spPr>
          <p:txBody>
            <a:bodyPr>
              <a:spAutoFit/>
            </a:bodyPr>
            <a:lstStyle/>
            <a:p>
              <a:pPr algn="ctr" fontAlgn="auto">
                <a:spcBef>
                  <a:spcPts val="0"/>
                </a:spcBef>
                <a:spcAft>
                  <a:spcPts val="0"/>
                </a:spcAft>
                <a:defRPr/>
              </a:pPr>
              <a:r>
                <a:rPr lang="en-US" sz="2000" b="1" dirty="0">
                  <a:solidFill>
                    <a:srgbClr val="FFFF00"/>
                  </a:solidFill>
                  <a:effectLst>
                    <a:outerShdw blurRad="38100" dist="38100" dir="2700000" algn="tl">
                      <a:srgbClr val="000000">
                        <a:alpha val="43137"/>
                      </a:srgbClr>
                    </a:outerShdw>
                  </a:effectLst>
                  <a:latin typeface="+mn-lt"/>
                  <a:ea typeface="+mn-ea"/>
                </a:rPr>
                <a:t>Basin Lake/Reservoir</a:t>
              </a:r>
            </a:p>
          </p:txBody>
        </p:sp>
      </p:grpSp>
      <p:grpSp>
        <p:nvGrpSpPr>
          <p:cNvPr id="25610" name="Group 45"/>
          <p:cNvGrpSpPr>
            <a:grpSpLocks/>
          </p:cNvGrpSpPr>
          <p:nvPr/>
        </p:nvGrpSpPr>
        <p:grpSpPr bwMode="auto">
          <a:xfrm>
            <a:off x="4572000" y="3200400"/>
            <a:ext cx="2362200" cy="838200"/>
            <a:chOff x="685800" y="3200400"/>
            <a:chExt cx="2057400" cy="838200"/>
          </a:xfrm>
        </p:grpSpPr>
        <p:sp>
          <p:nvSpPr>
            <p:cNvPr id="47" name="Rounded Rectangle 46"/>
            <p:cNvSpPr/>
            <p:nvPr/>
          </p:nvSpPr>
          <p:spPr>
            <a:xfrm>
              <a:off x="685800" y="3200400"/>
              <a:ext cx="2057400" cy="838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8" name="TextBox 47"/>
            <p:cNvSpPr txBox="1"/>
            <p:nvPr/>
          </p:nvSpPr>
          <p:spPr>
            <a:xfrm>
              <a:off x="685800" y="3254375"/>
              <a:ext cx="2057400" cy="708025"/>
            </a:xfrm>
            <a:prstGeom prst="rect">
              <a:avLst/>
            </a:prstGeom>
            <a:noFill/>
          </p:spPr>
          <p:txBody>
            <a:bodyPr>
              <a:spAutoFit/>
            </a:bodyPr>
            <a:lstStyle/>
            <a:p>
              <a:pPr algn="ctr" fontAlgn="auto">
                <a:spcBef>
                  <a:spcPts val="0"/>
                </a:spcBef>
                <a:spcAft>
                  <a:spcPts val="0"/>
                </a:spcAft>
                <a:defRPr/>
              </a:pPr>
              <a:r>
                <a:rPr lang="en-US" sz="2000" b="1" dirty="0">
                  <a:solidFill>
                    <a:srgbClr val="FFFF00"/>
                  </a:solidFill>
                  <a:effectLst>
                    <a:outerShdw blurRad="38100" dist="38100" dir="2700000" algn="tl">
                      <a:srgbClr val="000000">
                        <a:alpha val="43137"/>
                      </a:srgbClr>
                    </a:outerShdw>
                  </a:effectLst>
                  <a:latin typeface="+mn-lt"/>
                  <a:ea typeface="+mn-ea"/>
                </a:rPr>
                <a:t>Playa, Greasewood Flats, Washes</a:t>
              </a:r>
            </a:p>
          </p:txBody>
        </p:sp>
      </p:grpSp>
      <p:grpSp>
        <p:nvGrpSpPr>
          <p:cNvPr id="25611" name="Group 50"/>
          <p:cNvGrpSpPr>
            <a:grpSpLocks/>
          </p:cNvGrpSpPr>
          <p:nvPr/>
        </p:nvGrpSpPr>
        <p:grpSpPr bwMode="auto">
          <a:xfrm>
            <a:off x="7010400" y="3200400"/>
            <a:ext cx="2057400" cy="838200"/>
            <a:chOff x="685800" y="3200400"/>
            <a:chExt cx="2057400" cy="838200"/>
          </a:xfrm>
        </p:grpSpPr>
        <p:sp>
          <p:nvSpPr>
            <p:cNvPr id="52" name="Rounded Rectangle 51"/>
            <p:cNvSpPr/>
            <p:nvPr/>
          </p:nvSpPr>
          <p:spPr>
            <a:xfrm>
              <a:off x="685800" y="3200400"/>
              <a:ext cx="2057400" cy="838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3" name="TextBox 52"/>
            <p:cNvSpPr txBox="1"/>
            <p:nvPr/>
          </p:nvSpPr>
          <p:spPr>
            <a:xfrm>
              <a:off x="762000" y="3276600"/>
              <a:ext cx="1905000" cy="708025"/>
            </a:xfrm>
            <a:prstGeom prst="rect">
              <a:avLst/>
            </a:prstGeom>
            <a:noFill/>
          </p:spPr>
          <p:txBody>
            <a:bodyPr>
              <a:spAutoFit/>
            </a:bodyPr>
            <a:lstStyle/>
            <a:p>
              <a:pPr algn="ctr" fontAlgn="auto">
                <a:spcBef>
                  <a:spcPts val="0"/>
                </a:spcBef>
                <a:spcAft>
                  <a:spcPts val="0"/>
                </a:spcAft>
                <a:defRPr/>
              </a:pPr>
              <a:r>
                <a:rPr lang="en-US" sz="2000" b="1" dirty="0">
                  <a:solidFill>
                    <a:srgbClr val="FFFF00"/>
                  </a:solidFill>
                  <a:effectLst>
                    <a:outerShdw blurRad="38100" dist="38100" dir="2700000" algn="tl">
                      <a:srgbClr val="000000">
                        <a:alpha val="43137"/>
                      </a:srgbClr>
                    </a:outerShdw>
                  </a:effectLst>
                  <a:latin typeface="+mn-lt"/>
                  <a:ea typeface="+mn-ea"/>
                </a:rPr>
                <a:t>Desert Springs, Seeps</a:t>
              </a:r>
            </a:p>
          </p:txBody>
        </p:sp>
      </p:grpSp>
      <p:grpSp>
        <p:nvGrpSpPr>
          <p:cNvPr id="25612" name="Group 53"/>
          <p:cNvGrpSpPr>
            <a:grpSpLocks/>
          </p:cNvGrpSpPr>
          <p:nvPr/>
        </p:nvGrpSpPr>
        <p:grpSpPr bwMode="auto">
          <a:xfrm>
            <a:off x="2438400" y="3200400"/>
            <a:ext cx="2057400" cy="838200"/>
            <a:chOff x="685800" y="3200400"/>
            <a:chExt cx="2057400" cy="838200"/>
          </a:xfrm>
        </p:grpSpPr>
        <p:sp>
          <p:nvSpPr>
            <p:cNvPr id="57" name="Rounded Rectangle 56"/>
            <p:cNvSpPr/>
            <p:nvPr/>
          </p:nvSpPr>
          <p:spPr>
            <a:xfrm>
              <a:off x="685800" y="3200400"/>
              <a:ext cx="2057400" cy="838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8" name="TextBox 57"/>
            <p:cNvSpPr txBox="1"/>
            <p:nvPr/>
          </p:nvSpPr>
          <p:spPr>
            <a:xfrm>
              <a:off x="762000" y="3254375"/>
              <a:ext cx="1905000" cy="708025"/>
            </a:xfrm>
            <a:prstGeom prst="rect">
              <a:avLst/>
            </a:prstGeom>
            <a:noFill/>
          </p:spPr>
          <p:txBody>
            <a:bodyPr>
              <a:spAutoFit/>
            </a:bodyPr>
            <a:lstStyle/>
            <a:p>
              <a:pPr algn="ctr" fontAlgn="auto">
                <a:spcBef>
                  <a:spcPts val="0"/>
                </a:spcBef>
                <a:spcAft>
                  <a:spcPts val="0"/>
                </a:spcAft>
                <a:defRPr/>
              </a:pPr>
              <a:r>
                <a:rPr lang="en-US" sz="2000" b="1" dirty="0">
                  <a:solidFill>
                    <a:srgbClr val="FFFF00"/>
                  </a:solidFill>
                  <a:effectLst>
                    <a:outerShdw blurRad="38100" dist="38100" dir="2700000" algn="tl">
                      <a:srgbClr val="000000">
                        <a:alpha val="43137"/>
                      </a:srgbClr>
                    </a:outerShdw>
                  </a:effectLst>
                  <a:latin typeface="+mn-lt"/>
                  <a:ea typeface="+mn-ea"/>
                </a:rPr>
                <a:t>Basin River and Riparian</a:t>
              </a:r>
            </a:p>
          </p:txBody>
        </p:sp>
      </p:grpSp>
      <p:sp>
        <p:nvSpPr>
          <p:cNvPr id="39" name="Left-Up Arrow 38"/>
          <p:cNvSpPr/>
          <p:nvPr/>
        </p:nvSpPr>
        <p:spPr>
          <a:xfrm flipH="1">
            <a:off x="2057400" y="4114800"/>
            <a:ext cx="1219200" cy="2133600"/>
          </a:xfrm>
          <a:prstGeom prst="leftUp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1" name="Left-Up Arrow 40"/>
          <p:cNvSpPr/>
          <p:nvPr/>
        </p:nvSpPr>
        <p:spPr>
          <a:xfrm>
            <a:off x="5867400" y="4114800"/>
            <a:ext cx="1447800" cy="2209800"/>
          </a:xfrm>
          <a:prstGeom prst="leftUpArrow">
            <a:avLst>
              <a:gd name="adj1" fmla="val 23460"/>
              <a:gd name="adj2" fmla="val 25000"/>
              <a:gd name="adj3" fmla="val 25000"/>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nvGrpSpPr>
          <p:cNvPr id="25615" name="Group 33"/>
          <p:cNvGrpSpPr>
            <a:grpSpLocks/>
          </p:cNvGrpSpPr>
          <p:nvPr/>
        </p:nvGrpSpPr>
        <p:grpSpPr bwMode="auto">
          <a:xfrm>
            <a:off x="2209800" y="4343400"/>
            <a:ext cx="4876800" cy="914400"/>
            <a:chOff x="3124200" y="5257800"/>
            <a:chExt cx="2438400" cy="1143000"/>
          </a:xfrm>
        </p:grpSpPr>
        <p:sp>
          <p:nvSpPr>
            <p:cNvPr id="35" name="Oval 34"/>
            <p:cNvSpPr/>
            <p:nvPr/>
          </p:nvSpPr>
          <p:spPr>
            <a:xfrm>
              <a:off x="3124200" y="5257800"/>
              <a:ext cx="2438400" cy="1143000"/>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5623" name="TextBox 35"/>
            <p:cNvSpPr txBox="1">
              <a:spLocks noChangeArrowheads="1"/>
            </p:cNvSpPr>
            <p:nvPr/>
          </p:nvSpPr>
          <p:spPr bwMode="auto">
            <a:xfrm>
              <a:off x="3314700" y="5353049"/>
              <a:ext cx="1981200" cy="1038746"/>
            </a:xfrm>
            <a:prstGeom prst="rect">
              <a:avLst/>
            </a:prstGeom>
            <a:noFill/>
            <a:ln w="9525">
              <a:noFill/>
              <a:miter lim="800000"/>
              <a:headEnd/>
              <a:tailEnd/>
            </a:ln>
          </p:spPr>
          <p:txBody>
            <a:bodyPr>
              <a:spAutoFit/>
            </a:bodyPr>
            <a:lstStyle/>
            <a:p>
              <a:pPr algn="ctr"/>
              <a:r>
                <a:rPr lang="en-US" sz="1200">
                  <a:latin typeface="Calibri" pitchFamily="-111" charset="0"/>
                </a:rPr>
                <a:t>surface water and aquifer withdrawal/diversion, dams, altered watershed function and erosion, channel aggradation and incision, grazing,  invasive and managed species, water pollution, wetland drainage, fishing, trampling</a:t>
              </a:r>
            </a:p>
          </p:txBody>
        </p:sp>
      </p:grpSp>
      <p:grpSp>
        <p:nvGrpSpPr>
          <p:cNvPr id="25616" name="Group 47"/>
          <p:cNvGrpSpPr>
            <a:grpSpLocks/>
          </p:cNvGrpSpPr>
          <p:nvPr/>
        </p:nvGrpSpPr>
        <p:grpSpPr bwMode="auto">
          <a:xfrm>
            <a:off x="2667000" y="5410200"/>
            <a:ext cx="3810000" cy="1295400"/>
            <a:chOff x="598251" y="3124200"/>
            <a:chExt cx="2188723" cy="914400"/>
          </a:xfrm>
        </p:grpSpPr>
        <p:sp>
          <p:nvSpPr>
            <p:cNvPr id="54" name="Rounded Rectangle 53"/>
            <p:cNvSpPr/>
            <p:nvPr/>
          </p:nvSpPr>
          <p:spPr>
            <a:xfrm>
              <a:off x="685800" y="3124200"/>
              <a:ext cx="2057400" cy="91440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5621" name="TextBox 54"/>
            <p:cNvSpPr txBox="1">
              <a:spLocks noChangeArrowheads="1"/>
            </p:cNvSpPr>
            <p:nvPr/>
          </p:nvSpPr>
          <p:spPr bwMode="auto">
            <a:xfrm>
              <a:off x="598251" y="3215640"/>
              <a:ext cx="2188723" cy="720197"/>
            </a:xfrm>
            <a:prstGeom prst="rect">
              <a:avLst/>
            </a:prstGeom>
            <a:noFill/>
            <a:ln w="9525">
              <a:noFill/>
              <a:miter lim="800000"/>
              <a:headEnd/>
              <a:tailEnd/>
            </a:ln>
          </p:spPr>
          <p:txBody>
            <a:bodyPr>
              <a:spAutoFit/>
            </a:bodyPr>
            <a:lstStyle/>
            <a:p>
              <a:pPr algn="ctr"/>
              <a:r>
                <a:rPr lang="en-US" sz="2400">
                  <a:latin typeface="Calibri" pitchFamily="-111" charset="0"/>
                </a:rPr>
                <a:t>Human Systems</a:t>
              </a:r>
            </a:p>
            <a:p>
              <a:pPr algn="ctr"/>
              <a:r>
                <a:rPr lang="en-US">
                  <a:latin typeface="Calibri" pitchFamily="-111" charset="0"/>
                </a:rPr>
                <a:t>(Change Agents and Drivers of Change): </a:t>
              </a:r>
              <a:r>
                <a:rPr lang="en-US" sz="1200">
                  <a:latin typeface="Calibri" pitchFamily="-111" charset="0"/>
                </a:rPr>
                <a:t>demography, socioeconomics, policy, resource development pressure</a:t>
              </a:r>
            </a:p>
          </p:txBody>
        </p:sp>
      </p:grpSp>
      <p:grpSp>
        <p:nvGrpSpPr>
          <p:cNvPr id="25617" name="Group 23"/>
          <p:cNvGrpSpPr>
            <a:grpSpLocks/>
          </p:cNvGrpSpPr>
          <p:nvPr/>
        </p:nvGrpSpPr>
        <p:grpSpPr bwMode="auto">
          <a:xfrm>
            <a:off x="990600" y="1828800"/>
            <a:ext cx="7543800" cy="1169988"/>
            <a:chOff x="3308888" y="4495795"/>
            <a:chExt cx="1880461" cy="767598"/>
          </a:xfrm>
        </p:grpSpPr>
        <p:sp>
          <p:nvSpPr>
            <p:cNvPr id="59" name="Rounded Rectangle 58"/>
            <p:cNvSpPr/>
            <p:nvPr/>
          </p:nvSpPr>
          <p:spPr>
            <a:xfrm>
              <a:off x="3308888" y="4495795"/>
              <a:ext cx="1880461" cy="762390"/>
            </a:xfrm>
            <a:prstGeom prst="roundRect">
              <a:avLst/>
            </a:prstGeom>
            <a:solidFill>
              <a:schemeClr val="accent3"/>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5619" name="TextBox 25"/>
            <p:cNvSpPr txBox="1">
              <a:spLocks noChangeArrowheads="1"/>
            </p:cNvSpPr>
            <p:nvPr/>
          </p:nvSpPr>
          <p:spPr bwMode="auto">
            <a:xfrm>
              <a:off x="3345051" y="4495797"/>
              <a:ext cx="1844298" cy="767596"/>
            </a:xfrm>
            <a:prstGeom prst="rect">
              <a:avLst/>
            </a:prstGeom>
            <a:noFill/>
            <a:ln w="9525">
              <a:noFill/>
              <a:miter lim="800000"/>
              <a:headEnd/>
              <a:tailEnd/>
            </a:ln>
          </p:spPr>
          <p:txBody>
            <a:bodyPr>
              <a:spAutoFit/>
            </a:bodyPr>
            <a:lstStyle/>
            <a:p>
              <a:r>
                <a:rPr lang="en-US" sz="1400" b="1">
                  <a:latin typeface="Calibri" pitchFamily="-111" charset="0"/>
                </a:rPr>
                <a:t>‘Slow’ Physical Drivers: </a:t>
              </a:r>
              <a:r>
                <a:rPr lang="en-US" sz="1400">
                  <a:latin typeface="Calibri" pitchFamily="-111" charset="0"/>
                </a:rPr>
                <a:t>drainage network connectivity, water chemistry, subsurface recharge and discharge</a:t>
              </a:r>
            </a:p>
            <a:p>
              <a:r>
                <a:rPr lang="en-US" sz="1400" b="1">
                  <a:latin typeface="Calibri" pitchFamily="-111" charset="0"/>
                </a:rPr>
                <a:t>‘Fast’ Physical Drivers: </a:t>
              </a:r>
              <a:r>
                <a:rPr lang="en-US" sz="1400">
                  <a:latin typeface="Calibri" pitchFamily="-111" charset="0"/>
                </a:rPr>
                <a:t>watershed snowpack formation &amp; melt, rainfall, watershed runoff &amp; surface flow, evapotranspiration, water erosion/sediment deposition, stream-wetland-riparian connectivity,</a:t>
              </a:r>
            </a:p>
            <a:p>
              <a:r>
                <a:rPr lang="en-US" sz="1400" b="1">
                  <a:latin typeface="Calibri" pitchFamily="-111" charset="0"/>
                </a:rPr>
                <a:t>Biotic Drivers: </a:t>
              </a:r>
              <a:r>
                <a:rPr lang="en-US" sz="1400">
                  <a:latin typeface="Calibri" pitchFamily="-111" charset="0"/>
                </a:rPr>
                <a:t>food web dynamics, predator/prey</a:t>
              </a:r>
            </a:p>
          </p:txBody>
        </p:sp>
      </p:gr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413" y="152400"/>
            <a:ext cx="8001000" cy="762000"/>
          </a:xfrm>
        </p:spPr>
        <p:txBody>
          <a:bodyPr/>
          <a:lstStyle/>
          <a:p>
            <a:pPr>
              <a:defRPr/>
            </a:pPr>
            <a:r>
              <a:rPr lang="en-US" sz="2800" dirty="0" smtClean="0">
                <a:ea typeface="+mj-ea"/>
              </a:rPr>
              <a:t>Relative Proportion of Model Components</a:t>
            </a:r>
            <a:endParaRPr lang="en-US" sz="2800" dirty="0">
              <a:ea typeface="+mj-ea"/>
            </a:endParaRPr>
          </a:p>
        </p:txBody>
      </p:sp>
      <p:pic>
        <p:nvPicPr>
          <p:cNvPr id="26627" name="Content Placeholder 3" descr="BLM MOJ Models.jpg"/>
          <p:cNvPicPr>
            <a:picLocks noGrp="1" noChangeAspect="1"/>
          </p:cNvPicPr>
          <p:nvPr>
            <p:ph idx="1"/>
          </p:nvPr>
        </p:nvPicPr>
        <p:blipFill>
          <a:blip r:embed="rId2" cstate="print"/>
          <a:srcRect/>
          <a:stretch>
            <a:fillRect/>
          </a:stretch>
        </p:blipFill>
        <p:spPr bwMode="auto">
          <a:xfrm>
            <a:off x="396875" y="1089025"/>
            <a:ext cx="7375525" cy="5699125"/>
          </a:xfr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pPr>
              <a:defRPr/>
            </a:pPr>
            <a:r>
              <a:rPr lang="en-US" dirty="0" smtClean="0">
                <a:ea typeface="+mj-ea"/>
              </a:rPr>
              <a:t>Overarching Management Questions</a:t>
            </a:r>
            <a:br>
              <a:rPr lang="en-US" dirty="0" smtClean="0">
                <a:ea typeface="+mj-ea"/>
              </a:rPr>
            </a:br>
            <a:r>
              <a:rPr lang="en-US" dirty="0" smtClean="0">
                <a:ea typeface="+mj-ea"/>
              </a:rPr>
              <a:t/>
            </a:r>
            <a:br>
              <a:rPr lang="en-US" dirty="0" smtClean="0">
                <a:ea typeface="+mj-ea"/>
              </a:rPr>
            </a:br>
            <a:r>
              <a:rPr lang="en-US" dirty="0" smtClean="0">
                <a:ea typeface="+mj-ea"/>
              </a:rPr>
              <a:t>Mojave Basin and Range</a:t>
            </a:r>
            <a:endParaRPr lang="en-US" dirty="0">
              <a:ea typeface="+mj-ea"/>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0" y="0"/>
            <a:ext cx="9144000" cy="1470025"/>
          </a:xfrm>
        </p:spPr>
        <p:txBody>
          <a:bodyPr/>
          <a:lstStyle/>
          <a:p>
            <a:pPr>
              <a:defRPr/>
            </a:pPr>
            <a:r>
              <a:rPr lang="en-US" dirty="0" smtClean="0">
                <a:ea typeface="+mj-ea"/>
              </a:rPr>
              <a:t>Management Questions</a:t>
            </a:r>
            <a:endParaRPr lang="en-US" dirty="0">
              <a:ea typeface="+mj-ea"/>
            </a:endParaRPr>
          </a:p>
        </p:txBody>
      </p:sp>
      <p:sp>
        <p:nvSpPr>
          <p:cNvPr id="5" name="Subtitle 2"/>
          <p:cNvSpPr>
            <a:spLocks noGrp="1"/>
          </p:cNvSpPr>
          <p:nvPr>
            <p:ph type="subTitle" idx="1"/>
          </p:nvPr>
        </p:nvSpPr>
        <p:spPr>
          <a:xfrm>
            <a:off x="409576" y="1181100"/>
            <a:ext cx="7505700" cy="5501274"/>
          </a:xfrm>
        </p:spPr>
        <p:txBody>
          <a:bodyPr>
            <a:normAutofit fontScale="92500" lnSpcReduction="10000"/>
          </a:bodyPr>
          <a:lstStyle/>
          <a:p>
            <a:pPr>
              <a:buFont typeface="Wingdings" pitchFamily="2" charset="2"/>
              <a:buNone/>
              <a:defRPr/>
            </a:pPr>
            <a:r>
              <a:rPr lang="en-US" dirty="0" smtClean="0">
                <a:solidFill>
                  <a:schemeClr val="tx1"/>
                </a:solidFill>
                <a:ea typeface="+mn-ea"/>
              </a:rPr>
              <a:t>Overview</a:t>
            </a:r>
          </a:p>
          <a:p>
            <a:pPr>
              <a:buFont typeface="Wingdings" pitchFamily="2" charset="2"/>
              <a:buNone/>
              <a:defRPr/>
            </a:pPr>
            <a:endParaRPr lang="en-US" dirty="0" smtClean="0">
              <a:solidFill>
                <a:schemeClr val="tx1"/>
              </a:solidFill>
              <a:ea typeface="+mn-ea"/>
            </a:endParaRPr>
          </a:p>
          <a:p>
            <a:pPr>
              <a:buFont typeface="Wingdings" pitchFamily="2" charset="2"/>
              <a:buNone/>
              <a:defRPr/>
            </a:pPr>
            <a:r>
              <a:rPr lang="en-US" sz="2200" dirty="0" smtClean="0">
                <a:solidFill>
                  <a:schemeClr val="tx1"/>
                </a:solidFill>
                <a:ea typeface="+mn-ea"/>
              </a:rPr>
              <a:t>• Individual Management Questions address specific needs for information.</a:t>
            </a:r>
          </a:p>
          <a:p>
            <a:pPr>
              <a:buFont typeface="Wingdings" pitchFamily="2" charset="2"/>
              <a:buNone/>
              <a:defRPr/>
            </a:pPr>
            <a:endParaRPr lang="en-US" sz="2200" dirty="0" smtClean="0">
              <a:solidFill>
                <a:schemeClr val="tx1"/>
              </a:solidFill>
              <a:ea typeface="+mn-ea"/>
            </a:endParaRPr>
          </a:p>
          <a:p>
            <a:pPr>
              <a:buFont typeface="Wingdings" pitchFamily="2" charset="2"/>
              <a:buNone/>
              <a:defRPr/>
            </a:pPr>
            <a:r>
              <a:rPr lang="en-US" sz="2200" dirty="0" smtClean="0">
                <a:solidFill>
                  <a:schemeClr val="tx1"/>
                </a:solidFill>
                <a:ea typeface="+mn-ea"/>
              </a:rPr>
              <a:t>• Collectively, the Management Questions “roll up” to create understanding about status and trends, and also identify threats, resilience, and opportunities for constructive management.</a:t>
            </a:r>
          </a:p>
          <a:p>
            <a:pPr>
              <a:buFont typeface="Wingdings" pitchFamily="2" charset="2"/>
              <a:buNone/>
              <a:defRPr/>
            </a:pPr>
            <a:endParaRPr lang="en-US" sz="2200" dirty="0" smtClean="0">
              <a:solidFill>
                <a:schemeClr val="tx1"/>
              </a:solidFill>
              <a:ea typeface="+mn-ea"/>
            </a:endParaRPr>
          </a:p>
          <a:p>
            <a:pPr>
              <a:buFont typeface="Wingdings" pitchFamily="2" charset="2"/>
              <a:buNone/>
              <a:defRPr/>
            </a:pPr>
            <a:r>
              <a:rPr lang="en-US" sz="2200" dirty="0" smtClean="0">
                <a:solidFill>
                  <a:schemeClr val="tx1"/>
                </a:solidFill>
                <a:ea typeface="+mn-ea"/>
              </a:rPr>
              <a:t>• Individual Management Questions are driven by (A) understanding of the systems (i.e., the Model), (B) Elements of concern, and (C) Change Agents.</a:t>
            </a:r>
          </a:p>
          <a:p>
            <a:pPr>
              <a:buFont typeface="Wingdings" pitchFamily="2" charset="2"/>
              <a:buNone/>
              <a:defRPr/>
            </a:pPr>
            <a:endParaRPr lang="en-US" sz="2200" dirty="0" smtClean="0">
              <a:solidFill>
                <a:schemeClr val="tx1"/>
              </a:solidFill>
              <a:ea typeface="+mn-ea"/>
            </a:endParaRPr>
          </a:p>
          <a:p>
            <a:pPr>
              <a:buFont typeface="Wingdings" pitchFamily="2" charset="2"/>
              <a:buNone/>
              <a:defRPr/>
            </a:pPr>
            <a:r>
              <a:rPr lang="en-US" sz="2200" dirty="0" smtClean="0">
                <a:solidFill>
                  <a:schemeClr val="tx1"/>
                </a:solidFill>
                <a:ea typeface="+mn-ea"/>
              </a:rPr>
              <a:t>• The 70+ Management Questions can be grouped into logical groups or overarching questions.</a:t>
            </a:r>
          </a:p>
          <a:p>
            <a:pPr>
              <a:buFont typeface="Wingdings" pitchFamily="2" charset="2"/>
              <a:buNone/>
              <a:defRPr/>
            </a:pPr>
            <a:endParaRPr lang="en-US" dirty="0">
              <a:solidFill>
                <a:schemeClr val="tx1"/>
              </a:solidFill>
              <a:ea typeface="+mn-ea"/>
            </a:endParaRPr>
          </a:p>
          <a:p>
            <a:pPr>
              <a:buFont typeface="Wingdings" pitchFamily="2" charset="2"/>
              <a:buNone/>
              <a:defRPr/>
            </a:pPr>
            <a:endParaRPr lang="en-US" dirty="0" smtClean="0">
              <a:solidFill>
                <a:schemeClr val="tx1"/>
              </a:solidFill>
              <a:ea typeface="+mn-ea"/>
            </a:endParaRPr>
          </a:p>
          <a:p>
            <a:pPr>
              <a:buFont typeface="Wingdings" pitchFamily="2" charset="2"/>
              <a:buNone/>
              <a:defRPr/>
            </a:pPr>
            <a:endParaRPr lang="en-US" dirty="0">
              <a:ea typeface="+mn-ea"/>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pPr>
              <a:defRPr/>
            </a:pPr>
            <a:r>
              <a:rPr lang="en-US" sz="3200" dirty="0" smtClean="0">
                <a:ea typeface="+mj-ea"/>
              </a:rPr>
              <a:t>Criteria for evaluating </a:t>
            </a:r>
            <a:br>
              <a:rPr lang="en-US" sz="3200" dirty="0" smtClean="0">
                <a:ea typeface="+mj-ea"/>
              </a:rPr>
            </a:br>
            <a:r>
              <a:rPr lang="en-US" sz="3200" dirty="0" smtClean="0">
                <a:ea typeface="+mj-ea"/>
              </a:rPr>
              <a:t>Management Questions</a:t>
            </a:r>
            <a:endParaRPr lang="en-US" sz="3200" dirty="0">
              <a:ea typeface="+mj-ea"/>
            </a:endParaRPr>
          </a:p>
        </p:txBody>
      </p:sp>
      <p:sp>
        <p:nvSpPr>
          <p:cNvPr id="3" name="Content Placeholder 2"/>
          <p:cNvSpPr>
            <a:spLocks noGrp="1"/>
          </p:cNvSpPr>
          <p:nvPr>
            <p:ph idx="1"/>
          </p:nvPr>
        </p:nvSpPr>
        <p:spPr>
          <a:xfrm>
            <a:off x="274577" y="1338704"/>
            <a:ext cx="8170923" cy="5257800"/>
          </a:xfrm>
        </p:spPr>
        <p:txBody>
          <a:bodyPr>
            <a:noAutofit/>
          </a:bodyPr>
          <a:lstStyle/>
          <a:p>
            <a:pPr>
              <a:buFont typeface="Wingdings" pitchFamily="2" charset="2"/>
              <a:buNone/>
              <a:defRPr/>
            </a:pPr>
            <a:r>
              <a:rPr lang="en-US" sz="2000" dirty="0">
                <a:ea typeface="+mn-ea"/>
              </a:rPr>
              <a:t>(1) Is each Question stated in a clear and focused way that can be commonly understood by all participants?</a:t>
            </a:r>
          </a:p>
          <a:p>
            <a:pPr>
              <a:buFont typeface="Wingdings" pitchFamily="2" charset="2"/>
              <a:buNone/>
              <a:defRPr/>
            </a:pPr>
            <a:r>
              <a:rPr lang="en-US" sz="2000" dirty="0">
                <a:ea typeface="+mn-ea"/>
              </a:rPr>
              <a:t>(2) Is each Question matched to and answerable with available data and planned analyses? </a:t>
            </a:r>
          </a:p>
          <a:p>
            <a:pPr>
              <a:buFont typeface="Wingdings" pitchFamily="2" charset="2"/>
              <a:buNone/>
              <a:defRPr/>
            </a:pPr>
            <a:r>
              <a:rPr lang="en-US" sz="2000" dirty="0">
                <a:ea typeface="+mn-ea"/>
              </a:rPr>
              <a:t>(3) Are there important issues or questions missing from the list or questions? </a:t>
            </a:r>
          </a:p>
          <a:p>
            <a:pPr>
              <a:buFont typeface="Wingdings" pitchFamily="2" charset="2"/>
              <a:buNone/>
              <a:defRPr/>
            </a:pPr>
            <a:r>
              <a:rPr lang="en-US" sz="2000" dirty="0">
                <a:ea typeface="+mn-ea"/>
              </a:rPr>
              <a:t>(4) Are there questions that are extraneous, duplicative, or determined to be of lesser importance? </a:t>
            </a:r>
          </a:p>
          <a:p>
            <a:pPr>
              <a:buFont typeface="Wingdings" pitchFamily="2" charset="2"/>
              <a:buNone/>
              <a:defRPr/>
            </a:pPr>
            <a:r>
              <a:rPr lang="en-US" sz="2000" dirty="0">
                <a:ea typeface="+mn-ea"/>
              </a:rPr>
              <a:t>(5) Do any Questions suggest Conservation Elements or Change Agents that are missing from the target lists under development for the project?</a:t>
            </a:r>
          </a:p>
          <a:p>
            <a:pPr>
              <a:buFont typeface="Wingdings" pitchFamily="2" charset="2"/>
              <a:buNone/>
              <a:defRPr/>
            </a:pPr>
            <a:r>
              <a:rPr lang="en-US" sz="2000" dirty="0">
                <a:ea typeface="+mn-ea"/>
              </a:rPr>
              <a:t>(6) Are all Elements and Change Agents addressed in at least one management question?</a:t>
            </a:r>
          </a:p>
          <a:p>
            <a:pPr>
              <a:buFont typeface="Wingdings" pitchFamily="2" charset="2"/>
              <a:buNone/>
              <a:defRPr/>
            </a:pPr>
            <a:r>
              <a:rPr lang="en-US" sz="2000" dirty="0">
                <a:ea typeface="+mn-ea"/>
              </a:rPr>
              <a:t>(7) Are each of the questions clearly incorporated somewhere into the ecological models under development for the project? </a:t>
            </a:r>
          </a:p>
          <a:p>
            <a:pPr>
              <a:defRPr/>
            </a:pPr>
            <a:endParaRPr lang="en-US" sz="2000" dirty="0">
              <a:ea typeface="+mn-ea"/>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8334375" cy="1143000"/>
          </a:xfrm>
        </p:spPr>
        <p:txBody>
          <a:bodyPr/>
          <a:lstStyle/>
          <a:p>
            <a:pPr>
              <a:defRPr/>
            </a:pPr>
            <a:r>
              <a:rPr lang="en-US" sz="3200" dirty="0" smtClean="0">
                <a:ea typeface="+mj-ea"/>
              </a:rPr>
              <a:t>Original Preliminary 			Management Questions by Group</a:t>
            </a:r>
            <a:endParaRPr lang="en-US" sz="3200" dirty="0">
              <a:ea typeface="+mj-ea"/>
            </a:endParaRPr>
          </a:p>
        </p:txBody>
      </p:sp>
      <p:sp>
        <p:nvSpPr>
          <p:cNvPr id="29699" name="Text Box 2"/>
          <p:cNvSpPr txBox="1">
            <a:spLocks noChangeArrowheads="1"/>
          </p:cNvSpPr>
          <p:nvPr/>
        </p:nvSpPr>
        <p:spPr bwMode="auto">
          <a:xfrm>
            <a:off x="415925" y="1143000"/>
            <a:ext cx="7918450" cy="5715000"/>
          </a:xfrm>
          <a:prstGeom prst="rect">
            <a:avLst/>
          </a:prstGeom>
          <a:noFill/>
          <a:ln w="9525">
            <a:noFill/>
            <a:miter lim="800000"/>
            <a:headEnd/>
            <a:tailEnd/>
          </a:ln>
        </p:spPr>
        <p:txBody>
          <a:bodyPr tIns="91440" bIns="91440"/>
          <a:lstStyle/>
          <a:p>
            <a:r>
              <a:rPr lang="en-US" sz="1600" b="1"/>
              <a:t>Box 1.</a:t>
            </a:r>
            <a:r>
              <a:rPr lang="en-US" sz="1600"/>
              <a:t> Groups of preliminary Management Questions for the Mojave Ecoregion, provided by BLM (the number of preliminary Questions in each group). Many questions have multiple outputs corresponding to the Elements and Change Agents.</a:t>
            </a:r>
          </a:p>
          <a:p>
            <a:r>
              <a:rPr lang="en-US" sz="1600" b="1"/>
              <a:t>• Species (9) </a:t>
            </a:r>
            <a:endParaRPr lang="en-US" sz="1600"/>
          </a:p>
          <a:p>
            <a:r>
              <a:rPr lang="en-US" sz="1600" b="1"/>
              <a:t>• Wild Horses and Burros (5)</a:t>
            </a:r>
            <a:endParaRPr lang="en-US" sz="1600"/>
          </a:p>
          <a:p>
            <a:r>
              <a:rPr lang="en-US" sz="1600" b="1"/>
              <a:t>• Native Plant Communities (2)</a:t>
            </a:r>
            <a:endParaRPr lang="en-US" sz="1600"/>
          </a:p>
          <a:p>
            <a:r>
              <a:rPr lang="en-US" sz="1600" b="1"/>
              <a:t>• Terrestrial Sites of High Biodiversity (2)</a:t>
            </a:r>
            <a:endParaRPr lang="en-US" sz="1600"/>
          </a:p>
          <a:p>
            <a:r>
              <a:rPr lang="en-US" sz="1600" b="1"/>
              <a:t>• Soils (2)</a:t>
            </a:r>
            <a:endParaRPr lang="en-US" sz="1600"/>
          </a:p>
          <a:p>
            <a:r>
              <a:rPr lang="en-US" sz="1600" b="1"/>
              <a:t>• Surface and Subsurface Water Availability (6)</a:t>
            </a:r>
            <a:endParaRPr lang="en-US" sz="1600"/>
          </a:p>
          <a:p>
            <a:r>
              <a:rPr lang="en-US" sz="1600" b="1"/>
              <a:t>• Aquatic Sites of High Biodiversity (2)</a:t>
            </a:r>
            <a:endParaRPr lang="en-US" sz="1600"/>
          </a:p>
          <a:p>
            <a:r>
              <a:rPr lang="en-US" sz="1600" b="1"/>
              <a:t>• Aquatic Ecological Function and Structure (2)</a:t>
            </a:r>
            <a:endParaRPr lang="en-US" sz="1600"/>
          </a:p>
          <a:p>
            <a:r>
              <a:rPr lang="en-US" sz="1600" b="1"/>
              <a:t>• Specially Designated Areas (1)</a:t>
            </a:r>
            <a:endParaRPr lang="en-US" sz="1600"/>
          </a:p>
          <a:p>
            <a:r>
              <a:rPr lang="en-US" sz="1600" b="1"/>
              <a:t>• Fire History (3)</a:t>
            </a:r>
            <a:endParaRPr lang="en-US" sz="1600"/>
          </a:p>
          <a:p>
            <a:r>
              <a:rPr lang="en-US" sz="1600" b="1"/>
              <a:t>• Fire Potential (1)</a:t>
            </a:r>
            <a:endParaRPr lang="en-US" sz="1600"/>
          </a:p>
          <a:p>
            <a:r>
              <a:rPr lang="en-US" sz="1600" b="1"/>
              <a:t>• Invasive Species (4)</a:t>
            </a:r>
            <a:endParaRPr lang="en-US" sz="1600"/>
          </a:p>
          <a:p>
            <a:r>
              <a:rPr lang="en-US" sz="1600" b="1"/>
              <a:t>• Urban and Roads Development (4)</a:t>
            </a:r>
            <a:endParaRPr lang="en-US" sz="1600"/>
          </a:p>
          <a:p>
            <a:r>
              <a:rPr lang="en-US" sz="1600" b="1"/>
              <a:t>• Oil, Gas, and Mining Development (6)</a:t>
            </a:r>
            <a:endParaRPr lang="en-US" sz="1600"/>
          </a:p>
          <a:p>
            <a:r>
              <a:rPr lang="en-US" sz="1600" b="1"/>
              <a:t>• Renewable Energy Development (4)</a:t>
            </a:r>
            <a:endParaRPr lang="en-US" sz="1600"/>
          </a:p>
          <a:p>
            <a:r>
              <a:rPr lang="en-US" sz="1600" b="1"/>
              <a:t>• Groundwater Extraction and Transportation (5)</a:t>
            </a:r>
            <a:endParaRPr lang="en-US" sz="1600"/>
          </a:p>
          <a:p>
            <a:r>
              <a:rPr lang="en-US" sz="1600" b="1"/>
              <a:t>• Climate Change: Terrestrial Resource Issues (5)</a:t>
            </a:r>
            <a:endParaRPr lang="en-US" sz="1600"/>
          </a:p>
          <a:p>
            <a:r>
              <a:rPr lang="en-US" sz="1600" b="1"/>
              <a:t>• Climate Change: Aquatic Resource Issues (5)</a:t>
            </a:r>
            <a:endParaRPr lang="en-US" sz="1600"/>
          </a:p>
          <a:p>
            <a:r>
              <a:rPr lang="en-US" sz="1600" b="1"/>
              <a:t>• Military Constrained Areas (2)</a:t>
            </a:r>
            <a:endParaRPr lang="en-US" sz="1600"/>
          </a:p>
          <a:p>
            <a:endParaRPr lang="en-US" sz="1600">
              <a:cs typeface="Arial"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3" descr="Basin Model.jpg"/>
          <p:cNvPicPr>
            <a:picLocks noChangeAspect="1"/>
          </p:cNvPicPr>
          <p:nvPr/>
        </p:nvPicPr>
        <p:blipFill>
          <a:blip r:embed="rId2" cstate="print"/>
          <a:srcRect/>
          <a:stretch>
            <a:fillRect/>
          </a:stretch>
        </p:blipFill>
        <p:spPr bwMode="auto">
          <a:xfrm>
            <a:off x="23813" y="3084513"/>
            <a:ext cx="4943475" cy="3600450"/>
          </a:xfrm>
          <a:prstGeom prst="rect">
            <a:avLst/>
          </a:prstGeom>
          <a:noFill/>
          <a:ln w="9525">
            <a:noFill/>
            <a:miter lim="800000"/>
            <a:headEnd/>
            <a:tailEnd/>
          </a:ln>
        </p:spPr>
      </p:pic>
      <p:sp>
        <p:nvSpPr>
          <p:cNvPr id="30723" name="TextBox 4"/>
          <p:cNvSpPr txBox="1">
            <a:spLocks noChangeArrowheads="1"/>
          </p:cNvSpPr>
          <p:nvPr/>
        </p:nvSpPr>
        <p:spPr bwMode="auto">
          <a:xfrm>
            <a:off x="3298825" y="1196975"/>
            <a:ext cx="1133475" cy="646113"/>
          </a:xfrm>
          <a:prstGeom prst="rect">
            <a:avLst/>
          </a:prstGeom>
          <a:noFill/>
          <a:ln w="9525">
            <a:noFill/>
            <a:miter lim="800000"/>
            <a:headEnd/>
            <a:tailEnd/>
          </a:ln>
        </p:spPr>
        <p:txBody>
          <a:bodyPr wrap="none">
            <a:spAutoFit/>
          </a:bodyPr>
          <a:lstStyle/>
          <a:p>
            <a:pPr algn="ctr"/>
            <a:r>
              <a:rPr lang="en-US"/>
              <a:t>Species</a:t>
            </a:r>
          </a:p>
          <a:p>
            <a:pPr algn="ctr"/>
            <a:r>
              <a:rPr lang="en-US"/>
              <a:t>Questions</a:t>
            </a:r>
          </a:p>
        </p:txBody>
      </p:sp>
      <p:sp>
        <p:nvSpPr>
          <p:cNvPr id="30724" name="TextBox 5"/>
          <p:cNvSpPr txBox="1">
            <a:spLocks noChangeArrowheads="1"/>
          </p:cNvSpPr>
          <p:nvPr/>
        </p:nvSpPr>
        <p:spPr bwMode="auto">
          <a:xfrm>
            <a:off x="3151188" y="2022475"/>
            <a:ext cx="1428750" cy="646113"/>
          </a:xfrm>
          <a:prstGeom prst="rect">
            <a:avLst/>
          </a:prstGeom>
          <a:noFill/>
          <a:ln w="9525">
            <a:noFill/>
            <a:miter lim="800000"/>
            <a:headEnd/>
            <a:tailEnd/>
          </a:ln>
        </p:spPr>
        <p:txBody>
          <a:bodyPr wrap="none">
            <a:spAutoFit/>
          </a:bodyPr>
          <a:lstStyle/>
          <a:p>
            <a:pPr algn="ctr"/>
            <a:r>
              <a:rPr lang="en-US"/>
              <a:t>Natural</a:t>
            </a:r>
          </a:p>
          <a:p>
            <a:pPr algn="ctr"/>
            <a:r>
              <a:rPr lang="en-US"/>
              <a:t>Communities</a:t>
            </a:r>
          </a:p>
        </p:txBody>
      </p:sp>
      <p:sp>
        <p:nvSpPr>
          <p:cNvPr id="30725" name="TextBox 6"/>
          <p:cNvSpPr txBox="1">
            <a:spLocks noChangeArrowheads="1"/>
          </p:cNvSpPr>
          <p:nvPr/>
        </p:nvSpPr>
        <p:spPr bwMode="auto">
          <a:xfrm>
            <a:off x="4938713" y="1196975"/>
            <a:ext cx="1347787" cy="646113"/>
          </a:xfrm>
          <a:prstGeom prst="rect">
            <a:avLst/>
          </a:prstGeom>
          <a:noFill/>
          <a:ln w="9525">
            <a:noFill/>
            <a:miter lim="800000"/>
            <a:headEnd/>
            <a:tailEnd/>
          </a:ln>
        </p:spPr>
        <p:txBody>
          <a:bodyPr wrap="none">
            <a:spAutoFit/>
          </a:bodyPr>
          <a:lstStyle/>
          <a:p>
            <a:pPr algn="ctr"/>
            <a:r>
              <a:rPr lang="en-US"/>
              <a:t>Sites of High</a:t>
            </a:r>
          </a:p>
          <a:p>
            <a:pPr algn="ctr"/>
            <a:r>
              <a:rPr lang="en-US"/>
              <a:t>Biodiversity</a:t>
            </a:r>
          </a:p>
        </p:txBody>
      </p:sp>
      <p:sp>
        <p:nvSpPr>
          <p:cNvPr id="30726" name="TextBox 7"/>
          <p:cNvSpPr txBox="1">
            <a:spLocks noChangeArrowheads="1"/>
          </p:cNvSpPr>
          <p:nvPr/>
        </p:nvSpPr>
        <p:spPr bwMode="auto">
          <a:xfrm>
            <a:off x="6535738" y="1873250"/>
            <a:ext cx="608012" cy="369888"/>
          </a:xfrm>
          <a:prstGeom prst="rect">
            <a:avLst/>
          </a:prstGeom>
          <a:noFill/>
          <a:ln w="9525">
            <a:noFill/>
            <a:miter lim="800000"/>
            <a:headEnd/>
            <a:tailEnd/>
          </a:ln>
        </p:spPr>
        <p:txBody>
          <a:bodyPr wrap="none">
            <a:spAutoFit/>
          </a:bodyPr>
          <a:lstStyle/>
          <a:p>
            <a:r>
              <a:rPr lang="en-US"/>
              <a:t>Soils</a:t>
            </a:r>
          </a:p>
        </p:txBody>
      </p:sp>
      <p:sp>
        <p:nvSpPr>
          <p:cNvPr id="30727" name="TextBox 8"/>
          <p:cNvSpPr txBox="1">
            <a:spLocks noChangeArrowheads="1"/>
          </p:cNvSpPr>
          <p:nvPr/>
        </p:nvSpPr>
        <p:spPr bwMode="auto">
          <a:xfrm>
            <a:off x="7397750" y="2300288"/>
            <a:ext cx="881063" cy="646112"/>
          </a:xfrm>
          <a:prstGeom prst="rect">
            <a:avLst/>
          </a:prstGeom>
          <a:noFill/>
          <a:ln w="9525">
            <a:noFill/>
            <a:miter lim="800000"/>
            <a:headEnd/>
            <a:tailEnd/>
          </a:ln>
        </p:spPr>
        <p:txBody>
          <a:bodyPr wrap="none">
            <a:spAutoFit/>
          </a:bodyPr>
          <a:lstStyle/>
          <a:p>
            <a:pPr algn="ctr"/>
            <a:r>
              <a:rPr lang="en-US"/>
              <a:t>Surface</a:t>
            </a:r>
          </a:p>
          <a:p>
            <a:pPr algn="ctr"/>
            <a:r>
              <a:rPr lang="en-US"/>
              <a:t>Water</a:t>
            </a:r>
          </a:p>
        </p:txBody>
      </p:sp>
      <p:sp>
        <p:nvSpPr>
          <p:cNvPr id="30728" name="TextBox 9"/>
          <p:cNvSpPr txBox="1">
            <a:spLocks noChangeArrowheads="1"/>
          </p:cNvSpPr>
          <p:nvPr/>
        </p:nvSpPr>
        <p:spPr bwMode="auto">
          <a:xfrm>
            <a:off x="6170613" y="5376863"/>
            <a:ext cx="1454150" cy="369887"/>
          </a:xfrm>
          <a:prstGeom prst="rect">
            <a:avLst/>
          </a:prstGeom>
          <a:noFill/>
          <a:ln w="9525">
            <a:noFill/>
            <a:miter lim="800000"/>
            <a:headEnd/>
            <a:tailEnd/>
          </a:ln>
        </p:spPr>
        <p:txBody>
          <a:bodyPr wrap="none">
            <a:spAutoFit/>
          </a:bodyPr>
          <a:lstStyle/>
          <a:p>
            <a:r>
              <a:rPr lang="en-US"/>
              <a:t>Development</a:t>
            </a:r>
          </a:p>
        </p:txBody>
      </p:sp>
      <p:sp>
        <p:nvSpPr>
          <p:cNvPr id="30729" name="TextBox 10"/>
          <p:cNvSpPr txBox="1">
            <a:spLocks noChangeArrowheads="1"/>
          </p:cNvSpPr>
          <p:nvPr/>
        </p:nvSpPr>
        <p:spPr bwMode="auto">
          <a:xfrm>
            <a:off x="4857750" y="2017713"/>
            <a:ext cx="1428750" cy="647700"/>
          </a:xfrm>
          <a:prstGeom prst="rect">
            <a:avLst/>
          </a:prstGeom>
          <a:noFill/>
          <a:ln w="9525">
            <a:noFill/>
            <a:miter lim="800000"/>
            <a:headEnd/>
            <a:tailEnd/>
          </a:ln>
        </p:spPr>
        <p:txBody>
          <a:bodyPr wrap="none">
            <a:spAutoFit/>
          </a:bodyPr>
          <a:lstStyle/>
          <a:p>
            <a:pPr algn="ctr"/>
            <a:r>
              <a:rPr lang="en-US"/>
              <a:t>Aquatic</a:t>
            </a:r>
          </a:p>
          <a:p>
            <a:pPr algn="ctr"/>
            <a:r>
              <a:rPr lang="en-US"/>
              <a:t>Communities</a:t>
            </a:r>
          </a:p>
        </p:txBody>
      </p:sp>
      <p:sp>
        <p:nvSpPr>
          <p:cNvPr id="30730" name="TextBox 11"/>
          <p:cNvSpPr txBox="1">
            <a:spLocks noChangeArrowheads="1"/>
          </p:cNvSpPr>
          <p:nvPr/>
        </p:nvSpPr>
        <p:spPr bwMode="auto">
          <a:xfrm>
            <a:off x="7153275" y="98425"/>
            <a:ext cx="1125538" cy="923925"/>
          </a:xfrm>
          <a:prstGeom prst="rect">
            <a:avLst/>
          </a:prstGeom>
          <a:noFill/>
          <a:ln w="9525">
            <a:noFill/>
            <a:miter lim="800000"/>
            <a:headEnd/>
            <a:tailEnd/>
          </a:ln>
        </p:spPr>
        <p:txBody>
          <a:bodyPr wrap="none">
            <a:spAutoFit/>
          </a:bodyPr>
          <a:lstStyle/>
          <a:p>
            <a:pPr algn="ctr"/>
            <a:r>
              <a:rPr lang="en-US"/>
              <a:t>Climate </a:t>
            </a:r>
          </a:p>
          <a:p>
            <a:pPr algn="ctr"/>
            <a:r>
              <a:rPr lang="en-US"/>
              <a:t>Change</a:t>
            </a:r>
          </a:p>
          <a:p>
            <a:pPr algn="ctr"/>
            <a:r>
              <a:rPr lang="en-US"/>
              <a:t>Terrestrial</a:t>
            </a:r>
          </a:p>
        </p:txBody>
      </p:sp>
      <p:sp>
        <p:nvSpPr>
          <p:cNvPr id="30731" name="TextBox 12"/>
          <p:cNvSpPr txBox="1">
            <a:spLocks noChangeArrowheads="1"/>
          </p:cNvSpPr>
          <p:nvPr/>
        </p:nvSpPr>
        <p:spPr bwMode="auto">
          <a:xfrm>
            <a:off x="5060950" y="3546475"/>
            <a:ext cx="914400" cy="646113"/>
          </a:xfrm>
          <a:prstGeom prst="rect">
            <a:avLst/>
          </a:prstGeom>
          <a:noFill/>
          <a:ln w="9525">
            <a:noFill/>
            <a:miter lim="800000"/>
            <a:headEnd/>
            <a:tailEnd/>
          </a:ln>
        </p:spPr>
        <p:txBody>
          <a:bodyPr wrap="none">
            <a:spAutoFit/>
          </a:bodyPr>
          <a:lstStyle/>
          <a:p>
            <a:pPr algn="ctr"/>
            <a:r>
              <a:rPr lang="en-US"/>
              <a:t>Military</a:t>
            </a:r>
          </a:p>
          <a:p>
            <a:pPr algn="ctr"/>
            <a:r>
              <a:rPr lang="en-US"/>
              <a:t>Sites</a:t>
            </a:r>
          </a:p>
        </p:txBody>
      </p:sp>
      <p:sp>
        <p:nvSpPr>
          <p:cNvPr id="30732" name="TextBox 13"/>
          <p:cNvSpPr txBox="1">
            <a:spLocks noChangeArrowheads="1"/>
          </p:cNvSpPr>
          <p:nvPr/>
        </p:nvSpPr>
        <p:spPr bwMode="auto">
          <a:xfrm>
            <a:off x="6149975" y="4699000"/>
            <a:ext cx="536575" cy="369888"/>
          </a:xfrm>
          <a:prstGeom prst="rect">
            <a:avLst/>
          </a:prstGeom>
          <a:noFill/>
          <a:ln w="9525">
            <a:noFill/>
            <a:miter lim="800000"/>
            <a:headEnd/>
            <a:tailEnd/>
          </a:ln>
        </p:spPr>
        <p:txBody>
          <a:bodyPr wrap="none">
            <a:spAutoFit/>
          </a:bodyPr>
          <a:lstStyle/>
          <a:p>
            <a:r>
              <a:rPr lang="en-US"/>
              <a:t>Fire</a:t>
            </a:r>
          </a:p>
        </p:txBody>
      </p:sp>
      <p:sp>
        <p:nvSpPr>
          <p:cNvPr id="30733" name="TextBox 15"/>
          <p:cNvSpPr txBox="1">
            <a:spLocks noChangeArrowheads="1"/>
          </p:cNvSpPr>
          <p:nvPr/>
        </p:nvSpPr>
        <p:spPr bwMode="auto">
          <a:xfrm>
            <a:off x="7313613" y="3130550"/>
            <a:ext cx="1130300" cy="922338"/>
          </a:xfrm>
          <a:prstGeom prst="rect">
            <a:avLst/>
          </a:prstGeom>
          <a:noFill/>
          <a:ln w="9525">
            <a:noFill/>
            <a:miter lim="800000"/>
            <a:headEnd/>
            <a:tailEnd/>
          </a:ln>
        </p:spPr>
        <p:txBody>
          <a:bodyPr wrap="none">
            <a:spAutoFit/>
          </a:bodyPr>
          <a:lstStyle/>
          <a:p>
            <a:pPr algn="ctr"/>
            <a:r>
              <a:rPr lang="en-US"/>
              <a:t>Ground</a:t>
            </a:r>
          </a:p>
          <a:p>
            <a:pPr algn="ctr"/>
            <a:r>
              <a:rPr lang="en-US"/>
              <a:t>Water</a:t>
            </a:r>
          </a:p>
          <a:p>
            <a:pPr algn="ctr"/>
            <a:r>
              <a:rPr lang="en-US"/>
              <a:t>Extraction</a:t>
            </a:r>
          </a:p>
        </p:txBody>
      </p:sp>
      <p:sp>
        <p:nvSpPr>
          <p:cNvPr id="30734" name="TextBox 16"/>
          <p:cNvSpPr txBox="1">
            <a:spLocks noChangeArrowheads="1"/>
          </p:cNvSpPr>
          <p:nvPr/>
        </p:nvSpPr>
        <p:spPr bwMode="auto">
          <a:xfrm>
            <a:off x="4648200" y="2762250"/>
            <a:ext cx="825500" cy="646113"/>
          </a:xfrm>
          <a:prstGeom prst="rect">
            <a:avLst/>
          </a:prstGeom>
          <a:noFill/>
          <a:ln w="9525">
            <a:noFill/>
            <a:miter lim="800000"/>
            <a:headEnd/>
            <a:tailEnd/>
          </a:ln>
        </p:spPr>
        <p:txBody>
          <a:bodyPr wrap="none">
            <a:spAutoFit/>
          </a:bodyPr>
          <a:lstStyle/>
          <a:p>
            <a:pPr algn="ctr"/>
            <a:r>
              <a:rPr lang="en-US"/>
              <a:t>Horses</a:t>
            </a:r>
          </a:p>
          <a:p>
            <a:pPr algn="ctr"/>
            <a:r>
              <a:rPr lang="en-US"/>
              <a:t>Burros</a:t>
            </a:r>
          </a:p>
        </p:txBody>
      </p:sp>
      <p:sp>
        <p:nvSpPr>
          <p:cNvPr id="30735" name="TextBox 17"/>
          <p:cNvSpPr txBox="1">
            <a:spLocks noChangeArrowheads="1"/>
          </p:cNvSpPr>
          <p:nvPr/>
        </p:nvSpPr>
        <p:spPr bwMode="auto">
          <a:xfrm>
            <a:off x="6007100" y="4052888"/>
            <a:ext cx="890588" cy="369887"/>
          </a:xfrm>
          <a:prstGeom prst="rect">
            <a:avLst/>
          </a:prstGeom>
          <a:noFill/>
          <a:ln w="9525">
            <a:noFill/>
            <a:miter lim="800000"/>
            <a:headEnd/>
            <a:tailEnd/>
          </a:ln>
        </p:spPr>
        <p:txBody>
          <a:bodyPr wrap="none">
            <a:spAutoFit/>
          </a:bodyPr>
          <a:lstStyle/>
          <a:p>
            <a:r>
              <a:rPr lang="en-US"/>
              <a:t>Grazing</a:t>
            </a:r>
          </a:p>
        </p:txBody>
      </p:sp>
      <p:sp>
        <p:nvSpPr>
          <p:cNvPr id="30736" name="TextBox 18"/>
          <p:cNvSpPr txBox="1">
            <a:spLocks noChangeArrowheads="1"/>
          </p:cNvSpPr>
          <p:nvPr/>
        </p:nvSpPr>
        <p:spPr bwMode="auto">
          <a:xfrm>
            <a:off x="6132513" y="2622550"/>
            <a:ext cx="1108075" cy="923925"/>
          </a:xfrm>
          <a:prstGeom prst="rect">
            <a:avLst/>
          </a:prstGeom>
          <a:noFill/>
          <a:ln w="9525">
            <a:noFill/>
            <a:miter lim="800000"/>
            <a:headEnd/>
            <a:tailEnd/>
          </a:ln>
        </p:spPr>
        <p:txBody>
          <a:bodyPr wrap="none">
            <a:spAutoFit/>
          </a:bodyPr>
          <a:lstStyle/>
          <a:p>
            <a:pPr algn="ctr"/>
            <a:r>
              <a:rPr lang="en-US"/>
              <a:t>Aquatic</a:t>
            </a:r>
          </a:p>
          <a:p>
            <a:pPr algn="ctr"/>
            <a:r>
              <a:rPr lang="en-US"/>
              <a:t>Ecological</a:t>
            </a:r>
          </a:p>
          <a:p>
            <a:pPr algn="ctr"/>
            <a:r>
              <a:rPr lang="en-US"/>
              <a:t>Function</a:t>
            </a:r>
          </a:p>
        </p:txBody>
      </p:sp>
      <p:sp>
        <p:nvSpPr>
          <p:cNvPr id="30737" name="TextBox 20"/>
          <p:cNvSpPr txBox="1">
            <a:spLocks noChangeArrowheads="1"/>
          </p:cNvSpPr>
          <p:nvPr/>
        </p:nvSpPr>
        <p:spPr bwMode="auto">
          <a:xfrm>
            <a:off x="6149975" y="98425"/>
            <a:ext cx="896938" cy="923925"/>
          </a:xfrm>
          <a:prstGeom prst="rect">
            <a:avLst/>
          </a:prstGeom>
          <a:noFill/>
          <a:ln w="9525">
            <a:noFill/>
            <a:miter lim="800000"/>
            <a:headEnd/>
            <a:tailEnd/>
          </a:ln>
        </p:spPr>
        <p:txBody>
          <a:bodyPr wrap="none">
            <a:spAutoFit/>
          </a:bodyPr>
          <a:lstStyle/>
          <a:p>
            <a:pPr algn="ctr"/>
            <a:r>
              <a:rPr lang="en-US"/>
              <a:t>Climate </a:t>
            </a:r>
          </a:p>
          <a:p>
            <a:pPr algn="ctr"/>
            <a:r>
              <a:rPr lang="en-US"/>
              <a:t>Change</a:t>
            </a:r>
          </a:p>
          <a:p>
            <a:pPr algn="ctr"/>
            <a:r>
              <a:rPr lang="en-US"/>
              <a:t>Aquatic</a:t>
            </a:r>
          </a:p>
        </p:txBody>
      </p:sp>
      <p:sp>
        <p:nvSpPr>
          <p:cNvPr id="30738" name="TextBox 22"/>
          <p:cNvSpPr txBox="1">
            <a:spLocks noChangeArrowheads="1"/>
          </p:cNvSpPr>
          <p:nvPr/>
        </p:nvSpPr>
        <p:spPr bwMode="auto">
          <a:xfrm>
            <a:off x="7348538" y="4546600"/>
            <a:ext cx="930275" cy="646113"/>
          </a:xfrm>
          <a:prstGeom prst="rect">
            <a:avLst/>
          </a:prstGeom>
          <a:noFill/>
          <a:ln w="9525">
            <a:noFill/>
            <a:miter lim="800000"/>
            <a:headEnd/>
            <a:tailEnd/>
          </a:ln>
        </p:spPr>
        <p:txBody>
          <a:bodyPr wrap="none">
            <a:spAutoFit/>
          </a:bodyPr>
          <a:lstStyle/>
          <a:p>
            <a:pPr algn="ctr"/>
            <a:r>
              <a:rPr lang="en-US"/>
              <a:t>Invasive</a:t>
            </a:r>
          </a:p>
          <a:p>
            <a:pPr algn="ctr"/>
            <a:r>
              <a:rPr lang="en-US"/>
              <a:t>Species</a:t>
            </a:r>
          </a:p>
        </p:txBody>
      </p:sp>
      <p:sp>
        <p:nvSpPr>
          <p:cNvPr id="30739" name="TextBox 74"/>
          <p:cNvSpPr txBox="1">
            <a:spLocks noChangeArrowheads="1"/>
          </p:cNvSpPr>
          <p:nvPr/>
        </p:nvSpPr>
        <p:spPr bwMode="auto">
          <a:xfrm>
            <a:off x="1511300" y="2362200"/>
            <a:ext cx="1438275" cy="400050"/>
          </a:xfrm>
          <a:prstGeom prst="rect">
            <a:avLst/>
          </a:prstGeom>
          <a:noFill/>
          <a:ln w="9525">
            <a:noFill/>
            <a:miter lim="800000"/>
            <a:headEnd/>
            <a:tailEnd/>
          </a:ln>
        </p:spPr>
        <p:txBody>
          <a:bodyPr>
            <a:spAutoFit/>
          </a:bodyPr>
          <a:lstStyle/>
          <a:p>
            <a:r>
              <a:rPr lang="en-US" sz="2000" b="1"/>
              <a:t>Elements</a:t>
            </a:r>
          </a:p>
        </p:txBody>
      </p:sp>
      <p:sp>
        <p:nvSpPr>
          <p:cNvPr id="30740" name="TextBox 75"/>
          <p:cNvSpPr txBox="1">
            <a:spLocks noChangeArrowheads="1"/>
          </p:cNvSpPr>
          <p:nvPr/>
        </p:nvSpPr>
        <p:spPr bwMode="auto">
          <a:xfrm>
            <a:off x="4938713" y="5192713"/>
            <a:ext cx="971550" cy="708025"/>
          </a:xfrm>
          <a:prstGeom prst="rect">
            <a:avLst/>
          </a:prstGeom>
          <a:noFill/>
          <a:ln w="9525">
            <a:noFill/>
            <a:miter lim="800000"/>
            <a:headEnd/>
            <a:tailEnd/>
          </a:ln>
        </p:spPr>
        <p:txBody>
          <a:bodyPr wrap="none">
            <a:spAutoFit/>
          </a:bodyPr>
          <a:lstStyle/>
          <a:p>
            <a:pPr algn="ctr"/>
            <a:r>
              <a:rPr lang="en-US" sz="2000" b="1"/>
              <a:t>Change</a:t>
            </a:r>
          </a:p>
          <a:p>
            <a:pPr algn="ctr"/>
            <a:r>
              <a:rPr lang="en-US" sz="2000" b="1"/>
              <a:t>Agents</a:t>
            </a:r>
          </a:p>
        </p:txBody>
      </p:sp>
      <p:sp>
        <p:nvSpPr>
          <p:cNvPr id="81" name="Right Brace 80"/>
          <p:cNvSpPr>
            <a:spLocks/>
          </p:cNvSpPr>
          <p:nvPr/>
        </p:nvSpPr>
        <p:spPr bwMode="auto">
          <a:xfrm rot="-718781">
            <a:off x="5624513" y="4611688"/>
            <a:ext cx="801687" cy="1546225"/>
          </a:xfrm>
          <a:prstGeom prst="rightBrace">
            <a:avLst>
              <a:gd name="adj1" fmla="val 8331"/>
              <a:gd name="adj2" fmla="val 50000"/>
            </a:avLst>
          </a:prstGeom>
          <a:noFill/>
          <a:ln w="25400">
            <a:solidFill>
              <a:schemeClr val="accent1"/>
            </a:solidFill>
            <a:round/>
            <a:headEnd/>
            <a:tailEnd/>
          </a:ln>
          <a:effectLst>
            <a:outerShdw blurRad="63500" dist="20000" dir="5400000" rotWithShape="0">
              <a:srgbClr val="000000">
                <a:alpha val="37999"/>
              </a:srgbClr>
            </a:outerShdw>
          </a:effectLst>
        </p:spPr>
        <p:txBody>
          <a:bodyPr anchor="ctr"/>
          <a:lstStyle/>
          <a:p>
            <a:pPr algn="ctr">
              <a:defRPr/>
            </a:pPr>
            <a:endParaRPr lang="en-US">
              <a:latin typeface="+mn-lt"/>
              <a:ea typeface="+mn-ea"/>
            </a:endParaRPr>
          </a:p>
        </p:txBody>
      </p:sp>
      <p:sp>
        <p:nvSpPr>
          <p:cNvPr id="84" name="Right Brace 83"/>
          <p:cNvSpPr>
            <a:spLocks/>
          </p:cNvSpPr>
          <p:nvPr/>
        </p:nvSpPr>
        <p:spPr bwMode="auto">
          <a:xfrm rot="-1419236">
            <a:off x="2763838" y="1665288"/>
            <a:ext cx="312737" cy="1155700"/>
          </a:xfrm>
          <a:prstGeom prst="rightBrace">
            <a:avLst>
              <a:gd name="adj1" fmla="val 8332"/>
              <a:gd name="adj2" fmla="val 50000"/>
            </a:avLst>
          </a:prstGeom>
          <a:noFill/>
          <a:ln w="25400">
            <a:solidFill>
              <a:schemeClr val="accent1"/>
            </a:solidFill>
            <a:round/>
            <a:headEnd/>
            <a:tailEnd/>
          </a:ln>
          <a:effectLst>
            <a:outerShdw blurRad="63500" dist="20000" dir="5400000" rotWithShape="0">
              <a:srgbClr val="000000">
                <a:alpha val="37999"/>
              </a:srgbClr>
            </a:outerShdw>
          </a:effectLst>
        </p:spPr>
        <p:txBody>
          <a:bodyPr anchor="ctr"/>
          <a:lstStyle/>
          <a:p>
            <a:pPr algn="ctr">
              <a:defRPr/>
            </a:pPr>
            <a:endParaRPr lang="en-US">
              <a:latin typeface="+mn-lt"/>
              <a:ea typeface="+mn-ea"/>
            </a:endParaRPr>
          </a:p>
        </p:txBody>
      </p:sp>
      <p:sp>
        <p:nvSpPr>
          <p:cNvPr id="30743" name="TextBox 85"/>
          <p:cNvSpPr txBox="1">
            <a:spLocks noChangeArrowheads="1"/>
          </p:cNvSpPr>
          <p:nvPr/>
        </p:nvSpPr>
        <p:spPr bwMode="auto">
          <a:xfrm>
            <a:off x="174625" y="236538"/>
            <a:ext cx="806450" cy="369887"/>
          </a:xfrm>
          <a:prstGeom prst="rect">
            <a:avLst/>
          </a:prstGeom>
          <a:noFill/>
          <a:ln w="9525">
            <a:noFill/>
            <a:miter lim="800000"/>
            <a:headEnd/>
            <a:tailEnd/>
          </a:ln>
        </p:spPr>
        <p:txBody>
          <a:bodyPr wrap="none">
            <a:spAutoFit/>
          </a:bodyPr>
          <a:lstStyle/>
          <a:p>
            <a:r>
              <a:rPr lang="en-US" b="1"/>
              <a:t>Model</a:t>
            </a:r>
          </a:p>
        </p:txBody>
      </p:sp>
      <p:sp>
        <p:nvSpPr>
          <p:cNvPr id="30744" name="Rectangle 96"/>
          <p:cNvSpPr>
            <a:spLocks noChangeArrowheads="1"/>
          </p:cNvSpPr>
          <p:nvPr/>
        </p:nvSpPr>
        <p:spPr bwMode="auto">
          <a:xfrm>
            <a:off x="1695450" y="98425"/>
            <a:ext cx="1600200" cy="647700"/>
          </a:xfrm>
          <a:prstGeom prst="rect">
            <a:avLst/>
          </a:prstGeom>
          <a:noFill/>
          <a:ln w="9525">
            <a:noFill/>
            <a:miter lim="800000"/>
            <a:headEnd/>
            <a:tailEnd/>
          </a:ln>
        </p:spPr>
        <p:txBody>
          <a:bodyPr wrap="none">
            <a:spAutoFit/>
          </a:bodyPr>
          <a:lstStyle/>
          <a:p>
            <a:pPr algn="ctr"/>
            <a:r>
              <a:rPr lang="en-US" b="1"/>
              <a:t>Elements</a:t>
            </a:r>
          </a:p>
          <a:p>
            <a:pPr algn="ctr"/>
            <a:r>
              <a:rPr lang="en-US" b="1"/>
              <a:t>Change Agents</a:t>
            </a:r>
            <a:endParaRPr lang="en-US"/>
          </a:p>
        </p:txBody>
      </p:sp>
      <p:sp>
        <p:nvSpPr>
          <p:cNvPr id="30745" name="Rectangle 97"/>
          <p:cNvSpPr>
            <a:spLocks noChangeArrowheads="1"/>
          </p:cNvSpPr>
          <p:nvPr/>
        </p:nvSpPr>
        <p:spPr bwMode="auto">
          <a:xfrm>
            <a:off x="3910013" y="98425"/>
            <a:ext cx="1150937" cy="646113"/>
          </a:xfrm>
          <a:prstGeom prst="rect">
            <a:avLst/>
          </a:prstGeom>
          <a:noFill/>
          <a:ln w="9525">
            <a:noFill/>
            <a:miter lim="800000"/>
            <a:headEnd/>
            <a:tailEnd/>
          </a:ln>
        </p:spPr>
        <p:txBody>
          <a:bodyPr wrap="none">
            <a:spAutoFit/>
          </a:bodyPr>
          <a:lstStyle/>
          <a:p>
            <a:pPr algn="ctr"/>
            <a:r>
              <a:rPr lang="en-US" b="1"/>
              <a:t>Mgt</a:t>
            </a:r>
          </a:p>
          <a:p>
            <a:pPr algn="ctr"/>
            <a:r>
              <a:rPr lang="en-US" b="1"/>
              <a:t>Questions</a:t>
            </a:r>
          </a:p>
        </p:txBody>
      </p:sp>
      <p:cxnSp>
        <p:nvCxnSpPr>
          <p:cNvPr id="100" name="Straight Arrow Connector 99"/>
          <p:cNvCxnSpPr>
            <a:cxnSpLocks noChangeShapeType="1"/>
            <a:endCxn id="30744" idx="1"/>
          </p:cNvCxnSpPr>
          <p:nvPr/>
        </p:nvCxnSpPr>
        <p:spPr bwMode="auto">
          <a:xfrm>
            <a:off x="981075" y="422275"/>
            <a:ext cx="714375" cy="1588"/>
          </a:xfrm>
          <a:prstGeom prst="straightConnector1">
            <a:avLst/>
          </a:prstGeom>
          <a:noFill/>
          <a:ln w="25400">
            <a:solidFill>
              <a:schemeClr val="accent1"/>
            </a:solidFill>
            <a:round/>
            <a:headEnd type="arrow" w="med" len="med"/>
            <a:tailEnd type="arrow" w="med" len="med"/>
          </a:ln>
          <a:effectLst>
            <a:outerShdw blurRad="63500" dist="20000" dir="5400000" rotWithShape="0">
              <a:srgbClr val="000000">
                <a:alpha val="37999"/>
              </a:srgbClr>
            </a:outerShdw>
          </a:effectLst>
        </p:spPr>
      </p:cxnSp>
      <p:cxnSp>
        <p:nvCxnSpPr>
          <p:cNvPr id="102" name="Straight Arrow Connector 101"/>
          <p:cNvCxnSpPr>
            <a:cxnSpLocks noChangeShapeType="1"/>
            <a:endCxn id="30745" idx="1"/>
          </p:cNvCxnSpPr>
          <p:nvPr/>
        </p:nvCxnSpPr>
        <p:spPr bwMode="auto">
          <a:xfrm flipV="1">
            <a:off x="3295650" y="422275"/>
            <a:ext cx="614363" cy="0"/>
          </a:xfrm>
          <a:prstGeom prst="straightConnector1">
            <a:avLst/>
          </a:prstGeom>
          <a:noFill/>
          <a:ln w="25400">
            <a:solidFill>
              <a:schemeClr val="accent1"/>
            </a:solidFill>
            <a:round/>
            <a:headEnd type="arrow" w="med" len="med"/>
            <a:tailEnd type="arrow" w="med" len="med"/>
          </a:ln>
          <a:effectLst>
            <a:outerShdw blurRad="63500" dist="20000" dir="5400000" rotWithShape="0">
              <a:srgbClr val="000000">
                <a:alpha val="37999"/>
              </a:srgbClr>
            </a:outerShdw>
          </a:effectLst>
        </p:spPr>
      </p:cxnSp>
      <p:sp>
        <p:nvSpPr>
          <p:cNvPr id="30748" name="TextBox 27"/>
          <p:cNvSpPr txBox="1">
            <a:spLocks noChangeArrowheads="1"/>
          </p:cNvSpPr>
          <p:nvPr/>
        </p:nvSpPr>
        <p:spPr bwMode="auto">
          <a:xfrm>
            <a:off x="6357938" y="5900738"/>
            <a:ext cx="1981200" cy="369887"/>
          </a:xfrm>
          <a:prstGeom prst="rect">
            <a:avLst/>
          </a:prstGeom>
          <a:noFill/>
          <a:ln w="9525">
            <a:noFill/>
            <a:miter lim="800000"/>
            <a:headEnd/>
            <a:tailEnd/>
          </a:ln>
        </p:spPr>
        <p:txBody>
          <a:bodyPr wrap="none">
            <a:spAutoFit/>
          </a:bodyPr>
          <a:lstStyle/>
          <a:p>
            <a:r>
              <a:rPr lang="en-US"/>
              <a:t>Oil, Gas &amp; Mining</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57175" y="0"/>
            <a:ext cx="8229600" cy="849313"/>
          </a:xfrm>
          <a:prstGeom prst="rect">
            <a:avLst/>
          </a:prstGeom>
        </p:spPr>
        <p:txBody>
          <a:bodyPr anchor="ctr">
            <a:normAutofit fontScale="92500"/>
          </a:bodyPr>
          <a:lstStyle/>
          <a:p>
            <a:pPr algn="ctr" defTabSz="457200" fontAlgn="auto">
              <a:spcAft>
                <a:spcPts val="0"/>
              </a:spcAft>
              <a:defRPr/>
            </a:pPr>
            <a:r>
              <a:rPr lang="en-US" sz="3600" b="1" dirty="0">
                <a:latin typeface="Arial" pitchFamily="34" charset="0"/>
                <a:ea typeface="+mj-ea"/>
                <a:cs typeface="Arial" pitchFamily="34" charset="0"/>
              </a:rPr>
              <a:t>Species, Habitats, Sites, Change Agents</a:t>
            </a:r>
          </a:p>
        </p:txBody>
      </p:sp>
      <p:sp>
        <p:nvSpPr>
          <p:cNvPr id="31747" name="Content Placeholder 2"/>
          <p:cNvSpPr txBox="1">
            <a:spLocks/>
          </p:cNvSpPr>
          <p:nvPr/>
        </p:nvSpPr>
        <p:spPr bwMode="auto">
          <a:xfrm>
            <a:off x="0" y="990600"/>
            <a:ext cx="8486775" cy="4070350"/>
          </a:xfrm>
          <a:prstGeom prst="rect">
            <a:avLst/>
          </a:prstGeom>
          <a:noFill/>
          <a:ln w="9525">
            <a:noFill/>
            <a:miter lim="800000"/>
            <a:headEnd/>
            <a:tailEnd/>
          </a:ln>
        </p:spPr>
        <p:txBody>
          <a:bodyPr/>
          <a:lstStyle/>
          <a:p>
            <a:pPr marL="342900" indent="-342900" defTabSz="457200">
              <a:lnSpc>
                <a:spcPct val="90000"/>
              </a:lnSpc>
              <a:spcBef>
                <a:spcPct val="20000"/>
              </a:spcBef>
              <a:buFont typeface="Arial" charset="0"/>
              <a:buChar char="•"/>
            </a:pPr>
            <a:r>
              <a:rPr lang="en-US" sz="2800" dirty="0">
                <a:cs typeface="Arial" charset="0"/>
              </a:rPr>
              <a:t>Where are Elements, features, and processes of importance (species, native communities, biodiversity sites, refugia, aquatic communities)?</a:t>
            </a:r>
          </a:p>
          <a:p>
            <a:pPr marL="342900" indent="-342900" defTabSz="457200">
              <a:lnSpc>
                <a:spcPct val="90000"/>
              </a:lnSpc>
              <a:spcBef>
                <a:spcPct val="20000"/>
              </a:spcBef>
              <a:buFont typeface="Arial" charset="0"/>
              <a:buChar char="•"/>
            </a:pPr>
            <a:r>
              <a:rPr lang="en-US" sz="2800" dirty="0">
                <a:cs typeface="Arial" charset="0"/>
              </a:rPr>
              <a:t>Where are critical habitats or landscape features (connectivity, restoration areas, protected areas)?</a:t>
            </a:r>
          </a:p>
          <a:p>
            <a:pPr marL="342900" indent="-342900" defTabSz="457200">
              <a:lnSpc>
                <a:spcPct val="90000"/>
              </a:lnSpc>
              <a:spcBef>
                <a:spcPct val="20000"/>
              </a:spcBef>
              <a:buFont typeface="Arial" charset="0"/>
              <a:buChar char="•"/>
            </a:pPr>
            <a:r>
              <a:rPr lang="en-US" sz="2800" dirty="0">
                <a:cs typeface="Arial" charset="0"/>
              </a:rPr>
              <a:t>Where are locations of significant action by Change Agents?</a:t>
            </a:r>
          </a:p>
          <a:p>
            <a:pPr marL="342900" indent="-342900" defTabSz="457200">
              <a:lnSpc>
                <a:spcPct val="90000"/>
              </a:lnSpc>
              <a:spcBef>
                <a:spcPct val="20000"/>
              </a:spcBef>
              <a:buFont typeface="Arial" charset="0"/>
              <a:buChar char="•"/>
            </a:pPr>
            <a:r>
              <a:rPr lang="en-US" sz="2800" dirty="0">
                <a:cs typeface="Arial" charset="0"/>
              </a:rPr>
              <a:t>Where might climate change have the greatest ecological impact on species or </a:t>
            </a:r>
            <a:r>
              <a:rPr lang="en-US" sz="2800" dirty="0" smtClean="0">
                <a:cs typeface="Arial" charset="0"/>
              </a:rPr>
              <a:t>habitats?</a:t>
            </a:r>
            <a:endParaRPr lang="en-US" sz="2800" dirty="0">
              <a:cs typeface="Arial" charset="0"/>
            </a:endParaRPr>
          </a:p>
          <a:p>
            <a:pPr marL="342900" indent="-342900" defTabSz="457200">
              <a:lnSpc>
                <a:spcPct val="90000"/>
              </a:lnSpc>
              <a:spcBef>
                <a:spcPct val="20000"/>
              </a:spcBef>
            </a:pPr>
            <a:endParaRPr lang="en-US" sz="2800" dirty="0">
              <a:latin typeface="Calibri" pitchFamily="-111" charset="0"/>
              <a:cs typeface="Arial" charset="0"/>
            </a:endParaRPr>
          </a:p>
          <a:p>
            <a:pPr marL="342900" indent="-342900" defTabSz="457200">
              <a:lnSpc>
                <a:spcPct val="90000"/>
              </a:lnSpc>
              <a:spcBef>
                <a:spcPct val="20000"/>
              </a:spcBef>
              <a:buFont typeface="Arial" charset="0"/>
              <a:buChar char="•"/>
            </a:pPr>
            <a:endParaRPr lang="en-US" sz="2800" dirty="0">
              <a:latin typeface="Calibri" pitchFamily="-111" charset="0"/>
              <a:cs typeface="Arial" charset="0"/>
            </a:endParaRPr>
          </a:p>
        </p:txBody>
      </p:sp>
      <p:sp>
        <p:nvSpPr>
          <p:cNvPr id="31748" name="TextBox 5"/>
          <p:cNvSpPr txBox="1">
            <a:spLocks noChangeArrowheads="1"/>
          </p:cNvSpPr>
          <p:nvPr/>
        </p:nvSpPr>
        <p:spPr bwMode="auto">
          <a:xfrm>
            <a:off x="457200" y="5060950"/>
            <a:ext cx="8029575" cy="1323975"/>
          </a:xfrm>
          <a:prstGeom prst="rect">
            <a:avLst/>
          </a:prstGeom>
          <a:noFill/>
          <a:ln w="9525">
            <a:noFill/>
            <a:miter lim="800000"/>
            <a:headEnd/>
            <a:tailEnd/>
          </a:ln>
        </p:spPr>
        <p:txBody>
          <a:bodyPr>
            <a:spAutoFit/>
          </a:bodyPr>
          <a:lstStyle/>
          <a:p>
            <a:r>
              <a:rPr lang="en-US" sz="2000" i="1"/>
              <a:t>Studying the overlap among these classes of questions identifies</a:t>
            </a:r>
            <a:br>
              <a:rPr lang="en-US" sz="2000" i="1"/>
            </a:br>
            <a:r>
              <a:rPr lang="en-US" sz="2000" i="1"/>
              <a:t>(A) areas that may experience the most significant ecological change, and  </a:t>
            </a:r>
            <a:br>
              <a:rPr lang="en-US" sz="2000" i="1"/>
            </a:br>
            <a:r>
              <a:rPr lang="en-US" sz="2000" i="1"/>
              <a:t>(B) opportunities for high impact management action.</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5"/>
          <p:cNvGrpSpPr>
            <a:grpSpLocks/>
          </p:cNvGrpSpPr>
          <p:nvPr/>
        </p:nvGrpSpPr>
        <p:grpSpPr bwMode="auto">
          <a:xfrm>
            <a:off x="439738" y="1443038"/>
            <a:ext cx="7664450" cy="4919662"/>
            <a:chOff x="439191" y="1442541"/>
            <a:chExt cx="7665729" cy="4919385"/>
          </a:xfrm>
        </p:grpSpPr>
        <p:sp>
          <p:nvSpPr>
            <p:cNvPr id="7" name="Rectangle 6"/>
            <p:cNvSpPr/>
            <p:nvPr/>
          </p:nvSpPr>
          <p:spPr>
            <a:xfrm>
              <a:off x="439191" y="3610944"/>
              <a:ext cx="1859272" cy="400027"/>
            </a:xfrm>
            <a:prstGeom prst="rect">
              <a:avLst/>
            </a:prstGeom>
            <a:solidFill>
              <a:schemeClr val="accent1">
                <a:lumMod val="20000"/>
                <a:lumOff val="80000"/>
              </a:schemeClr>
            </a:solidFill>
            <a:ln w="3175">
              <a:solidFill>
                <a:schemeClr val="tx1"/>
              </a:solidFill>
            </a:ln>
          </p:spPr>
          <p:txBody>
            <a:bodyPr>
              <a:spAutoFit/>
            </a:bodyPr>
            <a:lstStyle/>
            <a:p>
              <a:pPr marL="514350" indent="-514350" algn="ctr">
                <a:buClr>
                  <a:schemeClr val="accent1">
                    <a:lumMod val="60000"/>
                    <a:lumOff val="40000"/>
                  </a:schemeClr>
                </a:buClr>
                <a:defRPr/>
              </a:pPr>
              <a:r>
                <a:rPr lang="en-US" sz="2000" b="1" dirty="0">
                  <a:solidFill>
                    <a:schemeClr val="accent1">
                      <a:lumMod val="50000"/>
                    </a:schemeClr>
                  </a:solidFill>
                </a:rPr>
                <a:t>Monitoring</a:t>
              </a:r>
            </a:p>
          </p:txBody>
        </p:sp>
        <p:sp>
          <p:nvSpPr>
            <p:cNvPr id="8" name="TextBox 7"/>
            <p:cNvSpPr txBox="1"/>
            <p:nvPr/>
          </p:nvSpPr>
          <p:spPr>
            <a:xfrm>
              <a:off x="2727160" y="1442541"/>
              <a:ext cx="2834161" cy="707985"/>
            </a:xfrm>
            <a:prstGeom prst="rect">
              <a:avLst/>
            </a:prstGeom>
            <a:solidFill>
              <a:schemeClr val="accent1">
                <a:lumMod val="20000"/>
                <a:lumOff val="80000"/>
              </a:schemeClr>
            </a:solidFill>
            <a:ln w="3175">
              <a:solidFill>
                <a:schemeClr val="tx1"/>
              </a:solidFill>
            </a:ln>
          </p:spPr>
          <p:txBody>
            <a:bodyPr>
              <a:spAutoFit/>
            </a:bodyPr>
            <a:lstStyle/>
            <a:p>
              <a:pPr marL="514350" indent="-514350" algn="ctr">
                <a:buClr>
                  <a:schemeClr val="accent5">
                    <a:lumMod val="90000"/>
                    <a:lumOff val="10000"/>
                  </a:schemeClr>
                </a:buClr>
                <a:defRPr/>
              </a:pPr>
              <a:r>
                <a:rPr lang="en-US" sz="2000" b="1" dirty="0">
                  <a:solidFill>
                    <a:schemeClr val="accent1">
                      <a:lumMod val="50000"/>
                    </a:schemeClr>
                  </a:solidFill>
                </a:rPr>
                <a:t>Rapid Ecoregional</a:t>
              </a:r>
            </a:p>
            <a:p>
              <a:pPr marL="514350" indent="-514350" algn="ctr">
                <a:buClr>
                  <a:schemeClr val="accent5">
                    <a:lumMod val="90000"/>
                    <a:lumOff val="10000"/>
                  </a:schemeClr>
                </a:buClr>
                <a:defRPr/>
              </a:pPr>
              <a:r>
                <a:rPr lang="en-US" sz="2000" b="1" dirty="0">
                  <a:solidFill>
                    <a:schemeClr val="accent1">
                      <a:lumMod val="50000"/>
                    </a:schemeClr>
                  </a:solidFill>
                </a:rPr>
                <a:t>Assessments</a:t>
              </a:r>
            </a:p>
          </p:txBody>
        </p:sp>
        <p:sp>
          <p:nvSpPr>
            <p:cNvPr id="9" name="Rectangle 8"/>
            <p:cNvSpPr/>
            <p:nvPr/>
          </p:nvSpPr>
          <p:spPr>
            <a:xfrm>
              <a:off x="5988429" y="3444265"/>
              <a:ext cx="2116491" cy="707985"/>
            </a:xfrm>
            <a:prstGeom prst="rect">
              <a:avLst/>
            </a:prstGeom>
            <a:solidFill>
              <a:schemeClr val="accent1">
                <a:lumMod val="20000"/>
                <a:lumOff val="80000"/>
              </a:schemeClr>
            </a:solidFill>
            <a:ln w="3175">
              <a:solidFill>
                <a:schemeClr val="tx1"/>
              </a:solidFill>
            </a:ln>
          </p:spPr>
          <p:txBody>
            <a:bodyPr>
              <a:spAutoFit/>
            </a:bodyPr>
            <a:lstStyle/>
            <a:p>
              <a:pPr marL="514350" indent="-514350" algn="ctr">
                <a:buClr>
                  <a:srgbClr val="5A1705">
                    <a:lumMod val="90000"/>
                    <a:lumOff val="10000"/>
                  </a:srgbClr>
                </a:buClr>
                <a:defRPr/>
              </a:pPr>
              <a:r>
                <a:rPr lang="en-US" sz="2000" b="1" dirty="0">
                  <a:solidFill>
                    <a:schemeClr val="accent1">
                      <a:lumMod val="50000"/>
                    </a:schemeClr>
                  </a:solidFill>
                </a:rPr>
                <a:t>Ecoregional </a:t>
              </a:r>
            </a:p>
            <a:p>
              <a:pPr marL="514350" indent="-514350" algn="ctr">
                <a:buClr>
                  <a:srgbClr val="5A1705">
                    <a:lumMod val="90000"/>
                    <a:lumOff val="10000"/>
                  </a:srgbClr>
                </a:buClr>
                <a:defRPr/>
              </a:pPr>
              <a:r>
                <a:rPr lang="en-US" sz="2000" b="1" dirty="0">
                  <a:solidFill>
                    <a:schemeClr val="accent1">
                      <a:lumMod val="50000"/>
                    </a:schemeClr>
                  </a:solidFill>
                </a:rPr>
                <a:t>Direction</a:t>
              </a:r>
            </a:p>
          </p:txBody>
        </p:sp>
        <p:sp>
          <p:nvSpPr>
            <p:cNvPr id="10" name="Rectangle 9"/>
            <p:cNvSpPr/>
            <p:nvPr/>
          </p:nvSpPr>
          <p:spPr>
            <a:xfrm>
              <a:off x="2941509" y="5653941"/>
              <a:ext cx="2413403" cy="707985"/>
            </a:xfrm>
            <a:prstGeom prst="rect">
              <a:avLst/>
            </a:prstGeom>
            <a:solidFill>
              <a:schemeClr val="accent1">
                <a:lumMod val="20000"/>
                <a:lumOff val="80000"/>
              </a:schemeClr>
            </a:solidFill>
            <a:ln w="3175">
              <a:solidFill>
                <a:schemeClr val="tx1"/>
              </a:solidFill>
            </a:ln>
          </p:spPr>
          <p:txBody>
            <a:bodyPr>
              <a:spAutoFit/>
            </a:bodyPr>
            <a:lstStyle/>
            <a:p>
              <a:pPr marL="514350" indent="-514350" algn="ctr">
                <a:buClr>
                  <a:srgbClr val="5A1705">
                    <a:lumMod val="90000"/>
                    <a:lumOff val="10000"/>
                  </a:srgbClr>
                </a:buClr>
                <a:defRPr/>
              </a:pPr>
              <a:r>
                <a:rPr lang="en-US" sz="2000" b="1" dirty="0">
                  <a:solidFill>
                    <a:schemeClr val="accent1">
                      <a:lumMod val="50000"/>
                    </a:schemeClr>
                  </a:solidFill>
                </a:rPr>
                <a:t>Field </a:t>
              </a:r>
            </a:p>
            <a:p>
              <a:pPr marL="514350" indent="-514350" algn="ctr">
                <a:buClr>
                  <a:srgbClr val="5A1705">
                    <a:lumMod val="90000"/>
                    <a:lumOff val="10000"/>
                  </a:srgbClr>
                </a:buClr>
                <a:defRPr/>
              </a:pPr>
              <a:r>
                <a:rPr lang="en-US" sz="2000" b="1" dirty="0">
                  <a:solidFill>
                    <a:schemeClr val="accent1">
                      <a:lumMod val="50000"/>
                    </a:schemeClr>
                  </a:solidFill>
                </a:rPr>
                <a:t>Implementation</a:t>
              </a:r>
            </a:p>
          </p:txBody>
        </p:sp>
        <p:sp>
          <p:nvSpPr>
            <p:cNvPr id="11" name="Rectangle 10"/>
            <p:cNvSpPr/>
            <p:nvPr/>
          </p:nvSpPr>
          <p:spPr>
            <a:xfrm>
              <a:off x="3398785" y="3437916"/>
              <a:ext cx="1340074" cy="707985"/>
            </a:xfrm>
            <a:prstGeom prst="rect">
              <a:avLst/>
            </a:prstGeom>
            <a:solidFill>
              <a:schemeClr val="accent1">
                <a:lumMod val="20000"/>
                <a:lumOff val="80000"/>
              </a:schemeClr>
            </a:solidFill>
            <a:ln w="3175">
              <a:solidFill>
                <a:schemeClr val="tx1"/>
              </a:solidFill>
            </a:ln>
          </p:spPr>
          <p:txBody>
            <a:bodyPr wrap="none">
              <a:spAutoFit/>
            </a:bodyPr>
            <a:lstStyle/>
            <a:p>
              <a:pPr marL="514350" indent="-514350" algn="ctr">
                <a:buClr>
                  <a:srgbClr val="5A1705">
                    <a:lumMod val="90000"/>
                    <a:lumOff val="10000"/>
                  </a:srgbClr>
                </a:buClr>
                <a:defRPr/>
              </a:pPr>
              <a:r>
                <a:rPr lang="en-US" sz="2000" b="1" dirty="0">
                  <a:solidFill>
                    <a:schemeClr val="accent1">
                      <a:lumMod val="50000"/>
                    </a:schemeClr>
                  </a:solidFill>
                </a:rPr>
                <a:t>Science</a:t>
              </a:r>
            </a:p>
            <a:p>
              <a:pPr marL="514350" indent="-514350" algn="ctr">
                <a:buClr>
                  <a:srgbClr val="5A1705">
                    <a:lumMod val="90000"/>
                    <a:lumOff val="10000"/>
                  </a:srgbClr>
                </a:buClr>
                <a:defRPr/>
              </a:pPr>
              <a:r>
                <a:rPr lang="en-US" sz="2000" b="1" dirty="0">
                  <a:solidFill>
                    <a:schemeClr val="accent1">
                      <a:lumMod val="50000"/>
                    </a:schemeClr>
                  </a:solidFill>
                </a:rPr>
                <a:t>Research</a:t>
              </a:r>
            </a:p>
          </p:txBody>
        </p:sp>
        <p:sp>
          <p:nvSpPr>
            <p:cNvPr id="12" name="Donut 11"/>
            <p:cNvSpPr/>
            <p:nvPr/>
          </p:nvSpPr>
          <p:spPr>
            <a:xfrm>
              <a:off x="2517575" y="2444197"/>
              <a:ext cx="3254918" cy="3028779"/>
            </a:xfrm>
            <a:prstGeom prst="donut">
              <a:avLst>
                <a:gd name="adj" fmla="val 1969"/>
              </a:avLst>
            </a:prstGeom>
            <a:solidFill>
              <a:schemeClr val="accent1">
                <a:alpha val="6000"/>
              </a:schemeClr>
            </a:solidFill>
            <a:ln w="6350" cmpd="thinThick">
              <a:solidFill>
                <a:schemeClr val="accent1">
                  <a:alpha val="63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
          <p:nvSpPr>
            <p:cNvPr id="13" name="Chevron 12"/>
            <p:cNvSpPr/>
            <p:nvPr/>
          </p:nvSpPr>
          <p:spPr>
            <a:xfrm rot="2843234">
              <a:off x="5302557" y="2931481"/>
              <a:ext cx="380979" cy="457276"/>
            </a:xfrm>
            <a:prstGeom prst="chevron">
              <a:avLst/>
            </a:prstGeom>
            <a:solidFill>
              <a:schemeClr val="accent1">
                <a:lumMod val="75000"/>
                <a:alpha val="66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
          <p:nvSpPr>
            <p:cNvPr id="14" name="Chevron 13"/>
            <p:cNvSpPr/>
            <p:nvPr/>
          </p:nvSpPr>
          <p:spPr>
            <a:xfrm rot="7582458">
              <a:off x="5146956" y="4666520"/>
              <a:ext cx="380979" cy="457276"/>
            </a:xfrm>
            <a:prstGeom prst="chevron">
              <a:avLst/>
            </a:prstGeom>
            <a:solidFill>
              <a:schemeClr val="accent1">
                <a:lumMod val="75000"/>
                <a:alpha val="66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
          <p:nvSpPr>
            <p:cNvPr id="15" name="Chevron 14"/>
            <p:cNvSpPr/>
            <p:nvPr/>
          </p:nvSpPr>
          <p:spPr>
            <a:xfrm rot="14130893">
              <a:off x="2682745" y="4642710"/>
              <a:ext cx="380979" cy="457276"/>
            </a:xfrm>
            <a:prstGeom prst="chevron">
              <a:avLst/>
            </a:prstGeom>
            <a:solidFill>
              <a:schemeClr val="accent1">
                <a:lumMod val="75000"/>
                <a:alpha val="66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
          <p:nvSpPr>
            <p:cNvPr id="16" name="Chevron 15"/>
            <p:cNvSpPr/>
            <p:nvPr/>
          </p:nvSpPr>
          <p:spPr>
            <a:xfrm rot="17889321">
              <a:off x="2693860" y="2848936"/>
              <a:ext cx="380979" cy="457276"/>
            </a:xfrm>
            <a:prstGeom prst="chevron">
              <a:avLst/>
            </a:prstGeom>
            <a:solidFill>
              <a:schemeClr val="accent1">
                <a:lumMod val="75000"/>
                <a:alpha val="66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
          <p:nvSpPr>
            <p:cNvPr id="20" name="Up-Down Arrow 19"/>
            <p:cNvSpPr/>
            <p:nvPr/>
          </p:nvSpPr>
          <p:spPr>
            <a:xfrm>
              <a:off x="4041829" y="2710882"/>
              <a:ext cx="212760" cy="487336"/>
            </a:xfrm>
            <a:prstGeom prst="upDownArrow">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1" name="Up-Down Arrow 20"/>
            <p:cNvSpPr/>
            <p:nvPr/>
          </p:nvSpPr>
          <p:spPr>
            <a:xfrm>
              <a:off x="4032302" y="4576090"/>
              <a:ext cx="214349" cy="487335"/>
            </a:xfrm>
            <a:prstGeom prst="upDownArrow">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2" name="Up-Down Arrow 21"/>
            <p:cNvSpPr/>
            <p:nvPr/>
          </p:nvSpPr>
          <p:spPr>
            <a:xfrm rot="5400000">
              <a:off x="5209654" y="3597397"/>
              <a:ext cx="212713" cy="487443"/>
            </a:xfrm>
            <a:prstGeom prst="upDownArrow">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 name="Up-Down Arrow 22"/>
            <p:cNvSpPr/>
            <p:nvPr/>
          </p:nvSpPr>
          <p:spPr>
            <a:xfrm rot="5400000">
              <a:off x="2926448" y="3605334"/>
              <a:ext cx="212713" cy="487443"/>
            </a:xfrm>
            <a:prstGeom prst="upDownArrow">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24" name="Title 23"/>
          <p:cNvSpPr>
            <a:spLocks noGrp="1"/>
          </p:cNvSpPr>
          <p:nvPr>
            <p:ph type="title"/>
          </p:nvPr>
        </p:nvSpPr>
        <p:spPr/>
        <p:txBody>
          <a:bodyPr/>
          <a:lstStyle/>
          <a:p>
            <a:pPr>
              <a:defRPr/>
            </a:pPr>
            <a:r>
              <a:rPr lang="en-US" dirty="0" smtClean="0"/>
              <a:t>BLM’s Landscape Approach</a:t>
            </a:r>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0"/>
            <a:ext cx="8229600" cy="849313"/>
          </a:xfrm>
          <a:prstGeom prst="rect">
            <a:avLst/>
          </a:prstGeom>
        </p:spPr>
        <p:txBody>
          <a:bodyPr anchor="ctr">
            <a:normAutofit fontScale="92500"/>
          </a:bodyPr>
          <a:lstStyle/>
          <a:p>
            <a:pPr algn="ctr" defTabSz="457200" fontAlgn="auto">
              <a:spcAft>
                <a:spcPts val="0"/>
              </a:spcAft>
              <a:defRPr/>
            </a:pPr>
            <a:r>
              <a:rPr lang="en-US" sz="3600" b="1" dirty="0">
                <a:latin typeface="Arial" pitchFamily="34" charset="0"/>
                <a:ea typeface="+mj-ea"/>
                <a:cs typeface="Arial" pitchFamily="34" charset="0"/>
              </a:rPr>
              <a:t>Water, Development, Climate Change</a:t>
            </a:r>
          </a:p>
        </p:txBody>
      </p:sp>
      <p:sp>
        <p:nvSpPr>
          <p:cNvPr id="32771" name="Content Placeholder 2"/>
          <p:cNvSpPr txBox="1">
            <a:spLocks/>
          </p:cNvSpPr>
          <p:nvPr/>
        </p:nvSpPr>
        <p:spPr bwMode="auto">
          <a:xfrm>
            <a:off x="0" y="990600"/>
            <a:ext cx="8496300" cy="5867400"/>
          </a:xfrm>
          <a:prstGeom prst="rect">
            <a:avLst/>
          </a:prstGeom>
          <a:noFill/>
          <a:ln w="9525">
            <a:noFill/>
            <a:miter lim="800000"/>
            <a:headEnd/>
            <a:tailEnd/>
          </a:ln>
        </p:spPr>
        <p:txBody>
          <a:bodyPr/>
          <a:lstStyle/>
          <a:p>
            <a:pPr marL="342900" indent="-342900" defTabSz="457200">
              <a:spcBef>
                <a:spcPct val="20000"/>
              </a:spcBef>
              <a:buFont typeface="Arial" charset="0"/>
              <a:buChar char="•"/>
            </a:pPr>
            <a:r>
              <a:rPr lang="en-US" sz="2800" dirty="0">
                <a:cs typeface="Arial" charset="0"/>
              </a:rPr>
              <a:t>Where are aquatic systems, areas with persistent water, critical aquifers and recharge zones?</a:t>
            </a:r>
          </a:p>
          <a:p>
            <a:pPr marL="342900" indent="-342900" defTabSz="457200">
              <a:spcBef>
                <a:spcPct val="20000"/>
              </a:spcBef>
              <a:buFont typeface="Arial" charset="0"/>
              <a:buChar char="•"/>
            </a:pPr>
            <a:r>
              <a:rPr lang="en-US" sz="2800" dirty="0">
                <a:cs typeface="Arial" charset="0"/>
              </a:rPr>
              <a:t>Where are locations with significant fire history? Where might future risks be?</a:t>
            </a:r>
          </a:p>
          <a:p>
            <a:pPr marL="342900" indent="-342900" defTabSz="457200">
              <a:spcBef>
                <a:spcPct val="20000"/>
              </a:spcBef>
              <a:buFont typeface="Arial" charset="0"/>
              <a:buChar char="•"/>
            </a:pPr>
            <a:r>
              <a:rPr lang="en-US" sz="2800" dirty="0">
                <a:cs typeface="Arial" charset="0"/>
              </a:rPr>
              <a:t>Where are locations significantly threatened by invasive species? Where might future risks be?</a:t>
            </a:r>
          </a:p>
          <a:p>
            <a:pPr marL="342900" indent="-342900" defTabSz="457200">
              <a:spcBef>
                <a:spcPct val="20000"/>
              </a:spcBef>
              <a:buFont typeface="Arial" charset="0"/>
              <a:buChar char="•"/>
            </a:pPr>
            <a:r>
              <a:rPr lang="en-US" sz="2800" dirty="0">
                <a:cs typeface="Arial" charset="0"/>
              </a:rPr>
              <a:t>Where is development and human use? Where is development planned?</a:t>
            </a:r>
          </a:p>
          <a:p>
            <a:pPr marL="342900" indent="-342900" defTabSz="457200">
              <a:spcBef>
                <a:spcPct val="20000"/>
              </a:spcBef>
              <a:buFont typeface="Arial" charset="0"/>
              <a:buChar char="•"/>
            </a:pPr>
            <a:r>
              <a:rPr lang="en-US" sz="2800" dirty="0">
                <a:cs typeface="Arial" charset="0"/>
              </a:rPr>
              <a:t>What locations will experience the greatest changes in climate attributes?</a:t>
            </a:r>
          </a:p>
          <a:p>
            <a:pPr marL="342900" indent="-342900" defTabSz="457200">
              <a:spcBef>
                <a:spcPct val="20000"/>
              </a:spcBef>
              <a:buFont typeface="Arial" charset="0"/>
              <a:buChar char="•"/>
            </a:pPr>
            <a:r>
              <a:rPr lang="en-US" sz="2800" dirty="0">
                <a:cs typeface="Arial" charset="0"/>
              </a:rPr>
              <a:t>Where might climate change have the greatest </a:t>
            </a:r>
            <a:r>
              <a:rPr lang="en-US" sz="2800" dirty="0" smtClean="0">
                <a:cs typeface="Arial" charset="0"/>
              </a:rPr>
              <a:t>impact </a:t>
            </a:r>
            <a:r>
              <a:rPr lang="en-US" sz="2800" dirty="0">
                <a:cs typeface="Arial" charset="0"/>
              </a:rPr>
              <a:t>on </a:t>
            </a:r>
            <a:r>
              <a:rPr lang="en-US" sz="2800" dirty="0" smtClean="0">
                <a:cs typeface="Arial" charset="0"/>
              </a:rPr>
              <a:t>ecological </a:t>
            </a:r>
            <a:r>
              <a:rPr lang="en-US" sz="2800" dirty="0">
                <a:cs typeface="Arial" charset="0"/>
              </a:rPr>
              <a:t>processes?</a:t>
            </a:r>
          </a:p>
          <a:p>
            <a:pPr marL="342900" indent="-342900" defTabSz="457200">
              <a:spcBef>
                <a:spcPct val="20000"/>
              </a:spcBef>
              <a:buFont typeface="Arial" charset="0"/>
              <a:buChar char="•"/>
            </a:pPr>
            <a:endParaRPr lang="en-US" sz="2800" dirty="0">
              <a:latin typeface="Calibri" pitchFamily="-111" charset="0"/>
              <a:cs typeface="Arial"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0"/>
            <a:ext cx="8467725" cy="1066800"/>
          </a:xfrm>
          <a:prstGeom prst="rect">
            <a:avLst/>
          </a:prstGeom>
        </p:spPr>
        <p:txBody>
          <a:bodyPr anchor="ctr"/>
          <a:lstStyle/>
          <a:p>
            <a:pPr algn="ctr" defTabSz="457200" fontAlgn="auto">
              <a:spcAft>
                <a:spcPts val="0"/>
              </a:spcAft>
              <a:defRPr/>
            </a:pPr>
            <a:r>
              <a:rPr lang="en-US" sz="3200" b="1" dirty="0">
                <a:latin typeface="Arial" pitchFamily="34" charset="0"/>
                <a:ea typeface="+mj-ea"/>
                <a:cs typeface="Arial" pitchFamily="34" charset="0"/>
              </a:rPr>
              <a:t>Emergent Management Questions</a:t>
            </a:r>
          </a:p>
          <a:p>
            <a:pPr algn="ctr" defTabSz="457200" fontAlgn="auto">
              <a:spcAft>
                <a:spcPts val="0"/>
              </a:spcAft>
              <a:defRPr/>
            </a:pPr>
            <a:r>
              <a:rPr lang="en-US" sz="3200" b="1" dirty="0">
                <a:latin typeface="Arial" pitchFamily="34" charset="0"/>
                <a:ea typeface="+mj-ea"/>
                <a:cs typeface="Arial" pitchFamily="34" charset="0"/>
              </a:rPr>
              <a:t>Roll Up: Integrity, Management</a:t>
            </a:r>
          </a:p>
        </p:txBody>
      </p:sp>
      <p:sp>
        <p:nvSpPr>
          <p:cNvPr id="33795" name="Content Placeholder 2"/>
          <p:cNvSpPr txBox="1">
            <a:spLocks/>
          </p:cNvSpPr>
          <p:nvPr/>
        </p:nvSpPr>
        <p:spPr bwMode="auto">
          <a:xfrm>
            <a:off x="0" y="1377950"/>
            <a:ext cx="8521700" cy="3910013"/>
          </a:xfrm>
          <a:prstGeom prst="rect">
            <a:avLst/>
          </a:prstGeom>
          <a:noFill/>
          <a:ln w="9525">
            <a:noFill/>
            <a:miter lim="800000"/>
            <a:headEnd/>
            <a:tailEnd/>
          </a:ln>
        </p:spPr>
        <p:txBody>
          <a:bodyPr/>
          <a:lstStyle/>
          <a:p>
            <a:pPr marL="342900" indent="-342900" defTabSz="457200">
              <a:lnSpc>
                <a:spcPct val="90000"/>
              </a:lnSpc>
              <a:spcBef>
                <a:spcPct val="20000"/>
              </a:spcBef>
              <a:buFont typeface="Arial" charset="0"/>
              <a:buChar char="•"/>
            </a:pPr>
            <a:r>
              <a:rPr lang="en-US" sz="2600">
                <a:cs typeface="Arial" charset="0"/>
              </a:rPr>
              <a:t>What qualities of the ecoregion contribute (positively or negatively) to the ability of the ecoregion’s ecological systems to resist or respond to disturbance &amp; change?  </a:t>
            </a:r>
          </a:p>
          <a:p>
            <a:pPr marL="342900" indent="-342900" defTabSz="457200">
              <a:lnSpc>
                <a:spcPct val="90000"/>
              </a:lnSpc>
              <a:spcBef>
                <a:spcPct val="20000"/>
              </a:spcBef>
              <a:buFont typeface="Arial" charset="0"/>
              <a:buChar char="•"/>
            </a:pPr>
            <a:r>
              <a:rPr lang="en-US" sz="2600">
                <a:cs typeface="Arial" charset="0"/>
              </a:rPr>
              <a:t>How are these qualities distributed across the ecoregion, and how might their distribution be affected by climate change, development, and other change agents?</a:t>
            </a:r>
          </a:p>
          <a:p>
            <a:pPr marL="342900" indent="-342900" defTabSz="457200">
              <a:lnSpc>
                <a:spcPct val="90000"/>
              </a:lnSpc>
              <a:spcBef>
                <a:spcPct val="20000"/>
              </a:spcBef>
              <a:buFont typeface="Arial" charset="0"/>
              <a:buChar char="•"/>
            </a:pPr>
            <a:r>
              <a:rPr lang="en-US" sz="2600">
                <a:cs typeface="Arial" charset="0"/>
              </a:rPr>
              <a:t>Where are opportunities for effective ecological management? </a:t>
            </a:r>
          </a:p>
        </p:txBody>
      </p:sp>
      <p:sp>
        <p:nvSpPr>
          <p:cNvPr id="33796" name="TextBox 3"/>
          <p:cNvSpPr txBox="1">
            <a:spLocks noChangeArrowheads="1"/>
          </p:cNvSpPr>
          <p:nvPr/>
        </p:nvSpPr>
        <p:spPr bwMode="auto">
          <a:xfrm>
            <a:off x="457200" y="5148263"/>
            <a:ext cx="7419975" cy="1323975"/>
          </a:xfrm>
          <a:prstGeom prst="rect">
            <a:avLst/>
          </a:prstGeom>
          <a:noFill/>
          <a:ln w="9525">
            <a:noFill/>
            <a:miter lim="800000"/>
            <a:headEnd/>
            <a:tailEnd/>
          </a:ln>
        </p:spPr>
        <p:txBody>
          <a:bodyPr>
            <a:spAutoFit/>
          </a:bodyPr>
          <a:lstStyle/>
          <a:p>
            <a:r>
              <a:rPr lang="en-US" sz="2000" i="1"/>
              <a:t>The Management Questions are meant to create a picture of the overall health and integrity of the ecoregion, and point to locations of potentially effective and sustaining high-impact management actions. </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pPr>
              <a:defRPr/>
            </a:pPr>
            <a:r>
              <a:rPr lang="en-US" dirty="0" smtClean="0">
                <a:ea typeface="+mj-ea"/>
              </a:rPr>
              <a:t>Conservation Elements - Approach and Criteria </a:t>
            </a:r>
            <a:br>
              <a:rPr lang="en-US" dirty="0" smtClean="0">
                <a:ea typeface="+mj-ea"/>
              </a:rPr>
            </a:br>
            <a:r>
              <a:rPr lang="en-US" dirty="0" smtClean="0">
                <a:ea typeface="+mj-ea"/>
              </a:rPr>
              <a:t/>
            </a:r>
            <a:br>
              <a:rPr lang="en-US" dirty="0" smtClean="0">
                <a:ea typeface="+mj-ea"/>
              </a:rPr>
            </a:br>
            <a:r>
              <a:rPr lang="en-US" dirty="0" smtClean="0">
                <a:ea typeface="+mj-ea"/>
              </a:rPr>
              <a:t>Mojave Basin and Range</a:t>
            </a:r>
            <a:endParaRPr lang="en-US" dirty="0">
              <a:ea typeface="+mj-ea"/>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ea typeface="+mj-ea"/>
              </a:rPr>
              <a:t>Selection Criteria - Categories</a:t>
            </a:r>
            <a:endParaRPr lang="en-US" dirty="0">
              <a:ea typeface="+mj-ea"/>
            </a:endParaRPr>
          </a:p>
        </p:txBody>
      </p:sp>
      <p:sp>
        <p:nvSpPr>
          <p:cNvPr id="3" name="Content Placeholder 2"/>
          <p:cNvSpPr>
            <a:spLocks noGrp="1"/>
          </p:cNvSpPr>
          <p:nvPr>
            <p:ph idx="1"/>
          </p:nvPr>
        </p:nvSpPr>
        <p:spPr/>
        <p:txBody>
          <a:bodyPr/>
          <a:lstStyle/>
          <a:p>
            <a:pPr>
              <a:defRPr/>
            </a:pPr>
            <a:r>
              <a:rPr lang="en-US" dirty="0" smtClean="0">
                <a:ea typeface="+mn-ea"/>
              </a:rPr>
              <a:t>Core Conservation Elements</a:t>
            </a:r>
          </a:p>
          <a:p>
            <a:pPr marL="971550" lvl="1" indent="-514350">
              <a:buFont typeface="+mj-lt"/>
              <a:buAutoNum type="arabicPeriod"/>
              <a:defRPr/>
            </a:pPr>
            <a:r>
              <a:rPr lang="en-US" dirty="0" smtClean="0">
                <a:ea typeface="+mn-ea"/>
              </a:rPr>
              <a:t>Supporting regional biodiversity and ecosystem services</a:t>
            </a:r>
          </a:p>
          <a:p>
            <a:pPr marL="971550" lvl="1" indent="-514350">
              <a:buFont typeface="+mj-lt"/>
              <a:buAutoNum type="arabicPeriod"/>
              <a:defRPr/>
            </a:pPr>
            <a:r>
              <a:rPr lang="en-US" dirty="0" smtClean="0">
                <a:ea typeface="+mn-ea"/>
              </a:rPr>
              <a:t>Emphasizes assessment of ecosystem integrity</a:t>
            </a:r>
          </a:p>
          <a:p>
            <a:pPr>
              <a:defRPr/>
            </a:pPr>
            <a:r>
              <a:rPr lang="en-US" dirty="0" smtClean="0">
                <a:ea typeface="+mn-ea"/>
              </a:rPr>
              <a:t>Desired Conservation Elements</a:t>
            </a:r>
          </a:p>
          <a:p>
            <a:pPr marL="971550" lvl="1" indent="-514350">
              <a:buFont typeface="+mj-lt"/>
              <a:buAutoNum type="arabicPeriod"/>
              <a:defRPr/>
            </a:pPr>
            <a:r>
              <a:rPr lang="en-US" dirty="0" smtClean="0">
                <a:ea typeface="+mn-ea"/>
              </a:rPr>
              <a:t>Resource values of interest to stakeholders</a:t>
            </a:r>
          </a:p>
          <a:p>
            <a:pPr marL="971550" lvl="1" indent="-514350">
              <a:buFont typeface="+mj-lt"/>
              <a:buAutoNum type="arabicPeriod"/>
              <a:defRPr/>
            </a:pPr>
            <a:r>
              <a:rPr lang="en-US" dirty="0" smtClean="0">
                <a:ea typeface="+mn-ea"/>
              </a:rPr>
              <a:t>Feasible treatment in rapid process</a:t>
            </a:r>
          </a:p>
          <a:p>
            <a:pPr>
              <a:defRPr/>
            </a:pPr>
            <a:endParaRPr lang="en-US" dirty="0">
              <a:ea typeface="+mn-ea"/>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866" name="Group 2"/>
          <p:cNvGrpSpPr>
            <a:grpSpLocks/>
          </p:cNvGrpSpPr>
          <p:nvPr/>
        </p:nvGrpSpPr>
        <p:grpSpPr bwMode="auto">
          <a:xfrm>
            <a:off x="2528888" y="1471613"/>
            <a:ext cx="3973512" cy="3916362"/>
            <a:chOff x="0" y="0"/>
            <a:chExt cx="2816" cy="2467"/>
          </a:xfrm>
        </p:grpSpPr>
        <p:sp>
          <p:nvSpPr>
            <p:cNvPr id="256003" name="Rectangle 3"/>
            <p:cNvSpPr>
              <a:spLocks noChangeArrowheads="1"/>
            </p:cNvSpPr>
            <p:nvPr/>
          </p:nvSpPr>
          <p:spPr bwMode="auto">
            <a:xfrm>
              <a:off x="0" y="0"/>
              <a:ext cx="2816" cy="0"/>
            </a:xfrm>
            <a:prstGeom prst="rect">
              <a:avLst/>
            </a:prstGeom>
            <a:noFill/>
            <a:ln w="12700">
              <a:noFill/>
              <a:miter lim="800000"/>
              <a:headEnd/>
              <a:tailEnd/>
            </a:ln>
            <a:effectLst>
              <a:outerShdw dist="17961" dir="2700000" algn="ctr" rotWithShape="0">
                <a:srgbClr val="A2C1FE"/>
              </a:outerShdw>
            </a:effectLst>
          </p:spPr>
          <p:txBody>
            <a:bodyPr>
              <a:spAutoFit/>
            </a:bodyPr>
            <a:lstStyle/>
            <a:p>
              <a:pPr eaLnBrk="0" hangingPunct="0">
                <a:defRPr/>
              </a:pPr>
              <a:endParaRPr lang="en-US">
                <a:effectLst>
                  <a:outerShdw blurRad="38100" dist="38100" dir="2700000" algn="tl">
                    <a:srgbClr val="000000">
                      <a:alpha val="43137"/>
                    </a:srgbClr>
                  </a:outerShdw>
                </a:effectLst>
                <a:ea typeface="+mn-ea"/>
              </a:endParaRPr>
            </a:p>
          </p:txBody>
        </p:sp>
        <p:sp>
          <p:nvSpPr>
            <p:cNvPr id="256004" name="Rectangle 4"/>
            <p:cNvSpPr>
              <a:spLocks noChangeArrowheads="1"/>
            </p:cNvSpPr>
            <p:nvPr/>
          </p:nvSpPr>
          <p:spPr bwMode="auto">
            <a:xfrm>
              <a:off x="0" y="0"/>
              <a:ext cx="2468" cy="2467"/>
            </a:xfrm>
            <a:prstGeom prst="rect">
              <a:avLst/>
            </a:prstGeom>
            <a:noFill/>
            <a:ln w="12700">
              <a:noFill/>
              <a:miter lim="800000"/>
              <a:headEnd/>
              <a:tailEnd/>
            </a:ln>
            <a:effectLst>
              <a:outerShdw dist="17961" dir="2700000" algn="ctr" rotWithShape="0">
                <a:srgbClr val="A2C1FE"/>
              </a:outerShdw>
            </a:effectLst>
          </p:spPr>
          <p:txBody>
            <a:bodyPr/>
            <a:lstStyle/>
            <a:p>
              <a:pPr marL="515938" indent="-338138" eaLnBrk="0" hangingPunct="0">
                <a:tabLst>
                  <a:tab pos="3200400" algn="l"/>
                </a:tabLst>
                <a:defRPr/>
              </a:pPr>
              <a:r>
                <a:rPr lang="en-US"/>
                <a:t>  </a:t>
              </a:r>
              <a:r>
                <a:rPr lang="en-US" sz="20300"/>
                <a:t> </a:t>
              </a:r>
              <a:r>
                <a:rPr lang="en-US"/>
                <a:t>                                                      </a:t>
              </a:r>
            </a:p>
            <a:p>
              <a:pPr marL="515938" indent="-338138" eaLnBrk="0" hangingPunct="0">
                <a:tabLst>
                  <a:tab pos="3200400" algn="l"/>
                </a:tabLst>
                <a:defRPr/>
              </a:pPr>
              <a:endParaRPr lang="en-US"/>
            </a:p>
          </p:txBody>
        </p:sp>
      </p:grpSp>
      <p:sp>
        <p:nvSpPr>
          <p:cNvPr id="256010" name="Text Box 10"/>
          <p:cNvSpPr txBox="1">
            <a:spLocks noChangeArrowheads="1"/>
          </p:cNvSpPr>
          <p:nvPr/>
        </p:nvSpPr>
        <p:spPr bwMode="auto">
          <a:xfrm>
            <a:off x="114300" y="428625"/>
            <a:ext cx="8686800" cy="1323975"/>
          </a:xfrm>
          <a:prstGeom prst="rect">
            <a:avLst/>
          </a:prstGeom>
          <a:noFill/>
          <a:ln w="12700">
            <a:noFill/>
            <a:miter lim="800000"/>
            <a:headEnd/>
            <a:tailEnd/>
          </a:ln>
          <a:effectLst>
            <a:outerShdw dist="17961" dir="2700000" algn="ctr" rotWithShape="0">
              <a:srgbClr val="A2C1FE"/>
            </a:outerShdw>
          </a:effectLst>
        </p:spPr>
        <p:txBody>
          <a:bodyPr>
            <a:spAutoFit/>
          </a:bodyPr>
          <a:lstStyle/>
          <a:p>
            <a:pPr marL="515938" indent="-338138" algn="ctr" eaLnBrk="0" hangingPunct="0">
              <a:spcBef>
                <a:spcPct val="50000"/>
              </a:spcBef>
              <a:tabLst>
                <a:tab pos="3200400" algn="l"/>
              </a:tabLst>
              <a:defRPr/>
            </a:pPr>
            <a:r>
              <a:rPr lang="en-US" sz="4000" dirty="0">
                <a:effectLst>
                  <a:outerShdw blurRad="38100" dist="38100" dir="2700000" algn="tl">
                    <a:srgbClr val="000000"/>
                  </a:outerShdw>
                </a:effectLst>
                <a:latin typeface="Arial" pitchFamily="34" charset="0"/>
                <a:ea typeface="+mn-ea"/>
                <a:cs typeface="Arial" pitchFamily="34" charset="0"/>
              </a:rPr>
              <a:t>Approaches to 		                 Natural Resource Assessment</a:t>
            </a:r>
          </a:p>
        </p:txBody>
      </p:sp>
      <p:sp>
        <p:nvSpPr>
          <p:cNvPr id="256011" name="Rectangle 11"/>
          <p:cNvSpPr>
            <a:spLocks noChangeArrowheads="1"/>
          </p:cNvSpPr>
          <p:nvPr/>
        </p:nvSpPr>
        <p:spPr bwMode="auto">
          <a:xfrm>
            <a:off x="0" y="2743200"/>
            <a:ext cx="9144000" cy="0"/>
          </a:xfrm>
          <a:prstGeom prst="rect">
            <a:avLst/>
          </a:prstGeom>
          <a:noFill/>
          <a:ln w="12700">
            <a:noFill/>
            <a:miter lim="800000"/>
            <a:headEnd/>
            <a:tailEnd/>
          </a:ln>
          <a:effectLst>
            <a:outerShdw dist="17961" dir="2700000" algn="ctr" rotWithShape="0">
              <a:srgbClr val="A2C1FE"/>
            </a:outerShdw>
          </a:effectLst>
        </p:spPr>
        <p:txBody>
          <a:bodyPr>
            <a:spAutoFit/>
          </a:bodyPr>
          <a:lstStyle/>
          <a:p>
            <a:pPr eaLnBrk="0" hangingPunct="0">
              <a:defRPr/>
            </a:pPr>
            <a:endParaRPr lang="en-US">
              <a:effectLst>
                <a:outerShdw blurRad="38100" dist="38100" dir="2700000" algn="tl">
                  <a:srgbClr val="000000">
                    <a:alpha val="43137"/>
                  </a:srgbClr>
                </a:outerShdw>
              </a:effectLst>
              <a:ea typeface="+mn-ea"/>
            </a:endParaRPr>
          </a:p>
        </p:txBody>
      </p:sp>
      <p:sp>
        <p:nvSpPr>
          <p:cNvPr id="256013" name="Text Box 13"/>
          <p:cNvSpPr txBox="1">
            <a:spLocks noChangeArrowheads="1"/>
          </p:cNvSpPr>
          <p:nvPr/>
        </p:nvSpPr>
        <p:spPr bwMode="auto">
          <a:xfrm>
            <a:off x="5105400" y="2209800"/>
            <a:ext cx="3352800" cy="3540125"/>
          </a:xfrm>
          <a:prstGeom prst="rect">
            <a:avLst/>
          </a:prstGeom>
          <a:noFill/>
          <a:ln w="12700">
            <a:noFill/>
            <a:miter lim="800000"/>
            <a:headEnd/>
            <a:tailEnd/>
          </a:ln>
          <a:effectLst/>
        </p:spPr>
        <p:txBody>
          <a:bodyPr>
            <a:spAutoFit/>
          </a:bodyPr>
          <a:lstStyle/>
          <a:p>
            <a:pPr algn="ctr" eaLnBrk="0" hangingPunct="0">
              <a:spcBef>
                <a:spcPct val="50000"/>
              </a:spcBef>
              <a:defRPr/>
            </a:pPr>
            <a:r>
              <a:rPr lang="en-US" sz="3200" dirty="0">
                <a:effectLst>
                  <a:outerShdw blurRad="38100" dist="38100" dir="2700000" algn="tl">
                    <a:srgbClr val="000000"/>
                  </a:outerShdw>
                </a:effectLst>
                <a:latin typeface="Arial" pitchFamily="34" charset="0"/>
                <a:ea typeface="+mn-ea"/>
                <a:cs typeface="Arial" pitchFamily="34" charset="0"/>
              </a:rPr>
              <a:t>How do we effectively represent biodiversity in  resource management and conservation?</a:t>
            </a:r>
            <a:r>
              <a:rPr lang="en-US" dirty="0">
                <a:effectLst>
                  <a:outerShdw blurRad="38100" dist="38100" dir="2700000" algn="tl">
                    <a:srgbClr val="000000"/>
                  </a:outerShdw>
                </a:effectLst>
                <a:latin typeface="Arial" pitchFamily="34" charset="0"/>
                <a:ea typeface="+mn-ea"/>
                <a:cs typeface="Arial" pitchFamily="34" charset="0"/>
              </a:rPr>
              <a:t> </a:t>
            </a:r>
          </a:p>
        </p:txBody>
      </p:sp>
      <p:sp>
        <p:nvSpPr>
          <p:cNvPr id="256014" name="Line 14"/>
          <p:cNvSpPr>
            <a:spLocks noChangeShapeType="1"/>
          </p:cNvSpPr>
          <p:nvPr/>
        </p:nvSpPr>
        <p:spPr bwMode="auto">
          <a:xfrm>
            <a:off x="990600" y="1752600"/>
            <a:ext cx="7178675" cy="0"/>
          </a:xfrm>
          <a:prstGeom prst="line">
            <a:avLst/>
          </a:prstGeom>
          <a:noFill/>
          <a:ln w="28575">
            <a:solidFill>
              <a:srgbClr val="77933C"/>
            </a:solidFill>
            <a:round/>
            <a:headEnd/>
            <a:tailEnd/>
          </a:ln>
          <a:effectLst>
            <a:outerShdw dist="17961" dir="2700000" algn="ctr" rotWithShape="0">
              <a:srgbClr val="A2C1FE"/>
            </a:outerShdw>
          </a:effectLst>
        </p:spPr>
        <p:txBody>
          <a:bodyPr wrap="none" anchor="ctr"/>
          <a:lstStyle/>
          <a:p>
            <a:pPr>
              <a:defRPr/>
            </a:pPr>
            <a:endParaRPr lang="en-US"/>
          </a:p>
        </p:txBody>
      </p:sp>
      <p:sp>
        <p:nvSpPr>
          <p:cNvPr id="256016" name="Text Box 16"/>
          <p:cNvSpPr txBox="1">
            <a:spLocks noChangeArrowheads="1"/>
          </p:cNvSpPr>
          <p:nvPr/>
        </p:nvSpPr>
        <p:spPr bwMode="auto">
          <a:xfrm>
            <a:off x="4800600" y="2025650"/>
            <a:ext cx="3657600" cy="3724275"/>
          </a:xfrm>
          <a:prstGeom prst="rect">
            <a:avLst/>
          </a:prstGeom>
          <a:solidFill>
            <a:schemeClr val="bg1"/>
          </a:solidFill>
          <a:ln w="12700">
            <a:noFill/>
            <a:miter lim="800000"/>
            <a:headEnd/>
            <a:tailEnd/>
          </a:ln>
          <a:effectLst/>
        </p:spPr>
        <p:txBody>
          <a:bodyPr>
            <a:spAutoFit/>
          </a:bodyPr>
          <a:lstStyle/>
          <a:p>
            <a:pPr algn="ctr" eaLnBrk="0" hangingPunct="0">
              <a:spcBef>
                <a:spcPct val="50000"/>
              </a:spcBef>
              <a:defRPr/>
            </a:pPr>
            <a:r>
              <a:rPr lang="en-US" sz="2800">
                <a:solidFill>
                  <a:schemeClr val="tx2"/>
                </a:solidFill>
                <a:effectLst>
                  <a:outerShdw blurRad="38100" dist="38100" dir="2700000" algn="tl">
                    <a:srgbClr val="C0C0C0"/>
                  </a:outerShdw>
                </a:effectLst>
                <a:latin typeface="Trebuchet MS" pitchFamily="-111" charset="0"/>
              </a:rPr>
              <a:t>Species Diversity “hotspots”</a:t>
            </a:r>
          </a:p>
          <a:p>
            <a:pPr algn="ctr" eaLnBrk="0" hangingPunct="0">
              <a:spcBef>
                <a:spcPct val="50000"/>
              </a:spcBef>
              <a:defRPr/>
            </a:pPr>
            <a:r>
              <a:rPr lang="en-US" sz="2800">
                <a:solidFill>
                  <a:schemeClr val="tx2"/>
                </a:solidFill>
                <a:effectLst>
                  <a:outerShdw blurRad="38100" dist="38100" dir="2700000" algn="tl">
                    <a:srgbClr val="C0C0C0"/>
                  </a:outerShdw>
                </a:effectLst>
                <a:latin typeface="Trebuchet MS" pitchFamily="-111" charset="0"/>
              </a:rPr>
              <a:t>“Vertebrate Gap Analysis”</a:t>
            </a:r>
          </a:p>
          <a:p>
            <a:pPr algn="ctr" eaLnBrk="0" hangingPunct="0">
              <a:spcBef>
                <a:spcPct val="50000"/>
              </a:spcBef>
              <a:defRPr/>
            </a:pPr>
            <a:r>
              <a:rPr lang="en-US" sz="2800">
                <a:solidFill>
                  <a:schemeClr val="tx2"/>
                </a:solidFill>
                <a:effectLst>
                  <a:outerShdw blurRad="38100" dist="38100" dir="2700000" algn="tl">
                    <a:srgbClr val="C0C0C0"/>
                  </a:outerShdw>
                </a:effectLst>
                <a:latin typeface="Trebuchet MS" pitchFamily="-111" charset="0"/>
              </a:rPr>
              <a:t>“Focal Species”</a:t>
            </a:r>
          </a:p>
          <a:p>
            <a:pPr algn="ctr" eaLnBrk="0" hangingPunct="0">
              <a:spcBef>
                <a:spcPct val="50000"/>
              </a:spcBef>
              <a:defRPr/>
            </a:pPr>
            <a:r>
              <a:rPr lang="en-US" sz="2800">
                <a:solidFill>
                  <a:schemeClr val="tx2"/>
                </a:solidFill>
                <a:effectLst>
                  <a:outerShdw blurRad="38100" dist="38100" dir="2700000" algn="tl">
                    <a:srgbClr val="C0C0C0"/>
                  </a:outerShdw>
                </a:effectLst>
                <a:latin typeface="Trebuchet MS" pitchFamily="-111" charset="0"/>
              </a:rPr>
              <a:t>“Landscape Representation”</a:t>
            </a:r>
          </a:p>
        </p:txBody>
      </p:sp>
      <p:pic>
        <p:nvPicPr>
          <p:cNvPr id="36872" name="Picture 11" descr="MMEMDS2.jpg"/>
          <p:cNvPicPr>
            <a:picLocks noChangeAspect="1"/>
          </p:cNvPicPr>
          <p:nvPr/>
        </p:nvPicPr>
        <p:blipFill>
          <a:blip r:embed="rId3" cstate="print"/>
          <a:srcRect/>
          <a:stretch>
            <a:fillRect/>
          </a:stretch>
        </p:blipFill>
        <p:spPr bwMode="auto">
          <a:xfrm>
            <a:off x="319088" y="1881188"/>
            <a:ext cx="4676775" cy="3506787"/>
          </a:xfrm>
          <a:prstGeom prst="rect">
            <a:avLst/>
          </a:prstGeom>
          <a:noFill/>
          <a:ln w="9525">
            <a:noFill/>
            <a:miter lim="800000"/>
            <a:headEnd/>
            <a:tailEnd/>
          </a:ln>
        </p:spPr>
      </p:pic>
      <p:pic>
        <p:nvPicPr>
          <p:cNvPr id="36873" name="Picture 12"/>
          <p:cNvPicPr>
            <a:picLocks noChangeAspect="1" noChangeArrowheads="1"/>
          </p:cNvPicPr>
          <p:nvPr/>
        </p:nvPicPr>
        <p:blipFill>
          <a:blip r:embed="rId4" cstate="print"/>
          <a:srcRect/>
          <a:stretch>
            <a:fillRect/>
          </a:stretch>
        </p:blipFill>
        <p:spPr bwMode="auto">
          <a:xfrm>
            <a:off x="319088" y="5267325"/>
            <a:ext cx="1395412" cy="965200"/>
          </a:xfrm>
          <a:prstGeom prst="rect">
            <a:avLst/>
          </a:prstGeom>
          <a:noFill/>
          <a:ln w="9525">
            <a:noFill/>
            <a:miter lim="800000"/>
            <a:headEnd/>
            <a:tailEnd/>
          </a:ln>
        </p:spPr>
      </p:pic>
      <p:pic>
        <p:nvPicPr>
          <p:cNvPr id="36874" name="Picture 14"/>
          <p:cNvPicPr>
            <a:picLocks noChangeAspect="1" noChangeArrowheads="1"/>
          </p:cNvPicPr>
          <p:nvPr/>
        </p:nvPicPr>
        <p:blipFill>
          <a:blip r:embed="rId5" cstate="print"/>
          <a:srcRect/>
          <a:stretch>
            <a:fillRect/>
          </a:stretch>
        </p:blipFill>
        <p:spPr bwMode="auto">
          <a:xfrm>
            <a:off x="3538538" y="5267325"/>
            <a:ext cx="1457325" cy="971550"/>
          </a:xfrm>
          <a:prstGeom prst="rect">
            <a:avLst/>
          </a:prstGeom>
          <a:noFill/>
          <a:ln w="9525">
            <a:noFill/>
            <a:miter lim="800000"/>
            <a:headEnd/>
            <a:tailEnd/>
          </a:ln>
        </p:spPr>
      </p:pic>
      <p:pic>
        <p:nvPicPr>
          <p:cNvPr id="36875" name="Picture 15"/>
          <p:cNvPicPr>
            <a:picLocks noChangeAspect="1" noChangeArrowheads="1"/>
          </p:cNvPicPr>
          <p:nvPr/>
        </p:nvPicPr>
        <p:blipFill>
          <a:blip r:embed="rId6" cstate="print"/>
          <a:srcRect/>
          <a:stretch>
            <a:fillRect/>
          </a:stretch>
        </p:blipFill>
        <p:spPr bwMode="auto">
          <a:xfrm>
            <a:off x="1985963" y="5267325"/>
            <a:ext cx="1409700" cy="996950"/>
          </a:xfrm>
          <a:prstGeom prst="rect">
            <a:avLst/>
          </a:prstGeom>
          <a:noFill/>
          <a:ln w="9525">
            <a:noFill/>
            <a:miter lim="800000"/>
            <a:headEnd/>
            <a:tailEnd/>
          </a:ln>
        </p:spPr>
      </p:pic>
      <p:pic>
        <p:nvPicPr>
          <p:cNvPr id="36876" name="Picture 16"/>
          <p:cNvPicPr>
            <a:picLocks noChangeAspect="1" noChangeArrowheads="1"/>
          </p:cNvPicPr>
          <p:nvPr/>
        </p:nvPicPr>
        <p:blipFill>
          <a:blip r:embed="rId7" cstate="print"/>
          <a:srcRect/>
          <a:stretch>
            <a:fillRect/>
          </a:stretch>
        </p:blipFill>
        <p:spPr bwMode="auto">
          <a:xfrm>
            <a:off x="3438525" y="1881188"/>
            <a:ext cx="1557338" cy="1058862"/>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3500"/>
                                  </p:stCondLst>
                                  <p:childTnLst>
                                    <p:set>
                                      <p:cBhvr>
                                        <p:cTn id="6" dur="1" fill="hold">
                                          <p:stCondLst>
                                            <p:cond delay="0"/>
                                          </p:stCondLst>
                                        </p:cTn>
                                        <p:tgtEl>
                                          <p:spTgt spid="256016"/>
                                        </p:tgtEl>
                                        <p:attrNameLst>
                                          <p:attrName>style.visibility</p:attrName>
                                        </p:attrNameLst>
                                      </p:cBhvr>
                                      <p:to>
                                        <p:strVal val="visible"/>
                                      </p:to>
                                    </p:set>
                                    <p:animEffect transition="in" filter="wipe(up)">
                                      <p:cBhvr>
                                        <p:cTn id="7" dur="5000"/>
                                        <p:tgtEl>
                                          <p:spTgt spid="256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16" grpId="0" animBg="1"/>
    </p:bld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7890" name="Picture 3"/>
          <p:cNvPicPr>
            <a:picLocks noChangeAspect="1" noChangeArrowheads="1"/>
          </p:cNvPicPr>
          <p:nvPr/>
        </p:nvPicPr>
        <p:blipFill>
          <a:blip r:embed="rId3" cstate="print"/>
          <a:srcRect/>
          <a:stretch>
            <a:fillRect/>
          </a:stretch>
        </p:blipFill>
        <p:spPr bwMode="auto">
          <a:xfrm>
            <a:off x="5967413" y="1143000"/>
            <a:ext cx="2424112" cy="1647825"/>
          </a:xfrm>
          <a:prstGeom prst="rect">
            <a:avLst/>
          </a:prstGeom>
          <a:noFill/>
          <a:ln w="9525">
            <a:noFill/>
            <a:miter lim="800000"/>
            <a:headEnd/>
            <a:tailEnd/>
          </a:ln>
        </p:spPr>
      </p:pic>
      <p:sp>
        <p:nvSpPr>
          <p:cNvPr id="855042" name="Rectangle 2"/>
          <p:cNvSpPr>
            <a:spLocks noGrp="1" noChangeArrowheads="1"/>
          </p:cNvSpPr>
          <p:nvPr>
            <p:ph type="body" idx="1"/>
          </p:nvPr>
        </p:nvSpPr>
        <p:spPr>
          <a:xfrm>
            <a:off x="304800" y="1219200"/>
            <a:ext cx="4495800" cy="5334000"/>
          </a:xfrm>
        </p:spPr>
        <p:txBody>
          <a:bodyPr lIns="92075" tIns="46038" rIns="92075" bIns="46038"/>
          <a:lstStyle/>
          <a:p>
            <a:pPr marL="287338" indent="-234950">
              <a:lnSpc>
                <a:spcPct val="80000"/>
              </a:lnSpc>
              <a:spcBef>
                <a:spcPct val="100000"/>
              </a:spcBef>
              <a:buSzPct val="110000"/>
              <a:buFontTx/>
              <a:buChar char="•"/>
              <a:tabLst>
                <a:tab pos="1028700" algn="l"/>
              </a:tabLst>
              <a:defRPr/>
            </a:pPr>
            <a:r>
              <a:rPr lang="en-US" sz="2400" b="1" dirty="0">
                <a:solidFill>
                  <a:schemeClr val="tx1"/>
                </a:solidFill>
                <a:latin typeface="Trebuchet MS" pitchFamily="34" charset="0"/>
                <a:ea typeface="+mn-ea"/>
              </a:rPr>
              <a:t>Ecological Systems</a:t>
            </a:r>
            <a:endParaRPr lang="en-US" sz="2400" dirty="0">
              <a:solidFill>
                <a:schemeClr val="tx1"/>
              </a:solidFill>
              <a:latin typeface="Trebuchet MS" pitchFamily="34" charset="0"/>
              <a:ea typeface="+mn-ea"/>
            </a:endParaRPr>
          </a:p>
          <a:p>
            <a:pPr marL="627063" lvl="1" indent="-169863">
              <a:lnSpc>
                <a:spcPct val="80000"/>
              </a:lnSpc>
              <a:buClr>
                <a:srgbClr val="006666"/>
              </a:buClr>
              <a:buSzPct val="110000"/>
              <a:buFontTx/>
              <a:buChar char="•"/>
              <a:tabLst>
                <a:tab pos="1028700" algn="l"/>
              </a:tabLst>
              <a:defRPr/>
            </a:pPr>
            <a:r>
              <a:rPr lang="en-US" sz="2000" dirty="0">
                <a:solidFill>
                  <a:schemeClr val="tx1"/>
                </a:solidFill>
                <a:latin typeface="Trebuchet MS" pitchFamily="34" charset="0"/>
                <a:ea typeface="+mn-ea"/>
              </a:rPr>
              <a:t>recurring groups of communities</a:t>
            </a:r>
          </a:p>
          <a:p>
            <a:pPr marL="287338" indent="-234950">
              <a:lnSpc>
                <a:spcPct val="80000"/>
              </a:lnSpc>
              <a:spcBef>
                <a:spcPct val="100000"/>
              </a:spcBef>
              <a:buSzPct val="110000"/>
              <a:buFontTx/>
              <a:buChar char="•"/>
              <a:tabLst>
                <a:tab pos="1028700" algn="l"/>
              </a:tabLst>
              <a:defRPr/>
            </a:pPr>
            <a:r>
              <a:rPr lang="en-US" sz="2400" b="1" dirty="0" smtClean="0">
                <a:solidFill>
                  <a:schemeClr val="tx1"/>
                </a:solidFill>
                <a:latin typeface="Trebuchet MS" pitchFamily="34" charset="0"/>
                <a:ea typeface="+mn-ea"/>
              </a:rPr>
              <a:t>Focal Habitats</a:t>
            </a:r>
            <a:endParaRPr lang="en-US" sz="2400" dirty="0">
              <a:solidFill>
                <a:schemeClr val="tx1"/>
              </a:solidFill>
              <a:latin typeface="Trebuchet MS" pitchFamily="34" charset="0"/>
              <a:ea typeface="+mn-ea"/>
            </a:endParaRPr>
          </a:p>
          <a:p>
            <a:pPr marL="627063" lvl="1" indent="-169863">
              <a:lnSpc>
                <a:spcPct val="80000"/>
              </a:lnSpc>
              <a:buClr>
                <a:srgbClr val="006666"/>
              </a:buClr>
              <a:buSzPct val="110000"/>
              <a:buFontTx/>
              <a:buChar char="•"/>
              <a:tabLst>
                <a:tab pos="1028700" algn="l"/>
              </a:tabLst>
              <a:defRPr/>
            </a:pPr>
            <a:r>
              <a:rPr lang="en-US" sz="2000" dirty="0" smtClean="0">
                <a:solidFill>
                  <a:schemeClr val="tx1"/>
                </a:solidFill>
                <a:latin typeface="Trebuchet MS" pitchFamily="34" charset="0"/>
                <a:ea typeface="+mn-ea"/>
              </a:rPr>
              <a:t>Vulnerable assemblages</a:t>
            </a:r>
          </a:p>
          <a:p>
            <a:pPr marL="627063" lvl="1" indent="-169863">
              <a:lnSpc>
                <a:spcPct val="80000"/>
              </a:lnSpc>
              <a:buClr>
                <a:srgbClr val="006666"/>
              </a:buClr>
              <a:buSzPct val="110000"/>
              <a:buFontTx/>
              <a:buChar char="•"/>
              <a:tabLst>
                <a:tab pos="1028700" algn="l"/>
              </a:tabLst>
              <a:defRPr/>
            </a:pPr>
            <a:r>
              <a:rPr lang="en-US" sz="2000" dirty="0" smtClean="0">
                <a:solidFill>
                  <a:schemeClr val="tx1"/>
                </a:solidFill>
                <a:latin typeface="Trebuchet MS" pitchFamily="34" charset="0"/>
                <a:ea typeface="+mn-ea"/>
              </a:rPr>
              <a:t>Movement corridors</a:t>
            </a:r>
          </a:p>
          <a:p>
            <a:pPr marL="627063" lvl="1" indent="-169863">
              <a:lnSpc>
                <a:spcPct val="80000"/>
              </a:lnSpc>
              <a:buClr>
                <a:srgbClr val="006666"/>
              </a:buClr>
              <a:buSzPct val="110000"/>
              <a:buFontTx/>
              <a:buChar char="•"/>
              <a:tabLst>
                <a:tab pos="1028700" algn="l"/>
              </a:tabLst>
              <a:defRPr/>
            </a:pPr>
            <a:r>
              <a:rPr lang="en-US" sz="2000" dirty="0" smtClean="0">
                <a:solidFill>
                  <a:schemeClr val="tx1"/>
                </a:solidFill>
                <a:latin typeface="Trebuchet MS" pitchFamily="34" charset="0"/>
                <a:ea typeface="+mn-ea"/>
              </a:rPr>
              <a:t>Migratory stopovers</a:t>
            </a:r>
          </a:p>
          <a:p>
            <a:pPr marL="287338" indent="-234950">
              <a:lnSpc>
                <a:spcPct val="80000"/>
              </a:lnSpc>
              <a:spcBef>
                <a:spcPct val="100000"/>
              </a:spcBef>
              <a:buSzPct val="110000"/>
              <a:buFontTx/>
              <a:buChar char="•"/>
              <a:tabLst>
                <a:tab pos="1028700" algn="l"/>
              </a:tabLst>
              <a:defRPr/>
            </a:pPr>
            <a:r>
              <a:rPr lang="en-US" sz="2400" b="1" dirty="0" smtClean="0">
                <a:solidFill>
                  <a:schemeClr val="tx1"/>
                </a:solidFill>
                <a:latin typeface="Trebuchet MS" pitchFamily="34" charset="0"/>
                <a:ea typeface="+mn-ea"/>
              </a:rPr>
              <a:t>Focal Species</a:t>
            </a:r>
            <a:endParaRPr lang="en-US" sz="1600" i="1" dirty="0">
              <a:solidFill>
                <a:schemeClr val="tx1"/>
              </a:solidFill>
              <a:latin typeface="Trebuchet MS" pitchFamily="34" charset="0"/>
              <a:ea typeface="+mn-ea"/>
            </a:endParaRPr>
          </a:p>
          <a:p>
            <a:pPr marL="627063" lvl="1" indent="-169863">
              <a:lnSpc>
                <a:spcPct val="80000"/>
              </a:lnSpc>
              <a:spcBef>
                <a:spcPct val="10000"/>
              </a:spcBef>
              <a:buClr>
                <a:srgbClr val="006666"/>
              </a:buClr>
              <a:buSzPct val="110000"/>
              <a:buFontTx/>
              <a:buChar char="•"/>
              <a:tabLst>
                <a:tab pos="1028700" algn="l"/>
              </a:tabLst>
              <a:defRPr/>
            </a:pPr>
            <a:r>
              <a:rPr lang="en-US" sz="2000" dirty="0">
                <a:solidFill>
                  <a:schemeClr val="tx1"/>
                </a:solidFill>
                <a:latin typeface="Trebuchet MS" pitchFamily="34" charset="0"/>
                <a:ea typeface="+mn-ea"/>
              </a:rPr>
              <a:t>imperiled, declining, endemic, vulnerable, “umbrella</a:t>
            </a:r>
            <a:r>
              <a:rPr lang="en-US" sz="2000" dirty="0" smtClean="0">
                <a:solidFill>
                  <a:schemeClr val="tx1"/>
                </a:solidFill>
                <a:latin typeface="Trebuchet MS" pitchFamily="34" charset="0"/>
                <a:ea typeface="+mn-ea"/>
              </a:rPr>
              <a:t>”</a:t>
            </a:r>
          </a:p>
          <a:p>
            <a:pPr marL="627063" lvl="1" indent="-169863">
              <a:lnSpc>
                <a:spcPct val="80000"/>
              </a:lnSpc>
              <a:spcBef>
                <a:spcPct val="10000"/>
              </a:spcBef>
              <a:buClr>
                <a:srgbClr val="006666"/>
              </a:buClr>
              <a:buSzPct val="110000"/>
              <a:buFontTx/>
              <a:buChar char="•"/>
              <a:tabLst>
                <a:tab pos="1028700" algn="l"/>
              </a:tabLst>
              <a:defRPr/>
            </a:pPr>
            <a:endParaRPr lang="en-US" sz="2000" dirty="0" smtClean="0">
              <a:solidFill>
                <a:schemeClr val="tx1"/>
              </a:solidFill>
              <a:latin typeface="Trebuchet MS" pitchFamily="34" charset="0"/>
              <a:ea typeface="+mn-ea"/>
            </a:endParaRPr>
          </a:p>
          <a:p>
            <a:pPr marL="627063" lvl="1" indent="-169863">
              <a:lnSpc>
                <a:spcPct val="80000"/>
              </a:lnSpc>
              <a:spcBef>
                <a:spcPct val="10000"/>
              </a:spcBef>
              <a:buClr>
                <a:srgbClr val="006666"/>
              </a:buClr>
              <a:buSzPct val="110000"/>
              <a:buFontTx/>
              <a:buChar char="•"/>
              <a:tabLst>
                <a:tab pos="1028700" algn="l"/>
              </a:tabLst>
              <a:defRPr/>
            </a:pPr>
            <a:r>
              <a:rPr lang="en-US" sz="2000" i="1" dirty="0" smtClean="0">
                <a:solidFill>
                  <a:schemeClr val="tx1"/>
                </a:solidFill>
                <a:latin typeface="Trebuchet MS" pitchFamily="34" charset="0"/>
                <a:ea typeface="+mn-ea"/>
              </a:rPr>
              <a:t>(habitats and/or extant subpopulations)</a:t>
            </a:r>
            <a:endParaRPr lang="en-US" sz="2000" dirty="0">
              <a:solidFill>
                <a:schemeClr val="tx1"/>
              </a:solidFill>
              <a:latin typeface="Trebuchet MS" pitchFamily="34" charset="0"/>
              <a:ea typeface="+mn-ea"/>
            </a:endParaRPr>
          </a:p>
          <a:p>
            <a:pPr marL="287338" indent="-234950">
              <a:lnSpc>
                <a:spcPct val="80000"/>
              </a:lnSpc>
              <a:buSzPct val="110000"/>
              <a:buFontTx/>
              <a:buChar char="•"/>
              <a:tabLst>
                <a:tab pos="1028700" algn="l"/>
              </a:tabLst>
              <a:defRPr/>
            </a:pPr>
            <a:endParaRPr lang="en-US" sz="2000" dirty="0">
              <a:latin typeface="Trebuchet MS" pitchFamily="34" charset="0"/>
              <a:ea typeface="+mn-ea"/>
            </a:endParaRPr>
          </a:p>
        </p:txBody>
      </p:sp>
      <p:sp>
        <p:nvSpPr>
          <p:cNvPr id="855045" name="Rectangle 5"/>
          <p:cNvSpPr>
            <a:spLocks noChangeArrowheads="1"/>
          </p:cNvSpPr>
          <p:nvPr/>
        </p:nvSpPr>
        <p:spPr bwMode="auto">
          <a:xfrm>
            <a:off x="381000" y="0"/>
            <a:ext cx="8305800" cy="1143000"/>
          </a:xfrm>
          <a:prstGeom prst="rect">
            <a:avLst/>
          </a:prstGeom>
          <a:noFill/>
          <a:ln w="9525">
            <a:noFill/>
            <a:miter lim="800000"/>
            <a:headEnd/>
            <a:tailEnd/>
          </a:ln>
          <a:effectLst>
            <a:outerShdw dist="35921" dir="2700000" algn="ctr" rotWithShape="0">
              <a:schemeClr val="tx1"/>
            </a:outerShdw>
          </a:effectLst>
        </p:spPr>
        <p:txBody>
          <a:bodyPr anchor="ctr"/>
          <a:lstStyle/>
          <a:p>
            <a:pPr algn="ctr">
              <a:lnSpc>
                <a:spcPct val="85000"/>
              </a:lnSpc>
              <a:defRPr/>
            </a:pPr>
            <a:endParaRPr lang="es-ES" sz="4000" b="1">
              <a:solidFill>
                <a:schemeClr val="bg1"/>
              </a:solidFill>
              <a:latin typeface="Trebuchet MS" pitchFamily="34" charset="0"/>
              <a:ea typeface="+mn-ea"/>
            </a:endParaRPr>
          </a:p>
        </p:txBody>
      </p:sp>
      <p:sp>
        <p:nvSpPr>
          <p:cNvPr id="15" name="Rectangle 10"/>
          <p:cNvSpPr>
            <a:spLocks noChangeArrowheads="1"/>
          </p:cNvSpPr>
          <p:nvPr/>
        </p:nvSpPr>
        <p:spPr bwMode="auto">
          <a:xfrm>
            <a:off x="990600" y="152400"/>
            <a:ext cx="7400925" cy="646113"/>
          </a:xfrm>
          <a:prstGeom prst="rect">
            <a:avLst/>
          </a:prstGeom>
          <a:noFill/>
          <a:ln w="12700">
            <a:noFill/>
            <a:miter lim="800000"/>
            <a:headEnd/>
            <a:tailEnd/>
          </a:ln>
          <a:effectLst/>
        </p:spPr>
        <p:txBody>
          <a:bodyPr wrap="none">
            <a:spAutoFit/>
          </a:bodyPr>
          <a:lstStyle/>
          <a:p>
            <a:pPr eaLnBrk="0" hangingPunct="0">
              <a:defRPr/>
            </a:pPr>
            <a:r>
              <a:rPr lang="en-US" sz="3600">
                <a:effectLst>
                  <a:outerShdw blurRad="38100" dist="38100" dir="2700000" algn="tl">
                    <a:srgbClr val="C0C0C0"/>
                  </a:outerShdw>
                </a:effectLst>
                <a:cs typeface="Arial" charset="0"/>
              </a:rPr>
              <a:t>“Coarse Filter/Fine Filter” Approach</a:t>
            </a:r>
          </a:p>
        </p:txBody>
      </p:sp>
      <p:cxnSp>
        <p:nvCxnSpPr>
          <p:cNvPr id="13" name="Straight Connector 12"/>
          <p:cNvCxnSpPr>
            <a:cxnSpLocks noChangeShapeType="1"/>
          </p:cNvCxnSpPr>
          <p:nvPr/>
        </p:nvCxnSpPr>
        <p:spPr bwMode="auto">
          <a:xfrm>
            <a:off x="228600" y="2286000"/>
            <a:ext cx="3886200" cy="0"/>
          </a:xfrm>
          <a:prstGeom prst="line">
            <a:avLst/>
          </a:prstGeom>
          <a:noFill/>
          <a:ln w="38100">
            <a:solidFill>
              <a:srgbClr val="FF0000"/>
            </a:solidFill>
            <a:prstDash val="lgDash"/>
            <a:round/>
            <a:headEnd/>
            <a:tailEnd/>
          </a:ln>
        </p:spPr>
      </p:cxnSp>
      <p:cxnSp>
        <p:nvCxnSpPr>
          <p:cNvPr id="24" name="Straight Connector 23"/>
          <p:cNvCxnSpPr>
            <a:cxnSpLocks noChangeShapeType="1"/>
          </p:cNvCxnSpPr>
          <p:nvPr/>
        </p:nvCxnSpPr>
        <p:spPr bwMode="auto">
          <a:xfrm>
            <a:off x="685800" y="3933825"/>
            <a:ext cx="2971800" cy="0"/>
          </a:xfrm>
          <a:prstGeom prst="line">
            <a:avLst/>
          </a:prstGeom>
          <a:noFill/>
          <a:ln w="31750">
            <a:solidFill>
              <a:srgbClr val="FF0000"/>
            </a:solidFill>
            <a:prstDash val="sysDash"/>
            <a:round/>
            <a:headEnd/>
            <a:tailEnd/>
          </a:ln>
        </p:spPr>
      </p:cxnSp>
      <p:pic>
        <p:nvPicPr>
          <p:cNvPr id="21" name="Picture 20" descr="MMEMDS2.jpg"/>
          <p:cNvPicPr>
            <a:picLocks noChangeAspect="1"/>
          </p:cNvPicPr>
          <p:nvPr/>
        </p:nvPicPr>
        <p:blipFill>
          <a:blip r:embed="rId4" cstate="print"/>
          <a:srcRect/>
          <a:stretch>
            <a:fillRect/>
          </a:stretch>
        </p:blipFill>
        <p:spPr bwMode="auto">
          <a:xfrm>
            <a:off x="4138613" y="1143000"/>
            <a:ext cx="2341562" cy="1971675"/>
          </a:xfrm>
          <a:prstGeom prst="rect">
            <a:avLst/>
          </a:prstGeom>
          <a:noFill/>
          <a:ln w="9525">
            <a:noFill/>
            <a:miter lim="800000"/>
            <a:headEnd/>
            <a:tailEnd/>
          </a:ln>
        </p:spPr>
      </p:pic>
      <p:pic>
        <p:nvPicPr>
          <p:cNvPr id="22" name="Picture 21" descr="cranes_1.jpg"/>
          <p:cNvPicPr>
            <a:picLocks noChangeAspect="1"/>
          </p:cNvPicPr>
          <p:nvPr/>
        </p:nvPicPr>
        <p:blipFill>
          <a:blip r:embed="rId5" cstate="print"/>
          <a:srcRect/>
          <a:stretch>
            <a:fillRect/>
          </a:stretch>
        </p:blipFill>
        <p:spPr bwMode="auto">
          <a:xfrm>
            <a:off x="4141788" y="3028950"/>
            <a:ext cx="1979612" cy="1285875"/>
          </a:xfrm>
          <a:prstGeom prst="rect">
            <a:avLst/>
          </a:prstGeom>
          <a:noFill/>
          <a:ln w="9525">
            <a:noFill/>
            <a:miter lim="800000"/>
            <a:headEnd/>
            <a:tailEnd/>
          </a:ln>
        </p:spPr>
      </p:pic>
      <p:pic>
        <p:nvPicPr>
          <p:cNvPr id="23" name="Picture 12"/>
          <p:cNvPicPr>
            <a:picLocks noChangeAspect="1" noChangeArrowheads="1"/>
          </p:cNvPicPr>
          <p:nvPr/>
        </p:nvPicPr>
        <p:blipFill>
          <a:blip r:embed="rId6" cstate="print"/>
          <a:srcRect/>
          <a:stretch>
            <a:fillRect/>
          </a:stretch>
        </p:blipFill>
        <p:spPr bwMode="auto">
          <a:xfrm>
            <a:off x="4573588" y="4316413"/>
            <a:ext cx="1865312" cy="1292225"/>
          </a:xfrm>
          <a:prstGeom prst="rect">
            <a:avLst/>
          </a:prstGeom>
          <a:noFill/>
          <a:ln w="9525">
            <a:noFill/>
            <a:miter lim="800000"/>
            <a:headEnd/>
            <a:tailEnd/>
          </a:ln>
        </p:spPr>
      </p:pic>
      <p:pic>
        <p:nvPicPr>
          <p:cNvPr id="25" name="Picture 14"/>
          <p:cNvPicPr>
            <a:picLocks noChangeAspect="1" noChangeArrowheads="1"/>
          </p:cNvPicPr>
          <p:nvPr/>
        </p:nvPicPr>
        <p:blipFill>
          <a:blip r:embed="rId7" cstate="print"/>
          <a:srcRect/>
          <a:stretch>
            <a:fillRect/>
          </a:stretch>
        </p:blipFill>
        <p:spPr bwMode="auto">
          <a:xfrm>
            <a:off x="6480175" y="4333875"/>
            <a:ext cx="1911350" cy="1274763"/>
          </a:xfrm>
          <a:prstGeom prst="rect">
            <a:avLst/>
          </a:prstGeom>
          <a:noFill/>
          <a:ln w="9525">
            <a:noFill/>
            <a:miter lim="800000"/>
            <a:headEnd/>
            <a:tailEnd/>
          </a:ln>
        </p:spPr>
      </p:pic>
      <p:pic>
        <p:nvPicPr>
          <p:cNvPr id="26" name="Picture 15"/>
          <p:cNvPicPr>
            <a:picLocks noChangeAspect="1" noChangeArrowheads="1"/>
          </p:cNvPicPr>
          <p:nvPr/>
        </p:nvPicPr>
        <p:blipFill>
          <a:blip r:embed="rId8" cstate="print"/>
          <a:srcRect/>
          <a:stretch>
            <a:fillRect/>
          </a:stretch>
        </p:blipFill>
        <p:spPr bwMode="auto">
          <a:xfrm>
            <a:off x="4573588" y="5608638"/>
            <a:ext cx="1004887" cy="711200"/>
          </a:xfrm>
          <a:prstGeom prst="rect">
            <a:avLst/>
          </a:prstGeom>
          <a:noFill/>
          <a:ln w="9525">
            <a:noFill/>
            <a:miter lim="800000"/>
            <a:headEnd/>
            <a:tailEnd/>
          </a:ln>
        </p:spPr>
      </p:pic>
      <p:pic>
        <p:nvPicPr>
          <p:cNvPr id="37901" name="Picture 16"/>
          <p:cNvPicPr>
            <a:picLocks noChangeAspect="1" noChangeArrowheads="1"/>
          </p:cNvPicPr>
          <p:nvPr/>
        </p:nvPicPr>
        <p:blipFill>
          <a:blip r:embed="rId9" cstate="print"/>
          <a:srcRect/>
          <a:stretch>
            <a:fillRect/>
          </a:stretch>
        </p:blipFill>
        <p:spPr bwMode="auto">
          <a:xfrm>
            <a:off x="6121400" y="2790825"/>
            <a:ext cx="2270125" cy="154305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2" presetClass="entr" presetSubtype="8"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left)">
                                      <p:cBhvr>
                                        <p:cTn id="10" dur="500"/>
                                        <p:tgtEl>
                                          <p:spTgt spid="21"/>
                                        </p:tgtEl>
                                      </p:cBhvr>
                                    </p:animEffect>
                                  </p:childTnLst>
                                </p:cTn>
                              </p:par>
                            </p:childTnLst>
                          </p:cTn>
                        </p:par>
                        <p:par>
                          <p:cTn id="11" fill="hold">
                            <p:stCondLst>
                              <p:cond delay="500"/>
                            </p:stCondLst>
                            <p:childTnLst>
                              <p:par>
                                <p:cTn id="12" presetID="1" presetClass="entr" presetSubtype="0" fill="hold" nodeType="afterEffect">
                                  <p:stCondLst>
                                    <p:cond delay="0"/>
                                  </p:stCondLst>
                                  <p:childTnLst>
                                    <p:set>
                                      <p:cBhvr>
                                        <p:cTn id="13" dur="1" fill="hold">
                                          <p:stCondLst>
                                            <p:cond delay="0"/>
                                          </p:stCondLst>
                                        </p:cTn>
                                        <p:tgtEl>
                                          <p:spTgt spid="37890"/>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right)">
                                      <p:cBhvr>
                                        <p:cTn id="18" dur="500"/>
                                        <p:tgtEl>
                                          <p:spTgt spid="22"/>
                                        </p:tgtEl>
                                      </p:cBhvr>
                                    </p:animEffect>
                                  </p:childTnLst>
                                </p:cTn>
                              </p:par>
                            </p:childTnLst>
                          </p:cTn>
                        </p:par>
                        <p:par>
                          <p:cTn id="19" fill="hold">
                            <p:stCondLst>
                              <p:cond delay="500"/>
                            </p:stCondLst>
                            <p:childTnLst>
                              <p:par>
                                <p:cTn id="20" presetID="1" presetClass="entr" presetSubtype="0" fill="hold" nodeType="afterEffect">
                                  <p:stCondLst>
                                    <p:cond delay="0"/>
                                  </p:stCondLst>
                                  <p:childTnLst>
                                    <p:set>
                                      <p:cBhvr>
                                        <p:cTn id="21" dur="1" fill="hold">
                                          <p:stCondLst>
                                            <p:cond delay="0"/>
                                          </p:stCondLst>
                                        </p:cTn>
                                        <p:tgtEl>
                                          <p:spTgt spid="37901"/>
                                        </p:tgtEl>
                                        <p:attrNameLst>
                                          <p:attrName>style.visibility</p:attrName>
                                        </p:attrNameLst>
                                      </p:cBhvr>
                                      <p:to>
                                        <p:strVal val="visible"/>
                                      </p:to>
                                    </p:set>
                                  </p:childTnLst>
                                </p:cTn>
                              </p:par>
                              <p:par>
                                <p:cTn id="22" presetID="22" presetClass="entr" presetSubtype="2"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right)">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wipe(down)">
                                      <p:cBhvr>
                                        <p:cTn id="29" dur="500"/>
                                        <p:tgtEl>
                                          <p:spTgt spid="26"/>
                                        </p:tgtEl>
                                      </p:cBhvr>
                                    </p:animEffect>
                                  </p:childTnLst>
                                </p:cTn>
                              </p:par>
                              <p:par>
                                <p:cTn id="30" presetID="22" presetClass="entr" presetSubtype="2"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ipe(right)">
                                      <p:cBhvr>
                                        <p:cTn id="32" dur="500"/>
                                        <p:tgtEl>
                                          <p:spTgt spid="23"/>
                                        </p:tgtEl>
                                      </p:cBhvr>
                                    </p:animEffect>
                                  </p:childTnLst>
                                </p:cTn>
                              </p:par>
                              <p:par>
                                <p:cTn id="33" presetID="22" presetClass="entr" presetSubtype="4" fill="hold"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wipe(down)">
                                      <p:cBhvr>
                                        <p:cTn id="3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ea typeface="+mj-ea"/>
              </a:rPr>
              <a:t>“Coarse Filter” Elements</a:t>
            </a:r>
            <a:endParaRPr lang="en-US" dirty="0">
              <a:ea typeface="+mj-ea"/>
            </a:endParaRPr>
          </a:p>
        </p:txBody>
      </p:sp>
      <p:graphicFrame>
        <p:nvGraphicFramePr>
          <p:cNvPr id="4" name="Content Placeholder 3"/>
          <p:cNvGraphicFramePr>
            <a:graphicFrameLocks noGrp="1"/>
          </p:cNvGraphicFramePr>
          <p:nvPr>
            <p:ph idx="1"/>
          </p:nvPr>
        </p:nvGraphicFramePr>
        <p:xfrm>
          <a:off x="252413" y="2181225"/>
          <a:ext cx="6124575" cy="4356102"/>
        </p:xfrm>
        <a:graphic>
          <a:graphicData uri="http://schemas.openxmlformats.org/drawingml/2006/table">
            <a:tbl>
              <a:tblPr/>
              <a:tblGrid>
                <a:gridCol w="4568825"/>
                <a:gridCol w="1555750"/>
              </a:tblGrid>
              <a:tr h="10541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rgbClr val="000000"/>
                          </a:solidFill>
                          <a:effectLst/>
                          <a:latin typeface="Arial" charset="0"/>
                          <a:ea typeface="Times New Roman" pitchFamily="-111" charset="0"/>
                        </a:rPr>
                        <a:t>Coarse Filter Conservation Element</a:t>
                      </a:r>
                      <a:endParaRPr kumimoji="0" lang="en-US" sz="2400" b="0" i="0" u="none" strike="noStrike" cap="none" normalizeH="0" baseline="0" smtClean="0">
                        <a:ln>
                          <a:noFill/>
                        </a:ln>
                        <a:solidFill>
                          <a:schemeClr val="tx1"/>
                        </a:solidFill>
                        <a:effectLst/>
                        <a:latin typeface="Arial" charset="0"/>
                        <a:ea typeface="Times New Roman" pitchFamily="-111" charset="0"/>
                      </a:endParaRPr>
                    </a:p>
                  </a:txBody>
                  <a:tcPr marL="57943" marR="57943"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pattFill prst="pct10">
                      <a:fgClr>
                        <a:srgbClr val="FFFFFF"/>
                      </a:fgClr>
                      <a:bgClr>
                        <a:srgbClr val="E5E5E5"/>
                      </a:bgClr>
                    </a:patt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Arial" charset="0"/>
                          <a:ea typeface="Times New Roman" pitchFamily="-111" charset="0"/>
                        </a:rPr>
                        <a:t>Number of Elements</a:t>
                      </a:r>
                      <a:endParaRPr kumimoji="0" lang="en-US" sz="1400" b="0" i="0" u="none" strike="noStrike" cap="none" normalizeH="0" baseline="0" smtClean="0">
                        <a:ln>
                          <a:noFill/>
                        </a:ln>
                        <a:solidFill>
                          <a:schemeClr val="tx1"/>
                        </a:solidFill>
                        <a:effectLst/>
                        <a:latin typeface="Arial" charset="0"/>
                        <a:ea typeface="Times New Roman" pitchFamily="-111" charset="0"/>
                      </a:endParaRPr>
                    </a:p>
                  </a:txBody>
                  <a:tcPr marL="57943" marR="57943"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pattFill prst="pct10">
                      <a:fgClr>
                        <a:srgbClr val="FFFFFF"/>
                      </a:fgClr>
                      <a:bgClr>
                        <a:srgbClr val="E5E5E5"/>
                      </a:bgClr>
                    </a:pattFill>
                  </a:tcPr>
                </a:tc>
              </a:tr>
              <a:tr h="8429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Arial" charset="0"/>
                          <a:ea typeface="Times New Roman" pitchFamily="-111" charset="0"/>
                        </a:rPr>
                        <a:t>Basin Dryland Ecosystems</a:t>
                      </a:r>
                      <a:endParaRPr kumimoji="0" lang="en-US" sz="2400" b="0" i="0" u="none" strike="noStrike" cap="none" normalizeH="0" baseline="0" smtClean="0">
                        <a:ln>
                          <a:noFill/>
                        </a:ln>
                        <a:solidFill>
                          <a:schemeClr val="tx1"/>
                        </a:solidFill>
                        <a:effectLst/>
                        <a:latin typeface="Arial" charset="0"/>
                        <a:ea typeface="Times New Roman" pitchFamily="-111" charset="0"/>
                      </a:endParaRPr>
                    </a:p>
                  </a:txBody>
                  <a:tcPr marL="57943" marR="5794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Arial" charset="0"/>
                          <a:ea typeface="Times New Roman" pitchFamily="-111" charset="0"/>
                        </a:rPr>
                        <a:t>10</a:t>
                      </a:r>
                      <a:endParaRPr kumimoji="0" lang="en-US" sz="2400" b="0" i="0" u="none" strike="noStrike" cap="none" normalizeH="0" baseline="0" smtClean="0">
                        <a:ln>
                          <a:noFill/>
                        </a:ln>
                        <a:solidFill>
                          <a:schemeClr val="tx1"/>
                        </a:solidFill>
                        <a:effectLst/>
                        <a:latin typeface="Arial" charset="0"/>
                        <a:ea typeface="Times New Roman" pitchFamily="-111" charset="0"/>
                      </a:endParaRPr>
                    </a:p>
                  </a:txBody>
                  <a:tcPr marL="57943" marR="5794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429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Arial" charset="0"/>
                          <a:ea typeface="Times New Roman" pitchFamily="-111" charset="0"/>
                        </a:rPr>
                        <a:t>Basin Wet Ecosystems</a:t>
                      </a:r>
                      <a:endParaRPr kumimoji="0" lang="en-US" sz="2400" b="0" i="0" u="none" strike="noStrike" cap="none" normalizeH="0" baseline="0" smtClean="0">
                        <a:ln>
                          <a:noFill/>
                        </a:ln>
                        <a:solidFill>
                          <a:schemeClr val="tx1"/>
                        </a:solidFill>
                        <a:effectLst/>
                        <a:latin typeface="Arial" charset="0"/>
                        <a:ea typeface="Times New Roman" pitchFamily="-111" charset="0"/>
                      </a:endParaRPr>
                    </a:p>
                  </a:txBody>
                  <a:tcPr marL="57943" marR="5794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ea typeface="Times New Roman" pitchFamily="-111" charset="0"/>
                        </a:rPr>
                        <a:t>7</a:t>
                      </a:r>
                    </a:p>
                  </a:txBody>
                  <a:tcPr marL="57943" marR="5794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429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Arial" charset="0"/>
                          <a:ea typeface="Times New Roman" pitchFamily="-111" charset="0"/>
                        </a:rPr>
                        <a:t>Montane Dryland Ecosystems</a:t>
                      </a:r>
                      <a:endParaRPr kumimoji="0" lang="en-US" sz="2400" b="0" i="0" u="none" strike="noStrike" cap="none" normalizeH="0" baseline="0" smtClean="0">
                        <a:ln>
                          <a:noFill/>
                        </a:ln>
                        <a:solidFill>
                          <a:schemeClr val="tx1"/>
                        </a:solidFill>
                        <a:effectLst/>
                        <a:latin typeface="Arial" charset="0"/>
                        <a:ea typeface="Times New Roman" pitchFamily="-111" charset="0"/>
                      </a:endParaRPr>
                    </a:p>
                  </a:txBody>
                  <a:tcPr marL="57943" marR="5794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ea typeface="Times New Roman" pitchFamily="-111" charset="0"/>
                        </a:rPr>
                        <a:t>3</a:t>
                      </a:r>
                    </a:p>
                  </a:txBody>
                  <a:tcPr marL="57943" marR="5794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731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Arial" charset="0"/>
                          <a:ea typeface="Times New Roman" pitchFamily="-111" charset="0"/>
                        </a:rPr>
                        <a:t>Montane Wet Ecosystems</a:t>
                      </a:r>
                      <a:endParaRPr kumimoji="0" lang="en-US" sz="2400" b="0" i="0" u="none" strike="noStrike" cap="none" normalizeH="0" baseline="0" smtClean="0">
                        <a:ln>
                          <a:noFill/>
                        </a:ln>
                        <a:solidFill>
                          <a:schemeClr val="tx1"/>
                        </a:solidFill>
                        <a:effectLst/>
                        <a:latin typeface="Arial" charset="0"/>
                        <a:ea typeface="Times New Roman" pitchFamily="-111" charset="0"/>
                      </a:endParaRPr>
                    </a:p>
                  </a:txBody>
                  <a:tcPr marL="57943" marR="5794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Arial" charset="0"/>
                          <a:ea typeface="Times New Roman" pitchFamily="-111" charset="0"/>
                        </a:rPr>
                        <a:t>1</a:t>
                      </a:r>
                      <a:endParaRPr kumimoji="0" lang="en-US" sz="2400" b="0" i="0" u="none" strike="noStrike" cap="none" normalizeH="0" baseline="0" smtClean="0">
                        <a:ln>
                          <a:noFill/>
                        </a:ln>
                        <a:solidFill>
                          <a:schemeClr val="tx1"/>
                        </a:solidFill>
                        <a:effectLst/>
                        <a:latin typeface="Arial" charset="0"/>
                        <a:ea typeface="Times New Roman" pitchFamily="-111" charset="0"/>
                      </a:endParaRPr>
                    </a:p>
                  </a:txBody>
                  <a:tcPr marL="57943" marR="5794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pic>
        <p:nvPicPr>
          <p:cNvPr id="38935" name="Picture 1"/>
          <p:cNvPicPr>
            <a:picLocks noChangeAspect="1" noChangeArrowheads="1"/>
          </p:cNvPicPr>
          <p:nvPr/>
        </p:nvPicPr>
        <p:blipFill>
          <a:blip r:embed="rId2" cstate="print"/>
          <a:srcRect/>
          <a:stretch>
            <a:fillRect/>
          </a:stretch>
        </p:blipFill>
        <p:spPr bwMode="auto">
          <a:xfrm>
            <a:off x="5867400" y="1114425"/>
            <a:ext cx="2505075" cy="1879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defRPr/>
            </a:pPr>
            <a:r>
              <a:rPr lang="en-US" sz="3200" dirty="0" smtClean="0">
                <a:ea typeface="+mj-ea"/>
              </a:rPr>
              <a:t>Mojave Mid-Elevation Desert Scrub</a:t>
            </a:r>
            <a:endParaRPr lang="en-US" sz="3200" dirty="0">
              <a:ea typeface="+mj-ea"/>
            </a:endParaRPr>
          </a:p>
        </p:txBody>
      </p:sp>
      <p:pic>
        <p:nvPicPr>
          <p:cNvPr id="39939" name="Picture 5" descr="MMEMDS2.jpg"/>
          <p:cNvPicPr>
            <a:picLocks noChangeAspect="1"/>
          </p:cNvPicPr>
          <p:nvPr/>
        </p:nvPicPr>
        <p:blipFill>
          <a:blip r:embed="rId2" cstate="print"/>
          <a:srcRect/>
          <a:stretch>
            <a:fillRect/>
          </a:stretch>
        </p:blipFill>
        <p:spPr bwMode="auto">
          <a:xfrm>
            <a:off x="398463" y="1162050"/>
            <a:ext cx="5995987" cy="4498975"/>
          </a:xfrm>
          <a:prstGeom prst="rect">
            <a:avLst/>
          </a:prstGeom>
          <a:noFill/>
          <a:ln w="9525">
            <a:noFill/>
            <a:miter lim="800000"/>
            <a:headEnd/>
            <a:tailEnd/>
          </a:ln>
        </p:spPr>
      </p:pic>
      <p:pic>
        <p:nvPicPr>
          <p:cNvPr id="4" name="Picture 3" descr="BLM MOJJoshuatreeMidelev.jpg"/>
          <p:cNvPicPr>
            <a:picLocks noChangeAspect="1"/>
          </p:cNvPicPr>
          <p:nvPr/>
        </p:nvPicPr>
        <p:blipFill>
          <a:blip r:embed="rId3" cstate="print"/>
          <a:srcRect/>
          <a:stretch>
            <a:fillRect/>
          </a:stretch>
        </p:blipFill>
        <p:spPr bwMode="auto">
          <a:xfrm>
            <a:off x="3906838" y="2773363"/>
            <a:ext cx="4549775" cy="3516312"/>
          </a:xfrm>
          <a:prstGeom prst="rect">
            <a:avLst/>
          </a:prstGeom>
          <a:noFill/>
          <a:ln w="9525">
            <a:noFill/>
            <a:miter lim="800000"/>
            <a:headEnd/>
            <a:tailEnd/>
          </a:ln>
        </p:spPr>
      </p:pic>
      <p:sp>
        <p:nvSpPr>
          <p:cNvPr id="39941" name="TextBox 4"/>
          <p:cNvSpPr txBox="1">
            <a:spLocks noChangeArrowheads="1"/>
          </p:cNvSpPr>
          <p:nvPr/>
        </p:nvSpPr>
        <p:spPr bwMode="auto">
          <a:xfrm>
            <a:off x="5362575" y="714375"/>
            <a:ext cx="3094038" cy="338138"/>
          </a:xfrm>
          <a:prstGeom prst="rect">
            <a:avLst/>
          </a:prstGeom>
          <a:noFill/>
          <a:ln w="9525">
            <a:noFill/>
            <a:miter lim="800000"/>
            <a:headEnd/>
            <a:tailEnd/>
          </a:ln>
        </p:spPr>
        <p:txBody>
          <a:bodyPr>
            <a:spAutoFit/>
          </a:bodyPr>
          <a:lstStyle/>
          <a:p>
            <a:pPr algn="r"/>
            <a:r>
              <a:rPr lang="en-US" sz="1600" b="1"/>
              <a:t>32.5% of ecoregion extent</a:t>
            </a:r>
          </a:p>
        </p:txBody>
      </p:sp>
      <p:sp>
        <p:nvSpPr>
          <p:cNvPr id="39942" name="TextBox 5"/>
          <p:cNvSpPr txBox="1">
            <a:spLocks noChangeArrowheads="1"/>
          </p:cNvSpPr>
          <p:nvPr/>
        </p:nvSpPr>
        <p:spPr bwMode="auto">
          <a:xfrm>
            <a:off x="398463" y="5334000"/>
            <a:ext cx="1490662" cy="246063"/>
          </a:xfrm>
          <a:prstGeom prst="rect">
            <a:avLst/>
          </a:prstGeom>
          <a:noFill/>
          <a:ln w="9525">
            <a:noFill/>
            <a:miter lim="800000"/>
            <a:headEnd/>
            <a:tailEnd/>
          </a:ln>
        </p:spPr>
        <p:txBody>
          <a:bodyPr>
            <a:spAutoFit/>
          </a:bodyPr>
          <a:lstStyle/>
          <a:p>
            <a:r>
              <a:rPr lang="en-US" sz="1000" b="1">
                <a:solidFill>
                  <a:schemeClr val="bg1"/>
                </a:solidFill>
              </a:rPr>
              <a:t>© Southwest ReGAP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50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defRPr/>
            </a:pPr>
            <a:r>
              <a:rPr lang="en-US" sz="3200" dirty="0" smtClean="0">
                <a:ea typeface="+mj-ea"/>
              </a:rPr>
              <a:t>Sonora-Mojave Creosote-White Bursage Desert Scrub</a:t>
            </a:r>
            <a:endParaRPr lang="en-US" sz="3200" dirty="0">
              <a:ea typeface="+mj-ea"/>
            </a:endParaRPr>
          </a:p>
        </p:txBody>
      </p:sp>
      <p:pic>
        <p:nvPicPr>
          <p:cNvPr id="40963" name="Picture 3" descr="SMCWBDS1.jpg"/>
          <p:cNvPicPr>
            <a:picLocks noChangeAspect="1"/>
          </p:cNvPicPr>
          <p:nvPr/>
        </p:nvPicPr>
        <p:blipFill>
          <a:blip r:embed="rId2" cstate="print"/>
          <a:srcRect/>
          <a:stretch>
            <a:fillRect/>
          </a:stretch>
        </p:blipFill>
        <p:spPr bwMode="auto">
          <a:xfrm>
            <a:off x="252413" y="1295400"/>
            <a:ext cx="5734050" cy="4300538"/>
          </a:xfrm>
          <a:prstGeom prst="rect">
            <a:avLst/>
          </a:prstGeom>
          <a:noFill/>
          <a:ln w="9525">
            <a:noFill/>
            <a:miter lim="800000"/>
            <a:headEnd/>
            <a:tailEnd/>
          </a:ln>
        </p:spPr>
      </p:pic>
      <p:pic>
        <p:nvPicPr>
          <p:cNvPr id="5" name="Picture 4" descr="BLM MOJCreosote.jpg"/>
          <p:cNvPicPr>
            <a:picLocks noChangeAspect="1"/>
          </p:cNvPicPr>
          <p:nvPr/>
        </p:nvPicPr>
        <p:blipFill>
          <a:blip r:embed="rId3" cstate="print"/>
          <a:srcRect/>
          <a:stretch>
            <a:fillRect/>
          </a:stretch>
        </p:blipFill>
        <p:spPr bwMode="auto">
          <a:xfrm>
            <a:off x="3840163" y="2767013"/>
            <a:ext cx="4597400" cy="3552825"/>
          </a:xfrm>
          <a:prstGeom prst="rect">
            <a:avLst/>
          </a:prstGeom>
          <a:noFill/>
          <a:ln w="9525">
            <a:noFill/>
            <a:miter lim="800000"/>
            <a:headEnd/>
            <a:tailEnd/>
          </a:ln>
        </p:spPr>
      </p:pic>
      <p:sp>
        <p:nvSpPr>
          <p:cNvPr id="40965" name="TextBox 6"/>
          <p:cNvSpPr txBox="1">
            <a:spLocks noChangeArrowheads="1"/>
          </p:cNvSpPr>
          <p:nvPr/>
        </p:nvSpPr>
        <p:spPr bwMode="auto">
          <a:xfrm>
            <a:off x="5356225" y="714375"/>
            <a:ext cx="3092450" cy="338138"/>
          </a:xfrm>
          <a:prstGeom prst="rect">
            <a:avLst/>
          </a:prstGeom>
          <a:noFill/>
          <a:ln w="9525">
            <a:noFill/>
            <a:miter lim="800000"/>
            <a:headEnd/>
            <a:tailEnd/>
          </a:ln>
        </p:spPr>
        <p:txBody>
          <a:bodyPr>
            <a:spAutoFit/>
          </a:bodyPr>
          <a:lstStyle/>
          <a:p>
            <a:pPr algn="r"/>
            <a:r>
              <a:rPr lang="en-US" sz="1600" b="1"/>
              <a:t>33.8% of ecoregion extent</a:t>
            </a:r>
          </a:p>
        </p:txBody>
      </p:sp>
      <p:sp>
        <p:nvSpPr>
          <p:cNvPr id="40966" name="TextBox 7"/>
          <p:cNvSpPr txBox="1">
            <a:spLocks noChangeArrowheads="1"/>
          </p:cNvSpPr>
          <p:nvPr/>
        </p:nvSpPr>
        <p:spPr bwMode="auto">
          <a:xfrm>
            <a:off x="398463" y="5334000"/>
            <a:ext cx="1490662" cy="246063"/>
          </a:xfrm>
          <a:prstGeom prst="rect">
            <a:avLst/>
          </a:prstGeom>
          <a:noFill/>
          <a:ln w="9525">
            <a:noFill/>
            <a:miter lim="800000"/>
            <a:headEnd/>
            <a:tailEnd/>
          </a:ln>
        </p:spPr>
        <p:txBody>
          <a:bodyPr>
            <a:spAutoFit/>
          </a:bodyPr>
          <a:lstStyle/>
          <a:p>
            <a:r>
              <a:rPr lang="en-US" sz="1000" b="1">
                <a:solidFill>
                  <a:schemeClr val="bg1"/>
                </a:solidFill>
              </a:rPr>
              <a:t>© Southwest ReGAP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50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defRPr/>
            </a:pPr>
            <a:r>
              <a:rPr lang="en-US" sz="3200" dirty="0" smtClean="0">
                <a:ea typeface="+mj-ea"/>
              </a:rPr>
              <a:t>Sonora-Mojave Mixed Salt Desert Scrub</a:t>
            </a:r>
            <a:endParaRPr lang="en-US" sz="3200" dirty="0">
              <a:ea typeface="+mj-ea"/>
            </a:endParaRPr>
          </a:p>
        </p:txBody>
      </p:sp>
      <p:pic>
        <p:nvPicPr>
          <p:cNvPr id="41987" name="Picture 4" descr="SMMSDS3.jpg"/>
          <p:cNvPicPr>
            <a:picLocks noChangeAspect="1"/>
          </p:cNvPicPr>
          <p:nvPr/>
        </p:nvPicPr>
        <p:blipFill>
          <a:blip r:embed="rId2" cstate="print"/>
          <a:srcRect/>
          <a:stretch>
            <a:fillRect/>
          </a:stretch>
        </p:blipFill>
        <p:spPr bwMode="auto">
          <a:xfrm>
            <a:off x="404813" y="1254125"/>
            <a:ext cx="5526087" cy="4144963"/>
          </a:xfrm>
          <a:prstGeom prst="rect">
            <a:avLst/>
          </a:prstGeom>
          <a:noFill/>
          <a:ln w="9525">
            <a:noFill/>
            <a:miter lim="800000"/>
            <a:headEnd/>
            <a:tailEnd/>
          </a:ln>
        </p:spPr>
      </p:pic>
      <p:pic>
        <p:nvPicPr>
          <p:cNvPr id="4" name="Picture 3" descr="BLM MOJMixedSaltDesert.jpg"/>
          <p:cNvPicPr>
            <a:picLocks noChangeAspect="1"/>
          </p:cNvPicPr>
          <p:nvPr/>
        </p:nvPicPr>
        <p:blipFill>
          <a:blip r:embed="rId3" cstate="print"/>
          <a:srcRect/>
          <a:stretch>
            <a:fillRect/>
          </a:stretch>
        </p:blipFill>
        <p:spPr bwMode="auto">
          <a:xfrm>
            <a:off x="4008438" y="2967038"/>
            <a:ext cx="4324350" cy="3341687"/>
          </a:xfrm>
          <a:prstGeom prst="rect">
            <a:avLst/>
          </a:prstGeom>
          <a:noFill/>
          <a:ln w="9525">
            <a:noFill/>
            <a:miter lim="800000"/>
            <a:headEnd/>
            <a:tailEnd/>
          </a:ln>
        </p:spPr>
      </p:pic>
      <p:sp>
        <p:nvSpPr>
          <p:cNvPr id="41989" name="TextBox 4"/>
          <p:cNvSpPr txBox="1">
            <a:spLocks noChangeArrowheads="1"/>
          </p:cNvSpPr>
          <p:nvPr/>
        </p:nvSpPr>
        <p:spPr bwMode="auto">
          <a:xfrm>
            <a:off x="5356225" y="714375"/>
            <a:ext cx="3092450" cy="338138"/>
          </a:xfrm>
          <a:prstGeom prst="rect">
            <a:avLst/>
          </a:prstGeom>
          <a:noFill/>
          <a:ln w="9525">
            <a:noFill/>
            <a:miter lim="800000"/>
            <a:headEnd/>
            <a:tailEnd/>
          </a:ln>
        </p:spPr>
        <p:txBody>
          <a:bodyPr>
            <a:spAutoFit/>
          </a:bodyPr>
          <a:lstStyle/>
          <a:p>
            <a:pPr algn="r"/>
            <a:r>
              <a:rPr lang="en-US" sz="1600" b="1" dirty="0" smtClean="0"/>
              <a:t>1.7</a:t>
            </a:r>
            <a:r>
              <a:rPr lang="en-US" sz="1600" b="1" dirty="0"/>
              <a:t>% of ecoregion extent</a:t>
            </a:r>
          </a:p>
        </p:txBody>
      </p:sp>
      <p:sp>
        <p:nvSpPr>
          <p:cNvPr id="41990" name="TextBox 5"/>
          <p:cNvSpPr txBox="1">
            <a:spLocks noChangeArrowheads="1"/>
          </p:cNvSpPr>
          <p:nvPr/>
        </p:nvSpPr>
        <p:spPr bwMode="auto">
          <a:xfrm>
            <a:off x="404813" y="5153025"/>
            <a:ext cx="1490662" cy="246063"/>
          </a:xfrm>
          <a:prstGeom prst="rect">
            <a:avLst/>
          </a:prstGeom>
          <a:noFill/>
          <a:ln w="9525">
            <a:noFill/>
            <a:miter lim="800000"/>
            <a:headEnd/>
            <a:tailEnd/>
          </a:ln>
        </p:spPr>
        <p:txBody>
          <a:bodyPr>
            <a:spAutoFit/>
          </a:bodyPr>
          <a:lstStyle/>
          <a:p>
            <a:r>
              <a:rPr lang="en-US" sz="1000" b="1">
                <a:solidFill>
                  <a:schemeClr val="bg1"/>
                </a:solidFill>
              </a:rPr>
              <a:t>© Southwest ReGAP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50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pPr>
              <a:defRPr/>
            </a:pPr>
            <a:r>
              <a:rPr lang="en-US" dirty="0" smtClean="0"/>
              <a:t>Rapid Ecoregional Assessment</a:t>
            </a:r>
            <a:endParaRPr lang="en-US" dirty="0"/>
          </a:p>
        </p:txBody>
      </p:sp>
      <p:sp>
        <p:nvSpPr>
          <p:cNvPr id="3" name="Content Placeholder 2"/>
          <p:cNvSpPr>
            <a:spLocks noGrp="1"/>
          </p:cNvSpPr>
          <p:nvPr>
            <p:ph idx="1"/>
          </p:nvPr>
        </p:nvSpPr>
        <p:spPr>
          <a:xfrm>
            <a:off x="289056" y="1371600"/>
            <a:ext cx="8245344" cy="4525963"/>
          </a:xfrm>
        </p:spPr>
        <p:txBody>
          <a:bodyPr/>
          <a:lstStyle/>
          <a:p>
            <a:pPr>
              <a:defRPr/>
            </a:pPr>
            <a:r>
              <a:rPr lang="en-US" dirty="0" smtClean="0"/>
              <a:t>Gather </a:t>
            </a:r>
            <a:r>
              <a:rPr lang="en-US" u="sng" dirty="0" smtClean="0"/>
              <a:t>available</a:t>
            </a:r>
            <a:r>
              <a:rPr lang="en-US" dirty="0" smtClean="0"/>
              <a:t> information</a:t>
            </a:r>
          </a:p>
          <a:p>
            <a:pPr>
              <a:defRPr/>
            </a:pPr>
            <a:r>
              <a:rPr lang="en-US" dirty="0" smtClean="0"/>
              <a:t>Assess resource conditions and trends</a:t>
            </a:r>
          </a:p>
          <a:p>
            <a:pPr>
              <a:defRPr/>
            </a:pPr>
            <a:r>
              <a:rPr lang="en-US" dirty="0" smtClean="0"/>
              <a:t>Provide baseline for adaptive management</a:t>
            </a:r>
          </a:p>
          <a:p>
            <a:pPr>
              <a:defRPr/>
            </a:pPr>
            <a:r>
              <a:rPr lang="en-US" dirty="0" smtClean="0"/>
              <a:t>Identify management opportunities</a:t>
            </a:r>
          </a:p>
          <a:p>
            <a:pPr>
              <a:defRPr/>
            </a:pPr>
            <a:r>
              <a:rPr lang="en-US" dirty="0" smtClean="0"/>
              <a:t>Not decision making!</a:t>
            </a:r>
          </a:p>
          <a:p>
            <a:pPr>
              <a:defRPr/>
            </a:pPr>
            <a:r>
              <a:rPr lang="en-US" dirty="0" smtClean="0"/>
              <a:t>Rapid: approximately 1.5 years</a:t>
            </a:r>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010" name="Group 7"/>
          <p:cNvGrpSpPr>
            <a:grpSpLocks/>
          </p:cNvGrpSpPr>
          <p:nvPr/>
        </p:nvGrpSpPr>
        <p:grpSpPr bwMode="auto">
          <a:xfrm>
            <a:off x="252413" y="1138238"/>
            <a:ext cx="5927725" cy="4446587"/>
            <a:chOff x="252844" y="1138837"/>
            <a:chExt cx="5927239" cy="4445430"/>
          </a:xfrm>
        </p:grpSpPr>
        <p:pic>
          <p:nvPicPr>
            <p:cNvPr id="43014" name="Picture 2" descr="C:\Documents and Settings\pat_comer\My Documents\all_Pats\NatureServe\NatGeo_Landscope\Ecology Content\ecosystems\photos\CA_SDiego3691.JPG"/>
            <p:cNvPicPr>
              <a:picLocks noChangeAspect="1" noChangeArrowheads="1"/>
            </p:cNvPicPr>
            <p:nvPr/>
          </p:nvPicPr>
          <p:blipFill>
            <a:blip r:embed="rId2" cstate="print"/>
            <a:srcRect/>
            <a:stretch>
              <a:fillRect/>
            </a:stretch>
          </p:blipFill>
          <p:spPr bwMode="auto">
            <a:xfrm>
              <a:off x="252844" y="1138837"/>
              <a:ext cx="5927239" cy="4445430"/>
            </a:xfrm>
            <a:prstGeom prst="rect">
              <a:avLst/>
            </a:prstGeom>
            <a:noFill/>
            <a:ln w="9525">
              <a:noFill/>
              <a:miter lim="800000"/>
              <a:headEnd/>
              <a:tailEnd/>
            </a:ln>
          </p:spPr>
        </p:pic>
        <p:sp>
          <p:nvSpPr>
            <p:cNvPr id="43015" name="Rectangle 6"/>
            <p:cNvSpPr>
              <a:spLocks noChangeArrowheads="1"/>
            </p:cNvSpPr>
            <p:nvPr/>
          </p:nvSpPr>
          <p:spPr bwMode="auto">
            <a:xfrm>
              <a:off x="252844" y="5338046"/>
              <a:ext cx="1180131" cy="246221"/>
            </a:xfrm>
            <a:prstGeom prst="rect">
              <a:avLst/>
            </a:prstGeom>
            <a:noFill/>
            <a:ln w="9525">
              <a:noFill/>
              <a:miter lim="800000"/>
              <a:headEnd/>
              <a:tailEnd/>
            </a:ln>
          </p:spPr>
          <p:txBody>
            <a:bodyPr wrap="none">
              <a:spAutoFit/>
            </a:bodyPr>
            <a:lstStyle/>
            <a:p>
              <a:r>
                <a:rPr lang="en-US" sz="1000" b="1">
                  <a:solidFill>
                    <a:schemeClr val="bg1"/>
                  </a:solidFill>
                </a:rPr>
                <a:t>© Patrick Comer</a:t>
              </a:r>
            </a:p>
          </p:txBody>
        </p:sp>
      </p:grpSp>
      <p:sp>
        <p:nvSpPr>
          <p:cNvPr id="2" name="Title 1"/>
          <p:cNvSpPr>
            <a:spLocks noGrp="1"/>
          </p:cNvSpPr>
          <p:nvPr>
            <p:ph type="title"/>
          </p:nvPr>
        </p:nvSpPr>
        <p:spPr/>
        <p:txBody>
          <a:bodyPr>
            <a:noAutofit/>
          </a:bodyPr>
          <a:lstStyle/>
          <a:p>
            <a:pPr>
              <a:defRPr/>
            </a:pPr>
            <a:r>
              <a:rPr lang="en-US" sz="3600" dirty="0" smtClean="0">
                <a:ea typeface="+mj-ea"/>
              </a:rPr>
              <a:t>Sonoran Mid-Elevation Desert Scrub</a:t>
            </a:r>
            <a:endParaRPr lang="en-US" sz="3600" dirty="0">
              <a:ea typeface="+mj-ea"/>
            </a:endParaRPr>
          </a:p>
        </p:txBody>
      </p:sp>
      <p:pic>
        <p:nvPicPr>
          <p:cNvPr id="5" name="Content Placeholder 4" descr="BLM MOJSonoranMidelev.jpg"/>
          <p:cNvPicPr>
            <a:picLocks noGrp="1" noChangeAspect="1"/>
          </p:cNvPicPr>
          <p:nvPr>
            <p:ph idx="1"/>
          </p:nvPr>
        </p:nvPicPr>
        <p:blipFill>
          <a:blip r:embed="rId3" cstate="print"/>
          <a:srcRect/>
          <a:stretch>
            <a:fillRect/>
          </a:stretch>
        </p:blipFill>
        <p:spPr bwMode="auto">
          <a:xfrm>
            <a:off x="3776663" y="2789238"/>
            <a:ext cx="4476750" cy="3459162"/>
          </a:xfrm>
        </p:spPr>
      </p:pic>
      <p:sp>
        <p:nvSpPr>
          <p:cNvPr id="43013" name="TextBox 3"/>
          <p:cNvSpPr txBox="1">
            <a:spLocks noChangeArrowheads="1"/>
          </p:cNvSpPr>
          <p:nvPr/>
        </p:nvSpPr>
        <p:spPr bwMode="auto">
          <a:xfrm>
            <a:off x="5356225" y="714375"/>
            <a:ext cx="3092450" cy="338138"/>
          </a:xfrm>
          <a:prstGeom prst="rect">
            <a:avLst/>
          </a:prstGeom>
          <a:noFill/>
          <a:ln w="9525">
            <a:noFill/>
            <a:miter lim="800000"/>
            <a:headEnd/>
            <a:tailEnd/>
          </a:ln>
        </p:spPr>
        <p:txBody>
          <a:bodyPr>
            <a:spAutoFit/>
          </a:bodyPr>
          <a:lstStyle/>
          <a:p>
            <a:pPr algn="r"/>
            <a:r>
              <a:rPr lang="en-US" sz="1600" b="1"/>
              <a:t>2.2% of ecoregion extent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50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034" name="Group 7"/>
          <p:cNvGrpSpPr>
            <a:grpSpLocks/>
          </p:cNvGrpSpPr>
          <p:nvPr/>
        </p:nvGrpSpPr>
        <p:grpSpPr bwMode="auto">
          <a:xfrm>
            <a:off x="252413" y="1270000"/>
            <a:ext cx="4837112" cy="3624263"/>
            <a:chOff x="252844" y="1270635"/>
            <a:chExt cx="4837316" cy="3623318"/>
          </a:xfrm>
        </p:grpSpPr>
        <p:pic>
          <p:nvPicPr>
            <p:cNvPr id="44038" name="Picture 2"/>
            <p:cNvPicPr>
              <a:picLocks noChangeAspect="1" noChangeArrowheads="1"/>
            </p:cNvPicPr>
            <p:nvPr/>
          </p:nvPicPr>
          <p:blipFill>
            <a:blip r:embed="rId2" cstate="print"/>
            <a:srcRect/>
            <a:stretch>
              <a:fillRect/>
            </a:stretch>
          </p:blipFill>
          <p:spPr bwMode="auto">
            <a:xfrm>
              <a:off x="252844" y="1270635"/>
              <a:ext cx="4837316" cy="3623318"/>
            </a:xfrm>
            <a:prstGeom prst="rect">
              <a:avLst/>
            </a:prstGeom>
            <a:noFill/>
            <a:ln w="9525">
              <a:noFill/>
              <a:miter lim="800000"/>
              <a:headEnd/>
              <a:tailEnd/>
            </a:ln>
          </p:spPr>
        </p:pic>
        <p:sp>
          <p:nvSpPr>
            <p:cNvPr id="44039" name="TextBox 6"/>
            <p:cNvSpPr txBox="1">
              <a:spLocks noChangeArrowheads="1"/>
            </p:cNvSpPr>
            <p:nvPr/>
          </p:nvSpPr>
          <p:spPr bwMode="auto">
            <a:xfrm>
              <a:off x="252844" y="4647732"/>
              <a:ext cx="4837316" cy="246221"/>
            </a:xfrm>
            <a:prstGeom prst="rect">
              <a:avLst/>
            </a:prstGeom>
            <a:noFill/>
            <a:ln w="9525">
              <a:noFill/>
              <a:miter lim="800000"/>
              <a:headEnd/>
              <a:tailEnd/>
            </a:ln>
          </p:spPr>
          <p:txBody>
            <a:bodyPr>
              <a:spAutoFit/>
            </a:bodyPr>
            <a:lstStyle/>
            <a:p>
              <a:r>
                <a:rPr lang="en-US" sz="1000" b="1">
                  <a:solidFill>
                    <a:schemeClr val="bg1"/>
                  </a:solidFill>
                </a:rPr>
                <a:t>© Walter Feller – digital desert.com</a:t>
              </a:r>
            </a:p>
          </p:txBody>
        </p:sp>
      </p:grpSp>
      <p:sp>
        <p:nvSpPr>
          <p:cNvPr id="2" name="Title 1"/>
          <p:cNvSpPr>
            <a:spLocks noGrp="1"/>
          </p:cNvSpPr>
          <p:nvPr>
            <p:ph type="title"/>
          </p:nvPr>
        </p:nvSpPr>
        <p:spPr/>
        <p:txBody>
          <a:bodyPr/>
          <a:lstStyle/>
          <a:p>
            <a:pPr>
              <a:defRPr/>
            </a:pPr>
            <a:r>
              <a:rPr lang="en-US" sz="3200" dirty="0" smtClean="0">
                <a:ea typeface="+mj-ea"/>
              </a:rPr>
              <a:t>North American Warm Desert Pavement</a:t>
            </a:r>
            <a:endParaRPr lang="en-US" sz="3200" dirty="0">
              <a:ea typeface="+mj-ea"/>
            </a:endParaRPr>
          </a:p>
        </p:txBody>
      </p:sp>
      <p:pic>
        <p:nvPicPr>
          <p:cNvPr id="4" name="Content Placeholder 3" descr="BLM MOJNAWDpavement.jpg"/>
          <p:cNvPicPr>
            <a:picLocks noGrp="1" noChangeAspect="1"/>
          </p:cNvPicPr>
          <p:nvPr>
            <p:ph idx="1"/>
          </p:nvPr>
        </p:nvPicPr>
        <p:blipFill>
          <a:blip r:embed="rId3" cstate="print"/>
          <a:srcRect/>
          <a:stretch>
            <a:fillRect/>
          </a:stretch>
        </p:blipFill>
        <p:spPr bwMode="auto">
          <a:xfrm>
            <a:off x="3825875" y="2711450"/>
            <a:ext cx="4695825" cy="3627438"/>
          </a:xfrm>
        </p:spPr>
      </p:pic>
      <p:sp>
        <p:nvSpPr>
          <p:cNvPr id="44037" name="TextBox 4"/>
          <p:cNvSpPr txBox="1">
            <a:spLocks noChangeArrowheads="1"/>
          </p:cNvSpPr>
          <p:nvPr/>
        </p:nvSpPr>
        <p:spPr bwMode="auto">
          <a:xfrm>
            <a:off x="5356225" y="714375"/>
            <a:ext cx="3092450" cy="338138"/>
          </a:xfrm>
          <a:prstGeom prst="rect">
            <a:avLst/>
          </a:prstGeom>
          <a:noFill/>
          <a:ln w="9525">
            <a:noFill/>
            <a:miter lim="800000"/>
            <a:headEnd/>
            <a:tailEnd/>
          </a:ln>
        </p:spPr>
        <p:txBody>
          <a:bodyPr>
            <a:spAutoFit/>
          </a:bodyPr>
          <a:lstStyle/>
          <a:p>
            <a:pPr algn="r"/>
            <a:r>
              <a:rPr lang="en-US" sz="1600" b="1"/>
              <a:t>8.8% of ecoregion extent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50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058" name="Group 6"/>
          <p:cNvGrpSpPr>
            <a:grpSpLocks/>
          </p:cNvGrpSpPr>
          <p:nvPr/>
        </p:nvGrpSpPr>
        <p:grpSpPr bwMode="auto">
          <a:xfrm>
            <a:off x="252413" y="1196975"/>
            <a:ext cx="5981700" cy="4484688"/>
            <a:chOff x="252413" y="1196975"/>
            <a:chExt cx="5981700" cy="4484688"/>
          </a:xfrm>
        </p:grpSpPr>
        <p:pic>
          <p:nvPicPr>
            <p:cNvPr id="45062" name="Picture 3" descr="C:\Documents and Settings\pat_comer\My Documents\all_Pats\NatureServe\NatGeo_Landscope\Ecology Content\ecosystems\ecosystems\photos\CA_SDiego3722.JPG"/>
            <p:cNvPicPr>
              <a:picLocks noChangeAspect="1" noChangeArrowheads="1"/>
            </p:cNvPicPr>
            <p:nvPr/>
          </p:nvPicPr>
          <p:blipFill>
            <a:blip r:embed="rId2" cstate="print"/>
            <a:srcRect/>
            <a:stretch>
              <a:fillRect/>
            </a:stretch>
          </p:blipFill>
          <p:spPr bwMode="auto">
            <a:xfrm>
              <a:off x="252413" y="1196975"/>
              <a:ext cx="5981700" cy="4484688"/>
            </a:xfrm>
            <a:prstGeom prst="rect">
              <a:avLst/>
            </a:prstGeom>
            <a:noFill/>
            <a:ln w="9525">
              <a:noFill/>
              <a:miter lim="800000"/>
              <a:headEnd/>
              <a:tailEnd/>
            </a:ln>
          </p:spPr>
        </p:pic>
        <p:sp>
          <p:nvSpPr>
            <p:cNvPr id="45063" name="Rectangle 5"/>
            <p:cNvSpPr>
              <a:spLocks noChangeArrowheads="1"/>
            </p:cNvSpPr>
            <p:nvPr/>
          </p:nvSpPr>
          <p:spPr bwMode="auto">
            <a:xfrm>
              <a:off x="252844" y="5435442"/>
              <a:ext cx="1180131" cy="246221"/>
            </a:xfrm>
            <a:prstGeom prst="rect">
              <a:avLst/>
            </a:prstGeom>
            <a:noFill/>
            <a:ln w="9525">
              <a:noFill/>
              <a:miter lim="800000"/>
              <a:headEnd/>
              <a:tailEnd/>
            </a:ln>
          </p:spPr>
          <p:txBody>
            <a:bodyPr wrap="none">
              <a:spAutoFit/>
            </a:bodyPr>
            <a:lstStyle/>
            <a:p>
              <a:r>
                <a:rPr lang="en-US" sz="1000" b="1">
                  <a:solidFill>
                    <a:schemeClr val="bg1"/>
                  </a:solidFill>
                </a:rPr>
                <a:t>© Patrick Comer</a:t>
              </a:r>
            </a:p>
          </p:txBody>
        </p:sp>
      </p:grpSp>
      <p:sp>
        <p:nvSpPr>
          <p:cNvPr id="2" name="Title 1"/>
          <p:cNvSpPr>
            <a:spLocks noGrp="1"/>
          </p:cNvSpPr>
          <p:nvPr>
            <p:ph type="title"/>
          </p:nvPr>
        </p:nvSpPr>
        <p:spPr/>
        <p:txBody>
          <a:bodyPr>
            <a:noAutofit/>
          </a:bodyPr>
          <a:lstStyle/>
          <a:p>
            <a:pPr>
              <a:defRPr/>
            </a:pPr>
            <a:r>
              <a:rPr lang="en-US" sz="3200" dirty="0" smtClean="0">
                <a:ea typeface="+mj-ea"/>
              </a:rPr>
              <a:t>North American Warm Desert</a:t>
            </a:r>
            <a:br>
              <a:rPr lang="en-US" sz="3200" dirty="0" smtClean="0">
                <a:ea typeface="+mj-ea"/>
              </a:rPr>
            </a:br>
            <a:r>
              <a:rPr lang="en-US" sz="3200" dirty="0" smtClean="0">
                <a:ea typeface="+mj-ea"/>
              </a:rPr>
              <a:t>Bedrock Cliff and Outcrop</a:t>
            </a:r>
            <a:endParaRPr lang="en-US" sz="3200" dirty="0">
              <a:ea typeface="+mj-ea"/>
            </a:endParaRPr>
          </a:p>
        </p:txBody>
      </p:sp>
      <p:pic>
        <p:nvPicPr>
          <p:cNvPr id="4" name="Picture 3" descr="BLM MOJNAWDBedrock.jpg"/>
          <p:cNvPicPr>
            <a:picLocks noChangeAspect="1"/>
          </p:cNvPicPr>
          <p:nvPr/>
        </p:nvPicPr>
        <p:blipFill>
          <a:blip r:embed="rId3" cstate="print"/>
          <a:srcRect/>
          <a:stretch>
            <a:fillRect/>
          </a:stretch>
        </p:blipFill>
        <p:spPr bwMode="auto">
          <a:xfrm>
            <a:off x="3962400" y="2846388"/>
            <a:ext cx="4543425" cy="3511550"/>
          </a:xfrm>
          <a:prstGeom prst="rect">
            <a:avLst/>
          </a:prstGeom>
          <a:noFill/>
          <a:ln w="9525">
            <a:noFill/>
            <a:miter lim="800000"/>
            <a:headEnd/>
            <a:tailEnd/>
          </a:ln>
        </p:spPr>
      </p:pic>
      <p:sp>
        <p:nvSpPr>
          <p:cNvPr id="45061" name="TextBox 4"/>
          <p:cNvSpPr txBox="1">
            <a:spLocks noChangeArrowheads="1"/>
          </p:cNvSpPr>
          <p:nvPr/>
        </p:nvSpPr>
        <p:spPr bwMode="auto">
          <a:xfrm>
            <a:off x="5356225" y="714375"/>
            <a:ext cx="3092450" cy="338138"/>
          </a:xfrm>
          <a:prstGeom prst="rect">
            <a:avLst/>
          </a:prstGeom>
          <a:noFill/>
          <a:ln w="9525">
            <a:noFill/>
            <a:miter lim="800000"/>
            <a:headEnd/>
            <a:tailEnd/>
          </a:ln>
        </p:spPr>
        <p:txBody>
          <a:bodyPr>
            <a:spAutoFit/>
          </a:bodyPr>
          <a:lstStyle/>
          <a:p>
            <a:pPr algn="r"/>
            <a:r>
              <a:rPr lang="en-US" sz="1600" b="1"/>
              <a:t>2.4% of ecoregion extent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50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082" name="Group 6"/>
          <p:cNvGrpSpPr>
            <a:grpSpLocks/>
          </p:cNvGrpSpPr>
          <p:nvPr/>
        </p:nvGrpSpPr>
        <p:grpSpPr bwMode="auto">
          <a:xfrm>
            <a:off x="252413" y="1138238"/>
            <a:ext cx="6234112" cy="4675187"/>
            <a:chOff x="252413" y="1138238"/>
            <a:chExt cx="6234112" cy="4675187"/>
          </a:xfrm>
        </p:grpSpPr>
        <p:pic>
          <p:nvPicPr>
            <p:cNvPr id="46086" name="Picture 2" descr="C:\Documents and Settings\pat_comer\My Documents\all_Pats\NatureServe\NatGeo_Landscope\Ecology Content\ecosystems\photos\CA_SDiego3720.JPG"/>
            <p:cNvPicPr>
              <a:picLocks noChangeAspect="1" noChangeArrowheads="1"/>
            </p:cNvPicPr>
            <p:nvPr/>
          </p:nvPicPr>
          <p:blipFill>
            <a:blip r:embed="rId2" cstate="print"/>
            <a:srcRect/>
            <a:stretch>
              <a:fillRect/>
            </a:stretch>
          </p:blipFill>
          <p:spPr bwMode="auto">
            <a:xfrm>
              <a:off x="252413" y="1138238"/>
              <a:ext cx="6234112" cy="4675187"/>
            </a:xfrm>
            <a:prstGeom prst="rect">
              <a:avLst/>
            </a:prstGeom>
            <a:noFill/>
            <a:ln w="9525">
              <a:noFill/>
              <a:miter lim="800000"/>
              <a:headEnd/>
              <a:tailEnd/>
            </a:ln>
          </p:spPr>
        </p:pic>
        <p:sp>
          <p:nvSpPr>
            <p:cNvPr id="46087" name="Rectangle 5"/>
            <p:cNvSpPr>
              <a:spLocks noChangeArrowheads="1"/>
            </p:cNvSpPr>
            <p:nvPr/>
          </p:nvSpPr>
          <p:spPr bwMode="auto">
            <a:xfrm>
              <a:off x="252844" y="5567204"/>
              <a:ext cx="1180131" cy="246221"/>
            </a:xfrm>
            <a:prstGeom prst="rect">
              <a:avLst/>
            </a:prstGeom>
            <a:noFill/>
            <a:ln w="9525">
              <a:noFill/>
              <a:miter lim="800000"/>
              <a:headEnd/>
              <a:tailEnd/>
            </a:ln>
          </p:spPr>
          <p:txBody>
            <a:bodyPr wrap="none">
              <a:spAutoFit/>
            </a:bodyPr>
            <a:lstStyle/>
            <a:p>
              <a:r>
                <a:rPr lang="en-US" sz="1000" b="1">
                  <a:solidFill>
                    <a:schemeClr val="bg1"/>
                  </a:solidFill>
                </a:rPr>
                <a:t>© Patrick Comer</a:t>
              </a:r>
            </a:p>
          </p:txBody>
        </p:sp>
      </p:grpSp>
      <p:sp>
        <p:nvSpPr>
          <p:cNvPr id="2" name="Title 1"/>
          <p:cNvSpPr>
            <a:spLocks noGrp="1"/>
          </p:cNvSpPr>
          <p:nvPr>
            <p:ph type="title"/>
          </p:nvPr>
        </p:nvSpPr>
        <p:spPr/>
        <p:txBody>
          <a:bodyPr>
            <a:noAutofit/>
          </a:bodyPr>
          <a:lstStyle/>
          <a:p>
            <a:pPr>
              <a:defRPr/>
            </a:pPr>
            <a:r>
              <a:rPr lang="en-US" sz="3200" dirty="0" smtClean="0">
                <a:ea typeface="+mj-ea"/>
              </a:rPr>
              <a:t>North American Warm Desert Badland</a:t>
            </a:r>
            <a:endParaRPr lang="en-US" sz="3200" dirty="0">
              <a:ea typeface="+mj-ea"/>
            </a:endParaRPr>
          </a:p>
        </p:txBody>
      </p:sp>
      <p:pic>
        <p:nvPicPr>
          <p:cNvPr id="4" name="Picture 3" descr="BLM MOJNAWDBadland.jpg"/>
          <p:cNvPicPr>
            <a:picLocks noChangeAspect="1"/>
          </p:cNvPicPr>
          <p:nvPr/>
        </p:nvPicPr>
        <p:blipFill>
          <a:blip r:embed="rId3" cstate="print"/>
          <a:srcRect/>
          <a:stretch>
            <a:fillRect/>
          </a:stretch>
        </p:blipFill>
        <p:spPr bwMode="auto">
          <a:xfrm>
            <a:off x="3557588" y="2584450"/>
            <a:ext cx="4878387" cy="3770313"/>
          </a:xfrm>
          <a:prstGeom prst="rect">
            <a:avLst/>
          </a:prstGeom>
          <a:noFill/>
          <a:ln w="9525">
            <a:noFill/>
            <a:miter lim="800000"/>
            <a:headEnd/>
            <a:tailEnd/>
          </a:ln>
        </p:spPr>
      </p:pic>
      <p:sp>
        <p:nvSpPr>
          <p:cNvPr id="46085" name="TextBox 4"/>
          <p:cNvSpPr txBox="1">
            <a:spLocks noChangeArrowheads="1"/>
          </p:cNvSpPr>
          <p:nvPr/>
        </p:nvSpPr>
        <p:spPr bwMode="auto">
          <a:xfrm>
            <a:off x="5356225" y="714375"/>
            <a:ext cx="3092450" cy="338138"/>
          </a:xfrm>
          <a:prstGeom prst="rect">
            <a:avLst/>
          </a:prstGeom>
          <a:noFill/>
          <a:ln w="9525">
            <a:noFill/>
            <a:miter lim="800000"/>
            <a:headEnd/>
            <a:tailEnd/>
          </a:ln>
        </p:spPr>
        <p:txBody>
          <a:bodyPr>
            <a:spAutoFit/>
          </a:bodyPr>
          <a:lstStyle/>
          <a:p>
            <a:pPr algn="r"/>
            <a:r>
              <a:rPr lang="en-US" sz="1600" b="1"/>
              <a:t>1.0% of ecoregion extent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50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106" name="Group 7"/>
          <p:cNvGrpSpPr>
            <a:grpSpLocks/>
          </p:cNvGrpSpPr>
          <p:nvPr/>
        </p:nvGrpSpPr>
        <p:grpSpPr bwMode="auto">
          <a:xfrm>
            <a:off x="252413" y="1162050"/>
            <a:ext cx="5429250" cy="4014788"/>
            <a:chOff x="252413" y="1225550"/>
            <a:chExt cx="5429250" cy="4014788"/>
          </a:xfrm>
        </p:grpSpPr>
        <p:pic>
          <p:nvPicPr>
            <p:cNvPr id="47111" name="Picture 2"/>
            <p:cNvPicPr>
              <a:picLocks noChangeAspect="1" noChangeArrowheads="1"/>
            </p:cNvPicPr>
            <p:nvPr/>
          </p:nvPicPr>
          <p:blipFill>
            <a:blip r:embed="rId2" cstate="print"/>
            <a:srcRect/>
            <a:stretch>
              <a:fillRect/>
            </a:stretch>
          </p:blipFill>
          <p:spPr bwMode="auto">
            <a:xfrm>
              <a:off x="252413" y="1225550"/>
              <a:ext cx="5429250" cy="4014788"/>
            </a:xfrm>
            <a:prstGeom prst="rect">
              <a:avLst/>
            </a:prstGeom>
            <a:noFill/>
            <a:ln w="9525">
              <a:noFill/>
              <a:miter lim="800000"/>
              <a:headEnd/>
              <a:tailEnd/>
            </a:ln>
          </p:spPr>
        </p:pic>
        <p:sp>
          <p:nvSpPr>
            <p:cNvPr id="47112" name="TextBox 5"/>
            <p:cNvSpPr txBox="1">
              <a:spLocks noChangeArrowheads="1"/>
            </p:cNvSpPr>
            <p:nvPr/>
          </p:nvSpPr>
          <p:spPr bwMode="auto">
            <a:xfrm>
              <a:off x="252844" y="4994117"/>
              <a:ext cx="2155076" cy="246221"/>
            </a:xfrm>
            <a:prstGeom prst="rect">
              <a:avLst/>
            </a:prstGeom>
            <a:noFill/>
            <a:ln w="9525">
              <a:noFill/>
              <a:miter lim="800000"/>
              <a:headEnd/>
              <a:tailEnd/>
            </a:ln>
          </p:spPr>
          <p:txBody>
            <a:bodyPr>
              <a:spAutoFit/>
            </a:bodyPr>
            <a:lstStyle/>
            <a:p>
              <a:r>
                <a:rPr lang="en-US" sz="1000" b="1">
                  <a:solidFill>
                    <a:schemeClr val="bg1"/>
                  </a:solidFill>
                </a:rPr>
                <a:t>© NPS Death Valley NP</a:t>
              </a:r>
            </a:p>
          </p:txBody>
        </p:sp>
      </p:grpSp>
      <p:sp>
        <p:nvSpPr>
          <p:cNvPr id="2" name="Title 1"/>
          <p:cNvSpPr>
            <a:spLocks noGrp="1"/>
          </p:cNvSpPr>
          <p:nvPr>
            <p:ph type="title"/>
          </p:nvPr>
        </p:nvSpPr>
        <p:spPr/>
        <p:txBody>
          <a:bodyPr>
            <a:noAutofit/>
          </a:bodyPr>
          <a:lstStyle/>
          <a:p>
            <a:pPr>
              <a:defRPr/>
            </a:pPr>
            <a:r>
              <a:rPr lang="en-US" sz="3200" dirty="0" smtClean="0">
                <a:ea typeface="+mj-ea"/>
              </a:rPr>
              <a:t>North American Warm Desert</a:t>
            </a:r>
            <a:br>
              <a:rPr lang="en-US" sz="3200" dirty="0" smtClean="0">
                <a:ea typeface="+mj-ea"/>
              </a:rPr>
            </a:br>
            <a:r>
              <a:rPr lang="en-US" sz="3200" dirty="0" smtClean="0">
                <a:ea typeface="+mj-ea"/>
              </a:rPr>
              <a:t>Active and Stabilized Dunes</a:t>
            </a:r>
            <a:endParaRPr lang="en-US" sz="3200" dirty="0">
              <a:ea typeface="+mj-ea"/>
            </a:endParaRPr>
          </a:p>
        </p:txBody>
      </p:sp>
      <p:sp>
        <p:nvSpPr>
          <p:cNvPr id="47108" name="TextBox 3"/>
          <p:cNvSpPr txBox="1">
            <a:spLocks noChangeArrowheads="1"/>
          </p:cNvSpPr>
          <p:nvPr/>
        </p:nvSpPr>
        <p:spPr bwMode="auto">
          <a:xfrm>
            <a:off x="5356225" y="714375"/>
            <a:ext cx="3092450" cy="338138"/>
          </a:xfrm>
          <a:prstGeom prst="rect">
            <a:avLst/>
          </a:prstGeom>
          <a:noFill/>
          <a:ln w="9525">
            <a:noFill/>
            <a:miter lim="800000"/>
            <a:headEnd/>
            <a:tailEnd/>
          </a:ln>
        </p:spPr>
        <p:txBody>
          <a:bodyPr>
            <a:spAutoFit/>
          </a:bodyPr>
          <a:lstStyle/>
          <a:p>
            <a:pPr algn="r"/>
            <a:r>
              <a:rPr lang="en-US" sz="1600" b="1"/>
              <a:t>0.2% of ecoregion extent</a:t>
            </a:r>
          </a:p>
        </p:txBody>
      </p:sp>
      <p:pic>
        <p:nvPicPr>
          <p:cNvPr id="47109" name="Picture 6" descr="BLM MOJNAWDDunes2.jpg"/>
          <p:cNvPicPr>
            <a:picLocks noChangeAspect="1"/>
          </p:cNvPicPr>
          <p:nvPr/>
        </p:nvPicPr>
        <p:blipFill>
          <a:blip r:embed="rId3" cstate="print"/>
          <a:srcRect/>
          <a:stretch>
            <a:fillRect/>
          </a:stretch>
        </p:blipFill>
        <p:spPr bwMode="auto">
          <a:xfrm>
            <a:off x="252413" y="1162050"/>
            <a:ext cx="6043612" cy="4014788"/>
          </a:xfrm>
          <a:prstGeom prst="rect">
            <a:avLst/>
          </a:prstGeom>
          <a:noFill/>
          <a:ln w="9525">
            <a:noFill/>
            <a:miter lim="800000"/>
            <a:headEnd/>
            <a:tailEnd/>
          </a:ln>
        </p:spPr>
      </p:pic>
      <p:pic>
        <p:nvPicPr>
          <p:cNvPr id="5" name="Picture 4" descr="BLM MOJNAWDDunes.jpg"/>
          <p:cNvPicPr>
            <a:picLocks noChangeAspect="1"/>
          </p:cNvPicPr>
          <p:nvPr/>
        </p:nvPicPr>
        <p:blipFill>
          <a:blip r:embed="rId4" cstate="print"/>
          <a:srcRect/>
          <a:stretch>
            <a:fillRect/>
          </a:stretch>
        </p:blipFill>
        <p:spPr bwMode="auto">
          <a:xfrm>
            <a:off x="4117975" y="2889250"/>
            <a:ext cx="4330700" cy="33464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50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defRPr/>
            </a:pPr>
            <a:r>
              <a:rPr lang="en-US" sz="3200" dirty="0" smtClean="0">
                <a:ea typeface="+mj-ea"/>
              </a:rPr>
              <a:t>North American Warm Desert Riparian  and Stream systems</a:t>
            </a:r>
            <a:endParaRPr lang="en-US" sz="3200" dirty="0">
              <a:ea typeface="+mj-ea"/>
            </a:endParaRPr>
          </a:p>
        </p:txBody>
      </p:sp>
      <p:pic>
        <p:nvPicPr>
          <p:cNvPr id="48131" name="Picture 3"/>
          <p:cNvPicPr>
            <a:picLocks noChangeAspect="1" noChangeArrowheads="1"/>
          </p:cNvPicPr>
          <p:nvPr/>
        </p:nvPicPr>
        <p:blipFill>
          <a:blip r:embed="rId2" cstate="print"/>
          <a:srcRect/>
          <a:stretch>
            <a:fillRect/>
          </a:stretch>
        </p:blipFill>
        <p:spPr bwMode="auto">
          <a:xfrm>
            <a:off x="252413" y="1362075"/>
            <a:ext cx="3824287" cy="2600325"/>
          </a:xfrm>
          <a:prstGeom prst="rect">
            <a:avLst/>
          </a:prstGeom>
          <a:noFill/>
          <a:ln w="9525">
            <a:noFill/>
            <a:miter lim="800000"/>
            <a:headEnd/>
            <a:tailEnd/>
          </a:ln>
        </p:spPr>
      </p:pic>
      <p:sp>
        <p:nvSpPr>
          <p:cNvPr id="48132" name="TextBox 4"/>
          <p:cNvSpPr txBox="1">
            <a:spLocks noChangeArrowheads="1"/>
          </p:cNvSpPr>
          <p:nvPr/>
        </p:nvSpPr>
        <p:spPr bwMode="auto">
          <a:xfrm>
            <a:off x="5356225" y="1019175"/>
            <a:ext cx="3092450" cy="338138"/>
          </a:xfrm>
          <a:prstGeom prst="rect">
            <a:avLst/>
          </a:prstGeom>
          <a:noFill/>
          <a:ln w="9525">
            <a:noFill/>
            <a:miter lim="800000"/>
            <a:headEnd/>
            <a:tailEnd/>
          </a:ln>
        </p:spPr>
        <p:txBody>
          <a:bodyPr>
            <a:spAutoFit/>
          </a:bodyPr>
          <a:lstStyle/>
          <a:p>
            <a:pPr algn="r"/>
            <a:r>
              <a:rPr lang="en-US" sz="1600" b="1"/>
              <a:t>0.5% of ecoregion extent</a:t>
            </a:r>
          </a:p>
        </p:txBody>
      </p:sp>
      <p:pic>
        <p:nvPicPr>
          <p:cNvPr id="48133" name="Picture 2" descr="NAWDRMB3.jpg"/>
          <p:cNvPicPr>
            <a:picLocks noChangeAspect="1"/>
          </p:cNvPicPr>
          <p:nvPr/>
        </p:nvPicPr>
        <p:blipFill>
          <a:blip r:embed="rId3" cstate="print"/>
          <a:srcRect/>
          <a:stretch>
            <a:fillRect/>
          </a:stretch>
        </p:blipFill>
        <p:spPr bwMode="auto">
          <a:xfrm>
            <a:off x="252413" y="3962400"/>
            <a:ext cx="3194050" cy="2320925"/>
          </a:xfrm>
          <a:prstGeom prst="rect">
            <a:avLst/>
          </a:prstGeom>
          <a:noFill/>
          <a:ln w="9525">
            <a:noFill/>
            <a:miter lim="800000"/>
            <a:headEnd/>
            <a:tailEnd/>
          </a:ln>
        </p:spPr>
      </p:pic>
      <p:sp>
        <p:nvSpPr>
          <p:cNvPr id="48134" name="Rectangle 8"/>
          <p:cNvSpPr>
            <a:spLocks noChangeArrowheads="1"/>
          </p:cNvSpPr>
          <p:nvPr/>
        </p:nvSpPr>
        <p:spPr bwMode="auto">
          <a:xfrm>
            <a:off x="252413" y="6005513"/>
            <a:ext cx="1438275" cy="246062"/>
          </a:xfrm>
          <a:prstGeom prst="rect">
            <a:avLst/>
          </a:prstGeom>
          <a:noFill/>
          <a:ln w="9525">
            <a:noFill/>
            <a:miter lim="800000"/>
            <a:headEnd/>
            <a:tailEnd/>
          </a:ln>
        </p:spPr>
        <p:txBody>
          <a:bodyPr wrap="none">
            <a:spAutoFit/>
          </a:bodyPr>
          <a:lstStyle/>
          <a:p>
            <a:r>
              <a:rPr lang="en-US" sz="1000" b="1">
                <a:solidFill>
                  <a:schemeClr val="bg1"/>
                </a:solidFill>
              </a:rPr>
              <a:t>© Southwest ReGAP</a:t>
            </a:r>
          </a:p>
        </p:txBody>
      </p:sp>
      <p:sp>
        <p:nvSpPr>
          <p:cNvPr id="48135" name="Rectangle 9"/>
          <p:cNvSpPr>
            <a:spLocks noChangeArrowheads="1"/>
          </p:cNvSpPr>
          <p:nvPr/>
        </p:nvSpPr>
        <p:spPr bwMode="auto">
          <a:xfrm>
            <a:off x="252413" y="3716338"/>
            <a:ext cx="1438275" cy="246062"/>
          </a:xfrm>
          <a:prstGeom prst="rect">
            <a:avLst/>
          </a:prstGeom>
          <a:noFill/>
          <a:ln w="9525">
            <a:noFill/>
            <a:miter lim="800000"/>
            <a:headEnd/>
            <a:tailEnd/>
          </a:ln>
        </p:spPr>
        <p:txBody>
          <a:bodyPr wrap="none">
            <a:spAutoFit/>
          </a:bodyPr>
          <a:lstStyle/>
          <a:p>
            <a:r>
              <a:rPr lang="en-US" sz="1000" b="1">
                <a:solidFill>
                  <a:schemeClr val="bg1"/>
                </a:solidFill>
              </a:rPr>
              <a:t>© Southwest ReGAP</a:t>
            </a:r>
          </a:p>
        </p:txBody>
      </p:sp>
      <p:grpSp>
        <p:nvGrpSpPr>
          <p:cNvPr id="48136" name="Group 11"/>
          <p:cNvGrpSpPr>
            <a:grpSpLocks/>
          </p:cNvGrpSpPr>
          <p:nvPr/>
        </p:nvGrpSpPr>
        <p:grpSpPr bwMode="auto">
          <a:xfrm>
            <a:off x="3446463" y="3962400"/>
            <a:ext cx="3094037" cy="2320925"/>
            <a:chOff x="3446259" y="3962401"/>
            <a:chExt cx="3093999" cy="2320820"/>
          </a:xfrm>
        </p:grpSpPr>
        <p:pic>
          <p:nvPicPr>
            <p:cNvPr id="48141" name="Picture 2" descr="C:\Documents and Settings\pat_comer\My Documents\all_Pats\NatureServe\NatGeo_Landscope\Ecology Content\ecosystems\photos\CA_SDiego3681.JPG"/>
            <p:cNvPicPr>
              <a:picLocks noChangeAspect="1" noChangeArrowheads="1"/>
            </p:cNvPicPr>
            <p:nvPr/>
          </p:nvPicPr>
          <p:blipFill>
            <a:blip r:embed="rId4" cstate="print"/>
            <a:srcRect/>
            <a:stretch>
              <a:fillRect/>
            </a:stretch>
          </p:blipFill>
          <p:spPr bwMode="auto">
            <a:xfrm>
              <a:off x="3446259" y="3962401"/>
              <a:ext cx="3093999" cy="2320820"/>
            </a:xfrm>
            <a:prstGeom prst="rect">
              <a:avLst/>
            </a:prstGeom>
            <a:noFill/>
            <a:ln w="9525">
              <a:noFill/>
              <a:miter lim="800000"/>
              <a:headEnd/>
              <a:tailEnd/>
            </a:ln>
          </p:spPr>
        </p:pic>
        <p:sp>
          <p:nvSpPr>
            <p:cNvPr id="48142" name="Rectangle 10"/>
            <p:cNvSpPr>
              <a:spLocks noChangeArrowheads="1"/>
            </p:cNvSpPr>
            <p:nvPr/>
          </p:nvSpPr>
          <p:spPr bwMode="auto">
            <a:xfrm>
              <a:off x="3446259" y="6037000"/>
              <a:ext cx="1180131" cy="246221"/>
            </a:xfrm>
            <a:prstGeom prst="rect">
              <a:avLst/>
            </a:prstGeom>
            <a:noFill/>
            <a:ln w="9525">
              <a:noFill/>
              <a:miter lim="800000"/>
              <a:headEnd/>
              <a:tailEnd/>
            </a:ln>
          </p:spPr>
          <p:txBody>
            <a:bodyPr wrap="none">
              <a:spAutoFit/>
            </a:bodyPr>
            <a:lstStyle/>
            <a:p>
              <a:r>
                <a:rPr lang="en-US" sz="1000" b="1">
                  <a:solidFill>
                    <a:schemeClr val="bg1"/>
                  </a:solidFill>
                </a:rPr>
                <a:t>© Patrick Comer</a:t>
              </a:r>
            </a:p>
          </p:txBody>
        </p:sp>
      </p:grpSp>
      <p:grpSp>
        <p:nvGrpSpPr>
          <p:cNvPr id="48137" name="Group 13"/>
          <p:cNvGrpSpPr>
            <a:grpSpLocks/>
          </p:cNvGrpSpPr>
          <p:nvPr/>
        </p:nvGrpSpPr>
        <p:grpSpPr bwMode="auto">
          <a:xfrm>
            <a:off x="4076700" y="1357313"/>
            <a:ext cx="3471863" cy="2605087"/>
            <a:chOff x="4076699" y="1357996"/>
            <a:chExt cx="3471865" cy="2604405"/>
          </a:xfrm>
        </p:grpSpPr>
        <p:pic>
          <p:nvPicPr>
            <p:cNvPr id="48139" name="Picture 2" descr="C:\Documents and Settings\pat_comer\My Documents\all_Pats\NatureServe\NatGeo_Landscope\Ecology Content\ecosystems\photos\CA_SDiego3663.JPG"/>
            <p:cNvPicPr>
              <a:picLocks noChangeAspect="1" noChangeArrowheads="1"/>
            </p:cNvPicPr>
            <p:nvPr/>
          </p:nvPicPr>
          <p:blipFill>
            <a:blip r:embed="rId5" cstate="print"/>
            <a:srcRect/>
            <a:stretch>
              <a:fillRect/>
            </a:stretch>
          </p:blipFill>
          <p:spPr bwMode="auto">
            <a:xfrm>
              <a:off x="4076699" y="1357996"/>
              <a:ext cx="3471865" cy="2604403"/>
            </a:xfrm>
            <a:prstGeom prst="rect">
              <a:avLst/>
            </a:prstGeom>
            <a:noFill/>
            <a:ln w="9525">
              <a:noFill/>
              <a:miter lim="800000"/>
              <a:headEnd/>
              <a:tailEnd/>
            </a:ln>
          </p:spPr>
        </p:pic>
        <p:sp>
          <p:nvSpPr>
            <p:cNvPr id="48140" name="Rectangle 12"/>
            <p:cNvSpPr>
              <a:spLocks noChangeArrowheads="1"/>
            </p:cNvSpPr>
            <p:nvPr/>
          </p:nvSpPr>
          <p:spPr bwMode="auto">
            <a:xfrm>
              <a:off x="4076700" y="3716180"/>
              <a:ext cx="1180131" cy="246221"/>
            </a:xfrm>
            <a:prstGeom prst="rect">
              <a:avLst/>
            </a:prstGeom>
            <a:noFill/>
            <a:ln w="9525">
              <a:noFill/>
              <a:miter lim="800000"/>
              <a:headEnd/>
              <a:tailEnd/>
            </a:ln>
          </p:spPr>
          <p:txBody>
            <a:bodyPr wrap="none">
              <a:spAutoFit/>
            </a:bodyPr>
            <a:lstStyle/>
            <a:p>
              <a:r>
                <a:rPr lang="en-US" sz="1000" b="1">
                  <a:solidFill>
                    <a:schemeClr val="bg1"/>
                  </a:solidFill>
                </a:rPr>
                <a:t>© Patrick Comer</a:t>
              </a:r>
            </a:p>
          </p:txBody>
        </p:sp>
      </p:grpSp>
      <p:pic>
        <p:nvPicPr>
          <p:cNvPr id="7" name="Picture 6" descr="BLM MOJNAWDRiparian and Wash2.jpg"/>
          <p:cNvPicPr>
            <a:picLocks noChangeAspect="1"/>
          </p:cNvPicPr>
          <p:nvPr/>
        </p:nvPicPr>
        <p:blipFill>
          <a:blip r:embed="rId6" cstate="print"/>
          <a:srcRect/>
          <a:stretch>
            <a:fillRect/>
          </a:stretch>
        </p:blipFill>
        <p:spPr bwMode="auto">
          <a:xfrm>
            <a:off x="3017838" y="2085975"/>
            <a:ext cx="5430837" cy="41973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50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defRPr/>
            </a:pPr>
            <a:r>
              <a:rPr lang="en-US" sz="3200" dirty="0" smtClean="0">
                <a:ea typeface="+mj-ea"/>
              </a:rPr>
              <a:t>North American Arid West Emergent Marsh/Pond</a:t>
            </a:r>
            <a:endParaRPr lang="en-US" sz="3200" dirty="0">
              <a:ea typeface="+mj-ea"/>
            </a:endParaRPr>
          </a:p>
        </p:txBody>
      </p:sp>
      <p:sp>
        <p:nvSpPr>
          <p:cNvPr id="49155" name="TextBox 3"/>
          <p:cNvSpPr txBox="1">
            <a:spLocks noChangeArrowheads="1"/>
          </p:cNvSpPr>
          <p:nvPr/>
        </p:nvSpPr>
        <p:spPr bwMode="auto">
          <a:xfrm>
            <a:off x="5356225" y="714375"/>
            <a:ext cx="3092450" cy="338138"/>
          </a:xfrm>
          <a:prstGeom prst="rect">
            <a:avLst/>
          </a:prstGeom>
          <a:noFill/>
          <a:ln w="9525">
            <a:noFill/>
            <a:miter lim="800000"/>
            <a:headEnd/>
            <a:tailEnd/>
          </a:ln>
        </p:spPr>
        <p:txBody>
          <a:bodyPr>
            <a:spAutoFit/>
          </a:bodyPr>
          <a:lstStyle/>
          <a:p>
            <a:pPr algn="r"/>
            <a:r>
              <a:rPr lang="en-US" sz="1600" b="1"/>
              <a:t>0.1% of ecoregion extent</a:t>
            </a:r>
          </a:p>
        </p:txBody>
      </p:sp>
      <p:sp>
        <p:nvSpPr>
          <p:cNvPr id="49156" name="TextBox 4"/>
          <p:cNvSpPr txBox="1">
            <a:spLocks noChangeArrowheads="1"/>
          </p:cNvSpPr>
          <p:nvPr/>
        </p:nvSpPr>
        <p:spPr bwMode="auto">
          <a:xfrm>
            <a:off x="568325" y="3863975"/>
            <a:ext cx="2155825" cy="246063"/>
          </a:xfrm>
          <a:prstGeom prst="rect">
            <a:avLst/>
          </a:prstGeom>
          <a:noFill/>
          <a:ln w="9525">
            <a:noFill/>
            <a:miter lim="800000"/>
            <a:headEnd/>
            <a:tailEnd/>
          </a:ln>
        </p:spPr>
        <p:txBody>
          <a:bodyPr>
            <a:spAutoFit/>
          </a:bodyPr>
          <a:lstStyle/>
          <a:p>
            <a:r>
              <a:rPr lang="en-US" sz="1000" b="1">
                <a:solidFill>
                  <a:schemeClr val="bg1"/>
                </a:solidFill>
              </a:rPr>
              <a:t>© NPS Death Valley NP</a:t>
            </a:r>
          </a:p>
        </p:txBody>
      </p:sp>
      <p:grpSp>
        <p:nvGrpSpPr>
          <p:cNvPr id="49157" name="Group 7"/>
          <p:cNvGrpSpPr>
            <a:grpSpLocks/>
          </p:cNvGrpSpPr>
          <p:nvPr/>
        </p:nvGrpSpPr>
        <p:grpSpPr bwMode="auto">
          <a:xfrm>
            <a:off x="252413" y="1270000"/>
            <a:ext cx="5508625" cy="3470275"/>
            <a:chOff x="252843" y="1270634"/>
            <a:chExt cx="4506209" cy="3362325"/>
          </a:xfrm>
        </p:grpSpPr>
        <p:pic>
          <p:nvPicPr>
            <p:cNvPr id="49158" name="Picture 2"/>
            <p:cNvPicPr>
              <a:picLocks noChangeAspect="1" noChangeArrowheads="1"/>
            </p:cNvPicPr>
            <p:nvPr/>
          </p:nvPicPr>
          <p:blipFill>
            <a:blip r:embed="rId2" cstate="print"/>
            <a:srcRect/>
            <a:stretch>
              <a:fillRect/>
            </a:stretch>
          </p:blipFill>
          <p:spPr bwMode="auto">
            <a:xfrm>
              <a:off x="252843" y="1270634"/>
              <a:ext cx="4506209" cy="3362325"/>
            </a:xfrm>
            <a:prstGeom prst="rect">
              <a:avLst/>
            </a:prstGeom>
            <a:noFill/>
            <a:ln w="9525">
              <a:noFill/>
              <a:miter lim="800000"/>
              <a:headEnd/>
              <a:tailEnd/>
            </a:ln>
          </p:spPr>
        </p:pic>
        <p:sp>
          <p:nvSpPr>
            <p:cNvPr id="49159" name="TextBox 6"/>
            <p:cNvSpPr txBox="1">
              <a:spLocks noChangeArrowheads="1"/>
            </p:cNvSpPr>
            <p:nvPr/>
          </p:nvSpPr>
          <p:spPr bwMode="auto">
            <a:xfrm>
              <a:off x="252844" y="4373246"/>
              <a:ext cx="2155076" cy="246221"/>
            </a:xfrm>
            <a:prstGeom prst="rect">
              <a:avLst/>
            </a:prstGeom>
            <a:noFill/>
            <a:ln w="9525">
              <a:noFill/>
              <a:miter lim="800000"/>
              <a:headEnd/>
              <a:tailEnd/>
            </a:ln>
          </p:spPr>
          <p:txBody>
            <a:bodyPr>
              <a:spAutoFit/>
            </a:bodyPr>
            <a:lstStyle/>
            <a:p>
              <a:r>
                <a:rPr lang="en-US" sz="1000" b="1">
                  <a:solidFill>
                    <a:schemeClr val="bg1"/>
                  </a:solidFill>
                </a:rPr>
                <a:t>© BLM.gov</a:t>
              </a:r>
            </a:p>
          </p:txBody>
        </p:sp>
      </p:gr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defRPr/>
            </a:pPr>
            <a:r>
              <a:rPr lang="en-US" sz="3200" dirty="0" smtClean="0">
                <a:ea typeface="+mj-ea"/>
              </a:rPr>
              <a:t>North American Warm Desert </a:t>
            </a:r>
            <a:br>
              <a:rPr lang="en-US" sz="3200" dirty="0" smtClean="0">
                <a:ea typeface="+mj-ea"/>
              </a:rPr>
            </a:br>
            <a:r>
              <a:rPr lang="en-US" sz="3200" dirty="0" smtClean="0">
                <a:ea typeface="+mj-ea"/>
              </a:rPr>
              <a:t>Playa</a:t>
            </a:r>
            <a:endParaRPr lang="en-US" sz="3200" dirty="0">
              <a:ea typeface="+mj-ea"/>
            </a:endParaRPr>
          </a:p>
        </p:txBody>
      </p:sp>
      <p:pic>
        <p:nvPicPr>
          <p:cNvPr id="50179" name="Picture 5"/>
          <p:cNvPicPr>
            <a:picLocks noChangeAspect="1" noChangeArrowheads="1"/>
          </p:cNvPicPr>
          <p:nvPr/>
        </p:nvPicPr>
        <p:blipFill>
          <a:blip r:embed="rId2" cstate="print"/>
          <a:srcRect/>
          <a:stretch>
            <a:fillRect/>
          </a:stretch>
        </p:blipFill>
        <p:spPr bwMode="auto">
          <a:xfrm>
            <a:off x="504825" y="1460500"/>
            <a:ext cx="5481638" cy="3405188"/>
          </a:xfrm>
          <a:prstGeom prst="rect">
            <a:avLst/>
          </a:prstGeom>
          <a:noFill/>
          <a:ln w="9525">
            <a:noFill/>
            <a:miter lim="800000"/>
            <a:headEnd/>
            <a:tailEnd/>
          </a:ln>
        </p:spPr>
      </p:pic>
      <p:sp>
        <p:nvSpPr>
          <p:cNvPr id="50180" name="TextBox 3"/>
          <p:cNvSpPr txBox="1">
            <a:spLocks noChangeArrowheads="1"/>
          </p:cNvSpPr>
          <p:nvPr/>
        </p:nvSpPr>
        <p:spPr bwMode="auto">
          <a:xfrm>
            <a:off x="5356225" y="714375"/>
            <a:ext cx="3092450" cy="338138"/>
          </a:xfrm>
          <a:prstGeom prst="rect">
            <a:avLst/>
          </a:prstGeom>
          <a:noFill/>
          <a:ln w="9525">
            <a:noFill/>
            <a:miter lim="800000"/>
            <a:headEnd/>
            <a:tailEnd/>
          </a:ln>
        </p:spPr>
        <p:txBody>
          <a:bodyPr>
            <a:spAutoFit/>
          </a:bodyPr>
          <a:lstStyle/>
          <a:p>
            <a:pPr algn="r"/>
            <a:r>
              <a:rPr lang="en-US" sz="1600" b="1"/>
              <a:t>4.5% of ecoregion extent</a:t>
            </a:r>
          </a:p>
        </p:txBody>
      </p:sp>
      <p:pic>
        <p:nvPicPr>
          <p:cNvPr id="5" name="Picture 4" descr="BLM MOJNAWDPlaya.jpg"/>
          <p:cNvPicPr>
            <a:picLocks noChangeAspect="1"/>
          </p:cNvPicPr>
          <p:nvPr/>
        </p:nvPicPr>
        <p:blipFill>
          <a:blip r:embed="rId3" cstate="print"/>
          <a:srcRect/>
          <a:stretch>
            <a:fillRect/>
          </a:stretch>
        </p:blipFill>
        <p:spPr bwMode="auto">
          <a:xfrm>
            <a:off x="3562350" y="2390775"/>
            <a:ext cx="4848225" cy="3746500"/>
          </a:xfrm>
          <a:prstGeom prst="rect">
            <a:avLst/>
          </a:prstGeom>
          <a:noFill/>
          <a:ln w="9525">
            <a:noFill/>
            <a:miter lim="800000"/>
            <a:headEnd/>
            <a:tailEnd/>
          </a:ln>
        </p:spPr>
      </p:pic>
      <p:sp>
        <p:nvSpPr>
          <p:cNvPr id="50182" name="TextBox 5"/>
          <p:cNvSpPr txBox="1">
            <a:spLocks noChangeArrowheads="1"/>
          </p:cNvSpPr>
          <p:nvPr/>
        </p:nvSpPr>
        <p:spPr bwMode="auto">
          <a:xfrm>
            <a:off x="504825" y="4619625"/>
            <a:ext cx="2155825" cy="246063"/>
          </a:xfrm>
          <a:prstGeom prst="rect">
            <a:avLst/>
          </a:prstGeom>
          <a:noFill/>
          <a:ln w="9525">
            <a:noFill/>
            <a:miter lim="800000"/>
            <a:headEnd/>
            <a:tailEnd/>
          </a:ln>
        </p:spPr>
        <p:txBody>
          <a:bodyPr>
            <a:spAutoFit/>
          </a:bodyPr>
          <a:lstStyle/>
          <a:p>
            <a:r>
              <a:rPr lang="en-US" sz="1000" b="1">
                <a:solidFill>
                  <a:schemeClr val="bg1"/>
                </a:solidFill>
              </a:rPr>
              <a:t>© NPS Death Valley NP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50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defRPr/>
            </a:pPr>
            <a:r>
              <a:rPr lang="en-US" sz="3200" dirty="0" smtClean="0">
                <a:ea typeface="+mj-ea"/>
              </a:rPr>
              <a:t>Great Basin Pinyon-Juniper Woodland</a:t>
            </a:r>
            <a:endParaRPr lang="en-US" sz="3200" dirty="0">
              <a:ea typeface="+mj-ea"/>
            </a:endParaRPr>
          </a:p>
        </p:txBody>
      </p:sp>
      <p:pic>
        <p:nvPicPr>
          <p:cNvPr id="51203" name="Picture 4" descr="GBPJW2.jpg"/>
          <p:cNvPicPr>
            <a:picLocks noChangeAspect="1"/>
          </p:cNvPicPr>
          <p:nvPr/>
        </p:nvPicPr>
        <p:blipFill>
          <a:blip r:embed="rId2" cstate="print"/>
          <a:srcRect/>
          <a:stretch>
            <a:fillRect/>
          </a:stretch>
        </p:blipFill>
        <p:spPr bwMode="auto">
          <a:xfrm>
            <a:off x="252413" y="1252538"/>
            <a:ext cx="5849937" cy="4386262"/>
          </a:xfrm>
          <a:prstGeom prst="rect">
            <a:avLst/>
          </a:prstGeom>
          <a:noFill/>
          <a:ln w="9525">
            <a:noFill/>
            <a:miter lim="800000"/>
            <a:headEnd/>
            <a:tailEnd/>
          </a:ln>
        </p:spPr>
      </p:pic>
      <p:sp>
        <p:nvSpPr>
          <p:cNvPr id="51204" name="TextBox 3"/>
          <p:cNvSpPr txBox="1">
            <a:spLocks noChangeArrowheads="1"/>
          </p:cNvSpPr>
          <p:nvPr/>
        </p:nvSpPr>
        <p:spPr bwMode="auto">
          <a:xfrm>
            <a:off x="5356225" y="714375"/>
            <a:ext cx="3092450" cy="338138"/>
          </a:xfrm>
          <a:prstGeom prst="rect">
            <a:avLst/>
          </a:prstGeom>
          <a:noFill/>
          <a:ln w="9525">
            <a:noFill/>
            <a:miter lim="800000"/>
            <a:headEnd/>
            <a:tailEnd/>
          </a:ln>
        </p:spPr>
        <p:txBody>
          <a:bodyPr>
            <a:spAutoFit/>
          </a:bodyPr>
          <a:lstStyle/>
          <a:p>
            <a:pPr algn="r"/>
            <a:r>
              <a:rPr lang="en-US" sz="1600" b="1"/>
              <a:t>1.9% of ecoregion extent</a:t>
            </a:r>
          </a:p>
        </p:txBody>
      </p:sp>
      <p:pic>
        <p:nvPicPr>
          <p:cNvPr id="5" name="Picture 4" descr="BLM MOJ Great Basin PJ.jpg"/>
          <p:cNvPicPr>
            <a:picLocks noChangeAspect="1"/>
          </p:cNvPicPr>
          <p:nvPr/>
        </p:nvPicPr>
        <p:blipFill>
          <a:blip r:embed="rId3" cstate="print"/>
          <a:srcRect/>
          <a:stretch>
            <a:fillRect/>
          </a:stretch>
        </p:blipFill>
        <p:spPr bwMode="auto">
          <a:xfrm>
            <a:off x="3448050" y="2414588"/>
            <a:ext cx="5000625" cy="3863975"/>
          </a:xfrm>
          <a:prstGeom prst="rect">
            <a:avLst/>
          </a:prstGeom>
          <a:noFill/>
          <a:ln w="9525">
            <a:noFill/>
            <a:miter lim="800000"/>
            <a:headEnd/>
            <a:tailEnd/>
          </a:ln>
        </p:spPr>
      </p:pic>
      <p:sp>
        <p:nvSpPr>
          <p:cNvPr id="51206" name="TextBox 5"/>
          <p:cNvSpPr txBox="1">
            <a:spLocks noChangeArrowheads="1"/>
          </p:cNvSpPr>
          <p:nvPr/>
        </p:nvSpPr>
        <p:spPr bwMode="auto">
          <a:xfrm>
            <a:off x="252413" y="5392738"/>
            <a:ext cx="2155825" cy="246062"/>
          </a:xfrm>
          <a:prstGeom prst="rect">
            <a:avLst/>
          </a:prstGeom>
          <a:noFill/>
          <a:ln w="9525">
            <a:noFill/>
            <a:miter lim="800000"/>
            <a:headEnd/>
            <a:tailEnd/>
          </a:ln>
        </p:spPr>
        <p:txBody>
          <a:bodyPr>
            <a:spAutoFit/>
          </a:bodyPr>
          <a:lstStyle/>
          <a:p>
            <a:r>
              <a:rPr lang="en-US" sz="1000" b="1">
                <a:solidFill>
                  <a:schemeClr val="bg1"/>
                </a:solidFill>
              </a:rPr>
              <a:t>© Southwest ReGAP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50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2"/>
          <p:cNvSpPr txBox="1">
            <a:spLocks noChangeArrowheads="1"/>
          </p:cNvSpPr>
          <p:nvPr/>
        </p:nvSpPr>
        <p:spPr bwMode="auto">
          <a:xfrm>
            <a:off x="3209925" y="6342063"/>
            <a:ext cx="1403350" cy="396875"/>
          </a:xfrm>
          <a:prstGeom prst="rect">
            <a:avLst/>
          </a:prstGeom>
          <a:noFill/>
          <a:ln w="9525">
            <a:noFill/>
            <a:miter lim="800000"/>
            <a:headEnd/>
            <a:tailEnd/>
          </a:ln>
        </p:spPr>
        <p:txBody>
          <a:bodyPr>
            <a:spAutoFit/>
          </a:bodyPr>
          <a:lstStyle/>
          <a:p>
            <a:r>
              <a:rPr lang="en-US" sz="2000">
                <a:latin typeface="Franklin Gothic Medium" pitchFamily="-111" charset="0"/>
              </a:rPr>
              <a:t>Succession</a:t>
            </a:r>
          </a:p>
        </p:txBody>
      </p:sp>
      <p:sp>
        <p:nvSpPr>
          <p:cNvPr id="52227" name="Rectangle 3"/>
          <p:cNvSpPr>
            <a:spLocks noChangeArrowheads="1"/>
          </p:cNvSpPr>
          <p:nvPr/>
        </p:nvSpPr>
        <p:spPr bwMode="auto">
          <a:xfrm>
            <a:off x="3124200" y="6111875"/>
            <a:ext cx="3048000" cy="627063"/>
          </a:xfrm>
          <a:prstGeom prst="rect">
            <a:avLst/>
          </a:prstGeom>
          <a:noFill/>
          <a:ln w="25400">
            <a:solidFill>
              <a:schemeClr val="tx1"/>
            </a:solidFill>
            <a:miter lim="800000"/>
            <a:headEnd/>
            <a:tailEnd/>
          </a:ln>
        </p:spPr>
        <p:txBody>
          <a:bodyPr wrap="none" anchor="ctr"/>
          <a:lstStyle/>
          <a:p>
            <a:endParaRPr lang="en-US"/>
          </a:p>
        </p:txBody>
      </p:sp>
      <p:sp>
        <p:nvSpPr>
          <p:cNvPr id="52228" name="Line 4"/>
          <p:cNvSpPr>
            <a:spLocks noChangeShapeType="1"/>
          </p:cNvSpPr>
          <p:nvPr/>
        </p:nvSpPr>
        <p:spPr bwMode="auto">
          <a:xfrm>
            <a:off x="4973638" y="6318250"/>
            <a:ext cx="774700" cy="1588"/>
          </a:xfrm>
          <a:prstGeom prst="line">
            <a:avLst/>
          </a:prstGeom>
          <a:noFill/>
          <a:ln w="50800">
            <a:solidFill>
              <a:srgbClr val="FF0000"/>
            </a:solidFill>
            <a:round/>
            <a:headEnd/>
            <a:tailEnd type="triangle" w="med" len="med"/>
          </a:ln>
        </p:spPr>
        <p:txBody>
          <a:bodyPr/>
          <a:lstStyle/>
          <a:p>
            <a:endParaRPr lang="en-US"/>
          </a:p>
        </p:txBody>
      </p:sp>
      <p:sp>
        <p:nvSpPr>
          <p:cNvPr id="52229" name="Text Box 5"/>
          <p:cNvSpPr txBox="1">
            <a:spLocks noChangeArrowheads="1"/>
          </p:cNvSpPr>
          <p:nvPr/>
        </p:nvSpPr>
        <p:spPr bwMode="auto">
          <a:xfrm>
            <a:off x="4656138" y="6342063"/>
            <a:ext cx="1495425" cy="396875"/>
          </a:xfrm>
          <a:prstGeom prst="rect">
            <a:avLst/>
          </a:prstGeom>
          <a:noFill/>
          <a:ln w="9525">
            <a:noFill/>
            <a:miter lim="800000"/>
            <a:headEnd/>
            <a:tailEnd/>
          </a:ln>
        </p:spPr>
        <p:txBody>
          <a:bodyPr wrap="none">
            <a:spAutoFit/>
          </a:bodyPr>
          <a:lstStyle/>
          <a:p>
            <a:r>
              <a:rPr lang="en-US" sz="2000">
                <a:solidFill>
                  <a:srgbClr val="FF3300"/>
                </a:solidFill>
                <a:latin typeface="Franklin Gothic Medium" pitchFamily="-111" charset="0"/>
              </a:rPr>
              <a:t>Disturbance</a:t>
            </a:r>
          </a:p>
        </p:txBody>
      </p:sp>
      <p:sp>
        <p:nvSpPr>
          <p:cNvPr id="52230" name="Line 6"/>
          <p:cNvSpPr>
            <a:spLocks noChangeShapeType="1"/>
          </p:cNvSpPr>
          <p:nvPr/>
        </p:nvSpPr>
        <p:spPr bwMode="auto">
          <a:xfrm flipV="1">
            <a:off x="3443288" y="6315075"/>
            <a:ext cx="831850" cy="1588"/>
          </a:xfrm>
          <a:prstGeom prst="line">
            <a:avLst/>
          </a:prstGeom>
          <a:noFill/>
          <a:ln w="50800">
            <a:solidFill>
              <a:srgbClr val="00FF00"/>
            </a:solidFill>
            <a:round/>
            <a:headEnd/>
            <a:tailEnd type="triangle" w="med" len="med"/>
          </a:ln>
        </p:spPr>
        <p:txBody>
          <a:bodyPr/>
          <a:lstStyle/>
          <a:p>
            <a:endParaRPr lang="en-US"/>
          </a:p>
        </p:txBody>
      </p:sp>
      <p:sp>
        <p:nvSpPr>
          <p:cNvPr id="52231" name="AutoShape 7"/>
          <p:cNvSpPr>
            <a:spLocks noChangeArrowheads="1"/>
          </p:cNvSpPr>
          <p:nvPr/>
        </p:nvSpPr>
        <p:spPr bwMode="auto">
          <a:xfrm rot="5356707" flipV="1">
            <a:off x="7494588" y="4114800"/>
            <a:ext cx="838200" cy="152400"/>
          </a:xfrm>
          <a:prstGeom prst="rightArrow">
            <a:avLst>
              <a:gd name="adj1" fmla="val 50000"/>
              <a:gd name="adj2" fmla="val 137500"/>
            </a:avLst>
          </a:prstGeom>
          <a:solidFill>
            <a:srgbClr val="00FF00"/>
          </a:solidFill>
          <a:ln w="9525">
            <a:solidFill>
              <a:schemeClr val="tx1"/>
            </a:solidFill>
            <a:miter lim="800000"/>
            <a:headEnd/>
            <a:tailEnd/>
          </a:ln>
        </p:spPr>
        <p:txBody>
          <a:bodyPr wrap="none" anchor="ctr"/>
          <a:lstStyle/>
          <a:p>
            <a:endParaRPr lang="en-US"/>
          </a:p>
        </p:txBody>
      </p:sp>
      <p:grpSp>
        <p:nvGrpSpPr>
          <p:cNvPr id="52232" name="Group 8"/>
          <p:cNvGrpSpPr>
            <a:grpSpLocks/>
          </p:cNvGrpSpPr>
          <p:nvPr/>
        </p:nvGrpSpPr>
        <p:grpSpPr bwMode="auto">
          <a:xfrm>
            <a:off x="5386388" y="2700338"/>
            <a:ext cx="3106737" cy="1103312"/>
            <a:chOff x="3803" y="1693"/>
            <a:chExt cx="1957" cy="695"/>
          </a:xfrm>
        </p:grpSpPr>
        <p:sp>
          <p:nvSpPr>
            <p:cNvPr id="52261" name="AutoShape 9"/>
            <p:cNvSpPr>
              <a:spLocks noChangeArrowheads="1"/>
            </p:cNvSpPr>
            <p:nvPr/>
          </p:nvSpPr>
          <p:spPr bwMode="auto">
            <a:xfrm rot="19302590" flipV="1">
              <a:off x="3803" y="1693"/>
              <a:ext cx="699" cy="105"/>
            </a:xfrm>
            <a:prstGeom prst="rightArrow">
              <a:avLst>
                <a:gd name="adj1" fmla="val 50000"/>
                <a:gd name="adj2" fmla="val 166429"/>
              </a:avLst>
            </a:prstGeom>
            <a:solidFill>
              <a:srgbClr val="00FF00"/>
            </a:solidFill>
            <a:ln w="12700">
              <a:solidFill>
                <a:schemeClr val="tx1"/>
              </a:solidFill>
              <a:miter lim="800000"/>
              <a:headEnd/>
              <a:tailEnd/>
            </a:ln>
          </p:spPr>
          <p:txBody>
            <a:bodyPr wrap="none" anchor="ctr"/>
            <a:lstStyle/>
            <a:p>
              <a:endParaRPr lang="en-US"/>
            </a:p>
          </p:txBody>
        </p:sp>
        <p:sp>
          <p:nvSpPr>
            <p:cNvPr id="52262" name="Text Box 11"/>
            <p:cNvSpPr txBox="1">
              <a:spLocks noChangeArrowheads="1"/>
            </p:cNvSpPr>
            <p:nvPr/>
          </p:nvSpPr>
          <p:spPr bwMode="auto">
            <a:xfrm>
              <a:off x="4144" y="2208"/>
              <a:ext cx="1616" cy="180"/>
            </a:xfrm>
            <a:prstGeom prst="rect">
              <a:avLst/>
            </a:prstGeom>
            <a:solidFill>
              <a:schemeClr val="bg1"/>
            </a:solidFill>
            <a:ln w="9525">
              <a:noFill/>
              <a:miter lim="800000"/>
              <a:headEnd/>
              <a:tailEnd/>
            </a:ln>
          </p:spPr>
          <p:txBody>
            <a:bodyPr>
              <a:spAutoFit/>
            </a:bodyPr>
            <a:lstStyle/>
            <a:p>
              <a:pPr algn="ctr">
                <a:lnSpc>
                  <a:spcPct val="70000"/>
                </a:lnSpc>
                <a:spcBef>
                  <a:spcPct val="50000"/>
                </a:spcBef>
              </a:pPr>
              <a:r>
                <a:rPr lang="en-US"/>
                <a:t>Class B (Mid Closed)</a:t>
              </a:r>
            </a:p>
          </p:txBody>
        </p:sp>
      </p:grpSp>
      <p:grpSp>
        <p:nvGrpSpPr>
          <p:cNvPr id="52233" name="Group 12"/>
          <p:cNvGrpSpPr>
            <a:grpSpLocks/>
          </p:cNvGrpSpPr>
          <p:nvPr/>
        </p:nvGrpSpPr>
        <p:grpSpPr bwMode="auto">
          <a:xfrm>
            <a:off x="304800" y="3803650"/>
            <a:ext cx="2590800" cy="2930525"/>
            <a:chOff x="235" y="2396"/>
            <a:chExt cx="1874" cy="1736"/>
          </a:xfrm>
        </p:grpSpPr>
        <p:sp>
          <p:nvSpPr>
            <p:cNvPr id="52259" name="AutoShape 13"/>
            <p:cNvSpPr>
              <a:spLocks noChangeArrowheads="1"/>
            </p:cNvSpPr>
            <p:nvPr/>
          </p:nvSpPr>
          <p:spPr bwMode="auto">
            <a:xfrm rot="5410792" flipV="1">
              <a:off x="772" y="2638"/>
              <a:ext cx="580" cy="96"/>
            </a:xfrm>
            <a:prstGeom prst="rightArrow">
              <a:avLst>
                <a:gd name="adj1" fmla="val 50000"/>
                <a:gd name="adj2" fmla="val 215122"/>
              </a:avLst>
            </a:prstGeom>
            <a:solidFill>
              <a:srgbClr val="00FF00"/>
            </a:solidFill>
            <a:ln w="12700">
              <a:solidFill>
                <a:schemeClr val="tx1"/>
              </a:solidFill>
              <a:miter lim="800000"/>
              <a:headEnd/>
              <a:tailEnd/>
            </a:ln>
          </p:spPr>
          <p:txBody>
            <a:bodyPr wrap="none" anchor="ctr"/>
            <a:lstStyle/>
            <a:p>
              <a:endParaRPr lang="en-US"/>
            </a:p>
          </p:txBody>
        </p:sp>
        <p:sp>
          <p:nvSpPr>
            <p:cNvPr id="52260" name="Text Box 15"/>
            <p:cNvSpPr txBox="1">
              <a:spLocks noChangeArrowheads="1"/>
            </p:cNvSpPr>
            <p:nvPr/>
          </p:nvSpPr>
          <p:spPr bwMode="auto">
            <a:xfrm>
              <a:off x="235" y="3899"/>
              <a:ext cx="1874" cy="233"/>
            </a:xfrm>
            <a:prstGeom prst="rect">
              <a:avLst/>
            </a:prstGeom>
            <a:solidFill>
              <a:schemeClr val="bg1"/>
            </a:solidFill>
            <a:ln w="9525">
              <a:noFill/>
              <a:miter lim="800000"/>
              <a:headEnd/>
              <a:tailEnd/>
            </a:ln>
          </p:spPr>
          <p:txBody>
            <a:bodyPr>
              <a:spAutoFit/>
            </a:bodyPr>
            <a:lstStyle/>
            <a:p>
              <a:pPr algn="ctr">
                <a:spcBef>
                  <a:spcPct val="50000"/>
                </a:spcBef>
              </a:pPr>
              <a:r>
                <a:rPr lang="en-US"/>
                <a:t>Class D (Late Open)</a:t>
              </a:r>
            </a:p>
          </p:txBody>
        </p:sp>
      </p:grpSp>
      <p:grpSp>
        <p:nvGrpSpPr>
          <p:cNvPr id="52234" name="Group 16"/>
          <p:cNvGrpSpPr>
            <a:grpSpLocks/>
          </p:cNvGrpSpPr>
          <p:nvPr/>
        </p:nvGrpSpPr>
        <p:grpSpPr bwMode="auto">
          <a:xfrm>
            <a:off x="381000" y="2254250"/>
            <a:ext cx="2933700" cy="1846263"/>
            <a:chOff x="240" y="1420"/>
            <a:chExt cx="1848" cy="1163"/>
          </a:xfrm>
        </p:grpSpPr>
        <p:sp>
          <p:nvSpPr>
            <p:cNvPr id="52257" name="Text Box 18"/>
            <p:cNvSpPr txBox="1">
              <a:spLocks noChangeArrowheads="1"/>
            </p:cNvSpPr>
            <p:nvPr/>
          </p:nvSpPr>
          <p:spPr bwMode="auto">
            <a:xfrm>
              <a:off x="240" y="2352"/>
              <a:ext cx="1530" cy="231"/>
            </a:xfrm>
            <a:prstGeom prst="rect">
              <a:avLst/>
            </a:prstGeom>
            <a:solidFill>
              <a:schemeClr val="bg1"/>
            </a:solidFill>
            <a:ln w="9525">
              <a:noFill/>
              <a:miter lim="800000"/>
              <a:headEnd/>
              <a:tailEnd/>
            </a:ln>
          </p:spPr>
          <p:txBody>
            <a:bodyPr>
              <a:spAutoFit/>
            </a:bodyPr>
            <a:lstStyle/>
            <a:p>
              <a:pPr algn="ctr">
                <a:spcBef>
                  <a:spcPct val="50000"/>
                </a:spcBef>
              </a:pPr>
              <a:r>
                <a:rPr lang="en-US"/>
                <a:t>Class C (Mid Open)</a:t>
              </a:r>
            </a:p>
          </p:txBody>
        </p:sp>
        <p:sp>
          <p:nvSpPr>
            <p:cNvPr id="52258" name="AutoShape 19"/>
            <p:cNvSpPr>
              <a:spLocks noChangeArrowheads="1"/>
            </p:cNvSpPr>
            <p:nvPr/>
          </p:nvSpPr>
          <p:spPr bwMode="auto">
            <a:xfrm rot="13712780" flipV="1">
              <a:off x="1736" y="1687"/>
              <a:ext cx="620" cy="85"/>
            </a:xfrm>
            <a:prstGeom prst="rightArrow">
              <a:avLst>
                <a:gd name="adj1" fmla="val 50000"/>
                <a:gd name="adj2" fmla="val 182353"/>
              </a:avLst>
            </a:prstGeom>
            <a:solidFill>
              <a:srgbClr val="00FF00"/>
            </a:solidFill>
            <a:ln w="12700">
              <a:solidFill>
                <a:schemeClr val="tx1"/>
              </a:solidFill>
              <a:miter lim="800000"/>
              <a:headEnd/>
              <a:tailEnd/>
            </a:ln>
          </p:spPr>
          <p:txBody>
            <a:bodyPr wrap="none" anchor="ctr"/>
            <a:lstStyle/>
            <a:p>
              <a:endParaRPr lang="en-US"/>
            </a:p>
          </p:txBody>
        </p:sp>
      </p:grpSp>
      <p:sp>
        <p:nvSpPr>
          <p:cNvPr id="52235" name="Text Box 22"/>
          <p:cNvSpPr txBox="1">
            <a:spLocks noChangeArrowheads="1"/>
          </p:cNvSpPr>
          <p:nvPr/>
        </p:nvSpPr>
        <p:spPr bwMode="auto">
          <a:xfrm>
            <a:off x="3276600" y="4953000"/>
            <a:ext cx="2874963" cy="369888"/>
          </a:xfrm>
          <a:prstGeom prst="rect">
            <a:avLst/>
          </a:prstGeom>
          <a:solidFill>
            <a:schemeClr val="bg1"/>
          </a:solidFill>
          <a:ln w="9525">
            <a:noFill/>
            <a:miter lim="800000"/>
            <a:headEnd/>
            <a:tailEnd/>
          </a:ln>
        </p:spPr>
        <p:txBody>
          <a:bodyPr>
            <a:spAutoFit/>
          </a:bodyPr>
          <a:lstStyle/>
          <a:p>
            <a:pPr algn="ctr">
              <a:spcBef>
                <a:spcPct val="50000"/>
              </a:spcBef>
            </a:pPr>
            <a:r>
              <a:rPr lang="en-US"/>
              <a:t>Class A (herb/shrub/treed)</a:t>
            </a:r>
          </a:p>
        </p:txBody>
      </p:sp>
      <p:sp>
        <p:nvSpPr>
          <p:cNvPr id="52236" name="AutoShape 23"/>
          <p:cNvSpPr>
            <a:spLocks noChangeArrowheads="1"/>
          </p:cNvSpPr>
          <p:nvPr/>
        </p:nvSpPr>
        <p:spPr bwMode="auto">
          <a:xfrm rot="-8393910">
            <a:off x="274638" y="4411663"/>
            <a:ext cx="401637" cy="523875"/>
          </a:xfrm>
          <a:prstGeom prst="curvedLeftArrow">
            <a:avLst>
              <a:gd name="adj1" fmla="val 26087"/>
              <a:gd name="adj2" fmla="val 52174"/>
              <a:gd name="adj3" fmla="val 33333"/>
            </a:avLst>
          </a:prstGeom>
          <a:solidFill>
            <a:srgbClr val="FF0000"/>
          </a:solidFill>
          <a:ln w="9525">
            <a:solidFill>
              <a:schemeClr val="tx1"/>
            </a:solidFill>
            <a:miter lim="800000"/>
            <a:headEnd/>
            <a:tailEnd/>
          </a:ln>
        </p:spPr>
        <p:txBody>
          <a:bodyPr wrap="none" anchor="ctr"/>
          <a:lstStyle/>
          <a:p>
            <a:endParaRPr lang="en-US"/>
          </a:p>
        </p:txBody>
      </p:sp>
      <p:sp>
        <p:nvSpPr>
          <p:cNvPr id="52237" name="AutoShape 24"/>
          <p:cNvSpPr>
            <a:spLocks noChangeArrowheads="1"/>
          </p:cNvSpPr>
          <p:nvPr/>
        </p:nvSpPr>
        <p:spPr bwMode="auto">
          <a:xfrm rot="13712780" flipV="1">
            <a:off x="6065044" y="4831556"/>
            <a:ext cx="981075" cy="157163"/>
          </a:xfrm>
          <a:prstGeom prst="rightArrow">
            <a:avLst>
              <a:gd name="adj1" fmla="val 50000"/>
              <a:gd name="adj2" fmla="val 156060"/>
            </a:avLst>
          </a:prstGeom>
          <a:solidFill>
            <a:srgbClr val="FF0000"/>
          </a:solidFill>
          <a:ln w="9525">
            <a:solidFill>
              <a:schemeClr val="tx1"/>
            </a:solidFill>
            <a:miter lim="800000"/>
            <a:headEnd/>
            <a:tailEnd/>
          </a:ln>
        </p:spPr>
        <p:txBody>
          <a:bodyPr wrap="none" anchor="ctr"/>
          <a:lstStyle/>
          <a:p>
            <a:endParaRPr lang="en-US"/>
          </a:p>
        </p:txBody>
      </p:sp>
      <p:grpSp>
        <p:nvGrpSpPr>
          <p:cNvPr id="52238" name="Group 25"/>
          <p:cNvGrpSpPr>
            <a:grpSpLocks/>
          </p:cNvGrpSpPr>
          <p:nvPr/>
        </p:nvGrpSpPr>
        <p:grpSpPr bwMode="auto">
          <a:xfrm>
            <a:off x="2809875" y="5851525"/>
            <a:ext cx="5994400" cy="931863"/>
            <a:chOff x="1857" y="3688"/>
            <a:chExt cx="3776" cy="587"/>
          </a:xfrm>
        </p:grpSpPr>
        <p:sp>
          <p:nvSpPr>
            <p:cNvPr id="52255" name="Text Box 27"/>
            <p:cNvSpPr txBox="1">
              <a:spLocks noChangeArrowheads="1"/>
            </p:cNvSpPr>
            <p:nvPr/>
          </p:nvSpPr>
          <p:spPr bwMode="auto">
            <a:xfrm>
              <a:off x="4184" y="3973"/>
              <a:ext cx="1449" cy="302"/>
            </a:xfrm>
            <a:prstGeom prst="rect">
              <a:avLst/>
            </a:prstGeom>
            <a:solidFill>
              <a:schemeClr val="bg1"/>
            </a:solidFill>
            <a:ln w="9525">
              <a:noFill/>
              <a:miter lim="800000"/>
              <a:headEnd/>
              <a:tailEnd/>
            </a:ln>
          </p:spPr>
          <p:txBody>
            <a:bodyPr>
              <a:spAutoFit/>
            </a:bodyPr>
            <a:lstStyle/>
            <a:p>
              <a:pPr algn="ctr">
                <a:lnSpc>
                  <a:spcPct val="70000"/>
                </a:lnSpc>
                <a:spcBef>
                  <a:spcPct val="50000"/>
                </a:spcBef>
              </a:pPr>
              <a:r>
                <a:rPr lang="en-US"/>
                <a:t>Class E (Late Closed)</a:t>
              </a:r>
            </a:p>
          </p:txBody>
        </p:sp>
        <p:sp>
          <p:nvSpPr>
            <p:cNvPr id="52256" name="Line 28"/>
            <p:cNvSpPr>
              <a:spLocks noChangeShapeType="1"/>
            </p:cNvSpPr>
            <p:nvPr/>
          </p:nvSpPr>
          <p:spPr bwMode="auto">
            <a:xfrm flipV="1">
              <a:off x="1857" y="3688"/>
              <a:ext cx="2273" cy="0"/>
            </a:xfrm>
            <a:prstGeom prst="line">
              <a:avLst/>
            </a:prstGeom>
            <a:noFill/>
            <a:ln w="50800">
              <a:solidFill>
                <a:srgbClr val="00FF00"/>
              </a:solidFill>
              <a:round/>
              <a:headEnd/>
              <a:tailEnd type="triangle" w="med" len="med"/>
            </a:ln>
          </p:spPr>
          <p:txBody>
            <a:bodyPr/>
            <a:lstStyle/>
            <a:p>
              <a:endParaRPr lang="en-US"/>
            </a:p>
          </p:txBody>
        </p:sp>
      </p:grpSp>
      <p:sp>
        <p:nvSpPr>
          <p:cNvPr id="31759" name="Rectangle 29"/>
          <p:cNvSpPr>
            <a:spLocks noGrp="1" noChangeArrowheads="1"/>
          </p:cNvSpPr>
          <p:nvPr>
            <p:ph type="title"/>
          </p:nvPr>
        </p:nvSpPr>
        <p:spPr>
          <a:xfrm>
            <a:off x="0" y="1685925"/>
            <a:ext cx="6738938" cy="304800"/>
          </a:xfrm>
        </p:spPr>
        <p:txBody>
          <a:bodyPr>
            <a:normAutofit fontScale="90000"/>
          </a:bodyPr>
          <a:lstStyle/>
          <a:p>
            <a:pPr>
              <a:defRPr/>
            </a:pPr>
            <a:r>
              <a:rPr lang="en-US" sz="2300" b="0" i="1" dirty="0" smtClean="0">
                <a:solidFill>
                  <a:schemeClr val="tx1"/>
                </a:solidFill>
                <a:effectLst/>
                <a:ea typeface="+mj-ea"/>
              </a:rPr>
              <a:t>State and Transition Model Pinyon Juniper Woodland</a:t>
            </a:r>
          </a:p>
        </p:txBody>
      </p:sp>
      <p:sp>
        <p:nvSpPr>
          <p:cNvPr id="858142" name="Rectangle 30"/>
          <p:cNvSpPr>
            <a:spLocks noChangeArrowheads="1"/>
          </p:cNvSpPr>
          <p:nvPr/>
        </p:nvSpPr>
        <p:spPr bwMode="auto">
          <a:xfrm>
            <a:off x="2097088" y="0"/>
            <a:ext cx="7046912" cy="1600200"/>
          </a:xfrm>
          <a:prstGeom prst="rect">
            <a:avLst/>
          </a:prstGeom>
          <a:noFill/>
          <a:ln w="9525">
            <a:noFill/>
            <a:miter lim="800000"/>
            <a:headEnd/>
            <a:tailEnd/>
          </a:ln>
          <a:effectLst/>
        </p:spPr>
        <p:txBody>
          <a:bodyPr/>
          <a:lstStyle/>
          <a:p>
            <a:pPr marL="342900" indent="-342900" algn="ctr">
              <a:lnSpc>
                <a:spcPct val="80000"/>
              </a:lnSpc>
              <a:spcBef>
                <a:spcPct val="20000"/>
              </a:spcBef>
              <a:buClr>
                <a:schemeClr val="tx2"/>
              </a:buClr>
              <a:buSzPct val="75000"/>
              <a:buFont typeface="Monotype Sorts" charset="2"/>
              <a:buNone/>
              <a:defRPr/>
            </a:pPr>
            <a:endParaRPr lang="en-US" sz="5000" b="1">
              <a:solidFill>
                <a:schemeClr val="folHlink"/>
              </a:solidFill>
              <a:effectLst>
                <a:outerShdw blurRad="38100" dist="38100" dir="2700000" algn="tl">
                  <a:srgbClr val="000000"/>
                </a:outerShdw>
              </a:effectLst>
              <a:ea typeface="+mn-ea"/>
            </a:endParaRPr>
          </a:p>
        </p:txBody>
      </p:sp>
      <p:sp>
        <p:nvSpPr>
          <p:cNvPr id="31762" name="Text Box 32"/>
          <p:cNvSpPr txBox="1">
            <a:spLocks noChangeArrowheads="1"/>
          </p:cNvSpPr>
          <p:nvPr/>
        </p:nvSpPr>
        <p:spPr bwMode="auto">
          <a:xfrm>
            <a:off x="2093913" y="0"/>
            <a:ext cx="7050087" cy="954088"/>
          </a:xfrm>
          <a:prstGeom prst="rect">
            <a:avLst/>
          </a:prstGeom>
          <a:noFill/>
          <a:ln w="9525">
            <a:noFill/>
            <a:miter lim="800000"/>
            <a:headEnd/>
            <a:tailEnd/>
          </a:ln>
        </p:spPr>
        <p:txBody>
          <a:bodyPr>
            <a:spAutoFit/>
          </a:bodyPr>
          <a:lstStyle/>
          <a:p>
            <a:pPr algn="ctr">
              <a:defRPr/>
            </a:pPr>
            <a:r>
              <a:rPr lang="en-US" sz="2800" dirty="0">
                <a:effectLst>
                  <a:outerShdw blurRad="38100" dist="38100" dir="2700000" algn="tl">
                    <a:srgbClr val="000000">
                      <a:alpha val="43137"/>
                    </a:srgbClr>
                  </a:outerShdw>
                </a:effectLst>
                <a:latin typeface="Arial" pitchFamily="34" charset="0"/>
                <a:ea typeface="+mn-ea"/>
                <a:cs typeface="Arial" pitchFamily="34" charset="0"/>
              </a:rPr>
              <a:t>Ecological System and component  </a:t>
            </a:r>
          </a:p>
          <a:p>
            <a:pPr algn="ctr">
              <a:defRPr/>
            </a:pPr>
            <a:r>
              <a:rPr lang="en-US" sz="2800" dirty="0">
                <a:effectLst>
                  <a:outerShdw blurRad="38100" dist="38100" dir="2700000" algn="tl">
                    <a:srgbClr val="000000">
                      <a:alpha val="43137"/>
                    </a:srgbClr>
                  </a:outerShdw>
                </a:effectLst>
                <a:latin typeface="Arial" pitchFamily="34" charset="0"/>
                <a:ea typeface="+mn-ea"/>
                <a:cs typeface="Arial" pitchFamily="34" charset="0"/>
              </a:rPr>
              <a:t>Vegetative States</a:t>
            </a:r>
          </a:p>
        </p:txBody>
      </p:sp>
      <p:pic>
        <p:nvPicPr>
          <p:cNvPr id="52242" name="Picture 34" descr="P8170157.JPG"/>
          <p:cNvPicPr>
            <a:picLocks noChangeAspect="1"/>
          </p:cNvPicPr>
          <p:nvPr/>
        </p:nvPicPr>
        <p:blipFill>
          <a:blip r:embed="rId3" cstate="print"/>
          <a:srcRect/>
          <a:stretch>
            <a:fillRect/>
          </a:stretch>
        </p:blipFill>
        <p:spPr bwMode="auto">
          <a:xfrm>
            <a:off x="304800" y="57150"/>
            <a:ext cx="2057400" cy="1543050"/>
          </a:xfrm>
          <a:prstGeom prst="rect">
            <a:avLst/>
          </a:prstGeom>
          <a:noFill/>
          <a:ln w="9525">
            <a:noFill/>
            <a:miter lim="800000"/>
            <a:headEnd/>
            <a:tailEnd/>
          </a:ln>
        </p:spPr>
      </p:pic>
      <p:pic>
        <p:nvPicPr>
          <p:cNvPr id="52243" name="Picture 36" descr="41 E_tag.jpg"/>
          <p:cNvPicPr>
            <a:picLocks noChangeAspect="1"/>
          </p:cNvPicPr>
          <p:nvPr/>
        </p:nvPicPr>
        <p:blipFill>
          <a:blip r:embed="rId4" cstate="print"/>
          <a:srcRect/>
          <a:stretch>
            <a:fillRect/>
          </a:stretch>
        </p:blipFill>
        <p:spPr bwMode="auto">
          <a:xfrm>
            <a:off x="6678613" y="4724400"/>
            <a:ext cx="1882775" cy="1514475"/>
          </a:xfrm>
          <a:prstGeom prst="rect">
            <a:avLst/>
          </a:prstGeom>
          <a:noFill/>
          <a:ln w="9525">
            <a:noFill/>
            <a:miter lim="800000"/>
            <a:headEnd/>
            <a:tailEnd/>
          </a:ln>
        </p:spPr>
      </p:pic>
      <p:pic>
        <p:nvPicPr>
          <p:cNvPr id="52244" name="Picture 37" descr="41 N_tag.jpg"/>
          <p:cNvPicPr>
            <a:picLocks noChangeAspect="1"/>
          </p:cNvPicPr>
          <p:nvPr/>
        </p:nvPicPr>
        <p:blipFill>
          <a:blip r:embed="rId5" cstate="print"/>
          <a:srcRect/>
          <a:stretch>
            <a:fillRect/>
          </a:stretch>
        </p:blipFill>
        <p:spPr bwMode="auto">
          <a:xfrm>
            <a:off x="6629400" y="1828800"/>
            <a:ext cx="1828800" cy="1471613"/>
          </a:xfrm>
          <a:prstGeom prst="rect">
            <a:avLst/>
          </a:prstGeom>
          <a:noFill/>
          <a:ln w="9525">
            <a:noFill/>
            <a:miter lim="800000"/>
            <a:headEnd/>
            <a:tailEnd/>
          </a:ln>
        </p:spPr>
      </p:pic>
      <p:pic>
        <p:nvPicPr>
          <p:cNvPr id="52245" name="Picture 39" descr="3070 S_tag.jpg"/>
          <p:cNvPicPr>
            <a:picLocks noChangeAspect="1"/>
          </p:cNvPicPr>
          <p:nvPr/>
        </p:nvPicPr>
        <p:blipFill>
          <a:blip r:embed="rId6" cstate="print"/>
          <a:srcRect/>
          <a:stretch>
            <a:fillRect/>
          </a:stretch>
        </p:blipFill>
        <p:spPr bwMode="auto">
          <a:xfrm>
            <a:off x="381000" y="2057400"/>
            <a:ext cx="2514600" cy="1600200"/>
          </a:xfrm>
          <a:prstGeom prst="rect">
            <a:avLst/>
          </a:prstGeom>
          <a:noFill/>
          <a:ln w="9525">
            <a:noFill/>
            <a:miter lim="800000"/>
            <a:headEnd/>
            <a:tailEnd/>
          </a:ln>
        </p:spPr>
      </p:pic>
      <p:pic>
        <p:nvPicPr>
          <p:cNvPr id="52246" name="Picture 40" descr="4202 N_tag.jpg"/>
          <p:cNvPicPr>
            <a:picLocks noChangeAspect="1"/>
          </p:cNvPicPr>
          <p:nvPr/>
        </p:nvPicPr>
        <p:blipFill>
          <a:blip r:embed="rId7" cstate="print"/>
          <a:srcRect/>
          <a:stretch>
            <a:fillRect/>
          </a:stretch>
        </p:blipFill>
        <p:spPr bwMode="auto">
          <a:xfrm>
            <a:off x="3443288" y="2895600"/>
            <a:ext cx="2339975" cy="1874838"/>
          </a:xfrm>
          <a:prstGeom prst="rect">
            <a:avLst/>
          </a:prstGeom>
          <a:noFill/>
          <a:ln w="9525">
            <a:noFill/>
            <a:miter lim="800000"/>
            <a:headEnd/>
            <a:tailEnd/>
          </a:ln>
        </p:spPr>
      </p:pic>
      <p:pic>
        <p:nvPicPr>
          <p:cNvPr id="52247" name="Picture 43" descr="P8170157.JPG"/>
          <p:cNvPicPr>
            <a:picLocks noChangeAspect="1"/>
          </p:cNvPicPr>
          <p:nvPr/>
        </p:nvPicPr>
        <p:blipFill>
          <a:blip r:embed="rId3" cstate="print"/>
          <a:srcRect/>
          <a:stretch>
            <a:fillRect/>
          </a:stretch>
        </p:blipFill>
        <p:spPr bwMode="auto">
          <a:xfrm>
            <a:off x="457200" y="4724400"/>
            <a:ext cx="2286000" cy="1543050"/>
          </a:xfrm>
          <a:prstGeom prst="rect">
            <a:avLst/>
          </a:prstGeom>
          <a:noFill/>
          <a:ln w="9525">
            <a:noFill/>
            <a:miter lim="800000"/>
            <a:headEnd/>
            <a:tailEnd/>
          </a:ln>
        </p:spPr>
      </p:pic>
      <p:sp>
        <p:nvSpPr>
          <p:cNvPr id="52248" name="AutoShape 24"/>
          <p:cNvSpPr>
            <a:spLocks noChangeArrowheads="1"/>
          </p:cNvSpPr>
          <p:nvPr/>
        </p:nvSpPr>
        <p:spPr bwMode="auto">
          <a:xfrm rot="10800000" flipV="1">
            <a:off x="2971800" y="5486400"/>
            <a:ext cx="3532188" cy="152400"/>
          </a:xfrm>
          <a:prstGeom prst="rightArrow">
            <a:avLst>
              <a:gd name="adj1" fmla="val 50000"/>
              <a:gd name="adj2" fmla="val 156016"/>
            </a:avLst>
          </a:prstGeom>
          <a:solidFill>
            <a:srgbClr val="FF0000"/>
          </a:solidFill>
          <a:ln w="9525">
            <a:solidFill>
              <a:schemeClr val="tx1"/>
            </a:solidFill>
            <a:miter lim="800000"/>
            <a:headEnd/>
            <a:tailEnd/>
          </a:ln>
        </p:spPr>
        <p:txBody>
          <a:bodyPr wrap="none" anchor="ctr"/>
          <a:lstStyle/>
          <a:p>
            <a:endParaRPr lang="en-US"/>
          </a:p>
        </p:txBody>
      </p:sp>
      <p:sp>
        <p:nvSpPr>
          <p:cNvPr id="52249" name="AutoShape 24"/>
          <p:cNvSpPr>
            <a:spLocks noChangeArrowheads="1"/>
          </p:cNvSpPr>
          <p:nvPr/>
        </p:nvSpPr>
        <p:spPr bwMode="auto">
          <a:xfrm rot="19656316" flipV="1">
            <a:off x="2708275" y="4594225"/>
            <a:ext cx="981075" cy="157163"/>
          </a:xfrm>
          <a:prstGeom prst="rightArrow">
            <a:avLst>
              <a:gd name="adj1" fmla="val 50000"/>
              <a:gd name="adj2" fmla="val 156060"/>
            </a:avLst>
          </a:prstGeom>
          <a:solidFill>
            <a:srgbClr val="FF0000"/>
          </a:solidFill>
          <a:ln w="9525">
            <a:solidFill>
              <a:schemeClr val="tx1"/>
            </a:solidFill>
            <a:miter lim="800000"/>
            <a:headEnd/>
            <a:tailEnd/>
          </a:ln>
        </p:spPr>
        <p:txBody>
          <a:bodyPr wrap="none" anchor="ctr"/>
          <a:lstStyle/>
          <a:p>
            <a:endParaRPr lang="en-US"/>
          </a:p>
        </p:txBody>
      </p:sp>
      <p:sp>
        <p:nvSpPr>
          <p:cNvPr id="52250" name="AutoShape 24"/>
          <p:cNvSpPr>
            <a:spLocks noChangeArrowheads="1"/>
          </p:cNvSpPr>
          <p:nvPr/>
        </p:nvSpPr>
        <p:spPr bwMode="auto">
          <a:xfrm rot="2623092" flipV="1">
            <a:off x="2735263" y="3138488"/>
            <a:ext cx="981075" cy="147637"/>
          </a:xfrm>
          <a:prstGeom prst="rightArrow">
            <a:avLst>
              <a:gd name="adj1" fmla="val 50000"/>
              <a:gd name="adj2" fmla="val 157208"/>
            </a:avLst>
          </a:prstGeom>
          <a:solidFill>
            <a:srgbClr val="FF0000"/>
          </a:solidFill>
          <a:ln w="9525">
            <a:solidFill>
              <a:schemeClr val="tx1"/>
            </a:solidFill>
            <a:miter lim="800000"/>
            <a:headEnd/>
            <a:tailEnd/>
          </a:ln>
        </p:spPr>
        <p:txBody>
          <a:bodyPr wrap="none" anchor="ctr"/>
          <a:lstStyle/>
          <a:p>
            <a:endParaRPr lang="en-US"/>
          </a:p>
        </p:txBody>
      </p:sp>
      <p:sp>
        <p:nvSpPr>
          <p:cNvPr id="52251" name="AutoShape 24"/>
          <p:cNvSpPr>
            <a:spLocks noChangeArrowheads="1"/>
          </p:cNvSpPr>
          <p:nvPr/>
        </p:nvSpPr>
        <p:spPr bwMode="auto">
          <a:xfrm rot="8305220" flipV="1">
            <a:off x="5646738" y="3101975"/>
            <a:ext cx="981075" cy="157163"/>
          </a:xfrm>
          <a:prstGeom prst="rightArrow">
            <a:avLst>
              <a:gd name="adj1" fmla="val 50000"/>
              <a:gd name="adj2" fmla="val 156060"/>
            </a:avLst>
          </a:prstGeom>
          <a:solidFill>
            <a:srgbClr val="FF0000"/>
          </a:solidFill>
          <a:ln w="9525">
            <a:solidFill>
              <a:schemeClr val="tx1"/>
            </a:solidFill>
            <a:miter lim="800000"/>
            <a:headEnd/>
            <a:tailEnd/>
          </a:ln>
        </p:spPr>
        <p:txBody>
          <a:bodyPr wrap="none" anchor="ctr"/>
          <a:lstStyle/>
          <a:p>
            <a:endParaRPr lang="en-US"/>
          </a:p>
        </p:txBody>
      </p:sp>
      <p:sp>
        <p:nvSpPr>
          <p:cNvPr id="52252" name="AutoShape 24"/>
          <p:cNvSpPr>
            <a:spLocks noChangeArrowheads="1"/>
          </p:cNvSpPr>
          <p:nvPr/>
        </p:nvSpPr>
        <p:spPr bwMode="auto">
          <a:xfrm rot="10800000" flipV="1">
            <a:off x="2895600" y="2057400"/>
            <a:ext cx="3608388" cy="152400"/>
          </a:xfrm>
          <a:prstGeom prst="rightArrow">
            <a:avLst>
              <a:gd name="adj1" fmla="val 50000"/>
              <a:gd name="adj2" fmla="val 156093"/>
            </a:avLst>
          </a:prstGeom>
          <a:solidFill>
            <a:srgbClr val="FF0000"/>
          </a:solidFill>
          <a:ln w="9525">
            <a:solidFill>
              <a:schemeClr val="tx1"/>
            </a:solidFill>
            <a:miter lim="800000"/>
            <a:headEnd/>
            <a:tailEnd/>
          </a:ln>
        </p:spPr>
        <p:txBody>
          <a:bodyPr wrap="none" anchor="ctr"/>
          <a:lstStyle/>
          <a:p>
            <a:endParaRPr lang="en-US"/>
          </a:p>
        </p:txBody>
      </p:sp>
      <p:sp>
        <p:nvSpPr>
          <p:cNvPr id="52253" name="AutoShape 23"/>
          <p:cNvSpPr>
            <a:spLocks noChangeArrowheads="1"/>
          </p:cNvSpPr>
          <p:nvPr/>
        </p:nvSpPr>
        <p:spPr bwMode="auto">
          <a:xfrm>
            <a:off x="6276975" y="4003675"/>
            <a:ext cx="401638" cy="523875"/>
          </a:xfrm>
          <a:prstGeom prst="curvedLeftArrow">
            <a:avLst>
              <a:gd name="adj1" fmla="val 26087"/>
              <a:gd name="adj2" fmla="val 52174"/>
              <a:gd name="adj3" fmla="val 33333"/>
            </a:avLst>
          </a:prstGeom>
          <a:solidFill>
            <a:srgbClr val="FF0000"/>
          </a:solidFill>
          <a:ln w="9525">
            <a:solidFill>
              <a:schemeClr val="tx1"/>
            </a:solidFill>
            <a:miter lim="800000"/>
            <a:headEnd/>
            <a:tailEnd/>
          </a:ln>
        </p:spPr>
        <p:txBody>
          <a:bodyPr wrap="none" anchor="ctr"/>
          <a:lstStyle/>
          <a:p>
            <a:endParaRPr lang="en-US"/>
          </a:p>
        </p:txBody>
      </p:sp>
      <p:sp>
        <p:nvSpPr>
          <p:cNvPr id="52254" name="AutoShape 23"/>
          <p:cNvSpPr>
            <a:spLocks noChangeArrowheads="1"/>
          </p:cNvSpPr>
          <p:nvPr/>
        </p:nvSpPr>
        <p:spPr bwMode="auto">
          <a:xfrm rot="-8393910">
            <a:off x="122238" y="1973263"/>
            <a:ext cx="401637" cy="523875"/>
          </a:xfrm>
          <a:prstGeom prst="curvedLeftArrow">
            <a:avLst>
              <a:gd name="adj1" fmla="val 26087"/>
              <a:gd name="adj2" fmla="val 52174"/>
              <a:gd name="adj3" fmla="val 33333"/>
            </a:avLst>
          </a:prstGeom>
          <a:solidFill>
            <a:srgbClr val="FF0000"/>
          </a:solidFill>
          <a:ln w="9525">
            <a:solidFill>
              <a:schemeClr val="tx1"/>
            </a:solidFill>
            <a:miter lim="800000"/>
            <a:headEnd/>
            <a:tailEnd/>
          </a:ln>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defRPr/>
            </a:pPr>
            <a:r>
              <a:rPr lang="en-US" dirty="0" smtClean="0"/>
              <a:t>Ecoregional Direction</a:t>
            </a:r>
            <a:endParaRPr lang="en-US" dirty="0"/>
          </a:p>
        </p:txBody>
      </p:sp>
      <p:sp>
        <p:nvSpPr>
          <p:cNvPr id="3" name="Content Placeholder 2"/>
          <p:cNvSpPr>
            <a:spLocks noGrp="1"/>
          </p:cNvSpPr>
          <p:nvPr>
            <p:ph idx="1"/>
          </p:nvPr>
        </p:nvSpPr>
        <p:spPr/>
        <p:txBody>
          <a:bodyPr/>
          <a:lstStyle/>
          <a:p>
            <a:pPr>
              <a:defRPr/>
            </a:pPr>
            <a:r>
              <a:rPr lang="en-US" dirty="0" smtClean="0"/>
              <a:t>Establish regional priorities for conservation and development</a:t>
            </a:r>
          </a:p>
          <a:p>
            <a:pPr>
              <a:defRPr/>
            </a:pPr>
            <a:r>
              <a:rPr lang="en-US" dirty="0" smtClean="0"/>
              <a:t>Identify mitigation opportunities</a:t>
            </a:r>
          </a:p>
          <a:p>
            <a:pPr>
              <a:defRPr/>
            </a:pPr>
            <a:r>
              <a:rPr lang="en-US" dirty="0" smtClean="0"/>
              <a:t>Address science, sub-assessments, and monitoring needs</a:t>
            </a:r>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ea typeface="+mj-ea"/>
              </a:rPr>
              <a:t>Ecological Integrity Assessment</a:t>
            </a:r>
            <a:endParaRPr lang="en-US" dirty="0">
              <a:ea typeface="+mj-ea"/>
            </a:endParaRPr>
          </a:p>
        </p:txBody>
      </p:sp>
      <p:sp>
        <p:nvSpPr>
          <p:cNvPr id="3" name="Content Placeholder 2"/>
          <p:cNvSpPr>
            <a:spLocks noGrp="1"/>
          </p:cNvSpPr>
          <p:nvPr>
            <p:ph idx="1"/>
          </p:nvPr>
        </p:nvSpPr>
        <p:spPr/>
        <p:txBody>
          <a:bodyPr/>
          <a:lstStyle/>
          <a:p>
            <a:pPr marL="1417638" indent="-1804988" eaLnBrk="1" hangingPunct="1">
              <a:lnSpc>
                <a:spcPct val="90000"/>
              </a:lnSpc>
              <a:buFontTx/>
              <a:buNone/>
              <a:defRPr/>
            </a:pPr>
            <a:r>
              <a:rPr lang="en-US" sz="2600" b="1" i="1" dirty="0" smtClean="0">
                <a:latin typeface="Trebuchet MS" pitchFamily="34" charset="0"/>
                <a:ea typeface="+mn-ea"/>
              </a:rPr>
              <a:t> </a:t>
            </a:r>
            <a:r>
              <a:rPr lang="en-US" sz="2800" b="1" i="1" dirty="0" smtClean="0">
                <a:solidFill>
                  <a:srgbClr val="C00000"/>
                </a:solidFill>
                <a:latin typeface="Trebuchet MS" pitchFamily="34" charset="0"/>
                <a:ea typeface="+mn-ea"/>
              </a:rPr>
              <a:t>Condition</a:t>
            </a:r>
          </a:p>
          <a:p>
            <a:pPr marL="914400" lvl="1" indent="-225425" eaLnBrk="1" hangingPunct="1">
              <a:lnSpc>
                <a:spcPct val="90000"/>
              </a:lnSpc>
              <a:buFont typeface="Wingdings" pitchFamily="2" charset="2"/>
              <a:buChar char="§"/>
              <a:defRPr/>
            </a:pPr>
            <a:r>
              <a:rPr lang="en-US" sz="2200" b="1" i="1" dirty="0" smtClean="0">
                <a:solidFill>
                  <a:srgbClr val="C00000"/>
                </a:solidFill>
                <a:latin typeface="Trebuchet MS" pitchFamily="34" charset="0"/>
                <a:ea typeface="+mn-ea"/>
              </a:rPr>
              <a:t>biotic </a:t>
            </a:r>
            <a:r>
              <a:rPr lang="en-US" sz="2200" i="1" dirty="0" smtClean="0">
                <a:latin typeface="Trebuchet MS" pitchFamily="34" charset="0"/>
                <a:ea typeface="+mn-ea"/>
              </a:rPr>
              <a:t>–</a:t>
            </a:r>
            <a:r>
              <a:rPr lang="en-US" sz="2200" b="1" i="1" dirty="0" smtClean="0">
                <a:latin typeface="Trebuchet MS" pitchFamily="34" charset="0"/>
                <a:ea typeface="+mn-ea"/>
              </a:rPr>
              <a:t> </a:t>
            </a:r>
            <a:r>
              <a:rPr lang="en-US" sz="2200" dirty="0" smtClean="0">
                <a:latin typeface="Trebuchet MS" pitchFamily="34" charset="0"/>
                <a:ea typeface="+mn-ea"/>
              </a:rPr>
              <a:t>assessment of reproduction/ health, maturity, composition and structure, ecological processes</a:t>
            </a:r>
          </a:p>
          <a:p>
            <a:pPr marL="914400" lvl="1" indent="-225425" eaLnBrk="1" hangingPunct="1">
              <a:lnSpc>
                <a:spcPct val="90000"/>
              </a:lnSpc>
              <a:buFont typeface="Wingdings" pitchFamily="2" charset="2"/>
              <a:buChar char="§"/>
              <a:defRPr/>
            </a:pPr>
            <a:r>
              <a:rPr lang="en-US" sz="2200" b="1" i="1" dirty="0" smtClean="0">
                <a:solidFill>
                  <a:srgbClr val="C00000"/>
                </a:solidFill>
                <a:latin typeface="Trebuchet MS" pitchFamily="34" charset="0"/>
                <a:ea typeface="+mn-ea"/>
              </a:rPr>
              <a:t>abiotic</a:t>
            </a:r>
            <a:r>
              <a:rPr lang="en-US" sz="2200" dirty="0" smtClean="0">
                <a:latin typeface="Trebuchet MS" pitchFamily="34" charset="0"/>
                <a:ea typeface="+mn-ea"/>
              </a:rPr>
              <a:t> - physical/chemical processes, regimes, constraints, etc. </a:t>
            </a:r>
            <a:endParaRPr lang="en-US" sz="2200" b="1" i="1" dirty="0" smtClean="0">
              <a:latin typeface="Trebuchet MS" pitchFamily="34" charset="0"/>
              <a:ea typeface="+mn-ea"/>
            </a:endParaRPr>
          </a:p>
          <a:p>
            <a:pPr marL="914400" indent="-914400" eaLnBrk="1" hangingPunct="1">
              <a:lnSpc>
                <a:spcPct val="90000"/>
              </a:lnSpc>
              <a:spcBef>
                <a:spcPct val="30000"/>
              </a:spcBef>
              <a:buFontTx/>
              <a:buNone/>
              <a:defRPr/>
            </a:pPr>
            <a:r>
              <a:rPr lang="en-US" sz="3000" b="1" i="1" dirty="0" smtClean="0">
                <a:latin typeface="Trebuchet MS" pitchFamily="34" charset="0"/>
                <a:ea typeface="+mn-ea"/>
              </a:rPr>
              <a:t>+ </a:t>
            </a:r>
            <a:r>
              <a:rPr lang="en-US" sz="2800" b="1" i="1" dirty="0" smtClean="0">
                <a:solidFill>
                  <a:srgbClr val="C00000"/>
                </a:solidFill>
                <a:latin typeface="Trebuchet MS" pitchFamily="34" charset="0"/>
                <a:ea typeface="+mn-ea"/>
              </a:rPr>
              <a:t>Landscape Context </a:t>
            </a:r>
            <a:r>
              <a:rPr lang="en-US" sz="2200" i="1" dirty="0" smtClean="0">
                <a:latin typeface="Trebuchet MS" pitchFamily="34" charset="0"/>
                <a:ea typeface="+mn-ea"/>
              </a:rPr>
              <a:t>-</a:t>
            </a:r>
            <a:r>
              <a:rPr lang="en-US" sz="2200" dirty="0" smtClean="0">
                <a:latin typeface="Trebuchet MS" pitchFamily="34" charset="0"/>
                <a:ea typeface="+mn-ea"/>
              </a:rPr>
              <a:t> assessment of spatial patterns of occurrence (fragmentation / connectivity) and supporting landscape</a:t>
            </a:r>
          </a:p>
          <a:p>
            <a:pPr marL="1481138" indent="-1481138" eaLnBrk="1" hangingPunct="1">
              <a:lnSpc>
                <a:spcPct val="70000"/>
              </a:lnSpc>
              <a:spcBef>
                <a:spcPts val="0"/>
              </a:spcBef>
              <a:buFontTx/>
              <a:buNone/>
              <a:defRPr/>
            </a:pPr>
            <a:r>
              <a:rPr lang="en-US" sz="2500" dirty="0" smtClean="0">
                <a:latin typeface="Trebuchet MS" pitchFamily="34" charset="0"/>
                <a:ea typeface="+mn-ea"/>
              </a:rPr>
              <a:t>                                                                           </a:t>
            </a:r>
            <a:endParaRPr lang="en-US" sz="1800" dirty="0" smtClean="0">
              <a:latin typeface="Trebuchet MS" pitchFamily="34" charset="0"/>
              <a:ea typeface="+mn-ea"/>
              <a:sym typeface="Symbol" pitchFamily="18" charset="2"/>
            </a:endParaRPr>
          </a:p>
          <a:p>
            <a:pPr marL="914400" indent="-914400" eaLnBrk="1" hangingPunct="1">
              <a:lnSpc>
                <a:spcPct val="90000"/>
              </a:lnSpc>
              <a:spcBef>
                <a:spcPts val="600"/>
              </a:spcBef>
              <a:spcAft>
                <a:spcPts val="600"/>
              </a:spcAft>
              <a:buFontTx/>
              <a:buNone/>
              <a:defRPr/>
            </a:pPr>
            <a:r>
              <a:rPr lang="en-US" sz="3000" b="1" i="1" dirty="0" smtClean="0">
                <a:latin typeface="Trebuchet MS" pitchFamily="34" charset="0"/>
                <a:ea typeface="+mn-ea"/>
              </a:rPr>
              <a:t>+</a:t>
            </a:r>
            <a:r>
              <a:rPr lang="en-US" sz="2800" b="1" i="1" dirty="0" smtClean="0">
                <a:latin typeface="Trebuchet MS" pitchFamily="34" charset="0"/>
                <a:ea typeface="+mn-ea"/>
              </a:rPr>
              <a:t> </a:t>
            </a:r>
            <a:r>
              <a:rPr lang="en-US" sz="2800" b="1" i="1" dirty="0" smtClean="0">
                <a:solidFill>
                  <a:srgbClr val="C00000"/>
                </a:solidFill>
                <a:latin typeface="Trebuchet MS" pitchFamily="34" charset="0"/>
                <a:ea typeface="+mn-ea"/>
              </a:rPr>
              <a:t>Size</a:t>
            </a:r>
            <a:r>
              <a:rPr lang="en-US" sz="2900" b="1" i="1" dirty="0" smtClean="0">
                <a:latin typeface="Trebuchet MS" pitchFamily="34" charset="0"/>
                <a:ea typeface="+mn-ea"/>
              </a:rPr>
              <a:t> </a:t>
            </a:r>
            <a:r>
              <a:rPr lang="en-US" sz="2200" i="1" dirty="0" smtClean="0">
                <a:latin typeface="Trebuchet MS" pitchFamily="34" charset="0"/>
                <a:ea typeface="+mn-ea"/>
              </a:rPr>
              <a:t>-</a:t>
            </a:r>
            <a:r>
              <a:rPr lang="en-US" sz="2200" dirty="0" smtClean="0">
                <a:latin typeface="Trebuchet MS" pitchFamily="34" charset="0"/>
                <a:ea typeface="+mn-ea"/>
              </a:rPr>
              <a:t>  quantitative assessment of patch size, reach length, area of occupancy, abundance, density, etc.</a:t>
            </a:r>
            <a:endParaRPr lang="en-US" dirty="0">
              <a:ea typeface="+mn-ea"/>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7890" name="Picture 3"/>
          <p:cNvPicPr>
            <a:picLocks noChangeAspect="1" noChangeArrowheads="1"/>
          </p:cNvPicPr>
          <p:nvPr/>
        </p:nvPicPr>
        <p:blipFill>
          <a:blip r:embed="rId3" cstate="print"/>
          <a:srcRect/>
          <a:stretch>
            <a:fillRect/>
          </a:stretch>
        </p:blipFill>
        <p:spPr bwMode="auto">
          <a:xfrm>
            <a:off x="5967413" y="1143000"/>
            <a:ext cx="2424112" cy="1647825"/>
          </a:xfrm>
          <a:prstGeom prst="rect">
            <a:avLst/>
          </a:prstGeom>
          <a:noFill/>
          <a:ln w="9525">
            <a:noFill/>
            <a:miter lim="800000"/>
            <a:headEnd/>
            <a:tailEnd/>
          </a:ln>
        </p:spPr>
      </p:pic>
      <p:sp>
        <p:nvSpPr>
          <p:cNvPr id="855042" name="Rectangle 2"/>
          <p:cNvSpPr>
            <a:spLocks noGrp="1" noChangeArrowheads="1"/>
          </p:cNvSpPr>
          <p:nvPr>
            <p:ph type="body" idx="1"/>
          </p:nvPr>
        </p:nvSpPr>
        <p:spPr>
          <a:xfrm>
            <a:off x="304800" y="1219200"/>
            <a:ext cx="4495800" cy="5334000"/>
          </a:xfrm>
        </p:spPr>
        <p:txBody>
          <a:bodyPr lIns="92075" tIns="46038" rIns="92075" bIns="46038"/>
          <a:lstStyle/>
          <a:p>
            <a:pPr marL="287338" indent="-234950">
              <a:lnSpc>
                <a:spcPct val="80000"/>
              </a:lnSpc>
              <a:spcBef>
                <a:spcPct val="100000"/>
              </a:spcBef>
              <a:buSzPct val="110000"/>
              <a:buFontTx/>
              <a:buChar char="•"/>
              <a:tabLst>
                <a:tab pos="1028700" algn="l"/>
              </a:tabLst>
              <a:defRPr/>
            </a:pPr>
            <a:r>
              <a:rPr lang="en-US" sz="2400" b="1" dirty="0">
                <a:solidFill>
                  <a:schemeClr val="tx1"/>
                </a:solidFill>
                <a:latin typeface="Trebuchet MS" pitchFamily="34" charset="0"/>
                <a:ea typeface="+mn-ea"/>
              </a:rPr>
              <a:t>Ecological Systems</a:t>
            </a:r>
            <a:endParaRPr lang="en-US" sz="2400" dirty="0">
              <a:solidFill>
                <a:schemeClr val="tx1"/>
              </a:solidFill>
              <a:latin typeface="Trebuchet MS" pitchFamily="34" charset="0"/>
              <a:ea typeface="+mn-ea"/>
            </a:endParaRPr>
          </a:p>
          <a:p>
            <a:pPr marL="627063" lvl="1" indent="-169863">
              <a:lnSpc>
                <a:spcPct val="80000"/>
              </a:lnSpc>
              <a:buClr>
                <a:srgbClr val="006666"/>
              </a:buClr>
              <a:buSzPct val="110000"/>
              <a:buFontTx/>
              <a:buChar char="•"/>
              <a:tabLst>
                <a:tab pos="1028700" algn="l"/>
              </a:tabLst>
              <a:defRPr/>
            </a:pPr>
            <a:r>
              <a:rPr lang="en-US" sz="2000" dirty="0">
                <a:solidFill>
                  <a:schemeClr val="tx1"/>
                </a:solidFill>
                <a:latin typeface="Trebuchet MS" pitchFamily="34" charset="0"/>
                <a:ea typeface="+mn-ea"/>
              </a:rPr>
              <a:t>recurring groups of communities</a:t>
            </a:r>
          </a:p>
          <a:p>
            <a:pPr marL="287338" indent="-234950">
              <a:lnSpc>
                <a:spcPct val="80000"/>
              </a:lnSpc>
              <a:spcBef>
                <a:spcPct val="100000"/>
              </a:spcBef>
              <a:buSzPct val="110000"/>
              <a:buFontTx/>
              <a:buChar char="•"/>
              <a:tabLst>
                <a:tab pos="1028700" algn="l"/>
              </a:tabLst>
              <a:defRPr/>
            </a:pPr>
            <a:r>
              <a:rPr lang="en-US" sz="2400" b="1" dirty="0" smtClean="0">
                <a:solidFill>
                  <a:schemeClr val="tx1"/>
                </a:solidFill>
                <a:latin typeface="Trebuchet MS" pitchFamily="34" charset="0"/>
                <a:ea typeface="+mn-ea"/>
              </a:rPr>
              <a:t>Focal Habitats</a:t>
            </a:r>
            <a:endParaRPr lang="en-US" sz="2400" dirty="0">
              <a:solidFill>
                <a:schemeClr val="tx1"/>
              </a:solidFill>
              <a:latin typeface="Trebuchet MS" pitchFamily="34" charset="0"/>
              <a:ea typeface="+mn-ea"/>
            </a:endParaRPr>
          </a:p>
          <a:p>
            <a:pPr marL="627063" lvl="1" indent="-169863">
              <a:lnSpc>
                <a:spcPct val="80000"/>
              </a:lnSpc>
              <a:buClr>
                <a:srgbClr val="006666"/>
              </a:buClr>
              <a:buSzPct val="110000"/>
              <a:buFontTx/>
              <a:buChar char="•"/>
              <a:tabLst>
                <a:tab pos="1028700" algn="l"/>
              </a:tabLst>
              <a:defRPr/>
            </a:pPr>
            <a:r>
              <a:rPr lang="en-US" sz="2000" dirty="0" smtClean="0">
                <a:solidFill>
                  <a:schemeClr val="tx1"/>
                </a:solidFill>
                <a:latin typeface="Trebuchet MS" pitchFamily="34" charset="0"/>
                <a:ea typeface="+mn-ea"/>
              </a:rPr>
              <a:t>Vulnerable assemblages</a:t>
            </a:r>
          </a:p>
          <a:p>
            <a:pPr marL="627063" lvl="1" indent="-169863">
              <a:lnSpc>
                <a:spcPct val="80000"/>
              </a:lnSpc>
              <a:buClr>
                <a:srgbClr val="006666"/>
              </a:buClr>
              <a:buSzPct val="110000"/>
              <a:buFontTx/>
              <a:buChar char="•"/>
              <a:tabLst>
                <a:tab pos="1028700" algn="l"/>
              </a:tabLst>
              <a:defRPr/>
            </a:pPr>
            <a:r>
              <a:rPr lang="en-US" sz="2000" dirty="0" smtClean="0">
                <a:solidFill>
                  <a:schemeClr val="tx1"/>
                </a:solidFill>
                <a:latin typeface="Trebuchet MS" pitchFamily="34" charset="0"/>
                <a:ea typeface="+mn-ea"/>
              </a:rPr>
              <a:t>Movement corridors</a:t>
            </a:r>
          </a:p>
          <a:p>
            <a:pPr marL="627063" lvl="1" indent="-169863">
              <a:lnSpc>
                <a:spcPct val="80000"/>
              </a:lnSpc>
              <a:buClr>
                <a:srgbClr val="006666"/>
              </a:buClr>
              <a:buSzPct val="110000"/>
              <a:buFontTx/>
              <a:buChar char="•"/>
              <a:tabLst>
                <a:tab pos="1028700" algn="l"/>
              </a:tabLst>
              <a:defRPr/>
            </a:pPr>
            <a:r>
              <a:rPr lang="en-US" sz="2000" dirty="0" smtClean="0">
                <a:solidFill>
                  <a:schemeClr val="tx1"/>
                </a:solidFill>
                <a:latin typeface="Trebuchet MS" pitchFamily="34" charset="0"/>
                <a:ea typeface="+mn-ea"/>
              </a:rPr>
              <a:t>Migratory stopovers</a:t>
            </a:r>
          </a:p>
          <a:p>
            <a:pPr marL="287338" indent="-234950">
              <a:lnSpc>
                <a:spcPct val="80000"/>
              </a:lnSpc>
              <a:spcBef>
                <a:spcPct val="100000"/>
              </a:spcBef>
              <a:buSzPct val="110000"/>
              <a:buFontTx/>
              <a:buChar char="•"/>
              <a:tabLst>
                <a:tab pos="1028700" algn="l"/>
              </a:tabLst>
              <a:defRPr/>
            </a:pPr>
            <a:r>
              <a:rPr lang="en-US" sz="2400" b="1" dirty="0" smtClean="0">
                <a:solidFill>
                  <a:schemeClr val="tx1"/>
                </a:solidFill>
                <a:latin typeface="Trebuchet MS" pitchFamily="34" charset="0"/>
                <a:ea typeface="+mn-ea"/>
              </a:rPr>
              <a:t>Focal Species</a:t>
            </a:r>
            <a:endParaRPr lang="en-US" sz="1600" i="1" dirty="0">
              <a:solidFill>
                <a:schemeClr val="tx1"/>
              </a:solidFill>
              <a:latin typeface="Trebuchet MS" pitchFamily="34" charset="0"/>
              <a:ea typeface="+mn-ea"/>
            </a:endParaRPr>
          </a:p>
          <a:p>
            <a:pPr marL="627063" lvl="1" indent="-169863">
              <a:lnSpc>
                <a:spcPct val="80000"/>
              </a:lnSpc>
              <a:spcBef>
                <a:spcPct val="10000"/>
              </a:spcBef>
              <a:buClr>
                <a:srgbClr val="006666"/>
              </a:buClr>
              <a:buSzPct val="110000"/>
              <a:buFontTx/>
              <a:buChar char="•"/>
              <a:tabLst>
                <a:tab pos="1028700" algn="l"/>
              </a:tabLst>
              <a:defRPr/>
            </a:pPr>
            <a:r>
              <a:rPr lang="en-US" sz="2000" dirty="0">
                <a:solidFill>
                  <a:schemeClr val="tx1"/>
                </a:solidFill>
                <a:latin typeface="Trebuchet MS" pitchFamily="34" charset="0"/>
                <a:ea typeface="+mn-ea"/>
              </a:rPr>
              <a:t>imperiled, declining, endemic, vulnerable, “umbrella</a:t>
            </a:r>
            <a:r>
              <a:rPr lang="en-US" sz="2000" dirty="0" smtClean="0">
                <a:solidFill>
                  <a:schemeClr val="tx1"/>
                </a:solidFill>
                <a:latin typeface="Trebuchet MS" pitchFamily="34" charset="0"/>
                <a:ea typeface="+mn-ea"/>
              </a:rPr>
              <a:t>”</a:t>
            </a:r>
          </a:p>
          <a:p>
            <a:pPr marL="627063" lvl="1" indent="-169863">
              <a:lnSpc>
                <a:spcPct val="80000"/>
              </a:lnSpc>
              <a:spcBef>
                <a:spcPct val="10000"/>
              </a:spcBef>
              <a:buClr>
                <a:srgbClr val="006666"/>
              </a:buClr>
              <a:buSzPct val="110000"/>
              <a:buFontTx/>
              <a:buChar char="•"/>
              <a:tabLst>
                <a:tab pos="1028700" algn="l"/>
              </a:tabLst>
              <a:defRPr/>
            </a:pPr>
            <a:endParaRPr lang="en-US" sz="2000" dirty="0" smtClean="0">
              <a:solidFill>
                <a:schemeClr val="tx1"/>
              </a:solidFill>
              <a:latin typeface="Trebuchet MS" pitchFamily="34" charset="0"/>
              <a:ea typeface="+mn-ea"/>
            </a:endParaRPr>
          </a:p>
          <a:p>
            <a:pPr marL="627063" lvl="1" indent="-169863">
              <a:lnSpc>
                <a:spcPct val="80000"/>
              </a:lnSpc>
              <a:spcBef>
                <a:spcPct val="10000"/>
              </a:spcBef>
              <a:buClr>
                <a:srgbClr val="006666"/>
              </a:buClr>
              <a:buSzPct val="110000"/>
              <a:buFontTx/>
              <a:buChar char="•"/>
              <a:tabLst>
                <a:tab pos="1028700" algn="l"/>
              </a:tabLst>
              <a:defRPr/>
            </a:pPr>
            <a:r>
              <a:rPr lang="en-US" sz="2000" i="1" dirty="0" smtClean="0">
                <a:solidFill>
                  <a:schemeClr val="tx1"/>
                </a:solidFill>
                <a:latin typeface="Trebuchet MS" pitchFamily="34" charset="0"/>
                <a:ea typeface="+mn-ea"/>
              </a:rPr>
              <a:t>(habitats and/or extant subpopulations)</a:t>
            </a:r>
            <a:endParaRPr lang="en-US" sz="2000" dirty="0">
              <a:solidFill>
                <a:schemeClr val="tx1"/>
              </a:solidFill>
              <a:latin typeface="Trebuchet MS" pitchFamily="34" charset="0"/>
              <a:ea typeface="+mn-ea"/>
            </a:endParaRPr>
          </a:p>
          <a:p>
            <a:pPr marL="287338" indent="-234950">
              <a:lnSpc>
                <a:spcPct val="80000"/>
              </a:lnSpc>
              <a:buSzPct val="110000"/>
              <a:buFontTx/>
              <a:buChar char="•"/>
              <a:tabLst>
                <a:tab pos="1028700" algn="l"/>
              </a:tabLst>
              <a:defRPr/>
            </a:pPr>
            <a:endParaRPr lang="en-US" sz="2000" dirty="0">
              <a:latin typeface="Trebuchet MS" pitchFamily="34" charset="0"/>
              <a:ea typeface="+mn-ea"/>
            </a:endParaRPr>
          </a:p>
        </p:txBody>
      </p:sp>
      <p:sp>
        <p:nvSpPr>
          <p:cNvPr id="855045" name="Rectangle 5"/>
          <p:cNvSpPr>
            <a:spLocks noChangeArrowheads="1"/>
          </p:cNvSpPr>
          <p:nvPr/>
        </p:nvSpPr>
        <p:spPr bwMode="auto">
          <a:xfrm>
            <a:off x="381000" y="0"/>
            <a:ext cx="8305800" cy="1143000"/>
          </a:xfrm>
          <a:prstGeom prst="rect">
            <a:avLst/>
          </a:prstGeom>
          <a:noFill/>
          <a:ln w="9525">
            <a:noFill/>
            <a:miter lim="800000"/>
            <a:headEnd/>
            <a:tailEnd/>
          </a:ln>
          <a:effectLst>
            <a:outerShdw dist="35921" dir="2700000" algn="ctr" rotWithShape="0">
              <a:schemeClr val="tx1"/>
            </a:outerShdw>
          </a:effectLst>
        </p:spPr>
        <p:txBody>
          <a:bodyPr anchor="ctr"/>
          <a:lstStyle/>
          <a:p>
            <a:pPr algn="ctr">
              <a:lnSpc>
                <a:spcPct val="85000"/>
              </a:lnSpc>
              <a:defRPr/>
            </a:pPr>
            <a:endParaRPr lang="es-ES" sz="4000" b="1">
              <a:solidFill>
                <a:schemeClr val="bg1"/>
              </a:solidFill>
              <a:latin typeface="Trebuchet MS" pitchFamily="34" charset="0"/>
              <a:ea typeface="+mn-ea"/>
            </a:endParaRPr>
          </a:p>
        </p:txBody>
      </p:sp>
      <p:sp>
        <p:nvSpPr>
          <p:cNvPr id="15" name="Rectangle 10"/>
          <p:cNvSpPr>
            <a:spLocks noChangeArrowheads="1"/>
          </p:cNvSpPr>
          <p:nvPr/>
        </p:nvSpPr>
        <p:spPr bwMode="auto">
          <a:xfrm>
            <a:off x="990600" y="152400"/>
            <a:ext cx="7400925" cy="646113"/>
          </a:xfrm>
          <a:prstGeom prst="rect">
            <a:avLst/>
          </a:prstGeom>
          <a:noFill/>
          <a:ln w="12700">
            <a:noFill/>
            <a:miter lim="800000"/>
            <a:headEnd/>
            <a:tailEnd/>
          </a:ln>
          <a:effectLst/>
        </p:spPr>
        <p:txBody>
          <a:bodyPr wrap="none">
            <a:spAutoFit/>
          </a:bodyPr>
          <a:lstStyle/>
          <a:p>
            <a:pPr eaLnBrk="0" hangingPunct="0">
              <a:defRPr/>
            </a:pPr>
            <a:r>
              <a:rPr lang="en-US" sz="3600">
                <a:effectLst>
                  <a:outerShdw blurRad="38100" dist="38100" dir="2700000" algn="tl">
                    <a:srgbClr val="C0C0C0"/>
                  </a:outerShdw>
                </a:effectLst>
                <a:cs typeface="Arial" charset="0"/>
              </a:rPr>
              <a:t>“Coarse Filter/Fine Filter” Approach</a:t>
            </a:r>
          </a:p>
        </p:txBody>
      </p:sp>
      <p:cxnSp>
        <p:nvCxnSpPr>
          <p:cNvPr id="13" name="Straight Connector 12"/>
          <p:cNvCxnSpPr>
            <a:cxnSpLocks noChangeShapeType="1"/>
          </p:cNvCxnSpPr>
          <p:nvPr/>
        </p:nvCxnSpPr>
        <p:spPr bwMode="auto">
          <a:xfrm>
            <a:off x="228600" y="2286000"/>
            <a:ext cx="3886200" cy="0"/>
          </a:xfrm>
          <a:prstGeom prst="line">
            <a:avLst/>
          </a:prstGeom>
          <a:noFill/>
          <a:ln w="38100">
            <a:solidFill>
              <a:srgbClr val="FF0000"/>
            </a:solidFill>
            <a:prstDash val="lgDash"/>
            <a:round/>
            <a:headEnd/>
            <a:tailEnd/>
          </a:ln>
        </p:spPr>
      </p:cxnSp>
      <p:cxnSp>
        <p:nvCxnSpPr>
          <p:cNvPr id="24" name="Straight Connector 23"/>
          <p:cNvCxnSpPr>
            <a:cxnSpLocks noChangeShapeType="1"/>
          </p:cNvCxnSpPr>
          <p:nvPr/>
        </p:nvCxnSpPr>
        <p:spPr bwMode="auto">
          <a:xfrm>
            <a:off x="685800" y="3933825"/>
            <a:ext cx="2971800" cy="0"/>
          </a:xfrm>
          <a:prstGeom prst="line">
            <a:avLst/>
          </a:prstGeom>
          <a:noFill/>
          <a:ln w="31750">
            <a:solidFill>
              <a:srgbClr val="FF0000"/>
            </a:solidFill>
            <a:prstDash val="sysDash"/>
            <a:round/>
            <a:headEnd/>
            <a:tailEnd/>
          </a:ln>
        </p:spPr>
      </p:cxnSp>
      <p:pic>
        <p:nvPicPr>
          <p:cNvPr id="21" name="Picture 20" descr="MMEMDS2.jpg"/>
          <p:cNvPicPr>
            <a:picLocks noChangeAspect="1"/>
          </p:cNvPicPr>
          <p:nvPr/>
        </p:nvPicPr>
        <p:blipFill>
          <a:blip r:embed="rId4" cstate="print"/>
          <a:srcRect/>
          <a:stretch>
            <a:fillRect/>
          </a:stretch>
        </p:blipFill>
        <p:spPr bwMode="auto">
          <a:xfrm>
            <a:off x="4138613" y="1143000"/>
            <a:ext cx="2341562" cy="1971675"/>
          </a:xfrm>
          <a:prstGeom prst="rect">
            <a:avLst/>
          </a:prstGeom>
          <a:noFill/>
          <a:ln w="9525">
            <a:noFill/>
            <a:miter lim="800000"/>
            <a:headEnd/>
            <a:tailEnd/>
          </a:ln>
        </p:spPr>
      </p:pic>
      <p:pic>
        <p:nvPicPr>
          <p:cNvPr id="22" name="Picture 21" descr="cranes_1.jpg"/>
          <p:cNvPicPr>
            <a:picLocks noChangeAspect="1"/>
          </p:cNvPicPr>
          <p:nvPr/>
        </p:nvPicPr>
        <p:blipFill>
          <a:blip r:embed="rId5" cstate="print"/>
          <a:srcRect/>
          <a:stretch>
            <a:fillRect/>
          </a:stretch>
        </p:blipFill>
        <p:spPr bwMode="auto">
          <a:xfrm>
            <a:off x="4141788" y="3028950"/>
            <a:ext cx="1979612" cy="1285875"/>
          </a:xfrm>
          <a:prstGeom prst="rect">
            <a:avLst/>
          </a:prstGeom>
          <a:noFill/>
          <a:ln w="9525">
            <a:noFill/>
            <a:miter lim="800000"/>
            <a:headEnd/>
            <a:tailEnd/>
          </a:ln>
        </p:spPr>
      </p:pic>
      <p:pic>
        <p:nvPicPr>
          <p:cNvPr id="23" name="Picture 12"/>
          <p:cNvPicPr>
            <a:picLocks noChangeAspect="1" noChangeArrowheads="1"/>
          </p:cNvPicPr>
          <p:nvPr/>
        </p:nvPicPr>
        <p:blipFill>
          <a:blip r:embed="rId6" cstate="print"/>
          <a:srcRect/>
          <a:stretch>
            <a:fillRect/>
          </a:stretch>
        </p:blipFill>
        <p:spPr bwMode="auto">
          <a:xfrm>
            <a:off x="4573588" y="4316413"/>
            <a:ext cx="1865312" cy="1292225"/>
          </a:xfrm>
          <a:prstGeom prst="rect">
            <a:avLst/>
          </a:prstGeom>
          <a:noFill/>
          <a:ln w="9525">
            <a:noFill/>
            <a:miter lim="800000"/>
            <a:headEnd/>
            <a:tailEnd/>
          </a:ln>
        </p:spPr>
      </p:pic>
      <p:pic>
        <p:nvPicPr>
          <p:cNvPr id="25" name="Picture 14"/>
          <p:cNvPicPr>
            <a:picLocks noChangeAspect="1" noChangeArrowheads="1"/>
          </p:cNvPicPr>
          <p:nvPr/>
        </p:nvPicPr>
        <p:blipFill>
          <a:blip r:embed="rId7" cstate="print"/>
          <a:srcRect/>
          <a:stretch>
            <a:fillRect/>
          </a:stretch>
        </p:blipFill>
        <p:spPr bwMode="auto">
          <a:xfrm>
            <a:off x="6480175" y="4333875"/>
            <a:ext cx="1911350" cy="1274763"/>
          </a:xfrm>
          <a:prstGeom prst="rect">
            <a:avLst/>
          </a:prstGeom>
          <a:noFill/>
          <a:ln w="9525">
            <a:noFill/>
            <a:miter lim="800000"/>
            <a:headEnd/>
            <a:tailEnd/>
          </a:ln>
        </p:spPr>
      </p:pic>
      <p:pic>
        <p:nvPicPr>
          <p:cNvPr id="26" name="Picture 15"/>
          <p:cNvPicPr>
            <a:picLocks noChangeAspect="1" noChangeArrowheads="1"/>
          </p:cNvPicPr>
          <p:nvPr/>
        </p:nvPicPr>
        <p:blipFill>
          <a:blip r:embed="rId8" cstate="print"/>
          <a:srcRect/>
          <a:stretch>
            <a:fillRect/>
          </a:stretch>
        </p:blipFill>
        <p:spPr bwMode="auto">
          <a:xfrm>
            <a:off x="4573588" y="5608638"/>
            <a:ext cx="1004887" cy="711200"/>
          </a:xfrm>
          <a:prstGeom prst="rect">
            <a:avLst/>
          </a:prstGeom>
          <a:noFill/>
          <a:ln w="9525">
            <a:noFill/>
            <a:miter lim="800000"/>
            <a:headEnd/>
            <a:tailEnd/>
          </a:ln>
        </p:spPr>
      </p:pic>
      <p:pic>
        <p:nvPicPr>
          <p:cNvPr id="37901" name="Picture 16"/>
          <p:cNvPicPr>
            <a:picLocks noChangeAspect="1" noChangeArrowheads="1"/>
          </p:cNvPicPr>
          <p:nvPr/>
        </p:nvPicPr>
        <p:blipFill>
          <a:blip r:embed="rId9" cstate="print"/>
          <a:srcRect/>
          <a:stretch>
            <a:fillRect/>
          </a:stretch>
        </p:blipFill>
        <p:spPr bwMode="auto">
          <a:xfrm>
            <a:off x="6121400" y="2790825"/>
            <a:ext cx="2270125" cy="1543050"/>
          </a:xfrm>
          <a:prstGeom prst="rect">
            <a:avLst/>
          </a:prstGeom>
          <a:noFill/>
          <a:ln w="9525">
            <a:noFill/>
            <a:miter lim="800000"/>
            <a:headEnd/>
            <a:tailEnd/>
          </a:ln>
        </p:spPr>
      </p:pic>
      <p:sp>
        <p:nvSpPr>
          <p:cNvPr id="14" name="Rectangle 13"/>
          <p:cNvSpPr/>
          <p:nvPr/>
        </p:nvSpPr>
        <p:spPr>
          <a:xfrm>
            <a:off x="228600" y="2419350"/>
            <a:ext cx="4329113" cy="364807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844" y="164926"/>
            <a:ext cx="8001000" cy="762000"/>
          </a:xfrm>
        </p:spPr>
        <p:txBody>
          <a:bodyPr>
            <a:noAutofit/>
          </a:bodyPr>
          <a:lstStyle/>
          <a:p>
            <a:pPr>
              <a:defRPr/>
            </a:pPr>
            <a:r>
              <a:rPr lang="en-US" sz="3200" dirty="0" smtClean="0">
                <a:ea typeface="+mj-ea"/>
              </a:rPr>
              <a:t>“Fine Filter” Elements – Stated Criteria</a:t>
            </a:r>
            <a:endParaRPr lang="en-US" sz="3200" dirty="0">
              <a:ea typeface="+mj-ea"/>
            </a:endParaRPr>
          </a:p>
        </p:txBody>
      </p:sp>
      <p:sp>
        <p:nvSpPr>
          <p:cNvPr id="3" name="Content Placeholder 2"/>
          <p:cNvSpPr>
            <a:spLocks noGrp="1"/>
          </p:cNvSpPr>
          <p:nvPr>
            <p:ph idx="1"/>
          </p:nvPr>
        </p:nvSpPr>
        <p:spPr/>
        <p:txBody>
          <a:bodyPr/>
          <a:lstStyle/>
          <a:p>
            <a:pPr>
              <a:defRPr/>
            </a:pPr>
            <a:r>
              <a:rPr lang="en-US" sz="4000" dirty="0" smtClean="0">
                <a:ea typeface="+mn-ea"/>
              </a:rPr>
              <a:t>Selected species of clear conservation interest</a:t>
            </a:r>
          </a:p>
          <a:p>
            <a:pPr>
              <a:defRPr/>
            </a:pPr>
            <a:r>
              <a:rPr lang="en-US" sz="4000" dirty="0" smtClean="0">
                <a:ea typeface="+mn-ea"/>
              </a:rPr>
              <a:t>Species listed under legislation</a:t>
            </a:r>
          </a:p>
          <a:p>
            <a:pPr>
              <a:defRPr/>
            </a:pPr>
            <a:r>
              <a:rPr lang="en-US" sz="4000" dirty="0" smtClean="0">
                <a:ea typeface="+mn-ea"/>
              </a:rPr>
              <a:t>Natural Heritage S1-S3 proportionally concentrated within the ecoregion</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13" descr="MtSage.jpg"/>
          <p:cNvPicPr>
            <a:picLocks noChangeAspect="1"/>
          </p:cNvPicPr>
          <p:nvPr/>
        </p:nvPicPr>
        <p:blipFill>
          <a:blip r:embed="rId3" cstate="print"/>
          <a:srcRect/>
          <a:stretch>
            <a:fillRect/>
          </a:stretch>
        </p:blipFill>
        <p:spPr bwMode="auto">
          <a:xfrm>
            <a:off x="4835525" y="1524000"/>
            <a:ext cx="3302000" cy="2476500"/>
          </a:xfrm>
          <a:prstGeom prst="rect">
            <a:avLst/>
          </a:prstGeom>
          <a:noFill/>
          <a:ln w="9525">
            <a:noFill/>
            <a:miter lim="800000"/>
            <a:headEnd/>
            <a:tailEnd/>
          </a:ln>
        </p:spPr>
      </p:pic>
      <p:sp>
        <p:nvSpPr>
          <p:cNvPr id="779268" name="Text Box 4"/>
          <p:cNvSpPr txBox="1">
            <a:spLocks noChangeArrowheads="1"/>
          </p:cNvSpPr>
          <p:nvPr/>
        </p:nvSpPr>
        <p:spPr bwMode="auto">
          <a:xfrm>
            <a:off x="152400" y="0"/>
            <a:ext cx="8839200" cy="1239838"/>
          </a:xfrm>
          <a:prstGeom prst="rect">
            <a:avLst/>
          </a:prstGeom>
          <a:noFill/>
          <a:ln w="9525">
            <a:noFill/>
            <a:miter lim="800000"/>
            <a:headEnd/>
            <a:tailEnd/>
          </a:ln>
          <a:effectLst/>
        </p:spPr>
        <p:txBody>
          <a:bodyPr>
            <a:spAutoFit/>
          </a:bodyPr>
          <a:lstStyle/>
          <a:p>
            <a:pPr algn="ctr">
              <a:lnSpc>
                <a:spcPct val="90000"/>
              </a:lnSpc>
              <a:spcBef>
                <a:spcPct val="50000"/>
              </a:spcBef>
              <a:defRPr/>
            </a:pPr>
            <a:r>
              <a:rPr lang="en-US" sz="4000" dirty="0">
                <a:effectLst>
                  <a:outerShdw blurRad="38100" dist="38100" dir="2700000" algn="tl">
                    <a:srgbClr val="000000"/>
                  </a:outerShdw>
                </a:effectLst>
                <a:latin typeface="Trebuchet MS" pitchFamily="34" charset="0"/>
                <a:ea typeface="+mn-ea"/>
              </a:rPr>
              <a:t>NatureServe</a:t>
            </a:r>
          </a:p>
          <a:p>
            <a:pPr algn="ctr">
              <a:lnSpc>
                <a:spcPct val="90000"/>
              </a:lnSpc>
              <a:spcBef>
                <a:spcPct val="50000"/>
              </a:spcBef>
              <a:defRPr/>
            </a:pPr>
            <a:r>
              <a:rPr lang="en-US" sz="2800" dirty="0">
                <a:effectLst>
                  <a:outerShdw blurRad="38100" dist="38100" dir="2700000" algn="tl">
                    <a:srgbClr val="000000"/>
                  </a:outerShdw>
                </a:effectLst>
                <a:latin typeface="Trebuchet MS" pitchFamily="34" charset="0"/>
                <a:ea typeface="+mn-ea"/>
              </a:rPr>
              <a:t>Factors and Categories of Conservation Status</a:t>
            </a:r>
          </a:p>
        </p:txBody>
      </p:sp>
      <p:sp>
        <p:nvSpPr>
          <p:cNvPr id="56324" name="Rectangle 5"/>
          <p:cNvSpPr>
            <a:spLocks noChangeArrowheads="1"/>
          </p:cNvSpPr>
          <p:nvPr/>
        </p:nvSpPr>
        <p:spPr bwMode="auto">
          <a:xfrm>
            <a:off x="609600" y="1524000"/>
            <a:ext cx="4257675" cy="4986338"/>
          </a:xfrm>
          <a:prstGeom prst="rect">
            <a:avLst/>
          </a:prstGeom>
          <a:noFill/>
          <a:ln w="9525">
            <a:noFill/>
            <a:miter lim="800000"/>
            <a:headEnd/>
            <a:tailEnd/>
          </a:ln>
        </p:spPr>
        <p:txBody>
          <a:bodyPr>
            <a:spAutoFit/>
          </a:bodyPr>
          <a:lstStyle/>
          <a:p>
            <a:pPr marL="457200" indent="-457200"/>
            <a:r>
              <a:rPr lang="en-US" sz="2000">
                <a:solidFill>
                  <a:schemeClr val="tx2"/>
                </a:solidFill>
                <a:latin typeface="Trebuchet MS" pitchFamily="-111" charset="0"/>
                <a:cs typeface="Arial" charset="0"/>
              </a:rPr>
              <a:t>Number of Occurrences/Area</a:t>
            </a:r>
            <a:endParaRPr lang="en-US" sz="2000">
              <a:solidFill>
                <a:schemeClr val="tx2"/>
              </a:solidFill>
              <a:latin typeface="Trebuchet MS" pitchFamily="-111" charset="0"/>
              <a:cs typeface="Times New Roman" pitchFamily="-111" charset="0"/>
            </a:endParaRPr>
          </a:p>
          <a:p>
            <a:pPr marL="457200" indent="-457200"/>
            <a:r>
              <a:rPr lang="en-US" sz="2000">
                <a:solidFill>
                  <a:schemeClr val="tx2"/>
                </a:solidFill>
                <a:latin typeface="Trebuchet MS" pitchFamily="-111" charset="0"/>
                <a:cs typeface="Arial" charset="0"/>
              </a:rPr>
              <a:t> </a:t>
            </a:r>
            <a:endParaRPr lang="en-US" sz="2000">
              <a:solidFill>
                <a:schemeClr val="tx2"/>
              </a:solidFill>
              <a:latin typeface="Trebuchet MS" pitchFamily="-111" charset="0"/>
              <a:cs typeface="Times New Roman" pitchFamily="-111" charset="0"/>
            </a:endParaRPr>
          </a:p>
          <a:p>
            <a:pPr marL="457200" indent="-457200"/>
            <a:r>
              <a:rPr lang="en-US" sz="2000">
                <a:solidFill>
                  <a:schemeClr val="tx2"/>
                </a:solidFill>
                <a:latin typeface="Trebuchet MS" pitchFamily="-111" charset="0"/>
                <a:cs typeface="Arial" charset="0"/>
              </a:rPr>
              <a:t>Number of Occurrences/Area </a:t>
            </a:r>
          </a:p>
          <a:p>
            <a:pPr marL="457200" indent="-457200"/>
            <a:r>
              <a:rPr lang="en-US" sz="2000">
                <a:solidFill>
                  <a:schemeClr val="tx2"/>
                </a:solidFill>
                <a:latin typeface="Trebuchet MS" pitchFamily="-111" charset="0"/>
                <a:cs typeface="Arial" charset="0"/>
              </a:rPr>
              <a:t>w/Good Quality</a:t>
            </a:r>
            <a:endParaRPr lang="en-US" sz="2000">
              <a:solidFill>
                <a:schemeClr val="tx2"/>
              </a:solidFill>
              <a:latin typeface="Trebuchet MS" pitchFamily="-111" charset="0"/>
              <a:cs typeface="Times New Roman" pitchFamily="-111" charset="0"/>
            </a:endParaRPr>
          </a:p>
          <a:p>
            <a:pPr marL="457200" indent="-457200"/>
            <a:r>
              <a:rPr lang="en-US" sz="2000">
                <a:solidFill>
                  <a:schemeClr val="tx2"/>
                </a:solidFill>
                <a:latin typeface="Trebuchet MS" pitchFamily="-111" charset="0"/>
                <a:cs typeface="Arial" charset="0"/>
              </a:rPr>
              <a:t> </a:t>
            </a:r>
            <a:endParaRPr lang="en-US" sz="2000">
              <a:solidFill>
                <a:schemeClr val="tx2"/>
              </a:solidFill>
              <a:latin typeface="Trebuchet MS" pitchFamily="-111" charset="0"/>
              <a:cs typeface="Times New Roman" pitchFamily="-111" charset="0"/>
            </a:endParaRPr>
          </a:p>
          <a:p>
            <a:pPr marL="457200" indent="-457200"/>
            <a:r>
              <a:rPr lang="en-US" sz="2000">
                <a:solidFill>
                  <a:schemeClr val="tx2"/>
                </a:solidFill>
                <a:latin typeface="Trebuchet MS" pitchFamily="-111" charset="0"/>
                <a:cs typeface="Arial" charset="0"/>
              </a:rPr>
              <a:t>Range Extent</a:t>
            </a:r>
            <a:endParaRPr lang="en-US" sz="2000">
              <a:solidFill>
                <a:schemeClr val="tx2"/>
              </a:solidFill>
              <a:latin typeface="Trebuchet MS" pitchFamily="-111" charset="0"/>
              <a:cs typeface="Times New Roman" pitchFamily="-111" charset="0"/>
            </a:endParaRPr>
          </a:p>
          <a:p>
            <a:pPr marL="457200" indent="-457200"/>
            <a:r>
              <a:rPr lang="en-US" sz="2000">
                <a:solidFill>
                  <a:schemeClr val="tx2"/>
                </a:solidFill>
                <a:latin typeface="Trebuchet MS" pitchFamily="-111" charset="0"/>
                <a:cs typeface="Arial" charset="0"/>
              </a:rPr>
              <a:t> </a:t>
            </a:r>
            <a:endParaRPr lang="en-US" sz="2000">
              <a:solidFill>
                <a:schemeClr val="tx2"/>
              </a:solidFill>
              <a:latin typeface="Trebuchet MS" pitchFamily="-111" charset="0"/>
              <a:cs typeface="Times New Roman" pitchFamily="-111" charset="0"/>
            </a:endParaRPr>
          </a:p>
          <a:p>
            <a:pPr marL="457200" indent="-457200"/>
            <a:r>
              <a:rPr lang="en-US" sz="2000">
                <a:solidFill>
                  <a:schemeClr val="tx2"/>
                </a:solidFill>
                <a:latin typeface="Trebuchet MS" pitchFamily="-111" charset="0"/>
                <a:cs typeface="Arial" charset="0"/>
              </a:rPr>
              <a:t>Area of Occupancy</a:t>
            </a:r>
            <a:endParaRPr lang="en-US" sz="2000">
              <a:solidFill>
                <a:schemeClr val="tx2"/>
              </a:solidFill>
              <a:latin typeface="Trebuchet MS" pitchFamily="-111" charset="0"/>
              <a:cs typeface="Times New Roman" pitchFamily="-111" charset="0"/>
            </a:endParaRPr>
          </a:p>
          <a:p>
            <a:pPr marL="457200" indent="-457200"/>
            <a:r>
              <a:rPr lang="en-US" sz="2000">
                <a:solidFill>
                  <a:schemeClr val="tx2"/>
                </a:solidFill>
                <a:latin typeface="Trebuchet MS" pitchFamily="-111" charset="0"/>
                <a:cs typeface="Arial" charset="0"/>
              </a:rPr>
              <a:t> </a:t>
            </a:r>
            <a:endParaRPr lang="en-US" sz="2000">
              <a:solidFill>
                <a:schemeClr val="tx2"/>
              </a:solidFill>
              <a:latin typeface="Trebuchet MS" pitchFamily="-111" charset="0"/>
              <a:cs typeface="Times New Roman" pitchFamily="-111" charset="0"/>
            </a:endParaRPr>
          </a:p>
          <a:p>
            <a:pPr marL="457200" indent="-457200"/>
            <a:r>
              <a:rPr lang="en-US" sz="2000">
                <a:solidFill>
                  <a:schemeClr val="tx2"/>
                </a:solidFill>
                <a:latin typeface="Trebuchet MS" pitchFamily="-111" charset="0"/>
                <a:cs typeface="Arial" charset="0"/>
              </a:rPr>
              <a:t>Long-term Trend</a:t>
            </a:r>
            <a:endParaRPr lang="en-US" sz="2000">
              <a:solidFill>
                <a:schemeClr val="tx2"/>
              </a:solidFill>
              <a:latin typeface="Trebuchet MS" pitchFamily="-111" charset="0"/>
              <a:cs typeface="Times New Roman" pitchFamily="-111" charset="0"/>
            </a:endParaRPr>
          </a:p>
          <a:p>
            <a:pPr marL="457200" indent="-457200"/>
            <a:r>
              <a:rPr lang="en-US" sz="2000">
                <a:solidFill>
                  <a:schemeClr val="tx2"/>
                </a:solidFill>
                <a:latin typeface="Trebuchet MS" pitchFamily="-111" charset="0"/>
                <a:cs typeface="Arial" charset="0"/>
              </a:rPr>
              <a:t> </a:t>
            </a:r>
            <a:endParaRPr lang="en-US" sz="2000">
              <a:solidFill>
                <a:schemeClr val="tx2"/>
              </a:solidFill>
              <a:latin typeface="Trebuchet MS" pitchFamily="-111" charset="0"/>
              <a:cs typeface="Times New Roman" pitchFamily="-111" charset="0"/>
            </a:endParaRPr>
          </a:p>
          <a:p>
            <a:pPr marL="457200" indent="-457200"/>
            <a:r>
              <a:rPr lang="en-US" sz="2000">
                <a:solidFill>
                  <a:schemeClr val="tx2"/>
                </a:solidFill>
                <a:latin typeface="Trebuchet MS" pitchFamily="-111" charset="0"/>
                <a:cs typeface="Arial" charset="0"/>
              </a:rPr>
              <a:t>Short-term Trend</a:t>
            </a:r>
            <a:endParaRPr lang="en-US" sz="2000">
              <a:solidFill>
                <a:schemeClr val="tx2"/>
              </a:solidFill>
              <a:latin typeface="Trebuchet MS" pitchFamily="-111" charset="0"/>
              <a:cs typeface="Times New Roman" pitchFamily="-111" charset="0"/>
            </a:endParaRPr>
          </a:p>
          <a:p>
            <a:pPr marL="457200" indent="-457200"/>
            <a:r>
              <a:rPr lang="en-US" sz="2000">
                <a:solidFill>
                  <a:schemeClr val="tx2"/>
                </a:solidFill>
                <a:latin typeface="Trebuchet MS" pitchFamily="-111" charset="0"/>
                <a:cs typeface="Arial" charset="0"/>
              </a:rPr>
              <a:t> </a:t>
            </a:r>
            <a:endParaRPr lang="en-US" sz="2000">
              <a:solidFill>
                <a:schemeClr val="tx2"/>
              </a:solidFill>
              <a:latin typeface="Trebuchet MS" pitchFamily="-111" charset="0"/>
              <a:cs typeface="Times New Roman" pitchFamily="-111" charset="0"/>
            </a:endParaRPr>
          </a:p>
          <a:p>
            <a:pPr marL="457200" indent="-457200"/>
            <a:r>
              <a:rPr lang="en-US" sz="2000">
                <a:solidFill>
                  <a:schemeClr val="tx2"/>
                </a:solidFill>
                <a:latin typeface="Trebuchet MS" pitchFamily="-111" charset="0"/>
                <a:cs typeface="Arial" charset="0"/>
              </a:rPr>
              <a:t>Threats (Severity, Scope, and Immediacy)</a:t>
            </a:r>
            <a:endParaRPr lang="en-US" sz="2000">
              <a:solidFill>
                <a:schemeClr val="tx2"/>
              </a:solidFill>
              <a:latin typeface="Trebuchet MS" pitchFamily="-111" charset="0"/>
              <a:cs typeface="Times New Roman" pitchFamily="-111" charset="0"/>
            </a:endParaRPr>
          </a:p>
          <a:p>
            <a:pPr marL="457200" indent="-457200"/>
            <a:r>
              <a:rPr lang="en-US" b="1">
                <a:solidFill>
                  <a:schemeClr val="tx2"/>
                </a:solidFill>
                <a:latin typeface="Trebuchet MS" pitchFamily="-111" charset="0"/>
                <a:cs typeface="Arial" charset="0"/>
              </a:rPr>
              <a:t> </a:t>
            </a:r>
            <a:endParaRPr lang="en-US" b="1">
              <a:solidFill>
                <a:schemeClr val="tx2"/>
              </a:solidFill>
              <a:latin typeface="Trebuchet MS" pitchFamily="-111" charset="0"/>
              <a:cs typeface="Times New Roman" pitchFamily="-111" charset="0"/>
            </a:endParaRPr>
          </a:p>
        </p:txBody>
      </p:sp>
      <p:sp>
        <p:nvSpPr>
          <p:cNvPr id="779270" name="Line 6"/>
          <p:cNvSpPr>
            <a:spLocks noChangeShapeType="1"/>
          </p:cNvSpPr>
          <p:nvPr/>
        </p:nvSpPr>
        <p:spPr bwMode="auto">
          <a:xfrm>
            <a:off x="838200" y="1371600"/>
            <a:ext cx="7180263" cy="0"/>
          </a:xfrm>
          <a:prstGeom prst="line">
            <a:avLst/>
          </a:prstGeom>
          <a:noFill/>
          <a:ln w="28575">
            <a:solidFill>
              <a:schemeClr val="tx2"/>
            </a:solidFill>
            <a:round/>
            <a:headEnd/>
            <a:tailEnd/>
          </a:ln>
          <a:effectLst>
            <a:outerShdw dist="17961" dir="2700000" algn="ctr" rotWithShape="0">
              <a:srgbClr val="A2C1FE"/>
            </a:outerShdw>
          </a:effectLst>
        </p:spPr>
        <p:txBody>
          <a:bodyPr wrap="none" anchor="ctr"/>
          <a:lstStyle/>
          <a:p>
            <a:pPr>
              <a:defRPr/>
            </a:pPr>
            <a:endParaRPr lang="en-US"/>
          </a:p>
        </p:txBody>
      </p:sp>
      <p:sp>
        <p:nvSpPr>
          <p:cNvPr id="779271" name="Text Box 7"/>
          <p:cNvSpPr txBox="1">
            <a:spLocks noChangeArrowheads="1"/>
          </p:cNvSpPr>
          <p:nvPr/>
        </p:nvSpPr>
        <p:spPr bwMode="auto">
          <a:xfrm>
            <a:off x="5059363" y="1524000"/>
            <a:ext cx="3314700" cy="2246313"/>
          </a:xfrm>
          <a:prstGeom prst="rect">
            <a:avLst/>
          </a:prstGeom>
          <a:noFill/>
          <a:ln w="12700">
            <a:noFill/>
            <a:miter lim="800000"/>
            <a:headEnd/>
            <a:tailEnd/>
          </a:ln>
          <a:effectLst/>
        </p:spPr>
        <p:txBody>
          <a:bodyPr>
            <a:spAutoFit/>
          </a:bodyPr>
          <a:lstStyle/>
          <a:p>
            <a:pPr>
              <a:spcBef>
                <a:spcPct val="50000"/>
              </a:spcBef>
              <a:defRPr/>
            </a:pPr>
            <a:r>
              <a:rPr lang="en-US" sz="2000" dirty="0">
                <a:solidFill>
                  <a:srgbClr val="FFFF00"/>
                </a:solidFill>
                <a:effectLst>
                  <a:outerShdw blurRad="38100" dist="38100" dir="2700000" algn="tl">
                    <a:srgbClr val="000000"/>
                  </a:outerShdw>
                </a:effectLst>
                <a:latin typeface="Trebuchet MS" pitchFamily="34" charset="0"/>
                <a:ea typeface="+mn-ea"/>
              </a:rPr>
              <a:t>G1 Critically Imperiled</a:t>
            </a:r>
          </a:p>
          <a:p>
            <a:pPr>
              <a:spcBef>
                <a:spcPct val="50000"/>
              </a:spcBef>
              <a:defRPr/>
            </a:pPr>
            <a:r>
              <a:rPr lang="en-US" sz="2000" dirty="0">
                <a:solidFill>
                  <a:srgbClr val="FFFF00"/>
                </a:solidFill>
                <a:effectLst>
                  <a:outerShdw blurRad="38100" dist="38100" dir="2700000" algn="tl">
                    <a:srgbClr val="000000"/>
                  </a:outerShdw>
                </a:effectLst>
                <a:latin typeface="Trebuchet MS" pitchFamily="34" charset="0"/>
                <a:ea typeface="+mn-ea"/>
              </a:rPr>
              <a:t>G2 Imperiled</a:t>
            </a:r>
          </a:p>
          <a:p>
            <a:pPr>
              <a:spcBef>
                <a:spcPct val="50000"/>
              </a:spcBef>
              <a:defRPr/>
            </a:pPr>
            <a:r>
              <a:rPr lang="en-US" sz="2000" dirty="0">
                <a:solidFill>
                  <a:srgbClr val="FFFF00"/>
                </a:solidFill>
                <a:effectLst>
                  <a:outerShdw blurRad="38100" dist="38100" dir="2700000" algn="tl">
                    <a:srgbClr val="000000"/>
                  </a:outerShdw>
                </a:effectLst>
                <a:latin typeface="Trebuchet MS" pitchFamily="34" charset="0"/>
                <a:ea typeface="+mn-ea"/>
              </a:rPr>
              <a:t>G3 Vulnerable</a:t>
            </a:r>
          </a:p>
          <a:p>
            <a:pPr>
              <a:spcBef>
                <a:spcPct val="50000"/>
              </a:spcBef>
              <a:defRPr/>
            </a:pPr>
            <a:r>
              <a:rPr lang="en-US" sz="2000" dirty="0">
                <a:solidFill>
                  <a:srgbClr val="FFFF00"/>
                </a:solidFill>
                <a:effectLst>
                  <a:outerShdw blurRad="38100" dist="38100" dir="2700000" algn="tl">
                    <a:srgbClr val="000000"/>
                  </a:outerShdw>
                </a:effectLst>
                <a:latin typeface="Trebuchet MS" pitchFamily="34" charset="0"/>
                <a:ea typeface="+mn-ea"/>
              </a:rPr>
              <a:t>G4 Apparently Secure</a:t>
            </a:r>
          </a:p>
          <a:p>
            <a:pPr>
              <a:spcBef>
                <a:spcPct val="50000"/>
              </a:spcBef>
              <a:defRPr/>
            </a:pPr>
            <a:r>
              <a:rPr lang="en-US" sz="2000" dirty="0">
                <a:solidFill>
                  <a:srgbClr val="FFFF00"/>
                </a:solidFill>
                <a:effectLst>
                  <a:outerShdw blurRad="38100" dist="38100" dir="2700000" algn="tl">
                    <a:srgbClr val="000000"/>
                  </a:outerShdw>
                </a:effectLst>
                <a:latin typeface="Trebuchet MS" pitchFamily="34" charset="0"/>
                <a:ea typeface="+mn-ea"/>
              </a:rPr>
              <a:t>G5 Demonstrably Secure</a:t>
            </a:r>
          </a:p>
        </p:txBody>
      </p:sp>
      <p:sp>
        <p:nvSpPr>
          <p:cNvPr id="779272" name="Text Box 8"/>
          <p:cNvSpPr txBox="1">
            <a:spLocks noChangeArrowheads="1"/>
          </p:cNvSpPr>
          <p:nvPr/>
        </p:nvSpPr>
        <p:spPr bwMode="auto">
          <a:xfrm>
            <a:off x="4630738" y="1422400"/>
            <a:ext cx="3506787" cy="3646488"/>
          </a:xfrm>
          <a:prstGeom prst="rect">
            <a:avLst/>
          </a:prstGeom>
          <a:solidFill>
            <a:schemeClr val="bg1"/>
          </a:solidFill>
          <a:ln w="12700">
            <a:solidFill>
              <a:schemeClr val="bg2"/>
            </a:solidFill>
            <a:miter lim="800000"/>
            <a:headEnd/>
            <a:tailEnd/>
          </a:ln>
          <a:effectLst/>
        </p:spPr>
        <p:txBody>
          <a:bodyPr>
            <a:spAutoFit/>
          </a:bodyPr>
          <a:lstStyle/>
          <a:p>
            <a:pPr>
              <a:spcBef>
                <a:spcPct val="50000"/>
              </a:spcBef>
              <a:defRPr/>
            </a:pPr>
            <a:r>
              <a:rPr lang="en-US" sz="2200" dirty="0">
                <a:solidFill>
                  <a:schemeClr val="tx2"/>
                </a:solidFill>
                <a:effectLst>
                  <a:outerShdw blurRad="38100" dist="38100" dir="2700000" algn="tl">
                    <a:srgbClr val="C0C0C0"/>
                  </a:outerShdw>
                </a:effectLst>
                <a:latin typeface="Trebuchet MS" pitchFamily="34" charset="0"/>
                <a:ea typeface="+mn-ea"/>
              </a:rPr>
              <a:t>Apply to portion of range; e.g., N = Nation S=</a:t>
            </a:r>
            <a:r>
              <a:rPr lang="en-US" sz="2200" dirty="0" err="1">
                <a:solidFill>
                  <a:schemeClr val="tx2"/>
                </a:solidFill>
                <a:effectLst>
                  <a:outerShdw blurRad="38100" dist="38100" dir="2700000" algn="tl">
                    <a:srgbClr val="C0C0C0"/>
                  </a:outerShdw>
                </a:effectLst>
                <a:latin typeface="Trebuchet MS" pitchFamily="34" charset="0"/>
                <a:ea typeface="+mn-ea"/>
              </a:rPr>
              <a:t>Subnation</a:t>
            </a:r>
            <a:endParaRPr lang="en-US" sz="2200" dirty="0">
              <a:solidFill>
                <a:schemeClr val="tx2"/>
              </a:solidFill>
              <a:effectLst>
                <a:outerShdw blurRad="38100" dist="38100" dir="2700000" algn="tl">
                  <a:srgbClr val="C0C0C0"/>
                </a:outerShdw>
              </a:effectLst>
              <a:latin typeface="Trebuchet MS" pitchFamily="34" charset="0"/>
              <a:ea typeface="+mn-ea"/>
            </a:endParaRPr>
          </a:p>
          <a:p>
            <a:pPr>
              <a:spcBef>
                <a:spcPct val="50000"/>
              </a:spcBef>
              <a:defRPr/>
            </a:pPr>
            <a:r>
              <a:rPr lang="en-US" sz="2200" dirty="0">
                <a:solidFill>
                  <a:schemeClr val="tx2"/>
                </a:solidFill>
                <a:effectLst>
                  <a:outerShdw blurRad="38100" dist="38100" dir="2700000" algn="tl">
                    <a:srgbClr val="C0C0C0"/>
                  </a:outerShdw>
                </a:effectLst>
                <a:latin typeface="Trebuchet MS" pitchFamily="34" charset="0"/>
                <a:ea typeface="+mn-ea"/>
              </a:rPr>
              <a:t>N/S1 Critically Imperiled</a:t>
            </a:r>
          </a:p>
          <a:p>
            <a:pPr>
              <a:spcBef>
                <a:spcPct val="50000"/>
              </a:spcBef>
              <a:defRPr/>
            </a:pPr>
            <a:r>
              <a:rPr lang="en-US" sz="2200" dirty="0">
                <a:solidFill>
                  <a:schemeClr val="tx2"/>
                </a:solidFill>
                <a:effectLst>
                  <a:outerShdw blurRad="38100" dist="38100" dir="2700000" algn="tl">
                    <a:srgbClr val="C0C0C0"/>
                  </a:outerShdw>
                </a:effectLst>
                <a:latin typeface="Trebuchet MS" pitchFamily="34" charset="0"/>
                <a:ea typeface="+mn-ea"/>
              </a:rPr>
              <a:t>N/S2 Imperiled</a:t>
            </a:r>
          </a:p>
          <a:p>
            <a:pPr>
              <a:spcBef>
                <a:spcPct val="50000"/>
              </a:spcBef>
              <a:defRPr/>
            </a:pPr>
            <a:r>
              <a:rPr lang="en-US" sz="2200" dirty="0">
                <a:solidFill>
                  <a:schemeClr val="tx2"/>
                </a:solidFill>
                <a:effectLst>
                  <a:outerShdw blurRad="38100" dist="38100" dir="2700000" algn="tl">
                    <a:srgbClr val="C0C0C0"/>
                  </a:outerShdw>
                </a:effectLst>
                <a:latin typeface="Trebuchet MS" pitchFamily="34" charset="0"/>
                <a:ea typeface="+mn-ea"/>
              </a:rPr>
              <a:t>N/S3 Vulnerable</a:t>
            </a:r>
          </a:p>
          <a:p>
            <a:pPr>
              <a:spcBef>
                <a:spcPct val="50000"/>
              </a:spcBef>
              <a:defRPr/>
            </a:pPr>
            <a:r>
              <a:rPr lang="en-US" sz="2200" dirty="0">
                <a:solidFill>
                  <a:schemeClr val="tx2"/>
                </a:solidFill>
                <a:effectLst>
                  <a:outerShdw blurRad="38100" dist="38100" dir="2700000" algn="tl">
                    <a:srgbClr val="C0C0C0"/>
                  </a:outerShdw>
                </a:effectLst>
                <a:latin typeface="Trebuchet MS" pitchFamily="34" charset="0"/>
                <a:ea typeface="+mn-ea"/>
              </a:rPr>
              <a:t>N/S4 Apparently Secure</a:t>
            </a:r>
          </a:p>
          <a:p>
            <a:pPr>
              <a:spcBef>
                <a:spcPct val="50000"/>
              </a:spcBef>
              <a:defRPr/>
            </a:pPr>
            <a:r>
              <a:rPr lang="en-US" sz="2200" dirty="0">
                <a:solidFill>
                  <a:schemeClr val="tx2"/>
                </a:solidFill>
                <a:effectLst>
                  <a:outerShdw blurRad="38100" dist="38100" dir="2700000" algn="tl">
                    <a:srgbClr val="C0C0C0"/>
                  </a:outerShdw>
                </a:effectLst>
                <a:latin typeface="Trebuchet MS" pitchFamily="34" charset="0"/>
                <a:ea typeface="+mn-ea"/>
              </a:rPr>
              <a:t>N/S5 Demonstrably Secure</a:t>
            </a:r>
          </a:p>
        </p:txBody>
      </p:sp>
      <p:pic>
        <p:nvPicPr>
          <p:cNvPr id="56328" name="Picture 12" descr="RankMethodology_Cover.jpg"/>
          <p:cNvPicPr>
            <a:picLocks noChangeAspect="1"/>
          </p:cNvPicPr>
          <p:nvPr/>
        </p:nvPicPr>
        <p:blipFill>
          <a:blip r:embed="rId4" cstate="print"/>
          <a:srcRect/>
          <a:stretch>
            <a:fillRect/>
          </a:stretch>
        </p:blipFill>
        <p:spPr bwMode="auto">
          <a:xfrm>
            <a:off x="4867275" y="5170488"/>
            <a:ext cx="1111250" cy="1438275"/>
          </a:xfrm>
          <a:prstGeom prst="rect">
            <a:avLst/>
          </a:prstGeom>
          <a:noFill/>
          <a:ln w="9525">
            <a:noFill/>
            <a:miter lim="800000"/>
            <a:headEnd/>
            <a:tailEnd/>
          </a:ln>
        </p:spPr>
      </p:pic>
      <p:pic>
        <p:nvPicPr>
          <p:cNvPr id="56329" name="Picture 11" descr="StatusFactors_Cover.jpg"/>
          <p:cNvPicPr>
            <a:picLocks noChangeAspect="1"/>
          </p:cNvPicPr>
          <p:nvPr/>
        </p:nvPicPr>
        <p:blipFill>
          <a:blip r:embed="rId5" cstate="print"/>
          <a:srcRect/>
          <a:stretch>
            <a:fillRect/>
          </a:stretch>
        </p:blipFill>
        <p:spPr bwMode="auto">
          <a:xfrm>
            <a:off x="6665913" y="5199063"/>
            <a:ext cx="1089025" cy="14097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779271"/>
                                        </p:tgtEl>
                                        <p:attrNameLst>
                                          <p:attrName>style.visibility</p:attrName>
                                        </p:attrNameLst>
                                      </p:cBhvr>
                                      <p:to>
                                        <p:strVal val="visible"/>
                                      </p:to>
                                    </p:set>
                                    <p:animEffect transition="in" filter="dissolve">
                                      <p:cBhvr>
                                        <p:cTn id="7" dur="500"/>
                                        <p:tgtEl>
                                          <p:spTgt spid="77927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79272"/>
                                        </p:tgtEl>
                                        <p:attrNameLst>
                                          <p:attrName>style.visibility</p:attrName>
                                        </p:attrNameLst>
                                      </p:cBhvr>
                                      <p:to>
                                        <p:strVal val="visible"/>
                                      </p:to>
                                    </p:set>
                                    <p:animEffect transition="in" filter="dissolve">
                                      <p:cBhvr>
                                        <p:cTn id="12" dur="500"/>
                                        <p:tgtEl>
                                          <p:spTgt spid="7792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9271" grpId="0" autoUpdateAnimBg="0"/>
      <p:bldP spid="779272" grpId="0" animBg="1"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84138" y="150813"/>
          <a:ext cx="8437562" cy="5937250"/>
        </p:xfrm>
        <a:graphic>
          <a:graphicData uri="http://schemas.openxmlformats.org/presentationml/2006/ole">
            <p:oleObj spid="_x0000_s1026" name="Worksheet" r:id="rId4" imgW="9525203" imgH="5096028" progId="Excel.Sheet.8">
              <p:embed/>
            </p:oleObj>
          </a:graphicData>
        </a:graphic>
      </p:graphicFrame>
      <p:sp>
        <p:nvSpPr>
          <p:cNvPr id="338947" name="Text Box 3"/>
          <p:cNvSpPr txBox="1">
            <a:spLocks noChangeArrowheads="1"/>
          </p:cNvSpPr>
          <p:nvPr/>
        </p:nvSpPr>
        <p:spPr bwMode="auto">
          <a:xfrm>
            <a:off x="5300663" y="5192713"/>
            <a:ext cx="2928937" cy="369887"/>
          </a:xfrm>
          <a:prstGeom prst="rect">
            <a:avLst/>
          </a:prstGeom>
          <a:noFill/>
          <a:ln w="12700">
            <a:noFill/>
            <a:miter lim="800000"/>
            <a:headEnd/>
            <a:tailEnd/>
          </a:ln>
          <a:effectLst/>
        </p:spPr>
        <p:txBody>
          <a:bodyPr wrap="none">
            <a:spAutoFit/>
          </a:bodyPr>
          <a:lstStyle/>
          <a:p>
            <a:pPr>
              <a:defRPr/>
            </a:pPr>
            <a:r>
              <a:rPr lang="en-US" dirty="0">
                <a:effectLst>
                  <a:outerShdw blurRad="38100" dist="38100" dir="2700000" algn="tl">
                    <a:srgbClr val="C0C0C0"/>
                  </a:outerShdw>
                </a:effectLst>
                <a:ea typeface="+mn-ea"/>
              </a:rPr>
              <a:t>(39,000 species assessed)</a:t>
            </a:r>
          </a:p>
        </p:txBody>
      </p:sp>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a:xfrm>
            <a:off x="373063" y="2130425"/>
            <a:ext cx="7772400" cy="1470025"/>
          </a:xfrm>
        </p:spPr>
        <p:txBody>
          <a:bodyPr/>
          <a:lstStyle/>
          <a:p>
            <a:pPr eaLnBrk="1" hangingPunct="1">
              <a:defRPr/>
            </a:pPr>
            <a:endParaRPr lang="en-US" smtClean="0">
              <a:ea typeface="+mj-ea"/>
            </a:endParaRPr>
          </a:p>
        </p:txBody>
      </p:sp>
      <p:sp>
        <p:nvSpPr>
          <p:cNvPr id="3" name="Subtitle 2"/>
          <p:cNvSpPr>
            <a:spLocks noGrp="1"/>
          </p:cNvSpPr>
          <p:nvPr>
            <p:ph type="subTitle" idx="1"/>
          </p:nvPr>
        </p:nvSpPr>
        <p:spPr>
          <a:xfrm>
            <a:off x="1050925" y="3886200"/>
            <a:ext cx="6400800" cy="1752600"/>
          </a:xfrm>
        </p:spPr>
        <p:txBody>
          <a:bodyPr/>
          <a:lstStyle/>
          <a:p>
            <a:pPr eaLnBrk="1" fontAlgn="auto" hangingPunct="1">
              <a:spcAft>
                <a:spcPts val="0"/>
              </a:spcAft>
              <a:buFont typeface="Arial" pitchFamily="34" charset="0"/>
              <a:buNone/>
              <a:defRPr/>
            </a:pPr>
            <a:endParaRPr lang="en-US" smtClean="0">
              <a:ea typeface="+mn-ea"/>
            </a:endParaRPr>
          </a:p>
        </p:txBody>
      </p:sp>
      <p:pic>
        <p:nvPicPr>
          <p:cNvPr id="58372" name="Picture 2" descr="Final_G1G2_70_map_041907"/>
          <p:cNvPicPr>
            <a:picLocks noChangeAspect="1" noChangeArrowheads="1"/>
          </p:cNvPicPr>
          <p:nvPr/>
        </p:nvPicPr>
        <p:blipFill>
          <a:blip r:embed="rId2" cstate="print"/>
          <a:srcRect/>
          <a:stretch>
            <a:fillRect/>
          </a:stretch>
        </p:blipFill>
        <p:spPr bwMode="auto">
          <a:xfrm>
            <a:off x="0" y="0"/>
            <a:ext cx="9375775"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844" y="164926"/>
            <a:ext cx="8001000" cy="762000"/>
          </a:xfrm>
        </p:spPr>
        <p:txBody>
          <a:bodyPr/>
          <a:lstStyle/>
          <a:p>
            <a:pPr>
              <a:defRPr/>
            </a:pPr>
            <a:r>
              <a:rPr lang="en-US" dirty="0" smtClean="0">
                <a:ea typeface="+mj-ea"/>
              </a:rPr>
              <a:t>Given Stated Criteria</a:t>
            </a:r>
            <a:endParaRPr lang="en-US" dirty="0">
              <a:ea typeface="+mj-ea"/>
            </a:endParaRPr>
          </a:p>
        </p:txBody>
      </p:sp>
      <p:sp>
        <p:nvSpPr>
          <p:cNvPr id="3" name="Content Placeholder 2"/>
          <p:cNvSpPr>
            <a:spLocks noGrp="1"/>
          </p:cNvSpPr>
          <p:nvPr>
            <p:ph idx="1"/>
          </p:nvPr>
        </p:nvSpPr>
        <p:spPr/>
        <p:txBody>
          <a:bodyPr>
            <a:normAutofit lnSpcReduction="10000"/>
          </a:bodyPr>
          <a:lstStyle/>
          <a:p>
            <a:pPr>
              <a:defRPr/>
            </a:pPr>
            <a:r>
              <a:rPr lang="en-US" sz="4000" dirty="0" smtClean="0">
                <a:ea typeface="+mn-ea"/>
              </a:rPr>
              <a:t>(3)Selected species of clear conservation interest </a:t>
            </a:r>
            <a:r>
              <a:rPr lang="en-US" sz="1700" dirty="0" smtClean="0">
                <a:ea typeface="+mn-ea"/>
              </a:rPr>
              <a:t>(Desert Tortoise, Desert Bighorn, Mohave Ground Squirrel)</a:t>
            </a:r>
          </a:p>
          <a:p>
            <a:pPr>
              <a:defRPr/>
            </a:pPr>
            <a:r>
              <a:rPr lang="en-US" sz="4000" dirty="0" smtClean="0">
                <a:ea typeface="+mn-ea"/>
              </a:rPr>
              <a:t>(75)Species listed under Fed/State legislation</a:t>
            </a:r>
          </a:p>
          <a:p>
            <a:pPr>
              <a:defRPr/>
            </a:pPr>
            <a:r>
              <a:rPr lang="en-US" sz="4000" dirty="0" smtClean="0">
                <a:ea typeface="+mn-ea"/>
              </a:rPr>
              <a:t>(120) </a:t>
            </a:r>
            <a:r>
              <a:rPr lang="en-US" sz="4000" dirty="0" err="1" smtClean="0">
                <a:ea typeface="+mn-ea"/>
              </a:rPr>
              <a:t>addt’l</a:t>
            </a:r>
            <a:r>
              <a:rPr lang="en-US" sz="4000" dirty="0" smtClean="0">
                <a:ea typeface="+mn-ea"/>
              </a:rPr>
              <a:t> Natural Heritage S1-S3 proportionally concentrated within the ecoregion</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ea typeface="+mj-ea"/>
              </a:rPr>
              <a:t>“Fine Filter” Elements</a:t>
            </a:r>
            <a:endParaRPr lang="en-US" dirty="0">
              <a:ea typeface="+mj-ea"/>
            </a:endParaRPr>
          </a:p>
        </p:txBody>
      </p:sp>
      <p:sp>
        <p:nvSpPr>
          <p:cNvPr id="3" name="Content Placeholder 2"/>
          <p:cNvSpPr>
            <a:spLocks noGrp="1"/>
          </p:cNvSpPr>
          <p:nvPr>
            <p:ph idx="1"/>
          </p:nvPr>
        </p:nvSpPr>
        <p:spPr>
          <a:xfrm>
            <a:off x="288925" y="1219200"/>
            <a:ext cx="7924800" cy="6146800"/>
          </a:xfrm>
        </p:spPr>
        <p:txBody>
          <a:bodyPr>
            <a:normAutofit fontScale="77500" lnSpcReduction="20000"/>
          </a:bodyPr>
          <a:lstStyle/>
          <a:p>
            <a:pPr marL="742950" indent="-742950">
              <a:buFont typeface="+mj-lt"/>
              <a:buAutoNum type="arabicPeriod"/>
              <a:defRPr/>
            </a:pPr>
            <a:r>
              <a:rPr lang="en-US" sz="4100" dirty="0" smtClean="0">
                <a:ea typeface="+mn-ea"/>
              </a:rPr>
              <a:t>Species that are likely to be adequately represented through major ecological systems of the ecoregion (e.g., species strictly tied to desert springs);</a:t>
            </a:r>
          </a:p>
          <a:p>
            <a:pPr marL="742950" indent="-742950">
              <a:buFont typeface="+mj-lt"/>
              <a:buAutoNum type="arabicPeriod"/>
              <a:defRPr/>
            </a:pPr>
            <a:r>
              <a:rPr lang="en-US" sz="4100" dirty="0" smtClean="0">
                <a:ea typeface="+mn-ea"/>
              </a:rPr>
              <a:t>Species that might be addressed as ecologically-based assemblages (e.g., bat roosts, migratory bird stopover sites, etc.);</a:t>
            </a:r>
          </a:p>
          <a:p>
            <a:pPr marL="742950" indent="-742950">
              <a:buFont typeface="+mj-lt"/>
              <a:buAutoNum type="arabicPeriod"/>
              <a:defRPr/>
            </a:pPr>
            <a:r>
              <a:rPr lang="en-US" sz="4100" dirty="0" smtClean="0"/>
              <a:t>Species best addressed as individuals; but in subsequent planning process</a:t>
            </a:r>
          </a:p>
          <a:p>
            <a:pPr marL="742950" indent="-742950">
              <a:buFont typeface="+mj-lt"/>
              <a:buAutoNum type="arabicPeriod"/>
              <a:defRPr/>
            </a:pPr>
            <a:r>
              <a:rPr lang="en-US" sz="4100" dirty="0" smtClean="0">
                <a:ea typeface="+mn-ea"/>
              </a:rPr>
              <a:t>Species best addressed as individuals in the REA.</a:t>
            </a:r>
          </a:p>
          <a:p>
            <a:pPr>
              <a:defRPr/>
            </a:pPr>
            <a:endParaRPr lang="en-US" dirty="0">
              <a:ea typeface="+mn-ea"/>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pPr>
              <a:defRPr/>
            </a:pPr>
            <a:r>
              <a:rPr lang="en-US" dirty="0" smtClean="0">
                <a:ea typeface="+mn-ea"/>
              </a:rPr>
              <a:t>Full species or Subspecies listed under Federal or State protective legislation</a:t>
            </a:r>
          </a:p>
          <a:p>
            <a:pPr>
              <a:defRPr/>
            </a:pPr>
            <a:r>
              <a:rPr lang="en-US" dirty="0" smtClean="0">
                <a:ea typeface="+mn-ea"/>
              </a:rPr>
              <a:t> Full species with NatureServe Global Conservation Status rank of G1-G3</a:t>
            </a:r>
          </a:p>
          <a:p>
            <a:pPr>
              <a:defRPr/>
            </a:pPr>
            <a:r>
              <a:rPr lang="en-US" dirty="0" smtClean="0">
                <a:ea typeface="+mn-ea"/>
              </a:rPr>
              <a:t> Full species listed by State Wildlife Action Plans with habitat included within the ecoregion</a:t>
            </a:r>
          </a:p>
          <a:p>
            <a:pPr>
              <a:defRPr/>
            </a:pPr>
            <a:r>
              <a:rPr lang="en-US" dirty="0" smtClean="0">
                <a:ea typeface="+mn-ea"/>
              </a:rPr>
              <a:t> Full species scoring as Vulnerable within the ecoregion according to the NatureServe Climate Change Vulnerability Index.</a:t>
            </a:r>
          </a:p>
          <a:p>
            <a:pPr>
              <a:defRPr/>
            </a:pPr>
            <a:endParaRPr lang="en-US" dirty="0">
              <a:ea typeface="+mn-ea"/>
            </a:endParaRPr>
          </a:p>
        </p:txBody>
      </p:sp>
      <p:sp>
        <p:nvSpPr>
          <p:cNvPr id="4" name="Title 1"/>
          <p:cNvSpPr>
            <a:spLocks noGrp="1"/>
          </p:cNvSpPr>
          <p:nvPr>
            <p:ph type="title"/>
          </p:nvPr>
        </p:nvSpPr>
        <p:spPr>
          <a:xfrm>
            <a:off x="252413" y="152400"/>
            <a:ext cx="8001000" cy="762000"/>
          </a:xfrm>
        </p:spPr>
        <p:txBody>
          <a:bodyPr/>
          <a:lstStyle/>
          <a:p>
            <a:pPr>
              <a:defRPr/>
            </a:pPr>
            <a:r>
              <a:rPr lang="en-US" dirty="0" smtClean="0">
                <a:ea typeface="+mj-ea"/>
              </a:rPr>
              <a:t>Proposed Criteria</a:t>
            </a:r>
            <a:endParaRPr lang="en-US" dirty="0">
              <a:ea typeface="+mj-ea"/>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8" name="Rectangle 2"/>
          <p:cNvSpPr>
            <a:spLocks noGrp="1" noChangeArrowheads="1"/>
          </p:cNvSpPr>
          <p:nvPr>
            <p:ph type="ctrTitle"/>
          </p:nvPr>
        </p:nvSpPr>
        <p:spPr>
          <a:xfrm>
            <a:off x="0" y="457200"/>
            <a:ext cx="3505200" cy="384175"/>
          </a:xfrm>
        </p:spPr>
        <p:txBody>
          <a:bodyPr>
            <a:normAutofit fontScale="90000"/>
          </a:bodyPr>
          <a:lstStyle/>
          <a:p>
            <a:pPr>
              <a:defRPr/>
            </a:pPr>
            <a:r>
              <a:rPr lang="en-US" sz="2000" u="sng"/>
              <a:t>Direct Climate Exposure</a:t>
            </a:r>
          </a:p>
        </p:txBody>
      </p:sp>
      <p:sp>
        <p:nvSpPr>
          <p:cNvPr id="29699" name="Rectangle 3"/>
          <p:cNvSpPr>
            <a:spLocks noGrp="1" noChangeArrowheads="1"/>
          </p:cNvSpPr>
          <p:nvPr>
            <p:ph type="subTitle" idx="1"/>
          </p:nvPr>
        </p:nvSpPr>
        <p:spPr>
          <a:xfrm>
            <a:off x="393700" y="927100"/>
            <a:ext cx="1930400" cy="457200"/>
          </a:xfrm>
          <a:ln>
            <a:solidFill>
              <a:srgbClr val="FF3300"/>
            </a:solidFill>
          </a:ln>
        </p:spPr>
        <p:txBody>
          <a:bodyPr/>
          <a:lstStyle/>
          <a:p>
            <a:pPr>
              <a:defRPr/>
            </a:pPr>
            <a:r>
              <a:rPr lang="en-US">
                <a:solidFill>
                  <a:srgbClr val="FF3300"/>
                </a:solidFill>
                <a:cs typeface="Arial" charset="0"/>
              </a:rPr>
              <a:t>∆ Temp</a:t>
            </a:r>
          </a:p>
        </p:txBody>
      </p:sp>
      <p:sp>
        <p:nvSpPr>
          <p:cNvPr id="29700" name="Rectangle 4"/>
          <p:cNvSpPr>
            <a:spLocks noChangeArrowheads="1"/>
          </p:cNvSpPr>
          <p:nvPr/>
        </p:nvSpPr>
        <p:spPr bwMode="auto">
          <a:xfrm>
            <a:off x="1524000" y="1485900"/>
            <a:ext cx="2032000" cy="342900"/>
          </a:xfrm>
          <a:prstGeom prst="rect">
            <a:avLst/>
          </a:prstGeom>
          <a:noFill/>
          <a:ln w="9525">
            <a:solidFill>
              <a:srgbClr val="5F5F5F"/>
            </a:solidFill>
            <a:miter lim="800000"/>
            <a:headEnd/>
            <a:tailEnd/>
          </a:ln>
        </p:spPr>
        <p:txBody>
          <a:bodyPr/>
          <a:lstStyle/>
          <a:p>
            <a:pPr>
              <a:spcBef>
                <a:spcPct val="20000"/>
              </a:spcBef>
            </a:pPr>
            <a:r>
              <a:rPr lang="en-US" sz="2000">
                <a:solidFill>
                  <a:srgbClr val="5F5F5F"/>
                </a:solidFill>
                <a:cs typeface="Arial" charset="0"/>
              </a:rPr>
              <a:t>Climate Stress</a:t>
            </a:r>
          </a:p>
        </p:txBody>
      </p:sp>
      <p:sp>
        <p:nvSpPr>
          <p:cNvPr id="29701" name="Rectangle 5"/>
          <p:cNvSpPr>
            <a:spLocks noChangeArrowheads="1"/>
          </p:cNvSpPr>
          <p:nvPr/>
        </p:nvSpPr>
        <p:spPr bwMode="auto">
          <a:xfrm>
            <a:off x="393700" y="1955800"/>
            <a:ext cx="1930400" cy="457200"/>
          </a:xfrm>
          <a:prstGeom prst="rect">
            <a:avLst/>
          </a:prstGeom>
          <a:noFill/>
          <a:ln w="9525">
            <a:solidFill>
              <a:srgbClr val="0066FF"/>
            </a:solidFill>
            <a:miter lim="800000"/>
            <a:headEnd/>
            <a:tailEnd/>
          </a:ln>
        </p:spPr>
        <p:txBody>
          <a:bodyPr/>
          <a:lstStyle/>
          <a:p>
            <a:pPr>
              <a:spcBef>
                <a:spcPct val="20000"/>
              </a:spcBef>
            </a:pPr>
            <a:r>
              <a:rPr lang="en-US" sz="2400">
                <a:solidFill>
                  <a:srgbClr val="0066FF"/>
                </a:solidFill>
                <a:cs typeface="Arial" charset="0"/>
              </a:rPr>
              <a:t>∆ Precip</a:t>
            </a:r>
          </a:p>
        </p:txBody>
      </p:sp>
      <p:sp>
        <p:nvSpPr>
          <p:cNvPr id="29702" name="Rectangle 6"/>
          <p:cNvSpPr>
            <a:spLocks noChangeArrowheads="1"/>
          </p:cNvSpPr>
          <p:nvPr/>
        </p:nvSpPr>
        <p:spPr bwMode="auto">
          <a:xfrm>
            <a:off x="4724400" y="400050"/>
            <a:ext cx="3606800" cy="384175"/>
          </a:xfrm>
          <a:prstGeom prst="rect">
            <a:avLst/>
          </a:prstGeom>
          <a:noFill/>
          <a:ln w="9525">
            <a:noFill/>
            <a:miter lim="800000"/>
            <a:headEnd/>
            <a:tailEnd/>
          </a:ln>
        </p:spPr>
        <p:txBody>
          <a:bodyPr anchor="ctr"/>
          <a:lstStyle/>
          <a:p>
            <a:r>
              <a:rPr lang="en-US" sz="2000" b="1" u="sng">
                <a:solidFill>
                  <a:srgbClr val="000066"/>
                </a:solidFill>
              </a:rPr>
              <a:t>Indirect Climate Exposure</a:t>
            </a:r>
          </a:p>
        </p:txBody>
      </p:sp>
      <p:sp>
        <p:nvSpPr>
          <p:cNvPr id="29703" name="Rectangle 7"/>
          <p:cNvSpPr>
            <a:spLocks noChangeArrowheads="1"/>
          </p:cNvSpPr>
          <p:nvPr/>
        </p:nvSpPr>
        <p:spPr bwMode="auto">
          <a:xfrm>
            <a:off x="5689600" y="800100"/>
            <a:ext cx="1930400" cy="228600"/>
          </a:xfrm>
          <a:prstGeom prst="rect">
            <a:avLst/>
          </a:prstGeom>
          <a:noFill/>
          <a:ln w="9525">
            <a:solidFill>
              <a:schemeClr val="tx1"/>
            </a:solidFill>
            <a:miter lim="800000"/>
            <a:headEnd/>
            <a:tailEnd/>
          </a:ln>
        </p:spPr>
        <p:txBody>
          <a:bodyPr anchor="ctr"/>
          <a:lstStyle/>
          <a:p>
            <a:r>
              <a:rPr lang="en-US" sz="1400">
                <a:cs typeface="Arial" charset="0"/>
              </a:rPr>
              <a:t>Sea Level Rise</a:t>
            </a:r>
          </a:p>
        </p:txBody>
      </p:sp>
      <p:sp>
        <p:nvSpPr>
          <p:cNvPr id="29704" name="Rectangle 8"/>
          <p:cNvSpPr>
            <a:spLocks noChangeArrowheads="1"/>
          </p:cNvSpPr>
          <p:nvPr/>
        </p:nvSpPr>
        <p:spPr bwMode="auto">
          <a:xfrm>
            <a:off x="5715000" y="1066800"/>
            <a:ext cx="1930400" cy="228600"/>
          </a:xfrm>
          <a:prstGeom prst="rect">
            <a:avLst/>
          </a:prstGeom>
          <a:noFill/>
          <a:ln w="9525">
            <a:solidFill>
              <a:schemeClr val="tx1"/>
            </a:solidFill>
            <a:miter lim="800000"/>
            <a:headEnd/>
            <a:tailEnd/>
          </a:ln>
        </p:spPr>
        <p:txBody>
          <a:bodyPr anchor="ctr"/>
          <a:lstStyle/>
          <a:p>
            <a:pPr>
              <a:spcBef>
                <a:spcPct val="20000"/>
              </a:spcBef>
            </a:pPr>
            <a:r>
              <a:rPr lang="en-US" sz="1400">
                <a:cs typeface="Arial" charset="0"/>
              </a:rPr>
              <a:t>Topo Barriers</a:t>
            </a:r>
          </a:p>
        </p:txBody>
      </p:sp>
      <p:sp>
        <p:nvSpPr>
          <p:cNvPr id="29705" name="Rectangle 9"/>
          <p:cNvSpPr>
            <a:spLocks noChangeArrowheads="1"/>
          </p:cNvSpPr>
          <p:nvPr/>
        </p:nvSpPr>
        <p:spPr bwMode="auto">
          <a:xfrm>
            <a:off x="5715000" y="1352550"/>
            <a:ext cx="1930400" cy="228600"/>
          </a:xfrm>
          <a:prstGeom prst="rect">
            <a:avLst/>
          </a:prstGeom>
          <a:noFill/>
          <a:ln w="9525">
            <a:solidFill>
              <a:schemeClr val="tx1"/>
            </a:solidFill>
            <a:miter lim="800000"/>
            <a:headEnd/>
            <a:tailEnd/>
          </a:ln>
        </p:spPr>
        <p:txBody>
          <a:bodyPr anchor="ctr"/>
          <a:lstStyle/>
          <a:p>
            <a:pPr>
              <a:spcBef>
                <a:spcPct val="20000"/>
              </a:spcBef>
            </a:pPr>
            <a:r>
              <a:rPr lang="en-US" sz="1400">
                <a:cs typeface="Arial" charset="0"/>
              </a:rPr>
              <a:t>Anthro Barriers</a:t>
            </a:r>
          </a:p>
        </p:txBody>
      </p:sp>
      <p:sp>
        <p:nvSpPr>
          <p:cNvPr id="29706" name="Rectangle 10"/>
          <p:cNvSpPr>
            <a:spLocks noChangeArrowheads="1"/>
          </p:cNvSpPr>
          <p:nvPr/>
        </p:nvSpPr>
        <p:spPr bwMode="auto">
          <a:xfrm>
            <a:off x="5715000" y="1695450"/>
            <a:ext cx="1930400" cy="228600"/>
          </a:xfrm>
          <a:prstGeom prst="rect">
            <a:avLst/>
          </a:prstGeom>
          <a:noFill/>
          <a:ln w="9525">
            <a:solidFill>
              <a:schemeClr val="tx1"/>
            </a:solidFill>
            <a:miter lim="800000"/>
            <a:headEnd/>
            <a:tailEnd/>
          </a:ln>
        </p:spPr>
        <p:txBody>
          <a:bodyPr anchor="ctr"/>
          <a:lstStyle/>
          <a:p>
            <a:pPr>
              <a:spcBef>
                <a:spcPct val="20000"/>
              </a:spcBef>
            </a:pPr>
            <a:r>
              <a:rPr lang="en-US" sz="1400">
                <a:cs typeface="Arial" charset="0"/>
              </a:rPr>
              <a:t>Mitigation Impacts</a:t>
            </a:r>
          </a:p>
        </p:txBody>
      </p:sp>
      <p:sp>
        <p:nvSpPr>
          <p:cNvPr id="29707" name="Rectangle 11"/>
          <p:cNvSpPr>
            <a:spLocks noChangeArrowheads="1"/>
          </p:cNvSpPr>
          <p:nvPr/>
        </p:nvSpPr>
        <p:spPr bwMode="auto">
          <a:xfrm>
            <a:off x="5486400" y="2114550"/>
            <a:ext cx="2438400" cy="384175"/>
          </a:xfrm>
          <a:prstGeom prst="rect">
            <a:avLst/>
          </a:prstGeom>
          <a:noFill/>
          <a:ln w="9525">
            <a:noFill/>
            <a:miter lim="800000"/>
            <a:headEnd/>
            <a:tailEnd/>
          </a:ln>
        </p:spPr>
        <p:txBody>
          <a:bodyPr anchor="ctr"/>
          <a:lstStyle/>
          <a:p>
            <a:r>
              <a:rPr lang="en-US" sz="2000" b="1" u="sng">
                <a:solidFill>
                  <a:srgbClr val="000066"/>
                </a:solidFill>
              </a:rPr>
              <a:t>Sensitivity</a:t>
            </a:r>
          </a:p>
        </p:txBody>
      </p:sp>
      <p:sp>
        <p:nvSpPr>
          <p:cNvPr id="29708" name="Rectangle 12"/>
          <p:cNvSpPr>
            <a:spLocks noChangeArrowheads="1"/>
          </p:cNvSpPr>
          <p:nvPr/>
        </p:nvSpPr>
        <p:spPr bwMode="auto">
          <a:xfrm>
            <a:off x="5816600" y="2495550"/>
            <a:ext cx="1930400" cy="228600"/>
          </a:xfrm>
          <a:prstGeom prst="rect">
            <a:avLst/>
          </a:prstGeom>
          <a:noFill/>
          <a:ln w="9525">
            <a:solidFill>
              <a:schemeClr val="tx1"/>
            </a:solidFill>
            <a:miter lim="800000"/>
            <a:headEnd/>
            <a:tailEnd/>
          </a:ln>
        </p:spPr>
        <p:txBody>
          <a:bodyPr anchor="ctr"/>
          <a:lstStyle/>
          <a:p>
            <a:pPr>
              <a:spcBef>
                <a:spcPct val="20000"/>
              </a:spcBef>
            </a:pPr>
            <a:r>
              <a:rPr lang="en-US" sz="1400">
                <a:cs typeface="Arial" charset="0"/>
              </a:rPr>
              <a:t>Dispersal</a:t>
            </a:r>
          </a:p>
        </p:txBody>
      </p:sp>
      <p:sp>
        <p:nvSpPr>
          <p:cNvPr id="29709" name="Rectangle 13"/>
          <p:cNvSpPr>
            <a:spLocks noChangeArrowheads="1"/>
          </p:cNvSpPr>
          <p:nvPr/>
        </p:nvSpPr>
        <p:spPr bwMode="auto">
          <a:xfrm>
            <a:off x="5816600" y="2838450"/>
            <a:ext cx="1930400" cy="228600"/>
          </a:xfrm>
          <a:prstGeom prst="rect">
            <a:avLst/>
          </a:prstGeom>
          <a:noFill/>
          <a:ln w="9525">
            <a:solidFill>
              <a:schemeClr val="tx1"/>
            </a:solidFill>
            <a:miter lim="800000"/>
            <a:headEnd/>
            <a:tailEnd/>
          </a:ln>
        </p:spPr>
        <p:txBody>
          <a:bodyPr anchor="ctr"/>
          <a:lstStyle/>
          <a:p>
            <a:pPr>
              <a:spcBef>
                <a:spcPct val="20000"/>
              </a:spcBef>
            </a:pPr>
            <a:r>
              <a:rPr lang="en-US" sz="1400">
                <a:cs typeface="Arial" charset="0"/>
              </a:rPr>
              <a:t>Temp Regime</a:t>
            </a:r>
          </a:p>
        </p:txBody>
      </p:sp>
      <p:sp>
        <p:nvSpPr>
          <p:cNvPr id="29710" name="Rectangle 14"/>
          <p:cNvSpPr>
            <a:spLocks noChangeArrowheads="1"/>
          </p:cNvSpPr>
          <p:nvPr/>
        </p:nvSpPr>
        <p:spPr bwMode="auto">
          <a:xfrm>
            <a:off x="5816600" y="3181350"/>
            <a:ext cx="1930400" cy="228600"/>
          </a:xfrm>
          <a:prstGeom prst="rect">
            <a:avLst/>
          </a:prstGeom>
          <a:noFill/>
          <a:ln w="9525">
            <a:solidFill>
              <a:schemeClr val="tx1"/>
            </a:solidFill>
            <a:miter lim="800000"/>
            <a:headEnd/>
            <a:tailEnd/>
          </a:ln>
        </p:spPr>
        <p:txBody>
          <a:bodyPr anchor="ctr"/>
          <a:lstStyle/>
          <a:p>
            <a:pPr>
              <a:spcBef>
                <a:spcPct val="20000"/>
              </a:spcBef>
            </a:pPr>
            <a:r>
              <a:rPr lang="en-US" sz="1400">
                <a:cs typeface="Arial" charset="0"/>
              </a:rPr>
              <a:t>Hydro Regime</a:t>
            </a:r>
          </a:p>
        </p:txBody>
      </p:sp>
      <p:sp>
        <p:nvSpPr>
          <p:cNvPr id="29711" name="Rectangle 15"/>
          <p:cNvSpPr>
            <a:spLocks noChangeArrowheads="1"/>
          </p:cNvSpPr>
          <p:nvPr/>
        </p:nvSpPr>
        <p:spPr bwMode="auto">
          <a:xfrm>
            <a:off x="5816600" y="3524250"/>
            <a:ext cx="1930400" cy="228600"/>
          </a:xfrm>
          <a:prstGeom prst="rect">
            <a:avLst/>
          </a:prstGeom>
          <a:noFill/>
          <a:ln w="9525">
            <a:solidFill>
              <a:schemeClr val="tx1"/>
            </a:solidFill>
            <a:miter lim="800000"/>
            <a:headEnd/>
            <a:tailEnd/>
          </a:ln>
        </p:spPr>
        <p:txBody>
          <a:bodyPr anchor="ctr"/>
          <a:lstStyle/>
          <a:p>
            <a:pPr>
              <a:spcBef>
                <a:spcPct val="20000"/>
              </a:spcBef>
            </a:pPr>
            <a:r>
              <a:rPr lang="en-US" sz="1400">
                <a:cs typeface="Arial" charset="0"/>
              </a:rPr>
              <a:t>Disturb Regime</a:t>
            </a:r>
          </a:p>
        </p:txBody>
      </p:sp>
      <p:sp>
        <p:nvSpPr>
          <p:cNvPr id="29712" name="Rectangle 16"/>
          <p:cNvSpPr>
            <a:spLocks noChangeArrowheads="1"/>
          </p:cNvSpPr>
          <p:nvPr/>
        </p:nvSpPr>
        <p:spPr bwMode="auto">
          <a:xfrm>
            <a:off x="5816600" y="3810000"/>
            <a:ext cx="1930400" cy="228600"/>
          </a:xfrm>
          <a:prstGeom prst="rect">
            <a:avLst/>
          </a:prstGeom>
          <a:noFill/>
          <a:ln w="9525">
            <a:solidFill>
              <a:schemeClr val="tx1"/>
            </a:solidFill>
            <a:miter lim="800000"/>
            <a:headEnd/>
            <a:tailEnd/>
          </a:ln>
        </p:spPr>
        <p:txBody>
          <a:bodyPr anchor="ctr"/>
          <a:lstStyle/>
          <a:p>
            <a:pPr>
              <a:spcBef>
                <a:spcPct val="20000"/>
              </a:spcBef>
            </a:pPr>
            <a:r>
              <a:rPr lang="en-US" sz="1400">
                <a:cs typeface="Arial" charset="0"/>
              </a:rPr>
              <a:t>Ice/Snow</a:t>
            </a:r>
          </a:p>
        </p:txBody>
      </p:sp>
      <p:sp>
        <p:nvSpPr>
          <p:cNvPr id="29713" name="Rectangle 17"/>
          <p:cNvSpPr>
            <a:spLocks noChangeArrowheads="1"/>
          </p:cNvSpPr>
          <p:nvPr/>
        </p:nvSpPr>
        <p:spPr bwMode="auto">
          <a:xfrm>
            <a:off x="5783263" y="4457700"/>
            <a:ext cx="1909762" cy="514350"/>
          </a:xfrm>
          <a:prstGeom prst="rect">
            <a:avLst/>
          </a:prstGeom>
          <a:noFill/>
          <a:ln w="9525">
            <a:solidFill>
              <a:schemeClr val="tx1"/>
            </a:solidFill>
            <a:miter lim="800000"/>
            <a:headEnd/>
            <a:tailEnd/>
          </a:ln>
        </p:spPr>
        <p:txBody>
          <a:bodyPr/>
          <a:lstStyle/>
          <a:p>
            <a:pPr>
              <a:spcBef>
                <a:spcPct val="20000"/>
              </a:spcBef>
            </a:pPr>
            <a:r>
              <a:rPr lang="en-US" sz="1400">
                <a:cs typeface="Arial" charset="0"/>
              </a:rPr>
              <a:t>Interspecific Inter.</a:t>
            </a:r>
          </a:p>
          <a:p>
            <a:pPr>
              <a:spcBef>
                <a:spcPct val="20000"/>
              </a:spcBef>
            </a:pPr>
            <a:r>
              <a:rPr lang="en-US" sz="1200">
                <a:cs typeface="Arial" charset="0"/>
              </a:rPr>
              <a:t> a, b, c, d, e</a:t>
            </a:r>
          </a:p>
        </p:txBody>
      </p:sp>
      <p:sp>
        <p:nvSpPr>
          <p:cNvPr id="29714" name="Rectangle 18"/>
          <p:cNvSpPr>
            <a:spLocks noChangeArrowheads="1"/>
          </p:cNvSpPr>
          <p:nvPr/>
        </p:nvSpPr>
        <p:spPr bwMode="auto">
          <a:xfrm>
            <a:off x="5808663" y="5024438"/>
            <a:ext cx="1930400" cy="228600"/>
          </a:xfrm>
          <a:prstGeom prst="rect">
            <a:avLst/>
          </a:prstGeom>
          <a:noFill/>
          <a:ln w="9525">
            <a:solidFill>
              <a:schemeClr val="tx1"/>
            </a:solidFill>
            <a:miter lim="800000"/>
            <a:headEnd/>
            <a:tailEnd/>
          </a:ln>
        </p:spPr>
        <p:txBody>
          <a:bodyPr anchor="ctr"/>
          <a:lstStyle/>
          <a:p>
            <a:pPr>
              <a:spcBef>
                <a:spcPct val="20000"/>
              </a:spcBef>
            </a:pPr>
            <a:r>
              <a:rPr lang="en-US" sz="1400">
                <a:cs typeface="Arial" charset="0"/>
              </a:rPr>
              <a:t>Migrations</a:t>
            </a:r>
          </a:p>
        </p:txBody>
      </p:sp>
      <p:sp>
        <p:nvSpPr>
          <p:cNvPr id="29715" name="Rectangle 19"/>
          <p:cNvSpPr>
            <a:spLocks noChangeArrowheads="1"/>
          </p:cNvSpPr>
          <p:nvPr/>
        </p:nvSpPr>
        <p:spPr bwMode="auto">
          <a:xfrm>
            <a:off x="5816600" y="5329238"/>
            <a:ext cx="1922463" cy="290512"/>
          </a:xfrm>
          <a:prstGeom prst="rect">
            <a:avLst/>
          </a:prstGeom>
          <a:noFill/>
          <a:ln w="9525">
            <a:solidFill>
              <a:schemeClr val="tx1"/>
            </a:solidFill>
            <a:miter lim="800000"/>
            <a:headEnd/>
            <a:tailEnd/>
          </a:ln>
        </p:spPr>
        <p:txBody>
          <a:bodyPr anchor="ctr"/>
          <a:lstStyle/>
          <a:p>
            <a:pPr>
              <a:spcBef>
                <a:spcPct val="20000"/>
              </a:spcBef>
            </a:pPr>
            <a:r>
              <a:rPr lang="en-US" sz="1400">
                <a:cs typeface="Arial" charset="0"/>
              </a:rPr>
              <a:t>Genetic Factors - a, b </a:t>
            </a:r>
          </a:p>
        </p:txBody>
      </p:sp>
      <p:sp>
        <p:nvSpPr>
          <p:cNvPr id="29716" name="Rectangle 20"/>
          <p:cNvSpPr>
            <a:spLocks noChangeArrowheads="1"/>
          </p:cNvSpPr>
          <p:nvPr/>
        </p:nvSpPr>
        <p:spPr bwMode="auto">
          <a:xfrm>
            <a:off x="5816600" y="5772150"/>
            <a:ext cx="1930400" cy="228600"/>
          </a:xfrm>
          <a:prstGeom prst="rect">
            <a:avLst/>
          </a:prstGeom>
          <a:noFill/>
          <a:ln w="9525">
            <a:solidFill>
              <a:schemeClr val="tx1"/>
            </a:solidFill>
            <a:miter lim="800000"/>
            <a:headEnd/>
            <a:tailEnd/>
          </a:ln>
        </p:spPr>
        <p:txBody>
          <a:bodyPr anchor="ctr"/>
          <a:lstStyle/>
          <a:p>
            <a:pPr>
              <a:spcBef>
                <a:spcPct val="20000"/>
              </a:spcBef>
            </a:pPr>
            <a:r>
              <a:rPr lang="en-US" sz="1400">
                <a:cs typeface="Arial" charset="0"/>
              </a:rPr>
              <a:t>Phenology</a:t>
            </a:r>
          </a:p>
        </p:txBody>
      </p:sp>
      <p:cxnSp>
        <p:nvCxnSpPr>
          <p:cNvPr id="29717" name="AutoShape 21"/>
          <p:cNvCxnSpPr>
            <a:cxnSpLocks noChangeShapeType="1"/>
            <a:stCxn id="29701" idx="0"/>
            <a:endCxn id="29700" idx="1"/>
          </p:cNvCxnSpPr>
          <p:nvPr/>
        </p:nvCxnSpPr>
        <p:spPr bwMode="auto">
          <a:xfrm rot="-5400000">
            <a:off x="1292225" y="1724025"/>
            <a:ext cx="298450" cy="165100"/>
          </a:xfrm>
          <a:prstGeom prst="bentConnector2">
            <a:avLst/>
          </a:prstGeom>
          <a:noFill/>
          <a:ln w="19050">
            <a:solidFill>
              <a:srgbClr val="0066FF"/>
            </a:solidFill>
            <a:miter lim="800000"/>
            <a:headEnd/>
            <a:tailEnd type="triangle" w="med" len="med"/>
          </a:ln>
        </p:spPr>
      </p:cxnSp>
      <p:cxnSp>
        <p:nvCxnSpPr>
          <p:cNvPr id="29718" name="AutoShape 22"/>
          <p:cNvCxnSpPr>
            <a:cxnSpLocks noChangeShapeType="1"/>
          </p:cNvCxnSpPr>
          <p:nvPr/>
        </p:nvCxnSpPr>
        <p:spPr bwMode="auto">
          <a:xfrm rot="16200000" flipH="1">
            <a:off x="1317625" y="1425575"/>
            <a:ext cx="273050" cy="165100"/>
          </a:xfrm>
          <a:prstGeom prst="bentConnector2">
            <a:avLst/>
          </a:prstGeom>
          <a:noFill/>
          <a:ln w="19050">
            <a:solidFill>
              <a:srgbClr val="FF3300"/>
            </a:solidFill>
            <a:miter lim="800000"/>
            <a:headEnd/>
            <a:tailEnd type="triangle" w="med" len="med"/>
          </a:ln>
        </p:spPr>
      </p:cxnSp>
      <p:cxnSp>
        <p:nvCxnSpPr>
          <p:cNvPr id="29719" name="AutoShape 23"/>
          <p:cNvCxnSpPr>
            <a:cxnSpLocks noChangeShapeType="1"/>
            <a:stCxn id="29700" idx="3"/>
          </p:cNvCxnSpPr>
          <p:nvPr/>
        </p:nvCxnSpPr>
        <p:spPr bwMode="auto">
          <a:xfrm flipV="1">
            <a:off x="3556000" y="1190625"/>
            <a:ext cx="2119313" cy="466725"/>
          </a:xfrm>
          <a:prstGeom prst="bentConnector3">
            <a:avLst>
              <a:gd name="adj1" fmla="val 49963"/>
            </a:avLst>
          </a:prstGeom>
          <a:noFill/>
          <a:ln w="19050">
            <a:solidFill>
              <a:srgbClr val="5F5F5F"/>
            </a:solidFill>
            <a:miter lim="800000"/>
            <a:headEnd/>
            <a:tailEnd type="triangle" w="med" len="med"/>
          </a:ln>
        </p:spPr>
      </p:cxnSp>
      <p:cxnSp>
        <p:nvCxnSpPr>
          <p:cNvPr id="29720" name="AutoShape 24"/>
          <p:cNvCxnSpPr>
            <a:cxnSpLocks noChangeShapeType="1"/>
            <a:stCxn id="29700" idx="3"/>
            <a:endCxn id="29705" idx="1"/>
          </p:cNvCxnSpPr>
          <p:nvPr/>
        </p:nvCxnSpPr>
        <p:spPr bwMode="auto">
          <a:xfrm flipV="1">
            <a:off x="3556000" y="1466850"/>
            <a:ext cx="2159000" cy="190500"/>
          </a:xfrm>
          <a:prstGeom prst="bentConnector3">
            <a:avLst>
              <a:gd name="adj1" fmla="val 50000"/>
            </a:avLst>
          </a:prstGeom>
          <a:noFill/>
          <a:ln w="19050">
            <a:solidFill>
              <a:srgbClr val="5F5F5F"/>
            </a:solidFill>
            <a:miter lim="800000"/>
            <a:headEnd/>
            <a:tailEnd type="triangle" w="med" len="med"/>
          </a:ln>
        </p:spPr>
      </p:cxnSp>
      <p:cxnSp>
        <p:nvCxnSpPr>
          <p:cNvPr id="29721" name="AutoShape 25"/>
          <p:cNvCxnSpPr>
            <a:cxnSpLocks noChangeShapeType="1"/>
            <a:stCxn id="29700" idx="3"/>
          </p:cNvCxnSpPr>
          <p:nvPr/>
        </p:nvCxnSpPr>
        <p:spPr bwMode="auto">
          <a:xfrm>
            <a:off x="3556000" y="1657350"/>
            <a:ext cx="2235200" cy="2000250"/>
          </a:xfrm>
          <a:prstGeom prst="bentConnector3">
            <a:avLst>
              <a:gd name="adj1" fmla="val 50000"/>
            </a:avLst>
          </a:prstGeom>
          <a:noFill/>
          <a:ln w="19050">
            <a:solidFill>
              <a:srgbClr val="5F5F5F"/>
            </a:solidFill>
            <a:miter lim="800000"/>
            <a:headEnd/>
            <a:tailEnd type="triangle" w="med" len="med"/>
          </a:ln>
        </p:spPr>
      </p:cxnSp>
      <p:cxnSp>
        <p:nvCxnSpPr>
          <p:cNvPr id="29722" name="AutoShape 26"/>
          <p:cNvCxnSpPr>
            <a:cxnSpLocks noChangeShapeType="1"/>
            <a:endCxn id="29709" idx="1"/>
          </p:cNvCxnSpPr>
          <p:nvPr/>
        </p:nvCxnSpPr>
        <p:spPr bwMode="auto">
          <a:xfrm>
            <a:off x="2363788" y="1125538"/>
            <a:ext cx="3452812" cy="1827212"/>
          </a:xfrm>
          <a:prstGeom prst="bentConnector3">
            <a:avLst>
              <a:gd name="adj1" fmla="val 49977"/>
            </a:avLst>
          </a:prstGeom>
          <a:noFill/>
          <a:ln w="19050">
            <a:solidFill>
              <a:srgbClr val="FF3300"/>
            </a:solidFill>
            <a:miter lim="800000"/>
            <a:headEnd/>
            <a:tailEnd type="triangle" w="med" len="med"/>
          </a:ln>
        </p:spPr>
      </p:cxnSp>
      <p:grpSp>
        <p:nvGrpSpPr>
          <p:cNvPr id="2" name="Group 27"/>
          <p:cNvGrpSpPr>
            <a:grpSpLocks/>
          </p:cNvGrpSpPr>
          <p:nvPr/>
        </p:nvGrpSpPr>
        <p:grpSpPr bwMode="auto">
          <a:xfrm>
            <a:off x="2336800" y="2171700"/>
            <a:ext cx="3454400" cy="1143000"/>
            <a:chOff x="1248" y="1824"/>
            <a:chExt cx="1584" cy="1056"/>
          </a:xfrm>
        </p:grpSpPr>
        <p:sp>
          <p:nvSpPr>
            <p:cNvPr id="91218" name="Line 28"/>
            <p:cNvSpPr>
              <a:spLocks noChangeShapeType="1"/>
            </p:cNvSpPr>
            <p:nvPr/>
          </p:nvSpPr>
          <p:spPr bwMode="auto">
            <a:xfrm>
              <a:off x="1248" y="1824"/>
              <a:ext cx="480" cy="0"/>
            </a:xfrm>
            <a:prstGeom prst="line">
              <a:avLst/>
            </a:prstGeom>
            <a:noFill/>
            <a:ln w="19050">
              <a:solidFill>
                <a:srgbClr val="0066FF"/>
              </a:solidFill>
              <a:round/>
              <a:headEnd/>
              <a:tailEnd/>
            </a:ln>
          </p:spPr>
          <p:txBody>
            <a:bodyPr/>
            <a:lstStyle/>
            <a:p>
              <a:endParaRPr lang="en-US"/>
            </a:p>
          </p:txBody>
        </p:sp>
        <p:sp>
          <p:nvSpPr>
            <p:cNvPr id="91219" name="Line 29"/>
            <p:cNvSpPr>
              <a:spLocks noChangeShapeType="1"/>
            </p:cNvSpPr>
            <p:nvPr/>
          </p:nvSpPr>
          <p:spPr bwMode="auto">
            <a:xfrm>
              <a:off x="1728" y="1824"/>
              <a:ext cx="0" cy="1056"/>
            </a:xfrm>
            <a:prstGeom prst="line">
              <a:avLst/>
            </a:prstGeom>
            <a:noFill/>
            <a:ln w="19050">
              <a:solidFill>
                <a:srgbClr val="0066FF"/>
              </a:solidFill>
              <a:round/>
              <a:headEnd/>
              <a:tailEnd/>
            </a:ln>
          </p:spPr>
          <p:txBody>
            <a:bodyPr/>
            <a:lstStyle/>
            <a:p>
              <a:endParaRPr lang="en-US"/>
            </a:p>
          </p:txBody>
        </p:sp>
        <p:sp>
          <p:nvSpPr>
            <p:cNvPr id="91220" name="Line 30"/>
            <p:cNvSpPr>
              <a:spLocks noChangeShapeType="1"/>
            </p:cNvSpPr>
            <p:nvPr/>
          </p:nvSpPr>
          <p:spPr bwMode="auto">
            <a:xfrm>
              <a:off x="1728" y="2880"/>
              <a:ext cx="1104" cy="0"/>
            </a:xfrm>
            <a:prstGeom prst="line">
              <a:avLst/>
            </a:prstGeom>
            <a:noFill/>
            <a:ln w="19050">
              <a:solidFill>
                <a:srgbClr val="0066FF"/>
              </a:solidFill>
              <a:round/>
              <a:headEnd/>
              <a:tailEnd type="triangle" w="med" len="med"/>
            </a:ln>
          </p:spPr>
          <p:txBody>
            <a:bodyPr/>
            <a:lstStyle/>
            <a:p>
              <a:endParaRPr lang="en-US"/>
            </a:p>
          </p:txBody>
        </p:sp>
      </p:grpSp>
      <p:cxnSp>
        <p:nvCxnSpPr>
          <p:cNvPr id="29727" name="AutoShape 31"/>
          <p:cNvCxnSpPr>
            <a:cxnSpLocks noChangeShapeType="1"/>
            <a:stCxn id="29700" idx="3"/>
            <a:endCxn id="29774" idx="1"/>
          </p:cNvCxnSpPr>
          <p:nvPr/>
        </p:nvCxnSpPr>
        <p:spPr bwMode="auto">
          <a:xfrm>
            <a:off x="3556000" y="1657350"/>
            <a:ext cx="2254250" cy="2609850"/>
          </a:xfrm>
          <a:prstGeom prst="bentConnector3">
            <a:avLst>
              <a:gd name="adj1" fmla="val 50000"/>
            </a:avLst>
          </a:prstGeom>
          <a:noFill/>
          <a:ln w="19050">
            <a:solidFill>
              <a:srgbClr val="5F5F5F"/>
            </a:solidFill>
            <a:miter lim="800000"/>
            <a:headEnd/>
            <a:tailEnd type="triangle" w="med" len="med"/>
          </a:ln>
        </p:spPr>
      </p:cxnSp>
      <p:cxnSp>
        <p:nvCxnSpPr>
          <p:cNvPr id="29733" name="AutoShape 37"/>
          <p:cNvCxnSpPr>
            <a:cxnSpLocks noChangeShapeType="1"/>
            <a:endCxn id="29710" idx="1"/>
          </p:cNvCxnSpPr>
          <p:nvPr/>
        </p:nvCxnSpPr>
        <p:spPr bwMode="auto">
          <a:xfrm>
            <a:off x="2349500" y="1154113"/>
            <a:ext cx="3467100" cy="2141537"/>
          </a:xfrm>
          <a:prstGeom prst="bentConnector3">
            <a:avLst>
              <a:gd name="adj1" fmla="val 50000"/>
            </a:avLst>
          </a:prstGeom>
          <a:noFill/>
          <a:ln w="19050">
            <a:solidFill>
              <a:srgbClr val="FF3300"/>
            </a:solidFill>
            <a:prstDash val="sysDot"/>
            <a:miter lim="800000"/>
            <a:headEnd/>
            <a:tailEnd type="triangle" w="med" len="med"/>
          </a:ln>
        </p:spPr>
      </p:cxnSp>
      <p:grpSp>
        <p:nvGrpSpPr>
          <p:cNvPr id="3" name="Group 38"/>
          <p:cNvGrpSpPr>
            <a:grpSpLocks/>
          </p:cNvGrpSpPr>
          <p:nvPr/>
        </p:nvGrpSpPr>
        <p:grpSpPr bwMode="auto">
          <a:xfrm>
            <a:off x="7721600" y="800100"/>
            <a:ext cx="1316038" cy="228600"/>
            <a:chOff x="3648" y="672"/>
            <a:chExt cx="576" cy="192"/>
          </a:xfrm>
        </p:grpSpPr>
        <p:sp>
          <p:nvSpPr>
            <p:cNvPr id="91216" name="Rectangle 39"/>
            <p:cNvSpPr>
              <a:spLocks noChangeArrowheads="1"/>
            </p:cNvSpPr>
            <p:nvPr/>
          </p:nvSpPr>
          <p:spPr bwMode="auto">
            <a:xfrm>
              <a:off x="3840" y="672"/>
              <a:ext cx="384" cy="192"/>
            </a:xfrm>
            <a:prstGeom prst="rect">
              <a:avLst/>
            </a:prstGeom>
            <a:noFill/>
            <a:ln w="9525">
              <a:solidFill>
                <a:srgbClr val="15C119"/>
              </a:solidFill>
              <a:miter lim="800000"/>
              <a:headEnd/>
              <a:tailEnd/>
            </a:ln>
          </p:spPr>
          <p:txBody>
            <a:bodyPr/>
            <a:lstStyle/>
            <a:p>
              <a:pPr>
                <a:spcBef>
                  <a:spcPct val="20000"/>
                </a:spcBef>
              </a:pPr>
              <a:r>
                <a:rPr lang="en-US" sz="800">
                  <a:cs typeface="Arial" charset="0"/>
                </a:rPr>
                <a:t>Subscore</a:t>
              </a:r>
            </a:p>
          </p:txBody>
        </p:sp>
        <p:sp>
          <p:nvSpPr>
            <p:cNvPr id="91217" name="Line 40"/>
            <p:cNvSpPr>
              <a:spLocks noChangeShapeType="1"/>
            </p:cNvSpPr>
            <p:nvPr/>
          </p:nvSpPr>
          <p:spPr bwMode="auto">
            <a:xfrm>
              <a:off x="3648" y="768"/>
              <a:ext cx="144" cy="0"/>
            </a:xfrm>
            <a:prstGeom prst="line">
              <a:avLst/>
            </a:prstGeom>
            <a:noFill/>
            <a:ln w="38100">
              <a:solidFill>
                <a:srgbClr val="15C119"/>
              </a:solidFill>
              <a:round/>
              <a:headEnd/>
              <a:tailEnd type="triangle" w="med" len="med"/>
            </a:ln>
          </p:spPr>
          <p:txBody>
            <a:bodyPr/>
            <a:lstStyle/>
            <a:p>
              <a:endParaRPr lang="en-US"/>
            </a:p>
          </p:txBody>
        </p:sp>
      </p:grpSp>
      <p:grpSp>
        <p:nvGrpSpPr>
          <p:cNvPr id="4" name="Group 41"/>
          <p:cNvGrpSpPr>
            <a:grpSpLocks/>
          </p:cNvGrpSpPr>
          <p:nvPr/>
        </p:nvGrpSpPr>
        <p:grpSpPr bwMode="auto">
          <a:xfrm>
            <a:off x="7729538" y="1089025"/>
            <a:ext cx="1317625" cy="228600"/>
            <a:chOff x="3648" y="672"/>
            <a:chExt cx="576" cy="192"/>
          </a:xfrm>
        </p:grpSpPr>
        <p:sp>
          <p:nvSpPr>
            <p:cNvPr id="91214" name="Rectangle 42"/>
            <p:cNvSpPr>
              <a:spLocks noChangeArrowheads="1"/>
            </p:cNvSpPr>
            <p:nvPr/>
          </p:nvSpPr>
          <p:spPr bwMode="auto">
            <a:xfrm>
              <a:off x="3840" y="672"/>
              <a:ext cx="384" cy="192"/>
            </a:xfrm>
            <a:prstGeom prst="rect">
              <a:avLst/>
            </a:prstGeom>
            <a:noFill/>
            <a:ln w="9525">
              <a:solidFill>
                <a:srgbClr val="15C119"/>
              </a:solidFill>
              <a:miter lim="800000"/>
              <a:headEnd/>
              <a:tailEnd/>
            </a:ln>
          </p:spPr>
          <p:txBody>
            <a:bodyPr/>
            <a:lstStyle/>
            <a:p>
              <a:pPr>
                <a:spcBef>
                  <a:spcPct val="20000"/>
                </a:spcBef>
              </a:pPr>
              <a:r>
                <a:rPr lang="en-US" sz="800">
                  <a:cs typeface="Arial" charset="0"/>
                </a:rPr>
                <a:t>Subscore</a:t>
              </a:r>
            </a:p>
          </p:txBody>
        </p:sp>
        <p:sp>
          <p:nvSpPr>
            <p:cNvPr id="91215" name="Line 43"/>
            <p:cNvSpPr>
              <a:spLocks noChangeShapeType="1"/>
            </p:cNvSpPr>
            <p:nvPr/>
          </p:nvSpPr>
          <p:spPr bwMode="auto">
            <a:xfrm>
              <a:off x="3648" y="768"/>
              <a:ext cx="144" cy="0"/>
            </a:xfrm>
            <a:prstGeom prst="line">
              <a:avLst/>
            </a:prstGeom>
            <a:noFill/>
            <a:ln w="38100">
              <a:solidFill>
                <a:srgbClr val="15C119"/>
              </a:solidFill>
              <a:round/>
              <a:headEnd/>
              <a:tailEnd type="triangle" w="med" len="med"/>
            </a:ln>
          </p:spPr>
          <p:txBody>
            <a:bodyPr/>
            <a:lstStyle/>
            <a:p>
              <a:endParaRPr lang="en-US"/>
            </a:p>
          </p:txBody>
        </p:sp>
      </p:grpSp>
      <p:grpSp>
        <p:nvGrpSpPr>
          <p:cNvPr id="5" name="Group 44"/>
          <p:cNvGrpSpPr>
            <a:grpSpLocks/>
          </p:cNvGrpSpPr>
          <p:nvPr/>
        </p:nvGrpSpPr>
        <p:grpSpPr bwMode="auto">
          <a:xfrm>
            <a:off x="7729538" y="1379538"/>
            <a:ext cx="1317625" cy="228600"/>
            <a:chOff x="3648" y="672"/>
            <a:chExt cx="576" cy="192"/>
          </a:xfrm>
        </p:grpSpPr>
        <p:sp>
          <p:nvSpPr>
            <p:cNvPr id="91212" name="Rectangle 45"/>
            <p:cNvSpPr>
              <a:spLocks noChangeArrowheads="1"/>
            </p:cNvSpPr>
            <p:nvPr/>
          </p:nvSpPr>
          <p:spPr bwMode="auto">
            <a:xfrm>
              <a:off x="3840" y="672"/>
              <a:ext cx="384" cy="192"/>
            </a:xfrm>
            <a:prstGeom prst="rect">
              <a:avLst/>
            </a:prstGeom>
            <a:noFill/>
            <a:ln w="9525">
              <a:solidFill>
                <a:srgbClr val="15C119"/>
              </a:solidFill>
              <a:miter lim="800000"/>
              <a:headEnd/>
              <a:tailEnd/>
            </a:ln>
          </p:spPr>
          <p:txBody>
            <a:bodyPr/>
            <a:lstStyle/>
            <a:p>
              <a:pPr>
                <a:spcBef>
                  <a:spcPct val="20000"/>
                </a:spcBef>
              </a:pPr>
              <a:r>
                <a:rPr lang="en-US" sz="800">
                  <a:cs typeface="Arial" charset="0"/>
                </a:rPr>
                <a:t>Subscore</a:t>
              </a:r>
            </a:p>
          </p:txBody>
        </p:sp>
        <p:sp>
          <p:nvSpPr>
            <p:cNvPr id="91213" name="Line 46"/>
            <p:cNvSpPr>
              <a:spLocks noChangeShapeType="1"/>
            </p:cNvSpPr>
            <p:nvPr/>
          </p:nvSpPr>
          <p:spPr bwMode="auto">
            <a:xfrm>
              <a:off x="3648" y="768"/>
              <a:ext cx="144" cy="0"/>
            </a:xfrm>
            <a:prstGeom prst="line">
              <a:avLst/>
            </a:prstGeom>
            <a:noFill/>
            <a:ln w="38100">
              <a:solidFill>
                <a:srgbClr val="15C119"/>
              </a:solidFill>
              <a:round/>
              <a:headEnd/>
              <a:tailEnd type="triangle" w="med" len="med"/>
            </a:ln>
          </p:spPr>
          <p:txBody>
            <a:bodyPr/>
            <a:lstStyle/>
            <a:p>
              <a:endParaRPr lang="en-US"/>
            </a:p>
          </p:txBody>
        </p:sp>
      </p:grpSp>
      <p:grpSp>
        <p:nvGrpSpPr>
          <p:cNvPr id="6" name="Group 47"/>
          <p:cNvGrpSpPr>
            <a:grpSpLocks/>
          </p:cNvGrpSpPr>
          <p:nvPr/>
        </p:nvGrpSpPr>
        <p:grpSpPr bwMode="auto">
          <a:xfrm>
            <a:off x="7729538" y="1700213"/>
            <a:ext cx="1317625" cy="228600"/>
            <a:chOff x="3648" y="672"/>
            <a:chExt cx="576" cy="192"/>
          </a:xfrm>
        </p:grpSpPr>
        <p:sp>
          <p:nvSpPr>
            <p:cNvPr id="91210" name="Rectangle 48"/>
            <p:cNvSpPr>
              <a:spLocks noChangeArrowheads="1"/>
            </p:cNvSpPr>
            <p:nvPr/>
          </p:nvSpPr>
          <p:spPr bwMode="auto">
            <a:xfrm>
              <a:off x="3840" y="672"/>
              <a:ext cx="384" cy="192"/>
            </a:xfrm>
            <a:prstGeom prst="rect">
              <a:avLst/>
            </a:prstGeom>
            <a:noFill/>
            <a:ln w="9525">
              <a:solidFill>
                <a:srgbClr val="15C119"/>
              </a:solidFill>
              <a:miter lim="800000"/>
              <a:headEnd/>
              <a:tailEnd/>
            </a:ln>
          </p:spPr>
          <p:txBody>
            <a:bodyPr/>
            <a:lstStyle/>
            <a:p>
              <a:pPr>
                <a:spcBef>
                  <a:spcPct val="20000"/>
                </a:spcBef>
              </a:pPr>
              <a:r>
                <a:rPr lang="en-US" sz="800">
                  <a:cs typeface="Arial" charset="0"/>
                </a:rPr>
                <a:t>Subscore</a:t>
              </a:r>
            </a:p>
          </p:txBody>
        </p:sp>
        <p:sp>
          <p:nvSpPr>
            <p:cNvPr id="91211" name="Line 49"/>
            <p:cNvSpPr>
              <a:spLocks noChangeShapeType="1"/>
            </p:cNvSpPr>
            <p:nvPr/>
          </p:nvSpPr>
          <p:spPr bwMode="auto">
            <a:xfrm>
              <a:off x="3648" y="768"/>
              <a:ext cx="144" cy="0"/>
            </a:xfrm>
            <a:prstGeom prst="line">
              <a:avLst/>
            </a:prstGeom>
            <a:noFill/>
            <a:ln w="38100">
              <a:solidFill>
                <a:srgbClr val="15C119"/>
              </a:solidFill>
              <a:round/>
              <a:headEnd/>
              <a:tailEnd type="triangle" w="med" len="med"/>
            </a:ln>
          </p:spPr>
          <p:txBody>
            <a:bodyPr/>
            <a:lstStyle/>
            <a:p>
              <a:endParaRPr lang="en-US"/>
            </a:p>
          </p:txBody>
        </p:sp>
      </p:grpSp>
      <p:grpSp>
        <p:nvGrpSpPr>
          <p:cNvPr id="7" name="Group 50"/>
          <p:cNvGrpSpPr>
            <a:grpSpLocks/>
          </p:cNvGrpSpPr>
          <p:nvPr/>
        </p:nvGrpSpPr>
        <p:grpSpPr bwMode="auto">
          <a:xfrm>
            <a:off x="7767638" y="2500313"/>
            <a:ext cx="1317625" cy="228600"/>
            <a:chOff x="3648" y="672"/>
            <a:chExt cx="576" cy="192"/>
          </a:xfrm>
        </p:grpSpPr>
        <p:sp>
          <p:nvSpPr>
            <p:cNvPr id="91208" name="Rectangle 51"/>
            <p:cNvSpPr>
              <a:spLocks noChangeArrowheads="1"/>
            </p:cNvSpPr>
            <p:nvPr/>
          </p:nvSpPr>
          <p:spPr bwMode="auto">
            <a:xfrm>
              <a:off x="3840" y="672"/>
              <a:ext cx="384" cy="192"/>
            </a:xfrm>
            <a:prstGeom prst="rect">
              <a:avLst/>
            </a:prstGeom>
            <a:noFill/>
            <a:ln w="9525">
              <a:solidFill>
                <a:srgbClr val="15C119"/>
              </a:solidFill>
              <a:miter lim="800000"/>
              <a:headEnd/>
              <a:tailEnd/>
            </a:ln>
          </p:spPr>
          <p:txBody>
            <a:bodyPr/>
            <a:lstStyle/>
            <a:p>
              <a:pPr>
                <a:spcBef>
                  <a:spcPct val="20000"/>
                </a:spcBef>
              </a:pPr>
              <a:r>
                <a:rPr lang="en-US" sz="800">
                  <a:cs typeface="Arial" charset="0"/>
                </a:rPr>
                <a:t>Subscore</a:t>
              </a:r>
            </a:p>
          </p:txBody>
        </p:sp>
        <p:sp>
          <p:nvSpPr>
            <p:cNvPr id="91209" name="Line 52"/>
            <p:cNvSpPr>
              <a:spLocks noChangeShapeType="1"/>
            </p:cNvSpPr>
            <p:nvPr/>
          </p:nvSpPr>
          <p:spPr bwMode="auto">
            <a:xfrm>
              <a:off x="3648" y="768"/>
              <a:ext cx="144" cy="0"/>
            </a:xfrm>
            <a:prstGeom prst="line">
              <a:avLst/>
            </a:prstGeom>
            <a:noFill/>
            <a:ln w="38100">
              <a:solidFill>
                <a:srgbClr val="15C119"/>
              </a:solidFill>
              <a:round/>
              <a:headEnd/>
              <a:tailEnd type="triangle" w="med" len="med"/>
            </a:ln>
          </p:spPr>
          <p:txBody>
            <a:bodyPr/>
            <a:lstStyle/>
            <a:p>
              <a:endParaRPr lang="en-US"/>
            </a:p>
          </p:txBody>
        </p:sp>
      </p:grpSp>
      <p:grpSp>
        <p:nvGrpSpPr>
          <p:cNvPr id="8" name="Group 53"/>
          <p:cNvGrpSpPr>
            <a:grpSpLocks/>
          </p:cNvGrpSpPr>
          <p:nvPr/>
        </p:nvGrpSpPr>
        <p:grpSpPr bwMode="auto">
          <a:xfrm>
            <a:off x="7767638" y="2847975"/>
            <a:ext cx="1317625" cy="228600"/>
            <a:chOff x="3648" y="672"/>
            <a:chExt cx="576" cy="192"/>
          </a:xfrm>
        </p:grpSpPr>
        <p:sp>
          <p:nvSpPr>
            <p:cNvPr id="91206" name="Rectangle 54"/>
            <p:cNvSpPr>
              <a:spLocks noChangeArrowheads="1"/>
            </p:cNvSpPr>
            <p:nvPr/>
          </p:nvSpPr>
          <p:spPr bwMode="auto">
            <a:xfrm>
              <a:off x="3840" y="672"/>
              <a:ext cx="384" cy="192"/>
            </a:xfrm>
            <a:prstGeom prst="rect">
              <a:avLst/>
            </a:prstGeom>
            <a:noFill/>
            <a:ln w="9525">
              <a:solidFill>
                <a:srgbClr val="15C119"/>
              </a:solidFill>
              <a:miter lim="800000"/>
              <a:headEnd/>
              <a:tailEnd/>
            </a:ln>
          </p:spPr>
          <p:txBody>
            <a:bodyPr/>
            <a:lstStyle/>
            <a:p>
              <a:pPr>
                <a:spcBef>
                  <a:spcPct val="20000"/>
                </a:spcBef>
              </a:pPr>
              <a:r>
                <a:rPr lang="en-US" sz="800">
                  <a:cs typeface="Arial" charset="0"/>
                </a:rPr>
                <a:t>Subscore</a:t>
              </a:r>
            </a:p>
          </p:txBody>
        </p:sp>
        <p:sp>
          <p:nvSpPr>
            <p:cNvPr id="91207" name="Line 55"/>
            <p:cNvSpPr>
              <a:spLocks noChangeShapeType="1"/>
            </p:cNvSpPr>
            <p:nvPr/>
          </p:nvSpPr>
          <p:spPr bwMode="auto">
            <a:xfrm>
              <a:off x="3648" y="768"/>
              <a:ext cx="144" cy="0"/>
            </a:xfrm>
            <a:prstGeom prst="line">
              <a:avLst/>
            </a:prstGeom>
            <a:noFill/>
            <a:ln w="38100">
              <a:solidFill>
                <a:srgbClr val="15C119"/>
              </a:solidFill>
              <a:round/>
              <a:headEnd/>
              <a:tailEnd type="triangle" w="med" len="med"/>
            </a:ln>
          </p:spPr>
          <p:txBody>
            <a:bodyPr/>
            <a:lstStyle/>
            <a:p>
              <a:endParaRPr lang="en-US"/>
            </a:p>
          </p:txBody>
        </p:sp>
      </p:grpSp>
      <p:grpSp>
        <p:nvGrpSpPr>
          <p:cNvPr id="9" name="Group 56"/>
          <p:cNvGrpSpPr>
            <a:grpSpLocks/>
          </p:cNvGrpSpPr>
          <p:nvPr/>
        </p:nvGrpSpPr>
        <p:grpSpPr bwMode="auto">
          <a:xfrm>
            <a:off x="7767638" y="3195638"/>
            <a:ext cx="1317625" cy="228600"/>
            <a:chOff x="3648" y="672"/>
            <a:chExt cx="576" cy="192"/>
          </a:xfrm>
        </p:grpSpPr>
        <p:sp>
          <p:nvSpPr>
            <p:cNvPr id="91204" name="Rectangle 57"/>
            <p:cNvSpPr>
              <a:spLocks noChangeArrowheads="1"/>
            </p:cNvSpPr>
            <p:nvPr/>
          </p:nvSpPr>
          <p:spPr bwMode="auto">
            <a:xfrm>
              <a:off x="3840" y="672"/>
              <a:ext cx="384" cy="192"/>
            </a:xfrm>
            <a:prstGeom prst="rect">
              <a:avLst/>
            </a:prstGeom>
            <a:noFill/>
            <a:ln w="9525">
              <a:solidFill>
                <a:srgbClr val="15C119"/>
              </a:solidFill>
              <a:miter lim="800000"/>
              <a:headEnd/>
              <a:tailEnd/>
            </a:ln>
          </p:spPr>
          <p:txBody>
            <a:bodyPr/>
            <a:lstStyle/>
            <a:p>
              <a:pPr>
                <a:spcBef>
                  <a:spcPct val="20000"/>
                </a:spcBef>
              </a:pPr>
              <a:r>
                <a:rPr lang="en-US" sz="800">
                  <a:cs typeface="Arial" charset="0"/>
                </a:rPr>
                <a:t>Subscore</a:t>
              </a:r>
            </a:p>
          </p:txBody>
        </p:sp>
        <p:sp>
          <p:nvSpPr>
            <p:cNvPr id="91205" name="Line 58"/>
            <p:cNvSpPr>
              <a:spLocks noChangeShapeType="1"/>
            </p:cNvSpPr>
            <p:nvPr/>
          </p:nvSpPr>
          <p:spPr bwMode="auto">
            <a:xfrm>
              <a:off x="3648" y="768"/>
              <a:ext cx="144" cy="0"/>
            </a:xfrm>
            <a:prstGeom prst="line">
              <a:avLst/>
            </a:prstGeom>
            <a:noFill/>
            <a:ln w="38100">
              <a:solidFill>
                <a:srgbClr val="15C119"/>
              </a:solidFill>
              <a:round/>
              <a:headEnd/>
              <a:tailEnd type="triangle" w="med" len="med"/>
            </a:ln>
          </p:spPr>
          <p:txBody>
            <a:bodyPr/>
            <a:lstStyle/>
            <a:p>
              <a:endParaRPr lang="en-US"/>
            </a:p>
          </p:txBody>
        </p:sp>
      </p:grpSp>
      <p:grpSp>
        <p:nvGrpSpPr>
          <p:cNvPr id="10" name="Group 59"/>
          <p:cNvGrpSpPr>
            <a:grpSpLocks/>
          </p:cNvGrpSpPr>
          <p:nvPr/>
        </p:nvGrpSpPr>
        <p:grpSpPr bwMode="auto">
          <a:xfrm>
            <a:off x="7767638" y="3543300"/>
            <a:ext cx="1317625" cy="228600"/>
            <a:chOff x="3648" y="672"/>
            <a:chExt cx="576" cy="192"/>
          </a:xfrm>
        </p:grpSpPr>
        <p:sp>
          <p:nvSpPr>
            <p:cNvPr id="91202" name="Rectangle 60"/>
            <p:cNvSpPr>
              <a:spLocks noChangeArrowheads="1"/>
            </p:cNvSpPr>
            <p:nvPr/>
          </p:nvSpPr>
          <p:spPr bwMode="auto">
            <a:xfrm>
              <a:off x="3840" y="672"/>
              <a:ext cx="384" cy="192"/>
            </a:xfrm>
            <a:prstGeom prst="rect">
              <a:avLst/>
            </a:prstGeom>
            <a:noFill/>
            <a:ln w="9525">
              <a:solidFill>
                <a:srgbClr val="15C119"/>
              </a:solidFill>
              <a:miter lim="800000"/>
              <a:headEnd/>
              <a:tailEnd/>
            </a:ln>
          </p:spPr>
          <p:txBody>
            <a:bodyPr/>
            <a:lstStyle/>
            <a:p>
              <a:pPr>
                <a:spcBef>
                  <a:spcPct val="20000"/>
                </a:spcBef>
              </a:pPr>
              <a:r>
                <a:rPr lang="en-US" sz="800">
                  <a:cs typeface="Arial" charset="0"/>
                </a:rPr>
                <a:t>Subscore</a:t>
              </a:r>
            </a:p>
          </p:txBody>
        </p:sp>
        <p:sp>
          <p:nvSpPr>
            <p:cNvPr id="91203" name="Line 61"/>
            <p:cNvSpPr>
              <a:spLocks noChangeShapeType="1"/>
            </p:cNvSpPr>
            <p:nvPr/>
          </p:nvSpPr>
          <p:spPr bwMode="auto">
            <a:xfrm>
              <a:off x="3648" y="768"/>
              <a:ext cx="144" cy="0"/>
            </a:xfrm>
            <a:prstGeom prst="line">
              <a:avLst/>
            </a:prstGeom>
            <a:noFill/>
            <a:ln w="38100">
              <a:solidFill>
                <a:srgbClr val="15C119"/>
              </a:solidFill>
              <a:round/>
              <a:headEnd/>
              <a:tailEnd type="triangle" w="med" len="med"/>
            </a:ln>
          </p:spPr>
          <p:txBody>
            <a:bodyPr/>
            <a:lstStyle/>
            <a:p>
              <a:endParaRPr lang="en-US"/>
            </a:p>
          </p:txBody>
        </p:sp>
      </p:grpSp>
      <p:grpSp>
        <p:nvGrpSpPr>
          <p:cNvPr id="11" name="Group 62"/>
          <p:cNvGrpSpPr>
            <a:grpSpLocks/>
          </p:cNvGrpSpPr>
          <p:nvPr/>
        </p:nvGrpSpPr>
        <p:grpSpPr bwMode="auto">
          <a:xfrm>
            <a:off x="7767638" y="3844925"/>
            <a:ext cx="1317625" cy="228600"/>
            <a:chOff x="3648" y="672"/>
            <a:chExt cx="576" cy="192"/>
          </a:xfrm>
        </p:grpSpPr>
        <p:sp>
          <p:nvSpPr>
            <p:cNvPr id="91200" name="Rectangle 63"/>
            <p:cNvSpPr>
              <a:spLocks noChangeArrowheads="1"/>
            </p:cNvSpPr>
            <p:nvPr/>
          </p:nvSpPr>
          <p:spPr bwMode="auto">
            <a:xfrm>
              <a:off x="3840" y="672"/>
              <a:ext cx="384" cy="192"/>
            </a:xfrm>
            <a:prstGeom prst="rect">
              <a:avLst/>
            </a:prstGeom>
            <a:noFill/>
            <a:ln w="9525">
              <a:solidFill>
                <a:srgbClr val="15C119"/>
              </a:solidFill>
              <a:miter lim="800000"/>
              <a:headEnd/>
              <a:tailEnd/>
            </a:ln>
          </p:spPr>
          <p:txBody>
            <a:bodyPr/>
            <a:lstStyle/>
            <a:p>
              <a:pPr>
                <a:spcBef>
                  <a:spcPct val="20000"/>
                </a:spcBef>
              </a:pPr>
              <a:r>
                <a:rPr lang="en-US" sz="800">
                  <a:cs typeface="Arial" charset="0"/>
                </a:rPr>
                <a:t>Subscore</a:t>
              </a:r>
            </a:p>
          </p:txBody>
        </p:sp>
        <p:sp>
          <p:nvSpPr>
            <p:cNvPr id="91201" name="Line 64"/>
            <p:cNvSpPr>
              <a:spLocks noChangeShapeType="1"/>
            </p:cNvSpPr>
            <p:nvPr/>
          </p:nvSpPr>
          <p:spPr bwMode="auto">
            <a:xfrm>
              <a:off x="3648" y="768"/>
              <a:ext cx="144" cy="0"/>
            </a:xfrm>
            <a:prstGeom prst="line">
              <a:avLst/>
            </a:prstGeom>
            <a:noFill/>
            <a:ln w="38100">
              <a:solidFill>
                <a:srgbClr val="15C119"/>
              </a:solidFill>
              <a:round/>
              <a:headEnd/>
              <a:tailEnd type="triangle" w="med" len="med"/>
            </a:ln>
          </p:spPr>
          <p:txBody>
            <a:bodyPr/>
            <a:lstStyle/>
            <a:p>
              <a:endParaRPr lang="en-US"/>
            </a:p>
          </p:txBody>
        </p:sp>
      </p:grpSp>
      <p:grpSp>
        <p:nvGrpSpPr>
          <p:cNvPr id="12" name="Group 65"/>
          <p:cNvGrpSpPr>
            <a:grpSpLocks/>
          </p:cNvGrpSpPr>
          <p:nvPr/>
        </p:nvGrpSpPr>
        <p:grpSpPr bwMode="auto">
          <a:xfrm>
            <a:off x="7767638" y="4171950"/>
            <a:ext cx="1317625" cy="193675"/>
            <a:chOff x="3648" y="672"/>
            <a:chExt cx="576" cy="192"/>
          </a:xfrm>
        </p:grpSpPr>
        <p:sp>
          <p:nvSpPr>
            <p:cNvPr id="91198" name="Rectangle 66"/>
            <p:cNvSpPr>
              <a:spLocks noChangeArrowheads="1"/>
            </p:cNvSpPr>
            <p:nvPr/>
          </p:nvSpPr>
          <p:spPr bwMode="auto">
            <a:xfrm>
              <a:off x="3840" y="672"/>
              <a:ext cx="384" cy="192"/>
            </a:xfrm>
            <a:prstGeom prst="rect">
              <a:avLst/>
            </a:prstGeom>
            <a:noFill/>
            <a:ln w="9525">
              <a:solidFill>
                <a:srgbClr val="15C119"/>
              </a:solidFill>
              <a:miter lim="800000"/>
              <a:headEnd/>
              <a:tailEnd/>
            </a:ln>
          </p:spPr>
          <p:txBody>
            <a:bodyPr/>
            <a:lstStyle/>
            <a:p>
              <a:pPr>
                <a:spcBef>
                  <a:spcPct val="20000"/>
                </a:spcBef>
              </a:pPr>
              <a:r>
                <a:rPr lang="en-US" sz="800">
                  <a:cs typeface="Arial" charset="0"/>
                </a:rPr>
                <a:t>Subscore</a:t>
              </a:r>
            </a:p>
          </p:txBody>
        </p:sp>
        <p:sp>
          <p:nvSpPr>
            <p:cNvPr id="91199" name="Line 67"/>
            <p:cNvSpPr>
              <a:spLocks noChangeShapeType="1"/>
            </p:cNvSpPr>
            <p:nvPr/>
          </p:nvSpPr>
          <p:spPr bwMode="auto">
            <a:xfrm>
              <a:off x="3648" y="768"/>
              <a:ext cx="144" cy="0"/>
            </a:xfrm>
            <a:prstGeom prst="line">
              <a:avLst/>
            </a:prstGeom>
            <a:noFill/>
            <a:ln w="38100">
              <a:solidFill>
                <a:srgbClr val="15C119"/>
              </a:solidFill>
              <a:round/>
              <a:headEnd/>
              <a:tailEnd type="triangle" w="med" len="med"/>
            </a:ln>
          </p:spPr>
          <p:txBody>
            <a:bodyPr/>
            <a:lstStyle/>
            <a:p>
              <a:endParaRPr lang="en-US"/>
            </a:p>
          </p:txBody>
        </p:sp>
      </p:grpSp>
      <p:grpSp>
        <p:nvGrpSpPr>
          <p:cNvPr id="13" name="Group 92"/>
          <p:cNvGrpSpPr>
            <a:grpSpLocks/>
          </p:cNvGrpSpPr>
          <p:nvPr/>
        </p:nvGrpSpPr>
        <p:grpSpPr bwMode="auto">
          <a:xfrm>
            <a:off x="7767638" y="4587875"/>
            <a:ext cx="1308100" cy="206375"/>
            <a:chOff x="4893" y="2890"/>
            <a:chExt cx="824" cy="130"/>
          </a:xfrm>
        </p:grpSpPr>
        <p:sp>
          <p:nvSpPr>
            <p:cNvPr id="91196" name="Rectangle 69"/>
            <p:cNvSpPr>
              <a:spLocks noChangeArrowheads="1"/>
            </p:cNvSpPr>
            <p:nvPr/>
          </p:nvSpPr>
          <p:spPr bwMode="auto">
            <a:xfrm>
              <a:off x="5168" y="2890"/>
              <a:ext cx="549" cy="130"/>
            </a:xfrm>
            <a:prstGeom prst="rect">
              <a:avLst/>
            </a:prstGeom>
            <a:noFill/>
            <a:ln w="9525">
              <a:solidFill>
                <a:srgbClr val="15C119"/>
              </a:solidFill>
              <a:miter lim="800000"/>
              <a:headEnd/>
              <a:tailEnd/>
            </a:ln>
          </p:spPr>
          <p:txBody>
            <a:bodyPr/>
            <a:lstStyle/>
            <a:p>
              <a:pPr>
                <a:spcBef>
                  <a:spcPct val="20000"/>
                </a:spcBef>
              </a:pPr>
              <a:r>
                <a:rPr lang="en-US" sz="800">
                  <a:cs typeface="Arial" charset="0"/>
                </a:rPr>
                <a:t>Subscores</a:t>
              </a:r>
            </a:p>
          </p:txBody>
        </p:sp>
        <p:sp>
          <p:nvSpPr>
            <p:cNvPr id="91197" name="Line 70"/>
            <p:cNvSpPr>
              <a:spLocks noChangeShapeType="1"/>
            </p:cNvSpPr>
            <p:nvPr/>
          </p:nvSpPr>
          <p:spPr bwMode="auto">
            <a:xfrm flipV="1">
              <a:off x="4893" y="2953"/>
              <a:ext cx="226" cy="0"/>
            </a:xfrm>
            <a:prstGeom prst="line">
              <a:avLst/>
            </a:prstGeom>
            <a:noFill/>
            <a:ln w="38100">
              <a:solidFill>
                <a:srgbClr val="15C119"/>
              </a:solidFill>
              <a:round/>
              <a:headEnd/>
              <a:tailEnd type="triangle" w="med" len="med"/>
            </a:ln>
          </p:spPr>
          <p:txBody>
            <a:bodyPr/>
            <a:lstStyle/>
            <a:p>
              <a:endParaRPr lang="en-US"/>
            </a:p>
          </p:txBody>
        </p:sp>
      </p:grpSp>
      <p:grpSp>
        <p:nvGrpSpPr>
          <p:cNvPr id="14" name="Group 71"/>
          <p:cNvGrpSpPr>
            <a:grpSpLocks/>
          </p:cNvGrpSpPr>
          <p:nvPr/>
        </p:nvGrpSpPr>
        <p:grpSpPr bwMode="auto">
          <a:xfrm>
            <a:off x="7761288" y="5033963"/>
            <a:ext cx="1317625" cy="228600"/>
            <a:chOff x="3648" y="672"/>
            <a:chExt cx="576" cy="192"/>
          </a:xfrm>
        </p:grpSpPr>
        <p:sp>
          <p:nvSpPr>
            <p:cNvPr id="91194" name="Rectangle 72"/>
            <p:cNvSpPr>
              <a:spLocks noChangeArrowheads="1"/>
            </p:cNvSpPr>
            <p:nvPr/>
          </p:nvSpPr>
          <p:spPr bwMode="auto">
            <a:xfrm>
              <a:off x="3840" y="672"/>
              <a:ext cx="384" cy="192"/>
            </a:xfrm>
            <a:prstGeom prst="rect">
              <a:avLst/>
            </a:prstGeom>
            <a:noFill/>
            <a:ln w="9525">
              <a:solidFill>
                <a:srgbClr val="15C119"/>
              </a:solidFill>
              <a:miter lim="800000"/>
              <a:headEnd/>
              <a:tailEnd/>
            </a:ln>
          </p:spPr>
          <p:txBody>
            <a:bodyPr/>
            <a:lstStyle/>
            <a:p>
              <a:pPr>
                <a:spcBef>
                  <a:spcPct val="20000"/>
                </a:spcBef>
              </a:pPr>
              <a:r>
                <a:rPr lang="en-US" sz="800">
                  <a:cs typeface="Arial" charset="0"/>
                </a:rPr>
                <a:t>Subscore</a:t>
              </a:r>
            </a:p>
          </p:txBody>
        </p:sp>
        <p:sp>
          <p:nvSpPr>
            <p:cNvPr id="91195" name="Line 73"/>
            <p:cNvSpPr>
              <a:spLocks noChangeShapeType="1"/>
            </p:cNvSpPr>
            <p:nvPr/>
          </p:nvSpPr>
          <p:spPr bwMode="auto">
            <a:xfrm>
              <a:off x="3648" y="768"/>
              <a:ext cx="144" cy="0"/>
            </a:xfrm>
            <a:prstGeom prst="line">
              <a:avLst/>
            </a:prstGeom>
            <a:noFill/>
            <a:ln w="38100">
              <a:solidFill>
                <a:srgbClr val="15C119"/>
              </a:solidFill>
              <a:round/>
              <a:headEnd/>
              <a:tailEnd type="triangle" w="med" len="med"/>
            </a:ln>
          </p:spPr>
          <p:txBody>
            <a:bodyPr/>
            <a:lstStyle/>
            <a:p>
              <a:endParaRPr lang="en-US"/>
            </a:p>
          </p:txBody>
        </p:sp>
      </p:grpSp>
      <p:grpSp>
        <p:nvGrpSpPr>
          <p:cNvPr id="15" name="Group 74"/>
          <p:cNvGrpSpPr>
            <a:grpSpLocks/>
          </p:cNvGrpSpPr>
          <p:nvPr/>
        </p:nvGrpSpPr>
        <p:grpSpPr bwMode="auto">
          <a:xfrm>
            <a:off x="7759700" y="5772150"/>
            <a:ext cx="1317625" cy="228600"/>
            <a:chOff x="3648" y="672"/>
            <a:chExt cx="576" cy="192"/>
          </a:xfrm>
        </p:grpSpPr>
        <p:sp>
          <p:nvSpPr>
            <p:cNvPr id="91192" name="Rectangle 75"/>
            <p:cNvSpPr>
              <a:spLocks noChangeArrowheads="1"/>
            </p:cNvSpPr>
            <p:nvPr/>
          </p:nvSpPr>
          <p:spPr bwMode="auto">
            <a:xfrm>
              <a:off x="3840" y="672"/>
              <a:ext cx="384" cy="192"/>
            </a:xfrm>
            <a:prstGeom prst="rect">
              <a:avLst/>
            </a:prstGeom>
            <a:noFill/>
            <a:ln w="9525">
              <a:solidFill>
                <a:srgbClr val="15C119"/>
              </a:solidFill>
              <a:miter lim="800000"/>
              <a:headEnd/>
              <a:tailEnd/>
            </a:ln>
          </p:spPr>
          <p:txBody>
            <a:bodyPr/>
            <a:lstStyle/>
            <a:p>
              <a:pPr>
                <a:spcBef>
                  <a:spcPct val="20000"/>
                </a:spcBef>
              </a:pPr>
              <a:r>
                <a:rPr lang="en-US" sz="800">
                  <a:cs typeface="Arial" charset="0"/>
                </a:rPr>
                <a:t>Subscore</a:t>
              </a:r>
            </a:p>
          </p:txBody>
        </p:sp>
        <p:sp>
          <p:nvSpPr>
            <p:cNvPr id="91193" name="Line 76"/>
            <p:cNvSpPr>
              <a:spLocks noChangeShapeType="1"/>
            </p:cNvSpPr>
            <p:nvPr/>
          </p:nvSpPr>
          <p:spPr bwMode="auto">
            <a:xfrm>
              <a:off x="3648" y="768"/>
              <a:ext cx="144" cy="0"/>
            </a:xfrm>
            <a:prstGeom prst="line">
              <a:avLst/>
            </a:prstGeom>
            <a:noFill/>
            <a:ln w="38100">
              <a:solidFill>
                <a:srgbClr val="15C119"/>
              </a:solidFill>
              <a:round/>
              <a:headEnd/>
              <a:tailEnd type="triangle" w="med" len="med"/>
            </a:ln>
          </p:spPr>
          <p:txBody>
            <a:bodyPr/>
            <a:lstStyle/>
            <a:p>
              <a:endParaRPr lang="en-US"/>
            </a:p>
          </p:txBody>
        </p:sp>
      </p:grpSp>
      <p:sp>
        <p:nvSpPr>
          <p:cNvPr id="29773" name="Rectangle 77"/>
          <p:cNvSpPr>
            <a:spLocks noChangeArrowheads="1"/>
          </p:cNvSpPr>
          <p:nvPr/>
        </p:nvSpPr>
        <p:spPr bwMode="auto">
          <a:xfrm>
            <a:off x="6934200" y="6353175"/>
            <a:ext cx="2100263" cy="352425"/>
          </a:xfrm>
          <a:prstGeom prst="rect">
            <a:avLst/>
          </a:prstGeom>
          <a:solidFill>
            <a:srgbClr val="FF9933"/>
          </a:solidFill>
          <a:ln w="28575">
            <a:solidFill>
              <a:schemeClr val="tx1"/>
            </a:solidFill>
            <a:miter lim="800000"/>
            <a:headEnd/>
            <a:tailEnd/>
          </a:ln>
        </p:spPr>
        <p:txBody>
          <a:bodyPr/>
          <a:lstStyle/>
          <a:p>
            <a:pPr>
              <a:spcBef>
                <a:spcPct val="20000"/>
              </a:spcBef>
            </a:pPr>
            <a:r>
              <a:rPr lang="el-GR" b="1">
                <a:cs typeface="Arial" charset="0"/>
              </a:rPr>
              <a:t>Σ</a:t>
            </a:r>
            <a:r>
              <a:rPr lang="en-US" b="1">
                <a:cs typeface="Arial" charset="0"/>
              </a:rPr>
              <a:t> = Overall Score</a:t>
            </a:r>
            <a:endParaRPr lang="el-GR" b="1">
              <a:cs typeface="Arial" charset="0"/>
            </a:endParaRPr>
          </a:p>
        </p:txBody>
      </p:sp>
      <p:sp>
        <p:nvSpPr>
          <p:cNvPr id="29774" name="Rectangle 78"/>
          <p:cNvSpPr>
            <a:spLocks noChangeArrowheads="1"/>
          </p:cNvSpPr>
          <p:nvPr/>
        </p:nvSpPr>
        <p:spPr bwMode="auto">
          <a:xfrm>
            <a:off x="5810250" y="4152900"/>
            <a:ext cx="1930400" cy="228600"/>
          </a:xfrm>
          <a:prstGeom prst="rect">
            <a:avLst/>
          </a:prstGeom>
          <a:noFill/>
          <a:ln w="9525">
            <a:solidFill>
              <a:schemeClr val="tx1"/>
            </a:solidFill>
            <a:miter lim="800000"/>
            <a:headEnd/>
            <a:tailEnd/>
          </a:ln>
        </p:spPr>
        <p:txBody>
          <a:bodyPr anchor="ctr"/>
          <a:lstStyle/>
          <a:p>
            <a:pPr>
              <a:spcBef>
                <a:spcPct val="20000"/>
              </a:spcBef>
            </a:pPr>
            <a:r>
              <a:rPr lang="en-US" sz="1400">
                <a:cs typeface="Arial" charset="0"/>
              </a:rPr>
              <a:t>Habitat Specificity</a:t>
            </a:r>
          </a:p>
        </p:txBody>
      </p:sp>
      <p:cxnSp>
        <p:nvCxnSpPr>
          <p:cNvPr id="29775" name="AutoShape 79"/>
          <p:cNvCxnSpPr>
            <a:cxnSpLocks noChangeShapeType="1"/>
            <a:endCxn id="29708" idx="1"/>
          </p:cNvCxnSpPr>
          <p:nvPr/>
        </p:nvCxnSpPr>
        <p:spPr bwMode="auto">
          <a:xfrm>
            <a:off x="3570288" y="1657350"/>
            <a:ext cx="2246312" cy="952500"/>
          </a:xfrm>
          <a:prstGeom prst="bentConnector3">
            <a:avLst>
              <a:gd name="adj1" fmla="val 49963"/>
            </a:avLst>
          </a:prstGeom>
          <a:noFill/>
          <a:ln w="19050">
            <a:solidFill>
              <a:srgbClr val="5F5F5F"/>
            </a:solidFill>
            <a:miter lim="800000"/>
            <a:headEnd/>
            <a:tailEnd type="triangle" w="med" len="med"/>
          </a:ln>
        </p:spPr>
      </p:cxnSp>
      <p:sp>
        <p:nvSpPr>
          <p:cNvPr id="29779" name="Line 83"/>
          <p:cNvSpPr>
            <a:spLocks noChangeShapeType="1"/>
          </p:cNvSpPr>
          <p:nvPr/>
        </p:nvSpPr>
        <p:spPr bwMode="auto">
          <a:xfrm>
            <a:off x="8194675" y="6180138"/>
            <a:ext cx="865188" cy="1587"/>
          </a:xfrm>
          <a:prstGeom prst="line">
            <a:avLst/>
          </a:prstGeom>
          <a:noFill/>
          <a:ln w="19050">
            <a:solidFill>
              <a:schemeClr val="tx1"/>
            </a:solidFill>
            <a:round/>
            <a:headEnd/>
            <a:tailEnd/>
          </a:ln>
        </p:spPr>
        <p:txBody>
          <a:bodyPr/>
          <a:lstStyle/>
          <a:p>
            <a:endParaRPr lang="en-US"/>
          </a:p>
        </p:txBody>
      </p:sp>
      <p:sp>
        <p:nvSpPr>
          <p:cNvPr id="29780" name="Line 84"/>
          <p:cNvSpPr>
            <a:spLocks noChangeShapeType="1"/>
          </p:cNvSpPr>
          <p:nvPr/>
        </p:nvSpPr>
        <p:spPr bwMode="auto">
          <a:xfrm flipH="1">
            <a:off x="4664075" y="4259263"/>
            <a:ext cx="12700" cy="1657350"/>
          </a:xfrm>
          <a:prstGeom prst="line">
            <a:avLst/>
          </a:prstGeom>
          <a:noFill/>
          <a:ln w="19050">
            <a:solidFill>
              <a:srgbClr val="5F5F5F"/>
            </a:solidFill>
            <a:round/>
            <a:headEnd/>
            <a:tailEnd/>
          </a:ln>
        </p:spPr>
        <p:txBody>
          <a:bodyPr/>
          <a:lstStyle/>
          <a:p>
            <a:endParaRPr lang="en-US"/>
          </a:p>
        </p:txBody>
      </p:sp>
      <p:sp>
        <p:nvSpPr>
          <p:cNvPr id="29781" name="Line 85"/>
          <p:cNvSpPr>
            <a:spLocks noChangeShapeType="1"/>
          </p:cNvSpPr>
          <p:nvPr/>
        </p:nvSpPr>
        <p:spPr bwMode="auto">
          <a:xfrm>
            <a:off x="4678363" y="5913438"/>
            <a:ext cx="1112837" cy="0"/>
          </a:xfrm>
          <a:prstGeom prst="line">
            <a:avLst/>
          </a:prstGeom>
          <a:noFill/>
          <a:ln w="19050">
            <a:solidFill>
              <a:srgbClr val="5F5F5F"/>
            </a:solidFill>
            <a:round/>
            <a:headEnd/>
            <a:tailEnd type="triangle" w="med" len="med"/>
          </a:ln>
        </p:spPr>
        <p:txBody>
          <a:bodyPr/>
          <a:lstStyle/>
          <a:p>
            <a:endParaRPr lang="en-US"/>
          </a:p>
        </p:txBody>
      </p:sp>
      <p:sp>
        <p:nvSpPr>
          <p:cNvPr id="29782" name="Line 86"/>
          <p:cNvSpPr>
            <a:spLocks noChangeShapeType="1"/>
          </p:cNvSpPr>
          <p:nvPr/>
        </p:nvSpPr>
        <p:spPr bwMode="auto">
          <a:xfrm>
            <a:off x="4678363" y="4648200"/>
            <a:ext cx="1090612" cy="0"/>
          </a:xfrm>
          <a:prstGeom prst="line">
            <a:avLst/>
          </a:prstGeom>
          <a:noFill/>
          <a:ln w="19050">
            <a:solidFill>
              <a:srgbClr val="5F5F5F"/>
            </a:solidFill>
            <a:round/>
            <a:headEnd/>
            <a:tailEnd type="triangle" w="med" len="med"/>
          </a:ln>
        </p:spPr>
        <p:txBody>
          <a:bodyPr/>
          <a:lstStyle/>
          <a:p>
            <a:endParaRPr lang="en-US"/>
          </a:p>
        </p:txBody>
      </p:sp>
      <p:sp>
        <p:nvSpPr>
          <p:cNvPr id="29783" name="Line 87"/>
          <p:cNvSpPr>
            <a:spLocks noChangeShapeType="1"/>
          </p:cNvSpPr>
          <p:nvPr/>
        </p:nvSpPr>
        <p:spPr bwMode="auto">
          <a:xfrm>
            <a:off x="4678363" y="5149850"/>
            <a:ext cx="1106487" cy="0"/>
          </a:xfrm>
          <a:prstGeom prst="line">
            <a:avLst/>
          </a:prstGeom>
          <a:noFill/>
          <a:ln w="19050">
            <a:solidFill>
              <a:srgbClr val="5F5F5F"/>
            </a:solidFill>
            <a:round/>
            <a:headEnd/>
            <a:tailEnd type="triangle" w="med" len="med"/>
          </a:ln>
        </p:spPr>
        <p:txBody>
          <a:bodyPr/>
          <a:lstStyle/>
          <a:p>
            <a:endParaRPr lang="en-US"/>
          </a:p>
        </p:txBody>
      </p:sp>
      <p:sp>
        <p:nvSpPr>
          <p:cNvPr id="29784" name="Line 88"/>
          <p:cNvSpPr>
            <a:spLocks noChangeShapeType="1"/>
          </p:cNvSpPr>
          <p:nvPr/>
        </p:nvSpPr>
        <p:spPr bwMode="auto">
          <a:xfrm>
            <a:off x="4678363" y="5470525"/>
            <a:ext cx="1112837" cy="0"/>
          </a:xfrm>
          <a:prstGeom prst="line">
            <a:avLst/>
          </a:prstGeom>
          <a:noFill/>
          <a:ln w="19050">
            <a:solidFill>
              <a:srgbClr val="5F5F5F"/>
            </a:solidFill>
            <a:round/>
            <a:headEnd/>
            <a:tailEnd type="triangle" w="med" len="med"/>
          </a:ln>
        </p:spPr>
        <p:txBody>
          <a:bodyPr/>
          <a:lstStyle/>
          <a:p>
            <a:endParaRPr lang="en-US"/>
          </a:p>
        </p:txBody>
      </p:sp>
      <p:grpSp>
        <p:nvGrpSpPr>
          <p:cNvPr id="16" name="Group 91"/>
          <p:cNvGrpSpPr>
            <a:grpSpLocks/>
          </p:cNvGrpSpPr>
          <p:nvPr/>
        </p:nvGrpSpPr>
        <p:grpSpPr bwMode="auto">
          <a:xfrm>
            <a:off x="7743825" y="5387975"/>
            <a:ext cx="1316038" cy="206375"/>
            <a:chOff x="4878" y="3394"/>
            <a:chExt cx="829" cy="130"/>
          </a:xfrm>
        </p:grpSpPr>
        <p:sp>
          <p:nvSpPr>
            <p:cNvPr id="91190" name="Rectangle 89"/>
            <p:cNvSpPr>
              <a:spLocks noChangeArrowheads="1"/>
            </p:cNvSpPr>
            <p:nvPr/>
          </p:nvSpPr>
          <p:spPr bwMode="auto">
            <a:xfrm>
              <a:off x="5158" y="3394"/>
              <a:ext cx="549" cy="130"/>
            </a:xfrm>
            <a:prstGeom prst="rect">
              <a:avLst/>
            </a:prstGeom>
            <a:noFill/>
            <a:ln w="9525">
              <a:solidFill>
                <a:srgbClr val="15C119"/>
              </a:solidFill>
              <a:miter lim="800000"/>
              <a:headEnd/>
              <a:tailEnd/>
            </a:ln>
          </p:spPr>
          <p:txBody>
            <a:bodyPr/>
            <a:lstStyle/>
            <a:p>
              <a:pPr>
                <a:spcBef>
                  <a:spcPct val="20000"/>
                </a:spcBef>
              </a:pPr>
              <a:r>
                <a:rPr lang="en-US" sz="800">
                  <a:cs typeface="Arial" charset="0"/>
                </a:rPr>
                <a:t>Subscores</a:t>
              </a:r>
            </a:p>
          </p:txBody>
        </p:sp>
        <p:sp>
          <p:nvSpPr>
            <p:cNvPr id="91191" name="Line 90"/>
            <p:cNvSpPr>
              <a:spLocks noChangeShapeType="1"/>
            </p:cNvSpPr>
            <p:nvPr/>
          </p:nvSpPr>
          <p:spPr bwMode="auto">
            <a:xfrm flipV="1">
              <a:off x="4878" y="3467"/>
              <a:ext cx="226" cy="0"/>
            </a:xfrm>
            <a:prstGeom prst="line">
              <a:avLst/>
            </a:prstGeom>
            <a:noFill/>
            <a:ln w="38100">
              <a:solidFill>
                <a:srgbClr val="15C119"/>
              </a:solidFill>
              <a:round/>
              <a:headEnd/>
              <a:tailEnd type="triangle" w="med" len="med"/>
            </a:ln>
          </p:spPr>
          <p:txBody>
            <a:bodyPr/>
            <a:lstStyle/>
            <a:p>
              <a:endParaRPr lang="en-US"/>
            </a:p>
          </p:txBody>
        </p:sp>
      </p:grpSp>
      <p:pic>
        <p:nvPicPr>
          <p:cNvPr id="91189" name="Picture 94" descr="Scan1459"/>
          <p:cNvPicPr>
            <a:picLocks noChangeAspect="1" noChangeArrowheads="1"/>
          </p:cNvPicPr>
          <p:nvPr/>
        </p:nvPicPr>
        <p:blipFill>
          <a:blip r:embed="rId3" cstate="print"/>
          <a:srcRect/>
          <a:stretch>
            <a:fillRect/>
          </a:stretch>
        </p:blipFill>
        <p:spPr bwMode="auto">
          <a:xfrm>
            <a:off x="228600" y="3581400"/>
            <a:ext cx="4114800" cy="27447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969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29699">
                                            <p:bg/>
                                          </p:spTgt>
                                        </p:tgtEl>
                                        <p:attrNameLst>
                                          <p:attrName>style.visibility</p:attrName>
                                        </p:attrNameLst>
                                      </p:cBhvr>
                                      <p:to>
                                        <p:strVal val="visible"/>
                                      </p:to>
                                    </p:set>
                                  </p:childTnLst>
                                </p:cTn>
                              </p:par>
                              <p:par>
                                <p:cTn id="10" presetID="1" presetClass="entr" presetSubtype="0" fill="hold" grpId="0" nodeType="withEffect">
                                  <p:stCondLst>
                                    <p:cond delay="500"/>
                                  </p:stCondLst>
                                  <p:childTnLst>
                                    <p:set>
                                      <p:cBhvr>
                                        <p:cTn id="11" dur="1" fill="hold">
                                          <p:stCondLst>
                                            <p:cond delay="0"/>
                                          </p:stCondLst>
                                        </p:cTn>
                                        <p:tgtEl>
                                          <p:spTgt spid="29699">
                                            <p:txEl>
                                              <p:pRg st="0" end="0"/>
                                            </p:txEl>
                                          </p:spTgt>
                                        </p:tgtEl>
                                        <p:attrNameLst>
                                          <p:attrName>style.visibility</p:attrName>
                                        </p:attrNameLst>
                                      </p:cBhvr>
                                      <p:to>
                                        <p:strVal val="visible"/>
                                      </p:to>
                                    </p:set>
                                  </p:childTnLst>
                                </p:cTn>
                              </p:par>
                            </p:childTnLst>
                          </p:cTn>
                        </p:par>
                        <p:par>
                          <p:cTn id="12" fill="hold">
                            <p:stCondLst>
                              <p:cond delay="500"/>
                            </p:stCondLst>
                            <p:childTnLst>
                              <p:par>
                                <p:cTn id="13" presetID="1" presetClass="entr" presetSubtype="0" fill="hold" grpId="0" nodeType="afterEffect">
                                  <p:stCondLst>
                                    <p:cond delay="500"/>
                                  </p:stCondLst>
                                  <p:childTnLst>
                                    <p:set>
                                      <p:cBhvr>
                                        <p:cTn id="14" dur="1" fill="hold">
                                          <p:stCondLst>
                                            <p:cond delay="0"/>
                                          </p:stCondLst>
                                        </p:cTn>
                                        <p:tgtEl>
                                          <p:spTgt spid="29701"/>
                                        </p:tgtEl>
                                        <p:attrNameLst>
                                          <p:attrName>style.visibility</p:attrName>
                                        </p:attrNameLst>
                                      </p:cBhvr>
                                      <p:to>
                                        <p:strVal val="visible"/>
                                      </p:to>
                                    </p:set>
                                  </p:childTnLst>
                                </p:cTn>
                              </p:par>
                            </p:childTnLst>
                          </p:cTn>
                        </p:par>
                        <p:par>
                          <p:cTn id="15" fill="hold">
                            <p:stCondLst>
                              <p:cond delay="1000"/>
                            </p:stCondLst>
                            <p:childTnLst>
                              <p:par>
                                <p:cTn id="16" presetID="1" presetClass="entr" presetSubtype="0" fill="hold" nodeType="afterEffect">
                                  <p:stCondLst>
                                    <p:cond delay="0"/>
                                  </p:stCondLst>
                                  <p:childTnLst>
                                    <p:set>
                                      <p:cBhvr>
                                        <p:cTn id="17" dur="1" fill="hold">
                                          <p:stCondLst>
                                            <p:cond delay="0"/>
                                          </p:stCondLst>
                                        </p:cTn>
                                        <p:tgtEl>
                                          <p:spTgt spid="29718"/>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29717"/>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29700"/>
                                        </p:tgtEl>
                                        <p:attrNameLst>
                                          <p:attrName>style.visibility</p:attrName>
                                        </p:attrNameLst>
                                      </p:cBhvr>
                                      <p:to>
                                        <p:strVal val="visible"/>
                                      </p:to>
                                    </p:set>
                                  </p:childTnLst>
                                </p:cTn>
                              </p:par>
                            </p:childTnLst>
                          </p:cTn>
                        </p:par>
                        <p:par>
                          <p:cTn id="22" fill="hold">
                            <p:stCondLst>
                              <p:cond delay="1000"/>
                            </p:stCondLst>
                            <p:childTnLst>
                              <p:par>
                                <p:cTn id="23" presetID="1" presetClass="entr" presetSubtype="0" fill="hold" grpId="0" nodeType="afterEffect">
                                  <p:stCondLst>
                                    <p:cond delay="0"/>
                                  </p:stCondLst>
                                  <p:childTnLst>
                                    <p:set>
                                      <p:cBhvr>
                                        <p:cTn id="24" dur="1" fill="hold">
                                          <p:stCondLst>
                                            <p:cond delay="0"/>
                                          </p:stCondLst>
                                        </p:cTn>
                                        <p:tgtEl>
                                          <p:spTgt spid="29702"/>
                                        </p:tgtEl>
                                        <p:attrNameLst>
                                          <p:attrName>style.visibility</p:attrName>
                                        </p:attrNameLst>
                                      </p:cBhvr>
                                      <p:to>
                                        <p:strVal val="visible"/>
                                      </p:to>
                                    </p:set>
                                  </p:childTnLst>
                                </p:cTn>
                              </p:par>
                            </p:childTnLst>
                          </p:cTn>
                        </p:par>
                        <p:par>
                          <p:cTn id="25" fill="hold">
                            <p:stCondLst>
                              <p:cond delay="1000"/>
                            </p:stCondLst>
                            <p:childTnLst>
                              <p:par>
                                <p:cTn id="26" presetID="1" presetClass="entr" presetSubtype="0" fill="hold" grpId="0" nodeType="afterEffect">
                                  <p:stCondLst>
                                    <p:cond delay="0"/>
                                  </p:stCondLst>
                                  <p:childTnLst>
                                    <p:set>
                                      <p:cBhvr>
                                        <p:cTn id="27" dur="1" fill="hold">
                                          <p:stCondLst>
                                            <p:cond delay="0"/>
                                          </p:stCondLst>
                                        </p:cTn>
                                        <p:tgtEl>
                                          <p:spTgt spid="29703"/>
                                        </p:tgtEl>
                                        <p:attrNameLst>
                                          <p:attrName>style.visibility</p:attrName>
                                        </p:attrNameLst>
                                      </p:cBhvr>
                                      <p:to>
                                        <p:strVal val="visible"/>
                                      </p:to>
                                    </p:set>
                                  </p:childTnLst>
                                </p:cTn>
                              </p:par>
                            </p:childTnLst>
                          </p:cTn>
                        </p:par>
                        <p:par>
                          <p:cTn id="28" fill="hold">
                            <p:stCondLst>
                              <p:cond delay="1000"/>
                            </p:stCondLst>
                            <p:childTnLst>
                              <p:par>
                                <p:cTn id="29" presetID="1" presetClass="entr" presetSubtype="0" fill="hold" grpId="0" nodeType="afterEffect">
                                  <p:stCondLst>
                                    <p:cond delay="500"/>
                                  </p:stCondLst>
                                  <p:childTnLst>
                                    <p:set>
                                      <p:cBhvr>
                                        <p:cTn id="30" dur="1" fill="hold">
                                          <p:stCondLst>
                                            <p:cond delay="0"/>
                                          </p:stCondLst>
                                        </p:cTn>
                                        <p:tgtEl>
                                          <p:spTgt spid="29704"/>
                                        </p:tgtEl>
                                        <p:attrNameLst>
                                          <p:attrName>style.visibility</p:attrName>
                                        </p:attrNameLst>
                                      </p:cBhvr>
                                      <p:to>
                                        <p:strVal val="visible"/>
                                      </p:to>
                                    </p:set>
                                  </p:childTnLst>
                                </p:cTn>
                              </p:par>
                            </p:childTnLst>
                          </p:cTn>
                        </p:par>
                        <p:par>
                          <p:cTn id="31" fill="hold">
                            <p:stCondLst>
                              <p:cond delay="1500"/>
                            </p:stCondLst>
                            <p:childTnLst>
                              <p:par>
                                <p:cTn id="32" presetID="1" presetClass="entr" presetSubtype="0" fill="hold" grpId="0" nodeType="afterEffect">
                                  <p:stCondLst>
                                    <p:cond delay="500"/>
                                  </p:stCondLst>
                                  <p:childTnLst>
                                    <p:set>
                                      <p:cBhvr>
                                        <p:cTn id="33" dur="1" fill="hold">
                                          <p:stCondLst>
                                            <p:cond delay="0"/>
                                          </p:stCondLst>
                                        </p:cTn>
                                        <p:tgtEl>
                                          <p:spTgt spid="29705"/>
                                        </p:tgtEl>
                                        <p:attrNameLst>
                                          <p:attrName>style.visibility</p:attrName>
                                        </p:attrNameLst>
                                      </p:cBhvr>
                                      <p:to>
                                        <p:strVal val="visible"/>
                                      </p:to>
                                    </p:set>
                                  </p:childTnLst>
                                </p:cTn>
                              </p:par>
                            </p:childTnLst>
                          </p:cTn>
                        </p:par>
                        <p:par>
                          <p:cTn id="34" fill="hold">
                            <p:stCondLst>
                              <p:cond delay="2000"/>
                            </p:stCondLst>
                            <p:childTnLst>
                              <p:par>
                                <p:cTn id="35" presetID="1" presetClass="entr" presetSubtype="0" fill="hold" grpId="0" nodeType="afterEffect">
                                  <p:stCondLst>
                                    <p:cond delay="500"/>
                                  </p:stCondLst>
                                  <p:childTnLst>
                                    <p:set>
                                      <p:cBhvr>
                                        <p:cTn id="36" dur="1" fill="hold">
                                          <p:stCondLst>
                                            <p:cond delay="0"/>
                                          </p:stCondLst>
                                        </p:cTn>
                                        <p:tgtEl>
                                          <p:spTgt spid="29706"/>
                                        </p:tgtEl>
                                        <p:attrNameLst>
                                          <p:attrName>style.visibility</p:attrName>
                                        </p:attrNameLst>
                                      </p:cBhvr>
                                      <p:to>
                                        <p:strVal val="visible"/>
                                      </p:to>
                                    </p:set>
                                  </p:childTnLst>
                                </p:cTn>
                              </p:par>
                            </p:childTnLst>
                          </p:cTn>
                        </p:par>
                        <p:par>
                          <p:cTn id="37" fill="hold">
                            <p:stCondLst>
                              <p:cond delay="2500"/>
                            </p:stCondLst>
                            <p:childTnLst>
                              <p:par>
                                <p:cTn id="38" presetID="22" presetClass="entr" presetSubtype="4" fill="hold" nodeType="afterEffect">
                                  <p:stCondLst>
                                    <p:cond delay="0"/>
                                  </p:stCondLst>
                                  <p:childTnLst>
                                    <p:set>
                                      <p:cBhvr>
                                        <p:cTn id="39" dur="1" fill="hold">
                                          <p:stCondLst>
                                            <p:cond delay="0"/>
                                          </p:stCondLst>
                                        </p:cTn>
                                        <p:tgtEl>
                                          <p:spTgt spid="29719"/>
                                        </p:tgtEl>
                                        <p:attrNameLst>
                                          <p:attrName>style.visibility</p:attrName>
                                        </p:attrNameLst>
                                      </p:cBhvr>
                                      <p:to>
                                        <p:strVal val="visible"/>
                                      </p:to>
                                    </p:set>
                                    <p:animEffect transition="in" filter="wipe(down)">
                                      <p:cBhvr>
                                        <p:cTn id="40" dur="500"/>
                                        <p:tgtEl>
                                          <p:spTgt spid="29719"/>
                                        </p:tgtEl>
                                      </p:cBhvr>
                                    </p:animEffect>
                                  </p:childTnLst>
                                </p:cTn>
                              </p:par>
                              <p:par>
                                <p:cTn id="41" presetID="22" presetClass="entr" presetSubtype="4" fill="hold" nodeType="withEffect">
                                  <p:stCondLst>
                                    <p:cond delay="0"/>
                                  </p:stCondLst>
                                  <p:childTnLst>
                                    <p:set>
                                      <p:cBhvr>
                                        <p:cTn id="42" dur="1" fill="hold">
                                          <p:stCondLst>
                                            <p:cond delay="0"/>
                                          </p:stCondLst>
                                        </p:cTn>
                                        <p:tgtEl>
                                          <p:spTgt spid="29720"/>
                                        </p:tgtEl>
                                        <p:attrNameLst>
                                          <p:attrName>style.visibility</p:attrName>
                                        </p:attrNameLst>
                                      </p:cBhvr>
                                      <p:to>
                                        <p:strVal val="visible"/>
                                      </p:to>
                                    </p:set>
                                    <p:animEffect transition="in" filter="wipe(down)">
                                      <p:cBhvr>
                                        <p:cTn id="43" dur="500"/>
                                        <p:tgtEl>
                                          <p:spTgt spid="29720"/>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29707"/>
                                        </p:tgtEl>
                                        <p:attrNameLst>
                                          <p:attrName>style.visibility</p:attrName>
                                        </p:attrNameLst>
                                      </p:cBhvr>
                                      <p:to>
                                        <p:strVal val="visible"/>
                                      </p:to>
                                    </p:set>
                                  </p:childTnLst>
                                </p:cTn>
                              </p:par>
                            </p:childTnLst>
                          </p:cTn>
                        </p:par>
                        <p:par>
                          <p:cTn id="48" fill="hold">
                            <p:stCondLst>
                              <p:cond delay="0"/>
                            </p:stCondLst>
                            <p:childTnLst>
                              <p:par>
                                <p:cTn id="49" presetID="1" presetClass="entr" presetSubtype="0" fill="hold" grpId="0" nodeType="afterEffect">
                                  <p:stCondLst>
                                    <p:cond delay="0"/>
                                  </p:stCondLst>
                                  <p:childTnLst>
                                    <p:set>
                                      <p:cBhvr>
                                        <p:cTn id="50" dur="1" fill="hold">
                                          <p:stCondLst>
                                            <p:cond delay="0"/>
                                          </p:stCondLst>
                                        </p:cTn>
                                        <p:tgtEl>
                                          <p:spTgt spid="29708"/>
                                        </p:tgtEl>
                                        <p:attrNameLst>
                                          <p:attrName>style.visibility</p:attrName>
                                        </p:attrNameLst>
                                      </p:cBhvr>
                                      <p:to>
                                        <p:strVal val="visible"/>
                                      </p:to>
                                    </p:set>
                                  </p:childTnLst>
                                </p:cTn>
                              </p:par>
                            </p:childTnLst>
                          </p:cTn>
                        </p:par>
                        <p:par>
                          <p:cTn id="51" fill="hold">
                            <p:stCondLst>
                              <p:cond delay="0"/>
                            </p:stCondLst>
                            <p:childTnLst>
                              <p:par>
                                <p:cTn id="52" presetID="1" presetClass="entr" presetSubtype="0" fill="hold" grpId="0" nodeType="afterEffect">
                                  <p:stCondLst>
                                    <p:cond delay="500"/>
                                  </p:stCondLst>
                                  <p:childTnLst>
                                    <p:set>
                                      <p:cBhvr>
                                        <p:cTn id="53" dur="1" fill="hold">
                                          <p:stCondLst>
                                            <p:cond delay="0"/>
                                          </p:stCondLst>
                                        </p:cTn>
                                        <p:tgtEl>
                                          <p:spTgt spid="29709"/>
                                        </p:tgtEl>
                                        <p:attrNameLst>
                                          <p:attrName>style.visibility</p:attrName>
                                        </p:attrNameLst>
                                      </p:cBhvr>
                                      <p:to>
                                        <p:strVal val="visible"/>
                                      </p:to>
                                    </p:set>
                                  </p:childTnLst>
                                </p:cTn>
                              </p:par>
                            </p:childTnLst>
                          </p:cTn>
                        </p:par>
                        <p:par>
                          <p:cTn id="54" fill="hold">
                            <p:stCondLst>
                              <p:cond delay="500"/>
                            </p:stCondLst>
                            <p:childTnLst>
                              <p:par>
                                <p:cTn id="55" presetID="1" presetClass="entr" presetSubtype="0" fill="hold" grpId="0" nodeType="afterEffect">
                                  <p:stCondLst>
                                    <p:cond delay="500"/>
                                  </p:stCondLst>
                                  <p:childTnLst>
                                    <p:set>
                                      <p:cBhvr>
                                        <p:cTn id="56" dur="1" fill="hold">
                                          <p:stCondLst>
                                            <p:cond delay="0"/>
                                          </p:stCondLst>
                                        </p:cTn>
                                        <p:tgtEl>
                                          <p:spTgt spid="29710"/>
                                        </p:tgtEl>
                                        <p:attrNameLst>
                                          <p:attrName>style.visibility</p:attrName>
                                        </p:attrNameLst>
                                      </p:cBhvr>
                                      <p:to>
                                        <p:strVal val="visible"/>
                                      </p:to>
                                    </p:set>
                                  </p:childTnLst>
                                </p:cTn>
                              </p:par>
                            </p:childTnLst>
                          </p:cTn>
                        </p:par>
                        <p:par>
                          <p:cTn id="57" fill="hold">
                            <p:stCondLst>
                              <p:cond delay="1000"/>
                            </p:stCondLst>
                            <p:childTnLst>
                              <p:par>
                                <p:cTn id="58" presetID="1" presetClass="entr" presetSubtype="0" fill="hold" grpId="0" nodeType="afterEffect">
                                  <p:stCondLst>
                                    <p:cond delay="500"/>
                                  </p:stCondLst>
                                  <p:childTnLst>
                                    <p:set>
                                      <p:cBhvr>
                                        <p:cTn id="59" dur="1" fill="hold">
                                          <p:stCondLst>
                                            <p:cond delay="0"/>
                                          </p:stCondLst>
                                        </p:cTn>
                                        <p:tgtEl>
                                          <p:spTgt spid="29711"/>
                                        </p:tgtEl>
                                        <p:attrNameLst>
                                          <p:attrName>style.visibility</p:attrName>
                                        </p:attrNameLst>
                                      </p:cBhvr>
                                      <p:to>
                                        <p:strVal val="visible"/>
                                      </p:to>
                                    </p:set>
                                  </p:childTnLst>
                                </p:cTn>
                              </p:par>
                            </p:childTnLst>
                          </p:cTn>
                        </p:par>
                        <p:par>
                          <p:cTn id="60" fill="hold">
                            <p:stCondLst>
                              <p:cond delay="1500"/>
                            </p:stCondLst>
                            <p:childTnLst>
                              <p:par>
                                <p:cTn id="61" presetID="1" presetClass="entr" presetSubtype="0" fill="hold" grpId="0" nodeType="afterEffect">
                                  <p:stCondLst>
                                    <p:cond delay="500"/>
                                  </p:stCondLst>
                                  <p:childTnLst>
                                    <p:set>
                                      <p:cBhvr>
                                        <p:cTn id="62" dur="1" fill="hold">
                                          <p:stCondLst>
                                            <p:cond delay="0"/>
                                          </p:stCondLst>
                                        </p:cTn>
                                        <p:tgtEl>
                                          <p:spTgt spid="29712"/>
                                        </p:tgtEl>
                                        <p:attrNameLst>
                                          <p:attrName>style.visibility</p:attrName>
                                        </p:attrNameLst>
                                      </p:cBhvr>
                                      <p:to>
                                        <p:strVal val="visible"/>
                                      </p:to>
                                    </p:set>
                                  </p:childTnLst>
                                </p:cTn>
                              </p:par>
                            </p:childTnLst>
                          </p:cTn>
                        </p:par>
                        <p:par>
                          <p:cTn id="63" fill="hold">
                            <p:stCondLst>
                              <p:cond delay="2000"/>
                            </p:stCondLst>
                            <p:childTnLst>
                              <p:par>
                                <p:cTn id="64" presetID="1" presetClass="entr" presetSubtype="0" fill="hold" grpId="0" nodeType="afterEffect">
                                  <p:stCondLst>
                                    <p:cond delay="500"/>
                                  </p:stCondLst>
                                  <p:childTnLst>
                                    <p:set>
                                      <p:cBhvr>
                                        <p:cTn id="65" dur="1" fill="hold">
                                          <p:stCondLst>
                                            <p:cond delay="0"/>
                                          </p:stCondLst>
                                        </p:cTn>
                                        <p:tgtEl>
                                          <p:spTgt spid="29774"/>
                                        </p:tgtEl>
                                        <p:attrNameLst>
                                          <p:attrName>style.visibility</p:attrName>
                                        </p:attrNameLst>
                                      </p:cBhvr>
                                      <p:to>
                                        <p:strVal val="visible"/>
                                      </p:to>
                                    </p:set>
                                  </p:childTnLst>
                                </p:cTn>
                              </p:par>
                            </p:childTnLst>
                          </p:cTn>
                        </p:par>
                        <p:par>
                          <p:cTn id="66" fill="hold">
                            <p:stCondLst>
                              <p:cond delay="2500"/>
                            </p:stCondLst>
                            <p:childTnLst>
                              <p:par>
                                <p:cTn id="67" presetID="1" presetClass="entr" presetSubtype="0" fill="hold" grpId="0" nodeType="afterEffect">
                                  <p:stCondLst>
                                    <p:cond delay="500"/>
                                  </p:stCondLst>
                                  <p:childTnLst>
                                    <p:set>
                                      <p:cBhvr>
                                        <p:cTn id="68" dur="1" fill="hold">
                                          <p:stCondLst>
                                            <p:cond delay="0"/>
                                          </p:stCondLst>
                                        </p:cTn>
                                        <p:tgtEl>
                                          <p:spTgt spid="29713"/>
                                        </p:tgtEl>
                                        <p:attrNameLst>
                                          <p:attrName>style.visibility</p:attrName>
                                        </p:attrNameLst>
                                      </p:cBhvr>
                                      <p:to>
                                        <p:strVal val="visible"/>
                                      </p:to>
                                    </p:set>
                                  </p:childTnLst>
                                </p:cTn>
                              </p:par>
                            </p:childTnLst>
                          </p:cTn>
                        </p:par>
                        <p:par>
                          <p:cTn id="69" fill="hold">
                            <p:stCondLst>
                              <p:cond delay="3000"/>
                            </p:stCondLst>
                            <p:childTnLst>
                              <p:par>
                                <p:cTn id="70" presetID="1" presetClass="entr" presetSubtype="0" fill="hold" grpId="0" nodeType="afterEffect">
                                  <p:stCondLst>
                                    <p:cond delay="500"/>
                                  </p:stCondLst>
                                  <p:childTnLst>
                                    <p:set>
                                      <p:cBhvr>
                                        <p:cTn id="71" dur="1" fill="hold">
                                          <p:stCondLst>
                                            <p:cond delay="0"/>
                                          </p:stCondLst>
                                        </p:cTn>
                                        <p:tgtEl>
                                          <p:spTgt spid="29714"/>
                                        </p:tgtEl>
                                        <p:attrNameLst>
                                          <p:attrName>style.visibility</p:attrName>
                                        </p:attrNameLst>
                                      </p:cBhvr>
                                      <p:to>
                                        <p:strVal val="visible"/>
                                      </p:to>
                                    </p:set>
                                  </p:childTnLst>
                                </p:cTn>
                              </p:par>
                            </p:childTnLst>
                          </p:cTn>
                        </p:par>
                        <p:par>
                          <p:cTn id="72" fill="hold">
                            <p:stCondLst>
                              <p:cond delay="3500"/>
                            </p:stCondLst>
                            <p:childTnLst>
                              <p:par>
                                <p:cTn id="73" presetID="1" presetClass="entr" presetSubtype="0" fill="hold" grpId="0" nodeType="afterEffect">
                                  <p:stCondLst>
                                    <p:cond delay="500"/>
                                  </p:stCondLst>
                                  <p:childTnLst>
                                    <p:set>
                                      <p:cBhvr>
                                        <p:cTn id="74" dur="1" fill="hold">
                                          <p:stCondLst>
                                            <p:cond delay="0"/>
                                          </p:stCondLst>
                                        </p:cTn>
                                        <p:tgtEl>
                                          <p:spTgt spid="29715"/>
                                        </p:tgtEl>
                                        <p:attrNameLst>
                                          <p:attrName>style.visibility</p:attrName>
                                        </p:attrNameLst>
                                      </p:cBhvr>
                                      <p:to>
                                        <p:strVal val="visible"/>
                                      </p:to>
                                    </p:set>
                                  </p:childTnLst>
                                </p:cTn>
                              </p:par>
                            </p:childTnLst>
                          </p:cTn>
                        </p:par>
                        <p:par>
                          <p:cTn id="75" fill="hold">
                            <p:stCondLst>
                              <p:cond delay="4000"/>
                            </p:stCondLst>
                            <p:childTnLst>
                              <p:par>
                                <p:cTn id="76" presetID="1" presetClass="entr" presetSubtype="0" fill="hold" grpId="0" nodeType="afterEffect">
                                  <p:stCondLst>
                                    <p:cond delay="500"/>
                                  </p:stCondLst>
                                  <p:childTnLst>
                                    <p:set>
                                      <p:cBhvr>
                                        <p:cTn id="77" dur="1" fill="hold">
                                          <p:stCondLst>
                                            <p:cond delay="0"/>
                                          </p:stCondLst>
                                        </p:cTn>
                                        <p:tgtEl>
                                          <p:spTgt spid="29716"/>
                                        </p:tgtEl>
                                        <p:attrNameLst>
                                          <p:attrName>style.visibility</p:attrName>
                                        </p:attrNameLst>
                                      </p:cBhvr>
                                      <p:to>
                                        <p:strVal val="visible"/>
                                      </p:to>
                                    </p:set>
                                  </p:childTnLst>
                                </p:cTn>
                              </p:par>
                            </p:childTnLst>
                          </p:cTn>
                        </p:par>
                        <p:par>
                          <p:cTn id="78" fill="hold">
                            <p:stCondLst>
                              <p:cond delay="4500"/>
                            </p:stCondLst>
                            <p:childTnLst>
                              <p:par>
                                <p:cTn id="79" presetID="22" presetClass="entr" presetSubtype="4" fill="hold" nodeType="afterEffect">
                                  <p:stCondLst>
                                    <p:cond delay="0"/>
                                  </p:stCondLst>
                                  <p:childTnLst>
                                    <p:set>
                                      <p:cBhvr>
                                        <p:cTn id="80" dur="1" fill="hold">
                                          <p:stCondLst>
                                            <p:cond delay="0"/>
                                          </p:stCondLst>
                                        </p:cTn>
                                        <p:tgtEl>
                                          <p:spTgt spid="29733"/>
                                        </p:tgtEl>
                                        <p:attrNameLst>
                                          <p:attrName>style.visibility</p:attrName>
                                        </p:attrNameLst>
                                      </p:cBhvr>
                                      <p:to>
                                        <p:strVal val="visible"/>
                                      </p:to>
                                    </p:set>
                                    <p:animEffect transition="in" filter="wipe(down)">
                                      <p:cBhvr>
                                        <p:cTn id="81" dur="500"/>
                                        <p:tgtEl>
                                          <p:spTgt spid="29733"/>
                                        </p:tgtEl>
                                      </p:cBhvr>
                                    </p:animEffect>
                                  </p:childTnLst>
                                </p:cTn>
                              </p:par>
                              <p:par>
                                <p:cTn id="82" presetID="22" presetClass="entr" presetSubtype="4" fill="hold" nodeType="withEffect">
                                  <p:stCondLst>
                                    <p:cond delay="0"/>
                                  </p:stCondLst>
                                  <p:childTnLst>
                                    <p:set>
                                      <p:cBhvr>
                                        <p:cTn id="83" dur="1" fill="hold">
                                          <p:stCondLst>
                                            <p:cond delay="0"/>
                                          </p:stCondLst>
                                        </p:cTn>
                                        <p:tgtEl>
                                          <p:spTgt spid="29722"/>
                                        </p:tgtEl>
                                        <p:attrNameLst>
                                          <p:attrName>style.visibility</p:attrName>
                                        </p:attrNameLst>
                                      </p:cBhvr>
                                      <p:to>
                                        <p:strVal val="visible"/>
                                      </p:to>
                                    </p:set>
                                    <p:animEffect transition="in" filter="wipe(down)">
                                      <p:cBhvr>
                                        <p:cTn id="84" dur="500"/>
                                        <p:tgtEl>
                                          <p:spTgt spid="29722"/>
                                        </p:tgtEl>
                                      </p:cBhvr>
                                    </p:animEffect>
                                  </p:childTnLst>
                                </p:cTn>
                              </p:par>
                              <p:par>
                                <p:cTn id="85" presetID="22" presetClass="entr" presetSubtype="4" fill="hold" nodeType="withEffect">
                                  <p:stCondLst>
                                    <p:cond delay="0"/>
                                  </p:stCondLst>
                                  <p:childTnLst>
                                    <p:set>
                                      <p:cBhvr>
                                        <p:cTn id="86" dur="1" fill="hold">
                                          <p:stCondLst>
                                            <p:cond delay="0"/>
                                          </p:stCondLst>
                                        </p:cTn>
                                        <p:tgtEl>
                                          <p:spTgt spid="2"/>
                                        </p:tgtEl>
                                        <p:attrNameLst>
                                          <p:attrName>style.visibility</p:attrName>
                                        </p:attrNameLst>
                                      </p:cBhvr>
                                      <p:to>
                                        <p:strVal val="visible"/>
                                      </p:to>
                                    </p:set>
                                    <p:animEffect transition="in" filter="wipe(down)">
                                      <p:cBhvr>
                                        <p:cTn id="87" dur="500"/>
                                        <p:tgtEl>
                                          <p:spTgt spid="2"/>
                                        </p:tgtEl>
                                      </p:cBhvr>
                                    </p:animEffect>
                                  </p:childTnLst>
                                </p:cTn>
                              </p:par>
                              <p:par>
                                <p:cTn id="88" presetID="22" presetClass="entr" presetSubtype="4" fill="hold" nodeType="withEffect">
                                  <p:stCondLst>
                                    <p:cond delay="0"/>
                                  </p:stCondLst>
                                  <p:childTnLst>
                                    <p:set>
                                      <p:cBhvr>
                                        <p:cTn id="89" dur="1" fill="hold">
                                          <p:stCondLst>
                                            <p:cond delay="0"/>
                                          </p:stCondLst>
                                        </p:cTn>
                                        <p:tgtEl>
                                          <p:spTgt spid="29775"/>
                                        </p:tgtEl>
                                        <p:attrNameLst>
                                          <p:attrName>style.visibility</p:attrName>
                                        </p:attrNameLst>
                                      </p:cBhvr>
                                      <p:to>
                                        <p:strVal val="visible"/>
                                      </p:to>
                                    </p:set>
                                    <p:animEffect transition="in" filter="wipe(down)">
                                      <p:cBhvr>
                                        <p:cTn id="90" dur="500"/>
                                        <p:tgtEl>
                                          <p:spTgt spid="29775"/>
                                        </p:tgtEl>
                                      </p:cBhvr>
                                    </p:animEffect>
                                  </p:childTnLst>
                                </p:cTn>
                              </p:par>
                              <p:par>
                                <p:cTn id="91" presetID="22" presetClass="entr" presetSubtype="4" fill="hold" nodeType="withEffect">
                                  <p:stCondLst>
                                    <p:cond delay="0"/>
                                  </p:stCondLst>
                                  <p:childTnLst>
                                    <p:set>
                                      <p:cBhvr>
                                        <p:cTn id="92" dur="1" fill="hold">
                                          <p:stCondLst>
                                            <p:cond delay="0"/>
                                          </p:stCondLst>
                                        </p:cTn>
                                        <p:tgtEl>
                                          <p:spTgt spid="29721"/>
                                        </p:tgtEl>
                                        <p:attrNameLst>
                                          <p:attrName>style.visibility</p:attrName>
                                        </p:attrNameLst>
                                      </p:cBhvr>
                                      <p:to>
                                        <p:strVal val="visible"/>
                                      </p:to>
                                    </p:set>
                                    <p:animEffect transition="in" filter="wipe(down)">
                                      <p:cBhvr>
                                        <p:cTn id="93" dur="500"/>
                                        <p:tgtEl>
                                          <p:spTgt spid="29721"/>
                                        </p:tgtEl>
                                      </p:cBhvr>
                                    </p:animEffect>
                                  </p:childTnLst>
                                </p:cTn>
                              </p:par>
                              <p:par>
                                <p:cTn id="94" presetID="22" presetClass="entr" presetSubtype="4" fill="hold" nodeType="withEffect">
                                  <p:stCondLst>
                                    <p:cond delay="0"/>
                                  </p:stCondLst>
                                  <p:childTnLst>
                                    <p:set>
                                      <p:cBhvr>
                                        <p:cTn id="95" dur="1" fill="hold">
                                          <p:stCondLst>
                                            <p:cond delay="0"/>
                                          </p:stCondLst>
                                        </p:cTn>
                                        <p:tgtEl>
                                          <p:spTgt spid="29727"/>
                                        </p:tgtEl>
                                        <p:attrNameLst>
                                          <p:attrName>style.visibility</p:attrName>
                                        </p:attrNameLst>
                                      </p:cBhvr>
                                      <p:to>
                                        <p:strVal val="visible"/>
                                      </p:to>
                                    </p:set>
                                    <p:animEffect transition="in" filter="wipe(down)">
                                      <p:cBhvr>
                                        <p:cTn id="96" dur="500"/>
                                        <p:tgtEl>
                                          <p:spTgt spid="29727"/>
                                        </p:tgtEl>
                                      </p:cBhvr>
                                    </p:animEffect>
                                  </p:childTnLst>
                                </p:cTn>
                              </p:par>
                              <p:par>
                                <p:cTn id="97" presetID="22" presetClass="entr" presetSubtype="1" fill="hold" grpId="0" nodeType="withEffect">
                                  <p:stCondLst>
                                    <p:cond delay="0"/>
                                  </p:stCondLst>
                                  <p:childTnLst>
                                    <p:set>
                                      <p:cBhvr>
                                        <p:cTn id="98" dur="1" fill="hold">
                                          <p:stCondLst>
                                            <p:cond delay="0"/>
                                          </p:stCondLst>
                                        </p:cTn>
                                        <p:tgtEl>
                                          <p:spTgt spid="29780"/>
                                        </p:tgtEl>
                                        <p:attrNameLst>
                                          <p:attrName>style.visibility</p:attrName>
                                        </p:attrNameLst>
                                      </p:cBhvr>
                                      <p:to>
                                        <p:strVal val="visible"/>
                                      </p:to>
                                    </p:set>
                                    <p:animEffect transition="in" filter="wipe(up)">
                                      <p:cBhvr>
                                        <p:cTn id="99" dur="500"/>
                                        <p:tgtEl>
                                          <p:spTgt spid="29780"/>
                                        </p:tgtEl>
                                      </p:cBhvr>
                                    </p:animEffect>
                                  </p:childTnLst>
                                </p:cTn>
                              </p:par>
                              <p:par>
                                <p:cTn id="100" presetID="22" presetClass="entr" presetSubtype="1" fill="hold" grpId="0" nodeType="withEffect">
                                  <p:stCondLst>
                                    <p:cond delay="0"/>
                                  </p:stCondLst>
                                  <p:childTnLst>
                                    <p:set>
                                      <p:cBhvr>
                                        <p:cTn id="101" dur="1" fill="hold">
                                          <p:stCondLst>
                                            <p:cond delay="0"/>
                                          </p:stCondLst>
                                        </p:cTn>
                                        <p:tgtEl>
                                          <p:spTgt spid="29782"/>
                                        </p:tgtEl>
                                        <p:attrNameLst>
                                          <p:attrName>style.visibility</p:attrName>
                                        </p:attrNameLst>
                                      </p:cBhvr>
                                      <p:to>
                                        <p:strVal val="visible"/>
                                      </p:to>
                                    </p:set>
                                    <p:animEffect transition="in" filter="wipe(up)">
                                      <p:cBhvr>
                                        <p:cTn id="102" dur="500"/>
                                        <p:tgtEl>
                                          <p:spTgt spid="29782"/>
                                        </p:tgtEl>
                                      </p:cBhvr>
                                    </p:animEffect>
                                  </p:childTnLst>
                                </p:cTn>
                              </p:par>
                              <p:par>
                                <p:cTn id="103" presetID="22" presetClass="entr" presetSubtype="1" fill="hold" grpId="0" nodeType="withEffect">
                                  <p:stCondLst>
                                    <p:cond delay="0"/>
                                  </p:stCondLst>
                                  <p:childTnLst>
                                    <p:set>
                                      <p:cBhvr>
                                        <p:cTn id="104" dur="1" fill="hold">
                                          <p:stCondLst>
                                            <p:cond delay="0"/>
                                          </p:stCondLst>
                                        </p:cTn>
                                        <p:tgtEl>
                                          <p:spTgt spid="29783"/>
                                        </p:tgtEl>
                                        <p:attrNameLst>
                                          <p:attrName>style.visibility</p:attrName>
                                        </p:attrNameLst>
                                      </p:cBhvr>
                                      <p:to>
                                        <p:strVal val="visible"/>
                                      </p:to>
                                    </p:set>
                                    <p:animEffect transition="in" filter="wipe(up)">
                                      <p:cBhvr>
                                        <p:cTn id="105" dur="500"/>
                                        <p:tgtEl>
                                          <p:spTgt spid="29783"/>
                                        </p:tgtEl>
                                      </p:cBhvr>
                                    </p:animEffect>
                                  </p:childTnLst>
                                </p:cTn>
                              </p:par>
                              <p:par>
                                <p:cTn id="106" presetID="22" presetClass="entr" presetSubtype="1" fill="hold" grpId="0" nodeType="withEffect">
                                  <p:stCondLst>
                                    <p:cond delay="0"/>
                                  </p:stCondLst>
                                  <p:childTnLst>
                                    <p:set>
                                      <p:cBhvr>
                                        <p:cTn id="107" dur="1" fill="hold">
                                          <p:stCondLst>
                                            <p:cond delay="0"/>
                                          </p:stCondLst>
                                        </p:cTn>
                                        <p:tgtEl>
                                          <p:spTgt spid="29784"/>
                                        </p:tgtEl>
                                        <p:attrNameLst>
                                          <p:attrName>style.visibility</p:attrName>
                                        </p:attrNameLst>
                                      </p:cBhvr>
                                      <p:to>
                                        <p:strVal val="visible"/>
                                      </p:to>
                                    </p:set>
                                    <p:animEffect transition="in" filter="wipe(up)">
                                      <p:cBhvr>
                                        <p:cTn id="108" dur="500"/>
                                        <p:tgtEl>
                                          <p:spTgt spid="29784"/>
                                        </p:tgtEl>
                                      </p:cBhvr>
                                    </p:animEffect>
                                  </p:childTnLst>
                                </p:cTn>
                              </p:par>
                              <p:par>
                                <p:cTn id="109" presetID="22" presetClass="entr" presetSubtype="1" fill="hold" grpId="0" nodeType="withEffect">
                                  <p:stCondLst>
                                    <p:cond delay="0"/>
                                  </p:stCondLst>
                                  <p:childTnLst>
                                    <p:set>
                                      <p:cBhvr>
                                        <p:cTn id="110" dur="1" fill="hold">
                                          <p:stCondLst>
                                            <p:cond delay="0"/>
                                          </p:stCondLst>
                                        </p:cTn>
                                        <p:tgtEl>
                                          <p:spTgt spid="29781"/>
                                        </p:tgtEl>
                                        <p:attrNameLst>
                                          <p:attrName>style.visibility</p:attrName>
                                        </p:attrNameLst>
                                      </p:cBhvr>
                                      <p:to>
                                        <p:strVal val="visible"/>
                                      </p:to>
                                    </p:set>
                                    <p:animEffect transition="in" filter="wipe(up)">
                                      <p:cBhvr>
                                        <p:cTn id="111" dur="500"/>
                                        <p:tgtEl>
                                          <p:spTgt spid="29781"/>
                                        </p:tgtEl>
                                      </p:cBhvr>
                                    </p:animEffect>
                                  </p:childTnLst>
                                </p:cTn>
                              </p:par>
                            </p:childTnLst>
                          </p:cTn>
                        </p:par>
                        <p:par>
                          <p:cTn id="112" fill="hold">
                            <p:stCondLst>
                              <p:cond delay="5000"/>
                            </p:stCondLst>
                            <p:childTnLst>
                              <p:par>
                                <p:cTn id="113" presetID="47" presetClass="entr" presetSubtype="0" fill="hold" nodeType="afterEffect">
                                  <p:stCondLst>
                                    <p:cond delay="0"/>
                                  </p:stCondLst>
                                  <p:childTnLst>
                                    <p:set>
                                      <p:cBhvr>
                                        <p:cTn id="114" dur="1" fill="hold">
                                          <p:stCondLst>
                                            <p:cond delay="0"/>
                                          </p:stCondLst>
                                        </p:cTn>
                                        <p:tgtEl>
                                          <p:spTgt spid="3"/>
                                        </p:tgtEl>
                                        <p:attrNameLst>
                                          <p:attrName>style.visibility</p:attrName>
                                        </p:attrNameLst>
                                      </p:cBhvr>
                                      <p:to>
                                        <p:strVal val="visible"/>
                                      </p:to>
                                    </p:set>
                                    <p:animEffect transition="in" filter="fade">
                                      <p:cBhvr>
                                        <p:cTn id="115" dur="1000"/>
                                        <p:tgtEl>
                                          <p:spTgt spid="3"/>
                                        </p:tgtEl>
                                      </p:cBhvr>
                                    </p:animEffect>
                                    <p:anim calcmode="lin" valueType="num">
                                      <p:cBhvr>
                                        <p:cTn id="116" dur="1000" fill="hold"/>
                                        <p:tgtEl>
                                          <p:spTgt spid="3"/>
                                        </p:tgtEl>
                                        <p:attrNameLst>
                                          <p:attrName>ppt_x</p:attrName>
                                        </p:attrNameLst>
                                      </p:cBhvr>
                                      <p:tavLst>
                                        <p:tav tm="0">
                                          <p:val>
                                            <p:strVal val="#ppt_x"/>
                                          </p:val>
                                        </p:tav>
                                        <p:tav tm="100000">
                                          <p:val>
                                            <p:strVal val="#ppt_x"/>
                                          </p:val>
                                        </p:tav>
                                      </p:tavLst>
                                    </p:anim>
                                    <p:anim calcmode="lin" valueType="num">
                                      <p:cBhvr>
                                        <p:cTn id="117" dur="1000" fill="hold"/>
                                        <p:tgtEl>
                                          <p:spTgt spid="3"/>
                                        </p:tgtEl>
                                        <p:attrNameLst>
                                          <p:attrName>ppt_y</p:attrName>
                                        </p:attrNameLst>
                                      </p:cBhvr>
                                      <p:tavLst>
                                        <p:tav tm="0">
                                          <p:val>
                                            <p:strVal val="#ppt_y-.1"/>
                                          </p:val>
                                        </p:tav>
                                        <p:tav tm="100000">
                                          <p:val>
                                            <p:strVal val="#ppt_y"/>
                                          </p:val>
                                        </p:tav>
                                      </p:tavLst>
                                    </p:anim>
                                  </p:childTnLst>
                                </p:cTn>
                              </p:par>
                              <p:par>
                                <p:cTn id="118" presetID="47" presetClass="entr" presetSubtype="0" fill="hold" nodeType="withEffect">
                                  <p:stCondLst>
                                    <p:cond delay="0"/>
                                  </p:stCondLst>
                                  <p:childTnLst>
                                    <p:set>
                                      <p:cBhvr>
                                        <p:cTn id="119" dur="1" fill="hold">
                                          <p:stCondLst>
                                            <p:cond delay="0"/>
                                          </p:stCondLst>
                                        </p:cTn>
                                        <p:tgtEl>
                                          <p:spTgt spid="4"/>
                                        </p:tgtEl>
                                        <p:attrNameLst>
                                          <p:attrName>style.visibility</p:attrName>
                                        </p:attrNameLst>
                                      </p:cBhvr>
                                      <p:to>
                                        <p:strVal val="visible"/>
                                      </p:to>
                                    </p:set>
                                    <p:animEffect transition="in" filter="fade">
                                      <p:cBhvr>
                                        <p:cTn id="120" dur="1000"/>
                                        <p:tgtEl>
                                          <p:spTgt spid="4"/>
                                        </p:tgtEl>
                                      </p:cBhvr>
                                    </p:animEffect>
                                    <p:anim calcmode="lin" valueType="num">
                                      <p:cBhvr>
                                        <p:cTn id="121" dur="1000" fill="hold"/>
                                        <p:tgtEl>
                                          <p:spTgt spid="4"/>
                                        </p:tgtEl>
                                        <p:attrNameLst>
                                          <p:attrName>ppt_x</p:attrName>
                                        </p:attrNameLst>
                                      </p:cBhvr>
                                      <p:tavLst>
                                        <p:tav tm="0">
                                          <p:val>
                                            <p:strVal val="#ppt_x"/>
                                          </p:val>
                                        </p:tav>
                                        <p:tav tm="100000">
                                          <p:val>
                                            <p:strVal val="#ppt_x"/>
                                          </p:val>
                                        </p:tav>
                                      </p:tavLst>
                                    </p:anim>
                                    <p:anim calcmode="lin" valueType="num">
                                      <p:cBhvr>
                                        <p:cTn id="122" dur="1000" fill="hold"/>
                                        <p:tgtEl>
                                          <p:spTgt spid="4"/>
                                        </p:tgtEl>
                                        <p:attrNameLst>
                                          <p:attrName>ppt_y</p:attrName>
                                        </p:attrNameLst>
                                      </p:cBhvr>
                                      <p:tavLst>
                                        <p:tav tm="0">
                                          <p:val>
                                            <p:strVal val="#ppt_y-.1"/>
                                          </p:val>
                                        </p:tav>
                                        <p:tav tm="100000">
                                          <p:val>
                                            <p:strVal val="#ppt_y"/>
                                          </p:val>
                                        </p:tav>
                                      </p:tavLst>
                                    </p:anim>
                                  </p:childTnLst>
                                </p:cTn>
                              </p:par>
                              <p:par>
                                <p:cTn id="123" presetID="47" presetClass="entr" presetSubtype="0" fill="hold" nodeType="withEffect">
                                  <p:stCondLst>
                                    <p:cond delay="0"/>
                                  </p:stCondLst>
                                  <p:childTnLst>
                                    <p:set>
                                      <p:cBhvr>
                                        <p:cTn id="124" dur="1" fill="hold">
                                          <p:stCondLst>
                                            <p:cond delay="0"/>
                                          </p:stCondLst>
                                        </p:cTn>
                                        <p:tgtEl>
                                          <p:spTgt spid="5"/>
                                        </p:tgtEl>
                                        <p:attrNameLst>
                                          <p:attrName>style.visibility</p:attrName>
                                        </p:attrNameLst>
                                      </p:cBhvr>
                                      <p:to>
                                        <p:strVal val="visible"/>
                                      </p:to>
                                    </p:set>
                                    <p:animEffect transition="in" filter="fade">
                                      <p:cBhvr>
                                        <p:cTn id="125" dur="1000"/>
                                        <p:tgtEl>
                                          <p:spTgt spid="5"/>
                                        </p:tgtEl>
                                      </p:cBhvr>
                                    </p:animEffect>
                                    <p:anim calcmode="lin" valueType="num">
                                      <p:cBhvr>
                                        <p:cTn id="126" dur="1000" fill="hold"/>
                                        <p:tgtEl>
                                          <p:spTgt spid="5"/>
                                        </p:tgtEl>
                                        <p:attrNameLst>
                                          <p:attrName>ppt_x</p:attrName>
                                        </p:attrNameLst>
                                      </p:cBhvr>
                                      <p:tavLst>
                                        <p:tav tm="0">
                                          <p:val>
                                            <p:strVal val="#ppt_x"/>
                                          </p:val>
                                        </p:tav>
                                        <p:tav tm="100000">
                                          <p:val>
                                            <p:strVal val="#ppt_x"/>
                                          </p:val>
                                        </p:tav>
                                      </p:tavLst>
                                    </p:anim>
                                    <p:anim calcmode="lin" valueType="num">
                                      <p:cBhvr>
                                        <p:cTn id="127" dur="1000" fill="hold"/>
                                        <p:tgtEl>
                                          <p:spTgt spid="5"/>
                                        </p:tgtEl>
                                        <p:attrNameLst>
                                          <p:attrName>ppt_y</p:attrName>
                                        </p:attrNameLst>
                                      </p:cBhvr>
                                      <p:tavLst>
                                        <p:tav tm="0">
                                          <p:val>
                                            <p:strVal val="#ppt_y-.1"/>
                                          </p:val>
                                        </p:tav>
                                        <p:tav tm="100000">
                                          <p:val>
                                            <p:strVal val="#ppt_y"/>
                                          </p:val>
                                        </p:tav>
                                      </p:tavLst>
                                    </p:anim>
                                  </p:childTnLst>
                                </p:cTn>
                              </p:par>
                              <p:par>
                                <p:cTn id="128" presetID="47" presetClass="entr" presetSubtype="0" fill="hold" nodeType="withEffect">
                                  <p:stCondLst>
                                    <p:cond delay="0"/>
                                  </p:stCondLst>
                                  <p:childTnLst>
                                    <p:set>
                                      <p:cBhvr>
                                        <p:cTn id="129" dur="1" fill="hold">
                                          <p:stCondLst>
                                            <p:cond delay="0"/>
                                          </p:stCondLst>
                                        </p:cTn>
                                        <p:tgtEl>
                                          <p:spTgt spid="6"/>
                                        </p:tgtEl>
                                        <p:attrNameLst>
                                          <p:attrName>style.visibility</p:attrName>
                                        </p:attrNameLst>
                                      </p:cBhvr>
                                      <p:to>
                                        <p:strVal val="visible"/>
                                      </p:to>
                                    </p:set>
                                    <p:animEffect transition="in" filter="fade">
                                      <p:cBhvr>
                                        <p:cTn id="130" dur="1000"/>
                                        <p:tgtEl>
                                          <p:spTgt spid="6"/>
                                        </p:tgtEl>
                                      </p:cBhvr>
                                    </p:animEffect>
                                    <p:anim calcmode="lin" valueType="num">
                                      <p:cBhvr>
                                        <p:cTn id="131" dur="1000" fill="hold"/>
                                        <p:tgtEl>
                                          <p:spTgt spid="6"/>
                                        </p:tgtEl>
                                        <p:attrNameLst>
                                          <p:attrName>ppt_x</p:attrName>
                                        </p:attrNameLst>
                                      </p:cBhvr>
                                      <p:tavLst>
                                        <p:tav tm="0">
                                          <p:val>
                                            <p:strVal val="#ppt_x"/>
                                          </p:val>
                                        </p:tav>
                                        <p:tav tm="100000">
                                          <p:val>
                                            <p:strVal val="#ppt_x"/>
                                          </p:val>
                                        </p:tav>
                                      </p:tavLst>
                                    </p:anim>
                                    <p:anim calcmode="lin" valueType="num">
                                      <p:cBhvr>
                                        <p:cTn id="132" dur="1000" fill="hold"/>
                                        <p:tgtEl>
                                          <p:spTgt spid="6"/>
                                        </p:tgtEl>
                                        <p:attrNameLst>
                                          <p:attrName>ppt_y</p:attrName>
                                        </p:attrNameLst>
                                      </p:cBhvr>
                                      <p:tavLst>
                                        <p:tav tm="0">
                                          <p:val>
                                            <p:strVal val="#ppt_y-.1"/>
                                          </p:val>
                                        </p:tav>
                                        <p:tav tm="100000">
                                          <p:val>
                                            <p:strVal val="#ppt_y"/>
                                          </p:val>
                                        </p:tav>
                                      </p:tavLst>
                                    </p:anim>
                                  </p:childTnLst>
                                </p:cTn>
                              </p:par>
                              <p:par>
                                <p:cTn id="133" presetID="47" presetClass="entr" presetSubtype="0" fill="hold" nodeType="withEffect">
                                  <p:stCondLst>
                                    <p:cond delay="0"/>
                                  </p:stCondLst>
                                  <p:childTnLst>
                                    <p:set>
                                      <p:cBhvr>
                                        <p:cTn id="134" dur="1" fill="hold">
                                          <p:stCondLst>
                                            <p:cond delay="0"/>
                                          </p:stCondLst>
                                        </p:cTn>
                                        <p:tgtEl>
                                          <p:spTgt spid="7"/>
                                        </p:tgtEl>
                                        <p:attrNameLst>
                                          <p:attrName>style.visibility</p:attrName>
                                        </p:attrNameLst>
                                      </p:cBhvr>
                                      <p:to>
                                        <p:strVal val="visible"/>
                                      </p:to>
                                    </p:set>
                                    <p:animEffect transition="in" filter="fade">
                                      <p:cBhvr>
                                        <p:cTn id="135" dur="1000"/>
                                        <p:tgtEl>
                                          <p:spTgt spid="7"/>
                                        </p:tgtEl>
                                      </p:cBhvr>
                                    </p:animEffect>
                                    <p:anim calcmode="lin" valueType="num">
                                      <p:cBhvr>
                                        <p:cTn id="136" dur="1000" fill="hold"/>
                                        <p:tgtEl>
                                          <p:spTgt spid="7"/>
                                        </p:tgtEl>
                                        <p:attrNameLst>
                                          <p:attrName>ppt_x</p:attrName>
                                        </p:attrNameLst>
                                      </p:cBhvr>
                                      <p:tavLst>
                                        <p:tav tm="0">
                                          <p:val>
                                            <p:strVal val="#ppt_x"/>
                                          </p:val>
                                        </p:tav>
                                        <p:tav tm="100000">
                                          <p:val>
                                            <p:strVal val="#ppt_x"/>
                                          </p:val>
                                        </p:tav>
                                      </p:tavLst>
                                    </p:anim>
                                    <p:anim calcmode="lin" valueType="num">
                                      <p:cBhvr>
                                        <p:cTn id="137" dur="1000" fill="hold"/>
                                        <p:tgtEl>
                                          <p:spTgt spid="7"/>
                                        </p:tgtEl>
                                        <p:attrNameLst>
                                          <p:attrName>ppt_y</p:attrName>
                                        </p:attrNameLst>
                                      </p:cBhvr>
                                      <p:tavLst>
                                        <p:tav tm="0">
                                          <p:val>
                                            <p:strVal val="#ppt_y-.1"/>
                                          </p:val>
                                        </p:tav>
                                        <p:tav tm="100000">
                                          <p:val>
                                            <p:strVal val="#ppt_y"/>
                                          </p:val>
                                        </p:tav>
                                      </p:tavLst>
                                    </p:anim>
                                  </p:childTnLst>
                                </p:cTn>
                              </p:par>
                              <p:par>
                                <p:cTn id="138" presetID="47" presetClass="entr" presetSubtype="0" fill="hold" nodeType="withEffect">
                                  <p:stCondLst>
                                    <p:cond delay="0"/>
                                  </p:stCondLst>
                                  <p:childTnLst>
                                    <p:set>
                                      <p:cBhvr>
                                        <p:cTn id="139" dur="1" fill="hold">
                                          <p:stCondLst>
                                            <p:cond delay="0"/>
                                          </p:stCondLst>
                                        </p:cTn>
                                        <p:tgtEl>
                                          <p:spTgt spid="8"/>
                                        </p:tgtEl>
                                        <p:attrNameLst>
                                          <p:attrName>style.visibility</p:attrName>
                                        </p:attrNameLst>
                                      </p:cBhvr>
                                      <p:to>
                                        <p:strVal val="visible"/>
                                      </p:to>
                                    </p:set>
                                    <p:animEffect transition="in" filter="fade">
                                      <p:cBhvr>
                                        <p:cTn id="140" dur="1000"/>
                                        <p:tgtEl>
                                          <p:spTgt spid="8"/>
                                        </p:tgtEl>
                                      </p:cBhvr>
                                    </p:animEffect>
                                    <p:anim calcmode="lin" valueType="num">
                                      <p:cBhvr>
                                        <p:cTn id="141" dur="1000" fill="hold"/>
                                        <p:tgtEl>
                                          <p:spTgt spid="8"/>
                                        </p:tgtEl>
                                        <p:attrNameLst>
                                          <p:attrName>ppt_x</p:attrName>
                                        </p:attrNameLst>
                                      </p:cBhvr>
                                      <p:tavLst>
                                        <p:tav tm="0">
                                          <p:val>
                                            <p:strVal val="#ppt_x"/>
                                          </p:val>
                                        </p:tav>
                                        <p:tav tm="100000">
                                          <p:val>
                                            <p:strVal val="#ppt_x"/>
                                          </p:val>
                                        </p:tav>
                                      </p:tavLst>
                                    </p:anim>
                                    <p:anim calcmode="lin" valueType="num">
                                      <p:cBhvr>
                                        <p:cTn id="142" dur="1000" fill="hold"/>
                                        <p:tgtEl>
                                          <p:spTgt spid="8"/>
                                        </p:tgtEl>
                                        <p:attrNameLst>
                                          <p:attrName>ppt_y</p:attrName>
                                        </p:attrNameLst>
                                      </p:cBhvr>
                                      <p:tavLst>
                                        <p:tav tm="0">
                                          <p:val>
                                            <p:strVal val="#ppt_y-.1"/>
                                          </p:val>
                                        </p:tav>
                                        <p:tav tm="100000">
                                          <p:val>
                                            <p:strVal val="#ppt_y"/>
                                          </p:val>
                                        </p:tav>
                                      </p:tavLst>
                                    </p:anim>
                                  </p:childTnLst>
                                </p:cTn>
                              </p:par>
                              <p:par>
                                <p:cTn id="143" presetID="47" presetClass="entr" presetSubtype="0" fill="hold" nodeType="withEffect">
                                  <p:stCondLst>
                                    <p:cond delay="0"/>
                                  </p:stCondLst>
                                  <p:childTnLst>
                                    <p:set>
                                      <p:cBhvr>
                                        <p:cTn id="144" dur="1" fill="hold">
                                          <p:stCondLst>
                                            <p:cond delay="0"/>
                                          </p:stCondLst>
                                        </p:cTn>
                                        <p:tgtEl>
                                          <p:spTgt spid="9"/>
                                        </p:tgtEl>
                                        <p:attrNameLst>
                                          <p:attrName>style.visibility</p:attrName>
                                        </p:attrNameLst>
                                      </p:cBhvr>
                                      <p:to>
                                        <p:strVal val="visible"/>
                                      </p:to>
                                    </p:set>
                                    <p:animEffect transition="in" filter="fade">
                                      <p:cBhvr>
                                        <p:cTn id="145" dur="1000"/>
                                        <p:tgtEl>
                                          <p:spTgt spid="9"/>
                                        </p:tgtEl>
                                      </p:cBhvr>
                                    </p:animEffect>
                                    <p:anim calcmode="lin" valueType="num">
                                      <p:cBhvr>
                                        <p:cTn id="146" dur="1000" fill="hold"/>
                                        <p:tgtEl>
                                          <p:spTgt spid="9"/>
                                        </p:tgtEl>
                                        <p:attrNameLst>
                                          <p:attrName>ppt_x</p:attrName>
                                        </p:attrNameLst>
                                      </p:cBhvr>
                                      <p:tavLst>
                                        <p:tav tm="0">
                                          <p:val>
                                            <p:strVal val="#ppt_x"/>
                                          </p:val>
                                        </p:tav>
                                        <p:tav tm="100000">
                                          <p:val>
                                            <p:strVal val="#ppt_x"/>
                                          </p:val>
                                        </p:tav>
                                      </p:tavLst>
                                    </p:anim>
                                    <p:anim calcmode="lin" valueType="num">
                                      <p:cBhvr>
                                        <p:cTn id="147" dur="1000" fill="hold"/>
                                        <p:tgtEl>
                                          <p:spTgt spid="9"/>
                                        </p:tgtEl>
                                        <p:attrNameLst>
                                          <p:attrName>ppt_y</p:attrName>
                                        </p:attrNameLst>
                                      </p:cBhvr>
                                      <p:tavLst>
                                        <p:tav tm="0">
                                          <p:val>
                                            <p:strVal val="#ppt_y-.1"/>
                                          </p:val>
                                        </p:tav>
                                        <p:tav tm="100000">
                                          <p:val>
                                            <p:strVal val="#ppt_y"/>
                                          </p:val>
                                        </p:tav>
                                      </p:tavLst>
                                    </p:anim>
                                  </p:childTnLst>
                                </p:cTn>
                              </p:par>
                              <p:par>
                                <p:cTn id="148" presetID="47" presetClass="entr" presetSubtype="0" fill="hold" nodeType="withEffect">
                                  <p:stCondLst>
                                    <p:cond delay="0"/>
                                  </p:stCondLst>
                                  <p:childTnLst>
                                    <p:set>
                                      <p:cBhvr>
                                        <p:cTn id="149" dur="1" fill="hold">
                                          <p:stCondLst>
                                            <p:cond delay="0"/>
                                          </p:stCondLst>
                                        </p:cTn>
                                        <p:tgtEl>
                                          <p:spTgt spid="10"/>
                                        </p:tgtEl>
                                        <p:attrNameLst>
                                          <p:attrName>style.visibility</p:attrName>
                                        </p:attrNameLst>
                                      </p:cBhvr>
                                      <p:to>
                                        <p:strVal val="visible"/>
                                      </p:to>
                                    </p:set>
                                    <p:animEffect transition="in" filter="fade">
                                      <p:cBhvr>
                                        <p:cTn id="150" dur="1000"/>
                                        <p:tgtEl>
                                          <p:spTgt spid="10"/>
                                        </p:tgtEl>
                                      </p:cBhvr>
                                    </p:animEffect>
                                    <p:anim calcmode="lin" valueType="num">
                                      <p:cBhvr>
                                        <p:cTn id="151" dur="1000" fill="hold"/>
                                        <p:tgtEl>
                                          <p:spTgt spid="10"/>
                                        </p:tgtEl>
                                        <p:attrNameLst>
                                          <p:attrName>ppt_x</p:attrName>
                                        </p:attrNameLst>
                                      </p:cBhvr>
                                      <p:tavLst>
                                        <p:tav tm="0">
                                          <p:val>
                                            <p:strVal val="#ppt_x"/>
                                          </p:val>
                                        </p:tav>
                                        <p:tav tm="100000">
                                          <p:val>
                                            <p:strVal val="#ppt_x"/>
                                          </p:val>
                                        </p:tav>
                                      </p:tavLst>
                                    </p:anim>
                                    <p:anim calcmode="lin" valueType="num">
                                      <p:cBhvr>
                                        <p:cTn id="152" dur="1000" fill="hold"/>
                                        <p:tgtEl>
                                          <p:spTgt spid="10"/>
                                        </p:tgtEl>
                                        <p:attrNameLst>
                                          <p:attrName>ppt_y</p:attrName>
                                        </p:attrNameLst>
                                      </p:cBhvr>
                                      <p:tavLst>
                                        <p:tav tm="0">
                                          <p:val>
                                            <p:strVal val="#ppt_y-.1"/>
                                          </p:val>
                                        </p:tav>
                                        <p:tav tm="100000">
                                          <p:val>
                                            <p:strVal val="#ppt_y"/>
                                          </p:val>
                                        </p:tav>
                                      </p:tavLst>
                                    </p:anim>
                                  </p:childTnLst>
                                </p:cTn>
                              </p:par>
                              <p:par>
                                <p:cTn id="153" presetID="47" presetClass="entr" presetSubtype="0" fill="hold" nodeType="withEffect">
                                  <p:stCondLst>
                                    <p:cond delay="0"/>
                                  </p:stCondLst>
                                  <p:childTnLst>
                                    <p:set>
                                      <p:cBhvr>
                                        <p:cTn id="154" dur="1" fill="hold">
                                          <p:stCondLst>
                                            <p:cond delay="0"/>
                                          </p:stCondLst>
                                        </p:cTn>
                                        <p:tgtEl>
                                          <p:spTgt spid="11"/>
                                        </p:tgtEl>
                                        <p:attrNameLst>
                                          <p:attrName>style.visibility</p:attrName>
                                        </p:attrNameLst>
                                      </p:cBhvr>
                                      <p:to>
                                        <p:strVal val="visible"/>
                                      </p:to>
                                    </p:set>
                                    <p:animEffect transition="in" filter="fade">
                                      <p:cBhvr>
                                        <p:cTn id="155" dur="1000"/>
                                        <p:tgtEl>
                                          <p:spTgt spid="11"/>
                                        </p:tgtEl>
                                      </p:cBhvr>
                                    </p:animEffect>
                                    <p:anim calcmode="lin" valueType="num">
                                      <p:cBhvr>
                                        <p:cTn id="156" dur="1000" fill="hold"/>
                                        <p:tgtEl>
                                          <p:spTgt spid="11"/>
                                        </p:tgtEl>
                                        <p:attrNameLst>
                                          <p:attrName>ppt_x</p:attrName>
                                        </p:attrNameLst>
                                      </p:cBhvr>
                                      <p:tavLst>
                                        <p:tav tm="0">
                                          <p:val>
                                            <p:strVal val="#ppt_x"/>
                                          </p:val>
                                        </p:tav>
                                        <p:tav tm="100000">
                                          <p:val>
                                            <p:strVal val="#ppt_x"/>
                                          </p:val>
                                        </p:tav>
                                      </p:tavLst>
                                    </p:anim>
                                    <p:anim calcmode="lin" valueType="num">
                                      <p:cBhvr>
                                        <p:cTn id="157" dur="1000" fill="hold"/>
                                        <p:tgtEl>
                                          <p:spTgt spid="11"/>
                                        </p:tgtEl>
                                        <p:attrNameLst>
                                          <p:attrName>ppt_y</p:attrName>
                                        </p:attrNameLst>
                                      </p:cBhvr>
                                      <p:tavLst>
                                        <p:tav tm="0">
                                          <p:val>
                                            <p:strVal val="#ppt_y-.1"/>
                                          </p:val>
                                        </p:tav>
                                        <p:tav tm="100000">
                                          <p:val>
                                            <p:strVal val="#ppt_y"/>
                                          </p:val>
                                        </p:tav>
                                      </p:tavLst>
                                    </p:anim>
                                  </p:childTnLst>
                                </p:cTn>
                              </p:par>
                              <p:par>
                                <p:cTn id="158" presetID="47" presetClass="entr" presetSubtype="0" fill="hold" nodeType="withEffect">
                                  <p:stCondLst>
                                    <p:cond delay="0"/>
                                  </p:stCondLst>
                                  <p:childTnLst>
                                    <p:set>
                                      <p:cBhvr>
                                        <p:cTn id="159" dur="1" fill="hold">
                                          <p:stCondLst>
                                            <p:cond delay="0"/>
                                          </p:stCondLst>
                                        </p:cTn>
                                        <p:tgtEl>
                                          <p:spTgt spid="12"/>
                                        </p:tgtEl>
                                        <p:attrNameLst>
                                          <p:attrName>style.visibility</p:attrName>
                                        </p:attrNameLst>
                                      </p:cBhvr>
                                      <p:to>
                                        <p:strVal val="visible"/>
                                      </p:to>
                                    </p:set>
                                    <p:animEffect transition="in" filter="fade">
                                      <p:cBhvr>
                                        <p:cTn id="160" dur="1000"/>
                                        <p:tgtEl>
                                          <p:spTgt spid="12"/>
                                        </p:tgtEl>
                                      </p:cBhvr>
                                    </p:animEffect>
                                    <p:anim calcmode="lin" valueType="num">
                                      <p:cBhvr>
                                        <p:cTn id="161" dur="1000" fill="hold"/>
                                        <p:tgtEl>
                                          <p:spTgt spid="12"/>
                                        </p:tgtEl>
                                        <p:attrNameLst>
                                          <p:attrName>ppt_x</p:attrName>
                                        </p:attrNameLst>
                                      </p:cBhvr>
                                      <p:tavLst>
                                        <p:tav tm="0">
                                          <p:val>
                                            <p:strVal val="#ppt_x"/>
                                          </p:val>
                                        </p:tav>
                                        <p:tav tm="100000">
                                          <p:val>
                                            <p:strVal val="#ppt_x"/>
                                          </p:val>
                                        </p:tav>
                                      </p:tavLst>
                                    </p:anim>
                                    <p:anim calcmode="lin" valueType="num">
                                      <p:cBhvr>
                                        <p:cTn id="162" dur="1000" fill="hold"/>
                                        <p:tgtEl>
                                          <p:spTgt spid="12"/>
                                        </p:tgtEl>
                                        <p:attrNameLst>
                                          <p:attrName>ppt_y</p:attrName>
                                        </p:attrNameLst>
                                      </p:cBhvr>
                                      <p:tavLst>
                                        <p:tav tm="0">
                                          <p:val>
                                            <p:strVal val="#ppt_y-.1"/>
                                          </p:val>
                                        </p:tav>
                                        <p:tav tm="100000">
                                          <p:val>
                                            <p:strVal val="#ppt_y"/>
                                          </p:val>
                                        </p:tav>
                                      </p:tavLst>
                                    </p:anim>
                                  </p:childTnLst>
                                </p:cTn>
                              </p:par>
                              <p:par>
                                <p:cTn id="163" presetID="47" presetClass="entr" presetSubtype="0" fill="hold" nodeType="withEffect">
                                  <p:stCondLst>
                                    <p:cond delay="0"/>
                                  </p:stCondLst>
                                  <p:childTnLst>
                                    <p:set>
                                      <p:cBhvr>
                                        <p:cTn id="164" dur="1" fill="hold">
                                          <p:stCondLst>
                                            <p:cond delay="0"/>
                                          </p:stCondLst>
                                        </p:cTn>
                                        <p:tgtEl>
                                          <p:spTgt spid="13"/>
                                        </p:tgtEl>
                                        <p:attrNameLst>
                                          <p:attrName>style.visibility</p:attrName>
                                        </p:attrNameLst>
                                      </p:cBhvr>
                                      <p:to>
                                        <p:strVal val="visible"/>
                                      </p:to>
                                    </p:set>
                                    <p:animEffect transition="in" filter="fade">
                                      <p:cBhvr>
                                        <p:cTn id="165" dur="1000"/>
                                        <p:tgtEl>
                                          <p:spTgt spid="13"/>
                                        </p:tgtEl>
                                      </p:cBhvr>
                                    </p:animEffect>
                                    <p:anim calcmode="lin" valueType="num">
                                      <p:cBhvr>
                                        <p:cTn id="166" dur="1000" fill="hold"/>
                                        <p:tgtEl>
                                          <p:spTgt spid="13"/>
                                        </p:tgtEl>
                                        <p:attrNameLst>
                                          <p:attrName>ppt_x</p:attrName>
                                        </p:attrNameLst>
                                      </p:cBhvr>
                                      <p:tavLst>
                                        <p:tav tm="0">
                                          <p:val>
                                            <p:strVal val="#ppt_x"/>
                                          </p:val>
                                        </p:tav>
                                        <p:tav tm="100000">
                                          <p:val>
                                            <p:strVal val="#ppt_x"/>
                                          </p:val>
                                        </p:tav>
                                      </p:tavLst>
                                    </p:anim>
                                    <p:anim calcmode="lin" valueType="num">
                                      <p:cBhvr>
                                        <p:cTn id="167" dur="1000" fill="hold"/>
                                        <p:tgtEl>
                                          <p:spTgt spid="13"/>
                                        </p:tgtEl>
                                        <p:attrNameLst>
                                          <p:attrName>ppt_y</p:attrName>
                                        </p:attrNameLst>
                                      </p:cBhvr>
                                      <p:tavLst>
                                        <p:tav tm="0">
                                          <p:val>
                                            <p:strVal val="#ppt_y-.1"/>
                                          </p:val>
                                        </p:tav>
                                        <p:tav tm="100000">
                                          <p:val>
                                            <p:strVal val="#ppt_y"/>
                                          </p:val>
                                        </p:tav>
                                      </p:tavLst>
                                    </p:anim>
                                  </p:childTnLst>
                                </p:cTn>
                              </p:par>
                              <p:par>
                                <p:cTn id="168" presetID="47" presetClass="entr" presetSubtype="0" fill="hold" nodeType="withEffect">
                                  <p:stCondLst>
                                    <p:cond delay="0"/>
                                  </p:stCondLst>
                                  <p:childTnLst>
                                    <p:set>
                                      <p:cBhvr>
                                        <p:cTn id="169" dur="1" fill="hold">
                                          <p:stCondLst>
                                            <p:cond delay="0"/>
                                          </p:stCondLst>
                                        </p:cTn>
                                        <p:tgtEl>
                                          <p:spTgt spid="14"/>
                                        </p:tgtEl>
                                        <p:attrNameLst>
                                          <p:attrName>style.visibility</p:attrName>
                                        </p:attrNameLst>
                                      </p:cBhvr>
                                      <p:to>
                                        <p:strVal val="visible"/>
                                      </p:to>
                                    </p:set>
                                    <p:animEffect transition="in" filter="fade">
                                      <p:cBhvr>
                                        <p:cTn id="170" dur="1000"/>
                                        <p:tgtEl>
                                          <p:spTgt spid="14"/>
                                        </p:tgtEl>
                                      </p:cBhvr>
                                    </p:animEffect>
                                    <p:anim calcmode="lin" valueType="num">
                                      <p:cBhvr>
                                        <p:cTn id="171" dur="1000" fill="hold"/>
                                        <p:tgtEl>
                                          <p:spTgt spid="14"/>
                                        </p:tgtEl>
                                        <p:attrNameLst>
                                          <p:attrName>ppt_x</p:attrName>
                                        </p:attrNameLst>
                                      </p:cBhvr>
                                      <p:tavLst>
                                        <p:tav tm="0">
                                          <p:val>
                                            <p:strVal val="#ppt_x"/>
                                          </p:val>
                                        </p:tav>
                                        <p:tav tm="100000">
                                          <p:val>
                                            <p:strVal val="#ppt_x"/>
                                          </p:val>
                                        </p:tav>
                                      </p:tavLst>
                                    </p:anim>
                                    <p:anim calcmode="lin" valueType="num">
                                      <p:cBhvr>
                                        <p:cTn id="172" dur="1000" fill="hold"/>
                                        <p:tgtEl>
                                          <p:spTgt spid="14"/>
                                        </p:tgtEl>
                                        <p:attrNameLst>
                                          <p:attrName>ppt_y</p:attrName>
                                        </p:attrNameLst>
                                      </p:cBhvr>
                                      <p:tavLst>
                                        <p:tav tm="0">
                                          <p:val>
                                            <p:strVal val="#ppt_y-.1"/>
                                          </p:val>
                                        </p:tav>
                                        <p:tav tm="100000">
                                          <p:val>
                                            <p:strVal val="#ppt_y"/>
                                          </p:val>
                                        </p:tav>
                                      </p:tavLst>
                                    </p:anim>
                                  </p:childTnLst>
                                </p:cTn>
                              </p:par>
                              <p:par>
                                <p:cTn id="173" presetID="47" presetClass="entr" presetSubtype="0" fill="hold" nodeType="withEffect">
                                  <p:stCondLst>
                                    <p:cond delay="0"/>
                                  </p:stCondLst>
                                  <p:childTnLst>
                                    <p:set>
                                      <p:cBhvr>
                                        <p:cTn id="174" dur="1" fill="hold">
                                          <p:stCondLst>
                                            <p:cond delay="0"/>
                                          </p:stCondLst>
                                        </p:cTn>
                                        <p:tgtEl>
                                          <p:spTgt spid="16"/>
                                        </p:tgtEl>
                                        <p:attrNameLst>
                                          <p:attrName>style.visibility</p:attrName>
                                        </p:attrNameLst>
                                      </p:cBhvr>
                                      <p:to>
                                        <p:strVal val="visible"/>
                                      </p:to>
                                    </p:set>
                                    <p:animEffect transition="in" filter="fade">
                                      <p:cBhvr>
                                        <p:cTn id="175" dur="1000"/>
                                        <p:tgtEl>
                                          <p:spTgt spid="16"/>
                                        </p:tgtEl>
                                      </p:cBhvr>
                                    </p:animEffect>
                                    <p:anim calcmode="lin" valueType="num">
                                      <p:cBhvr>
                                        <p:cTn id="176" dur="1000" fill="hold"/>
                                        <p:tgtEl>
                                          <p:spTgt spid="16"/>
                                        </p:tgtEl>
                                        <p:attrNameLst>
                                          <p:attrName>ppt_x</p:attrName>
                                        </p:attrNameLst>
                                      </p:cBhvr>
                                      <p:tavLst>
                                        <p:tav tm="0">
                                          <p:val>
                                            <p:strVal val="#ppt_x"/>
                                          </p:val>
                                        </p:tav>
                                        <p:tav tm="100000">
                                          <p:val>
                                            <p:strVal val="#ppt_x"/>
                                          </p:val>
                                        </p:tav>
                                      </p:tavLst>
                                    </p:anim>
                                    <p:anim calcmode="lin" valueType="num">
                                      <p:cBhvr>
                                        <p:cTn id="177" dur="1000" fill="hold"/>
                                        <p:tgtEl>
                                          <p:spTgt spid="16"/>
                                        </p:tgtEl>
                                        <p:attrNameLst>
                                          <p:attrName>ppt_y</p:attrName>
                                        </p:attrNameLst>
                                      </p:cBhvr>
                                      <p:tavLst>
                                        <p:tav tm="0">
                                          <p:val>
                                            <p:strVal val="#ppt_y-.1"/>
                                          </p:val>
                                        </p:tav>
                                        <p:tav tm="100000">
                                          <p:val>
                                            <p:strVal val="#ppt_y"/>
                                          </p:val>
                                        </p:tav>
                                      </p:tavLst>
                                    </p:anim>
                                  </p:childTnLst>
                                </p:cTn>
                              </p:par>
                              <p:par>
                                <p:cTn id="178" presetID="47" presetClass="entr" presetSubtype="0" fill="hold" nodeType="withEffect">
                                  <p:stCondLst>
                                    <p:cond delay="0"/>
                                  </p:stCondLst>
                                  <p:childTnLst>
                                    <p:set>
                                      <p:cBhvr>
                                        <p:cTn id="179" dur="1" fill="hold">
                                          <p:stCondLst>
                                            <p:cond delay="0"/>
                                          </p:stCondLst>
                                        </p:cTn>
                                        <p:tgtEl>
                                          <p:spTgt spid="15"/>
                                        </p:tgtEl>
                                        <p:attrNameLst>
                                          <p:attrName>style.visibility</p:attrName>
                                        </p:attrNameLst>
                                      </p:cBhvr>
                                      <p:to>
                                        <p:strVal val="visible"/>
                                      </p:to>
                                    </p:set>
                                    <p:animEffect transition="in" filter="fade">
                                      <p:cBhvr>
                                        <p:cTn id="180" dur="1000"/>
                                        <p:tgtEl>
                                          <p:spTgt spid="15"/>
                                        </p:tgtEl>
                                      </p:cBhvr>
                                    </p:animEffect>
                                    <p:anim calcmode="lin" valueType="num">
                                      <p:cBhvr>
                                        <p:cTn id="181" dur="1000" fill="hold"/>
                                        <p:tgtEl>
                                          <p:spTgt spid="15"/>
                                        </p:tgtEl>
                                        <p:attrNameLst>
                                          <p:attrName>ppt_x</p:attrName>
                                        </p:attrNameLst>
                                      </p:cBhvr>
                                      <p:tavLst>
                                        <p:tav tm="0">
                                          <p:val>
                                            <p:strVal val="#ppt_x"/>
                                          </p:val>
                                        </p:tav>
                                        <p:tav tm="100000">
                                          <p:val>
                                            <p:strVal val="#ppt_x"/>
                                          </p:val>
                                        </p:tav>
                                      </p:tavLst>
                                    </p:anim>
                                    <p:anim calcmode="lin" valueType="num">
                                      <p:cBhvr>
                                        <p:cTn id="182" dur="1000" fill="hold"/>
                                        <p:tgtEl>
                                          <p:spTgt spid="15"/>
                                        </p:tgtEl>
                                        <p:attrNameLst>
                                          <p:attrName>ppt_y</p:attrName>
                                        </p:attrNameLst>
                                      </p:cBhvr>
                                      <p:tavLst>
                                        <p:tav tm="0">
                                          <p:val>
                                            <p:strVal val="#ppt_y-.1"/>
                                          </p:val>
                                        </p:tav>
                                        <p:tav tm="100000">
                                          <p:val>
                                            <p:strVal val="#ppt_y"/>
                                          </p:val>
                                        </p:tav>
                                      </p:tavLst>
                                    </p:anim>
                                  </p:childTnLst>
                                </p:cTn>
                              </p:par>
                            </p:childTnLst>
                          </p:cTn>
                        </p:par>
                        <p:par>
                          <p:cTn id="183" fill="hold">
                            <p:stCondLst>
                              <p:cond delay="6000"/>
                            </p:stCondLst>
                            <p:childTnLst>
                              <p:par>
                                <p:cTn id="184" presetID="1" presetClass="entr" presetSubtype="0" fill="hold" grpId="0" nodeType="afterEffect">
                                  <p:stCondLst>
                                    <p:cond delay="0"/>
                                  </p:stCondLst>
                                  <p:childTnLst>
                                    <p:set>
                                      <p:cBhvr>
                                        <p:cTn id="185" dur="1" fill="hold">
                                          <p:stCondLst>
                                            <p:cond delay="0"/>
                                          </p:stCondLst>
                                        </p:cTn>
                                        <p:tgtEl>
                                          <p:spTgt spid="29779"/>
                                        </p:tgtEl>
                                        <p:attrNameLst>
                                          <p:attrName>style.visibility</p:attrName>
                                        </p:attrNameLst>
                                      </p:cBhvr>
                                      <p:to>
                                        <p:strVal val="visible"/>
                                      </p:to>
                                    </p:set>
                                  </p:childTnLst>
                                </p:cTn>
                              </p:par>
                            </p:childTnLst>
                          </p:cTn>
                        </p:par>
                        <p:par>
                          <p:cTn id="186" fill="hold">
                            <p:stCondLst>
                              <p:cond delay="6000"/>
                            </p:stCondLst>
                            <p:childTnLst>
                              <p:par>
                                <p:cTn id="187" presetID="1" presetClass="entr" presetSubtype="0" fill="hold" grpId="0" nodeType="afterEffect">
                                  <p:stCondLst>
                                    <p:cond delay="500"/>
                                  </p:stCondLst>
                                  <p:childTnLst>
                                    <p:set>
                                      <p:cBhvr>
                                        <p:cTn id="188" dur="1" fill="hold">
                                          <p:stCondLst>
                                            <p:cond delay="0"/>
                                          </p:stCondLst>
                                        </p:cTn>
                                        <p:tgtEl>
                                          <p:spTgt spid="297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8" grpId="0"/>
      <p:bldP spid="29699" grpId="0" build="p" animBg="1"/>
      <p:bldP spid="29700" grpId="0" animBg="1"/>
      <p:bldP spid="29701" grpId="0" animBg="1"/>
      <p:bldP spid="29702" grpId="0"/>
      <p:bldP spid="29703" grpId="0" animBg="1"/>
      <p:bldP spid="29704" grpId="0" animBg="1"/>
      <p:bldP spid="29705" grpId="0" animBg="1"/>
      <p:bldP spid="29706" grpId="0" animBg="1"/>
      <p:bldP spid="29707" grpId="0"/>
      <p:bldP spid="29708" grpId="0" animBg="1"/>
      <p:bldP spid="29709" grpId="0" animBg="1"/>
      <p:bldP spid="29710" grpId="0" animBg="1"/>
      <p:bldP spid="29711" grpId="0" animBg="1"/>
      <p:bldP spid="29712" grpId="0" animBg="1"/>
      <p:bldP spid="29713" grpId="0" animBg="1"/>
      <p:bldP spid="29714" grpId="0" animBg="1"/>
      <p:bldP spid="29715" grpId="0" animBg="1"/>
      <p:bldP spid="29716" grpId="0" animBg="1"/>
      <p:bldP spid="29773" grpId="0" animBg="1"/>
      <p:bldP spid="29774" grpId="0" animBg="1"/>
      <p:bldP spid="29779" grpId="0" animBg="1"/>
      <p:bldP spid="29780" grpId="0" animBg="1"/>
      <p:bldP spid="29781" grpId="0" animBg="1"/>
      <p:bldP spid="29782" grpId="0" animBg="1"/>
      <p:bldP spid="29783" grpId="0" animBg="1"/>
      <p:bldP spid="2978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defRPr/>
            </a:pPr>
            <a:r>
              <a:rPr lang="en-US" dirty="0" smtClean="0"/>
              <a:t>Field Implementation</a:t>
            </a:r>
            <a:endParaRPr lang="en-US" dirty="0"/>
          </a:p>
        </p:txBody>
      </p:sp>
      <p:sp>
        <p:nvSpPr>
          <p:cNvPr id="7" name="Content Placeholder 6"/>
          <p:cNvSpPr>
            <a:spLocks noGrp="1"/>
          </p:cNvSpPr>
          <p:nvPr>
            <p:ph idx="1"/>
          </p:nvPr>
        </p:nvSpPr>
        <p:spPr>
          <a:xfrm>
            <a:off x="289056" y="2514600"/>
            <a:ext cx="7924800" cy="3657600"/>
          </a:xfrm>
        </p:spPr>
        <p:txBody>
          <a:bodyPr/>
          <a:lstStyle/>
          <a:p>
            <a:pPr>
              <a:defRPr/>
            </a:pPr>
            <a:r>
              <a:rPr lang="en-US" dirty="0" smtClean="0"/>
              <a:t>Planning</a:t>
            </a:r>
          </a:p>
          <a:p>
            <a:pPr>
              <a:defRPr/>
            </a:pPr>
            <a:r>
              <a:rPr lang="en-US" dirty="0" smtClean="0"/>
              <a:t>Use authorization/BMPs</a:t>
            </a:r>
          </a:p>
          <a:p>
            <a:pPr>
              <a:defRPr/>
            </a:pPr>
            <a:r>
              <a:rPr lang="en-US" dirty="0" smtClean="0"/>
              <a:t>Sub-assessments and monitoring</a:t>
            </a:r>
          </a:p>
          <a:p>
            <a:pPr>
              <a:defRPr/>
            </a:pPr>
            <a:r>
              <a:rPr lang="en-US" dirty="0" smtClean="0"/>
              <a:t>Budget process</a:t>
            </a:r>
          </a:p>
          <a:p>
            <a:pPr lvl="1">
              <a:defRPr/>
            </a:pPr>
            <a:r>
              <a:rPr lang="en-US" dirty="0" smtClean="0"/>
              <a:t>How to focus and share resources</a:t>
            </a:r>
          </a:p>
          <a:p>
            <a:pPr>
              <a:defRPr/>
            </a:pPr>
            <a:endParaRPr lang="en-US" dirty="0"/>
          </a:p>
        </p:txBody>
      </p:sp>
      <p:sp>
        <p:nvSpPr>
          <p:cNvPr id="8" name="Rectangle 7"/>
          <p:cNvSpPr/>
          <p:nvPr/>
        </p:nvSpPr>
        <p:spPr>
          <a:xfrm>
            <a:off x="304800" y="1210887"/>
            <a:ext cx="6904647" cy="1200329"/>
          </a:xfrm>
          <a:prstGeom prst="rect">
            <a:avLst/>
          </a:prstGeom>
        </p:spPr>
        <p:txBody>
          <a:bodyPr wrap="none">
            <a:spAutoFit/>
          </a:bodyPr>
          <a:lstStyle/>
          <a:p>
            <a:pPr>
              <a:defRPr/>
            </a:pPr>
            <a:r>
              <a:rPr lang="en-US" sz="3600" dirty="0">
                <a:ln w="3175">
                  <a:solidFill>
                    <a:schemeClr val="tx1"/>
                  </a:solidFill>
                </a:ln>
                <a:solidFill>
                  <a:srgbClr val="146894"/>
                </a:solidFill>
              </a:rPr>
              <a:t>Making the Landscape Approach</a:t>
            </a:r>
          </a:p>
          <a:p>
            <a:pPr>
              <a:defRPr/>
            </a:pPr>
            <a:r>
              <a:rPr lang="en-US" sz="3600" dirty="0">
                <a:ln w="3175">
                  <a:solidFill>
                    <a:schemeClr val="tx1"/>
                  </a:solidFill>
                </a:ln>
                <a:solidFill>
                  <a:srgbClr val="146894"/>
                </a:solidFill>
              </a:rPr>
              <a:t>real through:</a:t>
            </a:r>
          </a:p>
        </p:txBody>
      </p:sp>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53" name="Rectangle 25"/>
          <p:cNvSpPr>
            <a:spLocks noGrp="1" noChangeArrowheads="1"/>
          </p:cNvSpPr>
          <p:nvPr>
            <p:ph type="title"/>
          </p:nvPr>
        </p:nvSpPr>
        <p:spPr/>
        <p:txBody>
          <a:bodyPr/>
          <a:lstStyle/>
          <a:p>
            <a:pPr>
              <a:defRPr/>
            </a:pPr>
            <a:r>
              <a:rPr lang="en-US" dirty="0"/>
              <a:t>Index </a:t>
            </a:r>
            <a:r>
              <a:rPr lang="en-US" dirty="0" smtClean="0"/>
              <a:t>Scores “…by 2050”</a:t>
            </a:r>
            <a:endParaRPr lang="en-US" dirty="0"/>
          </a:p>
        </p:txBody>
      </p:sp>
      <p:graphicFrame>
        <p:nvGraphicFramePr>
          <p:cNvPr id="22561" name="Group 33"/>
          <p:cNvGraphicFramePr>
            <a:graphicFrameLocks noGrp="1"/>
          </p:cNvGraphicFramePr>
          <p:nvPr>
            <p:ph idx="1"/>
          </p:nvPr>
        </p:nvGraphicFramePr>
        <p:xfrm>
          <a:off x="457200" y="1600200"/>
          <a:ext cx="8229600" cy="4541520"/>
        </p:xfrm>
        <a:graphic>
          <a:graphicData uri="http://schemas.openxmlformats.org/drawingml/2006/table">
            <a:tbl>
              <a:tblPr/>
              <a:tblGrid>
                <a:gridCol w="2743200"/>
                <a:gridCol w="5486400"/>
              </a:tblGrid>
              <a:tr h="685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Extremely Vulnerable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5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Highly Vulnerable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5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4800" b="0" i="0" u="none" strike="noStrike" cap="none" normalizeH="0" baseline="0" smtClean="0">
                        <a:ln>
                          <a:noFill/>
                        </a:ln>
                        <a:solidFill>
                          <a:srgbClr val="000062"/>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Moderately Vulnerable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5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800" b="0" i="0" u="none" strike="noStrike" cap="none" normalizeH="0" baseline="0" smtClean="0">
                          <a:ln>
                            <a:noFill/>
                          </a:ln>
                          <a:solidFill>
                            <a:srgbClr val="000062"/>
                          </a:solidFill>
                          <a:effectLst/>
                          <a:latin typeface="Arial" charset="0"/>
                          <a:cs typeface="Arial" charset="0"/>
                        </a:rPr>
                        <a: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Not Vulnerable/Presumed Stable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5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4400" b="1" i="0" u="none" strike="noStrike" cap="none" normalizeH="0" baseline="0" smtClean="0">
                        <a:ln>
                          <a:noFill/>
                        </a:ln>
                        <a:solidFill>
                          <a:srgbClr val="000062"/>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Not Vulnerable/Increase Likely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5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400" b="1" i="0" u="none" strike="noStrike" cap="none" normalizeH="0" baseline="0" smtClean="0">
                          <a:ln>
                            <a:noFill/>
                          </a:ln>
                          <a:solidFill>
                            <a:srgbClr val="000062"/>
                          </a:solidFill>
                          <a:effectLst/>
                          <a:latin typeface="Arial" charset="0"/>
                        </a:rPr>
                        <a: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Insufficient Evidence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63514" name="Line 34"/>
          <p:cNvSpPr>
            <a:spLocks noChangeShapeType="1"/>
          </p:cNvSpPr>
          <p:nvPr/>
        </p:nvSpPr>
        <p:spPr bwMode="auto">
          <a:xfrm flipV="1">
            <a:off x="1790700" y="4702175"/>
            <a:ext cx="0" cy="609600"/>
          </a:xfrm>
          <a:prstGeom prst="line">
            <a:avLst/>
          </a:prstGeom>
          <a:noFill/>
          <a:ln w="76200">
            <a:solidFill>
              <a:srgbClr val="000062"/>
            </a:solidFill>
            <a:round/>
            <a:headEnd/>
            <a:tailEnd type="triangle" w="med" len="med"/>
          </a:ln>
        </p:spPr>
        <p:txBody>
          <a:bodyPr/>
          <a:lstStyle/>
          <a:p>
            <a:endParaRPr lang="en-US"/>
          </a:p>
        </p:txBody>
      </p:sp>
      <p:sp>
        <p:nvSpPr>
          <p:cNvPr id="63515" name="Line 35"/>
          <p:cNvSpPr>
            <a:spLocks noChangeShapeType="1"/>
          </p:cNvSpPr>
          <p:nvPr/>
        </p:nvSpPr>
        <p:spPr bwMode="auto">
          <a:xfrm>
            <a:off x="1790700" y="3124200"/>
            <a:ext cx="0" cy="609600"/>
          </a:xfrm>
          <a:prstGeom prst="line">
            <a:avLst/>
          </a:prstGeom>
          <a:noFill/>
          <a:ln w="76200">
            <a:solidFill>
              <a:srgbClr val="000062"/>
            </a:solidFill>
            <a:round/>
            <a:headEnd/>
            <a:tailEnd type="triangle" w="med" len="med"/>
          </a:ln>
        </p:spPr>
        <p:txBody>
          <a:bodyPr/>
          <a:lstStyle/>
          <a:p>
            <a:endParaRPr lang="en-US"/>
          </a:p>
        </p:txBody>
      </p:sp>
      <p:grpSp>
        <p:nvGrpSpPr>
          <p:cNvPr id="63516" name="Group 36"/>
          <p:cNvGrpSpPr>
            <a:grpSpLocks/>
          </p:cNvGrpSpPr>
          <p:nvPr/>
        </p:nvGrpSpPr>
        <p:grpSpPr bwMode="auto">
          <a:xfrm>
            <a:off x="1600200" y="2308225"/>
            <a:ext cx="381000" cy="609600"/>
            <a:chOff x="1296" y="1104"/>
            <a:chExt cx="240" cy="384"/>
          </a:xfrm>
        </p:grpSpPr>
        <p:sp>
          <p:nvSpPr>
            <p:cNvPr id="63521" name="Line 37"/>
            <p:cNvSpPr>
              <a:spLocks noChangeShapeType="1"/>
            </p:cNvSpPr>
            <p:nvPr/>
          </p:nvSpPr>
          <p:spPr bwMode="auto">
            <a:xfrm>
              <a:off x="1296" y="1104"/>
              <a:ext cx="0" cy="384"/>
            </a:xfrm>
            <a:prstGeom prst="line">
              <a:avLst/>
            </a:prstGeom>
            <a:noFill/>
            <a:ln w="76200">
              <a:solidFill>
                <a:srgbClr val="000062"/>
              </a:solidFill>
              <a:round/>
              <a:headEnd/>
              <a:tailEnd type="triangle" w="med" len="med"/>
            </a:ln>
          </p:spPr>
          <p:txBody>
            <a:bodyPr/>
            <a:lstStyle/>
            <a:p>
              <a:endParaRPr lang="en-US"/>
            </a:p>
          </p:txBody>
        </p:sp>
        <p:sp>
          <p:nvSpPr>
            <p:cNvPr id="63522" name="Line 38"/>
            <p:cNvSpPr>
              <a:spLocks noChangeShapeType="1"/>
            </p:cNvSpPr>
            <p:nvPr/>
          </p:nvSpPr>
          <p:spPr bwMode="auto">
            <a:xfrm>
              <a:off x="1536" y="1104"/>
              <a:ext cx="0" cy="384"/>
            </a:xfrm>
            <a:prstGeom prst="line">
              <a:avLst/>
            </a:prstGeom>
            <a:noFill/>
            <a:ln w="76200">
              <a:solidFill>
                <a:srgbClr val="000062"/>
              </a:solidFill>
              <a:round/>
              <a:headEnd/>
              <a:tailEnd type="triangle" w="med" len="med"/>
            </a:ln>
          </p:spPr>
          <p:txBody>
            <a:bodyPr/>
            <a:lstStyle/>
            <a:p>
              <a:endParaRPr lang="en-US"/>
            </a:p>
          </p:txBody>
        </p:sp>
      </p:grpSp>
      <p:grpSp>
        <p:nvGrpSpPr>
          <p:cNvPr id="63517" name="Group 43"/>
          <p:cNvGrpSpPr>
            <a:grpSpLocks/>
          </p:cNvGrpSpPr>
          <p:nvPr/>
        </p:nvGrpSpPr>
        <p:grpSpPr bwMode="auto">
          <a:xfrm>
            <a:off x="1447800" y="1665288"/>
            <a:ext cx="685800" cy="619125"/>
            <a:chOff x="912" y="1056"/>
            <a:chExt cx="432" cy="390"/>
          </a:xfrm>
        </p:grpSpPr>
        <p:sp>
          <p:nvSpPr>
            <p:cNvPr id="63518" name="Line 40"/>
            <p:cNvSpPr>
              <a:spLocks noChangeShapeType="1"/>
            </p:cNvSpPr>
            <p:nvPr/>
          </p:nvSpPr>
          <p:spPr bwMode="auto">
            <a:xfrm>
              <a:off x="912" y="1056"/>
              <a:ext cx="0" cy="384"/>
            </a:xfrm>
            <a:prstGeom prst="line">
              <a:avLst/>
            </a:prstGeom>
            <a:noFill/>
            <a:ln w="76200">
              <a:solidFill>
                <a:srgbClr val="000062"/>
              </a:solidFill>
              <a:round/>
              <a:headEnd/>
              <a:tailEnd type="triangle" w="med" len="med"/>
            </a:ln>
          </p:spPr>
          <p:txBody>
            <a:bodyPr/>
            <a:lstStyle/>
            <a:p>
              <a:endParaRPr lang="en-US"/>
            </a:p>
          </p:txBody>
        </p:sp>
        <p:sp>
          <p:nvSpPr>
            <p:cNvPr id="63519" name="Line 41"/>
            <p:cNvSpPr>
              <a:spLocks noChangeShapeType="1"/>
            </p:cNvSpPr>
            <p:nvPr/>
          </p:nvSpPr>
          <p:spPr bwMode="auto">
            <a:xfrm>
              <a:off x="1138" y="1062"/>
              <a:ext cx="0" cy="384"/>
            </a:xfrm>
            <a:prstGeom prst="line">
              <a:avLst/>
            </a:prstGeom>
            <a:noFill/>
            <a:ln w="76200">
              <a:solidFill>
                <a:srgbClr val="000062"/>
              </a:solidFill>
              <a:round/>
              <a:headEnd/>
              <a:tailEnd type="triangle" w="med" len="med"/>
            </a:ln>
          </p:spPr>
          <p:txBody>
            <a:bodyPr/>
            <a:lstStyle/>
            <a:p>
              <a:endParaRPr lang="en-US"/>
            </a:p>
          </p:txBody>
        </p:sp>
        <p:sp>
          <p:nvSpPr>
            <p:cNvPr id="63520" name="Line 42"/>
            <p:cNvSpPr>
              <a:spLocks noChangeShapeType="1"/>
            </p:cNvSpPr>
            <p:nvPr/>
          </p:nvSpPr>
          <p:spPr bwMode="auto">
            <a:xfrm>
              <a:off x="1344" y="1056"/>
              <a:ext cx="0" cy="384"/>
            </a:xfrm>
            <a:prstGeom prst="line">
              <a:avLst/>
            </a:prstGeom>
            <a:noFill/>
            <a:ln w="76200">
              <a:solidFill>
                <a:srgbClr val="000062"/>
              </a:solidFill>
              <a:round/>
              <a:headEnd/>
              <a:tailEnd type="triangle" w="med" len="med"/>
            </a:ln>
          </p:spPr>
          <p:txBody>
            <a:bodyPr/>
            <a:lstStyle/>
            <a:p>
              <a:endParaRPr lang="en-US"/>
            </a:p>
          </p:txBody>
        </p:sp>
      </p:gr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pPr>
              <a:defRPr/>
            </a:pPr>
            <a:r>
              <a:rPr lang="en-US" dirty="0" smtClean="0">
                <a:ea typeface="+mn-ea"/>
              </a:rPr>
              <a:t>Full species or Subspecies listed under Federal or State protective legislation</a:t>
            </a:r>
          </a:p>
          <a:p>
            <a:pPr>
              <a:defRPr/>
            </a:pPr>
            <a:r>
              <a:rPr lang="en-US" dirty="0" smtClean="0">
                <a:ea typeface="+mn-ea"/>
              </a:rPr>
              <a:t> Full species with NatureServe Global Conservation Status rank of G1-G3</a:t>
            </a:r>
          </a:p>
          <a:p>
            <a:pPr>
              <a:defRPr/>
            </a:pPr>
            <a:r>
              <a:rPr lang="en-US" dirty="0" smtClean="0">
                <a:ea typeface="+mn-ea"/>
              </a:rPr>
              <a:t> Full species listed by State Wildlife Action Plans with habitat included within the ecoregion</a:t>
            </a:r>
          </a:p>
          <a:p>
            <a:pPr>
              <a:defRPr/>
            </a:pPr>
            <a:r>
              <a:rPr lang="en-US" dirty="0" smtClean="0">
                <a:ea typeface="+mn-ea"/>
              </a:rPr>
              <a:t> Full species scoring as Vulnerable within the ecoregion according to the NatureServe Climate Change Vulnerability Index.</a:t>
            </a:r>
          </a:p>
          <a:p>
            <a:pPr>
              <a:defRPr/>
            </a:pPr>
            <a:endParaRPr lang="en-US" dirty="0">
              <a:ea typeface="+mn-ea"/>
            </a:endParaRPr>
          </a:p>
        </p:txBody>
      </p:sp>
      <p:sp>
        <p:nvSpPr>
          <p:cNvPr id="4" name="Title 1"/>
          <p:cNvSpPr>
            <a:spLocks noGrp="1"/>
          </p:cNvSpPr>
          <p:nvPr>
            <p:ph type="title"/>
          </p:nvPr>
        </p:nvSpPr>
        <p:spPr>
          <a:xfrm>
            <a:off x="252413" y="152400"/>
            <a:ext cx="8001000" cy="762000"/>
          </a:xfrm>
        </p:spPr>
        <p:txBody>
          <a:bodyPr/>
          <a:lstStyle/>
          <a:p>
            <a:pPr>
              <a:defRPr/>
            </a:pPr>
            <a:r>
              <a:rPr lang="en-US" dirty="0" smtClean="0">
                <a:ea typeface="+mj-ea"/>
              </a:rPr>
              <a:t>Proposed Criteria</a:t>
            </a:r>
            <a:endParaRPr lang="en-US" dirty="0">
              <a:ea typeface="+mj-ea"/>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ea typeface="+mj-ea"/>
              </a:rPr>
              <a:t>“Fine Filter” Elements</a:t>
            </a:r>
            <a:endParaRPr lang="en-US" dirty="0">
              <a:ea typeface="+mj-ea"/>
            </a:endParaRPr>
          </a:p>
        </p:txBody>
      </p:sp>
      <p:sp>
        <p:nvSpPr>
          <p:cNvPr id="3" name="Content Placeholder 2"/>
          <p:cNvSpPr>
            <a:spLocks noGrp="1"/>
          </p:cNvSpPr>
          <p:nvPr>
            <p:ph idx="1"/>
          </p:nvPr>
        </p:nvSpPr>
        <p:spPr>
          <a:xfrm>
            <a:off x="288925" y="1219200"/>
            <a:ext cx="7924800" cy="6146800"/>
          </a:xfrm>
        </p:spPr>
        <p:txBody>
          <a:bodyPr>
            <a:normAutofit fontScale="77500" lnSpcReduction="20000"/>
          </a:bodyPr>
          <a:lstStyle/>
          <a:p>
            <a:pPr marL="742950" indent="-742950">
              <a:buFont typeface="+mj-lt"/>
              <a:buAutoNum type="arabicPeriod"/>
              <a:defRPr/>
            </a:pPr>
            <a:r>
              <a:rPr lang="en-US" sz="4100" dirty="0" smtClean="0">
                <a:ea typeface="+mn-ea"/>
              </a:rPr>
              <a:t>Species that are likely to be adequately represented through major ecological systems of the ecoregion (e.g., species strictly tied to desert springs);</a:t>
            </a:r>
          </a:p>
          <a:p>
            <a:pPr marL="742950" indent="-742950">
              <a:buFont typeface="+mj-lt"/>
              <a:buAutoNum type="arabicPeriod"/>
              <a:defRPr/>
            </a:pPr>
            <a:r>
              <a:rPr lang="en-US" sz="4100" dirty="0" smtClean="0">
                <a:ea typeface="+mn-ea"/>
              </a:rPr>
              <a:t>Species that might be addressed as ecologically-based assemblages (e.g., bat roosts, migratory bird stopover sites, etc.);</a:t>
            </a:r>
          </a:p>
          <a:p>
            <a:pPr marL="742950" indent="-742950">
              <a:buFont typeface="+mj-lt"/>
              <a:buAutoNum type="arabicPeriod"/>
              <a:defRPr/>
            </a:pPr>
            <a:r>
              <a:rPr lang="en-US" sz="4100" dirty="0" smtClean="0"/>
              <a:t>Species best addressed as individuals; but in subsequent planning process</a:t>
            </a:r>
          </a:p>
          <a:p>
            <a:pPr marL="742950" indent="-742950">
              <a:buFont typeface="+mj-lt"/>
              <a:buAutoNum type="arabicPeriod"/>
              <a:defRPr/>
            </a:pPr>
            <a:r>
              <a:rPr lang="en-US" sz="4100" dirty="0" smtClean="0">
                <a:ea typeface="+mn-ea"/>
              </a:rPr>
              <a:t>Species best addressed as individuals in the REA.</a:t>
            </a:r>
          </a:p>
          <a:p>
            <a:pPr>
              <a:defRPr/>
            </a:pPr>
            <a:endParaRPr lang="en-US" dirty="0">
              <a:ea typeface="+mn-ea"/>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ea typeface="+mj-ea"/>
              </a:rPr>
              <a:t>Desired Conservation Elements</a:t>
            </a:r>
          </a:p>
        </p:txBody>
      </p:sp>
      <p:sp>
        <p:nvSpPr>
          <p:cNvPr id="3" name="Content Placeholder 2"/>
          <p:cNvSpPr>
            <a:spLocks noGrp="1"/>
          </p:cNvSpPr>
          <p:nvPr>
            <p:ph idx="1"/>
          </p:nvPr>
        </p:nvSpPr>
        <p:spPr>
          <a:xfrm>
            <a:off x="289056" y="1371600"/>
            <a:ext cx="7924800" cy="1857375"/>
          </a:xfrm>
        </p:spPr>
        <p:txBody>
          <a:bodyPr/>
          <a:lstStyle/>
          <a:p>
            <a:pPr marL="971550" lvl="1" indent="-514350">
              <a:buFont typeface="+mj-lt"/>
              <a:buAutoNum type="arabicPeriod"/>
              <a:defRPr/>
            </a:pPr>
            <a:r>
              <a:rPr lang="en-US" dirty="0" smtClean="0">
                <a:ea typeface="+mn-ea"/>
              </a:rPr>
              <a:t>Additional resource values of interest to stakeholders</a:t>
            </a:r>
          </a:p>
          <a:p>
            <a:pPr marL="971550" lvl="1" indent="-514350">
              <a:buFont typeface="+mj-lt"/>
              <a:buAutoNum type="arabicPeriod"/>
              <a:defRPr/>
            </a:pPr>
            <a:r>
              <a:rPr lang="en-US" dirty="0" smtClean="0">
                <a:ea typeface="+mn-ea"/>
              </a:rPr>
              <a:t>Feasible treatment in rapid process</a:t>
            </a:r>
          </a:p>
          <a:p>
            <a:pPr>
              <a:defRPr/>
            </a:pPr>
            <a:endParaRPr lang="en-US" dirty="0">
              <a:ea typeface="+mn-ea"/>
            </a:endParaRPr>
          </a:p>
        </p:txBody>
      </p:sp>
      <p:pic>
        <p:nvPicPr>
          <p:cNvPr id="64516" name="Picture 3" descr="SheldonHrt5081.JPG"/>
          <p:cNvPicPr>
            <a:picLocks noChangeAspect="1"/>
          </p:cNvPicPr>
          <p:nvPr/>
        </p:nvPicPr>
        <p:blipFill>
          <a:blip r:embed="rId2" cstate="print"/>
          <a:srcRect/>
          <a:stretch>
            <a:fillRect/>
          </a:stretch>
        </p:blipFill>
        <p:spPr bwMode="auto">
          <a:xfrm>
            <a:off x="4656138" y="3444875"/>
            <a:ext cx="3557587" cy="2668588"/>
          </a:xfrm>
          <a:prstGeom prst="rect">
            <a:avLst/>
          </a:prstGeom>
          <a:noFill/>
          <a:ln w="9525">
            <a:noFill/>
            <a:miter lim="800000"/>
            <a:headEnd/>
            <a:tailEnd/>
          </a:ln>
        </p:spPr>
      </p:pic>
      <p:pic>
        <p:nvPicPr>
          <p:cNvPr id="64517" name="Picture 5" descr="U:\science\ECOL\SW-GAP\final_Legend_db\photos_for_BLM\NAWDB2.jpg"/>
          <p:cNvPicPr>
            <a:picLocks noChangeAspect="1" noChangeArrowheads="1"/>
          </p:cNvPicPr>
          <p:nvPr/>
        </p:nvPicPr>
        <p:blipFill>
          <a:blip r:embed="rId3" cstate="print"/>
          <a:srcRect/>
          <a:stretch>
            <a:fillRect/>
          </a:stretch>
        </p:blipFill>
        <p:spPr bwMode="auto">
          <a:xfrm>
            <a:off x="892175" y="3444875"/>
            <a:ext cx="3584575" cy="2668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smtClean="0">
                <a:ea typeface="+mj-ea"/>
              </a:rPr>
              <a:t>Management Questions</a:t>
            </a:r>
            <a:br>
              <a:rPr lang="en-US" dirty="0" smtClean="0">
                <a:ea typeface="+mj-ea"/>
              </a:rPr>
            </a:br>
            <a:r>
              <a:rPr lang="en-US" dirty="0" smtClean="0">
                <a:ea typeface="+mj-ea"/>
              </a:rPr>
              <a:t>Mojave Basin and Range</a:t>
            </a:r>
            <a:endParaRPr lang="en-US" dirty="0">
              <a:ea typeface="+mj-ea"/>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pPr>
              <a:defRPr/>
            </a:pPr>
            <a:r>
              <a:rPr lang="en-US" sz="3600" dirty="0" smtClean="0">
                <a:ea typeface="+mj-ea"/>
              </a:rPr>
              <a:t>Management Questions by Group</a:t>
            </a:r>
            <a:endParaRPr lang="en-US" sz="3600" dirty="0">
              <a:ea typeface="+mj-ea"/>
            </a:endParaRPr>
          </a:p>
        </p:txBody>
      </p:sp>
      <p:sp>
        <p:nvSpPr>
          <p:cNvPr id="67587" name="Text Box 2"/>
          <p:cNvSpPr txBox="1">
            <a:spLocks noChangeArrowheads="1"/>
          </p:cNvSpPr>
          <p:nvPr/>
        </p:nvSpPr>
        <p:spPr bwMode="auto">
          <a:xfrm>
            <a:off x="0" y="1116013"/>
            <a:ext cx="4140200" cy="5562600"/>
          </a:xfrm>
          <a:prstGeom prst="rect">
            <a:avLst/>
          </a:prstGeom>
          <a:noFill/>
          <a:ln w="9525">
            <a:noFill/>
            <a:miter lim="800000"/>
            <a:headEnd/>
            <a:tailEnd/>
          </a:ln>
        </p:spPr>
        <p:txBody>
          <a:bodyPr tIns="91440" bIns="91440"/>
          <a:lstStyle/>
          <a:p>
            <a:r>
              <a:rPr lang="en-US" sz="1300" b="1">
                <a:latin typeface="Cambria" pitchFamily="-111" charset="0"/>
                <a:cs typeface="Times New Roman" pitchFamily="-111" charset="0"/>
              </a:rPr>
              <a:t>Box 1.</a:t>
            </a:r>
            <a:r>
              <a:rPr lang="en-US" sz="1300">
                <a:latin typeface="Cambria" pitchFamily="-111" charset="0"/>
                <a:cs typeface="Times New Roman" pitchFamily="-111" charset="0"/>
              </a:rPr>
              <a:t> Groups of preliminary Management Questions provided by BLM (the number of preliminary Questions in each group). </a:t>
            </a:r>
          </a:p>
          <a:p>
            <a:endParaRPr lang="en-US" sz="1300">
              <a:latin typeface="Cambria" pitchFamily="-111" charset="0"/>
              <a:cs typeface="Times New Roman" pitchFamily="-111" charset="0"/>
            </a:endParaRPr>
          </a:p>
          <a:p>
            <a:r>
              <a:rPr lang="en-US" sz="1300">
                <a:latin typeface="Cambria" pitchFamily="-111" charset="0"/>
                <a:cs typeface="Times New Roman" pitchFamily="-111" charset="0"/>
              </a:rPr>
              <a:t/>
            </a:r>
            <a:br>
              <a:rPr lang="en-US" sz="1300">
                <a:latin typeface="Cambria" pitchFamily="-111" charset="0"/>
                <a:cs typeface="Times New Roman" pitchFamily="-111" charset="0"/>
              </a:rPr>
            </a:br>
            <a:endParaRPr lang="en-US" sz="1300">
              <a:latin typeface="Cambria" pitchFamily="-111" charset="0"/>
              <a:cs typeface="Times New Roman" pitchFamily="-111" charset="0"/>
            </a:endParaRPr>
          </a:p>
          <a:p>
            <a:pPr>
              <a:buFont typeface="Arial" charset="0"/>
              <a:buChar char="•"/>
            </a:pPr>
            <a:r>
              <a:rPr lang="en-US" sz="1300" b="1">
                <a:cs typeface="Times New Roman" pitchFamily="-111" charset="0"/>
              </a:rPr>
              <a:t> Species (9) </a:t>
            </a:r>
          </a:p>
          <a:p>
            <a:pPr>
              <a:buFont typeface="Arial" charset="0"/>
              <a:buChar char="•"/>
            </a:pPr>
            <a:r>
              <a:rPr lang="en-US" sz="1300" b="1">
                <a:cs typeface="Times New Roman" pitchFamily="-111" charset="0"/>
              </a:rPr>
              <a:t> Wild Horses and Burros (5)</a:t>
            </a:r>
          </a:p>
          <a:p>
            <a:pPr>
              <a:buFont typeface="Arial" charset="0"/>
              <a:buChar char="•"/>
            </a:pPr>
            <a:r>
              <a:rPr lang="en-US" sz="1300" b="1">
                <a:cs typeface="Times New Roman" pitchFamily="-111" charset="0"/>
              </a:rPr>
              <a:t> Native Plant Communities (2)</a:t>
            </a:r>
          </a:p>
          <a:p>
            <a:pPr>
              <a:buFont typeface="Arial" charset="0"/>
              <a:buChar char="•"/>
            </a:pPr>
            <a:r>
              <a:rPr lang="en-US" sz="1300" b="1">
                <a:cs typeface="Times New Roman" pitchFamily="-111" charset="0"/>
              </a:rPr>
              <a:t> Terrestrial Sites of High Biodiversity (2)</a:t>
            </a:r>
          </a:p>
          <a:p>
            <a:pPr>
              <a:buFont typeface="Arial" charset="0"/>
              <a:buChar char="•"/>
            </a:pPr>
            <a:r>
              <a:rPr lang="en-US" sz="1300" b="1">
                <a:cs typeface="Times New Roman" pitchFamily="-111" charset="0"/>
              </a:rPr>
              <a:t> Soils (2)</a:t>
            </a:r>
          </a:p>
          <a:p>
            <a:pPr>
              <a:buFont typeface="Arial" charset="0"/>
              <a:buChar char="•"/>
            </a:pPr>
            <a:r>
              <a:rPr lang="en-US" sz="1300" b="1">
                <a:cs typeface="Times New Roman" pitchFamily="-111" charset="0"/>
              </a:rPr>
              <a:t> Surface and Subsurface Water Availability (6)</a:t>
            </a:r>
          </a:p>
          <a:p>
            <a:pPr>
              <a:buFont typeface="Arial" charset="0"/>
              <a:buChar char="•"/>
            </a:pPr>
            <a:r>
              <a:rPr lang="en-US" sz="1300" b="1">
                <a:cs typeface="Times New Roman" pitchFamily="-111" charset="0"/>
              </a:rPr>
              <a:t> Aquatic Sites of High Biodiversity (2)</a:t>
            </a:r>
          </a:p>
          <a:p>
            <a:pPr>
              <a:buFont typeface="Arial" charset="0"/>
              <a:buChar char="•"/>
            </a:pPr>
            <a:r>
              <a:rPr lang="en-US" sz="1300" b="1">
                <a:cs typeface="Times New Roman" pitchFamily="-111" charset="0"/>
              </a:rPr>
              <a:t> Aquatic Ecological Function and Structure (2)</a:t>
            </a:r>
          </a:p>
          <a:p>
            <a:pPr>
              <a:buFont typeface="Arial" charset="0"/>
              <a:buChar char="•"/>
            </a:pPr>
            <a:r>
              <a:rPr lang="en-US" sz="1300" b="1">
                <a:cs typeface="Times New Roman" pitchFamily="-111" charset="0"/>
              </a:rPr>
              <a:t> Specially Designated Areas (1)</a:t>
            </a:r>
          </a:p>
          <a:p>
            <a:pPr>
              <a:buFont typeface="Arial" charset="0"/>
              <a:buChar char="•"/>
            </a:pPr>
            <a:r>
              <a:rPr lang="en-US" sz="1300" b="1">
                <a:cs typeface="Times New Roman" pitchFamily="-111" charset="0"/>
              </a:rPr>
              <a:t> Fire History (3)</a:t>
            </a:r>
          </a:p>
          <a:p>
            <a:pPr>
              <a:buFont typeface="Arial" charset="0"/>
              <a:buChar char="•"/>
            </a:pPr>
            <a:r>
              <a:rPr lang="en-US" sz="1300" b="1">
                <a:cs typeface="Times New Roman" pitchFamily="-111" charset="0"/>
              </a:rPr>
              <a:t> Fire Potential (1)</a:t>
            </a:r>
          </a:p>
          <a:p>
            <a:pPr>
              <a:buFont typeface="Arial" charset="0"/>
              <a:buChar char="•"/>
            </a:pPr>
            <a:r>
              <a:rPr lang="en-US" sz="1300" b="1">
                <a:cs typeface="Times New Roman" pitchFamily="-111" charset="0"/>
              </a:rPr>
              <a:t> Invasive Species (4)</a:t>
            </a:r>
          </a:p>
          <a:p>
            <a:pPr>
              <a:buFont typeface="Arial" charset="0"/>
              <a:buChar char="•"/>
            </a:pPr>
            <a:r>
              <a:rPr lang="en-US" sz="1300" b="1">
                <a:cs typeface="Times New Roman" pitchFamily="-111" charset="0"/>
              </a:rPr>
              <a:t> Urban and Roads Development (4)</a:t>
            </a:r>
          </a:p>
          <a:p>
            <a:pPr>
              <a:buFont typeface="Arial" charset="0"/>
              <a:buChar char="•"/>
            </a:pPr>
            <a:r>
              <a:rPr lang="en-US" sz="1300" b="1">
                <a:cs typeface="Times New Roman" pitchFamily="-111" charset="0"/>
              </a:rPr>
              <a:t> Oil, Gas, and Mining Development (6)</a:t>
            </a:r>
          </a:p>
          <a:p>
            <a:pPr>
              <a:buFont typeface="Arial" charset="0"/>
              <a:buChar char="•"/>
            </a:pPr>
            <a:r>
              <a:rPr lang="en-US" sz="1300" b="1">
                <a:cs typeface="Times New Roman" pitchFamily="-111" charset="0"/>
              </a:rPr>
              <a:t> Renewable Energy Development (4)</a:t>
            </a:r>
          </a:p>
          <a:p>
            <a:pPr>
              <a:buFont typeface="Arial" charset="0"/>
              <a:buChar char="•"/>
            </a:pPr>
            <a:r>
              <a:rPr lang="en-US" sz="1300" b="1">
                <a:cs typeface="Times New Roman" pitchFamily="-111" charset="0"/>
              </a:rPr>
              <a:t> Groundwater Extraction and Transportation (5)</a:t>
            </a:r>
            <a:br>
              <a:rPr lang="en-US" sz="1300" b="1">
                <a:cs typeface="Times New Roman" pitchFamily="-111" charset="0"/>
              </a:rPr>
            </a:br>
            <a:endParaRPr lang="en-US" sz="1300" b="1">
              <a:cs typeface="Times New Roman" pitchFamily="-111" charset="0"/>
            </a:endParaRPr>
          </a:p>
          <a:p>
            <a:pPr>
              <a:buFont typeface="Arial" charset="0"/>
              <a:buChar char="•"/>
            </a:pPr>
            <a:r>
              <a:rPr lang="en-US" sz="1300" b="1">
                <a:cs typeface="Times New Roman" pitchFamily="-111" charset="0"/>
              </a:rPr>
              <a:t> Climate Change: Terrestrial Resource Issues (5)</a:t>
            </a:r>
          </a:p>
          <a:p>
            <a:pPr>
              <a:buFont typeface="Arial" charset="0"/>
              <a:buChar char="•"/>
            </a:pPr>
            <a:r>
              <a:rPr lang="en-US" sz="1300" b="1">
                <a:cs typeface="Times New Roman" pitchFamily="-111" charset="0"/>
              </a:rPr>
              <a:t> Climate Change: Aquatic Resource Issues (5)</a:t>
            </a:r>
          </a:p>
          <a:p>
            <a:pPr>
              <a:buFont typeface="Arial" charset="0"/>
              <a:buChar char="•"/>
            </a:pPr>
            <a:r>
              <a:rPr lang="en-US" sz="1300" b="1">
                <a:cs typeface="Times New Roman" pitchFamily="-111" charset="0"/>
              </a:rPr>
              <a:t> Military Constrained Areas (2)</a:t>
            </a:r>
          </a:p>
          <a:p>
            <a:pPr>
              <a:buFont typeface="Arial" charset="0"/>
              <a:buChar char="•"/>
            </a:pPr>
            <a:endParaRPr lang="en-US" sz="1300">
              <a:latin typeface="Times New Roman" pitchFamily="-111" charset="0"/>
              <a:cs typeface="Times New Roman" pitchFamily="-111" charset="0"/>
            </a:endParaRPr>
          </a:p>
        </p:txBody>
      </p:sp>
      <p:sp>
        <p:nvSpPr>
          <p:cNvPr id="67588" name="Text Box 3"/>
          <p:cNvSpPr txBox="1">
            <a:spLocks noChangeArrowheads="1"/>
          </p:cNvSpPr>
          <p:nvPr/>
        </p:nvSpPr>
        <p:spPr bwMode="auto">
          <a:xfrm>
            <a:off x="4178300" y="1116013"/>
            <a:ext cx="4457700" cy="5526087"/>
          </a:xfrm>
          <a:prstGeom prst="rect">
            <a:avLst/>
          </a:prstGeom>
          <a:noFill/>
          <a:ln w="9525">
            <a:noFill/>
            <a:miter lim="800000"/>
            <a:headEnd/>
            <a:tailEnd/>
          </a:ln>
        </p:spPr>
        <p:txBody>
          <a:bodyPr tIns="91440" bIns="91440"/>
          <a:lstStyle/>
          <a:p>
            <a:r>
              <a:rPr lang="en-US" sz="1300" b="1">
                <a:latin typeface="Cambria" pitchFamily="-111" charset="0"/>
                <a:cs typeface="Times New Roman" pitchFamily="-111" charset="0"/>
              </a:rPr>
              <a:t>Box 2. </a:t>
            </a:r>
            <a:r>
              <a:rPr lang="en-US" sz="1300">
                <a:latin typeface="Cambria" pitchFamily="-111" charset="0"/>
                <a:cs typeface="Times New Roman" pitchFamily="-111" charset="0"/>
              </a:rPr>
              <a:t>Groups of Management Questions resulting from the recommended amendments, followed by the number of questions (1</a:t>
            </a:r>
            <a:r>
              <a:rPr lang="en-US" sz="1300" baseline="30000">
                <a:latin typeface="Cambria" pitchFamily="-111" charset="0"/>
                <a:cs typeface="Times New Roman" pitchFamily="-111" charset="0"/>
              </a:rPr>
              <a:t>st</a:t>
            </a:r>
            <a:r>
              <a:rPr lang="en-US" sz="1300">
                <a:latin typeface="Cambria" pitchFamily="-111" charset="0"/>
                <a:cs typeface="Times New Roman" pitchFamily="-111" charset="0"/>
              </a:rPr>
              <a:t> parenthesis), and the change in number from preliminary list (2</a:t>
            </a:r>
            <a:r>
              <a:rPr lang="en-US" sz="1300" baseline="30000">
                <a:latin typeface="Cambria" pitchFamily="-111" charset="0"/>
                <a:cs typeface="Times New Roman" pitchFamily="-111" charset="0"/>
              </a:rPr>
              <a:t>nd</a:t>
            </a:r>
            <a:r>
              <a:rPr lang="en-US" sz="1300">
                <a:latin typeface="Cambria" pitchFamily="-111" charset="0"/>
                <a:cs typeface="Times New Roman" pitchFamily="-111" charset="0"/>
              </a:rPr>
              <a:t> parenthesis). * denotes a suggested change to the group name.</a:t>
            </a:r>
            <a:br>
              <a:rPr lang="en-US" sz="1300">
                <a:latin typeface="Cambria" pitchFamily="-111" charset="0"/>
                <a:cs typeface="Times New Roman" pitchFamily="-111" charset="0"/>
              </a:rPr>
            </a:br>
            <a:endParaRPr lang="en-US" sz="1300">
              <a:latin typeface="Cambria" pitchFamily="-111" charset="0"/>
              <a:cs typeface="Times New Roman" pitchFamily="-111" charset="0"/>
            </a:endParaRPr>
          </a:p>
          <a:p>
            <a:pPr>
              <a:buFont typeface="Arial" charset="0"/>
              <a:buChar char="•"/>
            </a:pPr>
            <a:r>
              <a:rPr lang="en-US" sz="1300" b="1">
                <a:cs typeface="Times New Roman" pitchFamily="-111" charset="0"/>
              </a:rPr>
              <a:t> Species (10) (+1)</a:t>
            </a:r>
          </a:p>
          <a:p>
            <a:pPr>
              <a:buFont typeface="Arial" charset="0"/>
              <a:buChar char="•"/>
            </a:pPr>
            <a:r>
              <a:rPr lang="en-US" sz="1300" b="1">
                <a:cs typeface="Times New Roman" pitchFamily="-111" charset="0"/>
              </a:rPr>
              <a:t> Wild Horses and Burros (0)(-5)</a:t>
            </a:r>
          </a:p>
          <a:p>
            <a:pPr>
              <a:buFont typeface="Arial" charset="0"/>
              <a:buChar char="•"/>
            </a:pPr>
            <a:r>
              <a:rPr lang="en-US" sz="1300" b="1">
                <a:cs typeface="Times New Roman" pitchFamily="-111" charset="0"/>
              </a:rPr>
              <a:t> Native Plant Communities (3)(+1)</a:t>
            </a:r>
          </a:p>
          <a:p>
            <a:pPr>
              <a:buFont typeface="Arial" charset="0"/>
              <a:buChar char="•"/>
            </a:pPr>
            <a:r>
              <a:rPr lang="en-US" sz="1300" b="1">
                <a:cs typeface="Times New Roman" pitchFamily="-111" charset="0"/>
              </a:rPr>
              <a:t> *Terrestrial Sites of High Biodiversity Value* (3)(+1)</a:t>
            </a:r>
          </a:p>
          <a:p>
            <a:pPr>
              <a:buFont typeface="Arial" charset="0"/>
              <a:buChar char="•"/>
            </a:pPr>
            <a:r>
              <a:rPr lang="en-US" sz="1300" b="1">
                <a:cs typeface="Times New Roman" pitchFamily="-111" charset="0"/>
              </a:rPr>
              <a:t> Soils (3)(+1)</a:t>
            </a:r>
          </a:p>
          <a:p>
            <a:pPr>
              <a:buFont typeface="Arial" charset="0"/>
              <a:buChar char="•"/>
            </a:pPr>
            <a:r>
              <a:rPr lang="en-US" sz="1300" b="1">
                <a:cs typeface="Times New Roman" pitchFamily="-111" charset="0"/>
              </a:rPr>
              <a:t> Surface and Subsurface Water Availability (6)(-)</a:t>
            </a:r>
          </a:p>
          <a:p>
            <a:pPr>
              <a:buFont typeface="Arial" charset="0"/>
              <a:buChar char="•"/>
            </a:pPr>
            <a:r>
              <a:rPr lang="en-US" sz="1300" b="1">
                <a:cs typeface="Times New Roman" pitchFamily="-111" charset="0"/>
              </a:rPr>
              <a:t> *Aquatic Sites of High Biodiversity Value * (2)(-)</a:t>
            </a:r>
          </a:p>
          <a:p>
            <a:pPr>
              <a:buFont typeface="Arial" charset="0"/>
              <a:buChar char="•"/>
            </a:pPr>
            <a:r>
              <a:rPr lang="en-US" sz="1300" b="1">
                <a:cs typeface="Times New Roman" pitchFamily="-111" charset="0"/>
              </a:rPr>
              <a:t> Aquatic Ecological Function and Structure (3)(+1)</a:t>
            </a:r>
          </a:p>
          <a:p>
            <a:pPr>
              <a:buFont typeface="Arial" charset="0"/>
              <a:buChar char="•"/>
            </a:pPr>
            <a:r>
              <a:rPr lang="en-US" sz="1300" b="1">
                <a:cs typeface="Times New Roman" pitchFamily="-111" charset="0"/>
              </a:rPr>
              <a:t> Specially Designated Areas (1)(-)</a:t>
            </a:r>
          </a:p>
          <a:p>
            <a:pPr>
              <a:buFont typeface="Arial" charset="0"/>
              <a:buChar char="•"/>
            </a:pPr>
            <a:r>
              <a:rPr lang="en-US" sz="1300" b="1">
                <a:cs typeface="Times New Roman" pitchFamily="-111" charset="0"/>
              </a:rPr>
              <a:t> Fire History (2)(-)</a:t>
            </a:r>
          </a:p>
          <a:p>
            <a:pPr>
              <a:buFont typeface="Arial" charset="0"/>
              <a:buChar char="•"/>
            </a:pPr>
            <a:r>
              <a:rPr lang="en-US" sz="1300" b="1">
                <a:cs typeface="Times New Roman" pitchFamily="-111" charset="0"/>
              </a:rPr>
              <a:t> Fire Potential (1)(-)</a:t>
            </a:r>
          </a:p>
          <a:p>
            <a:pPr>
              <a:buFont typeface="Arial" charset="0"/>
              <a:buChar char="•"/>
            </a:pPr>
            <a:r>
              <a:rPr lang="en-US" sz="1300" b="1">
                <a:cs typeface="Times New Roman" pitchFamily="-111" charset="0"/>
              </a:rPr>
              <a:t> Invasive Species (4)(-)</a:t>
            </a:r>
          </a:p>
          <a:p>
            <a:pPr>
              <a:buFont typeface="Arial" charset="0"/>
              <a:buChar char="•"/>
            </a:pPr>
            <a:r>
              <a:rPr lang="en-US" sz="1300" b="1">
                <a:cs typeface="Times New Roman" pitchFamily="-111" charset="0"/>
              </a:rPr>
              <a:t> Urban and Roads Development (4)(-)</a:t>
            </a:r>
          </a:p>
          <a:p>
            <a:pPr>
              <a:buFont typeface="Arial" charset="0"/>
              <a:buChar char="•"/>
            </a:pPr>
            <a:r>
              <a:rPr lang="en-US" sz="1300" b="1">
                <a:cs typeface="Times New Roman" pitchFamily="-111" charset="0"/>
              </a:rPr>
              <a:t> Oil, Gas, and Mining Development (6)(-)</a:t>
            </a:r>
          </a:p>
          <a:p>
            <a:pPr>
              <a:buFont typeface="Arial" charset="0"/>
              <a:buChar char="•"/>
            </a:pPr>
            <a:r>
              <a:rPr lang="en-US" sz="1300" b="1">
                <a:cs typeface="Times New Roman" pitchFamily="-111" charset="0"/>
              </a:rPr>
              <a:t> Renewable Energy Development (4)(-)</a:t>
            </a:r>
          </a:p>
          <a:p>
            <a:pPr>
              <a:buFont typeface="Arial" charset="0"/>
              <a:buChar char="•"/>
            </a:pPr>
            <a:r>
              <a:rPr lang="en-US" sz="1300" b="1">
                <a:cs typeface="Times New Roman" pitchFamily="-111" charset="0"/>
              </a:rPr>
              <a:t> Groundwater Extraction and Transportation (5)(-)</a:t>
            </a:r>
          </a:p>
          <a:p>
            <a:pPr>
              <a:buFont typeface="Arial" charset="0"/>
              <a:buChar char="•"/>
            </a:pPr>
            <a:r>
              <a:rPr lang="en-US" sz="1300" b="1">
                <a:cs typeface="Times New Roman" pitchFamily="-111" charset="0"/>
              </a:rPr>
              <a:t> Surface Water Consumption and Diversion (5)(+5)</a:t>
            </a:r>
          </a:p>
          <a:p>
            <a:pPr>
              <a:buFont typeface="Arial" charset="0"/>
              <a:buChar char="•"/>
            </a:pPr>
            <a:r>
              <a:rPr lang="en-US" sz="1300" b="1">
                <a:cs typeface="Times New Roman" pitchFamily="-111" charset="0"/>
              </a:rPr>
              <a:t> Climate Change: Terrestrial Resource Issues (5)(-)</a:t>
            </a:r>
          </a:p>
          <a:p>
            <a:pPr>
              <a:buFont typeface="Arial" charset="0"/>
              <a:buChar char="•"/>
            </a:pPr>
            <a:r>
              <a:rPr lang="en-US" sz="1300" b="1">
                <a:cs typeface="Times New Roman" pitchFamily="-111" charset="0"/>
              </a:rPr>
              <a:t> Climate Change: Aquatic Resource Issues (4)(-1)</a:t>
            </a:r>
          </a:p>
          <a:p>
            <a:pPr>
              <a:buFont typeface="Arial" charset="0"/>
              <a:buChar char="•"/>
            </a:pPr>
            <a:r>
              <a:rPr lang="en-US" sz="1300" b="1">
                <a:cs typeface="Times New Roman" pitchFamily="-111" charset="0"/>
              </a:rPr>
              <a:t> Military Constrained Areas (2)(-)</a:t>
            </a:r>
          </a:p>
          <a:p>
            <a:pPr>
              <a:buFont typeface="Arial" charset="0"/>
              <a:buChar char="•"/>
            </a:pPr>
            <a:r>
              <a:rPr lang="en-US" sz="1300" b="1">
                <a:cs typeface="Times New Roman" pitchFamily="-111" charset="0"/>
              </a:rPr>
              <a:t> Change Agents with no Questions (0)(-)</a:t>
            </a:r>
          </a:p>
          <a:p>
            <a:endParaRPr lang="en-US" sz="1400" b="1">
              <a:latin typeface="Cambria" pitchFamily="-111" charset="0"/>
              <a:cs typeface="Times New Roman" pitchFamily="-111" charset="0"/>
            </a:endParaRPr>
          </a:p>
          <a:p>
            <a:endParaRPr lang="en-US" sz="1400">
              <a:latin typeface="Times New Roman" pitchFamily="-111" charset="0"/>
              <a:cs typeface="Times New Roman" pitchFamily="-111" charset="0"/>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05244" y="304800"/>
            <a:ext cx="8001000" cy="762000"/>
          </a:xfrm>
          <a:prstGeom prst="rect">
            <a:avLst/>
          </a:prstGeom>
        </p:spPr>
        <p:txBody>
          <a:bodyPr vert="horz" lIns="91440" tIns="45720" rIns="91440" bIns="45720" rtlCol="0" anchor="ctr">
            <a:norm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smtClean="0">
                <a:ln w="6350">
                  <a:solidFill>
                    <a:schemeClr val="tx1"/>
                  </a:solidFill>
                </a:ln>
                <a:solidFill>
                  <a:srgbClr val="5A7B63"/>
                </a:solidFill>
                <a:effectLst>
                  <a:outerShdw blurRad="50800" dist="38100" dir="2700000" algn="tl" rotWithShape="0">
                    <a:prstClr val="black">
                      <a:alpha val="60000"/>
                    </a:prstClr>
                  </a:outerShdw>
                </a:effectLst>
                <a:uLnTx/>
                <a:uFillTx/>
                <a:latin typeface="Arial" pitchFamily="34" charset="0"/>
                <a:ea typeface="Arial" pitchFamily="-111" charset="0"/>
                <a:cs typeface="Arial" pitchFamily="34" charset="0"/>
              </a:rPr>
              <a:t>Common issues in MQs</a:t>
            </a:r>
            <a:endParaRPr kumimoji="0" lang="en-US" sz="4400" b="1" i="0" u="none" strike="noStrike" kern="1200" cap="none" spc="0" normalizeH="0" baseline="0" noProof="0" dirty="0">
              <a:ln w="6350">
                <a:solidFill>
                  <a:schemeClr val="tx1"/>
                </a:solidFill>
              </a:ln>
              <a:solidFill>
                <a:srgbClr val="5A7B63"/>
              </a:solidFill>
              <a:effectLst>
                <a:outerShdw blurRad="50800" dist="38100" dir="2700000" algn="tl" rotWithShape="0">
                  <a:prstClr val="black">
                    <a:alpha val="60000"/>
                  </a:prstClr>
                </a:outerShdw>
              </a:effectLst>
              <a:uLnTx/>
              <a:uFillTx/>
              <a:latin typeface="Arial" pitchFamily="34" charset="0"/>
              <a:ea typeface="Arial" pitchFamily="-111" charset="0"/>
              <a:cs typeface="Arial" pitchFamily="34" charset="0"/>
            </a:endParaRPr>
          </a:p>
        </p:txBody>
      </p:sp>
      <p:sp>
        <p:nvSpPr>
          <p:cNvPr id="5" name="Content Placeholder 2"/>
          <p:cNvSpPr txBox="1">
            <a:spLocks/>
          </p:cNvSpPr>
          <p:nvPr/>
        </p:nvSpPr>
        <p:spPr>
          <a:xfrm>
            <a:off x="441456" y="1524000"/>
            <a:ext cx="7924800" cy="4525963"/>
          </a:xfrm>
          <a:prstGeom prst="rect">
            <a:avLst/>
          </a:prstGeom>
        </p:spPr>
        <p:txBody>
          <a:bodyPr vert="horz" lIns="91440" tIns="45720" rIns="91440" bIns="45720" rtlCol="0">
            <a:normAutofit/>
          </a:bodyPr>
          <a:lstStyle/>
          <a:p>
            <a:pPr marL="342900" marR="0" lvl="0" indent="-342900" algn="l" defTabSz="914400" rtl="0" eaLnBrk="0" fontAlgn="base" latinLnBrk="0" hangingPunct="0">
              <a:lnSpc>
                <a:spcPct val="100000"/>
              </a:lnSpc>
              <a:spcBef>
                <a:spcPct val="20000"/>
              </a:spcBef>
              <a:spcAft>
                <a:spcPct val="0"/>
              </a:spcAft>
              <a:buClr>
                <a:srgbClr val="3C5242"/>
              </a:buClr>
              <a:buSzPct val="130000"/>
              <a:buFont typeface="Wingdings" pitchFamily="2" charset="2"/>
              <a:buChar char="§"/>
              <a:tabLst/>
              <a:defRPr/>
            </a:pPr>
            <a:r>
              <a:rPr kumimoji="0" lang="en-US" sz="3200" b="0" i="0" u="none" strike="noStrike" kern="1200" cap="none" spc="0" normalizeH="0" baseline="0" noProof="0" dirty="0" smtClean="0">
                <a:ln w="3175">
                  <a:solidFill>
                    <a:schemeClr val="tx1"/>
                  </a:solidFill>
                </a:ln>
                <a:solidFill>
                  <a:srgbClr val="3C5242"/>
                </a:solidFill>
                <a:effectLst/>
                <a:uLnTx/>
                <a:uFillTx/>
                <a:latin typeface="Arial" pitchFamily="34" charset="0"/>
                <a:ea typeface="Arial" pitchFamily="-111" charset="0"/>
                <a:cs typeface="Arial" pitchFamily="34" charset="0"/>
              </a:rPr>
              <a:t>Working definitions of “significant effect”</a:t>
            </a:r>
          </a:p>
          <a:p>
            <a:pPr marL="342900" marR="0" lvl="0" indent="-342900" algn="l" defTabSz="914400" rtl="0" eaLnBrk="0" fontAlgn="base" latinLnBrk="0" hangingPunct="0">
              <a:lnSpc>
                <a:spcPct val="100000"/>
              </a:lnSpc>
              <a:spcBef>
                <a:spcPct val="20000"/>
              </a:spcBef>
              <a:spcAft>
                <a:spcPct val="0"/>
              </a:spcAft>
              <a:buClr>
                <a:srgbClr val="3C5242"/>
              </a:buClr>
              <a:buSzPct val="130000"/>
              <a:buFont typeface="Wingdings" pitchFamily="2" charset="2"/>
              <a:buChar char="§"/>
              <a:tabLst/>
              <a:defRPr/>
            </a:pPr>
            <a:r>
              <a:rPr kumimoji="0" lang="en-US" sz="3200" b="0" i="0" u="none" strike="noStrike" kern="1200" cap="none" spc="0" normalizeH="0" baseline="0" noProof="0" dirty="0" smtClean="0">
                <a:ln w="3175">
                  <a:solidFill>
                    <a:schemeClr val="tx1"/>
                  </a:solidFill>
                </a:ln>
                <a:solidFill>
                  <a:srgbClr val="3C5242"/>
                </a:solidFill>
                <a:effectLst/>
                <a:uLnTx/>
                <a:uFillTx/>
                <a:latin typeface="Arial" pitchFamily="34" charset="0"/>
                <a:ea typeface="Arial" pitchFamily="-111" charset="0"/>
                <a:cs typeface="Arial" pitchFamily="34" charset="0"/>
              </a:rPr>
              <a:t>“sustainable”</a:t>
            </a:r>
          </a:p>
          <a:p>
            <a:pPr marL="342900" marR="0" lvl="0" indent="-342900" algn="l" defTabSz="914400" rtl="0" eaLnBrk="0" fontAlgn="base" latinLnBrk="0" hangingPunct="0">
              <a:lnSpc>
                <a:spcPct val="100000"/>
              </a:lnSpc>
              <a:spcBef>
                <a:spcPct val="20000"/>
              </a:spcBef>
              <a:spcAft>
                <a:spcPct val="0"/>
              </a:spcAft>
              <a:buClr>
                <a:srgbClr val="3C5242"/>
              </a:buClr>
              <a:buSzPct val="130000"/>
              <a:buFont typeface="Wingdings" pitchFamily="2" charset="2"/>
              <a:buChar char="§"/>
              <a:tabLst/>
              <a:defRPr/>
            </a:pPr>
            <a:r>
              <a:rPr kumimoji="0" lang="en-US" sz="3200" b="0" i="0" u="none" strike="noStrike" kern="1200" cap="none" spc="0" normalizeH="0" baseline="0" noProof="0" dirty="0" smtClean="0">
                <a:ln w="3175">
                  <a:solidFill>
                    <a:schemeClr val="tx1"/>
                  </a:solidFill>
                </a:ln>
                <a:solidFill>
                  <a:srgbClr val="3C5242"/>
                </a:solidFill>
                <a:effectLst/>
                <a:uLnTx/>
                <a:uFillTx/>
                <a:latin typeface="Arial" pitchFamily="34" charset="0"/>
                <a:ea typeface="Arial" pitchFamily="-111" charset="0"/>
                <a:cs typeface="Arial" pitchFamily="34" charset="0"/>
              </a:rPr>
              <a:t>“restoration”</a:t>
            </a:r>
          </a:p>
          <a:p>
            <a:pPr marL="342900" marR="0" lvl="0" indent="-342900" algn="l" defTabSz="914400" rtl="0" eaLnBrk="0" fontAlgn="base" latinLnBrk="0" hangingPunct="0">
              <a:lnSpc>
                <a:spcPct val="100000"/>
              </a:lnSpc>
              <a:spcBef>
                <a:spcPct val="20000"/>
              </a:spcBef>
              <a:spcAft>
                <a:spcPct val="0"/>
              </a:spcAft>
              <a:buClr>
                <a:srgbClr val="3C5242"/>
              </a:buClr>
              <a:buSzPct val="130000"/>
              <a:buFont typeface="Wingdings" pitchFamily="2" charset="2"/>
              <a:buChar char="§"/>
              <a:tabLst/>
              <a:defRPr/>
            </a:pPr>
            <a:r>
              <a:rPr kumimoji="0" lang="en-US" sz="3200" b="0" i="0" u="none" strike="noStrike" kern="1200" cap="none" spc="0" normalizeH="0" baseline="0" noProof="0" dirty="0" smtClean="0">
                <a:ln w="3175">
                  <a:solidFill>
                    <a:schemeClr val="tx1"/>
                  </a:solidFill>
                </a:ln>
                <a:solidFill>
                  <a:srgbClr val="3C5242"/>
                </a:solidFill>
                <a:effectLst/>
                <a:uLnTx/>
                <a:uFillTx/>
                <a:latin typeface="Arial" pitchFamily="34" charset="0"/>
                <a:ea typeface="Arial" pitchFamily="-111" charset="0"/>
                <a:cs typeface="Arial" pitchFamily="34" charset="0"/>
              </a:rPr>
              <a:t>Time frame of such effects</a:t>
            </a:r>
          </a:p>
          <a:p>
            <a:pPr marL="342900" marR="0" lvl="0" indent="-342900" algn="l" defTabSz="914400" rtl="0" eaLnBrk="0" fontAlgn="base" latinLnBrk="0" hangingPunct="0">
              <a:lnSpc>
                <a:spcPct val="100000"/>
              </a:lnSpc>
              <a:spcBef>
                <a:spcPct val="20000"/>
              </a:spcBef>
              <a:spcAft>
                <a:spcPct val="0"/>
              </a:spcAft>
              <a:buClr>
                <a:srgbClr val="3C5242"/>
              </a:buClr>
              <a:buSzPct val="130000"/>
              <a:buFont typeface="Wingdings" pitchFamily="2" charset="2"/>
              <a:buChar char="§"/>
              <a:tabLst/>
              <a:defRPr/>
            </a:pPr>
            <a:endParaRPr kumimoji="0" lang="en-US" sz="3200" b="0" i="0" u="none" strike="noStrike" kern="1200" cap="none" spc="0" normalizeH="0" baseline="0" noProof="0" dirty="0">
              <a:ln w="3175">
                <a:solidFill>
                  <a:schemeClr val="tx1"/>
                </a:solidFill>
              </a:ln>
              <a:solidFill>
                <a:srgbClr val="3C5242"/>
              </a:solidFill>
              <a:effectLst/>
              <a:uLnTx/>
              <a:uFillTx/>
              <a:latin typeface="Arial" pitchFamily="34" charset="0"/>
              <a:ea typeface="Arial" pitchFamily="-111" charset="0"/>
              <a:cs typeface="Arial" pitchFamily="34" charset="0"/>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52844" y="152400"/>
            <a:ext cx="8001000" cy="762000"/>
          </a:xfrm>
        </p:spPr>
        <p:txBody>
          <a:bodyPr/>
          <a:lstStyle/>
          <a:p>
            <a:pPr>
              <a:defRPr/>
            </a:pPr>
            <a:r>
              <a:rPr lang="en-US" dirty="0" smtClean="0"/>
              <a:t>Common phrasings of </a:t>
            </a:r>
            <a:r>
              <a:rPr lang="en-US" dirty="0" err="1" smtClean="0"/>
              <a:t>MQs</a:t>
            </a:r>
            <a:endParaRPr lang="en-US" dirty="0"/>
          </a:p>
        </p:txBody>
      </p:sp>
      <p:sp>
        <p:nvSpPr>
          <p:cNvPr id="5" name="Content Placeholder 2"/>
          <p:cNvSpPr>
            <a:spLocks noGrp="1"/>
          </p:cNvSpPr>
          <p:nvPr>
            <p:ph idx="1"/>
          </p:nvPr>
        </p:nvSpPr>
        <p:spPr>
          <a:xfrm>
            <a:off x="289056" y="1371601"/>
            <a:ext cx="7924800" cy="3914566"/>
          </a:xfrm>
        </p:spPr>
        <p:txBody>
          <a:bodyPr/>
          <a:lstStyle/>
          <a:p>
            <a:pPr>
              <a:defRPr/>
            </a:pPr>
            <a:r>
              <a:rPr lang="en-US" sz="2800" dirty="0" smtClean="0">
                <a:solidFill>
                  <a:srgbClr val="DD0806"/>
                </a:solidFill>
                <a:latin typeface="Calibri"/>
                <a:ea typeface="Calibri"/>
                <a:cs typeface="Calibri"/>
              </a:rPr>
              <a:t>Where are current species populations (in the element list) potentially affected by change agents?</a:t>
            </a:r>
          </a:p>
          <a:p>
            <a:pPr>
              <a:defRPr/>
            </a:pPr>
            <a:r>
              <a:rPr lang="en-US" sz="2800" dirty="0" smtClean="0">
                <a:solidFill>
                  <a:srgbClr val="DD0806"/>
                </a:solidFill>
                <a:latin typeface="Calibri"/>
                <a:ea typeface="Calibri"/>
                <a:cs typeface="Calibri"/>
              </a:rPr>
              <a:t>What areas are significantly ecologically affected by invasive species?</a:t>
            </a:r>
          </a:p>
          <a:p>
            <a:pPr>
              <a:defRPr/>
            </a:pPr>
            <a:r>
              <a:rPr lang="en-US" sz="2800" dirty="0" smtClean="0">
                <a:solidFill>
                  <a:srgbClr val="DD0806"/>
                </a:solidFill>
                <a:latin typeface="Calibri"/>
                <a:ea typeface="Calibri"/>
                <a:cs typeface="Calibri"/>
              </a:rPr>
              <a:t>Which current MHA will experience significant effects of Change Agents?</a:t>
            </a:r>
            <a:endParaRPr lang="en-US" sz="2800" dirty="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52844" y="152400"/>
            <a:ext cx="8001000" cy="762000"/>
          </a:xfrm>
        </p:spPr>
        <p:txBody>
          <a:bodyPr/>
          <a:lstStyle/>
          <a:p>
            <a:pPr>
              <a:defRPr/>
            </a:pPr>
            <a:r>
              <a:rPr lang="en-US" dirty="0" smtClean="0"/>
              <a:t>Common phrasings of </a:t>
            </a:r>
            <a:r>
              <a:rPr lang="en-US" dirty="0" err="1" smtClean="0"/>
              <a:t>MQs</a:t>
            </a:r>
            <a:endParaRPr lang="en-US" dirty="0"/>
          </a:p>
        </p:txBody>
      </p:sp>
      <p:sp>
        <p:nvSpPr>
          <p:cNvPr id="5" name="Content Placeholder 2"/>
          <p:cNvSpPr>
            <a:spLocks noGrp="1"/>
          </p:cNvSpPr>
          <p:nvPr>
            <p:ph idx="1"/>
          </p:nvPr>
        </p:nvSpPr>
        <p:spPr>
          <a:xfrm>
            <a:off x="289056" y="1371601"/>
            <a:ext cx="7924800" cy="3422563"/>
          </a:xfrm>
        </p:spPr>
        <p:txBody>
          <a:bodyPr/>
          <a:lstStyle/>
          <a:p>
            <a:pPr>
              <a:defRPr/>
            </a:pPr>
            <a:r>
              <a:rPr lang="en-US" sz="2800" dirty="0" smtClean="0">
                <a:solidFill>
                  <a:srgbClr val="DD0806"/>
                </a:solidFill>
                <a:latin typeface="Calibri"/>
                <a:ea typeface="Calibri"/>
                <a:cs typeface="Calibri"/>
              </a:rPr>
              <a:t>Where are current species populations (in the element list) potentially affected by change agents?</a:t>
            </a:r>
          </a:p>
          <a:p>
            <a:pPr>
              <a:defRPr/>
            </a:pPr>
            <a:r>
              <a:rPr lang="en-US" sz="2800" dirty="0" smtClean="0">
                <a:solidFill>
                  <a:srgbClr val="DD0806"/>
                </a:solidFill>
                <a:latin typeface="Calibri"/>
                <a:ea typeface="Calibri"/>
                <a:cs typeface="Calibri"/>
              </a:rPr>
              <a:t>What areas are significantly ecologically affected by invasive species?</a:t>
            </a:r>
          </a:p>
          <a:p>
            <a:pPr>
              <a:defRPr/>
            </a:pPr>
            <a:r>
              <a:rPr lang="en-US" sz="2800" dirty="0" smtClean="0">
                <a:solidFill>
                  <a:srgbClr val="DD0806"/>
                </a:solidFill>
                <a:latin typeface="Calibri"/>
                <a:ea typeface="Calibri"/>
                <a:cs typeface="Calibri"/>
              </a:rPr>
              <a:t>Which current MHA will experience significant effects of Change Agents?</a:t>
            </a:r>
            <a:endParaRPr lang="en-US" sz="2800" dirty="0"/>
          </a:p>
        </p:txBody>
      </p:sp>
      <p:sp>
        <p:nvSpPr>
          <p:cNvPr id="6" name="TextBox 3"/>
          <p:cNvSpPr txBox="1">
            <a:spLocks noChangeArrowheads="1"/>
          </p:cNvSpPr>
          <p:nvPr/>
        </p:nvSpPr>
        <p:spPr bwMode="auto">
          <a:xfrm>
            <a:off x="249238" y="4794250"/>
            <a:ext cx="7964487" cy="1754188"/>
          </a:xfrm>
          <a:prstGeom prst="rect">
            <a:avLst/>
          </a:prstGeom>
          <a:noFill/>
          <a:ln w="9525">
            <a:noFill/>
            <a:miter lim="800000"/>
            <a:headEnd/>
            <a:tailEnd/>
          </a:ln>
        </p:spPr>
        <p:txBody>
          <a:bodyPr>
            <a:spAutoFit/>
          </a:bodyPr>
          <a:lstStyle/>
          <a:p>
            <a:r>
              <a:rPr lang="en-US" b="1" dirty="0"/>
              <a:t>• What qualifies as “significant” in an effect by a CA? Will depend on the Element and specific CA.</a:t>
            </a:r>
          </a:p>
          <a:p>
            <a:r>
              <a:rPr lang="en-US" b="1" dirty="0"/>
              <a:t>• Thresholds would be nice, but don’t exist in most Mgt contexts (but should), and aren’t generally compatible with the relatively coarse level of </a:t>
            </a:r>
            <a:r>
              <a:rPr lang="en-US" b="1" dirty="0" smtClean="0"/>
              <a:t>some of the analysis</a:t>
            </a:r>
            <a:r>
              <a:rPr lang="en-US" b="1" dirty="0"/>
              <a:t>.</a:t>
            </a:r>
          </a:p>
          <a:p>
            <a:r>
              <a:rPr lang="en-US" b="1" dirty="0"/>
              <a:t>• Time scales of projecting future effects.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ea typeface="+mj-ea"/>
              </a:rPr>
              <a:t>Candidate Change Agents</a:t>
            </a:r>
            <a:br>
              <a:rPr lang="en-US" dirty="0" smtClean="0">
                <a:ea typeface="+mj-ea"/>
              </a:rPr>
            </a:br>
            <a:r>
              <a:rPr lang="en-US" sz="3200" dirty="0" smtClean="0">
                <a:ea typeface="+mj-ea"/>
              </a:rPr>
              <a:t>Review of results &amp; discussion</a:t>
            </a:r>
            <a:endParaRPr lang="en-US" dirty="0">
              <a:ea typeface="+mj-e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defRPr/>
            </a:pPr>
            <a:r>
              <a:rPr lang="en-US" dirty="0" smtClean="0"/>
              <a:t>Monitoring</a:t>
            </a:r>
            <a:endParaRPr lang="en-US" dirty="0"/>
          </a:p>
        </p:txBody>
      </p:sp>
      <p:sp>
        <p:nvSpPr>
          <p:cNvPr id="7" name="Content Placeholder 6"/>
          <p:cNvSpPr>
            <a:spLocks noGrp="1"/>
          </p:cNvSpPr>
          <p:nvPr>
            <p:ph idx="1"/>
          </p:nvPr>
        </p:nvSpPr>
        <p:spPr/>
        <p:txBody>
          <a:bodyPr/>
          <a:lstStyle/>
          <a:p>
            <a:pPr>
              <a:defRPr/>
            </a:pPr>
            <a:r>
              <a:rPr lang="en-US" dirty="0" smtClean="0"/>
              <a:t>Key to adaptive management </a:t>
            </a:r>
          </a:p>
          <a:p>
            <a:pPr>
              <a:defRPr/>
            </a:pPr>
            <a:r>
              <a:rPr lang="en-US" dirty="0" smtClean="0"/>
              <a:t>Standardize &amp; integrate data collection, retrieval, &amp; assessment process</a:t>
            </a:r>
          </a:p>
          <a:p>
            <a:pPr>
              <a:defRPr/>
            </a:pPr>
            <a:r>
              <a:rPr lang="en-US" dirty="0" smtClean="0"/>
              <a:t>AIM Strategy being finalized</a:t>
            </a:r>
          </a:p>
          <a:p>
            <a:pPr>
              <a:buFont typeface="Wingdings" pitchFamily="2" charset="2"/>
              <a:buNone/>
              <a:defRPr/>
            </a:pPr>
            <a:endParaRPr lang="en-US" dirty="0"/>
          </a:p>
        </p:txBody>
      </p:sp>
    </p:spTree>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defRPr/>
            </a:pPr>
            <a:r>
              <a:rPr lang="en-US" dirty="0" smtClean="0"/>
              <a:t>Change Agent Introduction</a:t>
            </a:r>
            <a:endParaRPr lang="en-US" dirty="0"/>
          </a:p>
        </p:txBody>
      </p:sp>
      <p:sp>
        <p:nvSpPr>
          <p:cNvPr id="4" name="Content Placeholder 3"/>
          <p:cNvSpPr>
            <a:spLocks noGrp="1"/>
          </p:cNvSpPr>
          <p:nvPr>
            <p:ph idx="1"/>
          </p:nvPr>
        </p:nvSpPr>
        <p:spPr/>
        <p:txBody>
          <a:bodyPr/>
          <a:lstStyle/>
          <a:p>
            <a:pPr>
              <a:defRPr/>
            </a:pPr>
            <a:r>
              <a:rPr lang="en-US" dirty="0" smtClean="0"/>
              <a:t>Activities, features, phenomena that affect the viability of CEs (condition, size, distribution, landscape context)</a:t>
            </a: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ea typeface="+mj-ea"/>
              </a:rPr>
              <a:t>Change Agent Review Process</a:t>
            </a:r>
            <a:endParaRPr lang="en-US" dirty="0">
              <a:ea typeface="+mj-ea"/>
            </a:endParaRPr>
          </a:p>
        </p:txBody>
      </p:sp>
      <p:sp>
        <p:nvSpPr>
          <p:cNvPr id="3" name="Content Placeholder 2"/>
          <p:cNvSpPr>
            <a:spLocks noGrp="1"/>
          </p:cNvSpPr>
          <p:nvPr>
            <p:ph idx="1"/>
          </p:nvPr>
        </p:nvSpPr>
        <p:spPr/>
        <p:txBody>
          <a:bodyPr>
            <a:normAutofit lnSpcReduction="10000"/>
          </a:bodyPr>
          <a:lstStyle/>
          <a:p>
            <a:pPr>
              <a:defRPr/>
            </a:pPr>
            <a:r>
              <a:rPr lang="en-US" dirty="0" smtClean="0">
                <a:ea typeface="+mn-ea"/>
              </a:rPr>
              <a:t>Review will be ongoing as is highly iterative with MQs and CEs—CA’s irrelevant unless tightly coupled to them</a:t>
            </a:r>
          </a:p>
          <a:p>
            <a:pPr>
              <a:defRPr/>
            </a:pPr>
            <a:r>
              <a:rPr lang="en-US" dirty="0" smtClean="0">
                <a:ea typeface="+mn-ea"/>
              </a:rPr>
              <a:t>Created table with review characteristics</a:t>
            </a:r>
          </a:p>
          <a:p>
            <a:pPr>
              <a:defRPr/>
            </a:pPr>
            <a:r>
              <a:rPr lang="en-US" dirty="0" smtClean="0">
                <a:ea typeface="+mn-ea"/>
              </a:rPr>
              <a:t>Consulted a large variety of existing studies inside and outside the ecoregion</a:t>
            </a:r>
          </a:p>
          <a:p>
            <a:pPr>
              <a:defRPr/>
            </a:pPr>
            <a:r>
              <a:rPr lang="en-US" dirty="0" smtClean="0">
                <a:ea typeface="+mn-ea"/>
              </a:rPr>
              <a:t>Held discussions with a few select experts in the region (heritage and TNC scientists)</a:t>
            </a:r>
          </a:p>
          <a:p>
            <a:pPr>
              <a:defRPr/>
            </a:pPr>
            <a:endParaRPr lang="en-US" dirty="0">
              <a:ea typeface="+mn-ea"/>
            </a:endParaRP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normAutofit fontScale="90000"/>
          </a:bodyPr>
          <a:lstStyle/>
          <a:p>
            <a:pPr>
              <a:defRPr/>
            </a:pPr>
            <a:r>
              <a:rPr lang="en-US" dirty="0" smtClean="0">
                <a:ea typeface="+mj-ea"/>
              </a:rPr>
              <a:t>CA Recommendation Process</a:t>
            </a:r>
          </a:p>
        </p:txBody>
      </p:sp>
      <p:sp>
        <p:nvSpPr>
          <p:cNvPr id="12291" name="Content Placeholder 2"/>
          <p:cNvSpPr>
            <a:spLocks noGrp="1"/>
          </p:cNvSpPr>
          <p:nvPr>
            <p:ph idx="1"/>
          </p:nvPr>
        </p:nvSpPr>
        <p:spPr>
          <a:xfrm>
            <a:off x="288925" y="1371600"/>
            <a:ext cx="7924800" cy="4042611"/>
          </a:xfrm>
        </p:spPr>
        <p:txBody>
          <a:bodyPr>
            <a:normAutofit fontScale="92500"/>
          </a:bodyPr>
          <a:lstStyle/>
          <a:p>
            <a:pPr marL="514350" indent="-514350">
              <a:buFont typeface="Wingdings" pitchFamily="2" charset="2"/>
              <a:buAutoNum type="arabicPeriod"/>
              <a:defRPr/>
            </a:pPr>
            <a:r>
              <a:rPr lang="en-US" sz="2800" dirty="0" smtClean="0">
                <a:ea typeface="+mn-ea"/>
              </a:rPr>
              <a:t>Identified any potential additional CAs</a:t>
            </a:r>
          </a:p>
          <a:p>
            <a:pPr marL="514350" indent="-514350">
              <a:buFont typeface="Wingdings" pitchFamily="2" charset="2"/>
              <a:buAutoNum type="arabicPeriod"/>
              <a:defRPr/>
            </a:pPr>
            <a:r>
              <a:rPr lang="en-US" sz="2800" dirty="0" smtClean="0">
                <a:ea typeface="+mn-ea"/>
              </a:rPr>
              <a:t>Evaluated whether CAs are currently affecting the ecoregion, expected to in the future or both (this step needs further filtering in Task 2 data evaluation) </a:t>
            </a:r>
          </a:p>
          <a:p>
            <a:pPr marL="514350" indent="-514350">
              <a:buFont typeface="Wingdings" pitchFamily="2" charset="2"/>
              <a:buAutoNum type="arabicPeriod"/>
              <a:defRPr/>
            </a:pPr>
            <a:r>
              <a:rPr lang="en-US" sz="2800" dirty="0" smtClean="0">
                <a:ea typeface="+mn-ea"/>
              </a:rPr>
              <a:t>Characterized the general ecological effects of each CA </a:t>
            </a:r>
          </a:p>
          <a:p>
            <a:pPr marL="514350" indent="-514350">
              <a:buFont typeface="Wingdings" pitchFamily="2" charset="2"/>
              <a:buAutoNum type="arabicPeriod"/>
              <a:defRPr/>
            </a:pPr>
            <a:r>
              <a:rPr lang="en-US" sz="2800" dirty="0" smtClean="0">
                <a:ea typeface="+mn-ea"/>
              </a:rPr>
              <a:t>Identified potential CEs that would be affected </a:t>
            </a:r>
          </a:p>
          <a:p>
            <a:pPr marL="514350" indent="-514350">
              <a:buFont typeface="Wingdings" pitchFamily="2" charset="2"/>
              <a:buAutoNum type="arabicPeriod"/>
              <a:defRPr/>
            </a:pPr>
            <a:r>
              <a:rPr lang="en-US" sz="2800" dirty="0" smtClean="0">
                <a:ea typeface="+mn-ea"/>
              </a:rPr>
              <a:t>Characterize some potential CE impacts </a:t>
            </a:r>
          </a:p>
          <a:p>
            <a:pPr>
              <a:defRPr/>
            </a:pPr>
            <a:endParaRPr lang="en-US" dirty="0" smtClean="0">
              <a:ea typeface="+mn-ea"/>
            </a:endParaRP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63" y="5739794"/>
            <a:ext cx="7735887" cy="892366"/>
          </a:xfrm>
        </p:spPr>
        <p:txBody>
          <a:bodyPr/>
          <a:lstStyle/>
          <a:p>
            <a:pPr>
              <a:defRPr/>
            </a:pPr>
            <a:r>
              <a:rPr lang="en-US" dirty="0" smtClean="0">
                <a:ea typeface="+mj-ea"/>
              </a:rPr>
              <a:t>Examples from CA Classes</a:t>
            </a:r>
            <a:endParaRPr lang="en-US" dirty="0">
              <a:ea typeface="+mj-ea"/>
            </a:endParaRPr>
          </a:p>
        </p:txBody>
      </p:sp>
      <p:pic>
        <p:nvPicPr>
          <p:cNvPr id="71683" name="Picture 2"/>
          <p:cNvPicPr>
            <a:picLocks noChangeAspect="1" noChangeArrowheads="1"/>
          </p:cNvPicPr>
          <p:nvPr/>
        </p:nvPicPr>
        <p:blipFill>
          <a:blip r:embed="rId2" cstate="print"/>
          <a:srcRect/>
          <a:stretch>
            <a:fillRect/>
          </a:stretch>
        </p:blipFill>
        <p:spPr bwMode="auto">
          <a:xfrm>
            <a:off x="-769938" y="-560388"/>
            <a:ext cx="9286876" cy="6035676"/>
          </a:xfrm>
          <a:prstGeom prst="rect">
            <a:avLst/>
          </a:prstGeom>
          <a:noFill/>
          <a:ln w="9525">
            <a:noFill/>
            <a:miter lim="800000"/>
            <a:headEnd/>
            <a:tailEnd/>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003300"/>
            <a:ext cx="8483600" cy="2174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1986" name="Picture 2"/>
          <p:cNvPicPr>
            <a:picLocks noChangeAspect="1" noChangeArrowheads="1"/>
          </p:cNvPicPr>
          <p:nvPr/>
        </p:nvPicPr>
        <p:blipFill>
          <a:blip r:embed="rId2" cstate="print">
            <a:duotone>
              <a:schemeClr val="bg2">
                <a:shade val="45000"/>
                <a:satMod val="135000"/>
              </a:schemeClr>
              <a:prstClr val="white"/>
            </a:duotone>
          </a:blip>
          <a:srcRect/>
          <a:stretch>
            <a:fillRect/>
          </a:stretch>
        </p:blipFill>
        <p:spPr bwMode="auto">
          <a:xfrm>
            <a:off x="1" y="684537"/>
            <a:ext cx="8508176" cy="5640853"/>
          </a:xfrm>
          <a:prstGeom prst="rect">
            <a:avLst/>
          </a:prstGeom>
          <a:noFill/>
          <a:ln w="9525">
            <a:noFill/>
            <a:miter lim="800000"/>
            <a:headEnd/>
            <a:tailEnd/>
          </a:ln>
        </p:spPr>
      </p:pic>
      <p:sp>
        <p:nvSpPr>
          <p:cNvPr id="12291" name="Content Placeholder 2"/>
          <p:cNvSpPr>
            <a:spLocks noGrp="1"/>
          </p:cNvSpPr>
          <p:nvPr>
            <p:ph idx="1"/>
          </p:nvPr>
        </p:nvSpPr>
        <p:spPr>
          <a:xfrm>
            <a:off x="288925" y="309809"/>
            <a:ext cx="7924800" cy="5000445"/>
          </a:xfrm>
        </p:spPr>
        <p:txBody>
          <a:bodyPr>
            <a:normAutofit lnSpcReduction="10000"/>
          </a:bodyPr>
          <a:lstStyle/>
          <a:p>
            <a:pPr>
              <a:buFont typeface="Wingdings" pitchFamily="2" charset="2"/>
              <a:buNone/>
              <a:defRPr/>
            </a:pPr>
            <a:endParaRPr lang="en-US" sz="2800" dirty="0" smtClean="0">
              <a:ea typeface="+mn-ea"/>
            </a:endParaRPr>
          </a:p>
          <a:p>
            <a:pPr>
              <a:defRPr/>
            </a:pPr>
            <a:r>
              <a:rPr lang="en-US" sz="2800" dirty="0" smtClean="0">
                <a:ea typeface="+mn-ea"/>
              </a:rPr>
              <a:t>Increased fire frequency </a:t>
            </a:r>
          </a:p>
          <a:p>
            <a:pPr lvl="1">
              <a:buFont typeface="Wingdings" pitchFamily="2" charset="2"/>
              <a:buChar char="§"/>
              <a:defRPr/>
            </a:pPr>
            <a:r>
              <a:rPr lang="en-US" sz="2400" dirty="0" smtClean="0">
                <a:ea typeface="+mn-ea"/>
              </a:rPr>
              <a:t>Invasion by exotic annual grass species such as </a:t>
            </a:r>
            <a:r>
              <a:rPr lang="en-US" sz="2400" i="1" dirty="0" smtClean="0">
                <a:ea typeface="+mn-ea"/>
              </a:rPr>
              <a:t>Bromus</a:t>
            </a:r>
            <a:r>
              <a:rPr lang="en-US" sz="2400" dirty="0" smtClean="0">
                <a:ea typeface="+mn-ea"/>
              </a:rPr>
              <a:t> spp. and </a:t>
            </a:r>
            <a:r>
              <a:rPr lang="en-US" sz="2400" i="1" dirty="0" smtClean="0">
                <a:ea typeface="+mn-ea"/>
              </a:rPr>
              <a:t>Schismus</a:t>
            </a:r>
            <a:r>
              <a:rPr lang="en-US" sz="2400" dirty="0" smtClean="0">
                <a:ea typeface="+mn-ea"/>
              </a:rPr>
              <a:t> spp. results in increased fuel load and continuity may result in native species mortality due to increased fire duration and intensity. </a:t>
            </a:r>
          </a:p>
          <a:p>
            <a:pPr lvl="1">
              <a:buFont typeface="Wingdings" pitchFamily="2" charset="2"/>
              <a:buChar char="§"/>
              <a:defRPr/>
            </a:pPr>
            <a:r>
              <a:rPr lang="en-US" sz="2400" dirty="0" smtClean="0">
                <a:ea typeface="+mn-ea"/>
              </a:rPr>
              <a:t>Secondary effects include compromised small mammal and lizard habitat and food sources.</a:t>
            </a:r>
            <a:r>
              <a:rPr lang="en-US" sz="1800" dirty="0" smtClean="0">
                <a:ea typeface="+mn-ea"/>
              </a:rPr>
              <a:t> </a:t>
            </a:r>
          </a:p>
          <a:p>
            <a:pPr>
              <a:defRPr/>
            </a:pPr>
            <a:r>
              <a:rPr lang="en-US" sz="2800" dirty="0" smtClean="0">
                <a:ea typeface="+mn-ea"/>
              </a:rPr>
              <a:t>Decrease fire frequency</a:t>
            </a:r>
          </a:p>
          <a:p>
            <a:pPr lvl="1">
              <a:buFont typeface="Wingdings" pitchFamily="2" charset="2"/>
              <a:buChar char="§"/>
              <a:defRPr/>
            </a:pPr>
            <a:r>
              <a:rPr lang="en-US" sz="2400" dirty="0" smtClean="0">
                <a:ea typeface="+mn-ea"/>
              </a:rPr>
              <a:t>Invasion of </a:t>
            </a:r>
            <a:r>
              <a:rPr lang="en-US" sz="2400" dirty="0" err="1" smtClean="0">
                <a:ea typeface="+mn-ea"/>
              </a:rPr>
              <a:t>Pinyon</a:t>
            </a:r>
            <a:r>
              <a:rPr lang="en-US" sz="2400" dirty="0" smtClean="0">
                <a:ea typeface="+mn-ea"/>
              </a:rPr>
              <a:t> and Juniper </a:t>
            </a:r>
          </a:p>
          <a:p>
            <a:pPr lvl="1">
              <a:buFont typeface="Wingdings" pitchFamily="2" charset="2"/>
              <a:buChar char="§"/>
              <a:defRPr/>
            </a:pPr>
            <a:r>
              <a:rPr lang="en-US" sz="2400" dirty="0" smtClean="0">
                <a:ea typeface="+mn-ea"/>
              </a:rPr>
              <a:t>Loss of grass cover</a:t>
            </a:r>
          </a:p>
        </p:txBody>
      </p:sp>
      <p:sp>
        <p:nvSpPr>
          <p:cNvPr id="8" name="Title 3"/>
          <p:cNvSpPr>
            <a:spLocks noGrp="1"/>
          </p:cNvSpPr>
          <p:nvPr>
            <p:ph type="title"/>
          </p:nvPr>
        </p:nvSpPr>
        <p:spPr>
          <a:xfrm>
            <a:off x="457200" y="28486"/>
            <a:ext cx="6858000" cy="562645"/>
          </a:xfrm>
        </p:spPr>
        <p:txBody>
          <a:bodyPr/>
          <a:lstStyle/>
          <a:p>
            <a:pPr>
              <a:defRPr/>
            </a:pPr>
            <a:r>
              <a:rPr lang="en-US" sz="2800" dirty="0" smtClean="0">
                <a:ea typeface="+mj-ea"/>
              </a:rPr>
              <a:t>Class I Wildland Fire </a:t>
            </a:r>
            <a:endParaRPr lang="en-US" sz="2800" dirty="0">
              <a:ea typeface="+mj-ea"/>
            </a:endParaRP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895350"/>
            <a:ext cx="8483600" cy="2174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291" name="Content Placeholder 2"/>
          <p:cNvSpPr>
            <a:spLocks noGrp="1"/>
          </p:cNvSpPr>
          <p:nvPr>
            <p:ph idx="1"/>
          </p:nvPr>
        </p:nvSpPr>
        <p:spPr>
          <a:xfrm>
            <a:off x="288925" y="1128937"/>
            <a:ext cx="7924800" cy="2485031"/>
          </a:xfrm>
        </p:spPr>
        <p:txBody>
          <a:bodyPr>
            <a:normAutofit fontScale="92500"/>
          </a:bodyPr>
          <a:lstStyle/>
          <a:p>
            <a:pPr>
              <a:defRPr/>
            </a:pPr>
            <a:r>
              <a:rPr lang="en-US" dirty="0" smtClean="0">
                <a:ea typeface="+mn-ea"/>
              </a:rPr>
              <a:t>Urbanization (habitat destruction and fragmentation, non-native species invasion)</a:t>
            </a:r>
          </a:p>
          <a:p>
            <a:pPr lvl="1">
              <a:buFont typeface="Wingdings" pitchFamily="2" charset="2"/>
              <a:buChar char="§"/>
              <a:defRPr/>
            </a:pPr>
            <a:r>
              <a:rPr lang="en-US" dirty="0" smtClean="0">
                <a:ea typeface="+mn-ea"/>
              </a:rPr>
              <a:t>Urban commercial/industrial</a:t>
            </a:r>
          </a:p>
          <a:p>
            <a:pPr lvl="1">
              <a:buFont typeface="Wingdings" pitchFamily="2" charset="2"/>
              <a:buChar char="§"/>
              <a:defRPr/>
            </a:pPr>
            <a:r>
              <a:rPr lang="en-US" dirty="0" smtClean="0">
                <a:ea typeface="+mn-ea"/>
              </a:rPr>
              <a:t>Urban residential (&gt;1 per 2 acres)</a:t>
            </a:r>
          </a:p>
          <a:p>
            <a:pPr lvl="1">
              <a:buFont typeface="Wingdings" pitchFamily="2" charset="2"/>
              <a:buChar char="§"/>
              <a:defRPr/>
            </a:pPr>
            <a:r>
              <a:rPr lang="en-US" dirty="0" smtClean="0">
                <a:ea typeface="+mn-ea"/>
              </a:rPr>
              <a:t>Exurban residential (1 per 2 to 40 acres)</a:t>
            </a:r>
          </a:p>
        </p:txBody>
      </p:sp>
      <p:pic>
        <p:nvPicPr>
          <p:cNvPr id="73732" name="Picture 4"/>
          <p:cNvPicPr>
            <a:picLocks noChangeAspect="1" noChangeArrowheads="1"/>
          </p:cNvPicPr>
          <p:nvPr/>
        </p:nvPicPr>
        <p:blipFill>
          <a:blip r:embed="rId2" cstate="print"/>
          <a:srcRect/>
          <a:stretch>
            <a:fillRect/>
          </a:stretch>
        </p:blipFill>
        <p:spPr bwMode="auto">
          <a:xfrm>
            <a:off x="0" y="3790950"/>
            <a:ext cx="5486400" cy="3067050"/>
          </a:xfrm>
          <a:prstGeom prst="rect">
            <a:avLst/>
          </a:prstGeom>
          <a:noFill/>
          <a:ln w="9525">
            <a:noFill/>
            <a:miter lim="800000"/>
            <a:headEnd/>
            <a:tailEnd/>
          </a:ln>
        </p:spPr>
      </p:pic>
      <p:sp>
        <p:nvSpPr>
          <p:cNvPr id="73733" name="TextBox 6"/>
          <p:cNvSpPr txBox="1">
            <a:spLocks noChangeArrowheads="1"/>
          </p:cNvSpPr>
          <p:nvPr/>
        </p:nvSpPr>
        <p:spPr bwMode="auto">
          <a:xfrm>
            <a:off x="5486400" y="5797550"/>
            <a:ext cx="2727325" cy="369888"/>
          </a:xfrm>
          <a:prstGeom prst="rect">
            <a:avLst/>
          </a:prstGeom>
          <a:noFill/>
          <a:ln w="9525">
            <a:noFill/>
            <a:miter lim="800000"/>
            <a:headEnd/>
            <a:tailEnd/>
          </a:ln>
        </p:spPr>
        <p:txBody>
          <a:bodyPr>
            <a:spAutoFit/>
          </a:bodyPr>
          <a:lstStyle/>
          <a:p>
            <a:r>
              <a:rPr lang="en-US" b="1"/>
              <a:t>Las Vegas, 1973 - 2000</a:t>
            </a:r>
          </a:p>
        </p:txBody>
      </p:sp>
      <p:sp>
        <p:nvSpPr>
          <p:cNvPr id="9" name="Title 1"/>
          <p:cNvSpPr>
            <a:spLocks noGrp="1"/>
          </p:cNvSpPr>
          <p:nvPr>
            <p:ph type="title" idx="4294967295"/>
          </p:nvPr>
        </p:nvSpPr>
        <p:spPr>
          <a:xfrm>
            <a:off x="0" y="-110170"/>
            <a:ext cx="8001000" cy="1165761"/>
          </a:xfrm>
        </p:spPr>
        <p:txBody>
          <a:bodyPr/>
          <a:lstStyle/>
          <a:p>
            <a:pPr>
              <a:defRPr/>
            </a:pPr>
            <a:r>
              <a:rPr lang="en-US" sz="2800" dirty="0" smtClean="0">
                <a:ea typeface="+mj-ea"/>
              </a:rPr>
              <a:t>Class II Development</a:t>
            </a:r>
            <a:br>
              <a:rPr lang="en-US" sz="2800" dirty="0" smtClean="0">
                <a:ea typeface="+mj-ea"/>
              </a:rPr>
            </a:br>
            <a:r>
              <a:rPr lang="en-US" sz="1800" dirty="0" smtClean="0">
                <a:ea typeface="+mj-ea"/>
              </a:rPr>
              <a:t>Broad set of agents from a variety of human use sectors</a:t>
            </a:r>
            <a:endParaRPr lang="en-US" sz="2800" dirty="0" smtClean="0">
              <a:ea typeface="+mj-ea"/>
            </a:endParaRP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895350"/>
            <a:ext cx="8483600" cy="2174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Content Placeholder 2"/>
          <p:cNvSpPr>
            <a:spLocks noGrp="1"/>
          </p:cNvSpPr>
          <p:nvPr>
            <p:ph idx="1"/>
          </p:nvPr>
        </p:nvSpPr>
        <p:spPr>
          <a:xfrm>
            <a:off x="289056" y="443060"/>
            <a:ext cx="7924800" cy="4525963"/>
          </a:xfrm>
        </p:spPr>
        <p:txBody>
          <a:bodyPr/>
          <a:lstStyle/>
          <a:p>
            <a:pPr>
              <a:defRPr/>
            </a:pPr>
            <a:r>
              <a:rPr lang="en-US" dirty="0" smtClean="0">
                <a:ea typeface="+mn-ea"/>
              </a:rPr>
              <a:t>Transportation and rights-of-way </a:t>
            </a:r>
            <a:r>
              <a:rPr lang="en-US" sz="2800" dirty="0" smtClean="0">
                <a:ea typeface="+mn-ea"/>
              </a:rPr>
              <a:t>(removal of vegetation, habitat destruction of habitat, animal mortality, spread of invasive species, increased predation)</a:t>
            </a:r>
          </a:p>
          <a:p>
            <a:pPr lvl="1">
              <a:buFont typeface="Wingdings" pitchFamily="2" charset="2"/>
              <a:buChar char="§"/>
              <a:defRPr/>
            </a:pPr>
            <a:r>
              <a:rPr lang="en-US" dirty="0" smtClean="0">
                <a:ea typeface="+mn-ea"/>
              </a:rPr>
              <a:t>Roads</a:t>
            </a:r>
          </a:p>
          <a:p>
            <a:pPr lvl="1">
              <a:buFont typeface="Wingdings" pitchFamily="2" charset="2"/>
              <a:buChar char="§"/>
              <a:defRPr/>
            </a:pPr>
            <a:r>
              <a:rPr lang="en-US" dirty="0" smtClean="0">
                <a:ea typeface="+mn-ea"/>
              </a:rPr>
              <a:t>Transmission corridors (energy, water, gas)</a:t>
            </a:r>
          </a:p>
        </p:txBody>
      </p:sp>
      <p:pic>
        <p:nvPicPr>
          <p:cNvPr id="74756" name="Picture 4"/>
          <p:cNvPicPr>
            <a:picLocks noChangeAspect="1" noChangeArrowheads="1"/>
          </p:cNvPicPr>
          <p:nvPr/>
        </p:nvPicPr>
        <p:blipFill>
          <a:blip r:embed="rId2" cstate="print"/>
          <a:srcRect/>
          <a:stretch>
            <a:fillRect/>
          </a:stretch>
        </p:blipFill>
        <p:spPr bwMode="auto">
          <a:xfrm>
            <a:off x="0" y="3575050"/>
            <a:ext cx="3162300" cy="2708275"/>
          </a:xfrm>
          <a:prstGeom prst="rect">
            <a:avLst/>
          </a:prstGeom>
          <a:noFill/>
          <a:ln w="9525">
            <a:noFill/>
            <a:miter lim="800000"/>
            <a:headEnd/>
            <a:tailEnd/>
          </a:ln>
        </p:spPr>
      </p:pic>
      <p:pic>
        <p:nvPicPr>
          <p:cNvPr id="74757" name="Picture 5"/>
          <p:cNvPicPr>
            <a:picLocks noChangeAspect="1" noChangeArrowheads="1"/>
          </p:cNvPicPr>
          <p:nvPr/>
        </p:nvPicPr>
        <p:blipFill>
          <a:blip r:embed="rId3" cstate="print"/>
          <a:srcRect/>
          <a:stretch>
            <a:fillRect/>
          </a:stretch>
        </p:blipFill>
        <p:spPr bwMode="auto">
          <a:xfrm>
            <a:off x="2855913" y="3575050"/>
            <a:ext cx="3444875" cy="2711450"/>
          </a:xfrm>
          <a:prstGeom prst="rect">
            <a:avLst/>
          </a:prstGeom>
          <a:noFill/>
          <a:ln w="9525">
            <a:noFill/>
            <a:miter lim="800000"/>
            <a:headEnd/>
            <a:tailEnd/>
          </a:ln>
        </p:spPr>
      </p:pic>
      <p:pic>
        <p:nvPicPr>
          <p:cNvPr id="74758" name="Picture 6"/>
          <p:cNvPicPr>
            <a:picLocks noChangeAspect="1" noChangeArrowheads="1"/>
          </p:cNvPicPr>
          <p:nvPr/>
        </p:nvPicPr>
        <p:blipFill>
          <a:blip r:embed="rId4" cstate="print"/>
          <a:srcRect/>
          <a:stretch>
            <a:fillRect/>
          </a:stretch>
        </p:blipFill>
        <p:spPr bwMode="auto">
          <a:xfrm>
            <a:off x="6281738" y="3575050"/>
            <a:ext cx="2217737" cy="2708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895350"/>
            <a:ext cx="8483600" cy="2174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Content Placeholder 2"/>
          <p:cNvSpPr>
            <a:spLocks noGrp="1"/>
          </p:cNvSpPr>
          <p:nvPr>
            <p:ph idx="1"/>
          </p:nvPr>
        </p:nvSpPr>
        <p:spPr>
          <a:xfrm>
            <a:off x="289056" y="683429"/>
            <a:ext cx="7924800" cy="4525963"/>
          </a:xfrm>
        </p:spPr>
        <p:txBody>
          <a:bodyPr/>
          <a:lstStyle/>
          <a:p>
            <a:pPr>
              <a:defRPr/>
            </a:pPr>
            <a:r>
              <a:rPr lang="en-US" dirty="0" smtClean="0">
                <a:ea typeface="+mn-ea"/>
              </a:rPr>
              <a:t>Agriculture</a:t>
            </a:r>
          </a:p>
          <a:p>
            <a:pPr lvl="1">
              <a:buFont typeface="Wingdings" pitchFamily="2" charset="2"/>
              <a:buChar char="§"/>
              <a:defRPr/>
            </a:pPr>
            <a:r>
              <a:rPr lang="en-US" dirty="0" smtClean="0">
                <a:ea typeface="+mn-ea"/>
              </a:rPr>
              <a:t>Grazing by domestic and feral herbivores (removal and trampling of native vegetation, soil erosion, spread of invasive plants)</a:t>
            </a:r>
            <a:endParaRPr lang="en-US" dirty="0">
              <a:ea typeface="+mn-ea"/>
            </a:endParaRPr>
          </a:p>
        </p:txBody>
      </p:sp>
      <p:pic>
        <p:nvPicPr>
          <p:cNvPr id="75780" name="Picture 2"/>
          <p:cNvPicPr>
            <a:picLocks noChangeAspect="1" noChangeArrowheads="1"/>
          </p:cNvPicPr>
          <p:nvPr/>
        </p:nvPicPr>
        <p:blipFill>
          <a:blip r:embed="rId2" cstate="print"/>
          <a:srcRect/>
          <a:stretch>
            <a:fillRect/>
          </a:stretch>
        </p:blipFill>
        <p:spPr bwMode="auto">
          <a:xfrm>
            <a:off x="-414338" y="3576638"/>
            <a:ext cx="3505201" cy="2276475"/>
          </a:xfrm>
          <a:prstGeom prst="rect">
            <a:avLst/>
          </a:prstGeom>
          <a:noFill/>
          <a:ln w="9525">
            <a:noFill/>
            <a:miter lim="800000"/>
            <a:headEnd/>
            <a:tailEnd/>
          </a:ln>
        </p:spPr>
      </p:pic>
      <p:pic>
        <p:nvPicPr>
          <p:cNvPr id="75781" name="Picture 3"/>
          <p:cNvPicPr>
            <a:picLocks noChangeAspect="1" noChangeArrowheads="1"/>
          </p:cNvPicPr>
          <p:nvPr/>
        </p:nvPicPr>
        <p:blipFill>
          <a:blip r:embed="rId3" cstate="print"/>
          <a:srcRect/>
          <a:stretch>
            <a:fillRect/>
          </a:stretch>
        </p:blipFill>
        <p:spPr bwMode="auto">
          <a:xfrm>
            <a:off x="3090863" y="3576638"/>
            <a:ext cx="2132012" cy="2276475"/>
          </a:xfrm>
          <a:prstGeom prst="rect">
            <a:avLst/>
          </a:prstGeom>
          <a:noFill/>
          <a:ln w="9525">
            <a:noFill/>
            <a:miter lim="800000"/>
            <a:headEnd/>
            <a:tailEnd/>
          </a:ln>
        </p:spPr>
      </p:pic>
      <p:pic>
        <p:nvPicPr>
          <p:cNvPr id="75782" name="Picture 4"/>
          <p:cNvPicPr>
            <a:picLocks noChangeAspect="1" noChangeArrowheads="1"/>
          </p:cNvPicPr>
          <p:nvPr/>
        </p:nvPicPr>
        <p:blipFill>
          <a:blip r:embed="rId4" cstate="print"/>
          <a:srcRect/>
          <a:stretch>
            <a:fillRect/>
          </a:stretch>
        </p:blipFill>
        <p:spPr bwMode="auto">
          <a:xfrm>
            <a:off x="5046663" y="3576638"/>
            <a:ext cx="3436937" cy="22907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895350"/>
            <a:ext cx="8483600" cy="2174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6803" name="Picture 4"/>
          <p:cNvPicPr>
            <a:picLocks noChangeAspect="1" noChangeArrowheads="1"/>
          </p:cNvPicPr>
          <p:nvPr/>
        </p:nvPicPr>
        <p:blipFill>
          <a:blip r:embed="rId2" cstate="print"/>
          <a:srcRect/>
          <a:stretch>
            <a:fillRect/>
          </a:stretch>
        </p:blipFill>
        <p:spPr bwMode="auto">
          <a:xfrm>
            <a:off x="-412750" y="1287463"/>
            <a:ext cx="8801100" cy="4949825"/>
          </a:xfrm>
          <a:prstGeom prst="rect">
            <a:avLst/>
          </a:prstGeom>
          <a:noFill/>
          <a:ln w="9525">
            <a:noFill/>
            <a:miter lim="800000"/>
            <a:headEnd/>
            <a:tailEnd/>
          </a:ln>
        </p:spPr>
      </p:pic>
      <p:sp>
        <p:nvSpPr>
          <p:cNvPr id="3" name="Content Placeholder 2"/>
          <p:cNvSpPr>
            <a:spLocks noGrp="1"/>
          </p:cNvSpPr>
          <p:nvPr>
            <p:ph idx="1"/>
          </p:nvPr>
        </p:nvSpPr>
        <p:spPr>
          <a:xfrm>
            <a:off x="329044" y="191590"/>
            <a:ext cx="7924800" cy="1569564"/>
          </a:xfrm>
        </p:spPr>
        <p:txBody>
          <a:bodyPr>
            <a:normAutofit fontScale="85000" lnSpcReduction="20000"/>
          </a:bodyPr>
          <a:lstStyle/>
          <a:p>
            <a:pPr>
              <a:defRPr/>
            </a:pPr>
            <a:r>
              <a:rPr lang="en-US" sz="3300" dirty="0" smtClean="0">
                <a:ea typeface="+mn-ea"/>
              </a:rPr>
              <a:t>Resource extraction (removal of vegetation, habitat destruction, fragmentation, source of erosion, dust &amp; contaminated runoff) </a:t>
            </a:r>
          </a:p>
          <a:p>
            <a:pPr lvl="1">
              <a:buFont typeface="Wingdings" pitchFamily="2" charset="2"/>
              <a:buChar char="§"/>
              <a:defRPr/>
            </a:pPr>
            <a:r>
              <a:rPr lang="en-US" sz="3300" dirty="0" smtClean="0">
                <a:ea typeface="+mn-ea"/>
              </a:rPr>
              <a:t>Mining, sand &amp; gravel quarrying</a:t>
            </a:r>
          </a:p>
          <a:p>
            <a:pPr lvl="1">
              <a:buFont typeface="Wingdings" pitchFamily="2" charset="2"/>
              <a:buNone/>
              <a:defRPr/>
            </a:pPr>
            <a:endParaRPr lang="en-US" dirty="0" smtClean="0">
              <a:ea typeface="+mn-ea"/>
            </a:endParaRP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895350"/>
            <a:ext cx="8483600" cy="2174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7827" name="Picture 2"/>
          <p:cNvPicPr>
            <a:picLocks noChangeAspect="1" noChangeArrowheads="1"/>
          </p:cNvPicPr>
          <p:nvPr/>
        </p:nvPicPr>
        <p:blipFill>
          <a:blip r:embed="rId2" cstate="print"/>
          <a:srcRect/>
          <a:stretch>
            <a:fillRect/>
          </a:stretch>
        </p:blipFill>
        <p:spPr bwMode="auto">
          <a:xfrm>
            <a:off x="0" y="3814763"/>
            <a:ext cx="3200400" cy="2400300"/>
          </a:xfrm>
          <a:prstGeom prst="rect">
            <a:avLst/>
          </a:prstGeom>
          <a:noFill/>
          <a:ln w="9525">
            <a:noFill/>
            <a:miter lim="800000"/>
            <a:headEnd/>
            <a:tailEnd/>
          </a:ln>
        </p:spPr>
      </p:pic>
      <p:sp>
        <p:nvSpPr>
          <p:cNvPr id="3" name="Content Placeholder 2"/>
          <p:cNvSpPr>
            <a:spLocks noGrp="1"/>
          </p:cNvSpPr>
          <p:nvPr>
            <p:ph idx="1"/>
          </p:nvPr>
        </p:nvSpPr>
        <p:spPr>
          <a:xfrm>
            <a:off x="289056" y="240360"/>
            <a:ext cx="7924800" cy="4525963"/>
          </a:xfrm>
        </p:spPr>
        <p:txBody>
          <a:bodyPr/>
          <a:lstStyle/>
          <a:p>
            <a:pPr>
              <a:defRPr/>
            </a:pPr>
            <a:r>
              <a:rPr lang="en-US" dirty="0" smtClean="0">
                <a:ea typeface="+mn-ea"/>
              </a:rPr>
              <a:t>Renewable energy </a:t>
            </a:r>
            <a:r>
              <a:rPr lang="en-US" sz="2800" dirty="0" smtClean="0">
                <a:ea typeface="+mn-ea"/>
              </a:rPr>
              <a:t>(removal of vegetation, habitat destruction, fragmentation)</a:t>
            </a:r>
          </a:p>
          <a:p>
            <a:pPr lvl="1">
              <a:buFont typeface="Wingdings" pitchFamily="2" charset="2"/>
              <a:buChar char="§"/>
              <a:defRPr/>
            </a:pPr>
            <a:r>
              <a:rPr lang="en-US" dirty="0" smtClean="0">
                <a:ea typeface="+mn-ea"/>
              </a:rPr>
              <a:t>Wind (avian mortality*)</a:t>
            </a:r>
          </a:p>
          <a:p>
            <a:pPr lvl="1">
              <a:buFont typeface="Wingdings" pitchFamily="2" charset="2"/>
              <a:buChar char="§"/>
              <a:defRPr/>
            </a:pPr>
            <a:r>
              <a:rPr lang="en-US" dirty="0" smtClean="0">
                <a:ea typeface="+mn-ea"/>
              </a:rPr>
              <a:t>Solar (avian mortality*)</a:t>
            </a:r>
          </a:p>
          <a:p>
            <a:pPr lvl="1">
              <a:buFont typeface="Wingdings" pitchFamily="2" charset="2"/>
              <a:buChar char="§"/>
              <a:defRPr/>
            </a:pPr>
            <a:r>
              <a:rPr lang="en-US" dirty="0" smtClean="0">
                <a:ea typeface="+mn-ea"/>
              </a:rPr>
              <a:t>Geothermal</a:t>
            </a:r>
          </a:p>
          <a:p>
            <a:pPr lvl="1">
              <a:buFont typeface="Wingdings" pitchFamily="2" charset="2"/>
              <a:buNone/>
              <a:defRPr/>
            </a:pPr>
            <a:r>
              <a:rPr lang="en-US" sz="2200" dirty="0" smtClean="0">
                <a:ea typeface="+mn-ea"/>
              </a:rPr>
              <a:t>* Debated in the literature- </a:t>
            </a:r>
            <a:r>
              <a:rPr lang="en-US" sz="2200" dirty="0" err="1" smtClean="0">
                <a:ea typeface="+mn-ea"/>
              </a:rPr>
              <a:t>siting</a:t>
            </a:r>
            <a:r>
              <a:rPr lang="en-US" sz="2200" dirty="0" smtClean="0">
                <a:ea typeface="+mn-ea"/>
              </a:rPr>
              <a:t> and technology used are important factors</a:t>
            </a:r>
          </a:p>
          <a:p>
            <a:pPr>
              <a:defRPr/>
            </a:pPr>
            <a:endParaRPr lang="en-US" dirty="0">
              <a:ea typeface="+mn-ea"/>
            </a:endParaRPr>
          </a:p>
        </p:txBody>
      </p:sp>
      <p:pic>
        <p:nvPicPr>
          <p:cNvPr id="77829" name="Picture 3"/>
          <p:cNvPicPr>
            <a:picLocks noChangeAspect="1" noChangeArrowheads="1"/>
          </p:cNvPicPr>
          <p:nvPr/>
        </p:nvPicPr>
        <p:blipFill>
          <a:blip r:embed="rId3" cstate="print"/>
          <a:srcRect/>
          <a:stretch>
            <a:fillRect/>
          </a:stretch>
        </p:blipFill>
        <p:spPr bwMode="auto">
          <a:xfrm>
            <a:off x="4751388" y="3814763"/>
            <a:ext cx="3738562" cy="2400300"/>
          </a:xfrm>
          <a:prstGeom prst="rect">
            <a:avLst/>
          </a:prstGeom>
          <a:noFill/>
          <a:ln w="9525">
            <a:noFill/>
            <a:miter lim="800000"/>
            <a:headEnd/>
            <a:tailEnd/>
          </a:ln>
        </p:spPr>
      </p:pic>
      <p:pic>
        <p:nvPicPr>
          <p:cNvPr id="77830" name="Picture 2"/>
          <p:cNvPicPr>
            <a:picLocks noChangeAspect="1" noChangeArrowheads="1"/>
          </p:cNvPicPr>
          <p:nvPr/>
        </p:nvPicPr>
        <p:blipFill>
          <a:blip r:embed="rId4" cstate="print"/>
          <a:srcRect/>
          <a:stretch>
            <a:fillRect/>
          </a:stretch>
        </p:blipFill>
        <p:spPr bwMode="auto">
          <a:xfrm>
            <a:off x="3200400" y="3819525"/>
            <a:ext cx="1709738" cy="23955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b="1" dirty="0"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LongProperties xmlns="http://schemas.microsoft.com/office/2006/metadata/longProperties"/>
</file>

<file path=customXml/item3.xml><?xml version="1.0" encoding="utf-8"?>
<p:properties xmlns:p="http://schemas.microsoft.com/office/2006/metadata/properties" xmlns:xsi="http://www.w3.org/2001/XMLSchema-instance">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09047EEF1F7B1F4B849EB5B146D24D9D" ma:contentTypeVersion="0" ma:contentTypeDescription="Create a new document." ma:contentTypeScope="" ma:versionID="9c323d8ab60326f4d46869f87e53fe07">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4A463492-7BA9-4E8F-B872-266AD2D21C24}">
  <ds:schemaRefs>
    <ds:schemaRef ds:uri="http://schemas.microsoft.com/sharepoint/v3/contenttype/forms"/>
  </ds:schemaRefs>
</ds:datastoreItem>
</file>

<file path=customXml/itemProps2.xml><?xml version="1.0" encoding="utf-8"?>
<ds:datastoreItem xmlns:ds="http://schemas.openxmlformats.org/officeDocument/2006/customXml" ds:itemID="{2245B621-0B8B-494F-B952-8F3F2D9CC247}">
  <ds:schemaRefs>
    <ds:schemaRef ds:uri="http://schemas.microsoft.com/office/2006/metadata/longProperties"/>
  </ds:schemaRefs>
</ds:datastoreItem>
</file>

<file path=customXml/itemProps3.xml><?xml version="1.0" encoding="utf-8"?>
<ds:datastoreItem xmlns:ds="http://schemas.openxmlformats.org/officeDocument/2006/customXml" ds:itemID="{FAC9978A-8DBB-4525-BDE0-9572B94B688A}">
  <ds:schemaRefs>
    <ds:schemaRef ds:uri="http://schemas.microsoft.com/office/2006/metadata/properties"/>
  </ds:schemaRefs>
</ds:datastoreItem>
</file>

<file path=customXml/itemProps4.xml><?xml version="1.0" encoding="utf-8"?>
<ds:datastoreItem xmlns:ds="http://schemas.openxmlformats.org/officeDocument/2006/customXml" ds:itemID="{9D24A448-0048-4884-B4ED-4EB321562F5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emplate/>
  <TotalTime>4297</TotalTime>
  <Words>6876</Words>
  <Application>Microsoft Office PowerPoint</Application>
  <PresentationFormat>On-screen Show (4:3)</PresentationFormat>
  <Paragraphs>1125</Paragraphs>
  <Slides>114</Slides>
  <Notes>33</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114</vt:i4>
      </vt:variant>
    </vt:vector>
  </HeadingPairs>
  <TitlesOfParts>
    <vt:vector size="116" baseType="lpstr">
      <vt:lpstr>Office Theme</vt:lpstr>
      <vt:lpstr>Worksheet</vt:lpstr>
      <vt:lpstr>Rapid Ecoregional Assessment</vt:lpstr>
      <vt:lpstr>Roadmap</vt:lpstr>
      <vt:lpstr>Why a Landscape Approach?</vt:lpstr>
      <vt:lpstr>BLM’s Landscape Approach</vt:lpstr>
      <vt:lpstr>BLM’s Landscape Approach</vt:lpstr>
      <vt:lpstr>Rapid Ecoregional Assessment</vt:lpstr>
      <vt:lpstr>Ecoregional Direction</vt:lpstr>
      <vt:lpstr>Field Implementation</vt:lpstr>
      <vt:lpstr>Monitoring</vt:lpstr>
      <vt:lpstr>Linkages</vt:lpstr>
      <vt:lpstr>Rapid Ecoregional Assessment</vt:lpstr>
      <vt:lpstr>Timeline to Date</vt:lpstr>
      <vt:lpstr>REA Fundamentals 1</vt:lpstr>
      <vt:lpstr>Ecoregions Map</vt:lpstr>
      <vt:lpstr>REA Fundamentals 2</vt:lpstr>
      <vt:lpstr>REA Fundamentals 3</vt:lpstr>
      <vt:lpstr>Thinking Outside the Box</vt:lpstr>
      <vt:lpstr>Not Just BLM Lands</vt:lpstr>
      <vt:lpstr>Not Just BLM Lands</vt:lpstr>
      <vt:lpstr>REA Organization</vt:lpstr>
      <vt:lpstr>REA Workflow</vt:lpstr>
      <vt:lpstr>Phase II</vt:lpstr>
      <vt:lpstr>REA Task Workflow Process</vt:lpstr>
      <vt:lpstr>Schedule</vt:lpstr>
      <vt:lpstr>Questions?</vt:lpstr>
      <vt:lpstr>Rapid Ecoregional Assessment</vt:lpstr>
      <vt:lpstr>AMT Workshop I: Outline</vt:lpstr>
      <vt:lpstr>The NatureServe Team</vt:lpstr>
      <vt:lpstr>Overview of Task 1 Objectives</vt:lpstr>
      <vt:lpstr>Overview of Task 1 Deliverables</vt:lpstr>
      <vt:lpstr>Task 1 in Context</vt:lpstr>
      <vt:lpstr>Objectives for Workshop 1</vt:lpstr>
      <vt:lpstr>Bounding the Ecoregion</vt:lpstr>
      <vt:lpstr>Bounding the Ecoregion</vt:lpstr>
      <vt:lpstr>Subregions?</vt:lpstr>
      <vt:lpstr>Ecoregion Conceptual Model </vt:lpstr>
      <vt:lpstr>Biophysical Controls</vt:lpstr>
      <vt:lpstr>Slide 38</vt:lpstr>
      <vt:lpstr>Slide 39</vt:lpstr>
      <vt:lpstr>Slide 40</vt:lpstr>
      <vt:lpstr>Slide 41</vt:lpstr>
      <vt:lpstr>Slide 42</vt:lpstr>
      <vt:lpstr>Relative Proportion of Model Components</vt:lpstr>
      <vt:lpstr>Overarching Management Questions  Mojave Basin and Range</vt:lpstr>
      <vt:lpstr>Management Questions</vt:lpstr>
      <vt:lpstr>Criteria for evaluating  Management Questions</vt:lpstr>
      <vt:lpstr>Original Preliminary    Management Questions by Group</vt:lpstr>
      <vt:lpstr>Slide 48</vt:lpstr>
      <vt:lpstr>Slide 49</vt:lpstr>
      <vt:lpstr>Slide 50</vt:lpstr>
      <vt:lpstr>Slide 51</vt:lpstr>
      <vt:lpstr>Conservation Elements - Approach and Criteria   Mojave Basin and Range</vt:lpstr>
      <vt:lpstr>Selection Criteria - Categories</vt:lpstr>
      <vt:lpstr>Slide 54</vt:lpstr>
      <vt:lpstr>Slide 55</vt:lpstr>
      <vt:lpstr>“Coarse Filter” Elements</vt:lpstr>
      <vt:lpstr>Mojave Mid-Elevation Desert Scrub</vt:lpstr>
      <vt:lpstr>Sonora-Mojave Creosote-White Bursage Desert Scrub</vt:lpstr>
      <vt:lpstr>Sonora-Mojave Mixed Salt Desert Scrub</vt:lpstr>
      <vt:lpstr>Sonoran Mid-Elevation Desert Scrub</vt:lpstr>
      <vt:lpstr>North American Warm Desert Pavement</vt:lpstr>
      <vt:lpstr>North American Warm Desert Bedrock Cliff and Outcrop</vt:lpstr>
      <vt:lpstr>North American Warm Desert Badland</vt:lpstr>
      <vt:lpstr>North American Warm Desert Active and Stabilized Dunes</vt:lpstr>
      <vt:lpstr>North American Warm Desert Riparian  and Stream systems</vt:lpstr>
      <vt:lpstr>North American Arid West Emergent Marsh/Pond</vt:lpstr>
      <vt:lpstr>North American Warm Desert  Playa</vt:lpstr>
      <vt:lpstr>Great Basin Pinyon-Juniper Woodland</vt:lpstr>
      <vt:lpstr>State and Transition Model Pinyon Juniper Woodland</vt:lpstr>
      <vt:lpstr>Ecological Integrity Assessment</vt:lpstr>
      <vt:lpstr>Slide 71</vt:lpstr>
      <vt:lpstr>“Fine Filter” Elements – Stated Criteria</vt:lpstr>
      <vt:lpstr>Slide 73</vt:lpstr>
      <vt:lpstr>Slide 74</vt:lpstr>
      <vt:lpstr>Slide 75</vt:lpstr>
      <vt:lpstr>Given Stated Criteria</vt:lpstr>
      <vt:lpstr>“Fine Filter” Elements</vt:lpstr>
      <vt:lpstr>Proposed Criteria</vt:lpstr>
      <vt:lpstr>Direct Climate Exposure</vt:lpstr>
      <vt:lpstr>Index Scores “…by 2050”</vt:lpstr>
      <vt:lpstr>Proposed Criteria</vt:lpstr>
      <vt:lpstr>“Fine Filter” Elements</vt:lpstr>
      <vt:lpstr>Desired Conservation Elements</vt:lpstr>
      <vt:lpstr>Management Questions Mojave Basin and Range</vt:lpstr>
      <vt:lpstr>Management Questions by Group</vt:lpstr>
      <vt:lpstr>Slide 86</vt:lpstr>
      <vt:lpstr>Common phrasings of MQs</vt:lpstr>
      <vt:lpstr>Common phrasings of MQs</vt:lpstr>
      <vt:lpstr>Candidate Change Agents Review of results &amp; discussion</vt:lpstr>
      <vt:lpstr>Change Agent Introduction</vt:lpstr>
      <vt:lpstr>Change Agent Review Process</vt:lpstr>
      <vt:lpstr>CA Recommendation Process</vt:lpstr>
      <vt:lpstr>Examples from CA Classes</vt:lpstr>
      <vt:lpstr>Class I Wildland Fire </vt:lpstr>
      <vt:lpstr>Class II Development Broad set of agents from a variety of human use sectors</vt:lpstr>
      <vt:lpstr>Slide 96</vt:lpstr>
      <vt:lpstr>Slide 97</vt:lpstr>
      <vt:lpstr>Slide 98</vt:lpstr>
      <vt:lpstr>Slide 99</vt:lpstr>
      <vt:lpstr>Water: Hydrologic Alterations</vt:lpstr>
      <vt:lpstr>Slide 101</vt:lpstr>
      <vt:lpstr>Slide 102</vt:lpstr>
      <vt:lpstr>Slide 103</vt:lpstr>
      <vt:lpstr>Slide 104</vt:lpstr>
      <vt:lpstr>Slide 105</vt:lpstr>
      <vt:lpstr>Class III Invasive Species</vt:lpstr>
      <vt:lpstr>Class III Invasive Species</vt:lpstr>
      <vt:lpstr>Class IV Climate Change mid-century: Temperature</vt:lpstr>
      <vt:lpstr>Class IV Climate Change: Precipitation</vt:lpstr>
      <vt:lpstr>Change Agents</vt:lpstr>
      <vt:lpstr>Change Agent Summary</vt:lpstr>
      <vt:lpstr>Change Agent Summary</vt:lpstr>
      <vt:lpstr>Wrap Up</vt:lpstr>
      <vt:lpstr>Mojave Basin and Range</vt:lpstr>
    </vt:vector>
  </TitlesOfParts>
  <Company>Bureau of Land Management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Mojave Basin and Range REA</dc:title>
  <dc:subject>Ecoregional Assessment</dc:subject>
  <dc:creator>NatureServe Team</dc:creator>
  <dc:description>slides for AMT 1 meeting</dc:description>
  <cp:lastModifiedBy>Patrick Crist</cp:lastModifiedBy>
  <cp:revision>168</cp:revision>
  <dcterms:created xsi:type="dcterms:W3CDTF">2010-08-08T17:33:48Z</dcterms:created>
  <dcterms:modified xsi:type="dcterms:W3CDTF">2010-08-12T19:16:03Z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0x0101006768166B4A88524C8C930617F83A9200</vt:lpwstr>
  </property>
  <property fmtid="{D5CDD505-2E9C-101B-9397-08002B2CF9AE}" pid="3" name="ContentType">
    <vt:lpwstr>Document</vt:lpwstr>
  </property>
</Properties>
</file>