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739" r:id="rId5"/>
    <p:sldMasterId id="2147483745" r:id="rId6"/>
  </p:sldMasterIdLst>
  <p:notesMasterIdLst>
    <p:notesMasterId r:id="rId29"/>
  </p:notesMasterIdLst>
  <p:sldIdLst>
    <p:sldId id="295" r:id="rId7"/>
    <p:sldId id="301" r:id="rId8"/>
    <p:sldId id="302" r:id="rId9"/>
    <p:sldId id="303" r:id="rId10"/>
    <p:sldId id="270" r:id="rId11"/>
    <p:sldId id="275" r:id="rId12"/>
    <p:sldId id="261" r:id="rId13"/>
    <p:sldId id="276" r:id="rId14"/>
    <p:sldId id="258" r:id="rId15"/>
    <p:sldId id="274" r:id="rId16"/>
    <p:sldId id="296" r:id="rId17"/>
    <p:sldId id="286" r:id="rId18"/>
    <p:sldId id="297" r:id="rId19"/>
    <p:sldId id="305" r:id="rId20"/>
    <p:sldId id="299" r:id="rId21"/>
    <p:sldId id="267" r:id="rId22"/>
    <p:sldId id="693" r:id="rId23"/>
    <p:sldId id="285" r:id="rId24"/>
    <p:sldId id="294" r:id="rId25"/>
    <p:sldId id="688" r:id="rId26"/>
    <p:sldId id="298" r:id="rId27"/>
    <p:sldId id="30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8CC"/>
    <a:srgbClr val="C5F4AE"/>
    <a:srgbClr val="ADDB7B"/>
    <a:srgbClr val="FDFDB5"/>
    <a:srgbClr val="99CC00"/>
    <a:srgbClr val="F2F8EE"/>
    <a:srgbClr val="E3F1DB"/>
    <a:srgbClr val="FFFFFF"/>
    <a:srgbClr val="7BB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cIntyre" userId="58aa9b21-cbe3-4c20-a887-223a991bd2ed" providerId="ADAL" clId="{01C0118E-476A-48A2-9531-18D9B92EADCA}"/>
    <pc:docChg chg="modSld">
      <pc:chgData name="Patrick McIntyre" userId="58aa9b21-cbe3-4c20-a887-223a991bd2ed" providerId="ADAL" clId="{01C0118E-476A-48A2-9531-18D9B92EADCA}" dt="2023-09-11T19:21:00.231" v="54" actId="20577"/>
      <pc:docMkLst>
        <pc:docMk/>
      </pc:docMkLst>
      <pc:sldChg chg="modSp mod">
        <pc:chgData name="Patrick McIntyre" userId="58aa9b21-cbe3-4c20-a887-223a991bd2ed" providerId="ADAL" clId="{01C0118E-476A-48A2-9531-18D9B92EADCA}" dt="2023-09-11T19:21:00.231" v="54" actId="20577"/>
        <pc:sldMkLst>
          <pc:docMk/>
          <pc:sldMk cId="1931775240" sldId="295"/>
        </pc:sldMkLst>
        <pc:spChg chg="mod">
          <ac:chgData name="Patrick McIntyre" userId="58aa9b21-cbe3-4c20-a887-223a991bd2ed" providerId="ADAL" clId="{01C0118E-476A-48A2-9531-18D9B92EADCA}" dt="2023-09-11T19:21:00.231" v="54" actId="20577"/>
          <ac:spMkLst>
            <pc:docMk/>
            <pc:sldMk cId="1931775240" sldId="295"/>
            <ac:spMk id="3" creationId="{CCC8DA70-E5B6-4F37-8CA0-415F6BC88151}"/>
          </ac:spMkLst>
        </pc:spChg>
      </pc:sldChg>
    </pc:docChg>
  </pc:docChgLst>
  <pc:docChgLst>
    <pc:chgData name="Don Faber-Langendoen" userId="3cdbbdb6-f398-4a9c-b464-48f37ac75bca" providerId="ADAL" clId="{945B14D2-FDB9-4651-8C38-216E3CDB796B}"/>
    <pc:docChg chg="custSel delSld modSld">
      <pc:chgData name="Don Faber-Langendoen" userId="3cdbbdb6-f398-4a9c-b464-48f37ac75bca" providerId="ADAL" clId="{945B14D2-FDB9-4651-8C38-216E3CDB796B}" dt="2023-02-16T17:56:41.598" v="261" actId="1076"/>
      <pc:docMkLst>
        <pc:docMk/>
      </pc:docMkLst>
      <pc:sldChg chg="addSp delSp modSp mod">
        <pc:chgData name="Don Faber-Langendoen" userId="3cdbbdb6-f398-4a9c-b464-48f37ac75bca" providerId="ADAL" clId="{945B14D2-FDB9-4651-8C38-216E3CDB796B}" dt="2023-02-15T21:48:15.185" v="87" actId="14100"/>
        <pc:sldMkLst>
          <pc:docMk/>
          <pc:sldMk cId="2257110129" sldId="258"/>
        </pc:sldMkLst>
        <pc:spChg chg="add mod">
          <ac:chgData name="Don Faber-Langendoen" userId="3cdbbdb6-f398-4a9c-b464-48f37ac75bca" providerId="ADAL" clId="{945B14D2-FDB9-4651-8C38-216E3CDB796B}" dt="2023-02-15T21:48:15.185" v="87" actId="14100"/>
          <ac:spMkLst>
            <pc:docMk/>
            <pc:sldMk cId="2257110129" sldId="258"/>
            <ac:spMk id="9" creationId="{DF44BF72-C273-7005-12F3-C9D28582F402}"/>
          </ac:spMkLst>
        </pc:spChg>
        <pc:picChg chg="del">
          <ac:chgData name="Don Faber-Langendoen" userId="3cdbbdb6-f398-4a9c-b464-48f37ac75bca" providerId="ADAL" clId="{945B14D2-FDB9-4651-8C38-216E3CDB796B}" dt="2023-02-15T21:46:03.843" v="5" actId="478"/>
          <ac:picMkLst>
            <pc:docMk/>
            <pc:sldMk cId="2257110129" sldId="258"/>
            <ac:picMk id="2" creationId="{CFD54C91-114E-4804-9FDC-EE7053D9AA41}"/>
          </ac:picMkLst>
        </pc:picChg>
        <pc:picChg chg="add del mod">
          <ac:chgData name="Don Faber-Langendoen" userId="3cdbbdb6-f398-4a9c-b464-48f37ac75bca" providerId="ADAL" clId="{945B14D2-FDB9-4651-8C38-216E3CDB796B}" dt="2023-02-15T21:47:36.109" v="12" actId="478"/>
          <ac:picMkLst>
            <pc:docMk/>
            <pc:sldMk cId="2257110129" sldId="258"/>
            <ac:picMk id="6" creationId="{C6A390DF-49D2-8232-C495-C471C281E556}"/>
          </ac:picMkLst>
        </pc:picChg>
        <pc:picChg chg="add mod">
          <ac:chgData name="Don Faber-Langendoen" userId="3cdbbdb6-f398-4a9c-b464-48f37ac75bca" providerId="ADAL" clId="{945B14D2-FDB9-4651-8C38-216E3CDB796B}" dt="2023-02-15T21:47:45.308" v="17" actId="1076"/>
          <ac:picMkLst>
            <pc:docMk/>
            <pc:sldMk cId="2257110129" sldId="258"/>
            <ac:picMk id="8" creationId="{5A031A6E-A372-3179-94A8-692312E9A389}"/>
          </ac:picMkLst>
        </pc:picChg>
      </pc:sldChg>
      <pc:sldChg chg="del">
        <pc:chgData name="Don Faber-Langendoen" userId="3cdbbdb6-f398-4a9c-b464-48f37ac75bca" providerId="ADAL" clId="{945B14D2-FDB9-4651-8C38-216E3CDB796B}" dt="2023-02-15T22:04:34.642" v="128" actId="47"/>
        <pc:sldMkLst>
          <pc:docMk/>
          <pc:sldMk cId="1125856849" sldId="268"/>
        </pc:sldMkLst>
      </pc:sldChg>
      <pc:sldChg chg="modSp">
        <pc:chgData name="Don Faber-Langendoen" userId="3cdbbdb6-f398-4a9c-b464-48f37ac75bca" providerId="ADAL" clId="{945B14D2-FDB9-4651-8C38-216E3CDB796B}" dt="2023-02-15T21:25:28.518" v="4" actId="20577"/>
        <pc:sldMkLst>
          <pc:docMk/>
          <pc:sldMk cId="1416425776" sldId="270"/>
        </pc:sldMkLst>
        <pc:graphicFrameChg chg="mod">
          <ac:chgData name="Don Faber-Langendoen" userId="3cdbbdb6-f398-4a9c-b464-48f37ac75bca" providerId="ADAL" clId="{945B14D2-FDB9-4651-8C38-216E3CDB796B}" dt="2023-02-15T21:25:28.518" v="4" actId="20577"/>
          <ac:graphicFrameMkLst>
            <pc:docMk/>
            <pc:sldMk cId="1416425776" sldId="270"/>
            <ac:graphicFrameMk id="6" creationId="{8443E3D5-B502-4BE0-AEBE-880678954AD2}"/>
          </ac:graphicFrameMkLst>
        </pc:graphicFrameChg>
      </pc:sldChg>
      <pc:sldChg chg="modSp mod">
        <pc:chgData name="Don Faber-Langendoen" userId="3cdbbdb6-f398-4a9c-b464-48f37ac75bca" providerId="ADAL" clId="{945B14D2-FDB9-4651-8C38-216E3CDB796B}" dt="2023-02-15T22:05:28.849" v="220" actId="20577"/>
        <pc:sldMkLst>
          <pc:docMk/>
          <pc:sldMk cId="1642832951" sldId="285"/>
        </pc:sldMkLst>
        <pc:spChg chg="mod">
          <ac:chgData name="Don Faber-Langendoen" userId="3cdbbdb6-f398-4a9c-b464-48f37ac75bca" providerId="ADAL" clId="{945B14D2-FDB9-4651-8C38-216E3CDB796B}" dt="2023-02-15T22:05:28.849" v="220" actId="20577"/>
          <ac:spMkLst>
            <pc:docMk/>
            <pc:sldMk cId="1642832951" sldId="285"/>
            <ac:spMk id="3" creationId="{FE854CE5-4BB9-4839-850E-CADFB17BC3C3}"/>
          </ac:spMkLst>
        </pc:spChg>
      </pc:sldChg>
      <pc:sldChg chg="addSp delSp modSp mod modAnim">
        <pc:chgData name="Don Faber-Langendoen" userId="3cdbbdb6-f398-4a9c-b464-48f37ac75bca" providerId="ADAL" clId="{945B14D2-FDB9-4651-8C38-216E3CDB796B}" dt="2023-02-16T17:54:29.419" v="259" actId="20577"/>
        <pc:sldMkLst>
          <pc:docMk/>
          <pc:sldMk cId="3595937475" sldId="296"/>
        </pc:sldMkLst>
        <pc:spChg chg="add mod">
          <ac:chgData name="Don Faber-Langendoen" userId="3cdbbdb6-f398-4a9c-b464-48f37ac75bca" providerId="ADAL" clId="{945B14D2-FDB9-4651-8C38-216E3CDB796B}" dt="2023-02-15T21:50:07.633" v="98" actId="1076"/>
          <ac:spMkLst>
            <pc:docMk/>
            <pc:sldMk cId="3595937475" sldId="296"/>
            <ac:spMk id="16" creationId="{067A5890-E5FC-65C2-A676-B3C1BD5EC92A}"/>
          </ac:spMkLst>
        </pc:spChg>
        <pc:spChg chg="add mod">
          <ac:chgData name="Don Faber-Langendoen" userId="3cdbbdb6-f398-4a9c-b464-48f37ac75bca" providerId="ADAL" clId="{945B14D2-FDB9-4651-8C38-216E3CDB796B}" dt="2023-02-15T21:50:47.211" v="102" actId="1076"/>
          <ac:spMkLst>
            <pc:docMk/>
            <pc:sldMk cId="3595937475" sldId="296"/>
            <ac:spMk id="19" creationId="{B7BF0017-9AF8-E498-B30F-71D9503673AB}"/>
          </ac:spMkLst>
        </pc:spChg>
        <pc:spChg chg="add mod">
          <ac:chgData name="Don Faber-Langendoen" userId="3cdbbdb6-f398-4a9c-b464-48f37ac75bca" providerId="ADAL" clId="{945B14D2-FDB9-4651-8C38-216E3CDB796B}" dt="2023-02-15T21:51:03.235" v="109" actId="1038"/>
          <ac:spMkLst>
            <pc:docMk/>
            <pc:sldMk cId="3595937475" sldId="296"/>
            <ac:spMk id="20" creationId="{A48D486F-25BF-8E9B-B9A3-A6E6E1379768}"/>
          </ac:spMkLst>
        </pc:spChg>
        <pc:spChg chg="mod">
          <ac:chgData name="Don Faber-Langendoen" userId="3cdbbdb6-f398-4a9c-b464-48f37ac75bca" providerId="ADAL" clId="{945B14D2-FDB9-4651-8C38-216E3CDB796B}" dt="2023-02-16T17:54:29.419" v="259" actId="20577"/>
          <ac:spMkLst>
            <pc:docMk/>
            <pc:sldMk cId="3595937475" sldId="296"/>
            <ac:spMk id="22" creationId="{4A7FD877-178B-4C19-B743-4F768C01238F}"/>
          </ac:spMkLst>
        </pc:spChg>
        <pc:spChg chg="add mod">
          <ac:chgData name="Don Faber-Langendoen" userId="3cdbbdb6-f398-4a9c-b464-48f37ac75bca" providerId="ADAL" clId="{945B14D2-FDB9-4651-8C38-216E3CDB796B}" dt="2023-02-15T21:51:45.265" v="110"/>
          <ac:spMkLst>
            <pc:docMk/>
            <pc:sldMk cId="3595937475" sldId="296"/>
            <ac:spMk id="23" creationId="{EA5A5AD3-CF9F-341C-3102-4D4204991F5C}"/>
          </ac:spMkLst>
        </pc:spChg>
        <pc:spChg chg="add mod">
          <ac:chgData name="Don Faber-Langendoen" userId="3cdbbdb6-f398-4a9c-b464-48f37ac75bca" providerId="ADAL" clId="{945B14D2-FDB9-4651-8C38-216E3CDB796B}" dt="2023-02-15T21:52:10.760" v="113"/>
          <ac:spMkLst>
            <pc:docMk/>
            <pc:sldMk cId="3595937475" sldId="296"/>
            <ac:spMk id="25" creationId="{91DC0C8E-487F-BC13-68EB-C322D9C66FE9}"/>
          </ac:spMkLst>
        </pc:spChg>
        <pc:spChg chg="add mod">
          <ac:chgData name="Don Faber-Langendoen" userId="3cdbbdb6-f398-4a9c-b464-48f37ac75bca" providerId="ADAL" clId="{945B14D2-FDB9-4651-8C38-216E3CDB796B}" dt="2023-02-15T21:52:30.837" v="114"/>
          <ac:spMkLst>
            <pc:docMk/>
            <pc:sldMk cId="3595937475" sldId="296"/>
            <ac:spMk id="26" creationId="{1CBC62CB-2012-73CC-5A8D-CEA4BF02033E}"/>
          </ac:spMkLst>
        </pc:spChg>
        <pc:spChg chg="add mod">
          <ac:chgData name="Don Faber-Langendoen" userId="3cdbbdb6-f398-4a9c-b464-48f37ac75bca" providerId="ADAL" clId="{945B14D2-FDB9-4651-8C38-216E3CDB796B}" dt="2023-02-15T21:52:30.837" v="114"/>
          <ac:spMkLst>
            <pc:docMk/>
            <pc:sldMk cId="3595937475" sldId="296"/>
            <ac:spMk id="27" creationId="{1F1C1EE1-6914-335F-2317-74C2230A0EB2}"/>
          </ac:spMkLst>
        </pc:spChg>
        <pc:spChg chg="add mod">
          <ac:chgData name="Don Faber-Langendoen" userId="3cdbbdb6-f398-4a9c-b464-48f37ac75bca" providerId="ADAL" clId="{945B14D2-FDB9-4651-8C38-216E3CDB796B}" dt="2023-02-15T21:52:30.837" v="114"/>
          <ac:spMkLst>
            <pc:docMk/>
            <pc:sldMk cId="3595937475" sldId="296"/>
            <ac:spMk id="28" creationId="{0B2A5D0E-2729-4CFF-837E-05245A837DF0}"/>
          </ac:spMkLst>
        </pc:spChg>
        <pc:spChg chg="add mod">
          <ac:chgData name="Don Faber-Langendoen" userId="3cdbbdb6-f398-4a9c-b464-48f37ac75bca" providerId="ADAL" clId="{945B14D2-FDB9-4651-8C38-216E3CDB796B}" dt="2023-02-15T21:52:30.837" v="114"/>
          <ac:spMkLst>
            <pc:docMk/>
            <pc:sldMk cId="3595937475" sldId="296"/>
            <ac:spMk id="29" creationId="{919D1ECC-4DE4-1AB4-6383-529B48C95515}"/>
          </ac:spMkLst>
        </pc:spChg>
        <pc:picChg chg="add del mod">
          <ac:chgData name="Don Faber-Langendoen" userId="3cdbbdb6-f398-4a9c-b464-48f37ac75bca" providerId="ADAL" clId="{945B14D2-FDB9-4651-8C38-216E3CDB796B}" dt="2023-02-15T21:49:51.886" v="93" actId="478"/>
          <ac:picMkLst>
            <pc:docMk/>
            <pc:sldMk cId="3595937475" sldId="296"/>
            <ac:picMk id="2" creationId="{944EDB63-0E2D-082E-B870-28219E2C75F4}"/>
          </ac:picMkLst>
        </pc:picChg>
        <pc:picChg chg="add mod">
          <ac:chgData name="Don Faber-Langendoen" userId="3cdbbdb6-f398-4a9c-b464-48f37ac75bca" providerId="ADAL" clId="{945B14D2-FDB9-4651-8C38-216E3CDB796B}" dt="2023-02-15T21:50:12.730" v="100" actId="14100"/>
          <ac:picMkLst>
            <pc:docMk/>
            <pc:sldMk cId="3595937475" sldId="296"/>
            <ac:picMk id="3" creationId="{7428153C-C55E-8F8A-84E1-BA01FED4A60F}"/>
          </ac:picMkLst>
        </pc:picChg>
        <pc:picChg chg="add del mod">
          <ac:chgData name="Don Faber-Langendoen" userId="3cdbbdb6-f398-4a9c-b464-48f37ac75bca" providerId="ADAL" clId="{945B14D2-FDB9-4651-8C38-216E3CDB796B}" dt="2023-02-15T21:50:00.741" v="97" actId="478"/>
          <ac:picMkLst>
            <pc:docMk/>
            <pc:sldMk cId="3595937475" sldId="296"/>
            <ac:picMk id="5" creationId="{2308DF7E-91BC-8EAC-9532-6468407EA876}"/>
          </ac:picMkLst>
        </pc:picChg>
        <pc:picChg chg="mod">
          <ac:chgData name="Don Faber-Langendoen" userId="3cdbbdb6-f398-4a9c-b464-48f37ac75bca" providerId="ADAL" clId="{945B14D2-FDB9-4651-8C38-216E3CDB796B}" dt="2023-02-15T21:49:55.198" v="95" actId="1076"/>
          <ac:picMkLst>
            <pc:docMk/>
            <pc:sldMk cId="3595937475" sldId="296"/>
            <ac:picMk id="6" creationId="{11E8CBFD-D036-4EF1-8F1D-367FF3A71B80}"/>
          </ac:picMkLst>
        </pc:picChg>
        <pc:picChg chg="del">
          <ac:chgData name="Don Faber-Langendoen" userId="3cdbbdb6-f398-4a9c-b464-48f37ac75bca" providerId="ADAL" clId="{945B14D2-FDB9-4651-8C38-216E3CDB796B}" dt="2023-02-15T21:49:45.073" v="90" actId="478"/>
          <ac:picMkLst>
            <pc:docMk/>
            <pc:sldMk cId="3595937475" sldId="296"/>
            <ac:picMk id="15" creationId="{2CF24C2C-07BF-4D4F-85DC-7081C822E108}"/>
          </ac:picMkLst>
        </pc:picChg>
        <pc:picChg chg="del">
          <ac:chgData name="Don Faber-Langendoen" userId="3cdbbdb6-f398-4a9c-b464-48f37ac75bca" providerId="ADAL" clId="{945B14D2-FDB9-4651-8C38-216E3CDB796B}" dt="2023-02-15T21:49:53.766" v="94" actId="478"/>
          <ac:picMkLst>
            <pc:docMk/>
            <pc:sldMk cId="3595937475" sldId="296"/>
            <ac:picMk id="17" creationId="{B14F0405-B0F3-498B-88B8-23133B584E1C}"/>
          </ac:picMkLst>
        </pc:picChg>
        <pc:picChg chg="add mod">
          <ac:chgData name="Don Faber-Langendoen" userId="3cdbbdb6-f398-4a9c-b464-48f37ac75bca" providerId="ADAL" clId="{945B14D2-FDB9-4651-8C38-216E3CDB796B}" dt="2023-02-15T21:49:37.541" v="88"/>
          <ac:picMkLst>
            <pc:docMk/>
            <pc:sldMk cId="3595937475" sldId="296"/>
            <ac:picMk id="18" creationId="{F906655C-C282-B76D-07D8-818598297D8D}"/>
          </ac:picMkLst>
        </pc:picChg>
        <pc:picChg chg="add del mod">
          <ac:chgData name="Don Faber-Langendoen" userId="3cdbbdb6-f398-4a9c-b464-48f37ac75bca" providerId="ADAL" clId="{945B14D2-FDB9-4651-8C38-216E3CDB796B}" dt="2023-02-15T21:51:58.872" v="112"/>
          <ac:picMkLst>
            <pc:docMk/>
            <pc:sldMk cId="3595937475" sldId="296"/>
            <ac:picMk id="24" creationId="{23BA173D-FEE9-E73A-5EDD-C988E90FC3BE}"/>
          </ac:picMkLst>
        </pc:picChg>
      </pc:sldChg>
      <pc:sldChg chg="addSp delSp modSp mod">
        <pc:chgData name="Don Faber-Langendoen" userId="3cdbbdb6-f398-4a9c-b464-48f37ac75bca" providerId="ADAL" clId="{945B14D2-FDB9-4651-8C38-216E3CDB796B}" dt="2023-02-15T22:04:07.295" v="123" actId="1076"/>
        <pc:sldMkLst>
          <pc:docMk/>
          <pc:sldMk cId="1394468889" sldId="297"/>
        </pc:sldMkLst>
        <pc:spChg chg="ord">
          <ac:chgData name="Don Faber-Langendoen" userId="3cdbbdb6-f398-4a9c-b464-48f37ac75bca" providerId="ADAL" clId="{945B14D2-FDB9-4651-8C38-216E3CDB796B}" dt="2023-02-15T22:03:55.450" v="119" actId="166"/>
          <ac:spMkLst>
            <pc:docMk/>
            <pc:sldMk cId="1394468889" sldId="297"/>
            <ac:spMk id="2" creationId="{59240981-A73D-415A-B219-5C62E7F4C0C6}"/>
          </ac:spMkLst>
        </pc:spChg>
        <pc:picChg chg="add mod">
          <ac:chgData name="Don Faber-Langendoen" userId="3cdbbdb6-f398-4a9c-b464-48f37ac75bca" providerId="ADAL" clId="{945B14D2-FDB9-4651-8C38-216E3CDB796B}" dt="2023-02-15T22:04:07.295" v="123" actId="1076"/>
          <ac:picMkLst>
            <pc:docMk/>
            <pc:sldMk cId="1394468889" sldId="297"/>
            <ac:picMk id="7" creationId="{C760B887-7358-0B89-0822-824E94A8AEB6}"/>
          </ac:picMkLst>
        </pc:picChg>
        <pc:picChg chg="del">
          <ac:chgData name="Don Faber-Langendoen" userId="3cdbbdb6-f398-4a9c-b464-48f37ac75bca" providerId="ADAL" clId="{945B14D2-FDB9-4651-8C38-216E3CDB796B}" dt="2023-02-15T22:03:44.185" v="116" actId="478"/>
          <ac:picMkLst>
            <pc:docMk/>
            <pc:sldMk cId="1394468889" sldId="297"/>
            <ac:picMk id="1026" creationId="{7AF34E7E-6A84-43DB-9F22-892E13EF2BC7}"/>
          </ac:picMkLst>
        </pc:picChg>
      </pc:sldChg>
      <pc:sldChg chg="modSp mod">
        <pc:chgData name="Don Faber-Langendoen" userId="3cdbbdb6-f398-4a9c-b464-48f37ac75bca" providerId="ADAL" clId="{945B14D2-FDB9-4651-8C38-216E3CDB796B}" dt="2023-02-15T22:06:34.402" v="257" actId="20577"/>
        <pc:sldMkLst>
          <pc:docMk/>
          <pc:sldMk cId="1168901442" sldId="298"/>
        </pc:sldMkLst>
        <pc:spChg chg="mod">
          <ac:chgData name="Don Faber-Langendoen" userId="3cdbbdb6-f398-4a9c-b464-48f37ac75bca" providerId="ADAL" clId="{945B14D2-FDB9-4651-8C38-216E3CDB796B}" dt="2023-02-15T22:06:34.402" v="257" actId="20577"/>
          <ac:spMkLst>
            <pc:docMk/>
            <pc:sldMk cId="1168901442" sldId="298"/>
            <ac:spMk id="4" creationId="{E38CCD83-5F02-4B5E-A519-BA1DEB6CBA4C}"/>
          </ac:spMkLst>
        </pc:spChg>
      </pc:sldChg>
      <pc:sldChg chg="modSp mod">
        <pc:chgData name="Don Faber-Langendoen" userId="3cdbbdb6-f398-4a9c-b464-48f37ac75bca" providerId="ADAL" clId="{945B14D2-FDB9-4651-8C38-216E3CDB796B}" dt="2023-02-15T22:04:24.100" v="127" actId="20577"/>
        <pc:sldMkLst>
          <pc:docMk/>
          <pc:sldMk cId="3532722127" sldId="299"/>
        </pc:sldMkLst>
        <pc:spChg chg="mod">
          <ac:chgData name="Don Faber-Langendoen" userId="3cdbbdb6-f398-4a9c-b464-48f37ac75bca" providerId="ADAL" clId="{945B14D2-FDB9-4651-8C38-216E3CDB796B}" dt="2023-02-15T22:04:24.100" v="127" actId="20577"/>
          <ac:spMkLst>
            <pc:docMk/>
            <pc:sldMk cId="3532722127" sldId="299"/>
            <ac:spMk id="3" creationId="{97A17DC6-47D3-491F-A6CA-6653913F38FF}"/>
          </ac:spMkLst>
        </pc:spChg>
      </pc:sldChg>
      <pc:sldChg chg="addSp modSp mod">
        <pc:chgData name="Don Faber-Langendoen" userId="3cdbbdb6-f398-4a9c-b464-48f37ac75bca" providerId="ADAL" clId="{945B14D2-FDB9-4651-8C38-216E3CDB796B}" dt="2023-02-15T22:06:21.676" v="253" actId="1076"/>
        <pc:sldMkLst>
          <pc:docMk/>
          <pc:sldMk cId="2651380561" sldId="688"/>
        </pc:sldMkLst>
        <pc:spChg chg="add mod">
          <ac:chgData name="Don Faber-Langendoen" userId="3cdbbdb6-f398-4a9c-b464-48f37ac75bca" providerId="ADAL" clId="{945B14D2-FDB9-4651-8C38-216E3CDB796B}" dt="2023-02-15T22:06:21.676" v="253" actId="1076"/>
          <ac:spMkLst>
            <pc:docMk/>
            <pc:sldMk cId="2651380561" sldId="688"/>
            <ac:spMk id="3" creationId="{F493823A-B6A7-A8E4-C973-12E8B9745A59}"/>
          </ac:spMkLst>
        </pc:spChg>
      </pc:sldChg>
      <pc:sldChg chg="modSp mod">
        <pc:chgData name="Don Faber-Langendoen" userId="3cdbbdb6-f398-4a9c-b464-48f37ac75bca" providerId="ADAL" clId="{945B14D2-FDB9-4651-8C38-216E3CDB796B}" dt="2023-02-16T17:56:41.598" v="261" actId="1076"/>
        <pc:sldMkLst>
          <pc:docMk/>
          <pc:sldMk cId="462099734" sldId="693"/>
        </pc:sldMkLst>
        <pc:picChg chg="mod">
          <ac:chgData name="Don Faber-Langendoen" userId="3cdbbdb6-f398-4a9c-b464-48f37ac75bca" providerId="ADAL" clId="{945B14D2-FDB9-4651-8C38-216E3CDB796B}" dt="2023-02-16T17:56:36.585" v="260" actId="1076"/>
          <ac:picMkLst>
            <pc:docMk/>
            <pc:sldMk cId="462099734" sldId="693"/>
            <ac:picMk id="5" creationId="{0FEA470A-64FD-7BE4-4C21-55E9DDDAC7F8}"/>
          </ac:picMkLst>
        </pc:picChg>
        <pc:picChg chg="mod">
          <ac:chgData name="Don Faber-Langendoen" userId="3cdbbdb6-f398-4a9c-b464-48f37ac75bca" providerId="ADAL" clId="{945B14D2-FDB9-4651-8C38-216E3CDB796B}" dt="2023-02-16T17:56:41.598" v="261" actId="1076"/>
          <ac:picMkLst>
            <pc:docMk/>
            <pc:sldMk cId="462099734" sldId="693"/>
            <ac:picMk id="7" creationId="{C9883E1B-683B-5DE4-8025-73D903A7C9D4}"/>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AF846-44A4-42FC-B22F-C633782610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EAB4A8-D7C0-4CEB-82F5-EC653A519E09}">
      <dgm:prSet/>
      <dgm:spPr/>
      <dgm:t>
        <a:bodyPr/>
        <a:lstStyle/>
        <a:p>
          <a:r>
            <a:rPr lang="en-US" dirty="0"/>
            <a:t>A. The 5-year alliance review plan (2019-2023)</a:t>
          </a:r>
        </a:p>
      </dgm:t>
    </dgm:pt>
    <dgm:pt modelId="{1DCC0D6C-4A72-472F-B1FE-F6AF81E89AB2}" type="parTrans" cxnId="{6DCF0A4A-45CC-4DD3-9C20-1B5D1D3A3FD6}">
      <dgm:prSet/>
      <dgm:spPr/>
      <dgm:t>
        <a:bodyPr/>
        <a:lstStyle/>
        <a:p>
          <a:endParaRPr lang="en-US"/>
        </a:p>
      </dgm:t>
    </dgm:pt>
    <dgm:pt modelId="{3A6AD554-5677-4B2F-96C6-03E1CE47C3CD}" type="sibTrans" cxnId="{6DCF0A4A-45CC-4DD3-9C20-1B5D1D3A3FD6}">
      <dgm:prSet/>
      <dgm:spPr/>
      <dgm:t>
        <a:bodyPr/>
        <a:lstStyle/>
        <a:p>
          <a:endParaRPr lang="en-US"/>
        </a:p>
      </dgm:t>
    </dgm:pt>
    <dgm:pt modelId="{2D4B5154-3047-4C54-BA7D-1BA1CB9D6516}">
      <dgm:prSet/>
      <dgm:spPr/>
      <dgm:t>
        <a:bodyPr/>
        <a:lstStyle/>
        <a:p>
          <a:r>
            <a:rPr lang="en-US"/>
            <a:t>B. State, federal, and academic partnerships</a:t>
          </a:r>
        </a:p>
      </dgm:t>
    </dgm:pt>
    <dgm:pt modelId="{3545969F-BB79-49D6-8F13-81C4429AACD8}" type="parTrans" cxnId="{3CB4BA4E-97BC-47FE-9598-1194B0789F95}">
      <dgm:prSet/>
      <dgm:spPr/>
      <dgm:t>
        <a:bodyPr/>
        <a:lstStyle/>
        <a:p>
          <a:endParaRPr lang="en-US"/>
        </a:p>
      </dgm:t>
    </dgm:pt>
    <dgm:pt modelId="{6BF1C1EA-015F-47B7-8615-41E9FAC0219A}" type="sibTrans" cxnId="{3CB4BA4E-97BC-47FE-9598-1194B0789F95}">
      <dgm:prSet/>
      <dgm:spPr/>
      <dgm:t>
        <a:bodyPr/>
        <a:lstStyle/>
        <a:p>
          <a:endParaRPr lang="en-US"/>
        </a:p>
      </dgm:t>
    </dgm:pt>
    <dgm:pt modelId="{ACBDA7A3-0290-4204-BAAD-68FE67769D6C}">
      <dgm:prSet/>
      <dgm:spPr/>
      <dgm:t>
        <a:bodyPr/>
        <a:lstStyle/>
        <a:p>
          <a:r>
            <a:rPr lang="en-US"/>
            <a:t>C. Peer review tools and the USNVC Review Board</a:t>
          </a:r>
        </a:p>
      </dgm:t>
    </dgm:pt>
    <dgm:pt modelId="{D695B181-0D6F-41F8-9CD3-606335195F9D}" type="parTrans" cxnId="{4079A646-AC97-4621-87A7-BF6888263E2C}">
      <dgm:prSet/>
      <dgm:spPr/>
      <dgm:t>
        <a:bodyPr/>
        <a:lstStyle/>
        <a:p>
          <a:endParaRPr lang="en-US"/>
        </a:p>
      </dgm:t>
    </dgm:pt>
    <dgm:pt modelId="{B1DAFB37-4A2C-4180-9D7F-92D672C20A35}" type="sibTrans" cxnId="{4079A646-AC97-4621-87A7-BF6888263E2C}">
      <dgm:prSet/>
      <dgm:spPr/>
      <dgm:t>
        <a:bodyPr/>
        <a:lstStyle/>
        <a:p>
          <a:endParaRPr lang="en-US"/>
        </a:p>
      </dgm:t>
    </dgm:pt>
    <dgm:pt modelId="{96DCFBCC-F8C5-4BBE-8D2E-E09E58CB761C}">
      <dgm:prSet/>
      <dgm:spPr/>
      <dgm:t>
        <a:bodyPr/>
        <a:lstStyle/>
        <a:p>
          <a:r>
            <a:rPr lang="en-US" dirty="0"/>
            <a:t>E. Looking ahead: “The 2023 Edition of the USNVC” </a:t>
          </a:r>
        </a:p>
      </dgm:t>
    </dgm:pt>
    <dgm:pt modelId="{9803FD34-FFF2-41F1-A741-1042E8C8634A}" type="parTrans" cxnId="{E6A917A5-D355-40DB-8AEE-36F9A972B422}">
      <dgm:prSet/>
      <dgm:spPr/>
      <dgm:t>
        <a:bodyPr/>
        <a:lstStyle/>
        <a:p>
          <a:endParaRPr lang="en-US"/>
        </a:p>
      </dgm:t>
    </dgm:pt>
    <dgm:pt modelId="{CCFE1F6F-B3AD-422F-A95D-2D4671D3FE5D}" type="sibTrans" cxnId="{E6A917A5-D355-40DB-8AEE-36F9A972B422}">
      <dgm:prSet/>
      <dgm:spPr/>
      <dgm:t>
        <a:bodyPr/>
        <a:lstStyle/>
        <a:p>
          <a:endParaRPr lang="en-US"/>
        </a:p>
      </dgm:t>
    </dgm:pt>
    <dgm:pt modelId="{6EA13F05-4201-4060-A61F-0EE64B126EF3}">
      <dgm:prSet/>
      <dgm:spPr/>
      <dgm:t>
        <a:bodyPr/>
        <a:lstStyle/>
        <a:p>
          <a:endParaRPr lang="en-US" dirty="0"/>
        </a:p>
      </dgm:t>
    </dgm:pt>
    <dgm:pt modelId="{5B513F17-F827-43A2-80EB-DF3608D5884D}" type="parTrans" cxnId="{2F5C8BC5-ABD4-4062-BF94-FDA0520D047B}">
      <dgm:prSet/>
      <dgm:spPr/>
      <dgm:t>
        <a:bodyPr/>
        <a:lstStyle/>
        <a:p>
          <a:endParaRPr lang="en-US"/>
        </a:p>
      </dgm:t>
    </dgm:pt>
    <dgm:pt modelId="{9F9CF382-3B06-4BB0-B701-88835FB18F06}" type="sibTrans" cxnId="{2F5C8BC5-ABD4-4062-BF94-FDA0520D047B}">
      <dgm:prSet/>
      <dgm:spPr/>
      <dgm:t>
        <a:bodyPr/>
        <a:lstStyle/>
        <a:p>
          <a:endParaRPr lang="en-US"/>
        </a:p>
      </dgm:t>
    </dgm:pt>
    <dgm:pt modelId="{C4F71DF7-2B83-47E3-8CA4-D770CC50C3DC}">
      <dgm:prSet/>
      <dgm:spPr/>
      <dgm:t>
        <a:bodyPr/>
        <a:lstStyle/>
        <a:p>
          <a:r>
            <a:rPr lang="en-US" dirty="0"/>
            <a:t>D. The Plan 2023</a:t>
          </a:r>
        </a:p>
      </dgm:t>
    </dgm:pt>
    <dgm:pt modelId="{A994090F-6B15-4AC7-B04D-1D9790CC6652}" type="sibTrans" cxnId="{491A38CA-4872-41A9-ABDC-81FC6961B82B}">
      <dgm:prSet/>
      <dgm:spPr/>
      <dgm:t>
        <a:bodyPr/>
        <a:lstStyle/>
        <a:p>
          <a:endParaRPr lang="en-US"/>
        </a:p>
      </dgm:t>
    </dgm:pt>
    <dgm:pt modelId="{42612CAA-8A12-4401-B100-73E7AB32DCA7}" type="parTrans" cxnId="{491A38CA-4872-41A9-ABDC-81FC6961B82B}">
      <dgm:prSet/>
      <dgm:spPr/>
      <dgm:t>
        <a:bodyPr/>
        <a:lstStyle/>
        <a:p>
          <a:endParaRPr lang="en-US"/>
        </a:p>
      </dgm:t>
    </dgm:pt>
    <dgm:pt modelId="{23449691-D8EC-4575-A06A-50C41EA2F90D}" type="pres">
      <dgm:prSet presAssocID="{301AF846-44A4-42FC-B22F-C63378261085}" presName="linear" presStyleCnt="0">
        <dgm:presLayoutVars>
          <dgm:animLvl val="lvl"/>
          <dgm:resizeHandles val="exact"/>
        </dgm:presLayoutVars>
      </dgm:prSet>
      <dgm:spPr/>
    </dgm:pt>
    <dgm:pt modelId="{DBD54BDE-D57A-4D8B-8C76-FA168E86EFB3}" type="pres">
      <dgm:prSet presAssocID="{59EAB4A8-D7C0-4CEB-82F5-EC653A519E09}" presName="parentText" presStyleLbl="node1" presStyleIdx="0" presStyleCnt="5">
        <dgm:presLayoutVars>
          <dgm:chMax val="0"/>
          <dgm:bulletEnabled val="1"/>
        </dgm:presLayoutVars>
      </dgm:prSet>
      <dgm:spPr/>
    </dgm:pt>
    <dgm:pt modelId="{B863D12E-5E5F-4E03-9233-F6A908DE294E}" type="pres">
      <dgm:prSet presAssocID="{3A6AD554-5677-4B2F-96C6-03E1CE47C3CD}" presName="spacer" presStyleCnt="0"/>
      <dgm:spPr/>
    </dgm:pt>
    <dgm:pt modelId="{61165B82-76D3-4546-AD1E-E57CBDC25E8C}" type="pres">
      <dgm:prSet presAssocID="{2D4B5154-3047-4C54-BA7D-1BA1CB9D6516}" presName="parentText" presStyleLbl="node1" presStyleIdx="1" presStyleCnt="5">
        <dgm:presLayoutVars>
          <dgm:chMax val="0"/>
          <dgm:bulletEnabled val="1"/>
        </dgm:presLayoutVars>
      </dgm:prSet>
      <dgm:spPr/>
    </dgm:pt>
    <dgm:pt modelId="{BB4023E6-D3C5-4351-B865-A6652EAC37C8}" type="pres">
      <dgm:prSet presAssocID="{6BF1C1EA-015F-47B7-8615-41E9FAC0219A}" presName="spacer" presStyleCnt="0"/>
      <dgm:spPr/>
    </dgm:pt>
    <dgm:pt modelId="{3F591923-E5FD-415D-9D78-4785A3153374}" type="pres">
      <dgm:prSet presAssocID="{ACBDA7A3-0290-4204-BAAD-68FE67769D6C}" presName="parentText" presStyleLbl="node1" presStyleIdx="2" presStyleCnt="5">
        <dgm:presLayoutVars>
          <dgm:chMax val="0"/>
          <dgm:bulletEnabled val="1"/>
        </dgm:presLayoutVars>
      </dgm:prSet>
      <dgm:spPr/>
    </dgm:pt>
    <dgm:pt modelId="{B856798B-614A-4F46-98FC-F499279A3074}" type="pres">
      <dgm:prSet presAssocID="{B1DAFB37-4A2C-4180-9D7F-92D672C20A35}" presName="spacer" presStyleCnt="0"/>
      <dgm:spPr/>
    </dgm:pt>
    <dgm:pt modelId="{2C09A0AB-24A4-4250-B739-BD9405C313FA}" type="pres">
      <dgm:prSet presAssocID="{C4F71DF7-2B83-47E3-8CA4-D770CC50C3DC}" presName="parentText" presStyleLbl="node1" presStyleIdx="3" presStyleCnt="5" custLinFactNeighborX="-300" custLinFactNeighborY="26458">
        <dgm:presLayoutVars>
          <dgm:chMax val="0"/>
          <dgm:bulletEnabled val="1"/>
        </dgm:presLayoutVars>
      </dgm:prSet>
      <dgm:spPr/>
    </dgm:pt>
    <dgm:pt modelId="{6E56CFD5-D324-43A8-8DA1-14B2591C3CEE}" type="pres">
      <dgm:prSet presAssocID="{A994090F-6B15-4AC7-B04D-1D9790CC6652}" presName="spacer" presStyleCnt="0"/>
      <dgm:spPr/>
    </dgm:pt>
    <dgm:pt modelId="{789C2422-B2A4-4084-9FA1-51C9DD5D698F}" type="pres">
      <dgm:prSet presAssocID="{96DCFBCC-F8C5-4BBE-8D2E-E09E58CB761C}" presName="parentText" presStyleLbl="node1" presStyleIdx="4" presStyleCnt="5">
        <dgm:presLayoutVars>
          <dgm:chMax val="0"/>
          <dgm:bulletEnabled val="1"/>
        </dgm:presLayoutVars>
      </dgm:prSet>
      <dgm:spPr/>
    </dgm:pt>
    <dgm:pt modelId="{53486676-EE60-4427-9E49-E3CE321A6018}" type="pres">
      <dgm:prSet presAssocID="{96DCFBCC-F8C5-4BBE-8D2E-E09E58CB761C}" presName="childText" presStyleLbl="revTx" presStyleIdx="0" presStyleCnt="1">
        <dgm:presLayoutVars>
          <dgm:bulletEnabled val="1"/>
        </dgm:presLayoutVars>
      </dgm:prSet>
      <dgm:spPr/>
    </dgm:pt>
  </dgm:ptLst>
  <dgm:cxnLst>
    <dgm:cxn modelId="{2AE2FD09-5EE4-46B8-B1C7-8265105D1971}" type="presOf" srcId="{59EAB4A8-D7C0-4CEB-82F5-EC653A519E09}" destId="{DBD54BDE-D57A-4D8B-8C76-FA168E86EFB3}" srcOrd="0" destOrd="0" presId="urn:microsoft.com/office/officeart/2005/8/layout/vList2"/>
    <dgm:cxn modelId="{7F9A0D1F-C1D4-4268-8A0C-46CF94E79529}" type="presOf" srcId="{301AF846-44A4-42FC-B22F-C63378261085}" destId="{23449691-D8EC-4575-A06A-50C41EA2F90D}" srcOrd="0" destOrd="0" presId="urn:microsoft.com/office/officeart/2005/8/layout/vList2"/>
    <dgm:cxn modelId="{92118729-AF52-474B-84E9-A9EF4D9F0BCC}" type="presOf" srcId="{96DCFBCC-F8C5-4BBE-8D2E-E09E58CB761C}" destId="{789C2422-B2A4-4084-9FA1-51C9DD5D698F}" srcOrd="0" destOrd="0" presId="urn:microsoft.com/office/officeart/2005/8/layout/vList2"/>
    <dgm:cxn modelId="{82451A33-BD9C-4C8C-A97F-72510DC31528}" type="presOf" srcId="{ACBDA7A3-0290-4204-BAAD-68FE67769D6C}" destId="{3F591923-E5FD-415D-9D78-4785A3153374}" srcOrd="0" destOrd="0" presId="urn:microsoft.com/office/officeart/2005/8/layout/vList2"/>
    <dgm:cxn modelId="{B0C5E663-D264-4AF7-91C2-DA11A13A5CF4}" type="presOf" srcId="{2D4B5154-3047-4C54-BA7D-1BA1CB9D6516}" destId="{61165B82-76D3-4546-AD1E-E57CBDC25E8C}" srcOrd="0" destOrd="0" presId="urn:microsoft.com/office/officeart/2005/8/layout/vList2"/>
    <dgm:cxn modelId="{4079A646-AC97-4621-87A7-BF6888263E2C}" srcId="{301AF846-44A4-42FC-B22F-C63378261085}" destId="{ACBDA7A3-0290-4204-BAAD-68FE67769D6C}" srcOrd="2" destOrd="0" parTransId="{D695B181-0D6F-41F8-9CD3-606335195F9D}" sibTransId="{B1DAFB37-4A2C-4180-9D7F-92D672C20A35}"/>
    <dgm:cxn modelId="{6DCF0A4A-45CC-4DD3-9C20-1B5D1D3A3FD6}" srcId="{301AF846-44A4-42FC-B22F-C63378261085}" destId="{59EAB4A8-D7C0-4CEB-82F5-EC653A519E09}" srcOrd="0" destOrd="0" parTransId="{1DCC0D6C-4A72-472F-B1FE-F6AF81E89AB2}" sibTransId="{3A6AD554-5677-4B2F-96C6-03E1CE47C3CD}"/>
    <dgm:cxn modelId="{CD64024C-04E0-44AF-A5F4-5093276D4949}" type="presOf" srcId="{C4F71DF7-2B83-47E3-8CA4-D770CC50C3DC}" destId="{2C09A0AB-24A4-4250-B739-BD9405C313FA}" srcOrd="0" destOrd="0" presId="urn:microsoft.com/office/officeart/2005/8/layout/vList2"/>
    <dgm:cxn modelId="{3CB4BA4E-97BC-47FE-9598-1194B0789F95}" srcId="{301AF846-44A4-42FC-B22F-C63378261085}" destId="{2D4B5154-3047-4C54-BA7D-1BA1CB9D6516}" srcOrd="1" destOrd="0" parTransId="{3545969F-BB79-49D6-8F13-81C4429AACD8}" sibTransId="{6BF1C1EA-015F-47B7-8615-41E9FAC0219A}"/>
    <dgm:cxn modelId="{E6A917A5-D355-40DB-8AEE-36F9A972B422}" srcId="{301AF846-44A4-42FC-B22F-C63378261085}" destId="{96DCFBCC-F8C5-4BBE-8D2E-E09E58CB761C}" srcOrd="4" destOrd="0" parTransId="{9803FD34-FFF2-41F1-A741-1042E8C8634A}" sibTransId="{CCFE1F6F-B3AD-422F-A95D-2D4671D3FE5D}"/>
    <dgm:cxn modelId="{2F5C8BC5-ABD4-4062-BF94-FDA0520D047B}" srcId="{96DCFBCC-F8C5-4BBE-8D2E-E09E58CB761C}" destId="{6EA13F05-4201-4060-A61F-0EE64B126EF3}" srcOrd="0" destOrd="0" parTransId="{5B513F17-F827-43A2-80EB-DF3608D5884D}" sibTransId="{9F9CF382-3B06-4BB0-B701-88835FB18F06}"/>
    <dgm:cxn modelId="{491A38CA-4872-41A9-ABDC-81FC6961B82B}" srcId="{301AF846-44A4-42FC-B22F-C63378261085}" destId="{C4F71DF7-2B83-47E3-8CA4-D770CC50C3DC}" srcOrd="3" destOrd="0" parTransId="{42612CAA-8A12-4401-B100-73E7AB32DCA7}" sibTransId="{A994090F-6B15-4AC7-B04D-1D9790CC6652}"/>
    <dgm:cxn modelId="{09AC48E0-E908-4533-976E-3DB43300A76E}" type="presOf" srcId="{6EA13F05-4201-4060-A61F-0EE64B126EF3}" destId="{53486676-EE60-4427-9E49-E3CE321A6018}" srcOrd="0" destOrd="0" presId="urn:microsoft.com/office/officeart/2005/8/layout/vList2"/>
    <dgm:cxn modelId="{12A27321-60C8-4270-9EA3-A6D48E9F6561}" type="presParOf" srcId="{23449691-D8EC-4575-A06A-50C41EA2F90D}" destId="{DBD54BDE-D57A-4D8B-8C76-FA168E86EFB3}" srcOrd="0" destOrd="0" presId="urn:microsoft.com/office/officeart/2005/8/layout/vList2"/>
    <dgm:cxn modelId="{F3721AD1-E3A1-4E8F-933D-C520F7B8FE16}" type="presParOf" srcId="{23449691-D8EC-4575-A06A-50C41EA2F90D}" destId="{B863D12E-5E5F-4E03-9233-F6A908DE294E}" srcOrd="1" destOrd="0" presId="urn:microsoft.com/office/officeart/2005/8/layout/vList2"/>
    <dgm:cxn modelId="{A45E449A-E69D-4D3B-BE8A-528E8D08979E}" type="presParOf" srcId="{23449691-D8EC-4575-A06A-50C41EA2F90D}" destId="{61165B82-76D3-4546-AD1E-E57CBDC25E8C}" srcOrd="2" destOrd="0" presId="urn:microsoft.com/office/officeart/2005/8/layout/vList2"/>
    <dgm:cxn modelId="{912D18AD-FC8C-4718-955E-9D17C905A843}" type="presParOf" srcId="{23449691-D8EC-4575-A06A-50C41EA2F90D}" destId="{BB4023E6-D3C5-4351-B865-A6652EAC37C8}" srcOrd="3" destOrd="0" presId="urn:microsoft.com/office/officeart/2005/8/layout/vList2"/>
    <dgm:cxn modelId="{A5E0CE47-047E-44B1-9BC5-9AA62C3459B2}" type="presParOf" srcId="{23449691-D8EC-4575-A06A-50C41EA2F90D}" destId="{3F591923-E5FD-415D-9D78-4785A3153374}" srcOrd="4" destOrd="0" presId="urn:microsoft.com/office/officeart/2005/8/layout/vList2"/>
    <dgm:cxn modelId="{85C80E70-5B63-4217-9A3F-D6F91F03ABC9}" type="presParOf" srcId="{23449691-D8EC-4575-A06A-50C41EA2F90D}" destId="{B856798B-614A-4F46-98FC-F499279A3074}" srcOrd="5" destOrd="0" presId="urn:microsoft.com/office/officeart/2005/8/layout/vList2"/>
    <dgm:cxn modelId="{2FD81BBE-260D-4B02-9900-B13C755750D2}" type="presParOf" srcId="{23449691-D8EC-4575-A06A-50C41EA2F90D}" destId="{2C09A0AB-24A4-4250-B739-BD9405C313FA}" srcOrd="6" destOrd="0" presId="urn:microsoft.com/office/officeart/2005/8/layout/vList2"/>
    <dgm:cxn modelId="{26D13340-9EDD-49C7-B625-341E0BD64E33}" type="presParOf" srcId="{23449691-D8EC-4575-A06A-50C41EA2F90D}" destId="{6E56CFD5-D324-43A8-8DA1-14B2591C3CEE}" srcOrd="7" destOrd="0" presId="urn:microsoft.com/office/officeart/2005/8/layout/vList2"/>
    <dgm:cxn modelId="{FF6D4B3C-DFFF-41E3-87EC-AC33C3D81997}" type="presParOf" srcId="{23449691-D8EC-4575-A06A-50C41EA2F90D}" destId="{789C2422-B2A4-4084-9FA1-51C9DD5D698F}" srcOrd="8" destOrd="0" presId="urn:microsoft.com/office/officeart/2005/8/layout/vList2"/>
    <dgm:cxn modelId="{53DECD43-B121-44BC-BA8C-61AF75A951E5}" type="presParOf" srcId="{23449691-D8EC-4575-A06A-50C41EA2F90D}" destId="{53486676-EE60-4427-9E49-E3CE321A601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82D35-2671-4EB6-9069-3B44586F488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E413188-0D8E-49A5-9E3A-3EB7CAE94EA6}">
      <dgm:prSet custT="1"/>
      <dgm:spPr/>
      <dgm:t>
        <a:bodyPr/>
        <a:lstStyle/>
        <a:p>
          <a:r>
            <a:rPr lang="en-US" sz="2400" dirty="0"/>
            <a:t>Placement of associations within alliances and groups needs additional QAQC.[ partly a legacy of moving from USNVC v1 to v2.]</a:t>
          </a:r>
        </a:p>
      </dgm:t>
    </dgm:pt>
    <dgm:pt modelId="{3E8883F8-6733-4A7C-B7FB-F8B082139BC5}" type="parTrans" cxnId="{E25B9A5F-4C39-453C-8F00-7951747CEFAA}">
      <dgm:prSet/>
      <dgm:spPr/>
      <dgm:t>
        <a:bodyPr/>
        <a:lstStyle/>
        <a:p>
          <a:endParaRPr lang="en-US"/>
        </a:p>
      </dgm:t>
    </dgm:pt>
    <dgm:pt modelId="{CB0C5E40-E2CD-4996-8294-BD66093EF1F0}" type="sibTrans" cxnId="{E25B9A5F-4C39-453C-8F00-7951747CEFAA}">
      <dgm:prSet/>
      <dgm:spPr/>
      <dgm:t>
        <a:bodyPr/>
        <a:lstStyle/>
        <a:p>
          <a:endParaRPr lang="en-US"/>
        </a:p>
      </dgm:t>
    </dgm:pt>
    <dgm:pt modelId="{BF7EB6EE-2B97-489E-8938-BE16355D2124}">
      <dgm:prSet custT="1"/>
      <dgm:spPr/>
      <dgm:t>
        <a:bodyPr/>
        <a:lstStyle/>
        <a:p>
          <a:r>
            <a:rPr lang="en-US" sz="2400" dirty="0"/>
            <a:t>Many US associations remain undescribed (~ 15%); placement uncertain; </a:t>
          </a:r>
        </a:p>
        <a:p>
          <a:r>
            <a:rPr lang="en-US" sz="2400" dirty="0"/>
            <a:t>Associations not fully developed (AK, much of Canada, Mexico)</a:t>
          </a:r>
        </a:p>
      </dgm:t>
    </dgm:pt>
    <dgm:pt modelId="{CC8B4064-FFE3-40C1-B401-E649ACF340D3}" type="parTrans" cxnId="{953CD006-9A36-43FE-975D-37A24D8E549A}">
      <dgm:prSet/>
      <dgm:spPr/>
      <dgm:t>
        <a:bodyPr/>
        <a:lstStyle/>
        <a:p>
          <a:endParaRPr lang="en-US"/>
        </a:p>
      </dgm:t>
    </dgm:pt>
    <dgm:pt modelId="{5CEB0703-5E21-42CB-8558-E319BB0866A5}" type="sibTrans" cxnId="{953CD006-9A36-43FE-975D-37A24D8E549A}">
      <dgm:prSet/>
      <dgm:spPr/>
      <dgm:t>
        <a:bodyPr/>
        <a:lstStyle/>
        <a:p>
          <a:endParaRPr lang="en-US"/>
        </a:p>
      </dgm:t>
    </dgm:pt>
    <dgm:pt modelId="{2C1DF434-C9F2-40A3-95C1-CF5405CF898D}">
      <dgm:prSet custT="1"/>
      <dgm:spPr/>
      <dgm:t>
        <a:bodyPr/>
        <a:lstStyle/>
        <a:p>
          <a:r>
            <a:rPr lang="en-US" sz="2400" dirty="0"/>
            <a:t>Not all alliances are currently well-defined; or their concept is too strongly dominance based; i.e., not sufficiently floristic- ecological. </a:t>
          </a:r>
        </a:p>
        <a:p>
          <a:r>
            <a:rPr lang="en-US" sz="2400" dirty="0"/>
            <a:t>Build on and integrate ecological systems / natural communities</a:t>
          </a:r>
          <a:endParaRPr lang="en-US" sz="1900" dirty="0"/>
        </a:p>
      </dgm:t>
    </dgm:pt>
    <dgm:pt modelId="{0465EDD5-7A6C-4ACB-97FE-FDDDAF7E8B9F}" type="parTrans" cxnId="{3D153C4F-9AC3-4A42-86A7-E4C0AADCCAF3}">
      <dgm:prSet/>
      <dgm:spPr/>
      <dgm:t>
        <a:bodyPr/>
        <a:lstStyle/>
        <a:p>
          <a:endParaRPr lang="en-US"/>
        </a:p>
      </dgm:t>
    </dgm:pt>
    <dgm:pt modelId="{0CD07A56-77F5-403E-B4AD-301696880699}" type="sibTrans" cxnId="{3D153C4F-9AC3-4A42-86A7-E4C0AADCCAF3}">
      <dgm:prSet/>
      <dgm:spPr/>
      <dgm:t>
        <a:bodyPr/>
        <a:lstStyle/>
        <a:p>
          <a:endParaRPr lang="en-US"/>
        </a:p>
      </dgm:t>
    </dgm:pt>
    <dgm:pt modelId="{D24D5668-D91F-43C6-AB05-179943D41648}">
      <dgm:prSet custT="1"/>
      <dgm:spPr/>
      <dgm:t>
        <a:bodyPr/>
        <a:lstStyle/>
        <a:p>
          <a:r>
            <a:rPr lang="en-US" sz="2400" dirty="0">
              <a:solidFill>
                <a:schemeClr val="tx1"/>
              </a:solidFill>
            </a:rPr>
            <a:t>Better alliance (&amp; refined group) concepts will help us build plot datasets; as they can guide plot compilations and analyses.</a:t>
          </a:r>
        </a:p>
      </dgm:t>
    </dgm:pt>
    <dgm:pt modelId="{5546F19E-C19B-44D7-8B5E-997AB4DF6D5D}" type="parTrans" cxnId="{7AF6D17B-E101-4F07-B015-AE5D14CF12B0}">
      <dgm:prSet/>
      <dgm:spPr/>
      <dgm:t>
        <a:bodyPr/>
        <a:lstStyle/>
        <a:p>
          <a:endParaRPr lang="en-US"/>
        </a:p>
      </dgm:t>
    </dgm:pt>
    <dgm:pt modelId="{0459E938-A3A9-49D0-A5C9-5BC74F863912}" type="sibTrans" cxnId="{7AF6D17B-E101-4F07-B015-AE5D14CF12B0}">
      <dgm:prSet/>
      <dgm:spPr/>
      <dgm:t>
        <a:bodyPr/>
        <a:lstStyle/>
        <a:p>
          <a:endParaRPr lang="en-US"/>
        </a:p>
      </dgm:t>
    </dgm:pt>
    <dgm:pt modelId="{4C69EA5F-8699-4A67-8C3A-2C75FD2B15A5}" type="pres">
      <dgm:prSet presAssocID="{37482D35-2671-4EB6-9069-3B44586F4884}" presName="linear" presStyleCnt="0">
        <dgm:presLayoutVars>
          <dgm:animLvl val="lvl"/>
          <dgm:resizeHandles val="exact"/>
        </dgm:presLayoutVars>
      </dgm:prSet>
      <dgm:spPr/>
    </dgm:pt>
    <dgm:pt modelId="{CB098F64-4D0B-43C4-928B-F25DA7B7B3E2}" type="pres">
      <dgm:prSet presAssocID="{8E413188-0D8E-49A5-9E3A-3EB7CAE94EA6}" presName="parentText" presStyleLbl="node1" presStyleIdx="0" presStyleCnt="4">
        <dgm:presLayoutVars>
          <dgm:chMax val="0"/>
          <dgm:bulletEnabled val="1"/>
        </dgm:presLayoutVars>
      </dgm:prSet>
      <dgm:spPr/>
    </dgm:pt>
    <dgm:pt modelId="{95DF2417-0FB5-4647-A5A4-8C7C15A2CFF9}" type="pres">
      <dgm:prSet presAssocID="{CB0C5E40-E2CD-4996-8294-BD66093EF1F0}" presName="spacer" presStyleCnt="0"/>
      <dgm:spPr/>
    </dgm:pt>
    <dgm:pt modelId="{9B5C7443-E293-470A-8D36-78D38C14C91D}" type="pres">
      <dgm:prSet presAssocID="{BF7EB6EE-2B97-489E-8938-BE16355D2124}" presName="parentText" presStyleLbl="node1" presStyleIdx="1" presStyleCnt="4" custLinFactNeighborY="-22838">
        <dgm:presLayoutVars>
          <dgm:chMax val="0"/>
          <dgm:bulletEnabled val="1"/>
        </dgm:presLayoutVars>
      </dgm:prSet>
      <dgm:spPr/>
    </dgm:pt>
    <dgm:pt modelId="{51241CCA-1103-45C4-B07D-A15C02C7D2B2}" type="pres">
      <dgm:prSet presAssocID="{5CEB0703-5E21-42CB-8558-E319BB0866A5}" presName="spacer" presStyleCnt="0"/>
      <dgm:spPr/>
    </dgm:pt>
    <dgm:pt modelId="{9DC6E1C4-5BBE-466E-9406-64A537AB171D}" type="pres">
      <dgm:prSet presAssocID="{2C1DF434-C9F2-40A3-95C1-CF5405CF898D}" presName="parentText" presStyleLbl="node1" presStyleIdx="2" presStyleCnt="4">
        <dgm:presLayoutVars>
          <dgm:chMax val="0"/>
          <dgm:bulletEnabled val="1"/>
        </dgm:presLayoutVars>
      </dgm:prSet>
      <dgm:spPr/>
    </dgm:pt>
    <dgm:pt modelId="{3431EDEC-4A8B-4331-9249-C0B909D03815}" type="pres">
      <dgm:prSet presAssocID="{0CD07A56-77F5-403E-B4AD-301696880699}" presName="spacer" presStyleCnt="0"/>
      <dgm:spPr/>
    </dgm:pt>
    <dgm:pt modelId="{70D8C38A-67E3-462A-A875-3FFF8DDFCEF9}" type="pres">
      <dgm:prSet presAssocID="{D24D5668-D91F-43C6-AB05-179943D41648}" presName="parentText" presStyleLbl="node1" presStyleIdx="3" presStyleCnt="4">
        <dgm:presLayoutVars>
          <dgm:chMax val="0"/>
          <dgm:bulletEnabled val="1"/>
        </dgm:presLayoutVars>
      </dgm:prSet>
      <dgm:spPr/>
    </dgm:pt>
  </dgm:ptLst>
  <dgm:cxnLst>
    <dgm:cxn modelId="{953CD006-9A36-43FE-975D-37A24D8E549A}" srcId="{37482D35-2671-4EB6-9069-3B44586F4884}" destId="{BF7EB6EE-2B97-489E-8938-BE16355D2124}" srcOrd="1" destOrd="0" parTransId="{CC8B4064-FFE3-40C1-B401-E649ACF340D3}" sibTransId="{5CEB0703-5E21-42CB-8558-E319BB0866A5}"/>
    <dgm:cxn modelId="{AB7DD414-C93F-4837-A35B-226299A589AA}" type="presOf" srcId="{D24D5668-D91F-43C6-AB05-179943D41648}" destId="{70D8C38A-67E3-462A-A875-3FFF8DDFCEF9}" srcOrd="0" destOrd="0" presId="urn:microsoft.com/office/officeart/2005/8/layout/vList2"/>
    <dgm:cxn modelId="{4471A115-C485-4223-92A7-FE9BEACD284F}" type="presOf" srcId="{2C1DF434-C9F2-40A3-95C1-CF5405CF898D}" destId="{9DC6E1C4-5BBE-466E-9406-64A537AB171D}" srcOrd="0" destOrd="0" presId="urn:microsoft.com/office/officeart/2005/8/layout/vList2"/>
    <dgm:cxn modelId="{10669F1B-6159-4D3C-A29B-12E0A1EB404E}" type="presOf" srcId="{37482D35-2671-4EB6-9069-3B44586F4884}" destId="{4C69EA5F-8699-4A67-8C3A-2C75FD2B15A5}" srcOrd="0" destOrd="0" presId="urn:microsoft.com/office/officeart/2005/8/layout/vList2"/>
    <dgm:cxn modelId="{D34A9031-1090-48C7-BB62-4CE255AAB09F}" type="presOf" srcId="{BF7EB6EE-2B97-489E-8938-BE16355D2124}" destId="{9B5C7443-E293-470A-8D36-78D38C14C91D}" srcOrd="0" destOrd="0" presId="urn:microsoft.com/office/officeart/2005/8/layout/vList2"/>
    <dgm:cxn modelId="{E25B9A5F-4C39-453C-8F00-7951747CEFAA}" srcId="{37482D35-2671-4EB6-9069-3B44586F4884}" destId="{8E413188-0D8E-49A5-9E3A-3EB7CAE94EA6}" srcOrd="0" destOrd="0" parTransId="{3E8883F8-6733-4A7C-B7FB-F8B082139BC5}" sibTransId="{CB0C5E40-E2CD-4996-8294-BD66093EF1F0}"/>
    <dgm:cxn modelId="{3D153C4F-9AC3-4A42-86A7-E4C0AADCCAF3}" srcId="{37482D35-2671-4EB6-9069-3B44586F4884}" destId="{2C1DF434-C9F2-40A3-95C1-CF5405CF898D}" srcOrd="2" destOrd="0" parTransId="{0465EDD5-7A6C-4ACB-97FE-FDDDAF7E8B9F}" sibTransId="{0CD07A56-77F5-403E-B4AD-301696880699}"/>
    <dgm:cxn modelId="{7AF6D17B-E101-4F07-B015-AE5D14CF12B0}" srcId="{37482D35-2671-4EB6-9069-3B44586F4884}" destId="{D24D5668-D91F-43C6-AB05-179943D41648}" srcOrd="3" destOrd="0" parTransId="{5546F19E-C19B-44D7-8B5E-997AB4DF6D5D}" sibTransId="{0459E938-A3A9-49D0-A5C9-5BC74F863912}"/>
    <dgm:cxn modelId="{EC4B2AF7-A2DF-4C90-9BC0-98AE490D0B49}" type="presOf" srcId="{8E413188-0D8E-49A5-9E3A-3EB7CAE94EA6}" destId="{CB098F64-4D0B-43C4-928B-F25DA7B7B3E2}" srcOrd="0" destOrd="0" presId="urn:microsoft.com/office/officeart/2005/8/layout/vList2"/>
    <dgm:cxn modelId="{3DABB2FD-B966-4B47-8623-ADD5860D7B48}" type="presParOf" srcId="{4C69EA5F-8699-4A67-8C3A-2C75FD2B15A5}" destId="{CB098F64-4D0B-43C4-928B-F25DA7B7B3E2}" srcOrd="0" destOrd="0" presId="urn:microsoft.com/office/officeart/2005/8/layout/vList2"/>
    <dgm:cxn modelId="{366FF36D-B5B4-4C72-A1F6-5BB967C94AAC}" type="presParOf" srcId="{4C69EA5F-8699-4A67-8C3A-2C75FD2B15A5}" destId="{95DF2417-0FB5-4647-A5A4-8C7C15A2CFF9}" srcOrd="1" destOrd="0" presId="urn:microsoft.com/office/officeart/2005/8/layout/vList2"/>
    <dgm:cxn modelId="{40399C0D-B6E8-4568-9A40-5154882D641A}" type="presParOf" srcId="{4C69EA5F-8699-4A67-8C3A-2C75FD2B15A5}" destId="{9B5C7443-E293-470A-8D36-78D38C14C91D}" srcOrd="2" destOrd="0" presId="urn:microsoft.com/office/officeart/2005/8/layout/vList2"/>
    <dgm:cxn modelId="{3C9F3A7B-2E5B-409D-92BF-EF4A381FE7D0}" type="presParOf" srcId="{4C69EA5F-8699-4A67-8C3A-2C75FD2B15A5}" destId="{51241CCA-1103-45C4-B07D-A15C02C7D2B2}" srcOrd="3" destOrd="0" presId="urn:microsoft.com/office/officeart/2005/8/layout/vList2"/>
    <dgm:cxn modelId="{0AC0EECB-F1B1-466A-9224-18A19AE8A8FA}" type="presParOf" srcId="{4C69EA5F-8699-4A67-8C3A-2C75FD2B15A5}" destId="{9DC6E1C4-5BBE-466E-9406-64A537AB171D}" srcOrd="4" destOrd="0" presId="urn:microsoft.com/office/officeart/2005/8/layout/vList2"/>
    <dgm:cxn modelId="{548FE667-142E-4D36-8E26-F5E70516CD8B}" type="presParOf" srcId="{4C69EA5F-8699-4A67-8C3A-2C75FD2B15A5}" destId="{3431EDEC-4A8B-4331-9249-C0B909D03815}" srcOrd="5" destOrd="0" presId="urn:microsoft.com/office/officeart/2005/8/layout/vList2"/>
    <dgm:cxn modelId="{5E228EC1-A0B1-43B0-9790-A9A03548C47B}" type="presParOf" srcId="{4C69EA5F-8699-4A67-8C3A-2C75FD2B15A5}" destId="{70D8C38A-67E3-462A-A875-3FFF8DDFCE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1F5B40-2D98-4756-B1A7-5F5047598A0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2A74E80-59A3-402C-8175-92CCC2648AD9}">
      <dgm:prSet custT="1"/>
      <dgm:spPr/>
      <dgm:t>
        <a:bodyPr/>
        <a:lstStyle/>
        <a:p>
          <a:r>
            <a:rPr lang="en-US" sz="2400" dirty="0"/>
            <a:t>To conduct a comprehensive expert review to ensure that alliances are as rigorous and conceptually consistent as possible with available information. </a:t>
          </a:r>
        </a:p>
      </dgm:t>
    </dgm:pt>
    <dgm:pt modelId="{F625EDDF-49BD-4822-B5D9-9A86D59F05D8}" type="parTrans" cxnId="{EEE3F65A-6C1D-4B39-8CB6-2DA573BDA93F}">
      <dgm:prSet/>
      <dgm:spPr/>
      <dgm:t>
        <a:bodyPr/>
        <a:lstStyle/>
        <a:p>
          <a:endParaRPr lang="en-US"/>
        </a:p>
      </dgm:t>
    </dgm:pt>
    <dgm:pt modelId="{0B694D3E-8457-4D5D-BF21-79427832BF29}" type="sibTrans" cxnId="{EEE3F65A-6C1D-4B39-8CB6-2DA573BDA93F}">
      <dgm:prSet/>
      <dgm:spPr/>
      <dgm:t>
        <a:bodyPr/>
        <a:lstStyle/>
        <a:p>
          <a:endParaRPr lang="en-US"/>
        </a:p>
      </dgm:t>
    </dgm:pt>
    <dgm:pt modelId="{4D515726-0BA7-4F87-A289-07C61D4C03D7}">
      <dgm:prSet custT="1"/>
      <dgm:spPr/>
      <dgm:t>
        <a:bodyPr/>
        <a:lstStyle/>
        <a:p>
          <a:endParaRPr lang="en-US" sz="2400" dirty="0"/>
        </a:p>
        <a:p>
          <a:r>
            <a:rPr lang="en-US" sz="2400" dirty="0"/>
            <a:t>To enhance current types to ensure that they provide:</a:t>
          </a:r>
        </a:p>
        <a:p>
          <a:r>
            <a:rPr lang="en-US" sz="2400" dirty="0"/>
            <a:t>- ecologically and floristically meaningful units </a:t>
          </a:r>
        </a:p>
        <a:p>
          <a:r>
            <a:rPr lang="en-US" sz="2400" dirty="0"/>
            <a:t>- effective guides for resource management &amp; conservation applications</a:t>
          </a:r>
        </a:p>
        <a:p>
          <a:endParaRPr lang="en-US" sz="1200" dirty="0"/>
        </a:p>
      </dgm:t>
    </dgm:pt>
    <dgm:pt modelId="{D406FFB3-97E9-46C0-83DC-0BDD384AF61E}" type="parTrans" cxnId="{9E6C6A79-5E3E-4AF4-8636-C844F86D2730}">
      <dgm:prSet/>
      <dgm:spPr/>
      <dgm:t>
        <a:bodyPr/>
        <a:lstStyle/>
        <a:p>
          <a:endParaRPr lang="en-US"/>
        </a:p>
      </dgm:t>
    </dgm:pt>
    <dgm:pt modelId="{70F36227-70D0-4E3F-B91F-2E5E28CD270A}" type="sibTrans" cxnId="{9E6C6A79-5E3E-4AF4-8636-C844F86D2730}">
      <dgm:prSet/>
      <dgm:spPr/>
      <dgm:t>
        <a:bodyPr/>
        <a:lstStyle/>
        <a:p>
          <a:endParaRPr lang="en-US"/>
        </a:p>
      </dgm:t>
    </dgm:pt>
    <dgm:pt modelId="{DD4E414C-6DD1-47E6-9F92-EB8F601D2474}">
      <dgm:prSet/>
      <dgm:spPr/>
      <dgm:t>
        <a:bodyPr/>
        <a:lstStyle/>
        <a:p>
          <a:endParaRPr lang="en-US" dirty="0"/>
        </a:p>
      </dgm:t>
    </dgm:pt>
    <dgm:pt modelId="{9BECC252-5D71-44B3-BB3E-1A3BB41D53CC}" type="parTrans" cxnId="{0545820A-1439-4CEE-A3CE-42EDB49A0590}">
      <dgm:prSet/>
      <dgm:spPr/>
      <dgm:t>
        <a:bodyPr/>
        <a:lstStyle/>
        <a:p>
          <a:endParaRPr lang="en-US"/>
        </a:p>
      </dgm:t>
    </dgm:pt>
    <dgm:pt modelId="{B488AC11-BF0C-477F-B13E-B7C3363CBBBD}" type="sibTrans" cxnId="{0545820A-1439-4CEE-A3CE-42EDB49A0590}">
      <dgm:prSet/>
      <dgm:spPr/>
      <dgm:t>
        <a:bodyPr/>
        <a:lstStyle/>
        <a:p>
          <a:endParaRPr lang="en-US"/>
        </a:p>
      </dgm:t>
    </dgm:pt>
    <dgm:pt modelId="{D7C26F33-5D56-425D-B969-8EDF7AF49976}">
      <dgm:prSet custT="1"/>
      <dgm:spPr/>
      <dgm:t>
        <a:bodyPr/>
        <a:lstStyle/>
        <a:p>
          <a:r>
            <a:rPr lang="en-US" sz="2400" dirty="0"/>
            <a:t>Pursue this plan in parallel with compiling (and analyzing) plot data.</a:t>
          </a:r>
        </a:p>
        <a:p>
          <a:r>
            <a:rPr lang="en-US" sz="2400" dirty="0">
              <a:solidFill>
                <a:srgbClr val="99CC00"/>
              </a:solidFill>
            </a:rPr>
            <a:t>Enhance state use of USNVC – ongoing partnerships</a:t>
          </a:r>
        </a:p>
      </dgm:t>
    </dgm:pt>
    <dgm:pt modelId="{35ECE196-2B34-44CD-9D61-6E56BDA9F9C6}" type="parTrans" cxnId="{66503896-BD8D-4BBE-B36C-1CD56780BD0B}">
      <dgm:prSet/>
      <dgm:spPr/>
      <dgm:t>
        <a:bodyPr/>
        <a:lstStyle/>
        <a:p>
          <a:endParaRPr lang="en-US"/>
        </a:p>
      </dgm:t>
    </dgm:pt>
    <dgm:pt modelId="{DC2CA111-51C6-4C46-896F-3C9D6EE198B7}" type="sibTrans" cxnId="{66503896-BD8D-4BBE-B36C-1CD56780BD0B}">
      <dgm:prSet/>
      <dgm:spPr/>
      <dgm:t>
        <a:bodyPr/>
        <a:lstStyle/>
        <a:p>
          <a:endParaRPr lang="en-US"/>
        </a:p>
      </dgm:t>
    </dgm:pt>
    <dgm:pt modelId="{8B044B62-369A-476F-95A5-32FDA2A1C183}" type="pres">
      <dgm:prSet presAssocID="{5E1F5B40-2D98-4756-B1A7-5F5047598A0C}" presName="linear" presStyleCnt="0">
        <dgm:presLayoutVars>
          <dgm:animLvl val="lvl"/>
          <dgm:resizeHandles val="exact"/>
        </dgm:presLayoutVars>
      </dgm:prSet>
      <dgm:spPr/>
    </dgm:pt>
    <dgm:pt modelId="{B969B11F-0719-4A85-937F-B18F787A4DF6}" type="pres">
      <dgm:prSet presAssocID="{62A74E80-59A3-402C-8175-92CCC2648AD9}" presName="parentText" presStyleLbl="node1" presStyleIdx="0" presStyleCnt="3">
        <dgm:presLayoutVars>
          <dgm:chMax val="0"/>
          <dgm:bulletEnabled val="1"/>
        </dgm:presLayoutVars>
      </dgm:prSet>
      <dgm:spPr/>
    </dgm:pt>
    <dgm:pt modelId="{27F9E584-B291-43A4-B8F5-B8C4448B06E7}" type="pres">
      <dgm:prSet presAssocID="{0B694D3E-8457-4D5D-BF21-79427832BF29}" presName="spacer" presStyleCnt="0"/>
      <dgm:spPr/>
    </dgm:pt>
    <dgm:pt modelId="{F3FE4118-67C4-4A2F-8ABA-21B201F98E4C}" type="pres">
      <dgm:prSet presAssocID="{4D515726-0BA7-4F87-A289-07C61D4C03D7}" presName="parentText" presStyleLbl="node1" presStyleIdx="1" presStyleCnt="3" custLinFactNeighborX="-20833" custLinFactNeighborY="64136">
        <dgm:presLayoutVars>
          <dgm:chMax val="0"/>
          <dgm:bulletEnabled val="1"/>
        </dgm:presLayoutVars>
      </dgm:prSet>
      <dgm:spPr/>
    </dgm:pt>
    <dgm:pt modelId="{96F97F7B-A46E-40A9-BE72-BEEE5BB61E3F}" type="pres">
      <dgm:prSet presAssocID="{4D515726-0BA7-4F87-A289-07C61D4C03D7}" presName="childText" presStyleLbl="revTx" presStyleIdx="0" presStyleCnt="1">
        <dgm:presLayoutVars>
          <dgm:bulletEnabled val="1"/>
        </dgm:presLayoutVars>
      </dgm:prSet>
      <dgm:spPr/>
    </dgm:pt>
    <dgm:pt modelId="{F1D699F0-826B-489A-AEFC-BA80E55BD484}" type="pres">
      <dgm:prSet presAssocID="{D7C26F33-5D56-425D-B969-8EDF7AF49976}" presName="parentText" presStyleLbl="node1" presStyleIdx="2" presStyleCnt="3">
        <dgm:presLayoutVars>
          <dgm:chMax val="0"/>
          <dgm:bulletEnabled val="1"/>
        </dgm:presLayoutVars>
      </dgm:prSet>
      <dgm:spPr/>
    </dgm:pt>
  </dgm:ptLst>
  <dgm:cxnLst>
    <dgm:cxn modelId="{0545820A-1439-4CEE-A3CE-42EDB49A0590}" srcId="{4D515726-0BA7-4F87-A289-07C61D4C03D7}" destId="{DD4E414C-6DD1-47E6-9F92-EB8F601D2474}" srcOrd="0" destOrd="0" parTransId="{9BECC252-5D71-44B3-BB3E-1A3BB41D53CC}" sibTransId="{B488AC11-BF0C-477F-B13E-B7C3363CBBBD}"/>
    <dgm:cxn modelId="{5589473E-6B44-4614-9DFE-EB2B01636549}" type="presOf" srcId="{DD4E414C-6DD1-47E6-9F92-EB8F601D2474}" destId="{96F97F7B-A46E-40A9-BE72-BEEE5BB61E3F}" srcOrd="0" destOrd="0" presId="urn:microsoft.com/office/officeart/2005/8/layout/vList2"/>
    <dgm:cxn modelId="{9E6C6A79-5E3E-4AF4-8636-C844F86D2730}" srcId="{5E1F5B40-2D98-4756-B1A7-5F5047598A0C}" destId="{4D515726-0BA7-4F87-A289-07C61D4C03D7}" srcOrd="1" destOrd="0" parTransId="{D406FFB3-97E9-46C0-83DC-0BDD384AF61E}" sibTransId="{70F36227-70D0-4E3F-B91F-2E5E28CD270A}"/>
    <dgm:cxn modelId="{8F6C105A-6C23-4629-B0A0-732B5898C8C4}" type="presOf" srcId="{4D515726-0BA7-4F87-A289-07C61D4C03D7}" destId="{F3FE4118-67C4-4A2F-8ABA-21B201F98E4C}" srcOrd="0" destOrd="0" presId="urn:microsoft.com/office/officeart/2005/8/layout/vList2"/>
    <dgm:cxn modelId="{EEE3F65A-6C1D-4B39-8CB6-2DA573BDA93F}" srcId="{5E1F5B40-2D98-4756-B1A7-5F5047598A0C}" destId="{62A74E80-59A3-402C-8175-92CCC2648AD9}" srcOrd="0" destOrd="0" parTransId="{F625EDDF-49BD-4822-B5D9-9A86D59F05D8}" sibTransId="{0B694D3E-8457-4D5D-BF21-79427832BF29}"/>
    <dgm:cxn modelId="{51723C84-F490-4F88-A074-E631B86A2ADB}" type="presOf" srcId="{D7C26F33-5D56-425D-B969-8EDF7AF49976}" destId="{F1D699F0-826B-489A-AEFC-BA80E55BD484}" srcOrd="0" destOrd="0" presId="urn:microsoft.com/office/officeart/2005/8/layout/vList2"/>
    <dgm:cxn modelId="{66503896-BD8D-4BBE-B36C-1CD56780BD0B}" srcId="{5E1F5B40-2D98-4756-B1A7-5F5047598A0C}" destId="{D7C26F33-5D56-425D-B969-8EDF7AF49976}" srcOrd="2" destOrd="0" parTransId="{35ECE196-2B34-44CD-9D61-6E56BDA9F9C6}" sibTransId="{DC2CA111-51C6-4C46-896F-3C9D6EE198B7}"/>
    <dgm:cxn modelId="{E881459C-CAAE-4461-9F00-97897628588B}" type="presOf" srcId="{62A74E80-59A3-402C-8175-92CCC2648AD9}" destId="{B969B11F-0719-4A85-937F-B18F787A4DF6}" srcOrd="0" destOrd="0" presId="urn:microsoft.com/office/officeart/2005/8/layout/vList2"/>
    <dgm:cxn modelId="{713915B0-E7B9-4181-8C67-885F034BE5CF}" type="presOf" srcId="{5E1F5B40-2D98-4756-B1A7-5F5047598A0C}" destId="{8B044B62-369A-476F-95A5-32FDA2A1C183}" srcOrd="0" destOrd="0" presId="urn:microsoft.com/office/officeart/2005/8/layout/vList2"/>
    <dgm:cxn modelId="{E502C41C-102E-4357-A113-62C0AB964C46}" type="presParOf" srcId="{8B044B62-369A-476F-95A5-32FDA2A1C183}" destId="{B969B11F-0719-4A85-937F-B18F787A4DF6}" srcOrd="0" destOrd="0" presId="urn:microsoft.com/office/officeart/2005/8/layout/vList2"/>
    <dgm:cxn modelId="{71C245D6-F872-4D01-9475-97FD807934A6}" type="presParOf" srcId="{8B044B62-369A-476F-95A5-32FDA2A1C183}" destId="{27F9E584-B291-43A4-B8F5-B8C4448B06E7}" srcOrd="1" destOrd="0" presId="urn:microsoft.com/office/officeart/2005/8/layout/vList2"/>
    <dgm:cxn modelId="{BB72735E-03CA-4F6D-88B4-85DEF480AA87}" type="presParOf" srcId="{8B044B62-369A-476F-95A5-32FDA2A1C183}" destId="{F3FE4118-67C4-4A2F-8ABA-21B201F98E4C}" srcOrd="2" destOrd="0" presId="urn:microsoft.com/office/officeart/2005/8/layout/vList2"/>
    <dgm:cxn modelId="{C2A05982-D07D-4953-BA79-7DEC7E421AB3}" type="presParOf" srcId="{8B044B62-369A-476F-95A5-32FDA2A1C183}" destId="{96F97F7B-A46E-40A9-BE72-BEEE5BB61E3F}" srcOrd="3" destOrd="0" presId="urn:microsoft.com/office/officeart/2005/8/layout/vList2"/>
    <dgm:cxn modelId="{605AB299-BE56-4739-9AE3-4E324896AA2A}" type="presParOf" srcId="{8B044B62-369A-476F-95A5-32FDA2A1C183}" destId="{F1D699F0-826B-489A-AEFC-BA80E55BD4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B770B-C6B7-4D0D-BC03-252F4C2A8EB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D99B8A3-0D83-4229-974C-31FB2E2B8448}">
      <dgm:prSet/>
      <dgm:spPr/>
      <dgm:t>
        <a:bodyPr/>
        <a:lstStyle/>
        <a:p>
          <a:pPr>
            <a:lnSpc>
              <a:spcPct val="100000"/>
            </a:lnSpc>
            <a:defRPr b="1"/>
          </a:pPr>
          <a:r>
            <a:rPr lang="en-US" dirty="0"/>
            <a:t>Start Up</a:t>
          </a:r>
        </a:p>
      </dgm:t>
    </dgm:pt>
    <dgm:pt modelId="{0740A551-F086-4F7C-A713-B7218691663F}" type="parTrans" cxnId="{41DFAE23-095E-4B05-927E-3E24B826FB1C}">
      <dgm:prSet/>
      <dgm:spPr/>
      <dgm:t>
        <a:bodyPr/>
        <a:lstStyle/>
        <a:p>
          <a:endParaRPr lang="en-US"/>
        </a:p>
      </dgm:t>
    </dgm:pt>
    <dgm:pt modelId="{84C6F2CC-15EA-4F4F-ABF3-CF42A54A7846}" type="sibTrans" cxnId="{41DFAE23-095E-4B05-927E-3E24B826FB1C}">
      <dgm:prSet/>
      <dgm:spPr/>
      <dgm:t>
        <a:bodyPr/>
        <a:lstStyle/>
        <a:p>
          <a:endParaRPr lang="en-US"/>
        </a:p>
      </dgm:t>
    </dgm:pt>
    <dgm:pt modelId="{056CF064-76FA-4822-AA03-793925242E2F}">
      <dgm:prSet custT="1"/>
      <dgm:spPr/>
      <dgm:t>
        <a:bodyPr/>
        <a:lstStyle/>
        <a:p>
          <a:pPr>
            <a:lnSpc>
              <a:spcPct val="100000"/>
            </a:lnSpc>
          </a:pPr>
          <a:r>
            <a:rPr lang="en-US" sz="2400" b="1" dirty="0">
              <a:solidFill>
                <a:srgbClr val="C00000"/>
              </a:solidFill>
            </a:rPr>
            <a:t>2016. First official version USNVC 2.0</a:t>
          </a:r>
        </a:p>
        <a:p>
          <a:pPr>
            <a:lnSpc>
              <a:spcPct val="100000"/>
            </a:lnSpc>
          </a:pPr>
          <a:r>
            <a:rPr lang="en-US" sz="2400" dirty="0"/>
            <a:t>“</a:t>
          </a:r>
          <a:r>
            <a:rPr lang="en-US" sz="2400" b="1" dirty="0"/>
            <a:t>How do we do this peer review stuff anyways</a:t>
          </a:r>
          <a:r>
            <a:rPr lang="en-US" sz="2400" dirty="0"/>
            <a:t>” phase/ NVC Review Board</a:t>
          </a:r>
        </a:p>
      </dgm:t>
    </dgm:pt>
    <dgm:pt modelId="{F1436EB7-5B2C-43AD-B0B8-724D634EDE5A}" type="parTrans" cxnId="{7D6C9DF1-E442-4E7B-9017-3F15A74FEDFB}">
      <dgm:prSet/>
      <dgm:spPr/>
      <dgm:t>
        <a:bodyPr/>
        <a:lstStyle/>
        <a:p>
          <a:endParaRPr lang="en-US"/>
        </a:p>
      </dgm:t>
    </dgm:pt>
    <dgm:pt modelId="{CF050E77-BE47-418B-B96E-E26806FAE021}" type="sibTrans" cxnId="{7D6C9DF1-E442-4E7B-9017-3F15A74FEDFB}">
      <dgm:prSet/>
      <dgm:spPr/>
      <dgm:t>
        <a:bodyPr/>
        <a:lstStyle/>
        <a:p>
          <a:endParaRPr lang="en-US"/>
        </a:p>
      </dgm:t>
    </dgm:pt>
    <dgm:pt modelId="{BB450DD1-46A6-45A1-99E4-9E459A5F954A}">
      <dgm:prSet custT="1"/>
      <dgm:spPr/>
      <dgm:t>
        <a:bodyPr/>
        <a:lstStyle/>
        <a:p>
          <a:pPr>
            <a:lnSpc>
              <a:spcPct val="100000"/>
            </a:lnSpc>
          </a:pPr>
          <a:r>
            <a:rPr lang="en-US" sz="2400" dirty="0"/>
            <a:t>2017-2018 Ramp up year(s): (Alaska)</a:t>
          </a:r>
        </a:p>
      </dgm:t>
    </dgm:pt>
    <dgm:pt modelId="{8FD6B7BA-065D-47AE-879A-77D94F9DEFED}" type="parTrans" cxnId="{AD253D38-575F-4ABC-B60A-FE5ECC9AAFDC}">
      <dgm:prSet/>
      <dgm:spPr/>
      <dgm:t>
        <a:bodyPr/>
        <a:lstStyle/>
        <a:p>
          <a:endParaRPr lang="en-US"/>
        </a:p>
      </dgm:t>
    </dgm:pt>
    <dgm:pt modelId="{4239B299-E3C8-4F6F-8FE6-79BF4A4D268C}" type="sibTrans" cxnId="{AD253D38-575F-4ABC-B60A-FE5ECC9AAFDC}">
      <dgm:prSet/>
      <dgm:spPr/>
      <dgm:t>
        <a:bodyPr/>
        <a:lstStyle/>
        <a:p>
          <a:endParaRPr lang="en-US"/>
        </a:p>
      </dgm:t>
    </dgm:pt>
    <dgm:pt modelId="{9BCB4549-70B1-4A59-BC7C-DDF475D5E4A9}">
      <dgm:prSet/>
      <dgm:spPr/>
      <dgm:t>
        <a:bodyPr/>
        <a:lstStyle/>
        <a:p>
          <a:pPr>
            <a:lnSpc>
              <a:spcPct val="100000"/>
            </a:lnSpc>
            <a:defRPr b="1"/>
          </a:pPr>
          <a:r>
            <a:rPr lang="en-US" dirty="0"/>
            <a:t>Five-year Plan</a:t>
          </a:r>
        </a:p>
      </dgm:t>
    </dgm:pt>
    <dgm:pt modelId="{998D0095-1B84-4D2A-B562-06915B0B49A5}" type="parTrans" cxnId="{C76ACE77-F342-4251-9BD2-41B8E1AF58FD}">
      <dgm:prSet/>
      <dgm:spPr/>
      <dgm:t>
        <a:bodyPr/>
        <a:lstStyle/>
        <a:p>
          <a:endParaRPr lang="en-US"/>
        </a:p>
      </dgm:t>
    </dgm:pt>
    <dgm:pt modelId="{FB6D5C95-300C-48E2-BC9E-6D5994A321BE}" type="sibTrans" cxnId="{C76ACE77-F342-4251-9BD2-41B8E1AF58FD}">
      <dgm:prSet/>
      <dgm:spPr/>
      <dgm:t>
        <a:bodyPr/>
        <a:lstStyle/>
        <a:p>
          <a:endParaRPr lang="en-US"/>
        </a:p>
      </dgm:t>
    </dgm:pt>
    <dgm:pt modelId="{7B8EBCFC-7BCD-4931-B55B-FFD8C539C167}">
      <dgm:prSet custT="1"/>
      <dgm:spPr/>
      <dgm:t>
        <a:bodyPr/>
        <a:lstStyle/>
        <a:p>
          <a:pPr>
            <a:lnSpc>
              <a:spcPct val="100000"/>
            </a:lnSpc>
          </a:pPr>
          <a:r>
            <a:rPr lang="en-US" sz="2400" dirty="0"/>
            <a:t>First year: 	2019</a:t>
          </a:r>
        </a:p>
      </dgm:t>
    </dgm:pt>
    <dgm:pt modelId="{5732BD66-E45B-4E72-8E03-1AD0E5F2EE72}" type="parTrans" cxnId="{DEB7E6C7-A504-4764-B641-88F407CD5319}">
      <dgm:prSet/>
      <dgm:spPr/>
      <dgm:t>
        <a:bodyPr/>
        <a:lstStyle/>
        <a:p>
          <a:endParaRPr lang="en-US"/>
        </a:p>
      </dgm:t>
    </dgm:pt>
    <dgm:pt modelId="{A05D52BF-679D-47A5-999E-8D82F7DE5138}" type="sibTrans" cxnId="{DEB7E6C7-A504-4764-B641-88F407CD5319}">
      <dgm:prSet/>
      <dgm:spPr/>
      <dgm:t>
        <a:bodyPr/>
        <a:lstStyle/>
        <a:p>
          <a:endParaRPr lang="en-US"/>
        </a:p>
      </dgm:t>
    </dgm:pt>
    <dgm:pt modelId="{6004E5E7-124D-4058-B8CE-7F1864D13BBE}">
      <dgm:prSet custT="1"/>
      <dgm:spPr/>
      <dgm:t>
        <a:bodyPr/>
        <a:lstStyle/>
        <a:p>
          <a:pPr>
            <a:lnSpc>
              <a:spcPct val="100000"/>
            </a:lnSpc>
          </a:pPr>
          <a:r>
            <a:rPr lang="en-US" sz="2400" dirty="0"/>
            <a:t>Second year: 	2020</a:t>
          </a:r>
        </a:p>
      </dgm:t>
    </dgm:pt>
    <dgm:pt modelId="{E7239E33-0C46-4559-8E64-CD86CAFD6A55}" type="parTrans" cxnId="{1EA80360-3008-4515-8565-06BB3BE91DBA}">
      <dgm:prSet/>
      <dgm:spPr/>
      <dgm:t>
        <a:bodyPr/>
        <a:lstStyle/>
        <a:p>
          <a:endParaRPr lang="en-US"/>
        </a:p>
      </dgm:t>
    </dgm:pt>
    <dgm:pt modelId="{06A5208E-E251-4EBD-AF33-0A974672C0A9}" type="sibTrans" cxnId="{1EA80360-3008-4515-8565-06BB3BE91DBA}">
      <dgm:prSet/>
      <dgm:spPr/>
      <dgm:t>
        <a:bodyPr/>
        <a:lstStyle/>
        <a:p>
          <a:endParaRPr lang="en-US"/>
        </a:p>
      </dgm:t>
    </dgm:pt>
    <dgm:pt modelId="{37A01F09-7042-416F-9B17-62E0117058F7}">
      <dgm:prSet custT="1"/>
      <dgm:spPr/>
      <dgm:t>
        <a:bodyPr/>
        <a:lstStyle/>
        <a:p>
          <a:pPr>
            <a:lnSpc>
              <a:spcPct val="100000"/>
            </a:lnSpc>
          </a:pPr>
          <a:r>
            <a:rPr lang="en-US" sz="2400" dirty="0"/>
            <a:t>Third year: 	2021</a:t>
          </a:r>
        </a:p>
        <a:p>
          <a:pPr>
            <a:lnSpc>
              <a:spcPct val="100000"/>
            </a:lnSpc>
          </a:pPr>
          <a:r>
            <a:rPr lang="en-US" sz="2400" dirty="0"/>
            <a:t>Fourth year: 	2022</a:t>
          </a:r>
        </a:p>
        <a:p>
          <a:pPr>
            <a:lnSpc>
              <a:spcPct val="100000"/>
            </a:lnSpc>
          </a:pPr>
          <a:r>
            <a:rPr lang="en-US" sz="2400" dirty="0"/>
            <a:t>Fifth year: 	2023</a:t>
          </a:r>
        </a:p>
      </dgm:t>
    </dgm:pt>
    <dgm:pt modelId="{01A02F75-E1EF-49C9-8569-EF0B426C56C9}" type="parTrans" cxnId="{EBD2E57A-8A07-43F4-8893-840CC9A21BA3}">
      <dgm:prSet/>
      <dgm:spPr/>
      <dgm:t>
        <a:bodyPr/>
        <a:lstStyle/>
        <a:p>
          <a:endParaRPr lang="en-US"/>
        </a:p>
      </dgm:t>
    </dgm:pt>
    <dgm:pt modelId="{E7372420-C2A4-4D06-9D37-6B7BC49A4768}" type="sibTrans" cxnId="{EBD2E57A-8A07-43F4-8893-840CC9A21BA3}">
      <dgm:prSet/>
      <dgm:spPr/>
      <dgm:t>
        <a:bodyPr/>
        <a:lstStyle/>
        <a:p>
          <a:endParaRPr lang="en-US"/>
        </a:p>
      </dgm:t>
    </dgm:pt>
    <dgm:pt modelId="{FEA4A2FE-AEC6-4793-8E22-7EFC665FC2AB}" type="pres">
      <dgm:prSet presAssocID="{ED6B770B-C6B7-4D0D-BC03-252F4C2A8EB1}" presName="root" presStyleCnt="0">
        <dgm:presLayoutVars>
          <dgm:dir/>
          <dgm:resizeHandles val="exact"/>
        </dgm:presLayoutVars>
      </dgm:prSet>
      <dgm:spPr/>
    </dgm:pt>
    <dgm:pt modelId="{23785814-D046-49A6-A14A-A37DAD5BD9C5}" type="pres">
      <dgm:prSet presAssocID="{FD99B8A3-0D83-4229-974C-31FB2E2B8448}" presName="compNode" presStyleCnt="0"/>
      <dgm:spPr/>
    </dgm:pt>
    <dgm:pt modelId="{E6B663F9-7E38-4380-B757-61C6A93662CB}" type="pres">
      <dgm:prSet presAssocID="{FD99B8A3-0D83-4229-974C-31FB2E2B84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1F7822CE-AD04-44A2-85C8-2467E42C912F}" type="pres">
      <dgm:prSet presAssocID="{FD99B8A3-0D83-4229-974C-31FB2E2B8448}" presName="iconSpace" presStyleCnt="0"/>
      <dgm:spPr/>
    </dgm:pt>
    <dgm:pt modelId="{C27A1A2E-75DC-4C62-A22C-D00893E61CB7}" type="pres">
      <dgm:prSet presAssocID="{FD99B8A3-0D83-4229-974C-31FB2E2B8448}" presName="parTx" presStyleLbl="revTx" presStyleIdx="0" presStyleCnt="4">
        <dgm:presLayoutVars>
          <dgm:chMax val="0"/>
          <dgm:chPref val="0"/>
        </dgm:presLayoutVars>
      </dgm:prSet>
      <dgm:spPr/>
    </dgm:pt>
    <dgm:pt modelId="{AF4D4295-3CEF-4419-95B8-62CDAF067FE2}" type="pres">
      <dgm:prSet presAssocID="{FD99B8A3-0D83-4229-974C-31FB2E2B8448}" presName="txSpace" presStyleCnt="0"/>
      <dgm:spPr/>
    </dgm:pt>
    <dgm:pt modelId="{1D6CA839-6463-4DE9-A9F7-B55030C6B8C8}" type="pres">
      <dgm:prSet presAssocID="{FD99B8A3-0D83-4229-974C-31FB2E2B8448}" presName="desTx" presStyleLbl="revTx" presStyleIdx="1" presStyleCnt="4" custScaleX="112260">
        <dgm:presLayoutVars/>
      </dgm:prSet>
      <dgm:spPr/>
    </dgm:pt>
    <dgm:pt modelId="{0D201C16-EFFD-438C-8D9A-7CE10D314D52}" type="pres">
      <dgm:prSet presAssocID="{84C6F2CC-15EA-4F4F-ABF3-CF42A54A7846}" presName="sibTrans" presStyleCnt="0"/>
      <dgm:spPr/>
    </dgm:pt>
    <dgm:pt modelId="{70CD17D0-71FD-43A6-9A9A-1D2757FB7EF9}" type="pres">
      <dgm:prSet presAssocID="{9BCB4549-70B1-4A59-BC7C-DDF475D5E4A9}" presName="compNode" presStyleCnt="0"/>
      <dgm:spPr/>
    </dgm:pt>
    <dgm:pt modelId="{26DB445B-C0FF-4A65-879B-11458E9F6993}" type="pres">
      <dgm:prSet presAssocID="{9BCB4549-70B1-4A59-BC7C-DDF475D5E4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848989FB-FC77-4DFE-8ED8-5823E62BD97C}" type="pres">
      <dgm:prSet presAssocID="{9BCB4549-70B1-4A59-BC7C-DDF475D5E4A9}" presName="iconSpace" presStyleCnt="0"/>
      <dgm:spPr/>
    </dgm:pt>
    <dgm:pt modelId="{EE53EB4E-666F-4D82-B7AA-B5A52145A9DC}" type="pres">
      <dgm:prSet presAssocID="{9BCB4549-70B1-4A59-BC7C-DDF475D5E4A9}" presName="parTx" presStyleLbl="revTx" presStyleIdx="2" presStyleCnt="4" custLinFactNeighborY="-28256">
        <dgm:presLayoutVars>
          <dgm:chMax val="0"/>
          <dgm:chPref val="0"/>
        </dgm:presLayoutVars>
      </dgm:prSet>
      <dgm:spPr/>
    </dgm:pt>
    <dgm:pt modelId="{A4A4679B-8EFA-4D4B-993B-3F5ED57D9CAB}" type="pres">
      <dgm:prSet presAssocID="{9BCB4549-70B1-4A59-BC7C-DDF475D5E4A9}" presName="txSpace" presStyleCnt="0"/>
      <dgm:spPr/>
    </dgm:pt>
    <dgm:pt modelId="{6199D4D4-942D-4915-B9BD-42F232DA5FDC}" type="pres">
      <dgm:prSet presAssocID="{9BCB4549-70B1-4A59-BC7C-DDF475D5E4A9}" presName="desTx" presStyleLbl="revTx" presStyleIdx="3" presStyleCnt="4" custLinFactNeighborY="-13471">
        <dgm:presLayoutVars/>
      </dgm:prSet>
      <dgm:spPr/>
    </dgm:pt>
  </dgm:ptLst>
  <dgm:cxnLst>
    <dgm:cxn modelId="{78BDB102-DF1A-4EB8-AEC5-3312C4406B74}" type="presOf" srcId="{056CF064-76FA-4822-AA03-793925242E2F}" destId="{1D6CA839-6463-4DE9-A9F7-B55030C6B8C8}" srcOrd="0" destOrd="0" presId="urn:microsoft.com/office/officeart/2018/2/layout/IconLabelDescriptionList"/>
    <dgm:cxn modelId="{879C9213-F524-4FD9-BCCE-6F2CA5273881}" type="presOf" srcId="{BB450DD1-46A6-45A1-99E4-9E459A5F954A}" destId="{1D6CA839-6463-4DE9-A9F7-B55030C6B8C8}" srcOrd="0" destOrd="1" presId="urn:microsoft.com/office/officeart/2018/2/layout/IconLabelDescriptionList"/>
    <dgm:cxn modelId="{41DFAE23-095E-4B05-927E-3E24B826FB1C}" srcId="{ED6B770B-C6B7-4D0D-BC03-252F4C2A8EB1}" destId="{FD99B8A3-0D83-4229-974C-31FB2E2B8448}" srcOrd="0" destOrd="0" parTransId="{0740A551-F086-4F7C-A713-B7218691663F}" sibTransId="{84C6F2CC-15EA-4F4F-ABF3-CF42A54A7846}"/>
    <dgm:cxn modelId="{525D892E-1F2B-4228-AAE2-F68FD346C150}" type="presOf" srcId="{9BCB4549-70B1-4A59-BC7C-DDF475D5E4A9}" destId="{EE53EB4E-666F-4D82-B7AA-B5A52145A9DC}" srcOrd="0" destOrd="0" presId="urn:microsoft.com/office/officeart/2018/2/layout/IconLabelDescriptionList"/>
    <dgm:cxn modelId="{AD253D38-575F-4ABC-B60A-FE5ECC9AAFDC}" srcId="{FD99B8A3-0D83-4229-974C-31FB2E2B8448}" destId="{BB450DD1-46A6-45A1-99E4-9E459A5F954A}" srcOrd="1" destOrd="0" parTransId="{8FD6B7BA-065D-47AE-879A-77D94F9DEFED}" sibTransId="{4239B299-E3C8-4F6F-8FE6-79BF4A4D268C}"/>
    <dgm:cxn modelId="{1EA80360-3008-4515-8565-06BB3BE91DBA}" srcId="{9BCB4549-70B1-4A59-BC7C-DDF475D5E4A9}" destId="{6004E5E7-124D-4058-B8CE-7F1864D13BBE}" srcOrd="1" destOrd="0" parTransId="{E7239E33-0C46-4559-8E64-CD86CAFD6A55}" sibTransId="{06A5208E-E251-4EBD-AF33-0A974672C0A9}"/>
    <dgm:cxn modelId="{8C94E641-0B2C-4BCB-9974-1937613F2C18}" type="presOf" srcId="{7B8EBCFC-7BCD-4931-B55B-FFD8C539C167}" destId="{6199D4D4-942D-4915-B9BD-42F232DA5FDC}" srcOrd="0" destOrd="0" presId="urn:microsoft.com/office/officeart/2018/2/layout/IconLabelDescriptionList"/>
    <dgm:cxn modelId="{12421063-3237-483E-975F-B1800F1341A2}" type="presOf" srcId="{37A01F09-7042-416F-9B17-62E0117058F7}" destId="{6199D4D4-942D-4915-B9BD-42F232DA5FDC}" srcOrd="0" destOrd="2" presId="urn:microsoft.com/office/officeart/2018/2/layout/IconLabelDescriptionList"/>
    <dgm:cxn modelId="{C76ACE77-F342-4251-9BD2-41B8E1AF58FD}" srcId="{ED6B770B-C6B7-4D0D-BC03-252F4C2A8EB1}" destId="{9BCB4549-70B1-4A59-BC7C-DDF475D5E4A9}" srcOrd="1" destOrd="0" parTransId="{998D0095-1B84-4D2A-B562-06915B0B49A5}" sibTransId="{FB6D5C95-300C-48E2-BC9E-6D5994A321BE}"/>
    <dgm:cxn modelId="{EBD2E57A-8A07-43F4-8893-840CC9A21BA3}" srcId="{9BCB4549-70B1-4A59-BC7C-DDF475D5E4A9}" destId="{37A01F09-7042-416F-9B17-62E0117058F7}" srcOrd="2" destOrd="0" parTransId="{01A02F75-E1EF-49C9-8569-EF0B426C56C9}" sibTransId="{E7372420-C2A4-4D06-9D37-6B7BC49A4768}"/>
    <dgm:cxn modelId="{640F4791-FBB5-437C-B061-CA6DF353B8BA}" type="presOf" srcId="{6004E5E7-124D-4058-B8CE-7F1864D13BBE}" destId="{6199D4D4-942D-4915-B9BD-42F232DA5FDC}" srcOrd="0" destOrd="1" presId="urn:microsoft.com/office/officeart/2018/2/layout/IconLabelDescriptionList"/>
    <dgm:cxn modelId="{82A18D9D-5065-4F2F-817B-9BB412597757}" type="presOf" srcId="{FD99B8A3-0D83-4229-974C-31FB2E2B8448}" destId="{C27A1A2E-75DC-4C62-A22C-D00893E61CB7}" srcOrd="0" destOrd="0" presId="urn:microsoft.com/office/officeart/2018/2/layout/IconLabelDescriptionList"/>
    <dgm:cxn modelId="{CFD3D9BC-98EA-4F70-981A-0636E6F4A8AF}" type="presOf" srcId="{ED6B770B-C6B7-4D0D-BC03-252F4C2A8EB1}" destId="{FEA4A2FE-AEC6-4793-8E22-7EFC665FC2AB}" srcOrd="0" destOrd="0" presId="urn:microsoft.com/office/officeart/2018/2/layout/IconLabelDescriptionList"/>
    <dgm:cxn modelId="{DEB7E6C7-A504-4764-B641-88F407CD5319}" srcId="{9BCB4549-70B1-4A59-BC7C-DDF475D5E4A9}" destId="{7B8EBCFC-7BCD-4931-B55B-FFD8C539C167}" srcOrd="0" destOrd="0" parTransId="{5732BD66-E45B-4E72-8E03-1AD0E5F2EE72}" sibTransId="{A05D52BF-679D-47A5-999E-8D82F7DE5138}"/>
    <dgm:cxn modelId="{7D6C9DF1-E442-4E7B-9017-3F15A74FEDFB}" srcId="{FD99B8A3-0D83-4229-974C-31FB2E2B8448}" destId="{056CF064-76FA-4822-AA03-793925242E2F}" srcOrd="0" destOrd="0" parTransId="{F1436EB7-5B2C-43AD-B0B8-724D634EDE5A}" sibTransId="{CF050E77-BE47-418B-B96E-E26806FAE021}"/>
    <dgm:cxn modelId="{09B527B8-FEC2-439B-B78E-F3FC07B49E3E}" type="presParOf" srcId="{FEA4A2FE-AEC6-4793-8E22-7EFC665FC2AB}" destId="{23785814-D046-49A6-A14A-A37DAD5BD9C5}" srcOrd="0" destOrd="0" presId="urn:microsoft.com/office/officeart/2018/2/layout/IconLabelDescriptionList"/>
    <dgm:cxn modelId="{81C9322C-EF60-4865-8220-CD5001174D88}" type="presParOf" srcId="{23785814-D046-49A6-A14A-A37DAD5BD9C5}" destId="{E6B663F9-7E38-4380-B757-61C6A93662CB}" srcOrd="0" destOrd="0" presId="urn:microsoft.com/office/officeart/2018/2/layout/IconLabelDescriptionList"/>
    <dgm:cxn modelId="{C175A740-5492-4010-BB8C-79AA51061C92}" type="presParOf" srcId="{23785814-D046-49A6-A14A-A37DAD5BD9C5}" destId="{1F7822CE-AD04-44A2-85C8-2467E42C912F}" srcOrd="1" destOrd="0" presId="urn:microsoft.com/office/officeart/2018/2/layout/IconLabelDescriptionList"/>
    <dgm:cxn modelId="{2D02536E-2B49-4C16-8CCE-C4999D83DACF}" type="presParOf" srcId="{23785814-D046-49A6-A14A-A37DAD5BD9C5}" destId="{C27A1A2E-75DC-4C62-A22C-D00893E61CB7}" srcOrd="2" destOrd="0" presId="urn:microsoft.com/office/officeart/2018/2/layout/IconLabelDescriptionList"/>
    <dgm:cxn modelId="{35CA528F-AD2B-4DD6-B442-E7376D61A90F}" type="presParOf" srcId="{23785814-D046-49A6-A14A-A37DAD5BD9C5}" destId="{AF4D4295-3CEF-4419-95B8-62CDAF067FE2}" srcOrd="3" destOrd="0" presId="urn:microsoft.com/office/officeart/2018/2/layout/IconLabelDescriptionList"/>
    <dgm:cxn modelId="{A4D40097-F83F-42D3-A5B1-506D9B973EEF}" type="presParOf" srcId="{23785814-D046-49A6-A14A-A37DAD5BD9C5}" destId="{1D6CA839-6463-4DE9-A9F7-B55030C6B8C8}" srcOrd="4" destOrd="0" presId="urn:microsoft.com/office/officeart/2018/2/layout/IconLabelDescriptionList"/>
    <dgm:cxn modelId="{705F57E7-47E6-4617-A2AA-204E83B2D355}" type="presParOf" srcId="{FEA4A2FE-AEC6-4793-8E22-7EFC665FC2AB}" destId="{0D201C16-EFFD-438C-8D9A-7CE10D314D52}" srcOrd="1" destOrd="0" presId="urn:microsoft.com/office/officeart/2018/2/layout/IconLabelDescriptionList"/>
    <dgm:cxn modelId="{EA0BA294-050E-431C-8D64-AC1727C12F4D}" type="presParOf" srcId="{FEA4A2FE-AEC6-4793-8E22-7EFC665FC2AB}" destId="{70CD17D0-71FD-43A6-9A9A-1D2757FB7EF9}" srcOrd="2" destOrd="0" presId="urn:microsoft.com/office/officeart/2018/2/layout/IconLabelDescriptionList"/>
    <dgm:cxn modelId="{30CDB843-73F8-4C61-8E64-084AB6184CF4}" type="presParOf" srcId="{70CD17D0-71FD-43A6-9A9A-1D2757FB7EF9}" destId="{26DB445B-C0FF-4A65-879B-11458E9F6993}" srcOrd="0" destOrd="0" presId="urn:microsoft.com/office/officeart/2018/2/layout/IconLabelDescriptionList"/>
    <dgm:cxn modelId="{76B60179-E570-4189-85C7-D2C03765D64F}" type="presParOf" srcId="{70CD17D0-71FD-43A6-9A9A-1D2757FB7EF9}" destId="{848989FB-FC77-4DFE-8ED8-5823E62BD97C}" srcOrd="1" destOrd="0" presId="urn:microsoft.com/office/officeart/2018/2/layout/IconLabelDescriptionList"/>
    <dgm:cxn modelId="{9B1575DD-DB83-4EC3-B68C-509794C69090}" type="presParOf" srcId="{70CD17D0-71FD-43A6-9A9A-1D2757FB7EF9}" destId="{EE53EB4E-666F-4D82-B7AA-B5A52145A9DC}" srcOrd="2" destOrd="0" presId="urn:microsoft.com/office/officeart/2018/2/layout/IconLabelDescriptionList"/>
    <dgm:cxn modelId="{D5FA5D3D-96F7-4B6A-BD69-617A692EC743}" type="presParOf" srcId="{70CD17D0-71FD-43A6-9A9A-1D2757FB7EF9}" destId="{A4A4679B-8EFA-4D4B-993B-3F5ED57D9CAB}" srcOrd="3" destOrd="0" presId="urn:microsoft.com/office/officeart/2018/2/layout/IconLabelDescriptionList"/>
    <dgm:cxn modelId="{F1D12C82-E5D8-4F4A-866E-5530FC6D35EE}" type="presParOf" srcId="{70CD17D0-71FD-43A6-9A9A-1D2757FB7EF9}" destId="{6199D4D4-942D-4915-B9BD-42F232DA5FD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4BDE-D57A-4D8B-8C76-FA168E86EFB3}">
      <dsp:nvSpPr>
        <dsp:cNvPr id="0" name=""/>
        <dsp:cNvSpPr/>
      </dsp:nvSpPr>
      <dsp:spPr>
        <a:xfrm>
          <a:off x="0" y="121979"/>
          <a:ext cx="649287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The 5-year alliance review plan (2019-2023)</a:t>
          </a:r>
        </a:p>
      </dsp:txBody>
      <dsp:txXfrm>
        <a:off x="26930" y="148909"/>
        <a:ext cx="6439015" cy="497795"/>
      </dsp:txXfrm>
    </dsp:sp>
    <dsp:sp modelId="{61165B82-76D3-4546-AD1E-E57CBDC25E8C}">
      <dsp:nvSpPr>
        <dsp:cNvPr id="0" name=""/>
        <dsp:cNvSpPr/>
      </dsp:nvSpPr>
      <dsp:spPr>
        <a:xfrm>
          <a:off x="0" y="739874"/>
          <a:ext cx="649287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 State, federal, and academic partnerships</a:t>
          </a:r>
        </a:p>
      </dsp:txBody>
      <dsp:txXfrm>
        <a:off x="26930" y="766804"/>
        <a:ext cx="6439015" cy="497795"/>
      </dsp:txXfrm>
    </dsp:sp>
    <dsp:sp modelId="{3F591923-E5FD-415D-9D78-4785A3153374}">
      <dsp:nvSpPr>
        <dsp:cNvPr id="0" name=""/>
        <dsp:cNvSpPr/>
      </dsp:nvSpPr>
      <dsp:spPr>
        <a:xfrm>
          <a:off x="0" y="1357769"/>
          <a:ext cx="649287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 Peer review tools and the USNVC Review Board</a:t>
          </a:r>
        </a:p>
      </dsp:txBody>
      <dsp:txXfrm>
        <a:off x="26930" y="1384699"/>
        <a:ext cx="6439015" cy="497795"/>
      </dsp:txXfrm>
    </dsp:sp>
    <dsp:sp modelId="{2C09A0AB-24A4-4250-B739-BD9405C313FA}">
      <dsp:nvSpPr>
        <dsp:cNvPr id="0" name=""/>
        <dsp:cNvSpPr/>
      </dsp:nvSpPr>
      <dsp:spPr>
        <a:xfrm>
          <a:off x="0" y="1993190"/>
          <a:ext cx="649287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 The Plan 2023</a:t>
          </a:r>
        </a:p>
      </dsp:txBody>
      <dsp:txXfrm>
        <a:off x="26930" y="2020120"/>
        <a:ext cx="6439015" cy="497795"/>
      </dsp:txXfrm>
    </dsp:sp>
    <dsp:sp modelId="{789C2422-B2A4-4084-9FA1-51C9DD5D698F}">
      <dsp:nvSpPr>
        <dsp:cNvPr id="0" name=""/>
        <dsp:cNvSpPr/>
      </dsp:nvSpPr>
      <dsp:spPr>
        <a:xfrm>
          <a:off x="0" y="2593560"/>
          <a:ext cx="6492875"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 Looking ahead: “The 2023 Edition of the USNVC” </a:t>
          </a:r>
        </a:p>
      </dsp:txBody>
      <dsp:txXfrm>
        <a:off x="26930" y="2620490"/>
        <a:ext cx="6439015" cy="497795"/>
      </dsp:txXfrm>
    </dsp:sp>
    <dsp:sp modelId="{53486676-EE60-4427-9E49-E3CE321A6018}">
      <dsp:nvSpPr>
        <dsp:cNvPr id="0" name=""/>
        <dsp:cNvSpPr/>
      </dsp:nvSpPr>
      <dsp:spPr>
        <a:xfrm>
          <a:off x="0" y="3145215"/>
          <a:ext cx="64928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3145215"/>
        <a:ext cx="6492875"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8F64-4D0B-43C4-928B-F25DA7B7B3E2}">
      <dsp:nvSpPr>
        <dsp:cNvPr id="0" name=""/>
        <dsp:cNvSpPr/>
      </dsp:nvSpPr>
      <dsp:spPr>
        <a:xfrm>
          <a:off x="0" y="296"/>
          <a:ext cx="9720262" cy="109759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Placement of associations within alliances and groups needs additional QAQC.[ partly a legacy of moving from USNVC v1 to v2.]</a:t>
          </a:r>
        </a:p>
      </dsp:txBody>
      <dsp:txXfrm>
        <a:off x="53580" y="53876"/>
        <a:ext cx="9613102" cy="990432"/>
      </dsp:txXfrm>
    </dsp:sp>
    <dsp:sp modelId="{9B5C7443-E293-470A-8D36-78D38C14C91D}">
      <dsp:nvSpPr>
        <dsp:cNvPr id="0" name=""/>
        <dsp:cNvSpPr/>
      </dsp:nvSpPr>
      <dsp:spPr>
        <a:xfrm>
          <a:off x="0" y="1106071"/>
          <a:ext cx="9720262" cy="109759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Many US associations remain undescribed (~ 15%); placement uncertain; </a:t>
          </a:r>
        </a:p>
        <a:p>
          <a:pPr marL="0" lvl="0" indent="0" algn="l" defTabSz="1066800">
            <a:lnSpc>
              <a:spcPct val="90000"/>
            </a:lnSpc>
            <a:spcBef>
              <a:spcPct val="0"/>
            </a:spcBef>
            <a:spcAft>
              <a:spcPct val="35000"/>
            </a:spcAft>
            <a:buNone/>
          </a:pPr>
          <a:r>
            <a:rPr lang="en-US" sz="2400" kern="1200" dirty="0"/>
            <a:t>Associations not fully developed (AK, much of Canada, Mexico)</a:t>
          </a:r>
        </a:p>
      </dsp:txBody>
      <dsp:txXfrm>
        <a:off x="53580" y="1159651"/>
        <a:ext cx="9613102" cy="990432"/>
      </dsp:txXfrm>
    </dsp:sp>
    <dsp:sp modelId="{9DC6E1C4-5BBE-466E-9406-64A537AB171D}">
      <dsp:nvSpPr>
        <dsp:cNvPr id="0" name=""/>
        <dsp:cNvSpPr/>
      </dsp:nvSpPr>
      <dsp:spPr>
        <a:xfrm>
          <a:off x="0" y="2216689"/>
          <a:ext cx="9720262" cy="109759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Not all alliances are currently well-defined; or their concept is too strongly dominance based; i.e., not sufficiently floristic- ecological. </a:t>
          </a:r>
        </a:p>
        <a:p>
          <a:pPr marL="0" lvl="0" indent="0" algn="l" defTabSz="1066800">
            <a:lnSpc>
              <a:spcPct val="90000"/>
            </a:lnSpc>
            <a:spcBef>
              <a:spcPct val="0"/>
            </a:spcBef>
            <a:spcAft>
              <a:spcPct val="35000"/>
            </a:spcAft>
            <a:buNone/>
          </a:pPr>
          <a:r>
            <a:rPr lang="en-US" sz="2400" kern="1200" dirty="0"/>
            <a:t>Build on and integrate ecological systems / natural communities</a:t>
          </a:r>
          <a:endParaRPr lang="en-US" sz="1900" kern="1200" dirty="0"/>
        </a:p>
      </dsp:txBody>
      <dsp:txXfrm>
        <a:off x="53580" y="2270269"/>
        <a:ext cx="9613102" cy="990432"/>
      </dsp:txXfrm>
    </dsp:sp>
    <dsp:sp modelId="{70D8C38A-67E3-462A-A875-3FFF8DDFCEF9}">
      <dsp:nvSpPr>
        <dsp:cNvPr id="0" name=""/>
        <dsp:cNvSpPr/>
      </dsp:nvSpPr>
      <dsp:spPr>
        <a:xfrm>
          <a:off x="0" y="3324885"/>
          <a:ext cx="9720262" cy="109759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Better alliance (&amp; refined group) concepts will help us build plot datasets; as they can guide plot compilations and analyses.</a:t>
          </a:r>
        </a:p>
      </dsp:txBody>
      <dsp:txXfrm>
        <a:off x="53580" y="3378465"/>
        <a:ext cx="9613102" cy="990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9B11F-0719-4A85-937F-B18F787A4DF6}">
      <dsp:nvSpPr>
        <dsp:cNvPr id="0" name=""/>
        <dsp:cNvSpPr/>
      </dsp:nvSpPr>
      <dsp:spPr>
        <a:xfrm>
          <a:off x="0" y="915"/>
          <a:ext cx="10058399" cy="13228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conduct a comprehensive expert review to ensure that alliances are as rigorous and conceptually consistent as possible with available information. </a:t>
          </a:r>
        </a:p>
      </dsp:txBody>
      <dsp:txXfrm>
        <a:off x="64577" y="65492"/>
        <a:ext cx="9929245" cy="1193710"/>
      </dsp:txXfrm>
    </dsp:sp>
    <dsp:sp modelId="{F3FE4118-67C4-4A2F-8ABA-21B201F98E4C}">
      <dsp:nvSpPr>
        <dsp:cNvPr id="0" name=""/>
        <dsp:cNvSpPr/>
      </dsp:nvSpPr>
      <dsp:spPr>
        <a:xfrm>
          <a:off x="0" y="1360102"/>
          <a:ext cx="10058399" cy="13228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To enhance current types to ensure that they provide:</a:t>
          </a:r>
        </a:p>
        <a:p>
          <a:pPr marL="0" lvl="0" indent="0" algn="l" defTabSz="1066800">
            <a:lnSpc>
              <a:spcPct val="90000"/>
            </a:lnSpc>
            <a:spcBef>
              <a:spcPct val="0"/>
            </a:spcBef>
            <a:spcAft>
              <a:spcPct val="35000"/>
            </a:spcAft>
            <a:buNone/>
          </a:pPr>
          <a:r>
            <a:rPr lang="en-US" sz="2400" kern="1200" dirty="0"/>
            <a:t>- ecologically and floristically meaningful units </a:t>
          </a:r>
        </a:p>
        <a:p>
          <a:pPr marL="0" lvl="0" indent="0" algn="l" defTabSz="1066800">
            <a:lnSpc>
              <a:spcPct val="90000"/>
            </a:lnSpc>
            <a:spcBef>
              <a:spcPct val="0"/>
            </a:spcBef>
            <a:spcAft>
              <a:spcPct val="35000"/>
            </a:spcAft>
            <a:buNone/>
          </a:pPr>
          <a:r>
            <a:rPr lang="en-US" sz="2400" kern="1200" dirty="0"/>
            <a:t>- effective guides for resource management &amp; conservation applications</a:t>
          </a:r>
        </a:p>
        <a:p>
          <a:pPr marL="0" lvl="0" indent="0" algn="l" defTabSz="1066800">
            <a:lnSpc>
              <a:spcPct val="90000"/>
            </a:lnSpc>
            <a:spcBef>
              <a:spcPct val="0"/>
            </a:spcBef>
            <a:spcAft>
              <a:spcPct val="35000"/>
            </a:spcAft>
            <a:buNone/>
          </a:pPr>
          <a:endParaRPr lang="en-US" sz="1200" kern="1200" dirty="0"/>
        </a:p>
      </dsp:txBody>
      <dsp:txXfrm>
        <a:off x="64577" y="1424679"/>
        <a:ext cx="9929245" cy="1193710"/>
      </dsp:txXfrm>
    </dsp:sp>
    <dsp:sp modelId="{96F97F7B-A46E-40A9-BE72-BEEE5BB61E3F}">
      <dsp:nvSpPr>
        <dsp:cNvPr id="0" name=""/>
        <dsp:cNvSpPr/>
      </dsp:nvSpPr>
      <dsp:spPr>
        <a:xfrm>
          <a:off x="0" y="2654392"/>
          <a:ext cx="10058399" cy="44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2654392"/>
        <a:ext cx="10058399" cy="44553"/>
      </dsp:txXfrm>
    </dsp:sp>
    <dsp:sp modelId="{F1D699F0-826B-489A-AEFC-BA80E55BD484}">
      <dsp:nvSpPr>
        <dsp:cNvPr id="0" name=""/>
        <dsp:cNvSpPr/>
      </dsp:nvSpPr>
      <dsp:spPr>
        <a:xfrm>
          <a:off x="0" y="2698945"/>
          <a:ext cx="10058399" cy="13228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Pursue this plan in parallel with compiling (and analyzing) plot data.</a:t>
          </a:r>
        </a:p>
        <a:p>
          <a:pPr marL="0" lvl="0" indent="0" algn="l" defTabSz="1066800">
            <a:lnSpc>
              <a:spcPct val="90000"/>
            </a:lnSpc>
            <a:spcBef>
              <a:spcPct val="0"/>
            </a:spcBef>
            <a:spcAft>
              <a:spcPct val="35000"/>
            </a:spcAft>
            <a:buNone/>
          </a:pPr>
          <a:r>
            <a:rPr lang="en-US" sz="2400" kern="1200" dirty="0">
              <a:solidFill>
                <a:srgbClr val="99CC00"/>
              </a:solidFill>
            </a:rPr>
            <a:t>Enhance state use of USNVC – ongoing partnerships</a:t>
          </a:r>
        </a:p>
      </dsp:txBody>
      <dsp:txXfrm>
        <a:off x="64577" y="2763522"/>
        <a:ext cx="9929245" cy="1193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63F9-7E38-4380-B757-61C6A93662CB}">
      <dsp:nvSpPr>
        <dsp:cNvPr id="0" name=""/>
        <dsp:cNvSpPr/>
      </dsp:nvSpPr>
      <dsp:spPr>
        <a:xfrm>
          <a:off x="670505" y="125092"/>
          <a:ext cx="1509048" cy="1427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7A1A2E-75DC-4C62-A22C-D00893E61CB7}">
      <dsp:nvSpPr>
        <dsp:cNvPr id="0" name=""/>
        <dsp:cNvSpPr/>
      </dsp:nvSpPr>
      <dsp:spPr>
        <a:xfrm>
          <a:off x="670505" y="1738243"/>
          <a:ext cx="4311566" cy="611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Start Up</a:t>
          </a:r>
        </a:p>
      </dsp:txBody>
      <dsp:txXfrm>
        <a:off x="670505" y="1738243"/>
        <a:ext cx="4311566" cy="611872"/>
      </dsp:txXfrm>
    </dsp:sp>
    <dsp:sp modelId="{1D6CA839-6463-4DE9-A9F7-B55030C6B8C8}">
      <dsp:nvSpPr>
        <dsp:cNvPr id="0" name=""/>
        <dsp:cNvSpPr/>
      </dsp:nvSpPr>
      <dsp:spPr>
        <a:xfrm>
          <a:off x="406206" y="2436370"/>
          <a:ext cx="4840164" cy="200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2016. First official version USNVC 2.0</a:t>
          </a:r>
        </a:p>
        <a:p>
          <a:pPr marL="0" lvl="0" indent="0" algn="l" defTabSz="1066800">
            <a:lnSpc>
              <a:spcPct val="100000"/>
            </a:lnSpc>
            <a:spcBef>
              <a:spcPct val="0"/>
            </a:spcBef>
            <a:spcAft>
              <a:spcPct val="35000"/>
            </a:spcAft>
            <a:buNone/>
          </a:pPr>
          <a:r>
            <a:rPr lang="en-US" sz="2400" kern="1200" dirty="0"/>
            <a:t>“</a:t>
          </a:r>
          <a:r>
            <a:rPr lang="en-US" sz="2400" b="1" kern="1200" dirty="0"/>
            <a:t>How do we do this peer review stuff anyways</a:t>
          </a:r>
          <a:r>
            <a:rPr lang="en-US" sz="2400" kern="1200" dirty="0"/>
            <a:t>” phase/ NVC Review Board</a:t>
          </a:r>
        </a:p>
        <a:p>
          <a:pPr marL="0" lvl="0" indent="0" algn="l" defTabSz="1066800">
            <a:lnSpc>
              <a:spcPct val="100000"/>
            </a:lnSpc>
            <a:spcBef>
              <a:spcPct val="0"/>
            </a:spcBef>
            <a:spcAft>
              <a:spcPct val="35000"/>
            </a:spcAft>
            <a:buNone/>
          </a:pPr>
          <a:r>
            <a:rPr lang="en-US" sz="2400" kern="1200" dirty="0"/>
            <a:t>2017-2018 Ramp up year(s): (Alaska)</a:t>
          </a:r>
        </a:p>
      </dsp:txBody>
      <dsp:txXfrm>
        <a:off x="406206" y="2436370"/>
        <a:ext cx="4840164" cy="2001483"/>
      </dsp:txXfrm>
    </dsp:sp>
    <dsp:sp modelId="{26DB445B-C0FF-4A65-879B-11458E9F6993}">
      <dsp:nvSpPr>
        <dsp:cNvPr id="0" name=""/>
        <dsp:cNvSpPr/>
      </dsp:nvSpPr>
      <dsp:spPr>
        <a:xfrm>
          <a:off x="6000895" y="125092"/>
          <a:ext cx="1509048" cy="1427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3EB4E-666F-4D82-B7AA-B5A52145A9DC}">
      <dsp:nvSpPr>
        <dsp:cNvPr id="0" name=""/>
        <dsp:cNvSpPr/>
      </dsp:nvSpPr>
      <dsp:spPr>
        <a:xfrm>
          <a:off x="6000895" y="1565352"/>
          <a:ext cx="4311566" cy="611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Five-year Plan</a:t>
          </a:r>
        </a:p>
      </dsp:txBody>
      <dsp:txXfrm>
        <a:off x="6000895" y="1565352"/>
        <a:ext cx="4311566" cy="611872"/>
      </dsp:txXfrm>
    </dsp:sp>
    <dsp:sp modelId="{6199D4D4-942D-4915-B9BD-42F232DA5FDC}">
      <dsp:nvSpPr>
        <dsp:cNvPr id="0" name=""/>
        <dsp:cNvSpPr/>
      </dsp:nvSpPr>
      <dsp:spPr>
        <a:xfrm>
          <a:off x="6000895" y="2166750"/>
          <a:ext cx="4311566" cy="200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First year: 	2019</a:t>
          </a:r>
        </a:p>
        <a:p>
          <a:pPr marL="0" lvl="0" indent="0" algn="l" defTabSz="1066800">
            <a:lnSpc>
              <a:spcPct val="100000"/>
            </a:lnSpc>
            <a:spcBef>
              <a:spcPct val="0"/>
            </a:spcBef>
            <a:spcAft>
              <a:spcPct val="35000"/>
            </a:spcAft>
            <a:buNone/>
          </a:pPr>
          <a:r>
            <a:rPr lang="en-US" sz="2400" kern="1200" dirty="0"/>
            <a:t>Second year: 	2020</a:t>
          </a:r>
        </a:p>
        <a:p>
          <a:pPr marL="0" lvl="0" indent="0" algn="l" defTabSz="1066800">
            <a:lnSpc>
              <a:spcPct val="100000"/>
            </a:lnSpc>
            <a:spcBef>
              <a:spcPct val="0"/>
            </a:spcBef>
            <a:spcAft>
              <a:spcPct val="35000"/>
            </a:spcAft>
            <a:buNone/>
          </a:pPr>
          <a:r>
            <a:rPr lang="en-US" sz="2400" kern="1200" dirty="0"/>
            <a:t>Third year: 	2021</a:t>
          </a:r>
        </a:p>
        <a:p>
          <a:pPr marL="0" lvl="0" indent="0" algn="l" defTabSz="1066800">
            <a:lnSpc>
              <a:spcPct val="100000"/>
            </a:lnSpc>
            <a:spcBef>
              <a:spcPct val="0"/>
            </a:spcBef>
            <a:spcAft>
              <a:spcPct val="35000"/>
            </a:spcAft>
            <a:buNone/>
          </a:pPr>
          <a:r>
            <a:rPr lang="en-US" sz="2400" kern="1200" dirty="0"/>
            <a:t>Fourth year: 	2022</a:t>
          </a:r>
        </a:p>
        <a:p>
          <a:pPr marL="0" lvl="0" indent="0" algn="l" defTabSz="1066800">
            <a:lnSpc>
              <a:spcPct val="100000"/>
            </a:lnSpc>
            <a:spcBef>
              <a:spcPct val="0"/>
            </a:spcBef>
            <a:spcAft>
              <a:spcPct val="35000"/>
            </a:spcAft>
            <a:buNone/>
          </a:pPr>
          <a:r>
            <a:rPr lang="en-US" sz="2400" kern="1200" dirty="0"/>
            <a:t>Fifth year: 	2023</a:t>
          </a:r>
        </a:p>
      </dsp:txBody>
      <dsp:txXfrm>
        <a:off x="6000895" y="2166750"/>
        <a:ext cx="4311566" cy="20014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A2784-45CD-477F-B89B-2FC802683BCB}"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23FAE-241A-4576-B8AE-DAF6E62D2F23}" type="slidenum">
              <a:rPr lang="en-US" smtClean="0"/>
              <a:t>‹#›</a:t>
            </a:fld>
            <a:endParaRPr lang="en-US"/>
          </a:p>
        </p:txBody>
      </p:sp>
    </p:spTree>
    <p:extLst>
      <p:ext uri="{BB962C8B-B14F-4D97-AF65-F5344CB8AC3E}">
        <p14:creationId xmlns:p14="http://schemas.microsoft.com/office/powerpoint/2010/main" val="274450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0FD23D6-0200-4A1F-88F5-903AD5FA50F6}"/>
              </a:ext>
            </a:extLst>
          </p:cNvPr>
          <p:cNvSpPr>
            <a:spLocks noGrp="1" noRot="1" noChangeAspect="1" noChangeArrowheads="1" noTextEdit="1"/>
          </p:cNvSpPr>
          <p:nvPr>
            <p:ph type="sldImg"/>
          </p:nvPr>
        </p:nvSpPr>
        <p:spPr>
          <a:xfrm>
            <a:off x="403225" y="717550"/>
            <a:ext cx="6370638" cy="3584575"/>
          </a:xfrm>
          <a:ln/>
        </p:spPr>
      </p:sp>
      <p:sp>
        <p:nvSpPr>
          <p:cNvPr id="32771" name="Notes Placeholder 2">
            <a:extLst>
              <a:ext uri="{FF2B5EF4-FFF2-40B4-BE49-F238E27FC236}">
                <a16:creationId xmlns:a16="http://schemas.microsoft.com/office/drawing/2014/main" id="{73A6738E-B5BD-4323-97A9-400A61D11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Updated vegetation classification hierarchy (FGDC 2008, Faber-Langendoen et al. 2014)</a:t>
            </a:r>
          </a:p>
        </p:txBody>
      </p:sp>
      <p:sp>
        <p:nvSpPr>
          <p:cNvPr id="32772" name="Slide Number Placeholder 3">
            <a:extLst>
              <a:ext uri="{FF2B5EF4-FFF2-40B4-BE49-F238E27FC236}">
                <a16:creationId xmlns:a16="http://schemas.microsoft.com/office/drawing/2014/main" id="{FE02D23B-A89B-4854-84AD-ECDD99557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4837">
              <a:defRPr sz="1600">
                <a:solidFill>
                  <a:schemeClr val="tx1"/>
                </a:solidFill>
                <a:latin typeface="Times New Roman" panose="02020603050405020304" pitchFamily="18" charset="0"/>
              </a:defRPr>
            </a:lvl1pPr>
            <a:lvl2pPr marL="754837" indent="-290322" defTabSz="1104837">
              <a:defRPr sz="1600">
                <a:solidFill>
                  <a:schemeClr val="tx1"/>
                </a:solidFill>
                <a:latin typeface="Times New Roman" panose="02020603050405020304" pitchFamily="18" charset="0"/>
              </a:defRPr>
            </a:lvl2pPr>
            <a:lvl3pPr marL="1161288" indent="-232258" defTabSz="1104837">
              <a:defRPr sz="1600">
                <a:solidFill>
                  <a:schemeClr val="tx1"/>
                </a:solidFill>
                <a:latin typeface="Times New Roman" panose="02020603050405020304" pitchFamily="18" charset="0"/>
              </a:defRPr>
            </a:lvl3pPr>
            <a:lvl4pPr marL="1625803" indent="-232258" defTabSz="1104837">
              <a:defRPr sz="1600">
                <a:solidFill>
                  <a:schemeClr val="tx1"/>
                </a:solidFill>
                <a:latin typeface="Times New Roman" panose="02020603050405020304" pitchFamily="18" charset="0"/>
              </a:defRPr>
            </a:lvl4pPr>
            <a:lvl5pPr marL="2090318" indent="-232258" defTabSz="1104837">
              <a:defRPr sz="1600">
                <a:solidFill>
                  <a:schemeClr val="tx1"/>
                </a:solidFill>
                <a:latin typeface="Times New Roman" panose="02020603050405020304" pitchFamily="18" charset="0"/>
              </a:defRPr>
            </a:lvl5pPr>
            <a:lvl6pPr marL="2554834" indent="-232258" defTabSz="1104837" eaLnBrk="0" fontAlgn="base" hangingPunct="0">
              <a:spcBef>
                <a:spcPct val="0"/>
              </a:spcBef>
              <a:spcAft>
                <a:spcPct val="0"/>
              </a:spcAft>
              <a:defRPr sz="1600">
                <a:solidFill>
                  <a:schemeClr val="tx1"/>
                </a:solidFill>
                <a:latin typeface="Times New Roman" panose="02020603050405020304" pitchFamily="18" charset="0"/>
              </a:defRPr>
            </a:lvl6pPr>
            <a:lvl7pPr marL="3019349" indent="-232258" defTabSz="1104837" eaLnBrk="0" fontAlgn="base" hangingPunct="0">
              <a:spcBef>
                <a:spcPct val="0"/>
              </a:spcBef>
              <a:spcAft>
                <a:spcPct val="0"/>
              </a:spcAft>
              <a:defRPr sz="1600">
                <a:solidFill>
                  <a:schemeClr val="tx1"/>
                </a:solidFill>
                <a:latin typeface="Times New Roman" panose="02020603050405020304" pitchFamily="18" charset="0"/>
              </a:defRPr>
            </a:lvl7pPr>
            <a:lvl8pPr marL="3483864" indent="-232258" defTabSz="1104837" eaLnBrk="0" fontAlgn="base" hangingPunct="0">
              <a:spcBef>
                <a:spcPct val="0"/>
              </a:spcBef>
              <a:spcAft>
                <a:spcPct val="0"/>
              </a:spcAft>
              <a:defRPr sz="1600">
                <a:solidFill>
                  <a:schemeClr val="tx1"/>
                </a:solidFill>
                <a:latin typeface="Times New Roman" panose="02020603050405020304" pitchFamily="18" charset="0"/>
              </a:defRPr>
            </a:lvl8pPr>
            <a:lvl9pPr marL="3948379" indent="-232258" defTabSz="1104837" eaLnBrk="0" fontAlgn="base" hangingPunct="0">
              <a:spcBef>
                <a:spcPct val="0"/>
              </a:spcBef>
              <a:spcAft>
                <a:spcPct val="0"/>
              </a:spcAft>
              <a:defRPr sz="1600">
                <a:solidFill>
                  <a:schemeClr val="tx1"/>
                </a:solidFill>
                <a:latin typeface="Times New Roman" panose="02020603050405020304" pitchFamily="18" charset="0"/>
              </a:defRPr>
            </a:lvl9pPr>
          </a:lstStyle>
          <a:p>
            <a:fld id="{AB32C3C7-7E21-4668-BE0D-0879CAC1AE42}" type="slidenum">
              <a:rPr lang="en-US" altLang="en-US" sz="1400"/>
              <a:pPr/>
              <a:t>2</a:t>
            </a:fld>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58C760F-539F-40DE-A382-797E1B7D78CC}"/>
              </a:ext>
            </a:extLst>
          </p:cNvPr>
          <p:cNvSpPr>
            <a:spLocks noGrp="1" noRot="1" noChangeAspect="1" noChangeArrowheads="1" noTextEdit="1"/>
          </p:cNvSpPr>
          <p:nvPr>
            <p:ph type="sldImg"/>
          </p:nvPr>
        </p:nvSpPr>
        <p:spPr>
          <a:xfrm>
            <a:off x="428625" y="706438"/>
            <a:ext cx="6249988" cy="3516312"/>
          </a:xfrm>
          <a:ln/>
        </p:spPr>
      </p:sp>
      <p:sp>
        <p:nvSpPr>
          <p:cNvPr id="36867" name="Notes Placeholder 2">
            <a:extLst>
              <a:ext uri="{FF2B5EF4-FFF2-40B4-BE49-F238E27FC236}">
                <a16:creationId xmlns:a16="http://schemas.microsoft.com/office/drawing/2014/main" id="{DD5D9FCA-73B2-4C9D-84F4-951E5C932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6450"/>
            <a:r>
              <a:rPr lang="en-US" altLang="en-US"/>
              <a:t>The USNVC uses range-wide concepts for all types, nesting within a larger </a:t>
            </a:r>
            <a:r>
              <a:rPr lang="en-US" altLang="en-US" i="1"/>
              <a:t>International Vegetation Classification</a:t>
            </a:r>
            <a:r>
              <a:rPr lang="en-US" altLang="en-US"/>
              <a:t>, providing both a national and global perspective</a:t>
            </a:r>
            <a:r>
              <a:rPr lang="en-US" altLang="en-US">
                <a:latin typeface="Trebuchet MS" panose="020B0603020202020204" pitchFamily="34" charset="0"/>
              </a:rPr>
              <a:t>A great need to systematically inventory, classify, and map the incredible diversity of ecosystems on Earth in the face of ever intensifying land uses and changing landscapes. The implications for biodiversity, ecological processes, and ecosystem services are profound, as historic natural systems are degraded, or replaced by novel ecosystems</a:t>
            </a:r>
            <a:r>
              <a:rPr lang="en-US" altLang="en-US"/>
              <a:t>.</a:t>
            </a:r>
          </a:p>
          <a:p>
            <a:pPr defTabSz="956450"/>
            <a:endParaRPr lang="en-US" altLang="en-US">
              <a:latin typeface="Trebuchet MS" panose="020B0603020202020204" pitchFamily="34" charset="0"/>
            </a:endParaRPr>
          </a:p>
          <a:p>
            <a:pPr defTabSz="956450"/>
            <a:endParaRPr lang="en-US" altLang="en-US"/>
          </a:p>
          <a:p>
            <a:pPr defTabSz="956450"/>
            <a:endParaRPr lang="en-US" altLang="en-US"/>
          </a:p>
        </p:txBody>
      </p:sp>
      <p:sp>
        <p:nvSpPr>
          <p:cNvPr id="36868" name="Slide Number Placeholder 3">
            <a:extLst>
              <a:ext uri="{FF2B5EF4-FFF2-40B4-BE49-F238E27FC236}">
                <a16:creationId xmlns:a16="http://schemas.microsoft.com/office/drawing/2014/main" id="{BB3238E2-6DD2-4B8E-B55A-E448F9F948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4837">
              <a:defRPr sz="1600">
                <a:solidFill>
                  <a:schemeClr val="tx1"/>
                </a:solidFill>
                <a:latin typeface="Times New Roman" panose="02020603050405020304" pitchFamily="18" charset="0"/>
              </a:defRPr>
            </a:lvl1pPr>
            <a:lvl2pPr marL="754837" indent="-290322" defTabSz="1104837">
              <a:defRPr sz="1600">
                <a:solidFill>
                  <a:schemeClr val="tx1"/>
                </a:solidFill>
                <a:latin typeface="Times New Roman" panose="02020603050405020304" pitchFamily="18" charset="0"/>
              </a:defRPr>
            </a:lvl2pPr>
            <a:lvl3pPr marL="1161288" indent="-232258" defTabSz="1104837">
              <a:defRPr sz="1600">
                <a:solidFill>
                  <a:schemeClr val="tx1"/>
                </a:solidFill>
                <a:latin typeface="Times New Roman" panose="02020603050405020304" pitchFamily="18" charset="0"/>
              </a:defRPr>
            </a:lvl3pPr>
            <a:lvl4pPr marL="1625803" indent="-232258" defTabSz="1104837">
              <a:defRPr sz="1600">
                <a:solidFill>
                  <a:schemeClr val="tx1"/>
                </a:solidFill>
                <a:latin typeface="Times New Roman" panose="02020603050405020304" pitchFamily="18" charset="0"/>
              </a:defRPr>
            </a:lvl4pPr>
            <a:lvl5pPr marL="2090318" indent="-232258" defTabSz="1104837">
              <a:defRPr sz="1600">
                <a:solidFill>
                  <a:schemeClr val="tx1"/>
                </a:solidFill>
                <a:latin typeface="Times New Roman" panose="02020603050405020304" pitchFamily="18" charset="0"/>
              </a:defRPr>
            </a:lvl5pPr>
            <a:lvl6pPr marL="2554834" indent="-232258" defTabSz="1104837" eaLnBrk="0" fontAlgn="base" hangingPunct="0">
              <a:spcBef>
                <a:spcPct val="0"/>
              </a:spcBef>
              <a:spcAft>
                <a:spcPct val="0"/>
              </a:spcAft>
              <a:defRPr sz="1600">
                <a:solidFill>
                  <a:schemeClr val="tx1"/>
                </a:solidFill>
                <a:latin typeface="Times New Roman" panose="02020603050405020304" pitchFamily="18" charset="0"/>
              </a:defRPr>
            </a:lvl6pPr>
            <a:lvl7pPr marL="3019349" indent="-232258" defTabSz="1104837" eaLnBrk="0" fontAlgn="base" hangingPunct="0">
              <a:spcBef>
                <a:spcPct val="0"/>
              </a:spcBef>
              <a:spcAft>
                <a:spcPct val="0"/>
              </a:spcAft>
              <a:defRPr sz="1600">
                <a:solidFill>
                  <a:schemeClr val="tx1"/>
                </a:solidFill>
                <a:latin typeface="Times New Roman" panose="02020603050405020304" pitchFamily="18" charset="0"/>
              </a:defRPr>
            </a:lvl7pPr>
            <a:lvl8pPr marL="3483864" indent="-232258" defTabSz="1104837" eaLnBrk="0" fontAlgn="base" hangingPunct="0">
              <a:spcBef>
                <a:spcPct val="0"/>
              </a:spcBef>
              <a:spcAft>
                <a:spcPct val="0"/>
              </a:spcAft>
              <a:defRPr sz="1600">
                <a:solidFill>
                  <a:schemeClr val="tx1"/>
                </a:solidFill>
                <a:latin typeface="Times New Roman" panose="02020603050405020304" pitchFamily="18" charset="0"/>
              </a:defRPr>
            </a:lvl8pPr>
            <a:lvl9pPr marL="3948379" indent="-232258" defTabSz="1104837" eaLnBrk="0" fontAlgn="base" hangingPunct="0">
              <a:spcBef>
                <a:spcPct val="0"/>
              </a:spcBef>
              <a:spcAft>
                <a:spcPct val="0"/>
              </a:spcAft>
              <a:defRPr sz="1600">
                <a:solidFill>
                  <a:schemeClr val="tx1"/>
                </a:solidFill>
                <a:latin typeface="Times New Roman" panose="02020603050405020304" pitchFamily="18" charset="0"/>
              </a:defRPr>
            </a:lvl9pPr>
          </a:lstStyle>
          <a:p>
            <a:fld id="{C6497109-CC72-43A7-8980-B64BC6329E12}" type="slidenum">
              <a:rPr lang="en-US" altLang="en-US" sz="1400"/>
              <a:pPr/>
              <a:t>4</a:t>
            </a:fld>
            <a:endParaRPr lang="en-US" alt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we asked was where is at-risk biodiversity located? Answering this question for ecosystems, the red on this map shows where NVC groups have been ranked as imperiled with ecological collapse. A huge area of the country has been completely transformed – the dark gray. The red is where we have the opportunity to intervene to restore ecosystems. Spectrum of management – light gray to red, to dark gray.</a:t>
            </a:r>
          </a:p>
        </p:txBody>
      </p:sp>
      <p:sp>
        <p:nvSpPr>
          <p:cNvPr id="4" name="Slide Number Placeholder 3"/>
          <p:cNvSpPr>
            <a:spLocks noGrp="1"/>
          </p:cNvSpPr>
          <p:nvPr>
            <p:ph type="sldNum" sz="quarter" idx="5"/>
          </p:nvPr>
        </p:nvSpPr>
        <p:spPr/>
        <p:txBody>
          <a:bodyPr/>
          <a:lstStyle/>
          <a:p>
            <a:fld id="{803F0CCD-F448-044F-8C9B-550EECE84F9B}" type="slidenum">
              <a:rPr lang="en-US" smtClean="0"/>
              <a:t>21</a:t>
            </a:fld>
            <a:endParaRPr lang="en-US"/>
          </a:p>
        </p:txBody>
      </p:sp>
    </p:spTree>
    <p:extLst>
      <p:ext uri="{BB962C8B-B14F-4D97-AF65-F5344CB8AC3E}">
        <p14:creationId xmlns:p14="http://schemas.microsoft.com/office/powerpoint/2010/main" val="178329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AECD94-F806-401C-904A-DE17002C46AA}"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C6B2-516E-4023-AFDC-FAFE21CA6F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77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50731-2FF9-4540-AEB1-7F9DDF538E48}"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147347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F6089-98C7-4EB1-8A49-0F022CF7FD08}"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360530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1C6C-42D8-405B-99D1-2B1A376D79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83269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Jus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B6BC-EBA2-4100-B6F2-7BB8C51EC288}"/>
              </a:ext>
            </a:extLst>
          </p:cNvPr>
          <p:cNvSpPr>
            <a:spLocks noGrp="1"/>
          </p:cNvSpPr>
          <p:nvPr>
            <p:ph type="title"/>
          </p:nvPr>
        </p:nvSpPr>
        <p:spPr>
          <a:xfrm>
            <a:off x="838200" y="365125"/>
            <a:ext cx="10515600" cy="1325563"/>
          </a:xfrm>
          <a:prstGeom prst="rect">
            <a:avLst/>
          </a:prstGeom>
        </p:spPr>
        <p:txBody>
          <a:bodyPr/>
          <a:lstStyle>
            <a:lvl1pPr>
              <a:defRPr b="1">
                <a:latin typeface="+mj-lt"/>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21C9CF7B-8325-4DEA-8251-83DDCC49FF53}"/>
              </a:ext>
            </a:extLst>
          </p:cNvPr>
          <p:cNvSpPr>
            <a:spLocks noGrp="1"/>
          </p:cNvSpPr>
          <p:nvPr>
            <p:ph type="body" sz="quarter" idx="10"/>
          </p:nvPr>
        </p:nvSpPr>
        <p:spPr>
          <a:xfrm>
            <a:off x="838200" y="1935163"/>
            <a:ext cx="10515600" cy="42846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02C2346-6553-4145-9DCF-A3FAF96F1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492" y="6278638"/>
            <a:ext cx="1504078" cy="579833"/>
          </a:xfrm>
          <a:prstGeom prst="rect">
            <a:avLst/>
          </a:prstGeom>
        </p:spPr>
      </p:pic>
      <p:cxnSp>
        <p:nvCxnSpPr>
          <p:cNvPr id="8" name="Straight Connector 7">
            <a:extLst>
              <a:ext uri="{FF2B5EF4-FFF2-40B4-BE49-F238E27FC236}">
                <a16:creationId xmlns:a16="http://schemas.microsoft.com/office/drawing/2014/main" id="{1D3BBC33-1B17-4C16-9CB1-6121A8B61BC6}"/>
              </a:ext>
            </a:extLst>
          </p:cNvPr>
          <p:cNvCxnSpPr>
            <a:cxnSpLocks/>
            <a:stCxn id="6" idx="1"/>
          </p:cNvCxnSpPr>
          <p:nvPr userDrawn="1"/>
        </p:nvCxnSpPr>
        <p:spPr>
          <a:xfrm flipH="1" flipV="1">
            <a:off x="222070" y="6552883"/>
            <a:ext cx="10351422" cy="15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88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245AE-8AED-4C56-B3DC-0BB46B439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492" y="6278638"/>
            <a:ext cx="1504078" cy="579833"/>
          </a:xfrm>
          <a:prstGeom prst="rect">
            <a:avLst/>
          </a:prstGeom>
        </p:spPr>
      </p:pic>
      <p:cxnSp>
        <p:nvCxnSpPr>
          <p:cNvPr id="7" name="Straight Connector 6">
            <a:extLst>
              <a:ext uri="{FF2B5EF4-FFF2-40B4-BE49-F238E27FC236}">
                <a16:creationId xmlns:a16="http://schemas.microsoft.com/office/drawing/2014/main" id="{EC2FB3E9-DA3E-4B76-A65B-C09C5AFB9726}"/>
              </a:ext>
            </a:extLst>
          </p:cNvPr>
          <p:cNvCxnSpPr>
            <a:cxnSpLocks/>
            <a:stCxn id="5" idx="1"/>
          </p:cNvCxnSpPr>
          <p:nvPr userDrawn="1"/>
        </p:nvCxnSpPr>
        <p:spPr>
          <a:xfrm flipH="1" flipV="1">
            <a:off x="222070" y="6552883"/>
            <a:ext cx="10351422" cy="15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1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Just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BE845C-00C1-204B-BCD7-6D3577724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40"/>
            <a:ext cx="1504079" cy="579833"/>
          </a:xfrm>
          <a:prstGeom prst="rect">
            <a:avLst/>
          </a:prstGeom>
        </p:spPr>
      </p:pic>
      <p:cxnSp>
        <p:nvCxnSpPr>
          <p:cNvPr id="9" name="Straight Connector 8">
            <a:extLst>
              <a:ext uri="{FF2B5EF4-FFF2-40B4-BE49-F238E27FC236}">
                <a16:creationId xmlns:a16="http://schemas.microsoft.com/office/drawing/2014/main" id="{36D84488-FB22-4943-B886-C1EB8746E1A9}"/>
              </a:ext>
            </a:extLst>
          </p:cNvPr>
          <p:cNvCxnSpPr>
            <a:cxnSpLocks/>
          </p:cNvCxnSpPr>
          <p:nvPr userDrawn="1"/>
        </p:nvCxnSpPr>
        <p:spPr>
          <a:xfrm flipH="1">
            <a:off x="222071"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79B6BC-EBA2-4100-B6F2-7BB8C51EC288}"/>
              </a:ext>
            </a:extLst>
          </p:cNvPr>
          <p:cNvSpPr>
            <a:spLocks noGrp="1"/>
          </p:cNvSpPr>
          <p:nvPr>
            <p:ph type="title"/>
          </p:nvPr>
        </p:nvSpPr>
        <p:spPr>
          <a:xfrm>
            <a:off x="838200" y="365127"/>
            <a:ext cx="10515600" cy="1325563"/>
          </a:xfrm>
          <a:prstGeom prst="rect">
            <a:avLst/>
          </a:prstGeom>
        </p:spPr>
        <p:txBody>
          <a:bodyPr/>
          <a:lstStyle>
            <a:lvl1pPr>
              <a:defRPr b="1">
                <a:latin typeface="+mj-lt"/>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21C9CF7B-8325-4DEA-8251-83DDCC49FF53}"/>
              </a:ext>
            </a:extLst>
          </p:cNvPr>
          <p:cNvSpPr>
            <a:spLocks noGrp="1"/>
          </p:cNvSpPr>
          <p:nvPr>
            <p:ph type="body" sz="quarter" idx="10"/>
          </p:nvPr>
        </p:nvSpPr>
        <p:spPr>
          <a:xfrm>
            <a:off x="838200" y="1935163"/>
            <a:ext cx="10515600" cy="42846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5920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8DFFCB8-AEE6-426F-BE58-5EC524D34D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056"/>
          <a:stretch/>
        </p:blipFill>
        <p:spPr>
          <a:xfrm>
            <a:off x="10186563" y="6147625"/>
            <a:ext cx="2005437" cy="465075"/>
          </a:xfrm>
          <a:prstGeom prst="rect">
            <a:avLst/>
          </a:prstGeom>
        </p:spPr>
      </p:pic>
      <p:cxnSp>
        <p:nvCxnSpPr>
          <p:cNvPr id="5" name="Straight Connector 4">
            <a:extLst>
              <a:ext uri="{FF2B5EF4-FFF2-40B4-BE49-F238E27FC236}">
                <a16:creationId xmlns:a16="http://schemas.microsoft.com/office/drawing/2014/main" id="{3A2374BC-EB33-4176-B1A2-5486DDA13135}"/>
              </a:ext>
            </a:extLst>
          </p:cNvPr>
          <p:cNvCxnSpPr>
            <a:cxnSpLocks/>
          </p:cNvCxnSpPr>
          <p:nvPr userDrawn="1"/>
        </p:nvCxnSpPr>
        <p:spPr>
          <a:xfrm flipH="1">
            <a:off x="296094" y="6552882"/>
            <a:ext cx="1009546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21330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0239"/>
            <a:ext cx="5080000" cy="386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0239"/>
            <a:ext cx="5080000" cy="386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6756847-0AD0-497F-BA84-C143545A16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056"/>
          <a:stretch/>
        </p:blipFill>
        <p:spPr>
          <a:xfrm>
            <a:off x="10186563" y="6147625"/>
            <a:ext cx="2005437" cy="465075"/>
          </a:xfrm>
          <a:prstGeom prst="rect">
            <a:avLst/>
          </a:prstGeom>
        </p:spPr>
      </p:pic>
      <p:cxnSp>
        <p:nvCxnSpPr>
          <p:cNvPr id="6" name="Straight Connector 5">
            <a:extLst>
              <a:ext uri="{FF2B5EF4-FFF2-40B4-BE49-F238E27FC236}">
                <a16:creationId xmlns:a16="http://schemas.microsoft.com/office/drawing/2014/main" id="{46CD5B30-AB82-4A91-BEDB-BFD047602283}"/>
              </a:ext>
            </a:extLst>
          </p:cNvPr>
          <p:cNvCxnSpPr>
            <a:cxnSpLocks/>
          </p:cNvCxnSpPr>
          <p:nvPr userDrawn="1"/>
        </p:nvCxnSpPr>
        <p:spPr>
          <a:xfrm flipH="1">
            <a:off x="296094" y="6552882"/>
            <a:ext cx="1009546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7896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1C6C-42D8-405B-99D1-2B1A376D79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49211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pic>
        <p:nvPicPr>
          <p:cNvPr id="7" name="Picture 6">
            <a:extLst>
              <a:ext uri="{FF2B5EF4-FFF2-40B4-BE49-F238E27FC236}">
                <a16:creationId xmlns:a16="http://schemas.microsoft.com/office/drawing/2014/main" id="{5C1DFB62-8DF0-4A15-8F50-09D3DB75B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056"/>
          <a:stretch/>
        </p:blipFill>
        <p:spPr>
          <a:xfrm>
            <a:off x="10186563" y="6147625"/>
            <a:ext cx="2005437" cy="465075"/>
          </a:xfrm>
          <a:prstGeom prst="rect">
            <a:avLst/>
          </a:prstGeom>
        </p:spPr>
      </p:pic>
      <p:cxnSp>
        <p:nvCxnSpPr>
          <p:cNvPr id="8" name="Straight Connector 7">
            <a:extLst>
              <a:ext uri="{FF2B5EF4-FFF2-40B4-BE49-F238E27FC236}">
                <a16:creationId xmlns:a16="http://schemas.microsoft.com/office/drawing/2014/main" id="{F758DE50-E89A-4483-85A4-614F1C5A2206}"/>
              </a:ext>
            </a:extLst>
          </p:cNvPr>
          <p:cNvCxnSpPr>
            <a:cxnSpLocks/>
          </p:cNvCxnSpPr>
          <p:nvPr userDrawn="1"/>
        </p:nvCxnSpPr>
        <p:spPr>
          <a:xfrm flipH="1">
            <a:off x="296094" y="6552882"/>
            <a:ext cx="1009546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25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6F0F9-4891-4216-883D-3469D95091E1}"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135554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91F2DC-6A13-4A0D-B739-E30398F15B7B}"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C6B2-516E-4023-AFDC-FAFE21CA6F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01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3B193-CF41-46E8-96D3-2EF52D0CF717}"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25196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3AB7F0-A3C5-48AE-B5FE-5511E1D5029C}"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13999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15EF39-7F3C-4D17-A10A-B810F07B433F}"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194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08BE2C-DA71-4356-B316-EAE2D89F71EC}" type="datetime1">
              <a:rPr lang="en-US" smtClean="0"/>
              <a:t>9/11/2023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321235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F7CAC3-FDCD-44A9-928E-E77BC213D343}" type="datetime1">
              <a:rPr lang="en-US" smtClean="0"/>
              <a:t>9/11/2023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ACC6B2-516E-4023-AFDC-FAFE21CA6FF4}" type="slidenum">
              <a:rPr lang="en-US" smtClean="0"/>
              <a:t>‹#›</a:t>
            </a:fld>
            <a:endParaRPr lang="en-US"/>
          </a:p>
        </p:txBody>
      </p:sp>
    </p:spTree>
    <p:extLst>
      <p:ext uri="{BB962C8B-B14F-4D97-AF65-F5344CB8AC3E}">
        <p14:creationId xmlns:p14="http://schemas.microsoft.com/office/powerpoint/2010/main" val="166411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A1CF4-54B8-4521-87AE-74DE86E451C9}"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CC6B2-516E-4023-AFDC-FAFE21CA6FF4}" type="slidenum">
              <a:rPr lang="en-US" smtClean="0"/>
              <a:t>‹#›</a:t>
            </a:fld>
            <a:endParaRPr lang="en-US"/>
          </a:p>
        </p:txBody>
      </p:sp>
    </p:spTree>
    <p:extLst>
      <p:ext uri="{BB962C8B-B14F-4D97-AF65-F5344CB8AC3E}">
        <p14:creationId xmlns:p14="http://schemas.microsoft.com/office/powerpoint/2010/main" val="51995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7A0CB0-42F1-4129-9444-8B3EAFA350C6}" type="datetime1">
              <a:rPr lang="en-US" smtClean="0"/>
              <a:t>9/11/2023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ACC6B2-516E-4023-AFDC-FAFE21CA6F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2150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D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16339"/>
      </p:ext>
    </p:extLst>
  </p:cSld>
  <p:clrMap bg1="lt1" tx1="dk1" bg2="lt2" tx2="dk2" accent1="accent1" accent2="accent2" accent3="accent3" accent4="accent4" accent5="accent5" accent6="accent6" hlink="hlink" folHlink="folHlink"/>
  <p:sldLayoutIdLst>
    <p:sldLayoutId id="2147483650"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D80"/>
            </a:gs>
            <a:gs pos="100000">
              <a:srgbClr val="003D80"/>
            </a:gs>
          </a:gsLst>
          <a:lin ang="5400000" scaled="1"/>
        </a:gradFill>
        <a:effectLst/>
      </p:bgPr>
    </p:bg>
    <p:spTree>
      <p:nvGrpSpPr>
        <p:cNvPr id="1" name=""/>
        <p:cNvGrpSpPr/>
        <p:nvPr/>
      </p:nvGrpSpPr>
      <p:grpSpPr>
        <a:xfrm>
          <a:off x="0" y="0"/>
          <a:ext cx="0" cy="0"/>
          <a:chOff x="0" y="0"/>
          <a:chExt cx="0" cy="0"/>
        </a:xfrm>
      </p:grpSpPr>
      <p:sp>
        <p:nvSpPr>
          <p:cNvPr id="1026" name="Rectangle 5127">
            <a:extLst>
              <a:ext uri="{FF2B5EF4-FFF2-40B4-BE49-F238E27FC236}">
                <a16:creationId xmlns:a16="http://schemas.microsoft.com/office/drawing/2014/main" id="{2730AB5F-0DD4-45AB-9031-B2FAFCF9C232}"/>
              </a:ext>
            </a:extLst>
          </p:cNvPr>
          <p:cNvSpPr>
            <a:spLocks noGrp="1" noChangeArrowheads="1"/>
          </p:cNvSpPr>
          <p:nvPr>
            <p:ph type="title"/>
          </p:nvPr>
        </p:nvSpPr>
        <p:spPr bwMode="auto">
          <a:xfrm>
            <a:off x="914400" y="477839"/>
            <a:ext cx="10363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title style</a:t>
            </a:r>
          </a:p>
        </p:txBody>
      </p:sp>
      <p:sp>
        <p:nvSpPr>
          <p:cNvPr id="1029" name="Rectangle 5136">
            <a:extLst>
              <a:ext uri="{FF2B5EF4-FFF2-40B4-BE49-F238E27FC236}">
                <a16:creationId xmlns:a16="http://schemas.microsoft.com/office/drawing/2014/main" id="{39397877-91E0-4CBC-9C87-A5E57364E59D}"/>
              </a:ext>
            </a:extLst>
          </p:cNvPr>
          <p:cNvSpPr>
            <a:spLocks noGrp="1" noChangeArrowheads="1"/>
          </p:cNvSpPr>
          <p:nvPr>
            <p:ph type="body" idx="1"/>
          </p:nvPr>
        </p:nvSpPr>
        <p:spPr bwMode="auto">
          <a:xfrm>
            <a:off x="914400" y="1900239"/>
            <a:ext cx="1036320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6" name="Picture 5">
            <a:extLst>
              <a:ext uri="{FF2B5EF4-FFF2-40B4-BE49-F238E27FC236}">
                <a16:creationId xmlns:a16="http://schemas.microsoft.com/office/drawing/2014/main" id="{15D4ECFB-2794-4CD2-BADC-96B606BF4F5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56"/>
          <a:stretch/>
        </p:blipFill>
        <p:spPr>
          <a:xfrm>
            <a:off x="10186563" y="6147625"/>
            <a:ext cx="2005437" cy="465075"/>
          </a:xfrm>
          <a:prstGeom prst="rect">
            <a:avLst/>
          </a:prstGeom>
        </p:spPr>
      </p:pic>
      <p:cxnSp>
        <p:nvCxnSpPr>
          <p:cNvPr id="7" name="Straight Connector 6">
            <a:extLst>
              <a:ext uri="{FF2B5EF4-FFF2-40B4-BE49-F238E27FC236}">
                <a16:creationId xmlns:a16="http://schemas.microsoft.com/office/drawing/2014/main" id="{F6038EF3-70C8-4E93-9644-459A14C0656A}"/>
              </a:ext>
            </a:extLst>
          </p:cNvPr>
          <p:cNvCxnSpPr>
            <a:cxnSpLocks/>
          </p:cNvCxnSpPr>
          <p:nvPr userDrawn="1"/>
        </p:nvCxnSpPr>
        <p:spPr>
          <a:xfrm flipH="1">
            <a:off x="296094" y="6552882"/>
            <a:ext cx="1009546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749" r:id="rId1"/>
    <p:sldLayoutId id="2147483731" r:id="rId2"/>
    <p:sldLayoutId id="2147483733" r:id="rId3"/>
    <p:sldLayoutId id="2147483756" r:id="rId4"/>
    <p:sldLayoutId id="2147483743" r:id="rId5"/>
  </p:sldLayoutIdLst>
  <p:transition spd="slow"/>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003366"/>
          </a:solidFill>
          <a:latin typeface="Times New Roman" pitchFamily="18" charset="0"/>
        </a:defRPr>
      </a:lvl2pPr>
      <a:lvl3pPr algn="ctr" rtl="0" eaLnBrk="0" fontAlgn="base" hangingPunct="0">
        <a:spcBef>
          <a:spcPct val="0"/>
        </a:spcBef>
        <a:spcAft>
          <a:spcPct val="0"/>
        </a:spcAft>
        <a:defRPr sz="4400" b="1">
          <a:solidFill>
            <a:srgbClr val="003366"/>
          </a:solidFill>
          <a:latin typeface="Times New Roman" pitchFamily="18" charset="0"/>
        </a:defRPr>
      </a:lvl3pPr>
      <a:lvl4pPr algn="ctr" rtl="0" eaLnBrk="0" fontAlgn="base" hangingPunct="0">
        <a:spcBef>
          <a:spcPct val="0"/>
        </a:spcBef>
        <a:spcAft>
          <a:spcPct val="0"/>
        </a:spcAft>
        <a:defRPr sz="4400" b="1">
          <a:solidFill>
            <a:srgbClr val="003366"/>
          </a:solidFill>
          <a:latin typeface="Times New Roman" pitchFamily="18" charset="0"/>
        </a:defRPr>
      </a:lvl4pPr>
      <a:lvl5pPr algn="ctr" rtl="0" eaLnBrk="0" fontAlgn="base" hangingPunct="0">
        <a:spcBef>
          <a:spcPct val="0"/>
        </a:spcBef>
        <a:spcAft>
          <a:spcPct val="0"/>
        </a:spcAft>
        <a:defRPr sz="4400" b="1">
          <a:solidFill>
            <a:srgbClr val="003366"/>
          </a:solidFill>
          <a:latin typeface="Times New Roman" pitchFamily="18" charset="0"/>
        </a:defRPr>
      </a:lvl5pPr>
      <a:lvl6pPr marL="457200" algn="ctr" rtl="0" fontAlgn="base">
        <a:spcBef>
          <a:spcPct val="0"/>
        </a:spcBef>
        <a:spcAft>
          <a:spcPct val="0"/>
        </a:spcAft>
        <a:defRPr sz="4400" b="1">
          <a:solidFill>
            <a:srgbClr val="003366"/>
          </a:solidFill>
          <a:latin typeface="Times New Roman" pitchFamily="18" charset="0"/>
        </a:defRPr>
      </a:lvl6pPr>
      <a:lvl7pPr marL="914400" algn="ctr" rtl="0" fontAlgn="base">
        <a:spcBef>
          <a:spcPct val="0"/>
        </a:spcBef>
        <a:spcAft>
          <a:spcPct val="0"/>
        </a:spcAft>
        <a:defRPr sz="4400" b="1">
          <a:solidFill>
            <a:srgbClr val="003366"/>
          </a:solidFill>
          <a:latin typeface="Times New Roman" pitchFamily="18" charset="0"/>
        </a:defRPr>
      </a:lvl7pPr>
      <a:lvl8pPr marL="1371600" algn="ctr" rtl="0" fontAlgn="base">
        <a:spcBef>
          <a:spcPct val="0"/>
        </a:spcBef>
        <a:spcAft>
          <a:spcPct val="0"/>
        </a:spcAft>
        <a:defRPr sz="4400" b="1">
          <a:solidFill>
            <a:srgbClr val="003366"/>
          </a:solidFill>
          <a:latin typeface="Times New Roman" pitchFamily="18" charset="0"/>
        </a:defRPr>
      </a:lvl8pPr>
      <a:lvl9pPr marL="1828800" algn="ctr" rtl="0" fontAlgn="base">
        <a:spcBef>
          <a:spcPct val="0"/>
        </a:spcBef>
        <a:spcAft>
          <a:spcPct val="0"/>
        </a:spcAft>
        <a:defRPr sz="4400" b="1">
          <a:solidFill>
            <a:srgbClr val="003366"/>
          </a:solidFill>
          <a:latin typeface="Times New Roman" pitchFamily="18" charset="0"/>
        </a:defRPr>
      </a:lvl9pPr>
    </p:titleStyle>
    <p:bodyStyle>
      <a:lvl1pPr marL="342900" indent="-342900" algn="l" rtl="0" eaLnBrk="0" fontAlgn="base" hangingPunct="0">
        <a:spcBef>
          <a:spcPct val="20000"/>
        </a:spcBef>
        <a:spcAft>
          <a:spcPct val="0"/>
        </a:spcAft>
        <a:buClr>
          <a:srgbClr val="003366"/>
        </a:buClr>
        <a:buFont typeface="Wingdings" panose="05000000000000000000" pitchFamily="2" charset="2"/>
        <a:buChar char="§"/>
        <a:defRPr sz="3800">
          <a:solidFill>
            <a:srgbClr val="FFFFFF"/>
          </a:solidFill>
          <a:latin typeface="+mn-lt"/>
          <a:ea typeface="+mn-ea"/>
          <a:cs typeface="+mn-cs"/>
        </a:defRPr>
      </a:lvl1pPr>
      <a:lvl2pPr marL="742950" indent="-285750" algn="l" rtl="0" eaLnBrk="0" fontAlgn="base" hangingPunct="0">
        <a:spcBef>
          <a:spcPct val="20000"/>
        </a:spcBef>
        <a:spcAft>
          <a:spcPct val="0"/>
        </a:spcAft>
        <a:buClr>
          <a:srgbClr val="003366"/>
        </a:buClr>
        <a:buFont typeface="Wingdings" panose="05000000000000000000" pitchFamily="2" charset="2"/>
        <a:buChar char="§"/>
        <a:defRPr sz="3200">
          <a:solidFill>
            <a:srgbClr val="FFFFFF"/>
          </a:solidFill>
          <a:latin typeface="+mn-lt"/>
        </a:defRPr>
      </a:lvl2pPr>
      <a:lvl3pPr marL="1143000" indent="-228600" algn="l" rtl="0" eaLnBrk="0" fontAlgn="base" hangingPunct="0">
        <a:spcBef>
          <a:spcPct val="20000"/>
        </a:spcBef>
        <a:spcAft>
          <a:spcPct val="0"/>
        </a:spcAft>
        <a:buClr>
          <a:srgbClr val="003366"/>
        </a:buClr>
        <a:buFont typeface="Wingdings" panose="05000000000000000000" pitchFamily="2" charset="2"/>
        <a:buChar char="§"/>
        <a:defRPr sz="2600">
          <a:solidFill>
            <a:srgbClr val="FFFFFF"/>
          </a:solidFill>
          <a:latin typeface="+mn-lt"/>
        </a:defRPr>
      </a:lvl3pPr>
      <a:lvl4pPr marL="1600200" indent="-228600" algn="l" rtl="0" eaLnBrk="0" fontAlgn="base" hangingPunct="0">
        <a:spcBef>
          <a:spcPct val="20000"/>
        </a:spcBef>
        <a:spcAft>
          <a:spcPct val="0"/>
        </a:spcAft>
        <a:buClr>
          <a:srgbClr val="003366"/>
        </a:buClr>
        <a:buFont typeface="Wingdings" panose="05000000000000000000" pitchFamily="2" charset="2"/>
        <a:buChar char="§"/>
        <a:defRPr sz="2000">
          <a:solidFill>
            <a:srgbClr val="FFFFFF"/>
          </a:solidFill>
          <a:latin typeface="+mn-lt"/>
        </a:defRPr>
      </a:lvl4pPr>
      <a:lvl5pPr marL="2057400" indent="-228600" algn="l" rtl="0" eaLnBrk="0" fontAlgn="base" hangingPunct="0">
        <a:spcBef>
          <a:spcPct val="20000"/>
        </a:spcBef>
        <a:spcAft>
          <a:spcPct val="0"/>
        </a:spcAft>
        <a:buClr>
          <a:srgbClr val="003366"/>
        </a:buClr>
        <a:buFont typeface="Wingdings" panose="05000000000000000000" pitchFamily="2" charset="2"/>
        <a:buChar char="§"/>
        <a:defRPr sz="2000">
          <a:solidFill>
            <a:srgbClr val="FFFFFF"/>
          </a:solidFill>
          <a:latin typeface="+mn-lt"/>
        </a:defRPr>
      </a:lvl5pPr>
      <a:lvl6pPr marL="2514600" indent="-228600" algn="l" rtl="0" fontAlgn="base">
        <a:spcBef>
          <a:spcPct val="20000"/>
        </a:spcBef>
        <a:spcAft>
          <a:spcPct val="0"/>
        </a:spcAft>
        <a:buClr>
          <a:srgbClr val="003366"/>
        </a:buClr>
        <a:buFont typeface="Wingdings" pitchFamily="2" charset="2"/>
        <a:buChar char="§"/>
        <a:defRPr sz="2000">
          <a:solidFill>
            <a:srgbClr val="003366"/>
          </a:solidFill>
          <a:latin typeface="+mn-lt"/>
        </a:defRPr>
      </a:lvl6pPr>
      <a:lvl7pPr marL="2971800" indent="-228600" algn="l" rtl="0" fontAlgn="base">
        <a:spcBef>
          <a:spcPct val="20000"/>
        </a:spcBef>
        <a:spcAft>
          <a:spcPct val="0"/>
        </a:spcAft>
        <a:buClr>
          <a:srgbClr val="003366"/>
        </a:buClr>
        <a:buFont typeface="Wingdings" pitchFamily="2" charset="2"/>
        <a:buChar char="§"/>
        <a:defRPr sz="2000">
          <a:solidFill>
            <a:srgbClr val="003366"/>
          </a:solidFill>
          <a:latin typeface="+mn-lt"/>
        </a:defRPr>
      </a:lvl7pPr>
      <a:lvl8pPr marL="3429000" indent="-228600" algn="l" rtl="0" fontAlgn="base">
        <a:spcBef>
          <a:spcPct val="20000"/>
        </a:spcBef>
        <a:spcAft>
          <a:spcPct val="0"/>
        </a:spcAft>
        <a:buClr>
          <a:srgbClr val="003366"/>
        </a:buClr>
        <a:buFont typeface="Wingdings" pitchFamily="2" charset="2"/>
        <a:buChar char="§"/>
        <a:defRPr sz="2000">
          <a:solidFill>
            <a:srgbClr val="003366"/>
          </a:solidFill>
          <a:latin typeface="+mn-lt"/>
        </a:defRPr>
      </a:lvl8pPr>
      <a:lvl9pPr marL="3886200" indent="-228600" algn="l" rtl="0" fontAlgn="base">
        <a:spcBef>
          <a:spcPct val="20000"/>
        </a:spcBef>
        <a:spcAft>
          <a:spcPct val="0"/>
        </a:spcAft>
        <a:buClr>
          <a:srgbClr val="003366"/>
        </a:buClr>
        <a:buFont typeface="Wingdings" pitchFamily="2" charset="2"/>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12AC-E1B9-4318-9C23-97712D38F90F}"/>
              </a:ext>
            </a:extLst>
          </p:cNvPr>
          <p:cNvSpPr>
            <a:spLocks noGrp="1"/>
          </p:cNvSpPr>
          <p:nvPr>
            <p:ph type="title"/>
          </p:nvPr>
        </p:nvSpPr>
        <p:spPr>
          <a:xfrm>
            <a:off x="276225" y="194309"/>
            <a:ext cx="3200400" cy="2286000"/>
          </a:xfrm>
        </p:spPr>
        <p:txBody>
          <a:bodyPr anchor="ctr"/>
          <a:lstStyle/>
          <a:p>
            <a:r>
              <a:rPr lang="en-US" dirty="0"/>
              <a:t>ECOLOGY -  and the Network</a:t>
            </a:r>
          </a:p>
        </p:txBody>
      </p:sp>
      <p:sp>
        <p:nvSpPr>
          <p:cNvPr id="3" name="Content Placeholder 2">
            <a:extLst>
              <a:ext uri="{FF2B5EF4-FFF2-40B4-BE49-F238E27FC236}">
                <a16:creationId xmlns:a16="http://schemas.microsoft.com/office/drawing/2014/main" id="{CCC8DA70-E5B6-4F37-8CA0-415F6BC88151}"/>
              </a:ext>
            </a:extLst>
          </p:cNvPr>
          <p:cNvSpPr>
            <a:spLocks noGrp="1"/>
          </p:cNvSpPr>
          <p:nvPr>
            <p:ph idx="1"/>
          </p:nvPr>
        </p:nvSpPr>
        <p:spPr>
          <a:xfrm>
            <a:off x="4600575" y="194309"/>
            <a:ext cx="7315200" cy="4739641"/>
          </a:xfrm>
        </p:spPr>
        <p:txBody>
          <a:bodyPr>
            <a:normAutofit lnSpcReduction="10000"/>
          </a:bodyPr>
          <a:lstStyle/>
          <a:p>
            <a:r>
              <a:rPr lang="en-US" b="1" dirty="0"/>
              <a:t>EXISTING VEGETATION / NATURAL COMMUNITIES</a:t>
            </a:r>
          </a:p>
          <a:p>
            <a:r>
              <a:rPr lang="en-US" dirty="0"/>
              <a:t>International Vegetation Classification</a:t>
            </a:r>
          </a:p>
          <a:p>
            <a:pPr lvl="1"/>
            <a:r>
              <a:rPr lang="en-US" dirty="0"/>
              <a:t>USNVC</a:t>
            </a:r>
          </a:p>
          <a:p>
            <a:pPr lvl="1"/>
            <a:r>
              <a:rPr lang="en-US" dirty="0"/>
              <a:t>CNVC </a:t>
            </a:r>
          </a:p>
          <a:p>
            <a:pPr lvl="1"/>
            <a:r>
              <a:rPr lang="en-US" dirty="0"/>
              <a:t>Latin America, Europe, Africa, Australia, IUCN: IVC partnerships</a:t>
            </a:r>
          </a:p>
          <a:p>
            <a:pPr lvl="1"/>
            <a:r>
              <a:rPr lang="en-US" dirty="0"/>
              <a:t>KBAs (Key Biodiversity Areas) guidance</a:t>
            </a:r>
          </a:p>
          <a:p>
            <a:pPr marL="201168" lvl="1" indent="0">
              <a:buNone/>
            </a:pPr>
            <a:r>
              <a:rPr lang="en-US" sz="2000">
                <a:solidFill>
                  <a:schemeClr val="bg1">
                    <a:lumMod val="50000"/>
                  </a:schemeClr>
                </a:solidFill>
              </a:rPr>
              <a:t>Transitioning </a:t>
            </a:r>
            <a:r>
              <a:rPr lang="en-US" sz="2000" dirty="0">
                <a:solidFill>
                  <a:schemeClr val="bg1">
                    <a:lumMod val="50000"/>
                  </a:schemeClr>
                </a:solidFill>
              </a:rPr>
              <a:t>away from maintaining Ecological </a:t>
            </a:r>
            <a:r>
              <a:rPr lang="en-US" sz="2000">
                <a:solidFill>
                  <a:schemeClr val="bg1">
                    <a:lumMod val="50000"/>
                  </a:schemeClr>
                </a:solidFill>
              </a:rPr>
              <a:t>Systems classification</a:t>
            </a:r>
            <a:endParaRPr lang="en-US" dirty="0">
              <a:solidFill>
                <a:schemeClr val="bg1">
                  <a:lumMod val="50000"/>
                </a:schemeClr>
              </a:solidFill>
            </a:endParaRPr>
          </a:p>
          <a:p>
            <a:r>
              <a:rPr lang="en-US" b="1" dirty="0"/>
              <a:t>POTENTIAL VEGETATION </a:t>
            </a:r>
          </a:p>
          <a:p>
            <a:r>
              <a:rPr lang="en-US" dirty="0"/>
              <a:t>Ecological Systems </a:t>
            </a:r>
          </a:p>
          <a:p>
            <a:pPr lvl="2"/>
            <a:r>
              <a:rPr lang="en-US" dirty="0"/>
              <a:t>Modeling potential distribution of existing vegetation</a:t>
            </a:r>
          </a:p>
          <a:p>
            <a:pPr lvl="2"/>
            <a:r>
              <a:rPr lang="en-US" dirty="0"/>
              <a:t>climate change</a:t>
            </a:r>
          </a:p>
          <a:p>
            <a:pPr lvl="2"/>
            <a:r>
              <a:rPr lang="en-US" dirty="0"/>
              <a:t>successional dynamics</a:t>
            </a:r>
          </a:p>
          <a:p>
            <a:pPr lvl="1"/>
            <a:r>
              <a:rPr lang="en-US" dirty="0"/>
              <a:t>Ecological Site Groups / BLM, NRCS</a:t>
            </a:r>
          </a:p>
          <a:p>
            <a:pPr lvl="1"/>
            <a:r>
              <a:rPr lang="en-US" dirty="0"/>
              <a:t>Biophysical Settings / LANDFIRE</a:t>
            </a:r>
          </a:p>
        </p:txBody>
      </p:sp>
      <p:sp>
        <p:nvSpPr>
          <p:cNvPr id="4" name="Text Placeholder 3">
            <a:extLst>
              <a:ext uri="{FF2B5EF4-FFF2-40B4-BE49-F238E27FC236}">
                <a16:creationId xmlns:a16="http://schemas.microsoft.com/office/drawing/2014/main" id="{F7088A67-4B8F-4875-A9F8-0592C8B28708}"/>
              </a:ext>
            </a:extLst>
          </p:cNvPr>
          <p:cNvSpPr>
            <a:spLocks noGrp="1"/>
          </p:cNvSpPr>
          <p:nvPr>
            <p:ph type="body" sz="half" idx="2"/>
          </p:nvPr>
        </p:nvSpPr>
        <p:spPr>
          <a:xfrm>
            <a:off x="276225" y="1973580"/>
            <a:ext cx="3200400" cy="1064895"/>
          </a:xfrm>
        </p:spPr>
        <p:txBody>
          <a:bodyPr>
            <a:normAutofit/>
          </a:bodyPr>
          <a:lstStyle/>
          <a:p>
            <a:r>
              <a:rPr lang="en-US" sz="3200" dirty="0"/>
              <a:t>Ecological Classifications </a:t>
            </a:r>
          </a:p>
        </p:txBody>
      </p:sp>
      <p:sp>
        <p:nvSpPr>
          <p:cNvPr id="5" name="Slide Number Placeholder 4">
            <a:extLst>
              <a:ext uri="{FF2B5EF4-FFF2-40B4-BE49-F238E27FC236}">
                <a16:creationId xmlns:a16="http://schemas.microsoft.com/office/drawing/2014/main" id="{1BDAFEF1-2ABC-4B61-948F-081374B1D805}"/>
              </a:ext>
            </a:extLst>
          </p:cNvPr>
          <p:cNvSpPr>
            <a:spLocks noGrp="1"/>
          </p:cNvSpPr>
          <p:nvPr>
            <p:ph type="sldNum" sz="quarter" idx="12"/>
          </p:nvPr>
        </p:nvSpPr>
        <p:spPr/>
        <p:txBody>
          <a:bodyPr/>
          <a:lstStyle/>
          <a:p>
            <a:fld id="{34ACC6B2-516E-4023-AFDC-FAFE21CA6FF4}" type="slidenum">
              <a:rPr lang="en-US" smtClean="0"/>
              <a:t>1</a:t>
            </a:fld>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FC1ADF04-0B2A-40C2-A873-F775C7544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350" y="2456266"/>
            <a:ext cx="7791449" cy="4307681"/>
          </a:xfrm>
          <a:prstGeom prst="rect">
            <a:avLst/>
          </a:prstGeom>
        </p:spPr>
      </p:pic>
      <p:sp>
        <p:nvSpPr>
          <p:cNvPr id="8" name="TextBox 7">
            <a:extLst>
              <a:ext uri="{FF2B5EF4-FFF2-40B4-BE49-F238E27FC236}">
                <a16:creationId xmlns:a16="http://schemas.microsoft.com/office/drawing/2014/main" id="{94B345C1-CCC6-419A-BA96-B34B027F524F}"/>
              </a:ext>
            </a:extLst>
          </p:cNvPr>
          <p:cNvSpPr txBox="1"/>
          <p:nvPr/>
        </p:nvSpPr>
        <p:spPr>
          <a:xfrm>
            <a:off x="2124075" y="5484346"/>
            <a:ext cx="1285875" cy="830997"/>
          </a:xfrm>
          <a:prstGeom prst="rect">
            <a:avLst/>
          </a:prstGeom>
          <a:noFill/>
        </p:spPr>
        <p:txBody>
          <a:bodyPr wrap="square" rtlCol="0">
            <a:spAutoFit/>
          </a:bodyPr>
          <a:lstStyle/>
          <a:p>
            <a:r>
              <a:rPr lang="en-US" sz="2400" b="1" dirty="0"/>
              <a:t>Network focus</a:t>
            </a:r>
          </a:p>
        </p:txBody>
      </p:sp>
      <p:sp>
        <p:nvSpPr>
          <p:cNvPr id="10" name="Left Brace 9">
            <a:extLst>
              <a:ext uri="{FF2B5EF4-FFF2-40B4-BE49-F238E27FC236}">
                <a16:creationId xmlns:a16="http://schemas.microsoft.com/office/drawing/2014/main" id="{CA88AC63-041B-403B-8E02-C0F04444A104}"/>
              </a:ext>
            </a:extLst>
          </p:cNvPr>
          <p:cNvSpPr/>
          <p:nvPr/>
        </p:nvSpPr>
        <p:spPr>
          <a:xfrm>
            <a:off x="3476624" y="4933950"/>
            <a:ext cx="401609" cy="1574565"/>
          </a:xfrm>
          <a:prstGeom prst="leftBrace">
            <a:avLst/>
          </a:prstGeom>
          <a:ln w="44450"/>
        </p:spPr>
        <p:style>
          <a:lnRef idx="1">
            <a:schemeClr val="dk1"/>
          </a:lnRef>
          <a:fillRef idx="0">
            <a:schemeClr val="dk1"/>
          </a:fillRef>
          <a:effectRef idx="0">
            <a:schemeClr val="dk1"/>
          </a:effectRef>
          <a:fontRef idx="minor">
            <a:schemeClr val="tx1"/>
          </a:fontRef>
        </p:style>
        <p:txBody>
          <a:bodyPr rtlCol="0" anchor="ctr"/>
          <a:lstStyle/>
          <a:p>
            <a:pPr algn="ctr"/>
            <a:endParaRPr lang="en-US">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317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5BF50-A5F7-4A55-B187-2A61B2928D0D}"/>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137CE9-1D7D-44CE-A2B3-1CD34142D0BF}"/>
              </a:ext>
            </a:extLst>
          </p:cNvPr>
          <p:cNvSpPr>
            <a:spLocks noGrp="1"/>
          </p:cNvSpPr>
          <p:nvPr>
            <p:ph type="title"/>
          </p:nvPr>
        </p:nvSpPr>
        <p:spPr>
          <a:xfrm>
            <a:off x="1097280" y="286603"/>
            <a:ext cx="10058400" cy="1450757"/>
          </a:xfrm>
        </p:spPr>
        <p:txBody>
          <a:bodyPr anchor="ctr">
            <a:normAutofit/>
          </a:bodyPr>
          <a:lstStyle/>
          <a:p>
            <a:r>
              <a:rPr lang="en-US" b="1" dirty="0"/>
              <a:t>A. Five-year Alliance Review Plan:</a:t>
            </a:r>
            <a:br>
              <a:rPr lang="en-US" b="1" dirty="0"/>
            </a:br>
            <a:r>
              <a:rPr lang="en-US" b="1" dirty="0"/>
              <a:t>Timeline -  2019-2023</a:t>
            </a:r>
          </a:p>
        </p:txBody>
      </p:sp>
      <p:sp>
        <p:nvSpPr>
          <p:cNvPr id="14" name="Rectangle 13">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6F9DECF-ABE1-495C-89B0-AC7FCE12018D}"/>
              </a:ext>
            </a:extLst>
          </p:cNvPr>
          <p:cNvSpPr>
            <a:spLocks noGrp="1"/>
          </p:cNvSpPr>
          <p:nvPr>
            <p:ph type="sldNum" sz="quarter" idx="12"/>
          </p:nvPr>
        </p:nvSpPr>
        <p:spPr>
          <a:xfrm>
            <a:off x="9900458" y="6459785"/>
            <a:ext cx="1312025" cy="365125"/>
          </a:xfrm>
        </p:spPr>
        <p:txBody>
          <a:bodyPr>
            <a:normAutofit/>
          </a:bodyPr>
          <a:lstStyle/>
          <a:p>
            <a:pPr>
              <a:spcAft>
                <a:spcPts val="600"/>
              </a:spcAft>
            </a:pPr>
            <a:fld id="{34ACC6B2-516E-4023-AFDC-FAFE21CA6FF4}" type="slidenum">
              <a:rPr lang="en-US"/>
              <a:pPr>
                <a:spcAft>
                  <a:spcPts val="600"/>
                </a:spcAft>
              </a:pPr>
              <a:t>10</a:t>
            </a:fld>
            <a:endParaRPr lang="en-US"/>
          </a:p>
        </p:txBody>
      </p:sp>
      <p:graphicFrame>
        <p:nvGraphicFramePr>
          <p:cNvPr id="6" name="Content Placeholder 2">
            <a:extLst>
              <a:ext uri="{FF2B5EF4-FFF2-40B4-BE49-F238E27FC236}">
                <a16:creationId xmlns:a16="http://schemas.microsoft.com/office/drawing/2014/main" id="{16468629-C59B-4513-85EA-FA0B97B993CE}"/>
              </a:ext>
            </a:extLst>
          </p:cNvPr>
          <p:cNvGraphicFramePr>
            <a:graphicFrameLocks noGrp="1"/>
          </p:cNvGraphicFramePr>
          <p:nvPr>
            <p:ph idx="1"/>
            <p:extLst>
              <p:ext uri="{D42A27DB-BD31-4B8C-83A1-F6EECF244321}">
                <p14:modId xmlns:p14="http://schemas.microsoft.com/office/powerpoint/2010/main" val="2966532906"/>
              </p:ext>
            </p:extLst>
          </p:nvPr>
        </p:nvGraphicFramePr>
        <p:xfrm>
          <a:off x="1097280" y="1712383"/>
          <a:ext cx="10718668" cy="4562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5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A1E884-DB6C-4A19-8CA5-074E3A402362}"/>
              </a:ext>
            </a:extLst>
          </p:cNvPr>
          <p:cNvSpPr>
            <a:spLocks noGrp="1"/>
          </p:cNvSpPr>
          <p:nvPr>
            <p:ph type="sldNum" sz="quarter" idx="12"/>
          </p:nvPr>
        </p:nvSpPr>
        <p:spPr/>
        <p:txBody>
          <a:bodyPr/>
          <a:lstStyle/>
          <a:p>
            <a:fld id="{34ACC6B2-516E-4023-AFDC-FAFE21CA6FF4}" type="slidenum">
              <a:rPr lang="en-US" smtClean="0"/>
              <a:t>11</a:t>
            </a:fld>
            <a:endParaRPr lang="en-US"/>
          </a:p>
        </p:txBody>
      </p:sp>
      <p:sp>
        <p:nvSpPr>
          <p:cNvPr id="7" name="TextBox 6">
            <a:extLst>
              <a:ext uri="{FF2B5EF4-FFF2-40B4-BE49-F238E27FC236}">
                <a16:creationId xmlns:a16="http://schemas.microsoft.com/office/drawing/2014/main" id="{E5D6F3C0-21D3-4B3B-AF83-4F4002BF230F}"/>
              </a:ext>
            </a:extLst>
          </p:cNvPr>
          <p:cNvSpPr txBox="1"/>
          <p:nvPr/>
        </p:nvSpPr>
        <p:spPr>
          <a:xfrm>
            <a:off x="8877665" y="3488924"/>
            <a:ext cx="905523" cy="369332"/>
          </a:xfrm>
          <a:prstGeom prst="rect">
            <a:avLst/>
          </a:prstGeom>
          <a:solidFill>
            <a:srgbClr val="00B05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F95D0D8-83C7-4EEC-A5D2-6F258CEDD62C}"/>
              </a:ext>
            </a:extLst>
          </p:cNvPr>
          <p:cNvSpPr txBox="1"/>
          <p:nvPr/>
        </p:nvSpPr>
        <p:spPr>
          <a:xfrm>
            <a:off x="8877658" y="3852624"/>
            <a:ext cx="905523" cy="369332"/>
          </a:xfrm>
          <a:prstGeom prst="rect">
            <a:avLst/>
          </a:prstGeom>
          <a:solidFill>
            <a:srgbClr val="ADDB7B"/>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D63FB11F-8758-4C25-8775-AEDFD6CB4CC5}"/>
              </a:ext>
            </a:extLst>
          </p:cNvPr>
          <p:cNvSpPr txBox="1"/>
          <p:nvPr/>
        </p:nvSpPr>
        <p:spPr>
          <a:xfrm>
            <a:off x="8886543" y="4204200"/>
            <a:ext cx="905523" cy="369332"/>
          </a:xfrm>
          <a:prstGeom prst="rect">
            <a:avLst/>
          </a:prstGeom>
          <a:solidFill>
            <a:srgbClr val="FDFDB5"/>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A2C2463-A304-4EAE-885C-20B032BF0A29}"/>
              </a:ext>
            </a:extLst>
          </p:cNvPr>
          <p:cNvSpPr txBox="1"/>
          <p:nvPr/>
        </p:nvSpPr>
        <p:spPr>
          <a:xfrm>
            <a:off x="9792066" y="3510054"/>
            <a:ext cx="1713396" cy="369332"/>
          </a:xfrm>
          <a:prstGeom prst="rect">
            <a:avLst/>
          </a:prstGeom>
          <a:noFill/>
        </p:spPr>
        <p:txBody>
          <a:bodyPr wrap="square" rtlCol="0">
            <a:spAutoFit/>
          </a:bodyPr>
          <a:lstStyle/>
          <a:p>
            <a:r>
              <a:rPr lang="en-US" dirty="0"/>
              <a:t>&gt; 95% complete</a:t>
            </a:r>
          </a:p>
        </p:txBody>
      </p:sp>
      <p:sp>
        <p:nvSpPr>
          <p:cNvPr id="11" name="TextBox 10">
            <a:extLst>
              <a:ext uri="{FF2B5EF4-FFF2-40B4-BE49-F238E27FC236}">
                <a16:creationId xmlns:a16="http://schemas.microsoft.com/office/drawing/2014/main" id="{8B0B268B-E43B-4166-AEF5-7D87059C3689}"/>
              </a:ext>
            </a:extLst>
          </p:cNvPr>
          <p:cNvSpPr txBox="1"/>
          <p:nvPr/>
        </p:nvSpPr>
        <p:spPr>
          <a:xfrm>
            <a:off x="9775045" y="3848808"/>
            <a:ext cx="1765193" cy="369332"/>
          </a:xfrm>
          <a:prstGeom prst="rect">
            <a:avLst/>
          </a:prstGeom>
          <a:noFill/>
        </p:spPr>
        <p:txBody>
          <a:bodyPr wrap="square" rtlCol="0">
            <a:spAutoFit/>
          </a:bodyPr>
          <a:lstStyle/>
          <a:p>
            <a:r>
              <a:rPr lang="en-US" dirty="0"/>
              <a:t>~ 75% complete</a:t>
            </a:r>
          </a:p>
        </p:txBody>
      </p:sp>
      <p:sp>
        <p:nvSpPr>
          <p:cNvPr id="12" name="TextBox 11">
            <a:extLst>
              <a:ext uri="{FF2B5EF4-FFF2-40B4-BE49-F238E27FC236}">
                <a16:creationId xmlns:a16="http://schemas.microsoft.com/office/drawing/2014/main" id="{67280DF5-00E9-46A6-91CC-047FB2A3A221}"/>
              </a:ext>
            </a:extLst>
          </p:cNvPr>
          <p:cNvSpPr txBox="1"/>
          <p:nvPr/>
        </p:nvSpPr>
        <p:spPr>
          <a:xfrm>
            <a:off x="9800951" y="4200384"/>
            <a:ext cx="1765193" cy="369332"/>
          </a:xfrm>
          <a:prstGeom prst="rect">
            <a:avLst/>
          </a:prstGeom>
          <a:noFill/>
        </p:spPr>
        <p:txBody>
          <a:bodyPr wrap="square" rtlCol="0">
            <a:spAutoFit/>
          </a:bodyPr>
          <a:lstStyle/>
          <a:p>
            <a:r>
              <a:rPr lang="en-US" dirty="0"/>
              <a:t>~ 50% complete</a:t>
            </a:r>
          </a:p>
        </p:txBody>
      </p:sp>
      <p:sp>
        <p:nvSpPr>
          <p:cNvPr id="13" name="TextBox 12">
            <a:extLst>
              <a:ext uri="{FF2B5EF4-FFF2-40B4-BE49-F238E27FC236}">
                <a16:creationId xmlns:a16="http://schemas.microsoft.com/office/drawing/2014/main" id="{4838A958-0C37-47A9-8704-A77592181EF0}"/>
              </a:ext>
            </a:extLst>
          </p:cNvPr>
          <p:cNvSpPr txBox="1"/>
          <p:nvPr/>
        </p:nvSpPr>
        <p:spPr>
          <a:xfrm>
            <a:off x="8886543" y="4578276"/>
            <a:ext cx="905523" cy="369332"/>
          </a:xfrm>
          <a:prstGeom prst="rect">
            <a:avLst/>
          </a:prstGeom>
          <a:solidFill>
            <a:schemeClr val="bg1">
              <a:lumMod val="75000"/>
            </a:schemeClr>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481316B3-3B4B-43B2-B222-9AEE09DBEE9D}"/>
              </a:ext>
            </a:extLst>
          </p:cNvPr>
          <p:cNvSpPr txBox="1"/>
          <p:nvPr/>
        </p:nvSpPr>
        <p:spPr>
          <a:xfrm>
            <a:off x="9800951" y="4583338"/>
            <a:ext cx="1765193" cy="369332"/>
          </a:xfrm>
          <a:prstGeom prst="rect">
            <a:avLst/>
          </a:prstGeom>
          <a:noFill/>
        </p:spPr>
        <p:txBody>
          <a:bodyPr wrap="square" rtlCol="0">
            <a:spAutoFit/>
          </a:bodyPr>
          <a:lstStyle/>
          <a:p>
            <a:r>
              <a:rPr lang="en-US" dirty="0"/>
              <a:t>&lt; 50% complete</a:t>
            </a:r>
          </a:p>
        </p:txBody>
      </p:sp>
      <p:pic>
        <p:nvPicPr>
          <p:cNvPr id="21" name="Picture 20">
            <a:extLst>
              <a:ext uri="{FF2B5EF4-FFF2-40B4-BE49-F238E27FC236}">
                <a16:creationId xmlns:a16="http://schemas.microsoft.com/office/drawing/2014/main" id="{69CDFFE9-C587-4D06-960F-744D76E43956}"/>
              </a:ext>
            </a:extLst>
          </p:cNvPr>
          <p:cNvPicPr>
            <a:picLocks noChangeAspect="1"/>
          </p:cNvPicPr>
          <p:nvPr/>
        </p:nvPicPr>
        <p:blipFill>
          <a:blip r:embed="rId2"/>
          <a:stretch>
            <a:fillRect/>
          </a:stretch>
        </p:blipFill>
        <p:spPr>
          <a:xfrm>
            <a:off x="8476512" y="3429001"/>
            <a:ext cx="3028950" cy="1952064"/>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11E8CBFD-D036-4EF1-8F1D-367FF3A71B80}"/>
              </a:ext>
            </a:extLst>
          </p:cNvPr>
          <p:cNvPicPr>
            <a:picLocks noChangeAspect="1"/>
          </p:cNvPicPr>
          <p:nvPr/>
        </p:nvPicPr>
        <p:blipFill>
          <a:blip r:embed="rId3"/>
          <a:stretch>
            <a:fillRect/>
          </a:stretch>
        </p:blipFill>
        <p:spPr>
          <a:xfrm rot="20241167">
            <a:off x="808905" y="1861724"/>
            <a:ext cx="1633212" cy="1845485"/>
          </a:xfrm>
          <a:prstGeom prst="rect">
            <a:avLst/>
          </a:prstGeom>
        </p:spPr>
      </p:pic>
      <p:sp>
        <p:nvSpPr>
          <p:cNvPr id="22" name="Title 1">
            <a:extLst>
              <a:ext uri="{FF2B5EF4-FFF2-40B4-BE49-F238E27FC236}">
                <a16:creationId xmlns:a16="http://schemas.microsoft.com/office/drawing/2014/main" id="{4A7FD877-178B-4C19-B743-4F768C01238F}"/>
              </a:ext>
            </a:extLst>
          </p:cNvPr>
          <p:cNvSpPr txBox="1">
            <a:spLocks/>
          </p:cNvSpPr>
          <p:nvPr/>
        </p:nvSpPr>
        <p:spPr>
          <a:xfrm>
            <a:off x="849584" y="525258"/>
            <a:ext cx="10690654" cy="951677"/>
          </a:xfrm>
          <a:prstGeom prst="rect">
            <a:avLst/>
          </a:prstGeom>
          <a:solidFill>
            <a:srgbClr val="FDFDB5"/>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a:buAutoNum type="alphaUcPeriod"/>
            </a:pPr>
            <a:r>
              <a:rPr lang="en-US" b="1" dirty="0"/>
              <a:t>Five-year Alliance Review 2019-2023: January 2023</a:t>
            </a:r>
          </a:p>
        </p:txBody>
      </p:sp>
      <p:pic>
        <p:nvPicPr>
          <p:cNvPr id="3" name="Picture 2">
            <a:extLst>
              <a:ext uri="{FF2B5EF4-FFF2-40B4-BE49-F238E27FC236}">
                <a16:creationId xmlns:a16="http://schemas.microsoft.com/office/drawing/2014/main" id="{7428153C-C55E-8F8A-84E1-BA01FED4A60F}"/>
              </a:ext>
            </a:extLst>
          </p:cNvPr>
          <p:cNvPicPr>
            <a:picLocks noChangeAspect="1"/>
          </p:cNvPicPr>
          <p:nvPr/>
        </p:nvPicPr>
        <p:blipFill>
          <a:blip r:embed="rId4"/>
          <a:stretch>
            <a:fillRect/>
          </a:stretch>
        </p:blipFill>
        <p:spPr>
          <a:xfrm>
            <a:off x="2762894" y="1974485"/>
            <a:ext cx="5652936" cy="3711257"/>
          </a:xfrm>
          <a:prstGeom prst="rect">
            <a:avLst/>
          </a:prstGeom>
        </p:spPr>
      </p:pic>
      <p:sp>
        <p:nvSpPr>
          <p:cNvPr id="16" name="TextBox 15">
            <a:extLst>
              <a:ext uri="{FF2B5EF4-FFF2-40B4-BE49-F238E27FC236}">
                <a16:creationId xmlns:a16="http://schemas.microsoft.com/office/drawing/2014/main" id="{067A5890-E5FC-65C2-A676-B3C1BD5EC92A}"/>
              </a:ext>
            </a:extLst>
          </p:cNvPr>
          <p:cNvSpPr txBox="1"/>
          <p:nvPr/>
        </p:nvSpPr>
        <p:spPr>
          <a:xfrm>
            <a:off x="516563" y="4811383"/>
            <a:ext cx="4848000" cy="1477328"/>
          </a:xfrm>
          <a:prstGeom prst="rect">
            <a:avLst/>
          </a:prstGeom>
          <a:noFill/>
        </p:spPr>
        <p:txBody>
          <a:bodyPr wrap="square" rtlCol="0">
            <a:spAutoFit/>
          </a:bodyPr>
          <a:lstStyle/>
          <a:p>
            <a:r>
              <a:rPr lang="en-US" b="1" u="sng" dirty="0"/>
              <a:t>Review process </a:t>
            </a:r>
          </a:p>
          <a:p>
            <a:pPr marL="285750" indent="-285750">
              <a:buFont typeface="Arial" panose="020B0604020202020204" pitchFamily="34" charset="0"/>
              <a:buChar char="•"/>
            </a:pPr>
            <a:r>
              <a:rPr lang="en-US" dirty="0"/>
              <a:t>Improving USNVC alliance concepts</a:t>
            </a:r>
          </a:p>
          <a:p>
            <a:pPr marL="285750" indent="-285750">
              <a:buFont typeface="Arial" panose="020B0604020202020204" pitchFamily="34" charset="0"/>
              <a:buChar char="•"/>
            </a:pPr>
            <a:r>
              <a:rPr lang="en-US" dirty="0"/>
              <a:t>Improving state list of associations, alliances, and groups</a:t>
            </a:r>
          </a:p>
          <a:p>
            <a:pPr marL="285750" indent="-285750">
              <a:buFont typeface="Arial" panose="020B0604020202020204" pitchFamily="34" charset="0"/>
              <a:buChar char="•"/>
            </a:pPr>
            <a:r>
              <a:rPr lang="en-US" dirty="0"/>
              <a:t>Improving USNVC types with state information</a:t>
            </a:r>
          </a:p>
        </p:txBody>
      </p:sp>
      <p:pic>
        <p:nvPicPr>
          <p:cNvPr id="18" name="Picture 17">
            <a:extLst>
              <a:ext uri="{FF2B5EF4-FFF2-40B4-BE49-F238E27FC236}">
                <a16:creationId xmlns:a16="http://schemas.microsoft.com/office/drawing/2014/main" id="{F906655C-C282-B76D-07D8-818598297D8D}"/>
              </a:ext>
            </a:extLst>
          </p:cNvPr>
          <p:cNvPicPr>
            <a:picLocks noChangeAspect="1"/>
          </p:cNvPicPr>
          <p:nvPr/>
        </p:nvPicPr>
        <p:blipFill>
          <a:blip r:embed="rId5"/>
          <a:stretch>
            <a:fillRect/>
          </a:stretch>
        </p:blipFill>
        <p:spPr>
          <a:xfrm>
            <a:off x="1155862" y="3860479"/>
            <a:ext cx="898396" cy="821190"/>
          </a:xfrm>
          <a:prstGeom prst="rect">
            <a:avLst/>
          </a:prstGeom>
        </p:spPr>
      </p:pic>
      <p:sp>
        <p:nvSpPr>
          <p:cNvPr id="19" name="Freeform: Shape 18">
            <a:extLst>
              <a:ext uri="{FF2B5EF4-FFF2-40B4-BE49-F238E27FC236}">
                <a16:creationId xmlns:a16="http://schemas.microsoft.com/office/drawing/2014/main" id="{B7BF0017-9AF8-E498-B30F-71D9503673AB}"/>
              </a:ext>
            </a:extLst>
          </p:cNvPr>
          <p:cNvSpPr/>
          <p:nvPr/>
        </p:nvSpPr>
        <p:spPr>
          <a:xfrm>
            <a:off x="3900092" y="2350118"/>
            <a:ext cx="1311890" cy="1225485"/>
          </a:xfrm>
          <a:custGeom>
            <a:avLst/>
            <a:gdLst>
              <a:gd name="connsiteX0" fmla="*/ 1310326 w 1311890"/>
              <a:gd name="connsiteY0" fmla="*/ 207390 h 1225485"/>
              <a:gd name="connsiteX1" fmla="*/ 1282045 w 1311890"/>
              <a:gd name="connsiteY1" fmla="*/ 254524 h 1225485"/>
              <a:gd name="connsiteX2" fmla="*/ 1300899 w 1311890"/>
              <a:gd name="connsiteY2" fmla="*/ 480767 h 1225485"/>
              <a:gd name="connsiteX3" fmla="*/ 1310326 w 1311890"/>
              <a:gd name="connsiteY3" fmla="*/ 509048 h 1225485"/>
              <a:gd name="connsiteX4" fmla="*/ 1300899 w 1311890"/>
              <a:gd name="connsiteY4" fmla="*/ 725864 h 1225485"/>
              <a:gd name="connsiteX5" fmla="*/ 1282045 w 1311890"/>
              <a:gd name="connsiteY5" fmla="*/ 829559 h 1225485"/>
              <a:gd name="connsiteX6" fmla="*/ 1272619 w 1311890"/>
              <a:gd name="connsiteY6" fmla="*/ 961534 h 1225485"/>
              <a:gd name="connsiteX7" fmla="*/ 1263192 w 1311890"/>
              <a:gd name="connsiteY7" fmla="*/ 1027522 h 1225485"/>
              <a:gd name="connsiteX8" fmla="*/ 1253765 w 1311890"/>
              <a:gd name="connsiteY8" fmla="*/ 1102937 h 1225485"/>
              <a:gd name="connsiteX9" fmla="*/ 1244338 w 1311890"/>
              <a:gd name="connsiteY9" fmla="*/ 1150071 h 1225485"/>
              <a:gd name="connsiteX10" fmla="*/ 1234911 w 1311890"/>
              <a:gd name="connsiteY10" fmla="*/ 1225485 h 1225485"/>
              <a:gd name="connsiteX11" fmla="*/ 999241 w 1311890"/>
              <a:gd name="connsiteY11" fmla="*/ 1187778 h 1225485"/>
              <a:gd name="connsiteX12" fmla="*/ 970961 w 1311890"/>
              <a:gd name="connsiteY12" fmla="*/ 1178351 h 1225485"/>
              <a:gd name="connsiteX13" fmla="*/ 933254 w 1311890"/>
              <a:gd name="connsiteY13" fmla="*/ 1168924 h 1225485"/>
              <a:gd name="connsiteX14" fmla="*/ 886120 w 1311890"/>
              <a:gd name="connsiteY14" fmla="*/ 1150071 h 1225485"/>
              <a:gd name="connsiteX15" fmla="*/ 791852 w 1311890"/>
              <a:gd name="connsiteY15" fmla="*/ 1131217 h 1225485"/>
              <a:gd name="connsiteX16" fmla="*/ 716437 w 1311890"/>
              <a:gd name="connsiteY16" fmla="*/ 1102937 h 1225485"/>
              <a:gd name="connsiteX17" fmla="*/ 650450 w 1311890"/>
              <a:gd name="connsiteY17" fmla="*/ 1093510 h 1225485"/>
              <a:gd name="connsiteX18" fmla="*/ 622169 w 1311890"/>
              <a:gd name="connsiteY18" fmla="*/ 1084083 h 1225485"/>
              <a:gd name="connsiteX19" fmla="*/ 575035 w 1311890"/>
              <a:gd name="connsiteY19" fmla="*/ 1065229 h 1225485"/>
              <a:gd name="connsiteX20" fmla="*/ 499621 w 1311890"/>
              <a:gd name="connsiteY20" fmla="*/ 1046376 h 1225485"/>
              <a:gd name="connsiteX21" fmla="*/ 471340 w 1311890"/>
              <a:gd name="connsiteY21" fmla="*/ 1036949 h 1225485"/>
              <a:gd name="connsiteX22" fmla="*/ 433633 w 1311890"/>
              <a:gd name="connsiteY22" fmla="*/ 1018095 h 1225485"/>
              <a:gd name="connsiteX23" fmla="*/ 377072 w 1311890"/>
              <a:gd name="connsiteY23" fmla="*/ 1008668 h 1225485"/>
              <a:gd name="connsiteX24" fmla="*/ 245097 w 1311890"/>
              <a:gd name="connsiteY24" fmla="*/ 980388 h 1225485"/>
              <a:gd name="connsiteX25" fmla="*/ 188536 w 1311890"/>
              <a:gd name="connsiteY25" fmla="*/ 952108 h 1225485"/>
              <a:gd name="connsiteX26" fmla="*/ 150829 w 1311890"/>
              <a:gd name="connsiteY26" fmla="*/ 933254 h 1225485"/>
              <a:gd name="connsiteX27" fmla="*/ 113122 w 1311890"/>
              <a:gd name="connsiteY27" fmla="*/ 923827 h 1225485"/>
              <a:gd name="connsiteX28" fmla="*/ 47134 w 1311890"/>
              <a:gd name="connsiteY28" fmla="*/ 904974 h 1225485"/>
              <a:gd name="connsiteX29" fmla="*/ 18854 w 1311890"/>
              <a:gd name="connsiteY29" fmla="*/ 829559 h 1225485"/>
              <a:gd name="connsiteX30" fmla="*/ 0 w 1311890"/>
              <a:gd name="connsiteY30" fmla="*/ 791852 h 1225485"/>
              <a:gd name="connsiteX31" fmla="*/ 28280 w 1311890"/>
              <a:gd name="connsiteY31" fmla="*/ 697584 h 1225485"/>
              <a:gd name="connsiteX32" fmla="*/ 75414 w 1311890"/>
              <a:gd name="connsiteY32" fmla="*/ 641023 h 1225485"/>
              <a:gd name="connsiteX33" fmla="*/ 94268 w 1311890"/>
              <a:gd name="connsiteY33" fmla="*/ 603316 h 1225485"/>
              <a:gd name="connsiteX34" fmla="*/ 122548 w 1311890"/>
              <a:gd name="connsiteY34" fmla="*/ 565609 h 1225485"/>
              <a:gd name="connsiteX35" fmla="*/ 141402 w 1311890"/>
              <a:gd name="connsiteY35" fmla="*/ 537328 h 1225485"/>
              <a:gd name="connsiteX36" fmla="*/ 150829 w 1311890"/>
              <a:gd name="connsiteY36" fmla="*/ 273378 h 1225485"/>
              <a:gd name="connsiteX37" fmla="*/ 169683 w 1311890"/>
              <a:gd name="connsiteY37" fmla="*/ 141403 h 1225485"/>
              <a:gd name="connsiteX38" fmla="*/ 179109 w 1311890"/>
              <a:gd name="connsiteY38" fmla="*/ 65988 h 1225485"/>
              <a:gd name="connsiteX39" fmla="*/ 197963 w 1311890"/>
              <a:gd name="connsiteY39" fmla="*/ 0 h 1225485"/>
              <a:gd name="connsiteX40" fmla="*/ 386499 w 1311890"/>
              <a:gd name="connsiteY40" fmla="*/ 18854 h 1225485"/>
              <a:gd name="connsiteX41" fmla="*/ 471340 w 1311890"/>
              <a:gd name="connsiteY41" fmla="*/ 28281 h 1225485"/>
              <a:gd name="connsiteX42" fmla="*/ 782425 w 1311890"/>
              <a:gd name="connsiteY42" fmla="*/ 65988 h 1225485"/>
              <a:gd name="connsiteX43" fmla="*/ 914400 w 1311890"/>
              <a:gd name="connsiteY43" fmla="*/ 84842 h 1225485"/>
              <a:gd name="connsiteX44" fmla="*/ 1065229 w 1311890"/>
              <a:gd name="connsiteY44" fmla="*/ 103695 h 1225485"/>
              <a:gd name="connsiteX45" fmla="*/ 1121790 w 1311890"/>
              <a:gd name="connsiteY45" fmla="*/ 122549 h 1225485"/>
              <a:gd name="connsiteX46" fmla="*/ 1225485 w 1311890"/>
              <a:gd name="connsiteY46" fmla="*/ 150829 h 1225485"/>
              <a:gd name="connsiteX47" fmla="*/ 1310326 w 1311890"/>
              <a:gd name="connsiteY47" fmla="*/ 207390 h 122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1890" h="1225485">
                <a:moveTo>
                  <a:pt x="1310326" y="207390"/>
                </a:moveTo>
                <a:cubicBezTo>
                  <a:pt x="1319753" y="224673"/>
                  <a:pt x="1283567" y="236265"/>
                  <a:pt x="1282045" y="254524"/>
                </a:cubicBezTo>
                <a:cubicBezTo>
                  <a:pt x="1277350" y="310857"/>
                  <a:pt x="1283757" y="412200"/>
                  <a:pt x="1300899" y="480767"/>
                </a:cubicBezTo>
                <a:cubicBezTo>
                  <a:pt x="1303309" y="490407"/>
                  <a:pt x="1307184" y="499621"/>
                  <a:pt x="1310326" y="509048"/>
                </a:cubicBezTo>
                <a:cubicBezTo>
                  <a:pt x="1307184" y="581320"/>
                  <a:pt x="1305557" y="653674"/>
                  <a:pt x="1300899" y="725864"/>
                </a:cubicBezTo>
                <a:cubicBezTo>
                  <a:pt x="1296635" y="791953"/>
                  <a:pt x="1296975" y="784770"/>
                  <a:pt x="1282045" y="829559"/>
                </a:cubicBezTo>
                <a:cubicBezTo>
                  <a:pt x="1278903" y="873551"/>
                  <a:pt x="1276800" y="917629"/>
                  <a:pt x="1272619" y="961534"/>
                </a:cubicBezTo>
                <a:cubicBezTo>
                  <a:pt x="1270512" y="983653"/>
                  <a:pt x="1266129" y="1005498"/>
                  <a:pt x="1263192" y="1027522"/>
                </a:cubicBezTo>
                <a:cubicBezTo>
                  <a:pt x="1259844" y="1052634"/>
                  <a:pt x="1257617" y="1077898"/>
                  <a:pt x="1253765" y="1102937"/>
                </a:cubicBezTo>
                <a:cubicBezTo>
                  <a:pt x="1251329" y="1118773"/>
                  <a:pt x="1246774" y="1134235"/>
                  <a:pt x="1244338" y="1150071"/>
                </a:cubicBezTo>
                <a:cubicBezTo>
                  <a:pt x="1240486" y="1175110"/>
                  <a:pt x="1238053" y="1200347"/>
                  <a:pt x="1234911" y="1225485"/>
                </a:cubicBezTo>
                <a:cubicBezTo>
                  <a:pt x="1155798" y="1214183"/>
                  <a:pt x="1076022" y="1209716"/>
                  <a:pt x="999241" y="1187778"/>
                </a:cubicBezTo>
                <a:cubicBezTo>
                  <a:pt x="989687" y="1185048"/>
                  <a:pt x="980515" y="1181081"/>
                  <a:pt x="970961" y="1178351"/>
                </a:cubicBezTo>
                <a:cubicBezTo>
                  <a:pt x="958504" y="1174792"/>
                  <a:pt x="945545" y="1173021"/>
                  <a:pt x="933254" y="1168924"/>
                </a:cubicBezTo>
                <a:cubicBezTo>
                  <a:pt x="917201" y="1163573"/>
                  <a:pt x="902173" y="1155422"/>
                  <a:pt x="886120" y="1150071"/>
                </a:cubicBezTo>
                <a:cubicBezTo>
                  <a:pt x="848555" y="1137549"/>
                  <a:pt x="833627" y="1140500"/>
                  <a:pt x="791852" y="1131217"/>
                </a:cubicBezTo>
                <a:cubicBezTo>
                  <a:pt x="746136" y="1121058"/>
                  <a:pt x="775150" y="1117615"/>
                  <a:pt x="716437" y="1102937"/>
                </a:cubicBezTo>
                <a:cubicBezTo>
                  <a:pt x="694881" y="1097548"/>
                  <a:pt x="672446" y="1096652"/>
                  <a:pt x="650450" y="1093510"/>
                </a:cubicBezTo>
                <a:cubicBezTo>
                  <a:pt x="641023" y="1090368"/>
                  <a:pt x="631473" y="1087572"/>
                  <a:pt x="622169" y="1084083"/>
                </a:cubicBezTo>
                <a:cubicBezTo>
                  <a:pt x="606325" y="1078141"/>
                  <a:pt x="591208" y="1070205"/>
                  <a:pt x="575035" y="1065229"/>
                </a:cubicBezTo>
                <a:cubicBezTo>
                  <a:pt x="550269" y="1057609"/>
                  <a:pt x="524203" y="1054570"/>
                  <a:pt x="499621" y="1046376"/>
                </a:cubicBezTo>
                <a:cubicBezTo>
                  <a:pt x="490194" y="1043234"/>
                  <a:pt x="480473" y="1040863"/>
                  <a:pt x="471340" y="1036949"/>
                </a:cubicBezTo>
                <a:cubicBezTo>
                  <a:pt x="458424" y="1031413"/>
                  <a:pt x="447093" y="1022133"/>
                  <a:pt x="433633" y="1018095"/>
                </a:cubicBezTo>
                <a:cubicBezTo>
                  <a:pt x="415325" y="1012603"/>
                  <a:pt x="395815" y="1012416"/>
                  <a:pt x="377072" y="1008668"/>
                </a:cubicBezTo>
                <a:cubicBezTo>
                  <a:pt x="332955" y="999845"/>
                  <a:pt x="245097" y="980388"/>
                  <a:pt x="245097" y="980388"/>
                </a:cubicBezTo>
                <a:cubicBezTo>
                  <a:pt x="190747" y="944153"/>
                  <a:pt x="243179" y="975526"/>
                  <a:pt x="188536" y="952108"/>
                </a:cubicBezTo>
                <a:cubicBezTo>
                  <a:pt x="175620" y="946572"/>
                  <a:pt x="163987" y="938188"/>
                  <a:pt x="150829" y="933254"/>
                </a:cubicBezTo>
                <a:cubicBezTo>
                  <a:pt x="138698" y="928705"/>
                  <a:pt x="125579" y="927386"/>
                  <a:pt x="113122" y="923827"/>
                </a:cubicBezTo>
                <a:cubicBezTo>
                  <a:pt x="18496" y="896791"/>
                  <a:pt x="164957" y="934427"/>
                  <a:pt x="47134" y="904974"/>
                </a:cubicBezTo>
                <a:cubicBezTo>
                  <a:pt x="8409" y="846886"/>
                  <a:pt x="46035" y="911102"/>
                  <a:pt x="18854" y="829559"/>
                </a:cubicBezTo>
                <a:cubicBezTo>
                  <a:pt x="14410" y="816227"/>
                  <a:pt x="6285" y="804421"/>
                  <a:pt x="0" y="791852"/>
                </a:cubicBezTo>
                <a:cubicBezTo>
                  <a:pt x="9427" y="760429"/>
                  <a:pt x="16503" y="728203"/>
                  <a:pt x="28280" y="697584"/>
                </a:cubicBezTo>
                <a:cubicBezTo>
                  <a:pt x="40746" y="665173"/>
                  <a:pt x="55342" y="669124"/>
                  <a:pt x="75414" y="641023"/>
                </a:cubicBezTo>
                <a:cubicBezTo>
                  <a:pt x="83582" y="629588"/>
                  <a:pt x="86820" y="615233"/>
                  <a:pt x="94268" y="603316"/>
                </a:cubicBezTo>
                <a:cubicBezTo>
                  <a:pt x="102595" y="589993"/>
                  <a:pt x="113416" y="578394"/>
                  <a:pt x="122548" y="565609"/>
                </a:cubicBezTo>
                <a:cubicBezTo>
                  <a:pt x="129133" y="556390"/>
                  <a:pt x="135117" y="546755"/>
                  <a:pt x="141402" y="537328"/>
                </a:cubicBezTo>
                <a:cubicBezTo>
                  <a:pt x="144544" y="449345"/>
                  <a:pt x="146077" y="361289"/>
                  <a:pt x="150829" y="273378"/>
                </a:cubicBezTo>
                <a:cubicBezTo>
                  <a:pt x="156494" y="168583"/>
                  <a:pt x="157790" y="218708"/>
                  <a:pt x="169683" y="141403"/>
                </a:cubicBezTo>
                <a:cubicBezTo>
                  <a:pt x="173535" y="116364"/>
                  <a:pt x="174944" y="90977"/>
                  <a:pt x="179109" y="65988"/>
                </a:cubicBezTo>
                <a:cubicBezTo>
                  <a:pt x="183054" y="42317"/>
                  <a:pt x="190492" y="22413"/>
                  <a:pt x="197963" y="0"/>
                </a:cubicBezTo>
                <a:lnTo>
                  <a:pt x="386499" y="18854"/>
                </a:lnTo>
                <a:cubicBezTo>
                  <a:pt x="414779" y="21996"/>
                  <a:pt x="443152" y="24393"/>
                  <a:pt x="471340" y="28281"/>
                </a:cubicBezTo>
                <a:cubicBezTo>
                  <a:pt x="745702" y="66124"/>
                  <a:pt x="567304" y="49440"/>
                  <a:pt x="782425" y="65988"/>
                </a:cubicBezTo>
                <a:cubicBezTo>
                  <a:pt x="846587" y="87376"/>
                  <a:pt x="790485" y="71074"/>
                  <a:pt x="914400" y="84842"/>
                </a:cubicBezTo>
                <a:cubicBezTo>
                  <a:pt x="964758" y="90437"/>
                  <a:pt x="1014953" y="97411"/>
                  <a:pt x="1065229" y="103695"/>
                </a:cubicBezTo>
                <a:cubicBezTo>
                  <a:pt x="1084083" y="109980"/>
                  <a:pt x="1102510" y="117729"/>
                  <a:pt x="1121790" y="122549"/>
                </a:cubicBezTo>
                <a:cubicBezTo>
                  <a:pt x="1206844" y="143813"/>
                  <a:pt x="1172622" y="133210"/>
                  <a:pt x="1225485" y="150829"/>
                </a:cubicBezTo>
                <a:cubicBezTo>
                  <a:pt x="1257981" y="194158"/>
                  <a:pt x="1300899" y="190107"/>
                  <a:pt x="1310326" y="207390"/>
                </a:cubicBez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0" name="Freeform: Shape 19">
            <a:extLst>
              <a:ext uri="{FF2B5EF4-FFF2-40B4-BE49-F238E27FC236}">
                <a16:creationId xmlns:a16="http://schemas.microsoft.com/office/drawing/2014/main" id="{A48D486F-25BF-8E9B-B9A3-A6E6E1379768}"/>
              </a:ext>
            </a:extLst>
          </p:cNvPr>
          <p:cNvSpPr/>
          <p:nvPr/>
        </p:nvSpPr>
        <p:spPr>
          <a:xfrm>
            <a:off x="6364387" y="4213389"/>
            <a:ext cx="1417826" cy="1285511"/>
          </a:xfrm>
          <a:custGeom>
            <a:avLst/>
            <a:gdLst>
              <a:gd name="connsiteX0" fmla="*/ 113121 w 1417826"/>
              <a:gd name="connsiteY0" fmla="*/ 75414 h 1285511"/>
              <a:gd name="connsiteX1" fmla="*/ 103695 w 1417826"/>
              <a:gd name="connsiteY1" fmla="*/ 216816 h 1285511"/>
              <a:gd name="connsiteX2" fmla="*/ 84841 w 1417826"/>
              <a:gd name="connsiteY2" fmla="*/ 245097 h 1285511"/>
              <a:gd name="connsiteX3" fmla="*/ 37707 w 1417826"/>
              <a:gd name="connsiteY3" fmla="*/ 320511 h 1285511"/>
              <a:gd name="connsiteX4" fmla="*/ 18853 w 1417826"/>
              <a:gd name="connsiteY4" fmla="*/ 377072 h 1285511"/>
              <a:gd name="connsiteX5" fmla="*/ 37707 w 1417826"/>
              <a:gd name="connsiteY5" fmla="*/ 584462 h 1285511"/>
              <a:gd name="connsiteX6" fmla="*/ 94268 w 1417826"/>
              <a:gd name="connsiteY6" fmla="*/ 641022 h 1285511"/>
              <a:gd name="connsiteX7" fmla="*/ 141402 w 1417826"/>
              <a:gd name="connsiteY7" fmla="*/ 669303 h 1285511"/>
              <a:gd name="connsiteX8" fmla="*/ 179109 w 1417826"/>
              <a:gd name="connsiteY8" fmla="*/ 697583 h 1285511"/>
              <a:gd name="connsiteX9" fmla="*/ 207389 w 1417826"/>
              <a:gd name="connsiteY9" fmla="*/ 707010 h 1285511"/>
              <a:gd name="connsiteX10" fmla="*/ 273377 w 1417826"/>
              <a:gd name="connsiteY10" fmla="*/ 725864 h 1285511"/>
              <a:gd name="connsiteX11" fmla="*/ 348792 w 1417826"/>
              <a:gd name="connsiteY11" fmla="*/ 744717 h 1285511"/>
              <a:gd name="connsiteX12" fmla="*/ 443060 w 1417826"/>
              <a:gd name="connsiteY12" fmla="*/ 716437 h 1285511"/>
              <a:gd name="connsiteX13" fmla="*/ 480767 w 1417826"/>
              <a:gd name="connsiteY13" fmla="*/ 697583 h 1285511"/>
              <a:gd name="connsiteX14" fmla="*/ 697583 w 1417826"/>
              <a:gd name="connsiteY14" fmla="*/ 688156 h 1285511"/>
              <a:gd name="connsiteX15" fmla="*/ 838985 w 1417826"/>
              <a:gd name="connsiteY15" fmla="*/ 688156 h 1285511"/>
              <a:gd name="connsiteX16" fmla="*/ 867266 w 1417826"/>
              <a:gd name="connsiteY16" fmla="*/ 707010 h 1285511"/>
              <a:gd name="connsiteX17" fmla="*/ 886119 w 1417826"/>
              <a:gd name="connsiteY17" fmla="*/ 735290 h 1285511"/>
              <a:gd name="connsiteX18" fmla="*/ 923827 w 1417826"/>
              <a:gd name="connsiteY18" fmla="*/ 763571 h 1285511"/>
              <a:gd name="connsiteX19" fmla="*/ 933253 w 1417826"/>
              <a:gd name="connsiteY19" fmla="*/ 791851 h 1285511"/>
              <a:gd name="connsiteX20" fmla="*/ 989814 w 1417826"/>
              <a:gd name="connsiteY20" fmla="*/ 838985 h 1285511"/>
              <a:gd name="connsiteX21" fmla="*/ 1084082 w 1417826"/>
              <a:gd name="connsiteY21" fmla="*/ 942680 h 1285511"/>
              <a:gd name="connsiteX22" fmla="*/ 1150070 w 1417826"/>
              <a:gd name="connsiteY22" fmla="*/ 989814 h 1285511"/>
              <a:gd name="connsiteX23" fmla="*/ 1206631 w 1417826"/>
              <a:gd name="connsiteY23" fmla="*/ 1018095 h 1285511"/>
              <a:gd name="connsiteX24" fmla="*/ 1225484 w 1417826"/>
              <a:gd name="connsiteY24" fmla="*/ 1046375 h 1285511"/>
              <a:gd name="connsiteX25" fmla="*/ 1244338 w 1417826"/>
              <a:gd name="connsiteY25" fmla="*/ 1084082 h 1285511"/>
              <a:gd name="connsiteX26" fmla="*/ 1300899 w 1417826"/>
              <a:gd name="connsiteY26" fmla="*/ 1150070 h 1285511"/>
              <a:gd name="connsiteX27" fmla="*/ 1319752 w 1417826"/>
              <a:gd name="connsiteY27" fmla="*/ 1187777 h 1285511"/>
              <a:gd name="connsiteX28" fmla="*/ 1300899 w 1417826"/>
              <a:gd name="connsiteY28" fmla="*/ 1244338 h 1285511"/>
              <a:gd name="connsiteX29" fmla="*/ 1366886 w 1417826"/>
              <a:gd name="connsiteY29" fmla="*/ 1263191 h 1285511"/>
              <a:gd name="connsiteX30" fmla="*/ 1385740 w 1417826"/>
              <a:gd name="connsiteY30" fmla="*/ 1206631 h 1285511"/>
              <a:gd name="connsiteX31" fmla="*/ 1404594 w 1417826"/>
              <a:gd name="connsiteY31" fmla="*/ 1178350 h 1285511"/>
              <a:gd name="connsiteX32" fmla="*/ 1404594 w 1417826"/>
              <a:gd name="connsiteY32" fmla="*/ 1046375 h 1285511"/>
              <a:gd name="connsiteX33" fmla="*/ 1385740 w 1417826"/>
              <a:gd name="connsiteY33" fmla="*/ 989814 h 1285511"/>
              <a:gd name="connsiteX34" fmla="*/ 1357460 w 1417826"/>
              <a:gd name="connsiteY34" fmla="*/ 942680 h 1285511"/>
              <a:gd name="connsiteX35" fmla="*/ 1329179 w 1417826"/>
              <a:gd name="connsiteY35" fmla="*/ 886119 h 1285511"/>
              <a:gd name="connsiteX36" fmla="*/ 1291472 w 1417826"/>
              <a:gd name="connsiteY36" fmla="*/ 838985 h 1285511"/>
              <a:gd name="connsiteX37" fmla="*/ 1263192 w 1417826"/>
              <a:gd name="connsiteY37" fmla="*/ 791851 h 1285511"/>
              <a:gd name="connsiteX38" fmla="*/ 1234911 w 1417826"/>
              <a:gd name="connsiteY38" fmla="*/ 763571 h 1285511"/>
              <a:gd name="connsiteX39" fmla="*/ 1206631 w 1417826"/>
              <a:gd name="connsiteY39" fmla="*/ 707010 h 1285511"/>
              <a:gd name="connsiteX40" fmla="*/ 1187777 w 1417826"/>
              <a:gd name="connsiteY40" fmla="*/ 575035 h 1285511"/>
              <a:gd name="connsiteX41" fmla="*/ 1168923 w 1417826"/>
              <a:gd name="connsiteY41" fmla="*/ 546754 h 1285511"/>
              <a:gd name="connsiteX42" fmla="*/ 1150070 w 1417826"/>
              <a:gd name="connsiteY42" fmla="*/ 443059 h 1285511"/>
              <a:gd name="connsiteX43" fmla="*/ 1159497 w 1417826"/>
              <a:gd name="connsiteY43" fmla="*/ 329938 h 1285511"/>
              <a:gd name="connsiteX44" fmla="*/ 1102936 w 1417826"/>
              <a:gd name="connsiteY44" fmla="*/ 254523 h 1285511"/>
              <a:gd name="connsiteX45" fmla="*/ 1074655 w 1417826"/>
              <a:gd name="connsiteY45" fmla="*/ 207389 h 1285511"/>
              <a:gd name="connsiteX46" fmla="*/ 1055802 w 1417826"/>
              <a:gd name="connsiteY46" fmla="*/ 169682 h 1285511"/>
              <a:gd name="connsiteX47" fmla="*/ 1027521 w 1417826"/>
              <a:gd name="connsiteY47" fmla="*/ 150829 h 1285511"/>
              <a:gd name="connsiteX48" fmla="*/ 980387 w 1417826"/>
              <a:gd name="connsiteY48" fmla="*/ 113121 h 1285511"/>
              <a:gd name="connsiteX49" fmla="*/ 904973 w 1417826"/>
              <a:gd name="connsiteY49" fmla="*/ 103695 h 1285511"/>
              <a:gd name="connsiteX50" fmla="*/ 848412 w 1417826"/>
              <a:gd name="connsiteY50" fmla="*/ 65987 h 1285511"/>
              <a:gd name="connsiteX51" fmla="*/ 782425 w 1417826"/>
              <a:gd name="connsiteY51" fmla="*/ 0 h 1285511"/>
              <a:gd name="connsiteX52" fmla="*/ 697583 w 1417826"/>
              <a:gd name="connsiteY52" fmla="*/ 9426 h 1285511"/>
              <a:gd name="connsiteX53" fmla="*/ 659876 w 1417826"/>
              <a:gd name="connsiteY53" fmla="*/ 18853 h 1285511"/>
              <a:gd name="connsiteX54" fmla="*/ 367645 w 1417826"/>
              <a:gd name="connsiteY54" fmla="*/ 28280 h 1285511"/>
              <a:gd name="connsiteX55" fmla="*/ 329938 w 1417826"/>
              <a:gd name="connsiteY55" fmla="*/ 37707 h 1285511"/>
              <a:gd name="connsiteX56" fmla="*/ 301658 w 1417826"/>
              <a:gd name="connsiteY56" fmla="*/ 56560 h 1285511"/>
              <a:gd name="connsiteX57" fmla="*/ 245097 w 1417826"/>
              <a:gd name="connsiteY57" fmla="*/ 65987 h 1285511"/>
              <a:gd name="connsiteX58" fmla="*/ 216816 w 1417826"/>
              <a:gd name="connsiteY58" fmla="*/ 75414 h 1285511"/>
              <a:gd name="connsiteX59" fmla="*/ 141402 w 1417826"/>
              <a:gd name="connsiteY59" fmla="*/ 94268 h 1285511"/>
              <a:gd name="connsiteX60" fmla="*/ 0 w 1417826"/>
              <a:gd name="connsiteY60" fmla="*/ 47134 h 12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17826" h="1285511">
                <a:moveTo>
                  <a:pt x="113121" y="75414"/>
                </a:moveTo>
                <a:cubicBezTo>
                  <a:pt x="109979" y="122548"/>
                  <a:pt x="111461" y="170220"/>
                  <a:pt x="103695" y="216816"/>
                </a:cubicBezTo>
                <a:cubicBezTo>
                  <a:pt x="101832" y="227992"/>
                  <a:pt x="89908" y="234963"/>
                  <a:pt x="84841" y="245097"/>
                </a:cubicBezTo>
                <a:cubicBezTo>
                  <a:pt x="47998" y="318781"/>
                  <a:pt x="124250" y="212331"/>
                  <a:pt x="37707" y="320511"/>
                </a:cubicBezTo>
                <a:cubicBezTo>
                  <a:pt x="31422" y="339365"/>
                  <a:pt x="17054" y="357280"/>
                  <a:pt x="18853" y="377072"/>
                </a:cubicBezTo>
                <a:cubicBezTo>
                  <a:pt x="25138" y="446202"/>
                  <a:pt x="18637" y="517718"/>
                  <a:pt x="37707" y="584462"/>
                </a:cubicBezTo>
                <a:cubicBezTo>
                  <a:pt x="45032" y="610099"/>
                  <a:pt x="71405" y="627304"/>
                  <a:pt x="94268" y="641022"/>
                </a:cubicBezTo>
                <a:cubicBezTo>
                  <a:pt x="109979" y="650449"/>
                  <a:pt x="126157" y="659139"/>
                  <a:pt x="141402" y="669303"/>
                </a:cubicBezTo>
                <a:cubicBezTo>
                  <a:pt x="154474" y="678018"/>
                  <a:pt x="165468" y="689788"/>
                  <a:pt x="179109" y="697583"/>
                </a:cubicBezTo>
                <a:cubicBezTo>
                  <a:pt x="187736" y="702513"/>
                  <a:pt x="197871" y="704155"/>
                  <a:pt x="207389" y="707010"/>
                </a:cubicBezTo>
                <a:cubicBezTo>
                  <a:pt x="229300" y="713584"/>
                  <a:pt x="251184" y="720316"/>
                  <a:pt x="273377" y="725864"/>
                </a:cubicBezTo>
                <a:lnTo>
                  <a:pt x="348792" y="744717"/>
                </a:lnTo>
                <a:cubicBezTo>
                  <a:pt x="545453" y="666055"/>
                  <a:pt x="251836" y="780180"/>
                  <a:pt x="443060" y="716437"/>
                </a:cubicBezTo>
                <a:cubicBezTo>
                  <a:pt x="456391" y="711993"/>
                  <a:pt x="466800" y="699135"/>
                  <a:pt x="480767" y="697583"/>
                </a:cubicBezTo>
                <a:cubicBezTo>
                  <a:pt x="552665" y="689594"/>
                  <a:pt x="625311" y="691298"/>
                  <a:pt x="697583" y="688156"/>
                </a:cubicBezTo>
                <a:cubicBezTo>
                  <a:pt x="758262" y="679488"/>
                  <a:pt x="776171" y="671025"/>
                  <a:pt x="838985" y="688156"/>
                </a:cubicBezTo>
                <a:cubicBezTo>
                  <a:pt x="849916" y="691137"/>
                  <a:pt x="857839" y="700725"/>
                  <a:pt x="867266" y="707010"/>
                </a:cubicBezTo>
                <a:cubicBezTo>
                  <a:pt x="873550" y="716437"/>
                  <a:pt x="878108" y="727279"/>
                  <a:pt x="886119" y="735290"/>
                </a:cubicBezTo>
                <a:cubicBezTo>
                  <a:pt x="897229" y="746400"/>
                  <a:pt x="913769" y="751501"/>
                  <a:pt x="923827" y="763571"/>
                </a:cubicBezTo>
                <a:cubicBezTo>
                  <a:pt x="930188" y="771204"/>
                  <a:pt x="927741" y="783583"/>
                  <a:pt x="933253" y="791851"/>
                </a:cubicBezTo>
                <a:cubicBezTo>
                  <a:pt x="947770" y="813627"/>
                  <a:pt x="968946" y="825073"/>
                  <a:pt x="989814" y="838985"/>
                </a:cubicBezTo>
                <a:cubicBezTo>
                  <a:pt x="1028387" y="896845"/>
                  <a:pt x="1000658" y="859257"/>
                  <a:pt x="1084082" y="942680"/>
                </a:cubicBezTo>
                <a:cubicBezTo>
                  <a:pt x="1130146" y="988743"/>
                  <a:pt x="1092169" y="956726"/>
                  <a:pt x="1150070" y="989814"/>
                </a:cubicBezTo>
                <a:cubicBezTo>
                  <a:pt x="1201237" y="1019053"/>
                  <a:pt x="1154780" y="1000811"/>
                  <a:pt x="1206631" y="1018095"/>
                </a:cubicBezTo>
                <a:cubicBezTo>
                  <a:pt x="1212915" y="1027522"/>
                  <a:pt x="1219863" y="1036538"/>
                  <a:pt x="1225484" y="1046375"/>
                </a:cubicBezTo>
                <a:cubicBezTo>
                  <a:pt x="1232456" y="1058576"/>
                  <a:pt x="1236890" y="1072165"/>
                  <a:pt x="1244338" y="1084082"/>
                </a:cubicBezTo>
                <a:cubicBezTo>
                  <a:pt x="1264494" y="1116331"/>
                  <a:pt x="1275190" y="1124361"/>
                  <a:pt x="1300899" y="1150070"/>
                </a:cubicBezTo>
                <a:cubicBezTo>
                  <a:pt x="1307183" y="1162639"/>
                  <a:pt x="1319752" y="1173725"/>
                  <a:pt x="1319752" y="1187777"/>
                </a:cubicBezTo>
                <a:cubicBezTo>
                  <a:pt x="1319752" y="1207650"/>
                  <a:pt x="1300899" y="1244338"/>
                  <a:pt x="1300899" y="1244338"/>
                </a:cubicBezTo>
                <a:cubicBezTo>
                  <a:pt x="1310064" y="1271832"/>
                  <a:pt x="1312655" y="1310643"/>
                  <a:pt x="1366886" y="1263191"/>
                </a:cubicBezTo>
                <a:cubicBezTo>
                  <a:pt x="1381842" y="1250104"/>
                  <a:pt x="1374716" y="1223167"/>
                  <a:pt x="1385740" y="1206631"/>
                </a:cubicBezTo>
                <a:lnTo>
                  <a:pt x="1404594" y="1178350"/>
                </a:lnTo>
                <a:cubicBezTo>
                  <a:pt x="1423175" y="1122602"/>
                  <a:pt x="1421275" y="1140899"/>
                  <a:pt x="1404594" y="1046375"/>
                </a:cubicBezTo>
                <a:cubicBezTo>
                  <a:pt x="1401140" y="1026804"/>
                  <a:pt x="1395965" y="1006855"/>
                  <a:pt x="1385740" y="989814"/>
                </a:cubicBezTo>
                <a:cubicBezTo>
                  <a:pt x="1376313" y="974103"/>
                  <a:pt x="1365654" y="959068"/>
                  <a:pt x="1357460" y="942680"/>
                </a:cubicBezTo>
                <a:cubicBezTo>
                  <a:pt x="1330279" y="888319"/>
                  <a:pt x="1369702" y="940151"/>
                  <a:pt x="1329179" y="886119"/>
                </a:cubicBezTo>
                <a:cubicBezTo>
                  <a:pt x="1317107" y="870023"/>
                  <a:pt x="1303010" y="855468"/>
                  <a:pt x="1291472" y="838985"/>
                </a:cubicBezTo>
                <a:cubicBezTo>
                  <a:pt x="1280965" y="823975"/>
                  <a:pt x="1274185" y="806509"/>
                  <a:pt x="1263192" y="791851"/>
                </a:cubicBezTo>
                <a:cubicBezTo>
                  <a:pt x="1255193" y="781186"/>
                  <a:pt x="1243446" y="773813"/>
                  <a:pt x="1234911" y="763571"/>
                </a:cubicBezTo>
                <a:cubicBezTo>
                  <a:pt x="1214608" y="739208"/>
                  <a:pt x="1216078" y="735351"/>
                  <a:pt x="1206631" y="707010"/>
                </a:cubicBezTo>
                <a:cubicBezTo>
                  <a:pt x="1204968" y="690384"/>
                  <a:pt x="1201149" y="606236"/>
                  <a:pt x="1187777" y="575035"/>
                </a:cubicBezTo>
                <a:cubicBezTo>
                  <a:pt x="1183314" y="564621"/>
                  <a:pt x="1175208" y="556181"/>
                  <a:pt x="1168923" y="546754"/>
                </a:cubicBezTo>
                <a:cubicBezTo>
                  <a:pt x="1160674" y="513754"/>
                  <a:pt x="1150070" y="476832"/>
                  <a:pt x="1150070" y="443059"/>
                </a:cubicBezTo>
                <a:cubicBezTo>
                  <a:pt x="1150070" y="405221"/>
                  <a:pt x="1156355" y="367645"/>
                  <a:pt x="1159497" y="329938"/>
                </a:cubicBezTo>
                <a:cubicBezTo>
                  <a:pt x="1067682" y="176916"/>
                  <a:pt x="1185409" y="364487"/>
                  <a:pt x="1102936" y="254523"/>
                </a:cubicBezTo>
                <a:cubicBezTo>
                  <a:pt x="1091943" y="239865"/>
                  <a:pt x="1083553" y="223406"/>
                  <a:pt x="1074655" y="207389"/>
                </a:cubicBezTo>
                <a:cubicBezTo>
                  <a:pt x="1067830" y="195105"/>
                  <a:pt x="1064798" y="180477"/>
                  <a:pt x="1055802" y="169682"/>
                </a:cubicBezTo>
                <a:cubicBezTo>
                  <a:pt x="1048549" y="160978"/>
                  <a:pt x="1036585" y="157627"/>
                  <a:pt x="1027521" y="150829"/>
                </a:cubicBezTo>
                <a:cubicBezTo>
                  <a:pt x="1011425" y="138757"/>
                  <a:pt x="999166" y="120344"/>
                  <a:pt x="980387" y="113121"/>
                </a:cubicBezTo>
                <a:cubicBezTo>
                  <a:pt x="956742" y="104027"/>
                  <a:pt x="930111" y="106837"/>
                  <a:pt x="904973" y="103695"/>
                </a:cubicBezTo>
                <a:cubicBezTo>
                  <a:pt x="886119" y="91126"/>
                  <a:pt x="860981" y="84841"/>
                  <a:pt x="848412" y="65987"/>
                </a:cubicBezTo>
                <a:cubicBezTo>
                  <a:pt x="805193" y="1158"/>
                  <a:pt x="832202" y="16591"/>
                  <a:pt x="782425" y="0"/>
                </a:cubicBezTo>
                <a:cubicBezTo>
                  <a:pt x="754144" y="3142"/>
                  <a:pt x="725707" y="5099"/>
                  <a:pt x="697583" y="9426"/>
                </a:cubicBezTo>
                <a:cubicBezTo>
                  <a:pt x="684778" y="11396"/>
                  <a:pt x="672811" y="18114"/>
                  <a:pt x="659876" y="18853"/>
                </a:cubicBezTo>
                <a:cubicBezTo>
                  <a:pt x="562574" y="24413"/>
                  <a:pt x="465055" y="25138"/>
                  <a:pt x="367645" y="28280"/>
                </a:cubicBezTo>
                <a:cubicBezTo>
                  <a:pt x="355076" y="31422"/>
                  <a:pt x="341846" y="32603"/>
                  <a:pt x="329938" y="37707"/>
                </a:cubicBezTo>
                <a:cubicBezTo>
                  <a:pt x="319525" y="42170"/>
                  <a:pt x="312406" y="52977"/>
                  <a:pt x="301658" y="56560"/>
                </a:cubicBezTo>
                <a:cubicBezTo>
                  <a:pt x="283525" y="62604"/>
                  <a:pt x="263756" y="61841"/>
                  <a:pt x="245097" y="65987"/>
                </a:cubicBezTo>
                <a:cubicBezTo>
                  <a:pt x="235397" y="68143"/>
                  <a:pt x="226456" y="73004"/>
                  <a:pt x="216816" y="75414"/>
                </a:cubicBezTo>
                <a:lnTo>
                  <a:pt x="141402" y="94268"/>
                </a:lnTo>
                <a:cubicBezTo>
                  <a:pt x="29167" y="71821"/>
                  <a:pt x="74612" y="91901"/>
                  <a:pt x="0" y="47134"/>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3" name="Freeform: Shape 22">
            <a:extLst>
              <a:ext uri="{FF2B5EF4-FFF2-40B4-BE49-F238E27FC236}">
                <a16:creationId xmlns:a16="http://schemas.microsoft.com/office/drawing/2014/main" id="{EA5A5AD3-CF9F-341C-3102-4D4204991F5C}"/>
              </a:ext>
            </a:extLst>
          </p:cNvPr>
          <p:cNvSpPr/>
          <p:nvPr/>
        </p:nvSpPr>
        <p:spPr>
          <a:xfrm>
            <a:off x="5805758" y="4149608"/>
            <a:ext cx="754316" cy="941033"/>
          </a:xfrm>
          <a:custGeom>
            <a:avLst/>
            <a:gdLst>
              <a:gd name="connsiteX0" fmla="*/ 639192 w 826172"/>
              <a:gd name="connsiteY0" fmla="*/ 88776 h 941033"/>
              <a:gd name="connsiteX1" fmla="*/ 612559 w 826172"/>
              <a:gd name="connsiteY1" fmla="*/ 44388 h 941033"/>
              <a:gd name="connsiteX2" fmla="*/ 479394 w 826172"/>
              <a:gd name="connsiteY2" fmla="*/ 17755 h 941033"/>
              <a:gd name="connsiteX3" fmla="*/ 426128 w 826172"/>
              <a:gd name="connsiteY3" fmla="*/ 8877 h 941033"/>
              <a:gd name="connsiteX4" fmla="*/ 346229 w 826172"/>
              <a:gd name="connsiteY4" fmla="*/ 0 h 941033"/>
              <a:gd name="connsiteX5" fmla="*/ 204187 w 826172"/>
              <a:gd name="connsiteY5" fmla="*/ 17755 h 941033"/>
              <a:gd name="connsiteX6" fmla="*/ 195309 w 826172"/>
              <a:gd name="connsiteY6" fmla="*/ 53266 h 941033"/>
              <a:gd name="connsiteX7" fmla="*/ 186431 w 826172"/>
              <a:gd name="connsiteY7" fmla="*/ 204186 h 941033"/>
              <a:gd name="connsiteX8" fmla="*/ 177554 w 826172"/>
              <a:gd name="connsiteY8" fmla="*/ 230819 h 941033"/>
              <a:gd name="connsiteX9" fmla="*/ 168676 w 826172"/>
              <a:gd name="connsiteY9" fmla="*/ 266330 h 941033"/>
              <a:gd name="connsiteX10" fmla="*/ 159798 w 826172"/>
              <a:gd name="connsiteY10" fmla="*/ 381739 h 941033"/>
              <a:gd name="connsiteX11" fmla="*/ 124287 w 826172"/>
              <a:gd name="connsiteY11" fmla="*/ 390617 h 941033"/>
              <a:gd name="connsiteX12" fmla="*/ 0 w 826172"/>
              <a:gd name="connsiteY12" fmla="*/ 399495 h 941033"/>
              <a:gd name="connsiteX13" fmla="*/ 17755 w 826172"/>
              <a:gd name="connsiteY13" fmla="*/ 692458 h 941033"/>
              <a:gd name="connsiteX14" fmla="*/ 35511 w 826172"/>
              <a:gd name="connsiteY14" fmla="*/ 736846 h 941033"/>
              <a:gd name="connsiteX15" fmla="*/ 44388 w 826172"/>
              <a:gd name="connsiteY15" fmla="*/ 763479 h 941033"/>
              <a:gd name="connsiteX16" fmla="*/ 88777 w 826172"/>
              <a:gd name="connsiteY16" fmla="*/ 807867 h 941033"/>
              <a:gd name="connsiteX17" fmla="*/ 106532 w 826172"/>
              <a:gd name="connsiteY17" fmla="*/ 825623 h 941033"/>
              <a:gd name="connsiteX18" fmla="*/ 133165 w 826172"/>
              <a:gd name="connsiteY18" fmla="*/ 843378 h 941033"/>
              <a:gd name="connsiteX19" fmla="*/ 150920 w 826172"/>
              <a:gd name="connsiteY19" fmla="*/ 861134 h 941033"/>
              <a:gd name="connsiteX20" fmla="*/ 186431 w 826172"/>
              <a:gd name="connsiteY20" fmla="*/ 870011 h 941033"/>
              <a:gd name="connsiteX21" fmla="*/ 275208 w 826172"/>
              <a:gd name="connsiteY21" fmla="*/ 896644 h 941033"/>
              <a:gd name="connsiteX22" fmla="*/ 355107 w 826172"/>
              <a:gd name="connsiteY22" fmla="*/ 905522 h 941033"/>
              <a:gd name="connsiteX23" fmla="*/ 488272 w 826172"/>
              <a:gd name="connsiteY23" fmla="*/ 923277 h 941033"/>
              <a:gd name="connsiteX24" fmla="*/ 603682 w 826172"/>
              <a:gd name="connsiteY24" fmla="*/ 932155 h 941033"/>
              <a:gd name="connsiteX25" fmla="*/ 790113 w 826172"/>
              <a:gd name="connsiteY25" fmla="*/ 941033 h 941033"/>
              <a:gd name="connsiteX26" fmla="*/ 816746 w 826172"/>
              <a:gd name="connsiteY26" fmla="*/ 923277 h 941033"/>
              <a:gd name="connsiteX27" fmla="*/ 816746 w 826172"/>
              <a:gd name="connsiteY27" fmla="*/ 825623 h 941033"/>
              <a:gd name="connsiteX28" fmla="*/ 763480 w 826172"/>
              <a:gd name="connsiteY28" fmla="*/ 798990 h 941033"/>
              <a:gd name="connsiteX29" fmla="*/ 745724 w 826172"/>
              <a:gd name="connsiteY29" fmla="*/ 781234 h 941033"/>
              <a:gd name="connsiteX30" fmla="*/ 719091 w 826172"/>
              <a:gd name="connsiteY30" fmla="*/ 772357 h 941033"/>
              <a:gd name="connsiteX31" fmla="*/ 648070 w 826172"/>
              <a:gd name="connsiteY31" fmla="*/ 745724 h 941033"/>
              <a:gd name="connsiteX32" fmla="*/ 612559 w 826172"/>
              <a:gd name="connsiteY32" fmla="*/ 692458 h 941033"/>
              <a:gd name="connsiteX33" fmla="*/ 594804 w 826172"/>
              <a:gd name="connsiteY33" fmla="*/ 674702 h 941033"/>
              <a:gd name="connsiteX34" fmla="*/ 585926 w 826172"/>
              <a:gd name="connsiteY34" fmla="*/ 390617 h 941033"/>
              <a:gd name="connsiteX35" fmla="*/ 603682 w 826172"/>
              <a:gd name="connsiteY35" fmla="*/ 363984 h 941033"/>
              <a:gd name="connsiteX36" fmla="*/ 630315 w 826172"/>
              <a:gd name="connsiteY36" fmla="*/ 328473 h 941033"/>
              <a:gd name="connsiteX37" fmla="*/ 701336 w 826172"/>
              <a:gd name="connsiteY37" fmla="*/ 284085 h 941033"/>
              <a:gd name="connsiteX38" fmla="*/ 710214 w 826172"/>
              <a:gd name="connsiteY38" fmla="*/ 248574 h 941033"/>
              <a:gd name="connsiteX39" fmla="*/ 727969 w 826172"/>
              <a:gd name="connsiteY39" fmla="*/ 204186 h 941033"/>
              <a:gd name="connsiteX40" fmla="*/ 719091 w 826172"/>
              <a:gd name="connsiteY40" fmla="*/ 124287 h 941033"/>
              <a:gd name="connsiteX41" fmla="*/ 674703 w 826172"/>
              <a:gd name="connsiteY41" fmla="*/ 79899 h 941033"/>
              <a:gd name="connsiteX42" fmla="*/ 639192 w 826172"/>
              <a:gd name="connsiteY42" fmla="*/ 88776 h 94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6172" h="941033">
                <a:moveTo>
                  <a:pt x="639192" y="88776"/>
                </a:moveTo>
                <a:cubicBezTo>
                  <a:pt x="628835" y="82857"/>
                  <a:pt x="624760" y="56589"/>
                  <a:pt x="612559" y="44388"/>
                </a:cubicBezTo>
                <a:cubicBezTo>
                  <a:pt x="583143" y="14972"/>
                  <a:pt x="502970" y="20529"/>
                  <a:pt x="479394" y="17755"/>
                </a:cubicBezTo>
                <a:cubicBezTo>
                  <a:pt x="461517" y="15652"/>
                  <a:pt x="443970" y="11256"/>
                  <a:pt x="426128" y="8877"/>
                </a:cubicBezTo>
                <a:cubicBezTo>
                  <a:pt x="399566" y="5335"/>
                  <a:pt x="372862" y="2959"/>
                  <a:pt x="346229" y="0"/>
                </a:cubicBezTo>
                <a:cubicBezTo>
                  <a:pt x="298882" y="5918"/>
                  <a:pt x="249183" y="1874"/>
                  <a:pt x="204187" y="17755"/>
                </a:cubicBezTo>
                <a:cubicBezTo>
                  <a:pt x="192681" y="21816"/>
                  <a:pt x="196466" y="41120"/>
                  <a:pt x="195309" y="53266"/>
                </a:cubicBezTo>
                <a:cubicBezTo>
                  <a:pt x="190531" y="103433"/>
                  <a:pt x="191445" y="154042"/>
                  <a:pt x="186431" y="204186"/>
                </a:cubicBezTo>
                <a:cubicBezTo>
                  <a:pt x="185500" y="213497"/>
                  <a:pt x="180125" y="221821"/>
                  <a:pt x="177554" y="230819"/>
                </a:cubicBezTo>
                <a:cubicBezTo>
                  <a:pt x="174202" y="242551"/>
                  <a:pt x="171635" y="254493"/>
                  <a:pt x="168676" y="266330"/>
                </a:cubicBezTo>
                <a:cubicBezTo>
                  <a:pt x="165717" y="304800"/>
                  <a:pt x="172775" y="345404"/>
                  <a:pt x="159798" y="381739"/>
                </a:cubicBezTo>
                <a:cubicBezTo>
                  <a:pt x="155694" y="393229"/>
                  <a:pt x="136414" y="389270"/>
                  <a:pt x="124287" y="390617"/>
                </a:cubicBezTo>
                <a:cubicBezTo>
                  <a:pt x="83006" y="395204"/>
                  <a:pt x="41429" y="396536"/>
                  <a:pt x="0" y="399495"/>
                </a:cubicBezTo>
                <a:cubicBezTo>
                  <a:pt x="206" y="404235"/>
                  <a:pt x="6449" y="635930"/>
                  <a:pt x="17755" y="692458"/>
                </a:cubicBezTo>
                <a:cubicBezTo>
                  <a:pt x="20880" y="708084"/>
                  <a:pt x="29916" y="721925"/>
                  <a:pt x="35511" y="736846"/>
                </a:cubicBezTo>
                <a:cubicBezTo>
                  <a:pt x="38797" y="745608"/>
                  <a:pt x="38773" y="755993"/>
                  <a:pt x="44388" y="763479"/>
                </a:cubicBezTo>
                <a:cubicBezTo>
                  <a:pt x="56943" y="780219"/>
                  <a:pt x="73981" y="793071"/>
                  <a:pt x="88777" y="807867"/>
                </a:cubicBezTo>
                <a:cubicBezTo>
                  <a:pt x="94696" y="813786"/>
                  <a:pt x="99568" y="820980"/>
                  <a:pt x="106532" y="825623"/>
                </a:cubicBezTo>
                <a:cubicBezTo>
                  <a:pt x="115410" y="831541"/>
                  <a:pt x="124834" y="836713"/>
                  <a:pt x="133165" y="843378"/>
                </a:cubicBezTo>
                <a:cubicBezTo>
                  <a:pt x="139701" y="848607"/>
                  <a:pt x="143434" y="857391"/>
                  <a:pt x="150920" y="861134"/>
                </a:cubicBezTo>
                <a:cubicBezTo>
                  <a:pt x="161833" y="866591"/>
                  <a:pt x="174744" y="866505"/>
                  <a:pt x="186431" y="870011"/>
                </a:cubicBezTo>
                <a:cubicBezTo>
                  <a:pt x="211917" y="877657"/>
                  <a:pt x="247196" y="892335"/>
                  <a:pt x="275208" y="896644"/>
                </a:cubicBezTo>
                <a:cubicBezTo>
                  <a:pt x="301693" y="900719"/>
                  <a:pt x="328545" y="901980"/>
                  <a:pt x="355107" y="905522"/>
                </a:cubicBezTo>
                <a:cubicBezTo>
                  <a:pt x="466153" y="920329"/>
                  <a:pt x="343816" y="910145"/>
                  <a:pt x="488272" y="923277"/>
                </a:cubicBezTo>
                <a:cubicBezTo>
                  <a:pt x="526697" y="926770"/>
                  <a:pt x="565165" y="929889"/>
                  <a:pt x="603682" y="932155"/>
                </a:cubicBezTo>
                <a:cubicBezTo>
                  <a:pt x="665789" y="935808"/>
                  <a:pt x="727969" y="938074"/>
                  <a:pt x="790113" y="941033"/>
                </a:cubicBezTo>
                <a:cubicBezTo>
                  <a:pt x="798991" y="935114"/>
                  <a:pt x="810081" y="931609"/>
                  <a:pt x="816746" y="923277"/>
                </a:cubicBezTo>
                <a:cubicBezTo>
                  <a:pt x="835056" y="900389"/>
                  <a:pt x="821968" y="838677"/>
                  <a:pt x="816746" y="825623"/>
                </a:cubicBezTo>
                <a:cubicBezTo>
                  <a:pt x="811450" y="812383"/>
                  <a:pt x="774693" y="802727"/>
                  <a:pt x="763480" y="798990"/>
                </a:cubicBezTo>
                <a:cubicBezTo>
                  <a:pt x="757561" y="793071"/>
                  <a:pt x="752901" y="785540"/>
                  <a:pt x="745724" y="781234"/>
                </a:cubicBezTo>
                <a:cubicBezTo>
                  <a:pt x="737700" y="776419"/>
                  <a:pt x="727853" y="775643"/>
                  <a:pt x="719091" y="772357"/>
                </a:cubicBezTo>
                <a:cubicBezTo>
                  <a:pt x="634168" y="740511"/>
                  <a:pt x="708522" y="765873"/>
                  <a:pt x="648070" y="745724"/>
                </a:cubicBezTo>
                <a:cubicBezTo>
                  <a:pt x="607361" y="705012"/>
                  <a:pt x="655557" y="756954"/>
                  <a:pt x="612559" y="692458"/>
                </a:cubicBezTo>
                <a:cubicBezTo>
                  <a:pt x="607916" y="685494"/>
                  <a:pt x="600722" y="680621"/>
                  <a:pt x="594804" y="674702"/>
                </a:cubicBezTo>
                <a:cubicBezTo>
                  <a:pt x="563728" y="550397"/>
                  <a:pt x="564617" y="582397"/>
                  <a:pt x="585926" y="390617"/>
                </a:cubicBezTo>
                <a:cubicBezTo>
                  <a:pt x="587104" y="380013"/>
                  <a:pt x="597480" y="372666"/>
                  <a:pt x="603682" y="363984"/>
                </a:cubicBezTo>
                <a:cubicBezTo>
                  <a:pt x="612282" y="351944"/>
                  <a:pt x="618863" y="337843"/>
                  <a:pt x="630315" y="328473"/>
                </a:cubicBezTo>
                <a:cubicBezTo>
                  <a:pt x="651922" y="310795"/>
                  <a:pt x="701336" y="284085"/>
                  <a:pt x="701336" y="284085"/>
                </a:cubicBezTo>
                <a:cubicBezTo>
                  <a:pt x="704295" y="272248"/>
                  <a:pt x="706356" y="260149"/>
                  <a:pt x="710214" y="248574"/>
                </a:cubicBezTo>
                <a:cubicBezTo>
                  <a:pt x="715253" y="233456"/>
                  <a:pt x="726834" y="220081"/>
                  <a:pt x="727969" y="204186"/>
                </a:cubicBezTo>
                <a:cubicBezTo>
                  <a:pt x="729878" y="177457"/>
                  <a:pt x="725590" y="150284"/>
                  <a:pt x="719091" y="124287"/>
                </a:cubicBezTo>
                <a:cubicBezTo>
                  <a:pt x="712238" y="96874"/>
                  <a:pt x="693393" y="95474"/>
                  <a:pt x="674703" y="79899"/>
                </a:cubicBezTo>
                <a:cubicBezTo>
                  <a:pt x="665058" y="71862"/>
                  <a:pt x="649549" y="94695"/>
                  <a:pt x="639192" y="88776"/>
                </a:cubicBez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5" name="Freeform: Shape 24">
            <a:extLst>
              <a:ext uri="{FF2B5EF4-FFF2-40B4-BE49-F238E27FC236}">
                <a16:creationId xmlns:a16="http://schemas.microsoft.com/office/drawing/2014/main" id="{91DC0C8E-487F-BC13-68EB-C322D9C66FE9}"/>
              </a:ext>
            </a:extLst>
          </p:cNvPr>
          <p:cNvSpPr/>
          <p:nvPr/>
        </p:nvSpPr>
        <p:spPr>
          <a:xfrm>
            <a:off x="4721848" y="4185437"/>
            <a:ext cx="1374738" cy="1398508"/>
          </a:xfrm>
          <a:custGeom>
            <a:avLst/>
            <a:gdLst>
              <a:gd name="connsiteX0" fmla="*/ 538309 w 1374738"/>
              <a:gd name="connsiteY0" fmla="*/ 64 h 1398508"/>
              <a:gd name="connsiteX1" fmla="*/ 642004 w 1374738"/>
              <a:gd name="connsiteY1" fmla="*/ 47198 h 1398508"/>
              <a:gd name="connsiteX2" fmla="*/ 679711 w 1374738"/>
              <a:gd name="connsiteY2" fmla="*/ 122612 h 1398508"/>
              <a:gd name="connsiteX3" fmla="*/ 689138 w 1374738"/>
              <a:gd name="connsiteY3" fmla="*/ 188600 h 1398508"/>
              <a:gd name="connsiteX4" fmla="*/ 717418 w 1374738"/>
              <a:gd name="connsiteY4" fmla="*/ 235734 h 1398508"/>
              <a:gd name="connsiteX5" fmla="*/ 736272 w 1374738"/>
              <a:gd name="connsiteY5" fmla="*/ 273441 h 1398508"/>
              <a:gd name="connsiteX6" fmla="*/ 934234 w 1374738"/>
              <a:gd name="connsiteY6" fmla="*/ 330002 h 1398508"/>
              <a:gd name="connsiteX7" fmla="*/ 1037929 w 1374738"/>
              <a:gd name="connsiteY7" fmla="*/ 358283 h 1398508"/>
              <a:gd name="connsiteX8" fmla="*/ 1122771 w 1374738"/>
              <a:gd name="connsiteY8" fmla="*/ 367709 h 1398508"/>
              <a:gd name="connsiteX9" fmla="*/ 1188758 w 1374738"/>
              <a:gd name="connsiteY9" fmla="*/ 377136 h 1398508"/>
              <a:gd name="connsiteX10" fmla="*/ 1254746 w 1374738"/>
              <a:gd name="connsiteY10" fmla="*/ 395990 h 1398508"/>
              <a:gd name="connsiteX11" fmla="*/ 1330160 w 1374738"/>
              <a:gd name="connsiteY11" fmla="*/ 471404 h 1398508"/>
              <a:gd name="connsiteX12" fmla="*/ 1349014 w 1374738"/>
              <a:gd name="connsiteY12" fmla="*/ 527965 h 1398508"/>
              <a:gd name="connsiteX13" fmla="*/ 1358441 w 1374738"/>
              <a:gd name="connsiteY13" fmla="*/ 839050 h 1398508"/>
              <a:gd name="connsiteX14" fmla="*/ 1358441 w 1374738"/>
              <a:gd name="connsiteY14" fmla="*/ 923891 h 1398508"/>
              <a:gd name="connsiteX15" fmla="*/ 1301880 w 1374738"/>
              <a:gd name="connsiteY15" fmla="*/ 961598 h 1398508"/>
              <a:gd name="connsiteX16" fmla="*/ 1188758 w 1374738"/>
              <a:gd name="connsiteY16" fmla="*/ 989878 h 1398508"/>
              <a:gd name="connsiteX17" fmla="*/ 1160478 w 1374738"/>
              <a:gd name="connsiteY17" fmla="*/ 1027586 h 1398508"/>
              <a:gd name="connsiteX18" fmla="*/ 1132197 w 1374738"/>
              <a:gd name="connsiteY18" fmla="*/ 1074720 h 1398508"/>
              <a:gd name="connsiteX19" fmla="*/ 1094490 w 1374738"/>
              <a:gd name="connsiteY19" fmla="*/ 1093573 h 1398508"/>
              <a:gd name="connsiteX20" fmla="*/ 1066210 w 1374738"/>
              <a:gd name="connsiteY20" fmla="*/ 1112427 h 1398508"/>
              <a:gd name="connsiteX21" fmla="*/ 1019076 w 1374738"/>
              <a:gd name="connsiteY21" fmla="*/ 1131281 h 1398508"/>
              <a:gd name="connsiteX22" fmla="*/ 981368 w 1374738"/>
              <a:gd name="connsiteY22" fmla="*/ 1150134 h 1398508"/>
              <a:gd name="connsiteX23" fmla="*/ 990795 w 1374738"/>
              <a:gd name="connsiteY23" fmla="*/ 1272683 h 1398508"/>
              <a:gd name="connsiteX24" fmla="*/ 1047356 w 1374738"/>
              <a:gd name="connsiteY24" fmla="*/ 1319817 h 1398508"/>
              <a:gd name="connsiteX25" fmla="*/ 1085063 w 1374738"/>
              <a:gd name="connsiteY25" fmla="*/ 1357524 h 1398508"/>
              <a:gd name="connsiteX26" fmla="*/ 1037929 w 1374738"/>
              <a:gd name="connsiteY26" fmla="*/ 1395231 h 1398508"/>
              <a:gd name="connsiteX27" fmla="*/ 924808 w 1374738"/>
              <a:gd name="connsiteY27" fmla="*/ 1385804 h 1398508"/>
              <a:gd name="connsiteX28" fmla="*/ 858820 w 1374738"/>
              <a:gd name="connsiteY28" fmla="*/ 1310390 h 1398508"/>
              <a:gd name="connsiteX29" fmla="*/ 792832 w 1374738"/>
              <a:gd name="connsiteY29" fmla="*/ 1234975 h 1398508"/>
              <a:gd name="connsiteX30" fmla="*/ 773979 w 1374738"/>
              <a:gd name="connsiteY30" fmla="*/ 1206695 h 1398508"/>
              <a:gd name="connsiteX31" fmla="*/ 698564 w 1374738"/>
              <a:gd name="connsiteY31" fmla="*/ 1159561 h 1398508"/>
              <a:gd name="connsiteX32" fmla="*/ 679711 w 1374738"/>
              <a:gd name="connsiteY32" fmla="*/ 1121854 h 1398508"/>
              <a:gd name="connsiteX33" fmla="*/ 623150 w 1374738"/>
              <a:gd name="connsiteY33" fmla="*/ 1084147 h 1398508"/>
              <a:gd name="connsiteX34" fmla="*/ 557162 w 1374738"/>
              <a:gd name="connsiteY34" fmla="*/ 1027586 h 1398508"/>
              <a:gd name="connsiteX35" fmla="*/ 538309 w 1374738"/>
              <a:gd name="connsiteY35" fmla="*/ 989878 h 1398508"/>
              <a:gd name="connsiteX36" fmla="*/ 481748 w 1374738"/>
              <a:gd name="connsiteY36" fmla="*/ 923891 h 1398508"/>
              <a:gd name="connsiteX37" fmla="*/ 396907 w 1374738"/>
              <a:gd name="connsiteY37" fmla="*/ 942744 h 1398508"/>
              <a:gd name="connsiteX38" fmla="*/ 321492 w 1374738"/>
              <a:gd name="connsiteY38" fmla="*/ 980452 h 1398508"/>
              <a:gd name="connsiteX39" fmla="*/ 208371 w 1374738"/>
              <a:gd name="connsiteY39" fmla="*/ 905037 h 1398508"/>
              <a:gd name="connsiteX40" fmla="*/ 161237 w 1374738"/>
              <a:gd name="connsiteY40" fmla="*/ 848476 h 1398508"/>
              <a:gd name="connsiteX41" fmla="*/ 85822 w 1374738"/>
              <a:gd name="connsiteY41" fmla="*/ 801342 h 1398508"/>
              <a:gd name="connsiteX42" fmla="*/ 48115 w 1374738"/>
              <a:gd name="connsiteY42" fmla="*/ 735355 h 1398508"/>
              <a:gd name="connsiteX43" fmla="*/ 19834 w 1374738"/>
              <a:gd name="connsiteY43" fmla="*/ 707074 h 1398508"/>
              <a:gd name="connsiteX44" fmla="*/ 981 w 1374738"/>
              <a:gd name="connsiteY44" fmla="*/ 669367 h 1398508"/>
              <a:gd name="connsiteX45" fmla="*/ 161237 w 1374738"/>
              <a:gd name="connsiteY45" fmla="*/ 603379 h 1398508"/>
              <a:gd name="connsiteX46" fmla="*/ 302639 w 1374738"/>
              <a:gd name="connsiteY46" fmla="*/ 584526 h 1398508"/>
              <a:gd name="connsiteX47" fmla="*/ 349773 w 1374738"/>
              <a:gd name="connsiteY47" fmla="*/ 556245 h 1398508"/>
              <a:gd name="connsiteX48" fmla="*/ 368626 w 1374738"/>
              <a:gd name="connsiteY48" fmla="*/ 527965 h 1398508"/>
              <a:gd name="connsiteX49" fmla="*/ 396907 w 1374738"/>
              <a:gd name="connsiteY49" fmla="*/ 443124 h 1398508"/>
              <a:gd name="connsiteX50" fmla="*/ 406333 w 1374738"/>
              <a:gd name="connsiteY50" fmla="*/ 132039 h 1398508"/>
              <a:gd name="connsiteX51" fmla="*/ 425187 w 1374738"/>
              <a:gd name="connsiteY51" fmla="*/ 94332 h 1398508"/>
              <a:gd name="connsiteX52" fmla="*/ 434614 w 1374738"/>
              <a:gd name="connsiteY52" fmla="*/ 56625 h 1398508"/>
              <a:gd name="connsiteX53" fmla="*/ 472321 w 1374738"/>
              <a:gd name="connsiteY53" fmla="*/ 37771 h 1398508"/>
              <a:gd name="connsiteX54" fmla="*/ 538309 w 1374738"/>
              <a:gd name="connsiteY54" fmla="*/ 64 h 13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74738" h="1398508">
                <a:moveTo>
                  <a:pt x="538309" y="64"/>
                </a:moveTo>
                <a:cubicBezTo>
                  <a:pt x="566589" y="1635"/>
                  <a:pt x="627341" y="34164"/>
                  <a:pt x="642004" y="47198"/>
                </a:cubicBezTo>
                <a:cubicBezTo>
                  <a:pt x="663093" y="65944"/>
                  <a:pt x="671162" y="96967"/>
                  <a:pt x="679711" y="122612"/>
                </a:cubicBezTo>
                <a:cubicBezTo>
                  <a:pt x="682853" y="144608"/>
                  <a:pt x="682112" y="167521"/>
                  <a:pt x="689138" y="188600"/>
                </a:cubicBezTo>
                <a:cubicBezTo>
                  <a:pt x="694932" y="205982"/>
                  <a:pt x="708520" y="219717"/>
                  <a:pt x="717418" y="235734"/>
                </a:cubicBezTo>
                <a:cubicBezTo>
                  <a:pt x="724243" y="248018"/>
                  <a:pt x="726335" y="263504"/>
                  <a:pt x="736272" y="273441"/>
                </a:cubicBezTo>
                <a:cubicBezTo>
                  <a:pt x="795427" y="332597"/>
                  <a:pt x="847953" y="318498"/>
                  <a:pt x="934234" y="330002"/>
                </a:cubicBezTo>
                <a:cubicBezTo>
                  <a:pt x="968799" y="339429"/>
                  <a:pt x="1002797" y="351257"/>
                  <a:pt x="1037929" y="358283"/>
                </a:cubicBezTo>
                <a:cubicBezTo>
                  <a:pt x="1065831" y="363863"/>
                  <a:pt x="1094536" y="364180"/>
                  <a:pt x="1122771" y="367709"/>
                </a:cubicBezTo>
                <a:cubicBezTo>
                  <a:pt x="1144818" y="370465"/>
                  <a:pt x="1166897" y="373161"/>
                  <a:pt x="1188758" y="377136"/>
                </a:cubicBezTo>
                <a:cubicBezTo>
                  <a:pt x="1214798" y="381871"/>
                  <a:pt x="1230516" y="387913"/>
                  <a:pt x="1254746" y="395990"/>
                </a:cubicBezTo>
                <a:cubicBezTo>
                  <a:pt x="1288568" y="421357"/>
                  <a:pt x="1308226" y="431192"/>
                  <a:pt x="1330160" y="471404"/>
                </a:cubicBezTo>
                <a:cubicBezTo>
                  <a:pt x="1339677" y="488851"/>
                  <a:pt x="1349014" y="527965"/>
                  <a:pt x="1349014" y="527965"/>
                </a:cubicBezTo>
                <a:cubicBezTo>
                  <a:pt x="1352156" y="631660"/>
                  <a:pt x="1352687" y="735467"/>
                  <a:pt x="1358441" y="839050"/>
                </a:cubicBezTo>
                <a:cubicBezTo>
                  <a:pt x="1361387" y="892079"/>
                  <a:pt x="1393591" y="844803"/>
                  <a:pt x="1358441" y="923891"/>
                </a:cubicBezTo>
                <a:cubicBezTo>
                  <a:pt x="1347233" y="949109"/>
                  <a:pt x="1324845" y="955474"/>
                  <a:pt x="1301880" y="961598"/>
                </a:cubicBezTo>
                <a:cubicBezTo>
                  <a:pt x="1264325" y="971613"/>
                  <a:pt x="1188758" y="989878"/>
                  <a:pt x="1188758" y="989878"/>
                </a:cubicBezTo>
                <a:cubicBezTo>
                  <a:pt x="1179331" y="1002447"/>
                  <a:pt x="1169193" y="1014513"/>
                  <a:pt x="1160478" y="1027586"/>
                </a:cubicBezTo>
                <a:cubicBezTo>
                  <a:pt x="1150315" y="1042831"/>
                  <a:pt x="1145153" y="1061764"/>
                  <a:pt x="1132197" y="1074720"/>
                </a:cubicBezTo>
                <a:cubicBezTo>
                  <a:pt x="1122260" y="1084657"/>
                  <a:pt x="1106691" y="1086601"/>
                  <a:pt x="1094490" y="1093573"/>
                </a:cubicBezTo>
                <a:cubicBezTo>
                  <a:pt x="1084653" y="1099194"/>
                  <a:pt x="1076343" y="1107360"/>
                  <a:pt x="1066210" y="1112427"/>
                </a:cubicBezTo>
                <a:cubicBezTo>
                  <a:pt x="1051075" y="1119995"/>
                  <a:pt x="1034539" y="1124409"/>
                  <a:pt x="1019076" y="1131281"/>
                </a:cubicBezTo>
                <a:cubicBezTo>
                  <a:pt x="1006234" y="1136988"/>
                  <a:pt x="993937" y="1143850"/>
                  <a:pt x="981368" y="1150134"/>
                </a:cubicBezTo>
                <a:cubicBezTo>
                  <a:pt x="984510" y="1190984"/>
                  <a:pt x="975945" y="1234498"/>
                  <a:pt x="990795" y="1272683"/>
                </a:cubicBezTo>
                <a:cubicBezTo>
                  <a:pt x="999690" y="1295556"/>
                  <a:pt x="1029114" y="1303399"/>
                  <a:pt x="1047356" y="1319817"/>
                </a:cubicBezTo>
                <a:cubicBezTo>
                  <a:pt x="1060568" y="1331708"/>
                  <a:pt x="1072494" y="1344955"/>
                  <a:pt x="1085063" y="1357524"/>
                </a:cubicBezTo>
                <a:cubicBezTo>
                  <a:pt x="1069352" y="1370093"/>
                  <a:pt x="1057743" y="1391734"/>
                  <a:pt x="1037929" y="1395231"/>
                </a:cubicBezTo>
                <a:cubicBezTo>
                  <a:pt x="1000667" y="1401807"/>
                  <a:pt x="960489" y="1398397"/>
                  <a:pt x="924808" y="1385804"/>
                </a:cubicBezTo>
                <a:cubicBezTo>
                  <a:pt x="895666" y="1375519"/>
                  <a:pt x="876740" y="1334283"/>
                  <a:pt x="858820" y="1310390"/>
                </a:cubicBezTo>
                <a:cubicBezTo>
                  <a:pt x="745310" y="1159045"/>
                  <a:pt x="880049" y="1339636"/>
                  <a:pt x="792832" y="1234975"/>
                </a:cubicBezTo>
                <a:cubicBezTo>
                  <a:pt x="785579" y="1226272"/>
                  <a:pt x="781990" y="1214706"/>
                  <a:pt x="773979" y="1206695"/>
                </a:cubicBezTo>
                <a:cubicBezTo>
                  <a:pt x="735554" y="1168270"/>
                  <a:pt x="737799" y="1172639"/>
                  <a:pt x="698564" y="1159561"/>
                </a:cubicBezTo>
                <a:cubicBezTo>
                  <a:pt x="692280" y="1146992"/>
                  <a:pt x="689648" y="1131791"/>
                  <a:pt x="679711" y="1121854"/>
                </a:cubicBezTo>
                <a:cubicBezTo>
                  <a:pt x="663689" y="1105832"/>
                  <a:pt x="641110" y="1097963"/>
                  <a:pt x="623150" y="1084147"/>
                </a:cubicBezTo>
                <a:cubicBezTo>
                  <a:pt x="600187" y="1066483"/>
                  <a:pt x="579158" y="1046440"/>
                  <a:pt x="557162" y="1027586"/>
                </a:cubicBezTo>
                <a:cubicBezTo>
                  <a:pt x="550878" y="1015017"/>
                  <a:pt x="545757" y="1001795"/>
                  <a:pt x="538309" y="989878"/>
                </a:cubicBezTo>
                <a:cubicBezTo>
                  <a:pt x="518156" y="957633"/>
                  <a:pt x="507454" y="949597"/>
                  <a:pt x="481748" y="923891"/>
                </a:cubicBezTo>
                <a:cubicBezTo>
                  <a:pt x="453468" y="930175"/>
                  <a:pt x="424226" y="933102"/>
                  <a:pt x="396907" y="942744"/>
                </a:cubicBezTo>
                <a:cubicBezTo>
                  <a:pt x="370404" y="952098"/>
                  <a:pt x="321492" y="980452"/>
                  <a:pt x="321492" y="980452"/>
                </a:cubicBezTo>
                <a:cubicBezTo>
                  <a:pt x="284745" y="962078"/>
                  <a:pt x="230036" y="937533"/>
                  <a:pt x="208371" y="905037"/>
                </a:cubicBezTo>
                <a:cubicBezTo>
                  <a:pt x="193009" y="881995"/>
                  <a:pt x="184717" y="865553"/>
                  <a:pt x="161237" y="848476"/>
                </a:cubicBezTo>
                <a:cubicBezTo>
                  <a:pt x="137263" y="831040"/>
                  <a:pt x="85822" y="801342"/>
                  <a:pt x="85822" y="801342"/>
                </a:cubicBezTo>
                <a:cubicBezTo>
                  <a:pt x="74298" y="778295"/>
                  <a:pt x="64768" y="755339"/>
                  <a:pt x="48115" y="735355"/>
                </a:cubicBezTo>
                <a:cubicBezTo>
                  <a:pt x="39580" y="725113"/>
                  <a:pt x="29261" y="716501"/>
                  <a:pt x="19834" y="707074"/>
                </a:cubicBezTo>
                <a:cubicBezTo>
                  <a:pt x="13550" y="694505"/>
                  <a:pt x="2379" y="683350"/>
                  <a:pt x="981" y="669367"/>
                </a:cubicBezTo>
                <a:cubicBezTo>
                  <a:pt x="-9530" y="564247"/>
                  <a:pt x="65705" y="611021"/>
                  <a:pt x="161237" y="603379"/>
                </a:cubicBezTo>
                <a:cubicBezTo>
                  <a:pt x="227810" y="598053"/>
                  <a:pt x="243043" y="594459"/>
                  <a:pt x="302639" y="584526"/>
                </a:cubicBezTo>
                <a:cubicBezTo>
                  <a:pt x="318350" y="575099"/>
                  <a:pt x="335862" y="568169"/>
                  <a:pt x="349773" y="556245"/>
                </a:cubicBezTo>
                <a:cubicBezTo>
                  <a:pt x="358375" y="548872"/>
                  <a:pt x="363559" y="538098"/>
                  <a:pt x="368626" y="527965"/>
                </a:cubicBezTo>
                <a:cubicBezTo>
                  <a:pt x="386376" y="492466"/>
                  <a:pt x="387905" y="479129"/>
                  <a:pt x="396907" y="443124"/>
                </a:cubicBezTo>
                <a:cubicBezTo>
                  <a:pt x="400049" y="339429"/>
                  <a:pt x="397949" y="235442"/>
                  <a:pt x="406333" y="132039"/>
                </a:cubicBezTo>
                <a:cubicBezTo>
                  <a:pt x="407469" y="118032"/>
                  <a:pt x="420253" y="107490"/>
                  <a:pt x="425187" y="94332"/>
                </a:cubicBezTo>
                <a:cubicBezTo>
                  <a:pt x="429736" y="82201"/>
                  <a:pt x="426320" y="66578"/>
                  <a:pt x="434614" y="56625"/>
                </a:cubicBezTo>
                <a:cubicBezTo>
                  <a:pt x="443610" y="45829"/>
                  <a:pt x="459163" y="42705"/>
                  <a:pt x="472321" y="37771"/>
                </a:cubicBezTo>
                <a:cubicBezTo>
                  <a:pt x="503556" y="26058"/>
                  <a:pt x="510029" y="-1507"/>
                  <a:pt x="538309" y="64"/>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6" name="Rectangle 25">
            <a:extLst>
              <a:ext uri="{FF2B5EF4-FFF2-40B4-BE49-F238E27FC236}">
                <a16:creationId xmlns:a16="http://schemas.microsoft.com/office/drawing/2014/main" id="{1CBC62CB-2012-73CC-5A8D-CEA4BF02033E}"/>
              </a:ext>
            </a:extLst>
          </p:cNvPr>
          <p:cNvSpPr/>
          <p:nvPr/>
        </p:nvSpPr>
        <p:spPr>
          <a:xfrm>
            <a:off x="4277574" y="2871916"/>
            <a:ext cx="405352" cy="282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1F1C1EE1-6914-335F-2317-74C2230A0EB2}"/>
              </a:ext>
            </a:extLst>
          </p:cNvPr>
          <p:cNvSpPr/>
          <p:nvPr/>
        </p:nvSpPr>
        <p:spPr>
          <a:xfrm>
            <a:off x="5341595" y="4714325"/>
            <a:ext cx="405352" cy="282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8" name="Rectangle 27">
            <a:extLst>
              <a:ext uri="{FF2B5EF4-FFF2-40B4-BE49-F238E27FC236}">
                <a16:creationId xmlns:a16="http://schemas.microsoft.com/office/drawing/2014/main" id="{0B2A5D0E-2729-4CFF-837E-05245A837DF0}"/>
              </a:ext>
            </a:extLst>
          </p:cNvPr>
          <p:cNvSpPr/>
          <p:nvPr/>
        </p:nvSpPr>
        <p:spPr>
          <a:xfrm>
            <a:off x="6793095" y="4479032"/>
            <a:ext cx="405352" cy="282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9" name="Rectangle 28">
            <a:extLst>
              <a:ext uri="{FF2B5EF4-FFF2-40B4-BE49-F238E27FC236}">
                <a16:creationId xmlns:a16="http://schemas.microsoft.com/office/drawing/2014/main" id="{919D1ECC-4DE4-1AB4-6383-529B48C95515}"/>
              </a:ext>
            </a:extLst>
          </p:cNvPr>
          <p:cNvSpPr/>
          <p:nvPr/>
        </p:nvSpPr>
        <p:spPr>
          <a:xfrm>
            <a:off x="5976987" y="4583651"/>
            <a:ext cx="328983" cy="282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59593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A05F48-B25E-4818-BACC-D2BBA7D6C5F0}"/>
              </a:ext>
            </a:extLst>
          </p:cNvPr>
          <p:cNvPicPr>
            <a:picLocks noGrp="1" noChangeAspect="1"/>
          </p:cNvPicPr>
          <p:nvPr>
            <p:ph idx="1"/>
          </p:nvPr>
        </p:nvPicPr>
        <p:blipFill rotWithShape="1">
          <a:blip r:embed="rId2"/>
          <a:srcRect t="6892" r="1" b="1"/>
          <a:stretch/>
        </p:blipFill>
        <p:spPr>
          <a:xfrm>
            <a:off x="3765475" y="1959428"/>
            <a:ext cx="7071858" cy="4115278"/>
          </a:xfrm>
          <a:prstGeom prst="rect">
            <a:avLst/>
          </a:prstGeom>
        </p:spPr>
      </p:pic>
      <p:sp>
        <p:nvSpPr>
          <p:cNvPr id="4" name="Slide Number Placeholder 3">
            <a:extLst>
              <a:ext uri="{FF2B5EF4-FFF2-40B4-BE49-F238E27FC236}">
                <a16:creationId xmlns:a16="http://schemas.microsoft.com/office/drawing/2014/main" id="{4D8D00C7-3A94-4D09-BD18-7CF574E0C46B}"/>
              </a:ext>
            </a:extLst>
          </p:cNvPr>
          <p:cNvSpPr>
            <a:spLocks noGrp="1"/>
          </p:cNvSpPr>
          <p:nvPr>
            <p:ph type="sldNum" sz="quarter" idx="12"/>
          </p:nvPr>
        </p:nvSpPr>
        <p:spPr>
          <a:xfrm>
            <a:off x="10837333" y="6535157"/>
            <a:ext cx="973667" cy="274320"/>
          </a:xfrm>
        </p:spPr>
        <p:txBody>
          <a:bodyPr vert="horz" lIns="91440" tIns="45720" rIns="91440" bIns="45720" rtlCol="0" anchor="ctr">
            <a:normAutofit/>
          </a:bodyPr>
          <a:lstStyle/>
          <a:p>
            <a:pPr defTabSz="914400">
              <a:spcAft>
                <a:spcPts val="600"/>
              </a:spcAft>
              <a:defRPr/>
            </a:pPr>
            <a:fld id="{34ACC6B2-516E-4023-AFDC-FAFE21CA6FF4}" type="slidenum">
              <a:rPr lang="en-US"/>
              <a:pPr defTabSz="914400">
                <a:spcAft>
                  <a:spcPts val="600"/>
                </a:spcAft>
                <a:defRPr/>
              </a:pPr>
              <a:t>12</a:t>
            </a:fld>
            <a:endParaRPr lang="en-US"/>
          </a:p>
        </p:txBody>
      </p:sp>
      <p:sp>
        <p:nvSpPr>
          <p:cNvPr id="6" name="TextBox 5">
            <a:extLst>
              <a:ext uri="{FF2B5EF4-FFF2-40B4-BE49-F238E27FC236}">
                <a16:creationId xmlns:a16="http://schemas.microsoft.com/office/drawing/2014/main" id="{81A3A80A-0D75-4B22-9574-B5C8F1D0742D}"/>
              </a:ext>
            </a:extLst>
          </p:cNvPr>
          <p:cNvSpPr txBox="1"/>
          <p:nvPr/>
        </p:nvSpPr>
        <p:spPr>
          <a:xfrm>
            <a:off x="109571" y="1959428"/>
            <a:ext cx="3424739" cy="3702989"/>
          </a:xfrm>
          <a:prstGeom prst="rect">
            <a:avLst/>
          </a:prstGeom>
        </p:spPr>
        <p:txBody>
          <a:bodyPr vert="horz" lIns="45720" tIns="45720" rIns="45720" bIns="45720" rtlCol="0" anchor="ctr">
            <a:normAutofit/>
          </a:bodyPr>
          <a:lstStyle/>
          <a:p>
            <a:pPr defTabSz="914400">
              <a:lnSpc>
                <a:spcPct val="90000"/>
              </a:lnSpc>
              <a:spcBef>
                <a:spcPct val="0"/>
              </a:spcBef>
              <a:spcAft>
                <a:spcPts val="600"/>
              </a:spcAft>
              <a:buClr>
                <a:schemeClr val="accent1"/>
              </a:buClr>
            </a:pPr>
            <a:endParaRPr lang="en-US" sz="2400" dirty="0">
              <a:solidFill>
                <a:schemeClr val="tx1">
                  <a:lumMod val="50000"/>
                  <a:lumOff val="50000"/>
                </a:schemeClr>
              </a:solidFill>
            </a:endParaRPr>
          </a:p>
        </p:txBody>
      </p:sp>
      <p:sp>
        <p:nvSpPr>
          <p:cNvPr id="2" name="TextBox 1">
            <a:extLst>
              <a:ext uri="{FF2B5EF4-FFF2-40B4-BE49-F238E27FC236}">
                <a16:creationId xmlns:a16="http://schemas.microsoft.com/office/drawing/2014/main" id="{F01E588D-AD48-4F58-809D-3E58B274DBC9}"/>
              </a:ext>
            </a:extLst>
          </p:cNvPr>
          <p:cNvSpPr txBox="1"/>
          <p:nvPr/>
        </p:nvSpPr>
        <p:spPr>
          <a:xfrm>
            <a:off x="575155" y="1959428"/>
            <a:ext cx="2959155" cy="2108269"/>
          </a:xfrm>
          <a:prstGeom prst="rect">
            <a:avLst/>
          </a:prstGeom>
          <a:noFill/>
        </p:spPr>
        <p:txBody>
          <a:bodyPr wrap="square" rtlCol="0">
            <a:spAutoFit/>
          </a:bodyPr>
          <a:lstStyle/>
          <a:p>
            <a:pPr defTabSz="914400">
              <a:lnSpc>
                <a:spcPct val="90000"/>
              </a:lnSpc>
              <a:spcBef>
                <a:spcPct val="0"/>
              </a:spcBef>
              <a:spcAft>
                <a:spcPts val="600"/>
              </a:spcAft>
              <a:buClr>
                <a:schemeClr val="accent1"/>
              </a:buClr>
            </a:pPr>
            <a:r>
              <a:rPr lang="en-US" sz="2800" b="1" dirty="0">
                <a:solidFill>
                  <a:schemeClr val="tx1">
                    <a:lumMod val="50000"/>
                    <a:lumOff val="50000"/>
                  </a:schemeClr>
                </a:solidFill>
              </a:rPr>
              <a:t>VegBank (vegbank.org)</a:t>
            </a:r>
          </a:p>
          <a:p>
            <a:pPr defTabSz="914400">
              <a:lnSpc>
                <a:spcPct val="90000"/>
              </a:lnSpc>
              <a:spcBef>
                <a:spcPct val="0"/>
              </a:spcBef>
              <a:spcAft>
                <a:spcPts val="600"/>
              </a:spcAft>
              <a:buClr>
                <a:schemeClr val="accent1"/>
              </a:buClr>
            </a:pPr>
            <a:r>
              <a:rPr lang="en-US" sz="2800" b="1" dirty="0">
                <a:solidFill>
                  <a:schemeClr val="tx1">
                    <a:lumMod val="50000"/>
                    <a:lumOff val="50000"/>
                  </a:schemeClr>
                </a:solidFill>
              </a:rPr>
              <a:t>An ecology plot observations database/archive</a:t>
            </a:r>
          </a:p>
        </p:txBody>
      </p:sp>
      <p:sp>
        <p:nvSpPr>
          <p:cNvPr id="7" name="TextBox 6">
            <a:extLst>
              <a:ext uri="{FF2B5EF4-FFF2-40B4-BE49-F238E27FC236}">
                <a16:creationId xmlns:a16="http://schemas.microsoft.com/office/drawing/2014/main" id="{9D866874-882C-486D-B6FD-E90B88D262DE}"/>
              </a:ext>
            </a:extLst>
          </p:cNvPr>
          <p:cNvSpPr txBox="1"/>
          <p:nvPr/>
        </p:nvSpPr>
        <p:spPr>
          <a:xfrm>
            <a:off x="1423850" y="256020"/>
            <a:ext cx="9344299" cy="1166473"/>
          </a:xfrm>
          <a:prstGeom prst="rect">
            <a:avLst/>
          </a:prstGeom>
          <a:solidFill>
            <a:srgbClr val="FDFDB5"/>
          </a:solidFill>
        </p:spPr>
        <p:txBody>
          <a:bodyPr wrap="square">
            <a:spAutoFit/>
          </a:bodyPr>
          <a:lstStyle/>
          <a:p>
            <a:pPr defTabSz="914400">
              <a:lnSpc>
                <a:spcPct val="90000"/>
              </a:lnSpc>
              <a:spcBef>
                <a:spcPct val="0"/>
              </a:spcBef>
              <a:spcAft>
                <a:spcPts val="600"/>
              </a:spcAft>
              <a:buClr>
                <a:schemeClr val="accent1"/>
              </a:buClr>
            </a:pPr>
            <a:r>
              <a:rPr lang="en-US" sz="3600" b="1" dirty="0">
                <a:solidFill>
                  <a:schemeClr val="tx1">
                    <a:lumMod val="50000"/>
                    <a:lumOff val="50000"/>
                  </a:schemeClr>
                </a:solidFill>
              </a:rPr>
              <a:t>B. Northeast Vegetation Plots:  </a:t>
            </a:r>
          </a:p>
          <a:p>
            <a:pPr defTabSz="914400">
              <a:lnSpc>
                <a:spcPct val="90000"/>
              </a:lnSpc>
              <a:spcBef>
                <a:spcPct val="0"/>
              </a:spcBef>
              <a:spcAft>
                <a:spcPts val="600"/>
              </a:spcAft>
              <a:buClr>
                <a:schemeClr val="accent1"/>
              </a:buClr>
            </a:pPr>
            <a:r>
              <a:rPr lang="en-US" sz="3600" dirty="0">
                <a:solidFill>
                  <a:schemeClr val="tx1">
                    <a:lumMod val="50000"/>
                    <a:lumOff val="50000"/>
                  </a:schemeClr>
                </a:solidFill>
              </a:rPr>
              <a:t>12,000+ plots (most are from state NHPs)</a:t>
            </a:r>
          </a:p>
        </p:txBody>
      </p:sp>
    </p:spTree>
    <p:extLst>
      <p:ext uri="{BB962C8B-B14F-4D97-AF65-F5344CB8AC3E}">
        <p14:creationId xmlns:p14="http://schemas.microsoft.com/office/powerpoint/2010/main" val="275643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7873E-E440-4B79-A37F-C2B3AD717F97}"/>
              </a:ext>
            </a:extLst>
          </p:cNvPr>
          <p:cNvSpPr>
            <a:spLocks noGrp="1"/>
          </p:cNvSpPr>
          <p:nvPr>
            <p:ph type="sldNum" sz="quarter" idx="12"/>
          </p:nvPr>
        </p:nvSpPr>
        <p:spPr/>
        <p:txBody>
          <a:bodyPr/>
          <a:lstStyle/>
          <a:p>
            <a:fld id="{34ACC6B2-516E-4023-AFDC-FAFE21CA6FF4}" type="slidenum">
              <a:rPr lang="en-US" smtClean="0"/>
              <a:t>13</a:t>
            </a:fld>
            <a:endParaRPr lang="en-US"/>
          </a:p>
        </p:txBody>
      </p:sp>
      <p:sp>
        <p:nvSpPr>
          <p:cNvPr id="5" name="TextBox 4">
            <a:extLst>
              <a:ext uri="{FF2B5EF4-FFF2-40B4-BE49-F238E27FC236}">
                <a16:creationId xmlns:a16="http://schemas.microsoft.com/office/drawing/2014/main" id="{B004923D-CF00-4A5D-870E-94869D5D5614}"/>
              </a:ext>
            </a:extLst>
          </p:cNvPr>
          <p:cNvSpPr txBox="1"/>
          <p:nvPr/>
        </p:nvSpPr>
        <p:spPr>
          <a:xfrm>
            <a:off x="540774" y="452284"/>
            <a:ext cx="3669276" cy="2246769"/>
          </a:xfrm>
          <a:prstGeom prst="rect">
            <a:avLst/>
          </a:prstGeom>
          <a:noFill/>
        </p:spPr>
        <p:txBody>
          <a:bodyPr wrap="square" rtlCol="0">
            <a:spAutoFit/>
          </a:bodyPr>
          <a:lstStyle/>
          <a:p>
            <a:r>
              <a:rPr lang="en-US" sz="2800" dirty="0"/>
              <a:t>NatureServe Network and the IVC / USNVC-CNVC partnership with states provinces, and territories</a:t>
            </a:r>
            <a:r>
              <a:rPr lang="en-US" dirty="0"/>
              <a:t>.</a:t>
            </a:r>
          </a:p>
        </p:txBody>
      </p:sp>
      <p:sp>
        <p:nvSpPr>
          <p:cNvPr id="6" name="TextBox 5">
            <a:extLst>
              <a:ext uri="{FF2B5EF4-FFF2-40B4-BE49-F238E27FC236}">
                <a16:creationId xmlns:a16="http://schemas.microsoft.com/office/drawing/2014/main" id="{2EEF94B0-8EE0-40BB-817D-63E231E4BE3A}"/>
              </a:ext>
            </a:extLst>
          </p:cNvPr>
          <p:cNvSpPr txBox="1"/>
          <p:nvPr/>
        </p:nvSpPr>
        <p:spPr>
          <a:xfrm>
            <a:off x="540774" y="2699053"/>
            <a:ext cx="3507351" cy="3046988"/>
          </a:xfrm>
          <a:prstGeom prst="rect">
            <a:avLst/>
          </a:prstGeom>
          <a:noFill/>
        </p:spPr>
        <p:txBody>
          <a:bodyPr wrap="square" rtlCol="0">
            <a:spAutoFit/>
          </a:bodyPr>
          <a:lstStyle/>
          <a:p>
            <a:r>
              <a:rPr lang="en-US" sz="2400" dirty="0"/>
              <a:t>Goal of collaboration is to identify exemplary and at-risk ecosystems across North America.  To do that, the Network needs to achieve operational linkage between program classifications and IVC</a:t>
            </a:r>
            <a:r>
              <a:rPr lang="en-US" dirty="0"/>
              <a:t>.</a:t>
            </a:r>
          </a:p>
        </p:txBody>
      </p:sp>
      <p:pic>
        <p:nvPicPr>
          <p:cNvPr id="7" name="Picture 6">
            <a:extLst>
              <a:ext uri="{FF2B5EF4-FFF2-40B4-BE49-F238E27FC236}">
                <a16:creationId xmlns:a16="http://schemas.microsoft.com/office/drawing/2014/main" id="{C760B887-7358-0B89-0822-824E94A8AEB6}"/>
              </a:ext>
            </a:extLst>
          </p:cNvPr>
          <p:cNvPicPr>
            <a:picLocks noChangeAspect="1"/>
          </p:cNvPicPr>
          <p:nvPr/>
        </p:nvPicPr>
        <p:blipFill>
          <a:blip r:embed="rId2"/>
          <a:stretch>
            <a:fillRect/>
          </a:stretch>
        </p:blipFill>
        <p:spPr>
          <a:xfrm>
            <a:off x="4189574" y="172392"/>
            <a:ext cx="7908606" cy="5970956"/>
          </a:xfrm>
          <a:prstGeom prst="rect">
            <a:avLst/>
          </a:prstGeom>
        </p:spPr>
      </p:pic>
      <p:sp>
        <p:nvSpPr>
          <p:cNvPr id="2" name="TextBox 1">
            <a:extLst>
              <a:ext uri="{FF2B5EF4-FFF2-40B4-BE49-F238E27FC236}">
                <a16:creationId xmlns:a16="http://schemas.microsoft.com/office/drawing/2014/main" id="{59240981-A73D-415A-B219-5C62E7F4C0C6}"/>
              </a:ext>
            </a:extLst>
          </p:cNvPr>
          <p:cNvSpPr txBox="1"/>
          <p:nvPr/>
        </p:nvSpPr>
        <p:spPr>
          <a:xfrm>
            <a:off x="10227076" y="1620730"/>
            <a:ext cx="1340528" cy="369332"/>
          </a:xfrm>
          <a:prstGeom prst="rect">
            <a:avLst/>
          </a:prstGeom>
          <a:noFill/>
        </p:spPr>
        <p:txBody>
          <a:bodyPr wrap="square" rtlCol="0">
            <a:spAutoFit/>
          </a:bodyPr>
          <a:lstStyle/>
          <a:p>
            <a:r>
              <a:rPr lang="en-US" dirty="0"/>
              <a:t>DRAFT MAP</a:t>
            </a:r>
          </a:p>
        </p:txBody>
      </p:sp>
    </p:spTree>
    <p:extLst>
      <p:ext uri="{BB962C8B-B14F-4D97-AF65-F5344CB8AC3E}">
        <p14:creationId xmlns:p14="http://schemas.microsoft.com/office/powerpoint/2010/main" val="139446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FA3C-81C1-4B33-841D-6AEFC57B84CA}"/>
              </a:ext>
            </a:extLst>
          </p:cNvPr>
          <p:cNvSpPr>
            <a:spLocks noGrp="1"/>
          </p:cNvSpPr>
          <p:nvPr>
            <p:ph type="title"/>
          </p:nvPr>
        </p:nvSpPr>
        <p:spPr>
          <a:xfrm>
            <a:off x="1657351" y="350840"/>
            <a:ext cx="3705225" cy="2661868"/>
          </a:xfrm>
        </p:spPr>
        <p:txBody>
          <a:bodyPr/>
          <a:lstStyle/>
          <a:p>
            <a:r>
              <a:rPr lang="en-US" dirty="0">
                <a:latin typeface="Calibri" panose="020F0502020204030204" pitchFamily="34" charset="0"/>
                <a:cs typeface="Calibri" panose="020F0502020204030204" pitchFamily="34" charset="0"/>
              </a:rPr>
              <a:t>The IVC and the Network:</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direct use</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crosswalk</a:t>
            </a:r>
          </a:p>
        </p:txBody>
      </p:sp>
      <p:sp>
        <p:nvSpPr>
          <p:cNvPr id="3" name="Text Placeholder 2">
            <a:extLst>
              <a:ext uri="{FF2B5EF4-FFF2-40B4-BE49-F238E27FC236}">
                <a16:creationId xmlns:a16="http://schemas.microsoft.com/office/drawing/2014/main" id="{38634E45-378E-45E8-9C1A-EB2C56305A92}"/>
              </a:ext>
            </a:extLst>
          </p:cNvPr>
          <p:cNvSpPr>
            <a:spLocks noGrp="1"/>
          </p:cNvSpPr>
          <p:nvPr>
            <p:ph type="body" sz="quarter" idx="10"/>
          </p:nvPr>
        </p:nvSpPr>
        <p:spPr>
          <a:xfrm>
            <a:off x="1524001" y="4920580"/>
            <a:ext cx="2962275" cy="388937"/>
          </a:xfrm>
        </p:spPr>
        <p:txBody>
          <a:bodyPr/>
          <a:lstStyle/>
          <a:p>
            <a:endParaRPr lang="en-US" dirty="0"/>
          </a:p>
        </p:txBody>
      </p:sp>
      <p:pic>
        <p:nvPicPr>
          <p:cNvPr id="5" name="Picture 4">
            <a:extLst>
              <a:ext uri="{FF2B5EF4-FFF2-40B4-BE49-F238E27FC236}">
                <a16:creationId xmlns:a16="http://schemas.microsoft.com/office/drawing/2014/main" id="{8B25278D-49F9-46B3-A3C2-05C86EE6EB32}"/>
              </a:ext>
            </a:extLst>
          </p:cNvPr>
          <p:cNvPicPr>
            <a:picLocks noChangeAspect="1"/>
          </p:cNvPicPr>
          <p:nvPr/>
        </p:nvPicPr>
        <p:blipFill>
          <a:blip r:embed="rId2"/>
          <a:stretch>
            <a:fillRect/>
          </a:stretch>
        </p:blipFill>
        <p:spPr>
          <a:xfrm>
            <a:off x="5237222" y="4004560"/>
            <a:ext cx="4619625" cy="2220974"/>
          </a:xfrm>
          <a:prstGeom prst="rect">
            <a:avLst/>
          </a:prstGeom>
        </p:spPr>
      </p:pic>
      <p:pic>
        <p:nvPicPr>
          <p:cNvPr id="1026" name="Picture 2">
            <a:extLst>
              <a:ext uri="{FF2B5EF4-FFF2-40B4-BE49-F238E27FC236}">
                <a16:creationId xmlns:a16="http://schemas.microsoft.com/office/drawing/2014/main" id="{87F4CA45-5C54-45B8-BF39-C8F18C903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4006848"/>
            <a:ext cx="3333750" cy="2500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819204-6015-430C-9F59-9FC76DBE46FE}"/>
              </a:ext>
            </a:extLst>
          </p:cNvPr>
          <p:cNvSpPr txBox="1"/>
          <p:nvPr/>
        </p:nvSpPr>
        <p:spPr>
          <a:xfrm>
            <a:off x="1912707" y="3577021"/>
            <a:ext cx="3333750" cy="338554"/>
          </a:xfrm>
          <a:prstGeom prst="rect">
            <a:avLst/>
          </a:prstGeom>
          <a:solidFill>
            <a:srgbClr val="FFFFFF"/>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New York NHP:  Alvar Shrubland</a:t>
            </a:r>
          </a:p>
        </p:txBody>
      </p:sp>
      <p:sp>
        <p:nvSpPr>
          <p:cNvPr id="8" name="TextBox 7">
            <a:extLst>
              <a:ext uri="{FF2B5EF4-FFF2-40B4-BE49-F238E27FC236}">
                <a16:creationId xmlns:a16="http://schemas.microsoft.com/office/drawing/2014/main" id="{832EA076-A7F7-438E-81B2-5126FC74DA63}"/>
              </a:ext>
            </a:extLst>
          </p:cNvPr>
          <p:cNvSpPr txBox="1"/>
          <p:nvPr/>
        </p:nvSpPr>
        <p:spPr>
          <a:xfrm>
            <a:off x="5229225" y="6168606"/>
            <a:ext cx="4619626" cy="338554"/>
          </a:xfrm>
          <a:prstGeom prst="rect">
            <a:avLst/>
          </a:prstGeom>
          <a:solidFill>
            <a:srgbClr val="FFFFFF"/>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          Juniper Alvar Shrubland</a:t>
            </a:r>
          </a:p>
        </p:txBody>
      </p:sp>
      <p:pic>
        <p:nvPicPr>
          <p:cNvPr id="9" name="Picture 8">
            <a:extLst>
              <a:ext uri="{FF2B5EF4-FFF2-40B4-BE49-F238E27FC236}">
                <a16:creationId xmlns:a16="http://schemas.microsoft.com/office/drawing/2014/main" id="{2714DCB0-4B38-4DCA-86BB-962B229C6E5C}"/>
              </a:ext>
            </a:extLst>
          </p:cNvPr>
          <p:cNvPicPr>
            <a:picLocks noChangeAspect="1"/>
          </p:cNvPicPr>
          <p:nvPr/>
        </p:nvPicPr>
        <p:blipFill>
          <a:blip r:embed="rId4"/>
          <a:stretch>
            <a:fillRect/>
          </a:stretch>
        </p:blipFill>
        <p:spPr>
          <a:xfrm>
            <a:off x="5667729" y="147508"/>
            <a:ext cx="4611565" cy="3620046"/>
          </a:xfrm>
          <a:prstGeom prst="rect">
            <a:avLst/>
          </a:prstGeom>
        </p:spPr>
      </p:pic>
      <p:sp>
        <p:nvSpPr>
          <p:cNvPr id="11" name="TextBox 10">
            <a:extLst>
              <a:ext uri="{FF2B5EF4-FFF2-40B4-BE49-F238E27FC236}">
                <a16:creationId xmlns:a16="http://schemas.microsoft.com/office/drawing/2014/main" id="{4AFB858C-9956-4183-AF4E-9A56B93B8180}"/>
              </a:ext>
            </a:extLst>
          </p:cNvPr>
          <p:cNvSpPr txBox="1"/>
          <p:nvPr/>
        </p:nvSpPr>
        <p:spPr>
          <a:xfrm>
            <a:off x="5786436" y="158710"/>
            <a:ext cx="4424364" cy="584775"/>
          </a:xfrm>
          <a:prstGeom prst="rect">
            <a:avLst/>
          </a:prstGeom>
          <a:solidFill>
            <a:srgbClr val="FFFFFF"/>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Virginia NHP: Southern Appalachian Rich Cove Forest (Sugar Maple-Buckeye Type)</a:t>
            </a:r>
          </a:p>
        </p:txBody>
      </p:sp>
      <p:sp>
        <p:nvSpPr>
          <p:cNvPr id="10" name="Arrow: Right 9">
            <a:extLst>
              <a:ext uri="{FF2B5EF4-FFF2-40B4-BE49-F238E27FC236}">
                <a16:creationId xmlns:a16="http://schemas.microsoft.com/office/drawing/2014/main" id="{6CF49701-58E1-4337-87F8-7BCFD8FF2EFA}"/>
              </a:ext>
            </a:extLst>
          </p:cNvPr>
          <p:cNvSpPr/>
          <p:nvPr/>
        </p:nvSpPr>
        <p:spPr bwMode="auto">
          <a:xfrm>
            <a:off x="4824413" y="2062603"/>
            <a:ext cx="809624" cy="2569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20738"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EA90B816-92C9-46C8-AF20-C35DF5718F13}"/>
              </a:ext>
            </a:extLst>
          </p:cNvPr>
          <p:cNvSpPr/>
          <p:nvPr/>
        </p:nvSpPr>
        <p:spPr bwMode="auto">
          <a:xfrm rot="5400000">
            <a:off x="3507580" y="3071165"/>
            <a:ext cx="422132" cy="29354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20738"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6524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97A17DC6-47D3-491F-A6CA-6653913F38FF}"/>
              </a:ext>
            </a:extLst>
          </p:cNvPr>
          <p:cNvSpPr txBox="1">
            <a:spLocks noChangeArrowheads="1"/>
          </p:cNvSpPr>
          <p:nvPr/>
        </p:nvSpPr>
        <p:spPr bwMode="auto">
          <a:xfrm>
            <a:off x="377072" y="319817"/>
            <a:ext cx="11302738" cy="1200329"/>
          </a:xfrm>
          <a:prstGeom prst="rect">
            <a:avLst/>
          </a:prstGeom>
          <a:noFill/>
          <a:ln w="9525">
            <a:solidFill>
              <a:schemeClr val="accent4">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3366"/>
              </a:buClr>
              <a:buFont typeface="Wingdings" panose="05000000000000000000" pitchFamily="2" charset="2"/>
              <a:buChar char="§"/>
              <a:defRPr sz="3800">
                <a:solidFill>
                  <a:srgbClr val="003366"/>
                </a:solidFill>
                <a:latin typeface="Times New Roman" panose="02020603050405020304" pitchFamily="18" charset="0"/>
              </a:defRPr>
            </a:lvl1pPr>
            <a:lvl2pPr marL="742950" indent="-285750">
              <a:spcBef>
                <a:spcPct val="20000"/>
              </a:spcBef>
              <a:buClr>
                <a:srgbClr val="003366"/>
              </a:buClr>
              <a:buFont typeface="Wingdings" panose="05000000000000000000" pitchFamily="2" charset="2"/>
              <a:buChar char="§"/>
              <a:defRPr sz="3200">
                <a:solidFill>
                  <a:srgbClr val="003366"/>
                </a:solidFill>
                <a:latin typeface="Times New Roman" panose="02020603050405020304" pitchFamily="18" charset="0"/>
              </a:defRPr>
            </a:lvl2pPr>
            <a:lvl3pPr marL="1143000" indent="-228600">
              <a:spcBef>
                <a:spcPct val="20000"/>
              </a:spcBef>
              <a:buClr>
                <a:srgbClr val="003366"/>
              </a:buClr>
              <a:buFont typeface="Wingdings" panose="05000000000000000000" pitchFamily="2" charset="2"/>
              <a:buChar char="§"/>
              <a:defRPr sz="2600">
                <a:solidFill>
                  <a:srgbClr val="003366"/>
                </a:solidFill>
                <a:latin typeface="Times New Roman" panose="02020603050405020304" pitchFamily="18" charset="0"/>
              </a:defRPr>
            </a:lvl3pPr>
            <a:lvl4pPr marL="16002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4pPr>
            <a:lvl5pPr marL="20574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5pPr>
            <a:lvl6pPr marL="25146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6pPr>
            <a:lvl7pPr marL="29718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7pPr>
            <a:lvl8pPr marL="34290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8pPr>
            <a:lvl9pPr marL="38862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9pPr>
          </a:lstStyle>
          <a:p>
            <a:pPr algn="ctr">
              <a:spcBef>
                <a:spcPct val="0"/>
              </a:spcBef>
              <a:buClrTx/>
              <a:buFontTx/>
              <a:buNone/>
            </a:pPr>
            <a:r>
              <a:rPr lang="en-US" altLang="en-US" sz="3600" b="1" dirty="0">
                <a:solidFill>
                  <a:schemeClr val="accent4">
                    <a:lumMod val="20000"/>
                    <a:lumOff val="80000"/>
                  </a:schemeClr>
                </a:solidFill>
                <a:latin typeface="Calibri Light" panose="020F0302020204030204" pitchFamily="34" charset="0"/>
                <a:cs typeface="Calibri Light" panose="020F0302020204030204" pitchFamily="34" charset="0"/>
              </a:rPr>
              <a:t>Groups, Alliances, and IVC Hierarchy</a:t>
            </a:r>
          </a:p>
          <a:p>
            <a:pPr algn="ctr">
              <a:spcBef>
                <a:spcPct val="0"/>
              </a:spcBef>
              <a:buClrTx/>
              <a:buFontTx/>
              <a:buNone/>
            </a:pPr>
            <a:r>
              <a:rPr lang="en-US" altLang="en-US" sz="3600" dirty="0">
                <a:solidFill>
                  <a:srgbClr val="FFFFFF"/>
                </a:solidFill>
                <a:latin typeface="Calibri Light" panose="020F0302020204030204" pitchFamily="34" charset="0"/>
                <a:cs typeface="Calibri Light" panose="020F0302020204030204" pitchFamily="34" charset="0"/>
              </a:rPr>
              <a:t>Increased connectivity with “non-standard” subnational </a:t>
            </a:r>
            <a:r>
              <a:rPr lang="en-US" altLang="en-US" sz="3600" dirty="0" err="1">
                <a:solidFill>
                  <a:srgbClr val="FFFFFF"/>
                </a:solidFill>
                <a:latin typeface="Calibri Light" panose="020F0302020204030204" pitchFamily="34" charset="0"/>
                <a:cs typeface="Calibri Light" panose="020F0302020204030204" pitchFamily="34" charset="0"/>
              </a:rPr>
              <a:t>clfs</a:t>
            </a:r>
            <a:endParaRPr lang="en-US" altLang="en-US" sz="3600" dirty="0">
              <a:solidFill>
                <a:srgbClr val="FFFFFF"/>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F56D0DEF-02FC-4672-8A0A-D09A27645B1E}"/>
              </a:ext>
            </a:extLst>
          </p:cNvPr>
          <p:cNvSpPr txBox="1"/>
          <p:nvPr/>
        </p:nvSpPr>
        <p:spPr>
          <a:xfrm>
            <a:off x="1273905" y="1453428"/>
            <a:ext cx="9812105" cy="1200329"/>
          </a:xfrm>
          <a:prstGeom prst="rect">
            <a:avLst/>
          </a:prstGeom>
          <a:noFill/>
        </p:spPr>
        <p:txBody>
          <a:bodyPr wrap="square" rtlCol="0">
            <a:spAutoFit/>
          </a:bodyPr>
          <a:lstStyle/>
          <a:p>
            <a:r>
              <a:rPr lang="en-US" sz="2400" dirty="0"/>
              <a:t>15-20 programs across North America with “non-standard” classifications </a:t>
            </a:r>
          </a:p>
          <a:p>
            <a:pPr marL="687388" lvl="1" indent="-230188">
              <a:buFont typeface="Arial" panose="020B0604020202020204" pitchFamily="34" charset="0"/>
              <a:buChar char="•"/>
            </a:pPr>
            <a:r>
              <a:rPr lang="en-US" sz="2400" dirty="0">
                <a:solidFill>
                  <a:schemeClr val="accent4">
                    <a:lumMod val="20000"/>
                    <a:lumOff val="80000"/>
                  </a:schemeClr>
                </a:solidFill>
              </a:rPr>
              <a:t>Associations</a:t>
            </a:r>
            <a:r>
              <a:rPr lang="en-US" sz="2400" dirty="0"/>
              <a:t>: non-standard </a:t>
            </a:r>
            <a:r>
              <a:rPr lang="en-US" sz="2400" dirty="0" err="1"/>
              <a:t>clfs</a:t>
            </a:r>
            <a:r>
              <a:rPr lang="en-US" sz="2400" dirty="0"/>
              <a:t> &gt; 50% equivalency 	</a:t>
            </a:r>
          </a:p>
          <a:p>
            <a:pPr marL="687388" lvl="1" indent="-230188">
              <a:buFont typeface="Arial" panose="020B0604020202020204" pitchFamily="34" charset="0"/>
              <a:buChar char="•"/>
            </a:pPr>
            <a:r>
              <a:rPr lang="en-US" sz="2400" dirty="0">
                <a:solidFill>
                  <a:schemeClr val="accent4">
                    <a:lumMod val="20000"/>
                    <a:lumOff val="80000"/>
                  </a:schemeClr>
                </a:solidFill>
              </a:rPr>
              <a:t>Multi-level: </a:t>
            </a:r>
            <a:r>
              <a:rPr lang="en-US" sz="2400" dirty="0"/>
              <a:t>non-standard </a:t>
            </a:r>
            <a:r>
              <a:rPr lang="en-US" sz="2400" dirty="0" err="1"/>
              <a:t>clfs</a:t>
            </a:r>
            <a:r>
              <a:rPr lang="en-US" sz="2400" dirty="0"/>
              <a:t>  &gt; 80% equivalency at some level of IVC</a:t>
            </a:r>
          </a:p>
        </p:txBody>
      </p:sp>
      <p:sp>
        <p:nvSpPr>
          <p:cNvPr id="10" name="Arrow: Left 9">
            <a:extLst>
              <a:ext uri="{FF2B5EF4-FFF2-40B4-BE49-F238E27FC236}">
                <a16:creationId xmlns:a16="http://schemas.microsoft.com/office/drawing/2014/main" id="{D9C68D67-B974-4FF6-86CF-34CF046E049A}"/>
              </a:ext>
            </a:extLst>
          </p:cNvPr>
          <p:cNvSpPr/>
          <p:nvPr/>
        </p:nvSpPr>
        <p:spPr>
          <a:xfrm>
            <a:off x="10487696" y="3308168"/>
            <a:ext cx="583473" cy="254726"/>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4642AAF7-A3BE-4953-B0DF-4CCA77892D38}"/>
              </a:ext>
            </a:extLst>
          </p:cNvPr>
          <p:cNvSpPr/>
          <p:nvPr/>
        </p:nvSpPr>
        <p:spPr>
          <a:xfrm>
            <a:off x="10502537" y="4939937"/>
            <a:ext cx="583473" cy="254726"/>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174CFED-7ED6-4127-B903-A1EC6109E8DE}"/>
              </a:ext>
            </a:extLst>
          </p:cNvPr>
          <p:cNvPicPr>
            <a:picLocks noChangeAspect="1"/>
          </p:cNvPicPr>
          <p:nvPr/>
        </p:nvPicPr>
        <p:blipFill>
          <a:blip r:embed="rId2"/>
          <a:stretch>
            <a:fillRect/>
          </a:stretch>
        </p:blipFill>
        <p:spPr>
          <a:xfrm>
            <a:off x="2593069" y="3025708"/>
            <a:ext cx="7005862" cy="3462833"/>
          </a:xfrm>
          <a:prstGeom prst="rect">
            <a:avLst/>
          </a:prstGeom>
        </p:spPr>
      </p:pic>
      <p:sp>
        <p:nvSpPr>
          <p:cNvPr id="16" name="Arrow: Down 15">
            <a:extLst>
              <a:ext uri="{FF2B5EF4-FFF2-40B4-BE49-F238E27FC236}">
                <a16:creationId xmlns:a16="http://schemas.microsoft.com/office/drawing/2014/main" id="{A0F0CAED-E48B-49EE-BFA2-FD148D5C22A5}"/>
              </a:ext>
            </a:extLst>
          </p:cNvPr>
          <p:cNvSpPr/>
          <p:nvPr/>
        </p:nvSpPr>
        <p:spPr>
          <a:xfrm rot="19614355">
            <a:off x="3989514" y="4569089"/>
            <a:ext cx="291830" cy="45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D46A5351-0323-421A-B6F9-A372D93A9C9D}"/>
              </a:ext>
            </a:extLst>
          </p:cNvPr>
          <p:cNvSpPr/>
          <p:nvPr/>
        </p:nvSpPr>
        <p:spPr>
          <a:xfrm rot="2899992">
            <a:off x="5760096" y="4679973"/>
            <a:ext cx="291830" cy="45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FA5AAA-2081-43D9-96A0-612D740F49E1}"/>
              </a:ext>
            </a:extLst>
          </p:cNvPr>
          <p:cNvPicPr>
            <a:picLocks noChangeAspect="1"/>
          </p:cNvPicPr>
          <p:nvPr/>
        </p:nvPicPr>
        <p:blipFill rotWithShape="1">
          <a:blip r:embed="rId3"/>
          <a:srcRect b="1975"/>
          <a:stretch/>
        </p:blipFill>
        <p:spPr>
          <a:xfrm>
            <a:off x="1585576" y="2788118"/>
            <a:ext cx="8640870" cy="3750065"/>
          </a:xfrm>
          <a:prstGeom prst="rect">
            <a:avLst/>
          </a:prstGeom>
        </p:spPr>
      </p:pic>
      <p:sp>
        <p:nvSpPr>
          <p:cNvPr id="18" name="TextBox 17">
            <a:extLst>
              <a:ext uri="{FF2B5EF4-FFF2-40B4-BE49-F238E27FC236}">
                <a16:creationId xmlns:a16="http://schemas.microsoft.com/office/drawing/2014/main" id="{87781F5B-9955-4848-9A02-D9AA510181B3}"/>
              </a:ext>
            </a:extLst>
          </p:cNvPr>
          <p:cNvSpPr txBox="1"/>
          <p:nvPr/>
        </p:nvSpPr>
        <p:spPr>
          <a:xfrm>
            <a:off x="11347260" y="2788117"/>
            <a:ext cx="733425" cy="3693319"/>
          </a:xfrm>
          <a:prstGeom prst="rect">
            <a:avLst/>
          </a:prstGeom>
          <a:solidFill>
            <a:schemeClr val="accent6">
              <a:lumMod val="20000"/>
              <a:lumOff val="80000"/>
            </a:schemeClr>
          </a:solidFill>
        </p:spPr>
        <p:txBody>
          <a:bodyPr wrap="square" rtlCol="0">
            <a:spAutoFit/>
          </a:bodyPr>
          <a:lstStyle/>
          <a:p>
            <a:r>
              <a:rPr lang="en-US" b="1" dirty="0">
                <a:solidFill>
                  <a:srgbClr val="003D80"/>
                </a:solidFill>
              </a:rPr>
              <a:t>MN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9" name="Arrow: Left 18">
            <a:extLst>
              <a:ext uri="{FF2B5EF4-FFF2-40B4-BE49-F238E27FC236}">
                <a16:creationId xmlns:a16="http://schemas.microsoft.com/office/drawing/2014/main" id="{2D377277-B609-4CD2-9383-2468F4EC1260}"/>
              </a:ext>
            </a:extLst>
          </p:cNvPr>
          <p:cNvSpPr/>
          <p:nvPr/>
        </p:nvSpPr>
        <p:spPr>
          <a:xfrm>
            <a:off x="11480610" y="3515813"/>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E848EE20-3B42-4F37-9B6A-A015FB0113EC}"/>
              </a:ext>
            </a:extLst>
          </p:cNvPr>
          <p:cNvSpPr/>
          <p:nvPr/>
        </p:nvSpPr>
        <p:spPr>
          <a:xfrm>
            <a:off x="11480350" y="3820613"/>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ECB740C8-F492-43B7-92EE-5FAA3DCD1F01}"/>
              </a:ext>
            </a:extLst>
          </p:cNvPr>
          <p:cNvSpPr/>
          <p:nvPr/>
        </p:nvSpPr>
        <p:spPr>
          <a:xfrm>
            <a:off x="11480350" y="4426113"/>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CA7CD7C-2C83-4CC1-9619-C3E75E9DB343}"/>
              </a:ext>
            </a:extLst>
          </p:cNvPr>
          <p:cNvSpPr/>
          <p:nvPr/>
        </p:nvSpPr>
        <p:spPr>
          <a:xfrm>
            <a:off x="11458260" y="4734859"/>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727F3F6A-EFE1-4C91-8859-4AD27D5131AC}"/>
              </a:ext>
            </a:extLst>
          </p:cNvPr>
          <p:cNvSpPr/>
          <p:nvPr/>
        </p:nvSpPr>
        <p:spPr>
          <a:xfrm>
            <a:off x="11435783" y="5161581"/>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AE9F75D5-D0D3-4805-AA56-31C2E35D0240}"/>
              </a:ext>
            </a:extLst>
          </p:cNvPr>
          <p:cNvSpPr/>
          <p:nvPr/>
        </p:nvSpPr>
        <p:spPr>
          <a:xfrm>
            <a:off x="11435783" y="5405810"/>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0D7E3F51-DC94-4F23-BF7C-38D375D71B07}"/>
              </a:ext>
            </a:extLst>
          </p:cNvPr>
          <p:cNvSpPr/>
          <p:nvPr/>
        </p:nvSpPr>
        <p:spPr>
          <a:xfrm>
            <a:off x="11458260" y="5749779"/>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B4D82EAA-1A0C-430B-AC34-44542A40E388}"/>
              </a:ext>
            </a:extLst>
          </p:cNvPr>
          <p:cNvSpPr/>
          <p:nvPr/>
        </p:nvSpPr>
        <p:spPr>
          <a:xfrm>
            <a:off x="11439210" y="6258805"/>
            <a:ext cx="342900" cy="1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EFC2F59-B931-4D42-830C-CDFABED45065}"/>
              </a:ext>
            </a:extLst>
          </p:cNvPr>
          <p:cNvPicPr>
            <a:picLocks noChangeAspect="1"/>
          </p:cNvPicPr>
          <p:nvPr/>
        </p:nvPicPr>
        <p:blipFill>
          <a:blip r:embed="rId4"/>
          <a:stretch>
            <a:fillRect/>
          </a:stretch>
        </p:blipFill>
        <p:spPr>
          <a:xfrm>
            <a:off x="1552585" y="1537489"/>
            <a:ext cx="6217304" cy="1000605"/>
          </a:xfrm>
          <a:prstGeom prst="rect">
            <a:avLst/>
          </a:prstGeom>
        </p:spPr>
      </p:pic>
      <p:sp>
        <p:nvSpPr>
          <p:cNvPr id="29" name="TextBox 28">
            <a:extLst>
              <a:ext uri="{FF2B5EF4-FFF2-40B4-BE49-F238E27FC236}">
                <a16:creationId xmlns:a16="http://schemas.microsoft.com/office/drawing/2014/main" id="{FFEA5E08-3A7F-40F5-9569-7A0199B66083}"/>
              </a:ext>
            </a:extLst>
          </p:cNvPr>
          <p:cNvSpPr txBox="1"/>
          <p:nvPr/>
        </p:nvSpPr>
        <p:spPr>
          <a:xfrm>
            <a:off x="6053172" y="3003989"/>
            <a:ext cx="658713" cy="338554"/>
          </a:xfrm>
          <a:prstGeom prst="rect">
            <a:avLst/>
          </a:prstGeom>
          <a:solidFill>
            <a:schemeClr val="accent4">
              <a:lumMod val="20000"/>
              <a:lumOff val="80000"/>
            </a:schemeClr>
          </a:solidFill>
        </p:spPr>
        <p:txBody>
          <a:bodyPr wrap="square" rtlCol="0">
            <a:spAutoFit/>
          </a:bodyPr>
          <a:lstStyle/>
          <a:p>
            <a:r>
              <a:rPr lang="en-US" sz="1600" b="1" dirty="0">
                <a:solidFill>
                  <a:schemeClr val="accent1">
                    <a:lumMod val="50000"/>
                  </a:schemeClr>
                </a:solidFill>
              </a:rPr>
              <a:t>G4G5</a:t>
            </a:r>
          </a:p>
        </p:txBody>
      </p:sp>
      <p:sp>
        <p:nvSpPr>
          <p:cNvPr id="5" name="TextBox 4">
            <a:extLst>
              <a:ext uri="{FF2B5EF4-FFF2-40B4-BE49-F238E27FC236}">
                <a16:creationId xmlns:a16="http://schemas.microsoft.com/office/drawing/2014/main" id="{2A18B04B-34A4-44D9-985C-FB221E723E7A}"/>
              </a:ext>
            </a:extLst>
          </p:cNvPr>
          <p:cNvSpPr txBox="1"/>
          <p:nvPr/>
        </p:nvSpPr>
        <p:spPr>
          <a:xfrm>
            <a:off x="2621653" y="3266382"/>
            <a:ext cx="3474720" cy="365760"/>
          </a:xfrm>
          <a:prstGeom prst="rect">
            <a:avLst/>
          </a:prstGeom>
          <a:solidFill>
            <a:schemeClr val="bg1"/>
          </a:solidFill>
        </p:spPr>
        <p:txBody>
          <a:bodyPr wrap="square" rtlCol="0">
            <a:spAutoFit/>
          </a:bodyPr>
          <a:lstStyle/>
          <a:p>
            <a:r>
              <a:rPr lang="en-US" sz="1400" b="1" dirty="0">
                <a:solidFill>
                  <a:srgbClr val="002060"/>
                </a:solidFill>
              </a:rPr>
              <a:t>Laurentian Jack Pine - Red Pine - Oak Forest</a:t>
            </a:r>
            <a:endParaRPr lang="en-US" b="1" dirty="0"/>
          </a:p>
        </p:txBody>
      </p:sp>
      <p:sp>
        <p:nvSpPr>
          <p:cNvPr id="30" name="TextBox 29">
            <a:extLst>
              <a:ext uri="{FF2B5EF4-FFF2-40B4-BE49-F238E27FC236}">
                <a16:creationId xmlns:a16="http://schemas.microsoft.com/office/drawing/2014/main" id="{27BB582C-8BA8-4734-9BBF-ABD75626665A}"/>
              </a:ext>
            </a:extLst>
          </p:cNvPr>
          <p:cNvSpPr txBox="1"/>
          <p:nvPr/>
        </p:nvSpPr>
        <p:spPr>
          <a:xfrm>
            <a:off x="2604743" y="4865622"/>
            <a:ext cx="3566160" cy="307777"/>
          </a:xfrm>
          <a:prstGeom prst="rect">
            <a:avLst/>
          </a:prstGeom>
          <a:solidFill>
            <a:schemeClr val="bg1"/>
          </a:solidFill>
        </p:spPr>
        <p:txBody>
          <a:bodyPr wrap="square" rtlCol="0">
            <a:spAutoFit/>
          </a:bodyPr>
          <a:lstStyle/>
          <a:p>
            <a:r>
              <a:rPr lang="en-US" sz="1400" b="1" dirty="0">
                <a:solidFill>
                  <a:srgbClr val="002060"/>
                </a:solidFill>
              </a:rPr>
              <a:t>Laurentian White Pine – Red Pine - Oak Forest</a:t>
            </a:r>
            <a:endParaRPr lang="en-US" b="1" dirty="0"/>
          </a:p>
        </p:txBody>
      </p:sp>
      <p:sp>
        <p:nvSpPr>
          <p:cNvPr id="6" name="Arrow: Curved Right 5">
            <a:extLst>
              <a:ext uri="{FF2B5EF4-FFF2-40B4-BE49-F238E27FC236}">
                <a16:creationId xmlns:a16="http://schemas.microsoft.com/office/drawing/2014/main" id="{0C52B381-0F5B-4481-BE61-9F0222F18CA0}"/>
              </a:ext>
            </a:extLst>
          </p:cNvPr>
          <p:cNvSpPr/>
          <p:nvPr/>
        </p:nvSpPr>
        <p:spPr>
          <a:xfrm>
            <a:off x="925070" y="1771650"/>
            <a:ext cx="437005" cy="16573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64253260-0BCB-4D5B-AF4B-C91A811F5384}"/>
              </a:ext>
            </a:extLst>
          </p:cNvPr>
          <p:cNvSpPr/>
          <p:nvPr/>
        </p:nvSpPr>
        <p:spPr>
          <a:xfrm>
            <a:off x="680105" y="2314575"/>
            <a:ext cx="872480" cy="28470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27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9" grpId="0" animBg="1"/>
      <p:bldP spid="5" grpId="0" animBg="1"/>
      <p:bldP spid="30"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F8FA-BD10-4B87-9949-260FDD91C2C8}"/>
              </a:ext>
            </a:extLst>
          </p:cNvPr>
          <p:cNvSpPr>
            <a:spLocks noGrp="1"/>
          </p:cNvSpPr>
          <p:nvPr>
            <p:ph type="title"/>
          </p:nvPr>
        </p:nvSpPr>
        <p:spPr>
          <a:xfrm>
            <a:off x="847725" y="543947"/>
            <a:ext cx="10770704" cy="889918"/>
          </a:xfrm>
          <a:solidFill>
            <a:srgbClr val="FDFDB5"/>
          </a:solidFill>
        </p:spPr>
        <p:txBody>
          <a:bodyPr anchor="ctr">
            <a:normAutofit fontScale="90000"/>
          </a:bodyPr>
          <a:lstStyle/>
          <a:p>
            <a:r>
              <a:rPr lang="en-US" b="1" dirty="0"/>
              <a:t>B. Alliance Review: State / Federal Partnerships</a:t>
            </a:r>
          </a:p>
        </p:txBody>
      </p:sp>
      <p:sp>
        <p:nvSpPr>
          <p:cNvPr id="3" name="Content Placeholder 2">
            <a:extLst>
              <a:ext uri="{FF2B5EF4-FFF2-40B4-BE49-F238E27FC236}">
                <a16:creationId xmlns:a16="http://schemas.microsoft.com/office/drawing/2014/main" id="{2EEF243D-F7B3-464B-8373-0A70D8759971}"/>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sz="3200" b="1" dirty="0"/>
              <a:t>State(s) to USNVC partnership (direct or crosswalk) </a:t>
            </a:r>
            <a:r>
              <a:rPr lang="en-US" sz="3200" dirty="0"/>
              <a:t>[natural communities or direct use, previous slide]</a:t>
            </a:r>
          </a:p>
          <a:p>
            <a:pPr>
              <a:buFont typeface="Wingdings" panose="05000000000000000000" pitchFamily="2" charset="2"/>
              <a:buChar char="Ø"/>
            </a:pPr>
            <a:r>
              <a:rPr lang="en-US" sz="3200" b="1" dirty="0"/>
              <a:t>Ecological System to USNVC crosswalk: (NatureServe, federal partnership) </a:t>
            </a:r>
          </a:p>
          <a:p>
            <a:pPr marL="457200" lvl="1" indent="0">
              <a:buNone/>
            </a:pPr>
            <a:r>
              <a:rPr lang="en-US" sz="2800" dirty="0"/>
              <a:t>Brings together the information on Existing Vegetation compiled for Systems with that of Groups. </a:t>
            </a:r>
          </a:p>
          <a:p>
            <a:pPr lvl="1"/>
            <a:r>
              <a:rPr lang="en-US" sz="2800" dirty="0"/>
              <a:t>System to Group crosswalk largely complete.</a:t>
            </a:r>
          </a:p>
          <a:p>
            <a:pPr lvl="2"/>
            <a:r>
              <a:rPr lang="en-US" sz="2800" dirty="0"/>
              <a:t>90% of Systems are = or finer than Groups, 10% complex.</a:t>
            </a:r>
          </a:p>
          <a:p>
            <a:pPr lvl="1"/>
            <a:r>
              <a:rPr lang="en-US" sz="2800" dirty="0"/>
              <a:t>System to Alliance crosswalk underway.</a:t>
            </a:r>
          </a:p>
          <a:p>
            <a:pPr>
              <a:buFont typeface="Wingdings" panose="05000000000000000000" pitchFamily="2" charset="2"/>
              <a:buChar char="Ø"/>
            </a:pPr>
            <a:r>
              <a:rPr lang="en-US" sz="3200" b="1" dirty="0"/>
              <a:t>USFS FIA Key to USNVC: </a:t>
            </a:r>
            <a:r>
              <a:rPr lang="en-US" sz="3200" dirty="0"/>
              <a:t>Group (West); Macrogroup (East)</a:t>
            </a:r>
          </a:p>
        </p:txBody>
      </p:sp>
      <p:sp>
        <p:nvSpPr>
          <p:cNvPr id="4" name="Slide Number Placeholder 3">
            <a:extLst>
              <a:ext uri="{FF2B5EF4-FFF2-40B4-BE49-F238E27FC236}">
                <a16:creationId xmlns:a16="http://schemas.microsoft.com/office/drawing/2014/main" id="{4DC2A2E4-0970-4148-9218-E308239996B3}"/>
              </a:ext>
            </a:extLst>
          </p:cNvPr>
          <p:cNvSpPr>
            <a:spLocks noGrp="1"/>
          </p:cNvSpPr>
          <p:nvPr>
            <p:ph type="sldNum" sz="quarter" idx="12"/>
          </p:nvPr>
        </p:nvSpPr>
        <p:spPr/>
        <p:txBody>
          <a:bodyPr/>
          <a:lstStyle/>
          <a:p>
            <a:fld id="{34ACC6B2-516E-4023-AFDC-FAFE21CA6FF4}" type="slidenum">
              <a:rPr lang="en-US" smtClean="0"/>
              <a:t>16</a:t>
            </a:fld>
            <a:endParaRPr lang="en-US"/>
          </a:p>
        </p:txBody>
      </p:sp>
    </p:spTree>
    <p:extLst>
      <p:ext uri="{BB962C8B-B14F-4D97-AF65-F5344CB8AC3E}">
        <p14:creationId xmlns:p14="http://schemas.microsoft.com/office/powerpoint/2010/main" val="2287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3F9E-01FE-AE51-595F-75605CCE82C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Building the Network capability to track Ecosystem Elements</a:t>
            </a:r>
          </a:p>
        </p:txBody>
      </p:sp>
      <p:pic>
        <p:nvPicPr>
          <p:cNvPr id="5" name="Picture 4">
            <a:extLst>
              <a:ext uri="{FF2B5EF4-FFF2-40B4-BE49-F238E27FC236}">
                <a16:creationId xmlns:a16="http://schemas.microsoft.com/office/drawing/2014/main" id="{0FEA470A-64FD-7BE4-4C21-55E9DDDAC7F8}"/>
              </a:ext>
            </a:extLst>
          </p:cNvPr>
          <p:cNvPicPr>
            <a:picLocks noChangeAspect="1"/>
          </p:cNvPicPr>
          <p:nvPr/>
        </p:nvPicPr>
        <p:blipFill>
          <a:blip r:embed="rId2"/>
          <a:stretch>
            <a:fillRect/>
          </a:stretch>
        </p:blipFill>
        <p:spPr>
          <a:xfrm>
            <a:off x="1328691" y="1737360"/>
            <a:ext cx="9144000" cy="4586140"/>
          </a:xfrm>
          <a:prstGeom prst="rect">
            <a:avLst/>
          </a:prstGeom>
        </p:spPr>
      </p:pic>
      <p:pic>
        <p:nvPicPr>
          <p:cNvPr id="7" name="Picture 6">
            <a:extLst>
              <a:ext uri="{FF2B5EF4-FFF2-40B4-BE49-F238E27FC236}">
                <a16:creationId xmlns:a16="http://schemas.microsoft.com/office/drawing/2014/main" id="{C9883E1B-683B-5DE4-8025-73D903A7C9D4}"/>
              </a:ext>
            </a:extLst>
          </p:cNvPr>
          <p:cNvPicPr>
            <a:picLocks noChangeAspect="1"/>
          </p:cNvPicPr>
          <p:nvPr/>
        </p:nvPicPr>
        <p:blipFill>
          <a:blip r:embed="rId3"/>
          <a:stretch>
            <a:fillRect/>
          </a:stretch>
        </p:blipFill>
        <p:spPr>
          <a:xfrm>
            <a:off x="5881641" y="2317623"/>
            <a:ext cx="4591050" cy="3714750"/>
          </a:xfrm>
          <a:prstGeom prst="rect">
            <a:avLst/>
          </a:prstGeom>
        </p:spPr>
      </p:pic>
    </p:spTree>
    <p:extLst>
      <p:ext uri="{BB962C8B-B14F-4D97-AF65-F5344CB8AC3E}">
        <p14:creationId xmlns:p14="http://schemas.microsoft.com/office/powerpoint/2010/main" val="4620997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8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DAEF-6DEA-4DBD-9250-97FF81046A29}"/>
              </a:ext>
            </a:extLst>
          </p:cNvPr>
          <p:cNvSpPr>
            <a:spLocks noGrp="1"/>
          </p:cNvSpPr>
          <p:nvPr>
            <p:ph type="title"/>
          </p:nvPr>
        </p:nvSpPr>
        <p:spPr>
          <a:xfrm>
            <a:off x="561975" y="611187"/>
            <a:ext cx="10906125" cy="819149"/>
          </a:xfrm>
          <a:solidFill>
            <a:srgbClr val="FDFDB5"/>
          </a:solidFill>
        </p:spPr>
        <p:txBody>
          <a:bodyPr>
            <a:normAutofit fontScale="90000"/>
          </a:bodyPr>
          <a:lstStyle/>
          <a:p>
            <a:pPr algn="ctr"/>
            <a:br>
              <a:rPr lang="en-US" b="1" dirty="0"/>
            </a:br>
            <a:br>
              <a:rPr lang="en-US" b="1" dirty="0"/>
            </a:br>
            <a:br>
              <a:rPr lang="en-US" b="1" dirty="0"/>
            </a:br>
            <a:r>
              <a:rPr lang="en-US" b="1" dirty="0"/>
              <a:t>E. Looking ahead: Publish the 2023 USNVC Edition</a:t>
            </a:r>
          </a:p>
        </p:txBody>
      </p:sp>
      <p:sp>
        <p:nvSpPr>
          <p:cNvPr id="3" name="Content Placeholder 2">
            <a:extLst>
              <a:ext uri="{FF2B5EF4-FFF2-40B4-BE49-F238E27FC236}">
                <a16:creationId xmlns:a16="http://schemas.microsoft.com/office/drawing/2014/main" id="{FE854CE5-4BB9-4839-850E-CADFB17BC3C3}"/>
              </a:ext>
            </a:extLst>
          </p:cNvPr>
          <p:cNvSpPr>
            <a:spLocks noGrp="1"/>
          </p:cNvSpPr>
          <p:nvPr>
            <p:ph idx="1"/>
          </p:nvPr>
        </p:nvSpPr>
        <p:spPr>
          <a:xfrm>
            <a:off x="1102536" y="1722304"/>
            <a:ext cx="7691807" cy="5135696"/>
          </a:xfrm>
        </p:spPr>
        <p:txBody>
          <a:bodyPr>
            <a:normAutofit fontScale="40000" lnSpcReduction="20000"/>
          </a:bodyPr>
          <a:lstStyle/>
          <a:p>
            <a:pPr marL="0" indent="0">
              <a:buNone/>
            </a:pPr>
            <a:r>
              <a:rPr lang="en-US" sz="5100" b="1" dirty="0">
                <a:solidFill>
                  <a:srgbClr val="00B050"/>
                </a:solidFill>
              </a:rPr>
              <a:t>Between Now and end of 2023</a:t>
            </a:r>
          </a:p>
          <a:p>
            <a:pPr lvl="1"/>
            <a:r>
              <a:rPr lang="en-US" sz="5100" dirty="0"/>
              <a:t>Formations L1-L3, updates in 2023</a:t>
            </a:r>
          </a:p>
          <a:p>
            <a:pPr lvl="1"/>
            <a:r>
              <a:rPr lang="en-US" sz="5100" dirty="0"/>
              <a:t>Macrogroups locked down (pretty much) since 2017; </a:t>
            </a:r>
          </a:p>
          <a:p>
            <a:pPr lvl="1"/>
            <a:r>
              <a:rPr lang="en-US" sz="5100" dirty="0"/>
              <a:t>By middle of 2023, all group/alliance issues reviewed.</a:t>
            </a:r>
          </a:p>
          <a:p>
            <a:pPr lvl="1"/>
            <a:r>
              <a:rPr lang="en-US" sz="5100" dirty="0"/>
              <a:t>Alliance QAQC April – November 2023.</a:t>
            </a:r>
          </a:p>
          <a:p>
            <a:pPr marL="0" indent="0">
              <a:buNone/>
            </a:pPr>
            <a:r>
              <a:rPr lang="en-US" sz="5100" b="1" dirty="0">
                <a:solidFill>
                  <a:srgbClr val="00B050"/>
                </a:solidFill>
              </a:rPr>
              <a:t>Publications of a definitive USNVC edition in 2023  </a:t>
            </a:r>
          </a:p>
          <a:p>
            <a:pPr marL="0" indent="0">
              <a:buNone/>
            </a:pPr>
            <a:r>
              <a:rPr lang="en-US" sz="5100" dirty="0"/>
              <a:t>USNVC Edition, gives us room for a pause: </a:t>
            </a:r>
          </a:p>
          <a:p>
            <a:r>
              <a:rPr lang="en-US" sz="5100" dirty="0"/>
              <a:t>Continuing the process for compiling ongoing revisions</a:t>
            </a:r>
          </a:p>
          <a:p>
            <a:r>
              <a:rPr lang="en-US" sz="5100" dirty="0"/>
              <a:t>Emphasize plot-based assessments going forward</a:t>
            </a:r>
          </a:p>
          <a:p>
            <a:r>
              <a:rPr lang="en-US" sz="5100" dirty="0"/>
              <a:t>Test confidence of group/alliance concepts: </a:t>
            </a:r>
          </a:p>
          <a:p>
            <a:pPr lvl="1"/>
            <a:r>
              <a:rPr lang="en-US" sz="4700" dirty="0"/>
              <a:t>diagnostic species.</a:t>
            </a:r>
          </a:p>
          <a:p>
            <a:pPr lvl="1"/>
            <a:r>
              <a:rPr lang="en-US" sz="4700" dirty="0"/>
              <a:t>growth forms patterns.</a:t>
            </a:r>
          </a:p>
          <a:p>
            <a:pPr lvl="1"/>
            <a:r>
              <a:rPr lang="en-US" sz="4700" dirty="0"/>
              <a:t>ecological relationships.</a:t>
            </a:r>
          </a:p>
          <a:p>
            <a:pPr marL="0" indent="0">
              <a:buNone/>
            </a:pPr>
            <a:r>
              <a:rPr lang="en-US" sz="5100" b="1" dirty="0">
                <a:solidFill>
                  <a:srgbClr val="00B050"/>
                </a:solidFill>
              </a:rPr>
              <a:t>Subsequent editions, 2028….?</a:t>
            </a:r>
          </a:p>
          <a:p>
            <a:endParaRPr lang="en-US" dirty="0"/>
          </a:p>
          <a:p>
            <a:endParaRPr lang="en-US" dirty="0"/>
          </a:p>
        </p:txBody>
      </p:sp>
      <p:sp>
        <p:nvSpPr>
          <p:cNvPr id="4" name="Slide Number Placeholder 3">
            <a:extLst>
              <a:ext uri="{FF2B5EF4-FFF2-40B4-BE49-F238E27FC236}">
                <a16:creationId xmlns:a16="http://schemas.microsoft.com/office/drawing/2014/main" id="{6BDCBAAB-B3A1-43A3-A37A-11E5CC368C6F}"/>
              </a:ext>
            </a:extLst>
          </p:cNvPr>
          <p:cNvSpPr>
            <a:spLocks noGrp="1"/>
          </p:cNvSpPr>
          <p:nvPr>
            <p:ph type="sldNum" sz="quarter" idx="12"/>
          </p:nvPr>
        </p:nvSpPr>
        <p:spPr/>
        <p:txBody>
          <a:bodyPr/>
          <a:lstStyle/>
          <a:p>
            <a:fld id="{34ACC6B2-516E-4023-AFDC-FAFE21CA6FF4}" type="slidenum">
              <a:rPr lang="en-US" smtClean="0"/>
              <a:t>18</a:t>
            </a:fld>
            <a:endParaRPr lang="en-US"/>
          </a:p>
        </p:txBody>
      </p:sp>
      <p:pic>
        <p:nvPicPr>
          <p:cNvPr id="6" name="Picture 5">
            <a:extLst>
              <a:ext uri="{FF2B5EF4-FFF2-40B4-BE49-F238E27FC236}">
                <a16:creationId xmlns:a16="http://schemas.microsoft.com/office/drawing/2014/main" id="{2E6E82D7-4F97-4E62-AB95-71369C975BC6}"/>
              </a:ext>
            </a:extLst>
          </p:cNvPr>
          <p:cNvPicPr>
            <a:picLocks noChangeAspect="1"/>
          </p:cNvPicPr>
          <p:nvPr/>
        </p:nvPicPr>
        <p:blipFill>
          <a:blip r:embed="rId2"/>
          <a:stretch>
            <a:fillRect/>
          </a:stretch>
        </p:blipFill>
        <p:spPr>
          <a:xfrm>
            <a:off x="9886950" y="4972050"/>
            <a:ext cx="2305050" cy="1885950"/>
          </a:xfrm>
          <a:prstGeom prst="rect">
            <a:avLst/>
          </a:prstGeom>
        </p:spPr>
      </p:pic>
      <p:pic>
        <p:nvPicPr>
          <p:cNvPr id="8" name="Picture 7">
            <a:extLst>
              <a:ext uri="{FF2B5EF4-FFF2-40B4-BE49-F238E27FC236}">
                <a16:creationId xmlns:a16="http://schemas.microsoft.com/office/drawing/2014/main" id="{2DAAE16E-F2D4-47FE-BD6B-DE92C54D9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11" t="8724" r="17122" b="9475"/>
          <a:stretch/>
        </p:blipFill>
        <p:spPr>
          <a:xfrm>
            <a:off x="9886950" y="1548606"/>
            <a:ext cx="2263538" cy="1820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283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8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8405-5AE3-446D-A58A-9448AD806BBC}"/>
              </a:ext>
            </a:extLst>
          </p:cNvPr>
          <p:cNvSpPr>
            <a:spLocks noGrp="1"/>
          </p:cNvSpPr>
          <p:nvPr>
            <p:ph type="title"/>
          </p:nvPr>
        </p:nvSpPr>
        <p:spPr>
          <a:xfrm>
            <a:off x="271872" y="499108"/>
            <a:ext cx="3333750" cy="2331721"/>
          </a:xfrm>
        </p:spPr>
        <p:txBody>
          <a:bodyPr anchor="ctr">
            <a:normAutofit fontScale="90000"/>
          </a:bodyPr>
          <a:lstStyle/>
          <a:p>
            <a:r>
              <a:rPr lang="en-US" b="1" dirty="0">
                <a:latin typeface="+mn-lt"/>
              </a:rPr>
              <a:t>ECOLOGICAL CLASSIFICATIONS and the NatureServe Network</a:t>
            </a:r>
          </a:p>
        </p:txBody>
      </p:sp>
      <p:sp>
        <p:nvSpPr>
          <p:cNvPr id="3" name="Content Placeholder 2">
            <a:extLst>
              <a:ext uri="{FF2B5EF4-FFF2-40B4-BE49-F238E27FC236}">
                <a16:creationId xmlns:a16="http://schemas.microsoft.com/office/drawing/2014/main" id="{D85BF32A-6BC3-42A4-9FCA-C106DFFFDC80}"/>
              </a:ext>
            </a:extLst>
          </p:cNvPr>
          <p:cNvSpPr>
            <a:spLocks noGrp="1"/>
          </p:cNvSpPr>
          <p:nvPr>
            <p:ph idx="1"/>
          </p:nvPr>
        </p:nvSpPr>
        <p:spPr>
          <a:xfrm>
            <a:off x="4335693" y="82784"/>
            <a:ext cx="7629883" cy="6742126"/>
          </a:xfrm>
        </p:spPr>
        <p:txBody>
          <a:bodyPr>
            <a:noAutofit/>
          </a:bodyPr>
          <a:lstStyle/>
          <a:p>
            <a:pPr>
              <a:buClrTx/>
              <a:buFont typeface="Wingdings" panose="05000000000000000000" pitchFamily="2" charset="2"/>
              <a:buChar char="Ø"/>
            </a:pPr>
            <a:r>
              <a:rPr lang="en-US" sz="2800" b="1" dirty="0"/>
              <a:t>EXISTING VEGETATION:IVC / Natural Communities</a:t>
            </a:r>
          </a:p>
          <a:p>
            <a:pPr marL="400050" indent="-112713">
              <a:buClrTx/>
              <a:buFont typeface="Wingdings" panose="05000000000000000000" pitchFamily="2" charset="2"/>
              <a:buChar char="Ø"/>
            </a:pPr>
            <a:r>
              <a:rPr lang="en-US" sz="2400" dirty="0"/>
              <a:t>National map of USNVC – Group (</a:t>
            </a:r>
            <a:r>
              <a:rPr lang="en-US" sz="2400" dirty="0">
                <a:highlight>
                  <a:srgbClr val="FFFF00"/>
                </a:highlight>
              </a:rPr>
              <a:t>map review</a:t>
            </a:r>
            <a:r>
              <a:rPr lang="en-US" sz="2400" dirty="0"/>
              <a:t>)</a:t>
            </a:r>
          </a:p>
          <a:p>
            <a:pPr marL="400050" indent="-112713">
              <a:buClr>
                <a:schemeClr val="tx1"/>
              </a:buClr>
              <a:buFont typeface="Wingdings" panose="05000000000000000000" pitchFamily="2" charset="2"/>
              <a:buChar char="Ø"/>
            </a:pPr>
            <a:r>
              <a:rPr lang="en-US" sz="2400" dirty="0"/>
              <a:t>Global Ranks: </a:t>
            </a:r>
          </a:p>
          <a:p>
            <a:pPr marL="922655" lvl="3" indent="0">
              <a:buClr>
                <a:schemeClr val="tx1"/>
              </a:buClr>
              <a:buFont typeface="Wingdings" panose="05000000000000000000" pitchFamily="2" charset="2"/>
              <a:buChar char="§"/>
            </a:pPr>
            <a:r>
              <a:rPr lang="en-US" sz="2000" dirty="0"/>
              <a:t>Group G-ranks: now available </a:t>
            </a:r>
            <a:r>
              <a:rPr lang="en-US" sz="2000" dirty="0">
                <a:highlight>
                  <a:srgbClr val="FFFF00"/>
                </a:highlight>
              </a:rPr>
              <a:t>(S-ranks</a:t>
            </a:r>
            <a:r>
              <a:rPr lang="en-US" sz="2000" dirty="0"/>
              <a:t>)</a:t>
            </a:r>
          </a:p>
          <a:p>
            <a:pPr marL="922655" lvl="3" indent="0">
              <a:buClr>
                <a:schemeClr val="tx1"/>
              </a:buClr>
              <a:buFont typeface="Wingdings" panose="05000000000000000000" pitchFamily="2" charset="2"/>
              <a:buChar char="§"/>
            </a:pPr>
            <a:r>
              <a:rPr lang="en-US" sz="2000" dirty="0"/>
              <a:t>Alliance G-ranks (</a:t>
            </a:r>
            <a:r>
              <a:rPr lang="en-US" sz="2000" dirty="0">
                <a:highlight>
                  <a:srgbClr val="FFFF00"/>
                </a:highlight>
              </a:rPr>
              <a:t>S-ranks</a:t>
            </a:r>
            <a:r>
              <a:rPr lang="en-US" sz="2000" dirty="0"/>
              <a:t>)</a:t>
            </a:r>
          </a:p>
          <a:p>
            <a:pPr marL="922655" lvl="3" indent="0">
              <a:buClr>
                <a:schemeClr val="tx1"/>
              </a:buClr>
              <a:buFont typeface="Wingdings" panose="05000000000000000000" pitchFamily="2" charset="2"/>
              <a:buChar char="§"/>
            </a:pPr>
            <a:r>
              <a:rPr lang="en-US" sz="2000" dirty="0"/>
              <a:t>Association G-ranks: available, aging (</a:t>
            </a:r>
            <a:r>
              <a:rPr lang="en-US" sz="2000" dirty="0">
                <a:highlight>
                  <a:srgbClr val="FFFF00"/>
                </a:highlight>
              </a:rPr>
              <a:t>S-ranks</a:t>
            </a:r>
            <a:r>
              <a:rPr lang="en-US" sz="2000" dirty="0"/>
              <a:t>)</a:t>
            </a:r>
          </a:p>
          <a:p>
            <a:pPr marL="400050" indent="-112713">
              <a:buClr>
                <a:schemeClr val="tx1"/>
              </a:buClr>
              <a:buFont typeface="Wingdings" panose="05000000000000000000" pitchFamily="2" charset="2"/>
              <a:buChar char="Ø"/>
            </a:pPr>
            <a:r>
              <a:rPr lang="en-US" sz="2400" dirty="0"/>
              <a:t>EORANKS/Ecological Integrity Assessments</a:t>
            </a:r>
          </a:p>
          <a:p>
            <a:pPr marL="692658" lvl="1" indent="-112713">
              <a:buClr>
                <a:schemeClr val="tx1"/>
              </a:buClr>
              <a:buFont typeface="Wingdings" panose="05000000000000000000" pitchFamily="2" charset="2"/>
              <a:buChar char="Ø"/>
            </a:pPr>
            <a:r>
              <a:rPr lang="en-US" sz="2400" dirty="0">
                <a:highlight>
                  <a:srgbClr val="FFFF00"/>
                </a:highlight>
              </a:rPr>
              <a:t>Network participation key to Rapid EIA (FQA, </a:t>
            </a:r>
            <a:r>
              <a:rPr lang="en-US" sz="2400" dirty="0" err="1">
                <a:highlight>
                  <a:srgbClr val="FFFF00"/>
                </a:highlight>
              </a:rPr>
              <a:t>etc</a:t>
            </a:r>
            <a:r>
              <a:rPr lang="en-US" sz="2400" dirty="0">
                <a:highlight>
                  <a:srgbClr val="FFFF00"/>
                </a:highlight>
              </a:rPr>
              <a:t>)</a:t>
            </a:r>
          </a:p>
          <a:p>
            <a:pPr marL="400050" indent="-112713">
              <a:buClr>
                <a:schemeClr val="tx1"/>
              </a:buClr>
              <a:buFont typeface="Wingdings" panose="05000000000000000000" pitchFamily="2" charset="2"/>
              <a:buChar char="Ø"/>
            </a:pPr>
            <a:r>
              <a:rPr lang="en-US" sz="2400" dirty="0">
                <a:highlight>
                  <a:srgbClr val="FFFF00"/>
                </a:highlight>
              </a:rPr>
              <a:t>EOs</a:t>
            </a:r>
            <a:r>
              <a:rPr lang="en-US" sz="2400" dirty="0"/>
              <a:t> and the Biological Locations Database</a:t>
            </a:r>
          </a:p>
          <a:p>
            <a:pPr marL="400050" indent="-112713">
              <a:buClr>
                <a:schemeClr val="tx1"/>
              </a:buClr>
              <a:buFont typeface="Wingdings" panose="05000000000000000000" pitchFamily="2" charset="2"/>
              <a:buChar char="Ø"/>
            </a:pPr>
            <a:r>
              <a:rPr lang="en-US" sz="2400" dirty="0"/>
              <a:t>Observation Databases (</a:t>
            </a:r>
            <a:r>
              <a:rPr lang="en-US" sz="2400" dirty="0">
                <a:highlight>
                  <a:srgbClr val="FFFF00"/>
                </a:highlight>
              </a:rPr>
              <a:t>plots, polygons, non EO-EOs :-</a:t>
            </a:r>
            <a:r>
              <a:rPr lang="en-US" sz="2400" dirty="0"/>
              <a:t>)</a:t>
            </a:r>
          </a:p>
          <a:p>
            <a:pPr marL="400050" indent="-112713">
              <a:buClr>
                <a:schemeClr val="tx1"/>
              </a:buClr>
              <a:buFont typeface="Wingdings" panose="05000000000000000000" pitchFamily="2" charset="2"/>
              <a:buChar char="Ø"/>
            </a:pPr>
            <a:r>
              <a:rPr lang="en-US" sz="2400" dirty="0"/>
              <a:t>FIA / USNVC – all FIA plots auto-assigned</a:t>
            </a:r>
          </a:p>
          <a:p>
            <a:pPr marL="0" indent="0">
              <a:buClr>
                <a:schemeClr val="tx1"/>
              </a:buClr>
              <a:buNone/>
            </a:pPr>
            <a:r>
              <a:rPr lang="en-US" sz="2400" b="1" dirty="0"/>
              <a:t>ECOLOGICAL SYSTEMS  </a:t>
            </a:r>
          </a:p>
          <a:p>
            <a:pPr marL="339725" indent="0">
              <a:buClr>
                <a:schemeClr val="tx1"/>
              </a:buClr>
              <a:buFont typeface="Wingdings" panose="05000000000000000000" pitchFamily="2" charset="2"/>
              <a:buChar char="Ø"/>
            </a:pPr>
            <a:r>
              <a:rPr lang="en-US" sz="2400" dirty="0"/>
              <a:t>Ecological Sites / Biophysical Setting </a:t>
            </a:r>
            <a:r>
              <a:rPr lang="en-US" sz="2400" dirty="0">
                <a:highlight>
                  <a:srgbClr val="FFFF00"/>
                </a:highlight>
              </a:rPr>
              <a:t>(model reviews)</a:t>
            </a:r>
          </a:p>
          <a:p>
            <a:pPr marL="339725" indent="0">
              <a:buClr>
                <a:schemeClr val="tx1"/>
              </a:buClr>
              <a:buFont typeface="Wingdings" panose="05000000000000000000" pitchFamily="2" charset="2"/>
              <a:buChar char="Ø"/>
            </a:pPr>
            <a:r>
              <a:rPr lang="en-US" sz="2400" dirty="0"/>
              <a:t>Modeling, Climate Change (</a:t>
            </a:r>
            <a:r>
              <a:rPr lang="en-US" sz="2400" dirty="0">
                <a:highlight>
                  <a:srgbClr val="FFFF00"/>
                </a:highlight>
              </a:rPr>
              <a:t>model reviews</a:t>
            </a:r>
            <a:r>
              <a:rPr lang="en-US" sz="2400" dirty="0"/>
              <a:t>)</a:t>
            </a:r>
          </a:p>
        </p:txBody>
      </p:sp>
      <p:sp>
        <p:nvSpPr>
          <p:cNvPr id="4" name="Text Placeholder 3">
            <a:extLst>
              <a:ext uri="{FF2B5EF4-FFF2-40B4-BE49-F238E27FC236}">
                <a16:creationId xmlns:a16="http://schemas.microsoft.com/office/drawing/2014/main" id="{E9331C0C-7901-4A72-B019-79C1F3B083C6}"/>
              </a:ext>
            </a:extLst>
          </p:cNvPr>
          <p:cNvSpPr>
            <a:spLocks noGrp="1"/>
          </p:cNvSpPr>
          <p:nvPr>
            <p:ph type="body" sz="half" idx="2"/>
          </p:nvPr>
        </p:nvSpPr>
        <p:spPr>
          <a:xfrm>
            <a:off x="271872" y="2927983"/>
            <a:ext cx="3519078" cy="3188970"/>
          </a:xfrm>
        </p:spPr>
        <p:txBody>
          <a:bodyPr anchor="ctr">
            <a:normAutofit/>
          </a:bodyPr>
          <a:lstStyle/>
          <a:p>
            <a:r>
              <a:rPr lang="en-US" sz="3200" b="1" dirty="0"/>
              <a:t>APPLICATIONS </a:t>
            </a:r>
          </a:p>
          <a:p>
            <a:r>
              <a:rPr lang="en-US" sz="3200" dirty="0"/>
              <a:t>(partial U.S. list)</a:t>
            </a:r>
          </a:p>
          <a:p>
            <a:r>
              <a:rPr lang="en-US" sz="3200" dirty="0">
                <a:solidFill>
                  <a:schemeClr val="tx1"/>
                </a:solidFill>
                <a:highlight>
                  <a:srgbClr val="FFFF00"/>
                </a:highlight>
              </a:rPr>
              <a:t>(Network actions</a:t>
            </a:r>
            <a:r>
              <a:rPr lang="en-US" sz="3200" dirty="0"/>
              <a:t>)</a:t>
            </a:r>
          </a:p>
        </p:txBody>
      </p:sp>
      <p:sp>
        <p:nvSpPr>
          <p:cNvPr id="5" name="Slide Number Placeholder 4">
            <a:extLst>
              <a:ext uri="{FF2B5EF4-FFF2-40B4-BE49-F238E27FC236}">
                <a16:creationId xmlns:a16="http://schemas.microsoft.com/office/drawing/2014/main" id="{D7B70E9E-6E89-4E13-AA3C-74B0D72381AA}"/>
              </a:ext>
            </a:extLst>
          </p:cNvPr>
          <p:cNvSpPr>
            <a:spLocks noGrp="1"/>
          </p:cNvSpPr>
          <p:nvPr>
            <p:ph type="sldNum" sz="quarter" idx="12"/>
          </p:nvPr>
        </p:nvSpPr>
        <p:spPr/>
        <p:txBody>
          <a:bodyPr/>
          <a:lstStyle/>
          <a:p>
            <a:fld id="{34ACC6B2-516E-4023-AFDC-FAFE21CA6FF4}" type="slidenum">
              <a:rPr lang="en-US" smtClean="0"/>
              <a:t>19</a:t>
            </a:fld>
            <a:endParaRPr lang="en-US" dirty="0"/>
          </a:p>
        </p:txBody>
      </p:sp>
    </p:spTree>
    <p:extLst>
      <p:ext uri="{BB962C8B-B14F-4D97-AF65-F5344CB8AC3E}">
        <p14:creationId xmlns:p14="http://schemas.microsoft.com/office/powerpoint/2010/main" val="200246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21101C-F269-4D31-80C0-520DB5B1F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78" y="-229880"/>
            <a:ext cx="3324173" cy="16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151">
            <a:extLst>
              <a:ext uri="{FF2B5EF4-FFF2-40B4-BE49-F238E27FC236}">
                <a16:creationId xmlns:a16="http://schemas.microsoft.com/office/drawing/2014/main" id="{E4A07C87-3024-4305-ADB9-F97ADE386E26}"/>
              </a:ext>
            </a:extLst>
          </p:cNvPr>
          <p:cNvSpPr>
            <a:spLocks noGrp="1" noChangeArrowheads="1"/>
          </p:cNvSpPr>
          <p:nvPr>
            <p:ph type="title"/>
          </p:nvPr>
        </p:nvSpPr>
        <p:spPr>
          <a:xfrm>
            <a:off x="2289176" y="731838"/>
            <a:ext cx="7083425" cy="628650"/>
          </a:xfrm>
        </p:spPr>
        <p:txBody>
          <a:bodyPr>
            <a:normAutofit fontScale="90000"/>
          </a:bodyPr>
          <a:lstStyle/>
          <a:p>
            <a:pPr algn="l">
              <a:defRPr/>
            </a:pPr>
            <a:r>
              <a:rPr lang="en-US" b="0" dirty="0">
                <a:solidFill>
                  <a:srgbClr val="FFFFFF"/>
                </a:solidFill>
                <a:latin typeface="Calibri Light" panose="020F0302020204030204" pitchFamily="34" charset="0"/>
                <a:cs typeface="Calibri Light" panose="020F0302020204030204" pitchFamily="34" charset="0"/>
              </a:rPr>
              <a:t>Hierarchy: Natural Vegetation</a:t>
            </a:r>
            <a:br>
              <a:rPr lang="en-US" dirty="0">
                <a:solidFill>
                  <a:srgbClr val="FFFF99"/>
                </a:solidFill>
                <a:effectLst>
                  <a:outerShdw blurRad="38100" dist="38100" dir="2700000" algn="tl">
                    <a:srgbClr val="000000">
                      <a:alpha val="43137"/>
                    </a:srgbClr>
                  </a:outerShdw>
                </a:effectLst>
              </a:rPr>
            </a:br>
            <a:endParaRPr lang="en-US" sz="900" dirty="0"/>
          </a:p>
        </p:txBody>
      </p:sp>
      <p:graphicFrame>
        <p:nvGraphicFramePr>
          <p:cNvPr id="17" name="Group 179">
            <a:extLst>
              <a:ext uri="{FF2B5EF4-FFF2-40B4-BE49-F238E27FC236}">
                <a16:creationId xmlns:a16="http://schemas.microsoft.com/office/drawing/2014/main" id="{CD8020BD-BCA7-49E4-9C81-FCD4F4A3E2CE}"/>
              </a:ext>
            </a:extLst>
          </p:cNvPr>
          <p:cNvGraphicFramePr>
            <a:graphicFrameLocks/>
          </p:cNvGraphicFramePr>
          <p:nvPr/>
        </p:nvGraphicFramePr>
        <p:xfrm>
          <a:off x="2616200" y="1490664"/>
          <a:ext cx="6597650" cy="3984623"/>
        </p:xfrm>
        <a:graphic>
          <a:graphicData uri="http://schemas.openxmlformats.org/drawingml/2006/table">
            <a:tbl>
              <a:tblPr/>
              <a:tblGrid>
                <a:gridCol w="2336886">
                  <a:extLst>
                    <a:ext uri="{9D8B030D-6E8A-4147-A177-3AD203B41FA5}">
                      <a16:colId xmlns:a16="http://schemas.microsoft.com/office/drawing/2014/main" val="20000"/>
                    </a:ext>
                  </a:extLst>
                </a:gridCol>
                <a:gridCol w="4260764">
                  <a:extLst>
                    <a:ext uri="{9D8B030D-6E8A-4147-A177-3AD203B41FA5}">
                      <a16:colId xmlns:a16="http://schemas.microsoft.com/office/drawing/2014/main" val="20001"/>
                    </a:ext>
                  </a:extLst>
                </a:gridCol>
              </a:tblGrid>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entury Gothic" panose="020B0502020202020204" pitchFamily="34" charset="0"/>
                          <a:cs typeface="Times New Roman" pitchFamily="18" charset="0"/>
                        </a:rPr>
                        <a:t>Hierarchy Levels</a:t>
                      </a:r>
                      <a:endParaRPr kumimoji="0" lang="en-US" sz="1400" b="0" i="0" u="none" strike="noStrike" cap="none" normalizeH="0" baseline="0" dirty="0">
                        <a:ln>
                          <a:noFill/>
                        </a:ln>
                        <a:solidFill>
                          <a:schemeClr val="bg1"/>
                        </a:solidFill>
                        <a:effectLst/>
                        <a:latin typeface="Century Gothic" panose="020B050202020202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entury Gothic" panose="020B0502020202020204" pitchFamily="34" charset="0"/>
                          <a:cs typeface="Times New Roman" pitchFamily="18" charset="0"/>
                        </a:rPr>
                        <a:t>Example</a:t>
                      </a:r>
                      <a:endParaRPr kumimoji="0" lang="en-US" sz="1400" b="0" i="0" u="none" strike="noStrike" cap="none" normalizeH="0" baseline="0" dirty="0">
                        <a:ln>
                          <a:noFill/>
                        </a:ln>
                        <a:solidFill>
                          <a:schemeClr val="bg1"/>
                        </a:solidFill>
                        <a:effectLst/>
                        <a:latin typeface="Century Gothic" panose="020B050202020202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0"/>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Upper</a:t>
                      </a: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952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  Level 1 – Formation Class</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Shrub &amp; Herb Vegetation</a:t>
                      </a:r>
                      <a:endParaRPr kumimoji="0" lang="en-US" sz="1400" b="0" i="1"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953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ysClr val="windowText" lastClr="000000"/>
                          </a:solidFill>
                          <a:effectLst/>
                          <a:latin typeface="Calibri" panose="020F0502020204030204" pitchFamily="34" charset="0"/>
                          <a:cs typeface="Calibri" panose="020F0502020204030204" pitchFamily="34" charset="0"/>
                        </a:rPr>
                        <a:t>  Level 2 – Formation Subclass</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Temperate &amp; Boreal </a:t>
                      </a:r>
                      <a:r>
                        <a:rPr kumimoji="0" lang="en-US" sz="1400" b="0" i="0" u="none" strike="noStrike" cap="none" normalizeH="0" baseline="0" dirty="0" err="1">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Shrubland</a:t>
                      </a: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 &amp; Grassland</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  Level 3 -  Formation</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Temperate Grassland &amp; </a:t>
                      </a:r>
                      <a:r>
                        <a:rPr kumimoji="0" lang="en-US" sz="1400" b="0" i="0" u="none" strike="noStrike" cap="none" normalizeH="0" baseline="0" dirty="0" err="1">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Shrubland</a:t>
                      </a:r>
                      <a:endPar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Mid</a:t>
                      </a: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ysClr val="windowText" lastClr="000000"/>
                          </a:solidFill>
                          <a:effectLst/>
                          <a:latin typeface="Calibri" panose="020F0502020204030204" pitchFamily="34" charset="0"/>
                          <a:cs typeface="Calibri" panose="020F0502020204030204" pitchFamily="34" charset="0"/>
                        </a:rPr>
                        <a:t>  Level 4 – Division </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Central North American Grassland &amp; Shrubland</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ysClr val="windowText" lastClr="000000"/>
                          </a:solidFill>
                          <a:effectLst/>
                          <a:latin typeface="Calibri" panose="020F0502020204030204" pitchFamily="34" charset="0"/>
                          <a:cs typeface="Calibri" panose="020F0502020204030204" pitchFamily="34" charset="0"/>
                        </a:rPr>
                        <a:t>  Level 5 – Macrogroup</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Central Lowlands Tallgrass Prairie</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  Level 6 – Group</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Central Tallgrass Prairie</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9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Lower</a:t>
                      </a: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endParaRP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882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  Level 7 – Alliance</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Big Bluestem – Indian grass Mesic Prairie</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4501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  Level 8 – Association</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ysClr val="windowText" lastClr="000000"/>
                          </a:solidFill>
                          <a:effectLst/>
                          <a:latin typeface="Calibri" panose="020F0502020204030204" pitchFamily="34" charset="0"/>
                          <a:ea typeface="Times New Roman" pitchFamily="18" charset="0"/>
                          <a:cs typeface="Calibri" panose="020F0502020204030204" pitchFamily="34" charset="0"/>
                        </a:rPr>
                        <a:t>Big Bluestem – Blazing Star Mesic Loam Prairie</a:t>
                      </a:r>
                    </a:p>
                  </a:txBody>
                  <a:tcPr marL="68579" marR="68579" marT="34290" marB="342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bl>
          </a:graphicData>
        </a:graphic>
      </p:graphicFrame>
      <p:grpSp>
        <p:nvGrpSpPr>
          <p:cNvPr id="5" name="Group 4">
            <a:extLst>
              <a:ext uri="{FF2B5EF4-FFF2-40B4-BE49-F238E27FC236}">
                <a16:creationId xmlns:a16="http://schemas.microsoft.com/office/drawing/2014/main" id="{36AB3323-6B96-490C-B3B7-6380C17B94DA}"/>
              </a:ext>
            </a:extLst>
          </p:cNvPr>
          <p:cNvGrpSpPr>
            <a:grpSpLocks/>
          </p:cNvGrpSpPr>
          <p:nvPr/>
        </p:nvGrpSpPr>
        <p:grpSpPr bwMode="auto">
          <a:xfrm>
            <a:off x="9213851" y="1885950"/>
            <a:ext cx="760413" cy="3106738"/>
            <a:chOff x="8383615" y="2490597"/>
            <a:chExt cx="1013365" cy="3536794"/>
          </a:xfrm>
        </p:grpSpPr>
        <p:sp>
          <p:nvSpPr>
            <p:cNvPr id="4" name="Down Arrow 3">
              <a:extLst>
                <a:ext uri="{FF2B5EF4-FFF2-40B4-BE49-F238E27FC236}">
                  <a16:creationId xmlns:a16="http://schemas.microsoft.com/office/drawing/2014/main" id="{9B14BEF3-4126-4E70-B325-927F128B83FB}"/>
                </a:ext>
              </a:extLst>
            </p:cNvPr>
            <p:cNvSpPr/>
            <p:nvPr/>
          </p:nvSpPr>
          <p:spPr>
            <a:xfrm>
              <a:off x="8383615" y="2490597"/>
              <a:ext cx="1013365" cy="3536794"/>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5" name="TextBox 14">
              <a:extLst>
                <a:ext uri="{FF2B5EF4-FFF2-40B4-BE49-F238E27FC236}">
                  <a16:creationId xmlns:a16="http://schemas.microsoft.com/office/drawing/2014/main" id="{F39B3D6C-9A14-4CE0-8F54-B5D2808BCA64}"/>
                </a:ext>
              </a:extLst>
            </p:cNvPr>
            <p:cNvSpPr txBox="1"/>
            <p:nvPr/>
          </p:nvSpPr>
          <p:spPr>
            <a:xfrm>
              <a:off x="8535205" y="2667285"/>
              <a:ext cx="861334" cy="2995804"/>
            </a:xfrm>
            <a:prstGeom prst="rect">
              <a:avLst/>
            </a:prstGeom>
            <a:noFill/>
          </p:spPr>
          <p:txBody>
            <a:bodyPr vert="vert270">
              <a:spAutoFit/>
            </a:bodyPr>
            <a:lstStyle/>
            <a:p>
              <a:pPr algn="ctr">
                <a:defRPr/>
              </a:pPr>
              <a:r>
                <a:rPr lang="en-US" sz="1800" dirty="0">
                  <a:solidFill>
                    <a:schemeClr val="bg1"/>
                  </a:solidFill>
                  <a:latin typeface="Calibri" panose="020F0502020204030204" pitchFamily="34" charset="0"/>
                  <a:cs typeface="Calibri" panose="020F0502020204030204" pitchFamily="34" charset="0"/>
                </a:rPr>
                <a:t>Increasing resolution </a:t>
              </a:r>
              <a:r>
                <a:rPr lang="en-US" sz="1200" dirty="0">
                  <a:solidFill>
                    <a:schemeClr val="tx2"/>
                  </a:solidFill>
                </a:rPr>
                <a:t>	</a:t>
              </a:r>
            </a:p>
          </p:txBody>
        </p:sp>
      </p:grpSp>
      <p:sp>
        <p:nvSpPr>
          <p:cNvPr id="31789" name="TextBox 7">
            <a:extLst>
              <a:ext uri="{FF2B5EF4-FFF2-40B4-BE49-F238E27FC236}">
                <a16:creationId xmlns:a16="http://schemas.microsoft.com/office/drawing/2014/main" id="{167EBA3B-294D-4F76-8189-B745D8886DE2}"/>
              </a:ext>
            </a:extLst>
          </p:cNvPr>
          <p:cNvSpPr txBox="1">
            <a:spLocks noChangeArrowheads="1"/>
          </p:cNvSpPr>
          <p:nvPr/>
        </p:nvSpPr>
        <p:spPr bwMode="auto">
          <a:xfrm>
            <a:off x="1868489" y="5863750"/>
            <a:ext cx="8631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366"/>
              </a:buClr>
              <a:buFont typeface="Wingdings" panose="05000000000000000000" pitchFamily="2" charset="2"/>
              <a:buChar char="§"/>
              <a:defRPr sz="3800">
                <a:solidFill>
                  <a:srgbClr val="003366"/>
                </a:solidFill>
                <a:latin typeface="Times New Roman" panose="02020603050405020304" pitchFamily="18" charset="0"/>
              </a:defRPr>
            </a:lvl1pPr>
            <a:lvl2pPr marL="742950" indent="-285750">
              <a:spcBef>
                <a:spcPct val="20000"/>
              </a:spcBef>
              <a:buClr>
                <a:srgbClr val="003366"/>
              </a:buClr>
              <a:buFont typeface="Wingdings" panose="05000000000000000000" pitchFamily="2" charset="2"/>
              <a:buChar char="§"/>
              <a:defRPr sz="3200">
                <a:solidFill>
                  <a:srgbClr val="003366"/>
                </a:solidFill>
                <a:latin typeface="Times New Roman" panose="02020603050405020304" pitchFamily="18" charset="0"/>
              </a:defRPr>
            </a:lvl2pPr>
            <a:lvl3pPr marL="1143000" indent="-228600">
              <a:spcBef>
                <a:spcPct val="20000"/>
              </a:spcBef>
              <a:buClr>
                <a:srgbClr val="003366"/>
              </a:buClr>
              <a:buFont typeface="Wingdings" panose="05000000000000000000" pitchFamily="2" charset="2"/>
              <a:buChar char="§"/>
              <a:defRPr sz="2600">
                <a:solidFill>
                  <a:srgbClr val="003366"/>
                </a:solidFill>
                <a:latin typeface="Times New Roman" panose="02020603050405020304" pitchFamily="18" charset="0"/>
              </a:defRPr>
            </a:lvl3pPr>
            <a:lvl4pPr marL="16002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4pPr>
            <a:lvl5pPr marL="20574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5pPr>
            <a:lvl6pPr marL="25146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6pPr>
            <a:lvl7pPr marL="29718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7pPr>
            <a:lvl8pPr marL="34290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8pPr>
            <a:lvl9pPr marL="38862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9pPr>
          </a:lstStyle>
          <a:p>
            <a:pPr>
              <a:spcBef>
                <a:spcPct val="0"/>
              </a:spcBef>
              <a:buClrTx/>
              <a:buFontTx/>
              <a:buNone/>
            </a:pPr>
            <a:r>
              <a:rPr lang="en-US" altLang="en-US" sz="1200" dirty="0">
                <a:solidFill>
                  <a:srgbClr val="FFFFFF"/>
                </a:solidFill>
                <a:latin typeface="Calibri" panose="020F0502020204030204" pitchFamily="34" charset="0"/>
                <a:cs typeface="Calibri" panose="020F0502020204030204" pitchFamily="34" charset="0"/>
              </a:rPr>
              <a:t>*Faber-Langendoen, D., T. Keeler-Wolf, D. </a:t>
            </a:r>
            <a:r>
              <a:rPr lang="en-US" altLang="en-US" sz="1200" dirty="0" err="1">
                <a:solidFill>
                  <a:srgbClr val="FFFFFF"/>
                </a:solidFill>
                <a:latin typeface="Calibri" panose="020F0502020204030204" pitchFamily="34" charset="0"/>
                <a:cs typeface="Calibri" panose="020F0502020204030204" pitchFamily="34" charset="0"/>
              </a:rPr>
              <a:t>Meidinger</a:t>
            </a:r>
            <a:r>
              <a:rPr lang="en-US" altLang="en-US" sz="1200" dirty="0">
                <a:solidFill>
                  <a:srgbClr val="FFFFFF"/>
                </a:solidFill>
                <a:latin typeface="Calibri" panose="020F0502020204030204" pitchFamily="34" charset="0"/>
                <a:cs typeface="Calibri" panose="020F0502020204030204" pitchFamily="34" charset="0"/>
              </a:rPr>
              <a:t>, D. Tart, C. </a:t>
            </a:r>
            <a:r>
              <a:rPr lang="en-US" altLang="en-US" sz="1200" dirty="0" err="1">
                <a:solidFill>
                  <a:srgbClr val="FFFFFF"/>
                </a:solidFill>
                <a:latin typeface="Calibri" panose="020F0502020204030204" pitchFamily="34" charset="0"/>
                <a:cs typeface="Calibri" panose="020F0502020204030204" pitchFamily="34" charset="0"/>
              </a:rPr>
              <a:t>Josse</a:t>
            </a:r>
            <a:r>
              <a:rPr lang="en-US" altLang="en-US" sz="1200" dirty="0">
                <a:solidFill>
                  <a:srgbClr val="FFFFFF"/>
                </a:solidFill>
                <a:latin typeface="Calibri" panose="020F0502020204030204" pitchFamily="34" charset="0"/>
                <a:cs typeface="Calibri" panose="020F0502020204030204" pitchFamily="34" charset="0"/>
              </a:rPr>
              <a:t>, G. Navarro, B. Hoagland, S. </a:t>
            </a:r>
            <a:r>
              <a:rPr lang="en-US" altLang="en-US" sz="1200" dirty="0" err="1">
                <a:solidFill>
                  <a:srgbClr val="FFFFFF"/>
                </a:solidFill>
                <a:latin typeface="Calibri" panose="020F0502020204030204" pitchFamily="34" charset="0"/>
                <a:cs typeface="Calibri" panose="020F0502020204030204" pitchFamily="34" charset="0"/>
              </a:rPr>
              <a:t>Ponomarenko</a:t>
            </a:r>
            <a:r>
              <a:rPr lang="en-US" altLang="en-US" sz="1200" dirty="0">
                <a:solidFill>
                  <a:srgbClr val="FFFFFF"/>
                </a:solidFill>
                <a:latin typeface="Calibri" panose="020F0502020204030204" pitchFamily="34" charset="0"/>
                <a:cs typeface="Calibri" panose="020F0502020204030204" pitchFamily="34" charset="0"/>
              </a:rPr>
              <a:t>, J-P. Saucier, A. Weakley, and P. Comer. 2014</a:t>
            </a:r>
            <a:r>
              <a:rPr lang="en-US" altLang="en-US" sz="1200" i="1" dirty="0">
                <a:solidFill>
                  <a:srgbClr val="FFFFFF"/>
                </a:solidFill>
                <a:latin typeface="Calibri" panose="020F0502020204030204" pitchFamily="34" charset="0"/>
                <a:cs typeface="Calibri" panose="020F0502020204030204" pitchFamily="34" charset="0"/>
              </a:rPr>
              <a:t>.</a:t>
            </a:r>
            <a:r>
              <a:rPr lang="en-US" altLang="en-US" sz="1200" dirty="0">
                <a:solidFill>
                  <a:srgbClr val="FFFFFF"/>
                </a:solidFill>
                <a:latin typeface="Calibri" panose="020F0502020204030204" pitchFamily="34" charset="0"/>
                <a:cs typeface="Calibri" panose="020F0502020204030204" pitchFamily="34" charset="0"/>
              </a:rPr>
              <a:t> Eco-Veg: a new approach to Vegetation Description and Classification. </a:t>
            </a:r>
            <a:r>
              <a:rPr lang="en-US" altLang="en-US" sz="1200" i="1" dirty="0">
                <a:solidFill>
                  <a:srgbClr val="FFFFFF"/>
                </a:solidFill>
                <a:latin typeface="Calibri" panose="020F0502020204030204" pitchFamily="34" charset="0"/>
                <a:cs typeface="Calibri" panose="020F0502020204030204" pitchFamily="34" charset="0"/>
              </a:rPr>
              <a:t>Ecological Monographs </a:t>
            </a:r>
            <a:r>
              <a:rPr lang="en-US" altLang="en-US" sz="1200" dirty="0">
                <a:solidFill>
                  <a:srgbClr val="FFFFFF"/>
                </a:solidFill>
                <a:latin typeface="Calibri" panose="020F0502020204030204" pitchFamily="34" charset="0"/>
                <a:cs typeface="Calibri" panose="020F0502020204030204" pitchFamily="34" charset="0"/>
              </a:rPr>
              <a:t>84(4):533-561.</a:t>
            </a:r>
          </a:p>
          <a:p>
            <a:pPr>
              <a:spcBef>
                <a:spcPct val="0"/>
              </a:spcBef>
              <a:buClrTx/>
              <a:buFontTx/>
              <a:buNone/>
            </a:pPr>
            <a:endParaRPr lang="en-US" altLang="en-US" sz="600" dirty="0">
              <a:solidFill>
                <a:schemeClr val="tx1"/>
              </a:solidFill>
            </a:endParaRPr>
          </a:p>
        </p:txBody>
      </p:sp>
      <p:pic>
        <p:nvPicPr>
          <p:cNvPr id="9" name="Picture 8">
            <a:extLst>
              <a:ext uri="{FF2B5EF4-FFF2-40B4-BE49-F238E27FC236}">
                <a16:creationId xmlns:a16="http://schemas.microsoft.com/office/drawing/2014/main" id="{4D3EB0ED-F584-4DFA-A1B4-E00B62720234}"/>
              </a:ext>
            </a:extLst>
          </p:cNvPr>
          <p:cNvPicPr>
            <a:picLocks noChangeAspect="1"/>
          </p:cNvPicPr>
          <p:nvPr/>
        </p:nvPicPr>
        <p:blipFill>
          <a:blip r:embed="rId4"/>
          <a:stretch>
            <a:fillRect/>
          </a:stretch>
        </p:blipFill>
        <p:spPr>
          <a:xfrm>
            <a:off x="3129773" y="-289214"/>
            <a:ext cx="6097718" cy="7147214"/>
          </a:xfrm>
          <a:prstGeom prst="rect">
            <a:avLst/>
          </a:prstGeom>
        </p:spPr>
      </p:pic>
      <p:sp>
        <p:nvSpPr>
          <p:cNvPr id="2" name="Freeform: Shape 1">
            <a:extLst>
              <a:ext uri="{FF2B5EF4-FFF2-40B4-BE49-F238E27FC236}">
                <a16:creationId xmlns:a16="http://schemas.microsoft.com/office/drawing/2014/main" id="{A77B1B34-93B7-4689-974C-AA617F694D5E}"/>
              </a:ext>
            </a:extLst>
          </p:cNvPr>
          <p:cNvSpPr/>
          <p:nvPr/>
        </p:nvSpPr>
        <p:spPr bwMode="auto">
          <a:xfrm>
            <a:off x="5982879" y="2055462"/>
            <a:ext cx="2624785" cy="1536175"/>
          </a:xfrm>
          <a:custGeom>
            <a:avLst/>
            <a:gdLst>
              <a:gd name="connsiteX0" fmla="*/ 263951 w 2728480"/>
              <a:gd name="connsiteY0" fmla="*/ 518475 h 1527166"/>
              <a:gd name="connsiteX1" fmla="*/ 254524 w 2728480"/>
              <a:gd name="connsiteY1" fmla="*/ 565609 h 1527166"/>
              <a:gd name="connsiteX2" fmla="*/ 245097 w 2728480"/>
              <a:gd name="connsiteY2" fmla="*/ 593889 h 1527166"/>
              <a:gd name="connsiteX3" fmla="*/ 216817 w 2728480"/>
              <a:gd name="connsiteY3" fmla="*/ 716438 h 1527166"/>
              <a:gd name="connsiteX4" fmla="*/ 179110 w 2728480"/>
              <a:gd name="connsiteY4" fmla="*/ 782425 h 1527166"/>
              <a:gd name="connsiteX5" fmla="*/ 169683 w 2728480"/>
              <a:gd name="connsiteY5" fmla="*/ 810706 h 1527166"/>
              <a:gd name="connsiteX6" fmla="*/ 150829 w 2728480"/>
              <a:gd name="connsiteY6" fmla="*/ 857840 h 1527166"/>
              <a:gd name="connsiteX7" fmla="*/ 141403 w 2728480"/>
              <a:gd name="connsiteY7" fmla="*/ 886120 h 1527166"/>
              <a:gd name="connsiteX8" fmla="*/ 103695 w 2728480"/>
              <a:gd name="connsiteY8" fmla="*/ 942681 h 1527166"/>
              <a:gd name="connsiteX9" fmla="*/ 75415 w 2728480"/>
              <a:gd name="connsiteY9" fmla="*/ 1027522 h 1527166"/>
              <a:gd name="connsiteX10" fmla="*/ 65988 w 2728480"/>
              <a:gd name="connsiteY10" fmla="*/ 1055803 h 1527166"/>
              <a:gd name="connsiteX11" fmla="*/ 37708 w 2728480"/>
              <a:gd name="connsiteY11" fmla="*/ 1112363 h 1527166"/>
              <a:gd name="connsiteX12" fmla="*/ 18854 w 2728480"/>
              <a:gd name="connsiteY12" fmla="*/ 1216058 h 1527166"/>
              <a:gd name="connsiteX13" fmla="*/ 9427 w 2728480"/>
              <a:gd name="connsiteY13" fmla="*/ 1253765 h 1527166"/>
              <a:gd name="connsiteX14" fmla="*/ 0 w 2728480"/>
              <a:gd name="connsiteY14" fmla="*/ 1310326 h 1527166"/>
              <a:gd name="connsiteX15" fmla="*/ 9427 w 2728480"/>
              <a:gd name="connsiteY15" fmla="*/ 1385741 h 1527166"/>
              <a:gd name="connsiteX16" fmla="*/ 141403 w 2728480"/>
              <a:gd name="connsiteY16" fmla="*/ 1385741 h 1527166"/>
              <a:gd name="connsiteX17" fmla="*/ 169683 w 2728480"/>
              <a:gd name="connsiteY17" fmla="*/ 1366887 h 1527166"/>
              <a:gd name="connsiteX18" fmla="*/ 395926 w 2728480"/>
              <a:gd name="connsiteY18" fmla="*/ 1338607 h 1527166"/>
              <a:gd name="connsiteX19" fmla="*/ 424207 w 2728480"/>
              <a:gd name="connsiteY19" fmla="*/ 1329180 h 1527166"/>
              <a:gd name="connsiteX20" fmla="*/ 650450 w 2728480"/>
              <a:gd name="connsiteY20" fmla="*/ 1310326 h 1527166"/>
              <a:gd name="connsiteX21" fmla="*/ 1084083 w 2728480"/>
              <a:gd name="connsiteY21" fmla="*/ 1319753 h 1527166"/>
              <a:gd name="connsiteX22" fmla="*/ 1121790 w 2728480"/>
              <a:gd name="connsiteY22" fmla="*/ 1338607 h 1527166"/>
              <a:gd name="connsiteX23" fmla="*/ 1168924 w 2728480"/>
              <a:gd name="connsiteY23" fmla="*/ 1348033 h 1527166"/>
              <a:gd name="connsiteX24" fmla="*/ 1253765 w 2728480"/>
              <a:gd name="connsiteY24" fmla="*/ 1395168 h 1527166"/>
              <a:gd name="connsiteX25" fmla="*/ 1300899 w 2728480"/>
              <a:gd name="connsiteY25" fmla="*/ 1404594 h 1527166"/>
              <a:gd name="connsiteX26" fmla="*/ 1357460 w 2728480"/>
              <a:gd name="connsiteY26" fmla="*/ 1432875 h 1527166"/>
              <a:gd name="connsiteX27" fmla="*/ 1385741 w 2728480"/>
              <a:gd name="connsiteY27" fmla="*/ 1442302 h 1527166"/>
              <a:gd name="connsiteX28" fmla="*/ 1432875 w 2728480"/>
              <a:gd name="connsiteY28" fmla="*/ 1470582 h 1527166"/>
              <a:gd name="connsiteX29" fmla="*/ 1536570 w 2728480"/>
              <a:gd name="connsiteY29" fmla="*/ 1489436 h 1527166"/>
              <a:gd name="connsiteX30" fmla="*/ 1583704 w 2728480"/>
              <a:gd name="connsiteY30" fmla="*/ 1498862 h 1527166"/>
              <a:gd name="connsiteX31" fmla="*/ 1630838 w 2728480"/>
              <a:gd name="connsiteY31" fmla="*/ 1517716 h 1527166"/>
              <a:gd name="connsiteX32" fmla="*/ 1875935 w 2728480"/>
              <a:gd name="connsiteY32" fmla="*/ 1508289 h 1527166"/>
              <a:gd name="connsiteX33" fmla="*/ 1904215 w 2728480"/>
              <a:gd name="connsiteY33" fmla="*/ 1489436 h 1527166"/>
              <a:gd name="connsiteX34" fmla="*/ 1932495 w 2728480"/>
              <a:gd name="connsiteY34" fmla="*/ 1432875 h 1527166"/>
              <a:gd name="connsiteX35" fmla="*/ 1951349 w 2728480"/>
              <a:gd name="connsiteY35" fmla="*/ 1404594 h 1527166"/>
              <a:gd name="connsiteX36" fmla="*/ 1960776 w 2728480"/>
              <a:gd name="connsiteY36" fmla="*/ 1366887 h 1527166"/>
              <a:gd name="connsiteX37" fmla="*/ 1979629 w 2728480"/>
              <a:gd name="connsiteY37" fmla="*/ 1338607 h 1527166"/>
              <a:gd name="connsiteX38" fmla="*/ 1998483 w 2728480"/>
              <a:gd name="connsiteY38" fmla="*/ 1300899 h 1527166"/>
              <a:gd name="connsiteX39" fmla="*/ 2026763 w 2728480"/>
              <a:gd name="connsiteY39" fmla="*/ 1253765 h 1527166"/>
              <a:gd name="connsiteX40" fmla="*/ 2045617 w 2728480"/>
              <a:gd name="connsiteY40" fmla="*/ 1216058 h 1527166"/>
              <a:gd name="connsiteX41" fmla="*/ 2073897 w 2728480"/>
              <a:gd name="connsiteY41" fmla="*/ 1187778 h 1527166"/>
              <a:gd name="connsiteX42" fmla="*/ 2139885 w 2728480"/>
              <a:gd name="connsiteY42" fmla="*/ 1121790 h 1527166"/>
              <a:gd name="connsiteX43" fmla="*/ 2205873 w 2728480"/>
              <a:gd name="connsiteY43" fmla="*/ 1074656 h 1527166"/>
              <a:gd name="connsiteX44" fmla="*/ 2243580 w 2728480"/>
              <a:gd name="connsiteY44" fmla="*/ 1046376 h 1527166"/>
              <a:gd name="connsiteX45" fmla="*/ 2337848 w 2728480"/>
              <a:gd name="connsiteY45" fmla="*/ 1018095 h 1527166"/>
              <a:gd name="connsiteX46" fmla="*/ 2366128 w 2728480"/>
              <a:gd name="connsiteY46" fmla="*/ 1008669 h 1527166"/>
              <a:gd name="connsiteX47" fmla="*/ 2413262 w 2728480"/>
              <a:gd name="connsiteY47" fmla="*/ 961535 h 1527166"/>
              <a:gd name="connsiteX48" fmla="*/ 2479250 w 2728480"/>
              <a:gd name="connsiteY48" fmla="*/ 895547 h 1527166"/>
              <a:gd name="connsiteX49" fmla="*/ 2516957 w 2728480"/>
              <a:gd name="connsiteY49" fmla="*/ 829559 h 1527166"/>
              <a:gd name="connsiteX50" fmla="*/ 2554664 w 2728480"/>
              <a:gd name="connsiteY50" fmla="*/ 754145 h 1527166"/>
              <a:gd name="connsiteX51" fmla="*/ 2564091 w 2728480"/>
              <a:gd name="connsiteY51" fmla="*/ 716438 h 1527166"/>
              <a:gd name="connsiteX52" fmla="*/ 2582945 w 2728480"/>
              <a:gd name="connsiteY52" fmla="*/ 659877 h 1527166"/>
              <a:gd name="connsiteX53" fmla="*/ 2601798 w 2728480"/>
              <a:gd name="connsiteY53" fmla="*/ 575036 h 1527166"/>
              <a:gd name="connsiteX54" fmla="*/ 2630079 w 2728480"/>
              <a:gd name="connsiteY54" fmla="*/ 546755 h 1527166"/>
              <a:gd name="connsiteX55" fmla="*/ 2648932 w 2728480"/>
              <a:gd name="connsiteY55" fmla="*/ 518475 h 1527166"/>
              <a:gd name="connsiteX56" fmla="*/ 2677213 w 2728480"/>
              <a:gd name="connsiteY56" fmla="*/ 499621 h 1527166"/>
              <a:gd name="connsiteX57" fmla="*/ 2724347 w 2728480"/>
              <a:gd name="connsiteY57" fmla="*/ 443060 h 1527166"/>
              <a:gd name="connsiteX58" fmla="*/ 2714920 w 2728480"/>
              <a:gd name="connsiteY58" fmla="*/ 358219 h 1527166"/>
              <a:gd name="connsiteX59" fmla="*/ 2554664 w 2728480"/>
              <a:gd name="connsiteY59" fmla="*/ 386499 h 1527166"/>
              <a:gd name="connsiteX60" fmla="*/ 2507530 w 2728480"/>
              <a:gd name="connsiteY60" fmla="*/ 405353 h 1527166"/>
              <a:gd name="connsiteX61" fmla="*/ 2422689 w 2728480"/>
              <a:gd name="connsiteY61" fmla="*/ 414780 h 1527166"/>
              <a:gd name="connsiteX62" fmla="*/ 2384982 w 2728480"/>
              <a:gd name="connsiteY62" fmla="*/ 424207 h 1527166"/>
              <a:gd name="connsiteX63" fmla="*/ 2356702 w 2728480"/>
              <a:gd name="connsiteY63" fmla="*/ 443060 h 1527166"/>
              <a:gd name="connsiteX64" fmla="*/ 2281287 w 2728480"/>
              <a:gd name="connsiteY64" fmla="*/ 461914 h 1527166"/>
              <a:gd name="connsiteX65" fmla="*/ 2243580 w 2728480"/>
              <a:gd name="connsiteY65" fmla="*/ 471341 h 1527166"/>
              <a:gd name="connsiteX66" fmla="*/ 2205873 w 2728480"/>
              <a:gd name="connsiteY66" fmla="*/ 480768 h 1527166"/>
              <a:gd name="connsiteX67" fmla="*/ 2158739 w 2728480"/>
              <a:gd name="connsiteY67" fmla="*/ 490194 h 1527166"/>
              <a:gd name="connsiteX68" fmla="*/ 2073897 w 2728480"/>
              <a:gd name="connsiteY68" fmla="*/ 499621 h 1527166"/>
              <a:gd name="connsiteX69" fmla="*/ 2036190 w 2728480"/>
              <a:gd name="connsiteY69" fmla="*/ 509048 h 1527166"/>
              <a:gd name="connsiteX70" fmla="*/ 1979629 w 2728480"/>
              <a:gd name="connsiteY70" fmla="*/ 527902 h 1527166"/>
              <a:gd name="connsiteX71" fmla="*/ 1866508 w 2728480"/>
              <a:gd name="connsiteY71" fmla="*/ 518475 h 1527166"/>
              <a:gd name="connsiteX72" fmla="*/ 1809947 w 2728480"/>
              <a:gd name="connsiteY72" fmla="*/ 433633 h 1527166"/>
              <a:gd name="connsiteX73" fmla="*/ 1725106 w 2728480"/>
              <a:gd name="connsiteY73" fmla="*/ 339365 h 1527166"/>
              <a:gd name="connsiteX74" fmla="*/ 1687398 w 2728480"/>
              <a:gd name="connsiteY74" fmla="*/ 282805 h 1527166"/>
              <a:gd name="connsiteX75" fmla="*/ 1649691 w 2728480"/>
              <a:gd name="connsiteY75" fmla="*/ 226244 h 1527166"/>
              <a:gd name="connsiteX76" fmla="*/ 1621411 w 2728480"/>
              <a:gd name="connsiteY76" fmla="*/ 188537 h 1527166"/>
              <a:gd name="connsiteX77" fmla="*/ 1517716 w 2728480"/>
              <a:gd name="connsiteY77" fmla="*/ 113122 h 1527166"/>
              <a:gd name="connsiteX78" fmla="*/ 1461155 w 2728480"/>
              <a:gd name="connsiteY78" fmla="*/ 75415 h 1527166"/>
              <a:gd name="connsiteX79" fmla="*/ 1395167 w 2728480"/>
              <a:gd name="connsiteY79" fmla="*/ 28281 h 1527166"/>
              <a:gd name="connsiteX80" fmla="*/ 1300899 w 2728480"/>
              <a:gd name="connsiteY80" fmla="*/ 0 h 1527166"/>
              <a:gd name="connsiteX81" fmla="*/ 1074656 w 2728480"/>
              <a:gd name="connsiteY81" fmla="*/ 37708 h 1527166"/>
              <a:gd name="connsiteX82" fmla="*/ 1036949 w 2728480"/>
              <a:gd name="connsiteY82" fmla="*/ 65988 h 1527166"/>
              <a:gd name="connsiteX83" fmla="*/ 961535 w 2728480"/>
              <a:gd name="connsiteY83" fmla="*/ 103695 h 1527166"/>
              <a:gd name="connsiteX84" fmla="*/ 867266 w 2728480"/>
              <a:gd name="connsiteY84" fmla="*/ 197963 h 1527166"/>
              <a:gd name="connsiteX85" fmla="*/ 820132 w 2728480"/>
              <a:gd name="connsiteY85" fmla="*/ 282805 h 1527166"/>
              <a:gd name="connsiteX86" fmla="*/ 820132 w 2728480"/>
              <a:gd name="connsiteY86" fmla="*/ 518475 h 1527166"/>
              <a:gd name="connsiteX87" fmla="*/ 782425 w 2728480"/>
              <a:gd name="connsiteY87" fmla="*/ 537328 h 1527166"/>
              <a:gd name="connsiteX88" fmla="*/ 688157 w 2728480"/>
              <a:gd name="connsiteY88" fmla="*/ 546755 h 1527166"/>
              <a:gd name="connsiteX89" fmla="*/ 650450 w 2728480"/>
              <a:gd name="connsiteY89" fmla="*/ 556182 h 1527166"/>
              <a:gd name="connsiteX90" fmla="*/ 622170 w 2728480"/>
              <a:gd name="connsiteY90" fmla="*/ 546755 h 1527166"/>
              <a:gd name="connsiteX91" fmla="*/ 575036 w 2728480"/>
              <a:gd name="connsiteY91" fmla="*/ 537328 h 1527166"/>
              <a:gd name="connsiteX92" fmla="*/ 490194 w 2728480"/>
              <a:gd name="connsiteY92" fmla="*/ 527902 h 1527166"/>
              <a:gd name="connsiteX93" fmla="*/ 395926 w 2728480"/>
              <a:gd name="connsiteY93" fmla="*/ 509048 h 1527166"/>
              <a:gd name="connsiteX94" fmla="*/ 282805 w 2728480"/>
              <a:gd name="connsiteY94" fmla="*/ 518475 h 1527166"/>
              <a:gd name="connsiteX95" fmla="*/ 254524 w 2728480"/>
              <a:gd name="connsiteY95" fmla="*/ 537328 h 1527166"/>
              <a:gd name="connsiteX96" fmla="*/ 216817 w 2728480"/>
              <a:gd name="connsiteY96" fmla="*/ 546755 h 1527166"/>
              <a:gd name="connsiteX97" fmla="*/ 197963 w 2728480"/>
              <a:gd name="connsiteY97" fmla="*/ 556182 h 15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728480" h="1527166">
                <a:moveTo>
                  <a:pt x="263951" y="518475"/>
                </a:moveTo>
                <a:cubicBezTo>
                  <a:pt x="260809" y="534186"/>
                  <a:pt x="258410" y="550065"/>
                  <a:pt x="254524" y="565609"/>
                </a:cubicBezTo>
                <a:cubicBezTo>
                  <a:pt x="252114" y="575249"/>
                  <a:pt x="247046" y="584145"/>
                  <a:pt x="245097" y="593889"/>
                </a:cubicBezTo>
                <a:cubicBezTo>
                  <a:pt x="238267" y="628038"/>
                  <a:pt x="237862" y="684872"/>
                  <a:pt x="216817" y="716438"/>
                </a:cubicBezTo>
                <a:cubicBezTo>
                  <a:pt x="197881" y="744841"/>
                  <a:pt x="193463" y="748934"/>
                  <a:pt x="179110" y="782425"/>
                </a:cubicBezTo>
                <a:cubicBezTo>
                  <a:pt x="175196" y="791559"/>
                  <a:pt x="173172" y="801402"/>
                  <a:pt x="169683" y="810706"/>
                </a:cubicBezTo>
                <a:cubicBezTo>
                  <a:pt x="163741" y="826550"/>
                  <a:pt x="156771" y="841996"/>
                  <a:pt x="150829" y="857840"/>
                </a:cubicBezTo>
                <a:cubicBezTo>
                  <a:pt x="147340" y="867144"/>
                  <a:pt x="146229" y="877434"/>
                  <a:pt x="141403" y="886120"/>
                </a:cubicBezTo>
                <a:cubicBezTo>
                  <a:pt x="130399" y="905928"/>
                  <a:pt x="103695" y="942681"/>
                  <a:pt x="103695" y="942681"/>
                </a:cubicBezTo>
                <a:cubicBezTo>
                  <a:pt x="87901" y="1005863"/>
                  <a:pt x="102038" y="956527"/>
                  <a:pt x="75415" y="1027522"/>
                </a:cubicBezTo>
                <a:cubicBezTo>
                  <a:pt x="71926" y="1036826"/>
                  <a:pt x="70432" y="1046915"/>
                  <a:pt x="65988" y="1055803"/>
                </a:cubicBezTo>
                <a:cubicBezTo>
                  <a:pt x="38446" y="1110887"/>
                  <a:pt x="53504" y="1057077"/>
                  <a:pt x="37708" y="1112363"/>
                </a:cubicBezTo>
                <a:cubicBezTo>
                  <a:pt x="21672" y="1168486"/>
                  <a:pt x="32205" y="1142630"/>
                  <a:pt x="18854" y="1216058"/>
                </a:cubicBezTo>
                <a:cubicBezTo>
                  <a:pt x="16536" y="1228805"/>
                  <a:pt x="11968" y="1241061"/>
                  <a:pt x="9427" y="1253765"/>
                </a:cubicBezTo>
                <a:cubicBezTo>
                  <a:pt x="5678" y="1272508"/>
                  <a:pt x="3142" y="1291472"/>
                  <a:pt x="0" y="1310326"/>
                </a:cubicBezTo>
                <a:cubicBezTo>
                  <a:pt x="3142" y="1335464"/>
                  <a:pt x="-6127" y="1365744"/>
                  <a:pt x="9427" y="1385741"/>
                </a:cubicBezTo>
                <a:cubicBezTo>
                  <a:pt x="26288" y="1407419"/>
                  <a:pt x="132763" y="1386821"/>
                  <a:pt x="141403" y="1385741"/>
                </a:cubicBezTo>
                <a:cubicBezTo>
                  <a:pt x="150830" y="1379456"/>
                  <a:pt x="159550" y="1371954"/>
                  <a:pt x="169683" y="1366887"/>
                </a:cubicBezTo>
                <a:cubicBezTo>
                  <a:pt x="249382" y="1327036"/>
                  <a:pt x="280982" y="1344656"/>
                  <a:pt x="395926" y="1338607"/>
                </a:cubicBezTo>
                <a:cubicBezTo>
                  <a:pt x="405353" y="1335465"/>
                  <a:pt x="414507" y="1331336"/>
                  <a:pt x="424207" y="1329180"/>
                </a:cubicBezTo>
                <a:cubicBezTo>
                  <a:pt x="499167" y="1312522"/>
                  <a:pt x="572759" y="1314642"/>
                  <a:pt x="650450" y="1310326"/>
                </a:cubicBezTo>
                <a:cubicBezTo>
                  <a:pt x="794994" y="1313468"/>
                  <a:pt x="939764" y="1311094"/>
                  <a:pt x="1084083" y="1319753"/>
                </a:cubicBezTo>
                <a:cubicBezTo>
                  <a:pt x="1098110" y="1320595"/>
                  <a:pt x="1108458" y="1334163"/>
                  <a:pt x="1121790" y="1338607"/>
                </a:cubicBezTo>
                <a:cubicBezTo>
                  <a:pt x="1136990" y="1343674"/>
                  <a:pt x="1153213" y="1344891"/>
                  <a:pt x="1168924" y="1348033"/>
                </a:cubicBezTo>
                <a:cubicBezTo>
                  <a:pt x="1198610" y="1367824"/>
                  <a:pt x="1217087" y="1381831"/>
                  <a:pt x="1253765" y="1395168"/>
                </a:cubicBezTo>
                <a:cubicBezTo>
                  <a:pt x="1268823" y="1400644"/>
                  <a:pt x="1285188" y="1401452"/>
                  <a:pt x="1300899" y="1404594"/>
                </a:cubicBezTo>
                <a:cubicBezTo>
                  <a:pt x="1319753" y="1414021"/>
                  <a:pt x="1338198" y="1424314"/>
                  <a:pt x="1357460" y="1432875"/>
                </a:cubicBezTo>
                <a:cubicBezTo>
                  <a:pt x="1366540" y="1436911"/>
                  <a:pt x="1376853" y="1437858"/>
                  <a:pt x="1385741" y="1442302"/>
                </a:cubicBezTo>
                <a:cubicBezTo>
                  <a:pt x="1402129" y="1450496"/>
                  <a:pt x="1416132" y="1463141"/>
                  <a:pt x="1432875" y="1470582"/>
                </a:cubicBezTo>
                <a:cubicBezTo>
                  <a:pt x="1454594" y="1480235"/>
                  <a:pt x="1522144" y="1487032"/>
                  <a:pt x="1536570" y="1489436"/>
                </a:cubicBezTo>
                <a:cubicBezTo>
                  <a:pt x="1552374" y="1492070"/>
                  <a:pt x="1567993" y="1495720"/>
                  <a:pt x="1583704" y="1498862"/>
                </a:cubicBezTo>
                <a:cubicBezTo>
                  <a:pt x="1599415" y="1505147"/>
                  <a:pt x="1614350" y="1513911"/>
                  <a:pt x="1630838" y="1517716"/>
                </a:cubicBezTo>
                <a:cubicBezTo>
                  <a:pt x="1721920" y="1538735"/>
                  <a:pt x="1772729" y="1519757"/>
                  <a:pt x="1875935" y="1508289"/>
                </a:cubicBezTo>
                <a:cubicBezTo>
                  <a:pt x="1885362" y="1502005"/>
                  <a:pt x="1896204" y="1497447"/>
                  <a:pt x="1904215" y="1489436"/>
                </a:cubicBezTo>
                <a:cubicBezTo>
                  <a:pt x="1931233" y="1462418"/>
                  <a:pt x="1917160" y="1463545"/>
                  <a:pt x="1932495" y="1432875"/>
                </a:cubicBezTo>
                <a:cubicBezTo>
                  <a:pt x="1937562" y="1422741"/>
                  <a:pt x="1945064" y="1414021"/>
                  <a:pt x="1951349" y="1404594"/>
                </a:cubicBezTo>
                <a:cubicBezTo>
                  <a:pt x="1954491" y="1392025"/>
                  <a:pt x="1955672" y="1378795"/>
                  <a:pt x="1960776" y="1366887"/>
                </a:cubicBezTo>
                <a:cubicBezTo>
                  <a:pt x="1965239" y="1356474"/>
                  <a:pt x="1974008" y="1348444"/>
                  <a:pt x="1979629" y="1338607"/>
                </a:cubicBezTo>
                <a:cubicBezTo>
                  <a:pt x="1986601" y="1326406"/>
                  <a:pt x="1991658" y="1313184"/>
                  <a:pt x="1998483" y="1300899"/>
                </a:cubicBezTo>
                <a:cubicBezTo>
                  <a:pt x="2007381" y="1284882"/>
                  <a:pt x="2017865" y="1269782"/>
                  <a:pt x="2026763" y="1253765"/>
                </a:cubicBezTo>
                <a:cubicBezTo>
                  <a:pt x="2033588" y="1241481"/>
                  <a:pt x="2037449" y="1227493"/>
                  <a:pt x="2045617" y="1216058"/>
                </a:cubicBezTo>
                <a:cubicBezTo>
                  <a:pt x="2053366" y="1205210"/>
                  <a:pt x="2065118" y="1197811"/>
                  <a:pt x="2073897" y="1187778"/>
                </a:cubicBezTo>
                <a:cubicBezTo>
                  <a:pt x="2128759" y="1125079"/>
                  <a:pt x="2089190" y="1155588"/>
                  <a:pt x="2139885" y="1121790"/>
                </a:cubicBezTo>
                <a:cubicBezTo>
                  <a:pt x="2174483" y="1069894"/>
                  <a:pt x="2138724" y="1111961"/>
                  <a:pt x="2205873" y="1074656"/>
                </a:cubicBezTo>
                <a:cubicBezTo>
                  <a:pt x="2219607" y="1067026"/>
                  <a:pt x="2229527" y="1053402"/>
                  <a:pt x="2243580" y="1046376"/>
                </a:cubicBezTo>
                <a:cubicBezTo>
                  <a:pt x="2273447" y="1031442"/>
                  <a:pt x="2306276" y="1027116"/>
                  <a:pt x="2337848" y="1018095"/>
                </a:cubicBezTo>
                <a:cubicBezTo>
                  <a:pt x="2347402" y="1015365"/>
                  <a:pt x="2356701" y="1011811"/>
                  <a:pt x="2366128" y="1008669"/>
                </a:cubicBezTo>
                <a:cubicBezTo>
                  <a:pt x="2381839" y="992958"/>
                  <a:pt x="2398398" y="978050"/>
                  <a:pt x="2413262" y="961535"/>
                </a:cubicBezTo>
                <a:cubicBezTo>
                  <a:pt x="2472042" y="896223"/>
                  <a:pt x="2426348" y="930814"/>
                  <a:pt x="2479250" y="895547"/>
                </a:cubicBezTo>
                <a:cubicBezTo>
                  <a:pt x="2525189" y="826638"/>
                  <a:pt x="2469111" y="913289"/>
                  <a:pt x="2516957" y="829559"/>
                </a:cubicBezTo>
                <a:cubicBezTo>
                  <a:pt x="2544671" y="781059"/>
                  <a:pt x="2532389" y="820970"/>
                  <a:pt x="2554664" y="754145"/>
                </a:cubicBezTo>
                <a:cubicBezTo>
                  <a:pt x="2558761" y="741854"/>
                  <a:pt x="2560368" y="728847"/>
                  <a:pt x="2564091" y="716438"/>
                </a:cubicBezTo>
                <a:cubicBezTo>
                  <a:pt x="2569802" y="697403"/>
                  <a:pt x="2582945" y="659877"/>
                  <a:pt x="2582945" y="659877"/>
                </a:cubicBezTo>
                <a:cubicBezTo>
                  <a:pt x="2584085" y="653039"/>
                  <a:pt x="2591486" y="590505"/>
                  <a:pt x="2601798" y="575036"/>
                </a:cubicBezTo>
                <a:cubicBezTo>
                  <a:pt x="2609193" y="563943"/>
                  <a:pt x="2621544" y="556997"/>
                  <a:pt x="2630079" y="546755"/>
                </a:cubicBezTo>
                <a:cubicBezTo>
                  <a:pt x="2637332" y="538052"/>
                  <a:pt x="2640921" y="526486"/>
                  <a:pt x="2648932" y="518475"/>
                </a:cubicBezTo>
                <a:cubicBezTo>
                  <a:pt x="2656943" y="510464"/>
                  <a:pt x="2668509" y="506874"/>
                  <a:pt x="2677213" y="499621"/>
                </a:cubicBezTo>
                <a:cubicBezTo>
                  <a:pt x="2704431" y="476939"/>
                  <a:pt x="2705809" y="470867"/>
                  <a:pt x="2724347" y="443060"/>
                </a:cubicBezTo>
                <a:cubicBezTo>
                  <a:pt x="2721205" y="414780"/>
                  <a:pt x="2740705" y="370252"/>
                  <a:pt x="2714920" y="358219"/>
                </a:cubicBezTo>
                <a:cubicBezTo>
                  <a:pt x="2691413" y="347249"/>
                  <a:pt x="2598649" y="370005"/>
                  <a:pt x="2554664" y="386499"/>
                </a:cubicBezTo>
                <a:cubicBezTo>
                  <a:pt x="2538820" y="392440"/>
                  <a:pt x="2524076" y="401807"/>
                  <a:pt x="2507530" y="405353"/>
                </a:cubicBezTo>
                <a:cubicBezTo>
                  <a:pt x="2479707" y="411315"/>
                  <a:pt x="2450969" y="411638"/>
                  <a:pt x="2422689" y="414780"/>
                </a:cubicBezTo>
                <a:cubicBezTo>
                  <a:pt x="2410120" y="417922"/>
                  <a:pt x="2396890" y="419103"/>
                  <a:pt x="2384982" y="424207"/>
                </a:cubicBezTo>
                <a:cubicBezTo>
                  <a:pt x="2374569" y="428670"/>
                  <a:pt x="2367349" y="439188"/>
                  <a:pt x="2356702" y="443060"/>
                </a:cubicBezTo>
                <a:cubicBezTo>
                  <a:pt x="2332350" y="451915"/>
                  <a:pt x="2306425" y="455629"/>
                  <a:pt x="2281287" y="461914"/>
                </a:cubicBezTo>
                <a:lnTo>
                  <a:pt x="2243580" y="471341"/>
                </a:lnTo>
                <a:cubicBezTo>
                  <a:pt x="2231011" y="474483"/>
                  <a:pt x="2218577" y="478227"/>
                  <a:pt x="2205873" y="480768"/>
                </a:cubicBezTo>
                <a:cubicBezTo>
                  <a:pt x="2190162" y="483910"/>
                  <a:pt x="2174600" y="487928"/>
                  <a:pt x="2158739" y="490194"/>
                </a:cubicBezTo>
                <a:cubicBezTo>
                  <a:pt x="2130570" y="494218"/>
                  <a:pt x="2102178" y="496479"/>
                  <a:pt x="2073897" y="499621"/>
                </a:cubicBezTo>
                <a:cubicBezTo>
                  <a:pt x="2061328" y="502763"/>
                  <a:pt x="2048599" y="505325"/>
                  <a:pt x="2036190" y="509048"/>
                </a:cubicBezTo>
                <a:cubicBezTo>
                  <a:pt x="2017155" y="514759"/>
                  <a:pt x="1979629" y="527902"/>
                  <a:pt x="1979629" y="527902"/>
                </a:cubicBezTo>
                <a:cubicBezTo>
                  <a:pt x="1941922" y="524760"/>
                  <a:pt x="1902404" y="530440"/>
                  <a:pt x="1866508" y="518475"/>
                </a:cubicBezTo>
                <a:cubicBezTo>
                  <a:pt x="1856554" y="515157"/>
                  <a:pt x="1812116" y="437042"/>
                  <a:pt x="1809947" y="433633"/>
                </a:cubicBezTo>
                <a:cubicBezTo>
                  <a:pt x="1719330" y="291233"/>
                  <a:pt x="1827006" y="452586"/>
                  <a:pt x="1725106" y="339365"/>
                </a:cubicBezTo>
                <a:cubicBezTo>
                  <a:pt x="1709948" y="322523"/>
                  <a:pt x="1699967" y="301659"/>
                  <a:pt x="1687398" y="282805"/>
                </a:cubicBezTo>
                <a:cubicBezTo>
                  <a:pt x="1687380" y="282777"/>
                  <a:pt x="1649711" y="226271"/>
                  <a:pt x="1649691" y="226244"/>
                </a:cubicBezTo>
                <a:cubicBezTo>
                  <a:pt x="1640264" y="213675"/>
                  <a:pt x="1632520" y="199647"/>
                  <a:pt x="1621411" y="188537"/>
                </a:cubicBezTo>
                <a:cubicBezTo>
                  <a:pt x="1595477" y="162603"/>
                  <a:pt x="1547217" y="132789"/>
                  <a:pt x="1517716" y="113122"/>
                </a:cubicBezTo>
                <a:lnTo>
                  <a:pt x="1461155" y="75415"/>
                </a:lnTo>
                <a:cubicBezTo>
                  <a:pt x="1456090" y="71616"/>
                  <a:pt x="1406445" y="33294"/>
                  <a:pt x="1395167" y="28281"/>
                </a:cubicBezTo>
                <a:cubicBezTo>
                  <a:pt x="1365657" y="15165"/>
                  <a:pt x="1332239" y="7835"/>
                  <a:pt x="1300899" y="0"/>
                </a:cubicBezTo>
                <a:cubicBezTo>
                  <a:pt x="1199173" y="10173"/>
                  <a:pt x="1146427" y="-7149"/>
                  <a:pt x="1074656" y="37708"/>
                </a:cubicBezTo>
                <a:cubicBezTo>
                  <a:pt x="1061333" y="46035"/>
                  <a:pt x="1050520" y="58072"/>
                  <a:pt x="1036949" y="65988"/>
                </a:cubicBezTo>
                <a:cubicBezTo>
                  <a:pt x="1012672" y="80149"/>
                  <a:pt x="961535" y="103695"/>
                  <a:pt x="961535" y="103695"/>
                </a:cubicBezTo>
                <a:cubicBezTo>
                  <a:pt x="897759" y="188729"/>
                  <a:pt x="978580" y="86649"/>
                  <a:pt x="867266" y="197963"/>
                </a:cubicBezTo>
                <a:cubicBezTo>
                  <a:pt x="837375" y="227854"/>
                  <a:pt x="835621" y="244083"/>
                  <a:pt x="820132" y="282805"/>
                </a:cubicBezTo>
                <a:cubicBezTo>
                  <a:pt x="820332" y="286197"/>
                  <a:pt x="841269" y="476201"/>
                  <a:pt x="820132" y="518475"/>
                </a:cubicBezTo>
                <a:cubicBezTo>
                  <a:pt x="813848" y="531044"/>
                  <a:pt x="796166" y="534384"/>
                  <a:pt x="782425" y="537328"/>
                </a:cubicBezTo>
                <a:cubicBezTo>
                  <a:pt x="751547" y="543945"/>
                  <a:pt x="719580" y="543613"/>
                  <a:pt x="688157" y="546755"/>
                </a:cubicBezTo>
                <a:cubicBezTo>
                  <a:pt x="675588" y="549897"/>
                  <a:pt x="663406" y="556182"/>
                  <a:pt x="650450" y="556182"/>
                </a:cubicBezTo>
                <a:cubicBezTo>
                  <a:pt x="640513" y="556182"/>
                  <a:pt x="631810" y="549165"/>
                  <a:pt x="622170" y="546755"/>
                </a:cubicBezTo>
                <a:cubicBezTo>
                  <a:pt x="606626" y="542869"/>
                  <a:pt x="590897" y="539594"/>
                  <a:pt x="575036" y="537328"/>
                </a:cubicBezTo>
                <a:cubicBezTo>
                  <a:pt x="546867" y="533304"/>
                  <a:pt x="518399" y="531663"/>
                  <a:pt x="490194" y="527902"/>
                </a:cubicBezTo>
                <a:cubicBezTo>
                  <a:pt x="440668" y="521299"/>
                  <a:pt x="438745" y="519753"/>
                  <a:pt x="395926" y="509048"/>
                </a:cubicBezTo>
                <a:cubicBezTo>
                  <a:pt x="358219" y="512190"/>
                  <a:pt x="319908" y="511055"/>
                  <a:pt x="282805" y="518475"/>
                </a:cubicBezTo>
                <a:cubicBezTo>
                  <a:pt x="271695" y="520697"/>
                  <a:pt x="264938" y="532865"/>
                  <a:pt x="254524" y="537328"/>
                </a:cubicBezTo>
                <a:cubicBezTo>
                  <a:pt x="242616" y="542431"/>
                  <a:pt x="229108" y="542658"/>
                  <a:pt x="216817" y="546755"/>
                </a:cubicBezTo>
                <a:cubicBezTo>
                  <a:pt x="210151" y="548977"/>
                  <a:pt x="204248" y="553040"/>
                  <a:pt x="197963" y="556182"/>
                </a:cubicBezTo>
              </a:path>
            </a:pathLst>
          </a:custGeom>
          <a:ln>
            <a:solidFill>
              <a:schemeClr val="accent1">
                <a:lumMod val="50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820738"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7970422C-7B37-4E76-A257-EC7F1DBD3C82}"/>
              </a:ext>
            </a:extLst>
          </p:cNvPr>
          <p:cNvSpPr txBox="1"/>
          <p:nvPr/>
        </p:nvSpPr>
        <p:spPr>
          <a:xfrm>
            <a:off x="6190266" y="1586732"/>
            <a:ext cx="2337847" cy="33855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1">
                    <a:lumMod val="50000"/>
                  </a:schemeClr>
                </a:solidFill>
                <a:highlight>
                  <a:srgbClr val="FCC14A"/>
                </a:highlight>
                <a:latin typeface="Calibri" panose="020F0502020204030204" pitchFamily="34" charset="0"/>
                <a:cs typeface="Calibri" panose="020F0502020204030204" pitchFamily="34" charset="0"/>
              </a:rPr>
              <a:t>Central Tallgrass Prairie</a:t>
            </a:r>
          </a:p>
        </p:txBody>
      </p:sp>
      <p:pic>
        <p:nvPicPr>
          <p:cNvPr id="3" name="Picture 2">
            <a:extLst>
              <a:ext uri="{FF2B5EF4-FFF2-40B4-BE49-F238E27FC236}">
                <a16:creationId xmlns:a16="http://schemas.microsoft.com/office/drawing/2014/main" id="{FB2EAE8B-00D3-451B-B441-20F26370F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850" y="3721811"/>
            <a:ext cx="6097718" cy="30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5315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F8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54430"/>
          </a:xfrm>
        </p:spPr>
        <p:txBody>
          <a:bodyPr>
            <a:normAutofit fontScale="90000"/>
          </a:bodyPr>
          <a:lstStyle/>
          <a:p>
            <a:r>
              <a:rPr lang="en-US" dirty="0"/>
              <a:t>Natural Community EOs</a:t>
            </a:r>
          </a:p>
        </p:txBody>
      </p:sp>
      <p:pic>
        <p:nvPicPr>
          <p:cNvPr id="4" name="Content Placeholder 3"/>
          <p:cNvPicPr>
            <a:picLocks noGrp="1" noChangeAspect="1"/>
          </p:cNvPicPr>
          <p:nvPr>
            <p:ph idx="1"/>
          </p:nvPr>
        </p:nvPicPr>
        <p:blipFill>
          <a:blip r:embed="rId2"/>
          <a:stretch>
            <a:fillRect/>
          </a:stretch>
        </p:blipFill>
        <p:spPr>
          <a:xfrm>
            <a:off x="1259629" y="962985"/>
            <a:ext cx="6863439" cy="5303567"/>
          </a:xfrm>
        </p:spPr>
      </p:pic>
      <p:sp>
        <p:nvSpPr>
          <p:cNvPr id="5" name="TextBox 4"/>
          <p:cNvSpPr txBox="1"/>
          <p:nvPr/>
        </p:nvSpPr>
        <p:spPr>
          <a:xfrm>
            <a:off x="8399150" y="1956766"/>
            <a:ext cx="2603243" cy="3539430"/>
          </a:xfrm>
          <a:prstGeom prst="rect">
            <a:avLst/>
          </a:prstGeom>
          <a:noFill/>
        </p:spPr>
        <p:txBody>
          <a:bodyPr wrap="square" rtlCol="0">
            <a:spAutoFit/>
          </a:bodyPr>
          <a:lstStyle/>
          <a:p>
            <a:r>
              <a:rPr lang="en-US" sz="2800" dirty="0">
                <a:latin typeface="Century Gothic" panose="020B0502020202020204" pitchFamily="34" charset="0"/>
              </a:rPr>
              <a:t>~67,000 Element Occurrence for Natural Communities derived from NHP field inventories</a:t>
            </a:r>
          </a:p>
        </p:txBody>
      </p:sp>
      <p:sp>
        <p:nvSpPr>
          <p:cNvPr id="3" name="TextBox 2">
            <a:extLst>
              <a:ext uri="{FF2B5EF4-FFF2-40B4-BE49-F238E27FC236}">
                <a16:creationId xmlns:a16="http://schemas.microsoft.com/office/drawing/2014/main" id="{F493823A-B6A7-A8E4-C973-12E8B9745A59}"/>
              </a:ext>
            </a:extLst>
          </p:cNvPr>
          <p:cNvSpPr txBox="1"/>
          <p:nvPr/>
        </p:nvSpPr>
        <p:spPr>
          <a:xfrm>
            <a:off x="7044258" y="360615"/>
            <a:ext cx="3958135" cy="461665"/>
          </a:xfrm>
          <a:prstGeom prst="rect">
            <a:avLst/>
          </a:prstGeom>
          <a:noFill/>
        </p:spPr>
        <p:txBody>
          <a:bodyPr wrap="none" rtlCol="0">
            <a:spAutoFit/>
          </a:bodyPr>
          <a:lstStyle/>
          <a:p>
            <a:r>
              <a:rPr lang="en-US" sz="2400" dirty="0"/>
              <a:t>OLD MAP!  NEW ONE NEEDED</a:t>
            </a:r>
          </a:p>
        </p:txBody>
      </p:sp>
    </p:spTree>
    <p:extLst>
      <p:ext uri="{BB962C8B-B14F-4D97-AF65-F5344CB8AC3E}">
        <p14:creationId xmlns:p14="http://schemas.microsoft.com/office/powerpoint/2010/main" val="26513805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D4A2-3DA2-42ED-97D0-D6E67F71D6DA}"/>
              </a:ext>
            </a:extLst>
          </p:cNvPr>
          <p:cNvSpPr txBox="1">
            <a:spLocks/>
          </p:cNvSpPr>
          <p:nvPr/>
        </p:nvSpPr>
        <p:spPr>
          <a:xfrm>
            <a:off x="276225" y="228255"/>
            <a:ext cx="8753476"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 Location of At-risk (G1, G2, G3) ecosystems: </a:t>
            </a:r>
          </a:p>
          <a:p>
            <a:r>
              <a:rPr lang="en-US" sz="3200" dirty="0"/>
              <a:t> NVC Groups</a:t>
            </a:r>
          </a:p>
        </p:txBody>
      </p:sp>
      <p:pic>
        <p:nvPicPr>
          <p:cNvPr id="5" name="Picture 2">
            <a:extLst>
              <a:ext uri="{FF2B5EF4-FFF2-40B4-BE49-F238E27FC236}">
                <a16:creationId xmlns:a16="http://schemas.microsoft.com/office/drawing/2014/main" id="{B0A41E4D-EC9B-4602-B831-A4D85795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826" y="847295"/>
            <a:ext cx="8284438" cy="57054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9F9CEB-5BA3-4ACB-AE3C-12986CC80C6D}"/>
              </a:ext>
            </a:extLst>
          </p:cNvPr>
          <p:cNvSpPr txBox="1"/>
          <p:nvPr/>
        </p:nvSpPr>
        <p:spPr>
          <a:xfrm>
            <a:off x="3048856" y="3246902"/>
            <a:ext cx="6097712" cy="369332"/>
          </a:xfrm>
          <a:prstGeom prst="rect">
            <a:avLst/>
          </a:prstGeom>
          <a:noFill/>
        </p:spPr>
        <p:txBody>
          <a:bodyPr wrap="square">
            <a:spAutoFit/>
          </a:bodyPr>
          <a:lstStyle/>
          <a:p>
            <a:r>
              <a:rPr lang="en-US" dirty="0"/>
              <a:t> </a:t>
            </a:r>
          </a:p>
        </p:txBody>
      </p:sp>
      <p:sp>
        <p:nvSpPr>
          <p:cNvPr id="8" name="Rectangle 7">
            <a:extLst>
              <a:ext uri="{FF2B5EF4-FFF2-40B4-BE49-F238E27FC236}">
                <a16:creationId xmlns:a16="http://schemas.microsoft.com/office/drawing/2014/main" id="{E6F62472-6FA9-48DB-9D73-B9C1FA556800}"/>
              </a:ext>
            </a:extLst>
          </p:cNvPr>
          <p:cNvSpPr/>
          <p:nvPr/>
        </p:nvSpPr>
        <p:spPr>
          <a:xfrm>
            <a:off x="717854" y="4784188"/>
            <a:ext cx="233680" cy="243840"/>
          </a:xfrm>
          <a:prstGeom prst="rect">
            <a:avLst/>
          </a:prstGeom>
          <a:solidFill>
            <a:srgbClr val="C6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A065E4-CE43-4BC0-97FA-B744D5163246}"/>
              </a:ext>
            </a:extLst>
          </p:cNvPr>
          <p:cNvSpPr/>
          <p:nvPr/>
        </p:nvSpPr>
        <p:spPr>
          <a:xfrm>
            <a:off x="717854" y="5073699"/>
            <a:ext cx="233680" cy="243840"/>
          </a:xfrm>
          <a:prstGeom prst="rect">
            <a:avLst/>
          </a:prstGeom>
          <a:solidFill>
            <a:srgbClr val="DB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3B7B59-77D3-4987-B18A-8E6C9FE49C58}"/>
              </a:ext>
            </a:extLst>
          </p:cNvPr>
          <p:cNvSpPr txBox="1"/>
          <p:nvPr/>
        </p:nvSpPr>
        <p:spPr>
          <a:xfrm>
            <a:off x="965127" y="4753779"/>
            <a:ext cx="2326086" cy="338554"/>
          </a:xfrm>
          <a:prstGeom prst="rect">
            <a:avLst/>
          </a:prstGeom>
          <a:noFill/>
        </p:spPr>
        <p:txBody>
          <a:bodyPr wrap="none" rtlCol="0">
            <a:spAutoFit/>
          </a:bodyPr>
          <a:lstStyle/>
          <a:p>
            <a:r>
              <a:rPr lang="en-US" sz="1600" dirty="0">
                <a:solidFill>
                  <a:schemeClr val="bg1"/>
                </a:solidFill>
              </a:rPr>
              <a:t>At-Risk Ecosystem Groups</a:t>
            </a:r>
          </a:p>
        </p:txBody>
      </p:sp>
      <p:sp>
        <p:nvSpPr>
          <p:cNvPr id="11" name="TextBox 10">
            <a:extLst>
              <a:ext uri="{FF2B5EF4-FFF2-40B4-BE49-F238E27FC236}">
                <a16:creationId xmlns:a16="http://schemas.microsoft.com/office/drawing/2014/main" id="{59EBB782-248C-47BE-A695-09F2C313DAB6}"/>
              </a:ext>
            </a:extLst>
          </p:cNvPr>
          <p:cNvSpPr txBox="1"/>
          <p:nvPr/>
        </p:nvSpPr>
        <p:spPr>
          <a:xfrm>
            <a:off x="973574" y="5039384"/>
            <a:ext cx="2312556" cy="338554"/>
          </a:xfrm>
          <a:prstGeom prst="rect">
            <a:avLst/>
          </a:prstGeom>
          <a:noFill/>
        </p:spPr>
        <p:txBody>
          <a:bodyPr wrap="none" rtlCol="0">
            <a:spAutoFit/>
          </a:bodyPr>
          <a:lstStyle/>
          <a:p>
            <a:r>
              <a:rPr lang="en-US" sz="1600" dirty="0">
                <a:solidFill>
                  <a:schemeClr val="bg1"/>
                </a:solidFill>
              </a:rPr>
              <a:t>Secure Ecosystem Groups</a:t>
            </a:r>
          </a:p>
        </p:txBody>
      </p:sp>
      <p:sp>
        <p:nvSpPr>
          <p:cNvPr id="12" name="TextBox 11">
            <a:extLst>
              <a:ext uri="{FF2B5EF4-FFF2-40B4-BE49-F238E27FC236}">
                <a16:creationId xmlns:a16="http://schemas.microsoft.com/office/drawing/2014/main" id="{9DFEFDD4-A62D-465E-A6EA-B6EB063D6417}"/>
              </a:ext>
            </a:extLst>
          </p:cNvPr>
          <p:cNvSpPr txBox="1"/>
          <p:nvPr/>
        </p:nvSpPr>
        <p:spPr>
          <a:xfrm>
            <a:off x="962334" y="5783777"/>
            <a:ext cx="3935757" cy="338554"/>
          </a:xfrm>
          <a:prstGeom prst="rect">
            <a:avLst/>
          </a:prstGeom>
          <a:noFill/>
        </p:spPr>
        <p:txBody>
          <a:bodyPr wrap="none" rtlCol="0">
            <a:spAutoFit/>
          </a:bodyPr>
          <a:lstStyle/>
          <a:p>
            <a:r>
              <a:rPr lang="en-US" sz="1600" dirty="0">
                <a:solidFill>
                  <a:schemeClr val="bg1"/>
                </a:solidFill>
              </a:rPr>
              <a:t>Developed, agriculture, or ruderal vegetation</a:t>
            </a:r>
          </a:p>
        </p:txBody>
      </p:sp>
      <p:sp>
        <p:nvSpPr>
          <p:cNvPr id="14" name="TextBox 13">
            <a:extLst>
              <a:ext uri="{FF2B5EF4-FFF2-40B4-BE49-F238E27FC236}">
                <a16:creationId xmlns:a16="http://schemas.microsoft.com/office/drawing/2014/main" id="{0B061E54-D02D-4901-A9E8-556AEB366B7C}"/>
              </a:ext>
            </a:extLst>
          </p:cNvPr>
          <p:cNvSpPr txBox="1"/>
          <p:nvPr/>
        </p:nvSpPr>
        <p:spPr>
          <a:xfrm>
            <a:off x="619760" y="5494266"/>
            <a:ext cx="1065420" cy="338554"/>
          </a:xfrm>
          <a:prstGeom prst="rect">
            <a:avLst/>
          </a:prstGeom>
          <a:noFill/>
        </p:spPr>
        <p:txBody>
          <a:bodyPr wrap="none" rtlCol="0">
            <a:spAutoFit/>
          </a:bodyPr>
          <a:lstStyle/>
          <a:p>
            <a:r>
              <a:rPr lang="en-US" sz="1600" b="1" dirty="0">
                <a:solidFill>
                  <a:schemeClr val="bg1"/>
                </a:solidFill>
              </a:rPr>
              <a:t>Converted</a:t>
            </a:r>
          </a:p>
        </p:txBody>
      </p:sp>
      <p:sp>
        <p:nvSpPr>
          <p:cNvPr id="15" name="Rectangle 14">
            <a:extLst>
              <a:ext uri="{FF2B5EF4-FFF2-40B4-BE49-F238E27FC236}">
                <a16:creationId xmlns:a16="http://schemas.microsoft.com/office/drawing/2014/main" id="{B7EA0B26-6718-43AF-A745-5C903F69426A}"/>
              </a:ext>
            </a:extLst>
          </p:cNvPr>
          <p:cNvSpPr/>
          <p:nvPr/>
        </p:nvSpPr>
        <p:spPr>
          <a:xfrm>
            <a:off x="731054" y="5828802"/>
            <a:ext cx="233680" cy="2438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4715A8E-DAC9-467A-9931-B5B99FCA3004}"/>
              </a:ext>
            </a:extLst>
          </p:cNvPr>
          <p:cNvSpPr txBox="1"/>
          <p:nvPr/>
        </p:nvSpPr>
        <p:spPr>
          <a:xfrm>
            <a:off x="717854" y="4323345"/>
            <a:ext cx="819455" cy="338554"/>
          </a:xfrm>
          <a:prstGeom prst="rect">
            <a:avLst/>
          </a:prstGeom>
          <a:noFill/>
        </p:spPr>
        <p:txBody>
          <a:bodyPr wrap="none" rtlCol="0">
            <a:spAutoFit/>
          </a:bodyPr>
          <a:lstStyle/>
          <a:p>
            <a:r>
              <a:rPr lang="en-US" sz="1600" b="1" dirty="0">
                <a:solidFill>
                  <a:schemeClr val="bg1"/>
                </a:solidFill>
              </a:rPr>
              <a:t>Natural</a:t>
            </a:r>
          </a:p>
        </p:txBody>
      </p:sp>
      <p:sp>
        <p:nvSpPr>
          <p:cNvPr id="4" name="TextBox 3">
            <a:extLst>
              <a:ext uri="{FF2B5EF4-FFF2-40B4-BE49-F238E27FC236}">
                <a16:creationId xmlns:a16="http://schemas.microsoft.com/office/drawing/2014/main" id="{E38CCD83-5F02-4B5E-A519-BA1DEB6CBA4C}"/>
              </a:ext>
            </a:extLst>
          </p:cNvPr>
          <p:cNvSpPr txBox="1"/>
          <p:nvPr/>
        </p:nvSpPr>
        <p:spPr>
          <a:xfrm>
            <a:off x="6953250" y="1044257"/>
            <a:ext cx="2463443" cy="461665"/>
          </a:xfrm>
          <a:prstGeom prst="rect">
            <a:avLst/>
          </a:prstGeom>
          <a:noFill/>
        </p:spPr>
        <p:txBody>
          <a:bodyPr wrap="square" rtlCol="0">
            <a:spAutoFit/>
          </a:bodyPr>
          <a:lstStyle/>
          <a:p>
            <a:r>
              <a:rPr lang="en-US" sz="2400" dirty="0">
                <a:solidFill>
                  <a:schemeClr val="accent4">
                    <a:lumMod val="40000"/>
                    <a:lumOff val="60000"/>
                  </a:schemeClr>
                </a:solidFill>
              </a:rPr>
              <a:t>DRAFT FALL 2021</a:t>
            </a:r>
          </a:p>
        </p:txBody>
      </p:sp>
      <p:sp>
        <p:nvSpPr>
          <p:cNvPr id="3" name="TextBox 2">
            <a:extLst>
              <a:ext uri="{FF2B5EF4-FFF2-40B4-BE49-F238E27FC236}">
                <a16:creationId xmlns:a16="http://schemas.microsoft.com/office/drawing/2014/main" id="{7F1D2B14-9939-4F1F-8C3C-7E4461BC4E0C}"/>
              </a:ext>
            </a:extLst>
          </p:cNvPr>
          <p:cNvSpPr txBox="1"/>
          <p:nvPr/>
        </p:nvSpPr>
        <p:spPr>
          <a:xfrm>
            <a:off x="307141" y="2013515"/>
            <a:ext cx="2182344" cy="1569660"/>
          </a:xfrm>
          <a:prstGeom prst="rect">
            <a:avLst/>
          </a:prstGeom>
          <a:solidFill>
            <a:schemeClr val="accent6">
              <a:lumMod val="60000"/>
              <a:lumOff val="40000"/>
            </a:schemeClr>
          </a:solidFill>
        </p:spPr>
        <p:txBody>
          <a:bodyPr wrap="square" rtlCol="0">
            <a:spAutoFit/>
          </a:bodyPr>
          <a:lstStyle/>
          <a:p>
            <a:r>
              <a:rPr lang="en-US" sz="2400" dirty="0">
                <a:solidFill>
                  <a:schemeClr val="accent5">
                    <a:lumMod val="75000"/>
                  </a:schemeClr>
                </a:solidFill>
              </a:rPr>
              <a:t>Integrate Network documentation of Groups </a:t>
            </a:r>
          </a:p>
        </p:txBody>
      </p:sp>
    </p:spTree>
    <p:extLst>
      <p:ext uri="{BB962C8B-B14F-4D97-AF65-F5344CB8AC3E}">
        <p14:creationId xmlns:p14="http://schemas.microsoft.com/office/powerpoint/2010/main" val="11689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AF4F-DE84-4E77-B2D8-E7E1A243C6D8}"/>
              </a:ext>
            </a:extLst>
          </p:cNvPr>
          <p:cNvSpPr>
            <a:spLocks noGrp="1"/>
          </p:cNvSpPr>
          <p:nvPr>
            <p:ph type="title"/>
          </p:nvPr>
        </p:nvSpPr>
        <p:spPr/>
        <p:txBody>
          <a:bodyPr/>
          <a:lstStyle/>
          <a:p>
            <a:r>
              <a:rPr lang="en-US" dirty="0"/>
              <a:t>State multi-scale S-ranks (</a:t>
            </a:r>
            <a:r>
              <a:rPr lang="en-US" sz="3200" dirty="0"/>
              <a:t>Minnesota)</a:t>
            </a:r>
          </a:p>
        </p:txBody>
      </p:sp>
      <p:sp>
        <p:nvSpPr>
          <p:cNvPr id="3" name="Text Placeholder 2">
            <a:extLst>
              <a:ext uri="{FF2B5EF4-FFF2-40B4-BE49-F238E27FC236}">
                <a16:creationId xmlns:a16="http://schemas.microsoft.com/office/drawing/2014/main" id="{D2BC9D4C-191A-462A-BCE4-0475C1B4D388}"/>
              </a:ext>
            </a:extLst>
          </p:cNvPr>
          <p:cNvSpPr>
            <a:spLocks noGrp="1"/>
          </p:cNvSpPr>
          <p:nvPr>
            <p:ph type="body" sz="quarter" idx="10"/>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0050AC30-30D3-45D3-864F-0B581B780822}"/>
              </a:ext>
            </a:extLst>
          </p:cNvPr>
          <p:cNvPicPr>
            <a:picLocks noChangeAspect="1"/>
          </p:cNvPicPr>
          <p:nvPr/>
        </p:nvPicPr>
        <p:blipFill rotWithShape="1">
          <a:blip r:embed="rId2"/>
          <a:srcRect l="83" t="-4785" r="31177" b="2647"/>
          <a:stretch/>
        </p:blipFill>
        <p:spPr>
          <a:xfrm>
            <a:off x="383177" y="1690687"/>
            <a:ext cx="11377058" cy="3229655"/>
          </a:xfrm>
          <a:prstGeom prst="rect">
            <a:avLst/>
          </a:prstGeom>
        </p:spPr>
      </p:pic>
      <p:pic>
        <p:nvPicPr>
          <p:cNvPr id="7" name="Picture 6">
            <a:extLst>
              <a:ext uri="{FF2B5EF4-FFF2-40B4-BE49-F238E27FC236}">
                <a16:creationId xmlns:a16="http://schemas.microsoft.com/office/drawing/2014/main" id="{33302E70-9CD3-435E-A348-021E1F562F56}"/>
              </a:ext>
            </a:extLst>
          </p:cNvPr>
          <p:cNvPicPr>
            <a:picLocks noChangeAspect="1"/>
          </p:cNvPicPr>
          <p:nvPr/>
        </p:nvPicPr>
        <p:blipFill>
          <a:blip r:embed="rId3"/>
          <a:stretch>
            <a:fillRect/>
          </a:stretch>
        </p:blipFill>
        <p:spPr>
          <a:xfrm>
            <a:off x="6343868" y="1854927"/>
            <a:ext cx="5398950" cy="3065416"/>
          </a:xfrm>
          <a:prstGeom prst="rect">
            <a:avLst/>
          </a:prstGeom>
        </p:spPr>
      </p:pic>
      <p:sp>
        <p:nvSpPr>
          <p:cNvPr id="4" name="TextBox 3">
            <a:extLst>
              <a:ext uri="{FF2B5EF4-FFF2-40B4-BE49-F238E27FC236}">
                <a16:creationId xmlns:a16="http://schemas.microsoft.com/office/drawing/2014/main" id="{78F94A67-AF91-47C2-AEA1-76AB7EBFF2A0}"/>
              </a:ext>
            </a:extLst>
          </p:cNvPr>
          <p:cNvSpPr txBox="1"/>
          <p:nvPr/>
        </p:nvSpPr>
        <p:spPr>
          <a:xfrm>
            <a:off x="383177" y="1181528"/>
            <a:ext cx="7127232" cy="461665"/>
          </a:xfrm>
          <a:prstGeom prst="rect">
            <a:avLst/>
          </a:prstGeom>
          <a:noFill/>
        </p:spPr>
        <p:txBody>
          <a:bodyPr wrap="square" rtlCol="0">
            <a:spAutoFit/>
          </a:bodyPr>
          <a:lstStyle/>
          <a:p>
            <a:r>
              <a:rPr lang="en-US" sz="2400" dirty="0">
                <a:solidFill>
                  <a:schemeClr val="accent2">
                    <a:lumMod val="60000"/>
                    <a:lumOff val="40000"/>
                  </a:schemeClr>
                </a:solidFill>
              </a:rPr>
              <a:t>G907: Laurentian Pine – Oak Forest &amp; Woodland </a:t>
            </a:r>
          </a:p>
        </p:txBody>
      </p:sp>
    </p:spTree>
    <p:extLst>
      <p:ext uri="{BB962C8B-B14F-4D97-AF65-F5344CB8AC3E}">
        <p14:creationId xmlns:p14="http://schemas.microsoft.com/office/powerpoint/2010/main" val="74598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78BA6-D3DD-4C8F-93B8-465268E93162}"/>
              </a:ext>
            </a:extLst>
          </p:cNvPr>
          <p:cNvPicPr>
            <a:picLocks noChangeAspect="1"/>
          </p:cNvPicPr>
          <p:nvPr/>
        </p:nvPicPr>
        <p:blipFill>
          <a:blip r:embed="rId2"/>
          <a:stretch>
            <a:fillRect/>
          </a:stretch>
        </p:blipFill>
        <p:spPr>
          <a:xfrm>
            <a:off x="1524000" y="1"/>
            <a:ext cx="4873658" cy="6885269"/>
          </a:xfrm>
          <a:prstGeom prst="rect">
            <a:avLst/>
          </a:prstGeom>
        </p:spPr>
      </p:pic>
      <p:sp>
        <p:nvSpPr>
          <p:cNvPr id="2" name="Title 1">
            <a:extLst>
              <a:ext uri="{FF2B5EF4-FFF2-40B4-BE49-F238E27FC236}">
                <a16:creationId xmlns:a16="http://schemas.microsoft.com/office/drawing/2014/main" id="{775D1144-2FAB-4220-89F5-514F5D5C54B9}"/>
              </a:ext>
            </a:extLst>
          </p:cNvPr>
          <p:cNvSpPr>
            <a:spLocks noGrp="1"/>
          </p:cNvSpPr>
          <p:nvPr>
            <p:ph type="title"/>
          </p:nvPr>
        </p:nvSpPr>
        <p:spPr>
          <a:xfrm>
            <a:off x="1646548" y="60209"/>
            <a:ext cx="8832916" cy="1410373"/>
          </a:xfrm>
        </p:spPr>
        <p:txBody>
          <a:bodyPr/>
          <a:lstStyle/>
          <a:p>
            <a:r>
              <a:rPr lang="en-US" dirty="0"/>
              <a:t>NatureServe’s </a:t>
            </a:r>
            <a:br>
              <a:rPr lang="en-US" dirty="0"/>
            </a:br>
            <a:r>
              <a:rPr lang="en-US" dirty="0"/>
              <a:t>Ecosystem Elements</a:t>
            </a:r>
          </a:p>
        </p:txBody>
      </p:sp>
      <p:pic>
        <p:nvPicPr>
          <p:cNvPr id="4" name="Content Placeholder 16">
            <a:extLst>
              <a:ext uri="{FF2B5EF4-FFF2-40B4-BE49-F238E27FC236}">
                <a16:creationId xmlns:a16="http://schemas.microsoft.com/office/drawing/2014/main" id="{A4D3FBE6-0337-4692-B489-BFC93DDB8087}"/>
              </a:ext>
            </a:extLst>
          </p:cNvPr>
          <p:cNvPicPr>
            <a:picLocks noChangeAspect="1"/>
          </p:cNvPicPr>
          <p:nvPr/>
        </p:nvPicPr>
        <p:blipFill rotWithShape="1">
          <a:blip r:embed="rId3"/>
          <a:srcRect b="7672"/>
          <a:stretch/>
        </p:blipFill>
        <p:spPr>
          <a:xfrm>
            <a:off x="1549498" y="1628776"/>
            <a:ext cx="4848160" cy="3162299"/>
          </a:xfrm>
          <a:prstGeom prst="rect">
            <a:avLst/>
          </a:prstGeom>
        </p:spPr>
      </p:pic>
      <p:sp>
        <p:nvSpPr>
          <p:cNvPr id="5" name="TextBox 4">
            <a:extLst>
              <a:ext uri="{FF2B5EF4-FFF2-40B4-BE49-F238E27FC236}">
                <a16:creationId xmlns:a16="http://schemas.microsoft.com/office/drawing/2014/main" id="{28DCF352-6A31-4376-B998-CA845D073AFD}"/>
              </a:ext>
            </a:extLst>
          </p:cNvPr>
          <p:cNvSpPr txBox="1"/>
          <p:nvPr/>
        </p:nvSpPr>
        <p:spPr>
          <a:xfrm>
            <a:off x="1498503" y="3369888"/>
            <a:ext cx="4848159" cy="1371600"/>
          </a:xfrm>
          <a:prstGeom prst="rect">
            <a:avLst/>
          </a:prstGeom>
          <a:noFill/>
          <a:ln w="38100">
            <a:solidFill>
              <a:srgbClr val="FF0000"/>
            </a:solidFill>
          </a:ln>
        </p:spPr>
        <p:txBody>
          <a:bodyPr wrap="square" rtlCol="0">
            <a:spAutoFit/>
          </a:bodyPr>
          <a:lstStyle/>
          <a:p>
            <a:endParaRPr lang="en-US" sz="1600" dirty="0"/>
          </a:p>
        </p:txBody>
      </p:sp>
      <p:graphicFrame>
        <p:nvGraphicFramePr>
          <p:cNvPr id="7" name="Table 7">
            <a:extLst>
              <a:ext uri="{FF2B5EF4-FFF2-40B4-BE49-F238E27FC236}">
                <a16:creationId xmlns:a16="http://schemas.microsoft.com/office/drawing/2014/main" id="{3241C45B-B125-47BB-B1A0-599828A41847}"/>
              </a:ext>
            </a:extLst>
          </p:cNvPr>
          <p:cNvGraphicFramePr>
            <a:graphicFrameLocks noGrp="1"/>
          </p:cNvGraphicFramePr>
          <p:nvPr>
            <p:extLst>
              <p:ext uri="{D42A27DB-BD31-4B8C-83A1-F6EECF244321}">
                <p14:modId xmlns:p14="http://schemas.microsoft.com/office/powerpoint/2010/main" val="3865444692"/>
              </p:ext>
            </p:extLst>
          </p:nvPr>
        </p:nvGraphicFramePr>
        <p:xfrm>
          <a:off x="6423156" y="2938275"/>
          <a:ext cx="2823586" cy="1828800"/>
        </p:xfrm>
        <a:graphic>
          <a:graphicData uri="http://schemas.openxmlformats.org/drawingml/2006/table">
            <a:tbl>
              <a:tblPr firstRow="1" bandRow="1">
                <a:tableStyleId>{5940675A-B579-460E-94D1-54222C63F5DA}</a:tableStyleId>
              </a:tblPr>
              <a:tblGrid>
                <a:gridCol w="2823586">
                  <a:extLst>
                    <a:ext uri="{9D8B030D-6E8A-4147-A177-3AD203B41FA5}">
                      <a16:colId xmlns:a16="http://schemas.microsoft.com/office/drawing/2014/main" val="4119778101"/>
                    </a:ext>
                  </a:extLst>
                </a:gridCol>
              </a:tblGrid>
              <a:tr h="365760">
                <a:tc>
                  <a:txBody>
                    <a:bodyPr/>
                    <a:lstStyle/>
                    <a:p>
                      <a:endParaRPr lang="en-US" dirty="0"/>
                    </a:p>
                  </a:txBody>
                  <a:tcPr/>
                </a:tc>
                <a:extLst>
                  <a:ext uri="{0D108BD9-81ED-4DB2-BD59-A6C34878D82A}">
                    <a16:rowId xmlns:a16="http://schemas.microsoft.com/office/drawing/2014/main" val="1026936299"/>
                  </a:ext>
                </a:extLst>
              </a:tr>
              <a:tr h="365760">
                <a:tc>
                  <a:txBody>
                    <a:bodyPr/>
                    <a:lstStyle/>
                    <a:p>
                      <a:r>
                        <a:rPr lang="en-US" dirty="0"/>
                        <a:t>Major Ecosystems</a:t>
                      </a:r>
                    </a:p>
                  </a:txBody>
                  <a:tcPr/>
                </a:tc>
                <a:extLst>
                  <a:ext uri="{0D108BD9-81ED-4DB2-BD59-A6C34878D82A}">
                    <a16:rowId xmlns:a16="http://schemas.microsoft.com/office/drawing/2014/main" val="3335823425"/>
                  </a:ext>
                </a:extLst>
              </a:tr>
              <a:tr h="365760">
                <a:tc>
                  <a:txBody>
                    <a:bodyPr/>
                    <a:lstStyle/>
                    <a:p>
                      <a:r>
                        <a:rPr lang="en-US" dirty="0"/>
                        <a:t>Regional Ecosystems</a:t>
                      </a:r>
                    </a:p>
                  </a:txBody>
                  <a:tcPr/>
                </a:tc>
                <a:extLst>
                  <a:ext uri="{0D108BD9-81ED-4DB2-BD59-A6C34878D82A}">
                    <a16:rowId xmlns:a16="http://schemas.microsoft.com/office/drawing/2014/main" val="3859217771"/>
                  </a:ext>
                </a:extLst>
              </a:tr>
              <a:tr h="365760">
                <a:tc>
                  <a:txBody>
                    <a:bodyPr/>
                    <a:lstStyle/>
                    <a:p>
                      <a:r>
                        <a:rPr lang="en-US" dirty="0"/>
                        <a:t>Subregional Ecosystems</a:t>
                      </a:r>
                    </a:p>
                  </a:txBody>
                  <a:tcPr/>
                </a:tc>
                <a:extLst>
                  <a:ext uri="{0D108BD9-81ED-4DB2-BD59-A6C34878D82A}">
                    <a16:rowId xmlns:a16="http://schemas.microsoft.com/office/drawing/2014/main" val="3949093281"/>
                  </a:ext>
                </a:extLst>
              </a:tr>
              <a:tr h="320040">
                <a:tc>
                  <a:txBody>
                    <a:bodyPr/>
                    <a:lstStyle/>
                    <a:p>
                      <a:r>
                        <a:rPr lang="en-US" dirty="0"/>
                        <a:t>Local Ecosystems</a:t>
                      </a:r>
                    </a:p>
                  </a:txBody>
                  <a:tcPr/>
                </a:tc>
                <a:extLst>
                  <a:ext uri="{0D108BD9-81ED-4DB2-BD59-A6C34878D82A}">
                    <a16:rowId xmlns:a16="http://schemas.microsoft.com/office/drawing/2014/main" val="3013750856"/>
                  </a:ext>
                </a:extLst>
              </a:tr>
            </a:tbl>
          </a:graphicData>
        </a:graphic>
      </p:graphicFrame>
      <p:graphicFrame>
        <p:nvGraphicFramePr>
          <p:cNvPr id="8" name="Table 7">
            <a:extLst>
              <a:ext uri="{FF2B5EF4-FFF2-40B4-BE49-F238E27FC236}">
                <a16:creationId xmlns:a16="http://schemas.microsoft.com/office/drawing/2014/main" id="{DCFB1629-D523-4449-B74D-3B9C23CEE656}"/>
              </a:ext>
            </a:extLst>
          </p:cNvPr>
          <p:cNvGraphicFramePr>
            <a:graphicFrameLocks noGrp="1"/>
          </p:cNvGraphicFramePr>
          <p:nvPr>
            <p:extLst>
              <p:ext uri="{D42A27DB-BD31-4B8C-83A1-F6EECF244321}">
                <p14:modId xmlns:p14="http://schemas.microsoft.com/office/powerpoint/2010/main" val="4172282617"/>
              </p:ext>
            </p:extLst>
          </p:nvPr>
        </p:nvGraphicFramePr>
        <p:xfrm>
          <a:off x="9246742" y="2945114"/>
          <a:ext cx="1571946" cy="1647490"/>
        </p:xfrm>
        <a:graphic>
          <a:graphicData uri="http://schemas.openxmlformats.org/drawingml/2006/table">
            <a:tbl>
              <a:tblPr firstRow="1" bandRow="1">
                <a:tableStyleId>{5940675A-B579-460E-94D1-54222C63F5DA}</a:tableStyleId>
              </a:tblPr>
              <a:tblGrid>
                <a:gridCol w="1571946">
                  <a:extLst>
                    <a:ext uri="{9D8B030D-6E8A-4147-A177-3AD203B41FA5}">
                      <a16:colId xmlns:a16="http://schemas.microsoft.com/office/drawing/2014/main" val="4119778101"/>
                    </a:ext>
                  </a:extLst>
                </a:gridCol>
              </a:tblGrid>
              <a:tr h="318598">
                <a:tc>
                  <a:txBody>
                    <a:bodyPr/>
                    <a:lstStyle/>
                    <a:p>
                      <a:endParaRPr lang="en-US" dirty="0"/>
                    </a:p>
                  </a:txBody>
                  <a:tcPr/>
                </a:tc>
                <a:extLst>
                  <a:ext uri="{0D108BD9-81ED-4DB2-BD59-A6C34878D82A}">
                    <a16:rowId xmlns:a16="http://schemas.microsoft.com/office/drawing/2014/main" val="1026936299"/>
                  </a:ext>
                </a:extLst>
              </a:tr>
              <a:tr h="318598">
                <a:tc>
                  <a:txBody>
                    <a:bodyPr/>
                    <a:lstStyle/>
                    <a:p>
                      <a:endParaRPr lang="en-US" dirty="0"/>
                    </a:p>
                  </a:txBody>
                  <a:tcPr/>
                </a:tc>
                <a:extLst>
                  <a:ext uri="{0D108BD9-81ED-4DB2-BD59-A6C34878D82A}">
                    <a16:rowId xmlns:a16="http://schemas.microsoft.com/office/drawing/2014/main" val="3335823425"/>
                  </a:ext>
                </a:extLst>
              </a:tr>
              <a:tr h="915970">
                <a:tc>
                  <a:txBody>
                    <a:bodyPr/>
                    <a:lstStyle/>
                    <a:p>
                      <a:r>
                        <a:rPr lang="en-US" dirty="0"/>
                        <a:t>Natural Communities</a:t>
                      </a:r>
                    </a:p>
                  </a:txBody>
                  <a:tcPr/>
                </a:tc>
                <a:extLst>
                  <a:ext uri="{0D108BD9-81ED-4DB2-BD59-A6C34878D82A}">
                    <a16:rowId xmlns:a16="http://schemas.microsoft.com/office/drawing/2014/main" val="3859217771"/>
                  </a:ext>
                </a:extLst>
              </a:tr>
            </a:tbl>
          </a:graphicData>
        </a:graphic>
      </p:graphicFrame>
    </p:spTree>
    <p:extLst>
      <p:ext uri="{BB962C8B-B14F-4D97-AF65-F5344CB8AC3E}">
        <p14:creationId xmlns:p14="http://schemas.microsoft.com/office/powerpoint/2010/main" val="26699241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440C0-D9E9-476F-8728-8823ECF21BE2}"/>
              </a:ext>
            </a:extLst>
          </p:cNvPr>
          <p:cNvSpPr>
            <a:spLocks noGrp="1"/>
          </p:cNvSpPr>
          <p:nvPr>
            <p:ph type="title"/>
          </p:nvPr>
        </p:nvSpPr>
        <p:spPr/>
        <p:txBody>
          <a:bodyPr>
            <a:normAutofit fontScale="90000"/>
          </a:bodyPr>
          <a:lstStyle/>
          <a:p>
            <a:pPr>
              <a:defRPr/>
            </a:pPr>
            <a:r>
              <a:rPr lang="en-US" b="0" dirty="0">
                <a:latin typeface="Calibri Light" panose="020F0302020204030204" pitchFamily="34" charset="0"/>
                <a:cs typeface="Calibri Light" panose="020F0302020204030204" pitchFamily="34" charset="0"/>
              </a:rPr>
              <a:t>Inter/National Partnerships</a:t>
            </a:r>
            <a:br>
              <a:rPr lang="en-US" b="0" dirty="0">
                <a:latin typeface="Calibri Light" panose="020F0302020204030204" pitchFamily="34" charset="0"/>
                <a:cs typeface="Calibri Light" panose="020F0302020204030204" pitchFamily="34" charset="0"/>
              </a:rPr>
            </a:br>
            <a:r>
              <a:rPr lang="en-US" sz="2800" b="0" dirty="0">
                <a:latin typeface="Calibri Light" panose="020F0302020204030204" pitchFamily="34" charset="0"/>
                <a:cs typeface="Calibri Light" panose="020F0302020204030204" pitchFamily="34" charset="0"/>
              </a:rPr>
              <a:t>based on the </a:t>
            </a:r>
            <a:r>
              <a:rPr lang="en-US" sz="2800" b="0" dirty="0" err="1">
                <a:latin typeface="Calibri Light" panose="020F0302020204030204" pitchFamily="34" charset="0"/>
                <a:cs typeface="Calibri Light" panose="020F0302020204030204" pitchFamily="34" charset="0"/>
              </a:rPr>
              <a:t>EcoVeg</a:t>
            </a:r>
            <a:r>
              <a:rPr lang="en-US" sz="2800" b="0" dirty="0">
                <a:latin typeface="Calibri Light" panose="020F0302020204030204" pitchFamily="34" charset="0"/>
                <a:cs typeface="Calibri Light" panose="020F0302020204030204" pitchFamily="34" charset="0"/>
              </a:rPr>
              <a:t> Approach</a:t>
            </a:r>
          </a:p>
        </p:txBody>
      </p:sp>
      <p:sp>
        <p:nvSpPr>
          <p:cNvPr id="35843" name="TextBox 8">
            <a:extLst>
              <a:ext uri="{FF2B5EF4-FFF2-40B4-BE49-F238E27FC236}">
                <a16:creationId xmlns:a16="http://schemas.microsoft.com/office/drawing/2014/main" id="{3A286207-F800-40DA-B93E-978E1C7C4973}"/>
              </a:ext>
            </a:extLst>
          </p:cNvPr>
          <p:cNvSpPr>
            <a:spLocks noGrp="1" noChangeArrowheads="1"/>
          </p:cNvSpPr>
          <p:nvPr>
            <p:ph sz="half" idx="1"/>
          </p:nvPr>
        </p:nvSpPr>
        <p:spPr>
          <a:xfrm>
            <a:off x="1981200" y="1646239"/>
            <a:ext cx="4038600" cy="1692275"/>
          </a:xfrm>
        </p:spPr>
        <p:txBody>
          <a:bodyPr wrap="square">
            <a:spAutoFit/>
          </a:bodyPr>
          <a:lstStyle/>
          <a:p>
            <a:pPr marL="241300" indent="0" algn="ctr" eaLnBrk="1" hangingPunct="1">
              <a:buFont typeface="Wingdings" panose="05000000000000000000" pitchFamily="2" charset="2"/>
              <a:buNone/>
            </a:pPr>
            <a:r>
              <a:rPr lang="en-US" altLang="en-US" sz="2000" b="1" dirty="0">
                <a:latin typeface="Calibri" panose="020F0502020204030204" pitchFamily="34" charset="0"/>
                <a:cs typeface="Calibri" panose="020F0502020204030204" pitchFamily="34" charset="0"/>
              </a:rPr>
              <a:t>CANADIAN / U.S. NATIONAL VEGETATION CLASSIFICATIONS</a:t>
            </a:r>
          </a:p>
          <a:p>
            <a:pPr marL="241300" indent="0" algn="ctr" eaLnBrk="1" hangingPunct="1">
              <a:buFont typeface="Wingdings" panose="05000000000000000000" pitchFamily="2" charset="2"/>
              <a:buNone/>
            </a:pPr>
            <a:r>
              <a:rPr lang="en-US" altLang="en-US" sz="2000" dirty="0">
                <a:latin typeface="Calibri" panose="020F0502020204030204" pitchFamily="34" charset="0"/>
                <a:cs typeface="Calibri" panose="020F0502020204030204" pitchFamily="34" charset="0"/>
              </a:rPr>
              <a:t>National classifications for all the natural and semi-natural vegetation in Canada and U.S.  </a:t>
            </a:r>
            <a:endParaRPr lang="en-US" altLang="en-US" sz="3200" dirty="0">
              <a:latin typeface="Calibri" panose="020F0502020204030204" pitchFamily="34" charset="0"/>
              <a:cs typeface="Calibri" panose="020F0502020204030204" pitchFamily="34" charset="0"/>
            </a:endParaRPr>
          </a:p>
        </p:txBody>
      </p:sp>
      <p:sp>
        <p:nvSpPr>
          <p:cNvPr id="35844" name="TextBox 10">
            <a:extLst>
              <a:ext uri="{FF2B5EF4-FFF2-40B4-BE49-F238E27FC236}">
                <a16:creationId xmlns:a16="http://schemas.microsoft.com/office/drawing/2014/main" id="{797C84FA-6211-4C3E-9E15-9D3FFF4E6A71}"/>
              </a:ext>
            </a:extLst>
          </p:cNvPr>
          <p:cNvSpPr txBox="1">
            <a:spLocks noChangeArrowheads="1"/>
          </p:cNvSpPr>
          <p:nvPr/>
        </p:nvSpPr>
        <p:spPr bwMode="auto">
          <a:xfrm>
            <a:off x="6553200" y="1627189"/>
            <a:ext cx="3657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366"/>
              </a:buClr>
              <a:buFont typeface="Wingdings" panose="05000000000000000000" pitchFamily="2" charset="2"/>
              <a:buChar char="§"/>
              <a:defRPr sz="3800">
                <a:solidFill>
                  <a:srgbClr val="003366"/>
                </a:solidFill>
                <a:latin typeface="Times New Roman" panose="02020603050405020304" pitchFamily="18" charset="0"/>
              </a:defRPr>
            </a:lvl1pPr>
            <a:lvl2pPr marL="742950" indent="-285750">
              <a:spcBef>
                <a:spcPct val="20000"/>
              </a:spcBef>
              <a:buClr>
                <a:srgbClr val="003366"/>
              </a:buClr>
              <a:buFont typeface="Wingdings" panose="05000000000000000000" pitchFamily="2" charset="2"/>
              <a:buChar char="§"/>
              <a:defRPr sz="3200">
                <a:solidFill>
                  <a:srgbClr val="003366"/>
                </a:solidFill>
                <a:latin typeface="Times New Roman" panose="02020603050405020304" pitchFamily="18" charset="0"/>
              </a:defRPr>
            </a:lvl2pPr>
            <a:lvl3pPr marL="1143000" indent="-228600">
              <a:spcBef>
                <a:spcPct val="20000"/>
              </a:spcBef>
              <a:buClr>
                <a:srgbClr val="003366"/>
              </a:buClr>
              <a:buFont typeface="Wingdings" panose="05000000000000000000" pitchFamily="2" charset="2"/>
              <a:buChar char="§"/>
              <a:defRPr sz="2600">
                <a:solidFill>
                  <a:srgbClr val="003366"/>
                </a:solidFill>
                <a:latin typeface="Times New Roman" panose="02020603050405020304" pitchFamily="18" charset="0"/>
              </a:defRPr>
            </a:lvl3pPr>
            <a:lvl4pPr marL="16002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4pPr>
            <a:lvl5pPr marL="2057400" indent="-228600">
              <a:spcBef>
                <a:spcPct val="20000"/>
              </a:spcBef>
              <a:buClr>
                <a:srgbClr val="003366"/>
              </a:buClr>
              <a:buFont typeface="Wingdings" panose="05000000000000000000" pitchFamily="2" charset="2"/>
              <a:buChar char="§"/>
              <a:defRPr sz="2000">
                <a:solidFill>
                  <a:srgbClr val="003366"/>
                </a:solidFill>
                <a:latin typeface="Times New Roman" panose="02020603050405020304" pitchFamily="18" charset="0"/>
              </a:defRPr>
            </a:lvl5pPr>
            <a:lvl6pPr marL="25146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6pPr>
            <a:lvl7pPr marL="29718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7pPr>
            <a:lvl8pPr marL="34290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8pPr>
            <a:lvl9pPr marL="3886200" indent="-228600" eaLnBrk="0" fontAlgn="base" hangingPunct="0">
              <a:spcBef>
                <a:spcPct val="20000"/>
              </a:spcBef>
              <a:spcAft>
                <a:spcPct val="0"/>
              </a:spcAft>
              <a:buClr>
                <a:srgbClr val="003366"/>
              </a:buClr>
              <a:buFont typeface="Wingdings" panose="05000000000000000000" pitchFamily="2" charset="2"/>
              <a:buChar char="§"/>
              <a:defRPr sz="2000">
                <a:solidFill>
                  <a:srgbClr val="003366"/>
                </a:solidFill>
                <a:latin typeface="Times New Roman" panose="02020603050405020304" pitchFamily="18" charset="0"/>
              </a:defRPr>
            </a:lvl9pPr>
          </a:lstStyle>
          <a:p>
            <a:pPr algn="ctr">
              <a:spcBef>
                <a:spcPct val="0"/>
              </a:spcBef>
              <a:buClrTx/>
              <a:buFontTx/>
              <a:buNone/>
            </a:pPr>
            <a:r>
              <a:rPr lang="en-US" altLang="en-US" sz="2000" b="1" dirty="0">
                <a:solidFill>
                  <a:srgbClr val="FFFFFF"/>
                </a:solidFill>
                <a:latin typeface="Calibri" panose="020F0502020204030204" pitchFamily="34" charset="0"/>
                <a:cs typeface="Calibri" panose="020F0502020204030204" pitchFamily="34" charset="0"/>
              </a:rPr>
              <a:t>INTERNATIONAL VEGETATION CLASSIFICATION</a:t>
            </a:r>
          </a:p>
          <a:p>
            <a:pPr algn="ctr">
              <a:spcBef>
                <a:spcPct val="0"/>
              </a:spcBef>
              <a:buClrTx/>
              <a:buFontTx/>
              <a:buNone/>
            </a:pPr>
            <a:r>
              <a:rPr lang="en-US" altLang="en-US" sz="2000" dirty="0">
                <a:solidFill>
                  <a:srgbClr val="FFFFFF"/>
                </a:solidFill>
                <a:latin typeface="Calibri" panose="020F0502020204030204" pitchFamily="34" charset="0"/>
                <a:cs typeface="Calibri" panose="020F0502020204030204" pitchFamily="34" charset="0"/>
              </a:rPr>
              <a:t>A classification of global vegetation.  Best developed in the Americas</a:t>
            </a:r>
            <a:endParaRPr lang="en-US" altLang="en-US" sz="3200" dirty="0">
              <a:solidFill>
                <a:srgbClr val="FFFFFF"/>
              </a:solidFill>
              <a:latin typeface="Calibri" panose="020F0502020204030204" pitchFamily="34" charset="0"/>
              <a:cs typeface="Calibri" panose="020F0502020204030204" pitchFamily="34" charset="0"/>
            </a:endParaRPr>
          </a:p>
          <a:p>
            <a:pPr>
              <a:spcBef>
                <a:spcPct val="0"/>
              </a:spcBef>
              <a:buClrTx/>
              <a:buFontTx/>
              <a:buNone/>
            </a:pPr>
            <a:endParaRPr lang="en-US" altLang="en-US" sz="2000" b="1" dirty="0">
              <a:solidFill>
                <a:schemeClr val="bg1"/>
              </a:solidFill>
              <a:latin typeface="Calibri" panose="020F0502020204030204" pitchFamily="34" charset="0"/>
            </a:endParaRPr>
          </a:p>
        </p:txBody>
      </p:sp>
      <p:pic>
        <p:nvPicPr>
          <p:cNvPr id="35845" name="Picture 15">
            <a:extLst>
              <a:ext uri="{FF2B5EF4-FFF2-40B4-BE49-F238E27FC236}">
                <a16:creationId xmlns:a16="http://schemas.microsoft.com/office/drawing/2014/main" id="{2B202D42-073D-472A-968C-17F0987C9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3514436"/>
            <a:ext cx="2404256" cy="282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a:extLst>
              <a:ext uri="{FF2B5EF4-FFF2-40B4-BE49-F238E27FC236}">
                <a16:creationId xmlns:a16="http://schemas.microsoft.com/office/drawing/2014/main" id="{DED07690-70C4-460B-B175-20DFBE65C2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567114"/>
            <a:ext cx="26828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National Vegetation Classification Logo.png">
            <a:extLst>
              <a:ext uri="{FF2B5EF4-FFF2-40B4-BE49-F238E27FC236}">
                <a16:creationId xmlns:a16="http://schemas.microsoft.com/office/drawing/2014/main" id="{B9FA8AAC-EBAF-4D8F-8DFF-8206EA4C3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738" y="5328445"/>
            <a:ext cx="2260124" cy="10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
            <a:extLst>
              <a:ext uri="{FF2B5EF4-FFF2-40B4-BE49-F238E27FC236}">
                <a16:creationId xmlns:a16="http://schemas.microsoft.com/office/drawing/2014/main" id="{448BF280-33B4-4642-9CC3-CD3B04386B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99" r="14934"/>
          <a:stretch/>
        </p:blipFill>
        <p:spPr bwMode="auto">
          <a:xfrm>
            <a:off x="1884591" y="5643563"/>
            <a:ext cx="26828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EBF5CA1-B9A9-459B-BD19-7F2C0027625C}"/>
              </a:ext>
            </a:extLst>
          </p:cNvPr>
          <p:cNvPicPr>
            <a:picLocks noChangeAspect="1"/>
          </p:cNvPicPr>
          <p:nvPr/>
        </p:nvPicPr>
        <p:blipFill rotWithShape="1">
          <a:blip r:embed="rId7"/>
          <a:srcRect l="1438" t="2717" b="4918"/>
          <a:stretch/>
        </p:blipFill>
        <p:spPr>
          <a:xfrm>
            <a:off x="4895965" y="3546943"/>
            <a:ext cx="2272577" cy="1575595"/>
          </a:xfrm>
          <a:prstGeom prst="rect">
            <a:avLst/>
          </a:prstGeom>
        </p:spPr>
      </p:pic>
    </p:spTree>
    <p:extLst>
      <p:ext uri="{BB962C8B-B14F-4D97-AF65-F5344CB8AC3E}">
        <p14:creationId xmlns:p14="http://schemas.microsoft.com/office/powerpoint/2010/main" val="337507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7546-FF9C-4FB9-934C-0D5D7A6794A8}"/>
              </a:ext>
            </a:extLst>
          </p:cNvPr>
          <p:cNvSpPr>
            <a:spLocks noGrp="1"/>
          </p:cNvSpPr>
          <p:nvPr>
            <p:ph type="title"/>
          </p:nvPr>
        </p:nvSpPr>
        <p:spPr>
          <a:xfrm>
            <a:off x="428625" y="1594484"/>
            <a:ext cx="3200400" cy="2286000"/>
          </a:xfrm>
        </p:spPr>
        <p:txBody>
          <a:bodyPr anchor="ctr">
            <a:normAutofit/>
          </a:bodyPr>
          <a:lstStyle/>
          <a:p>
            <a:r>
              <a:rPr lang="en-US" b="1" dirty="0"/>
              <a:t>Building the Next Generation of the USNVC</a:t>
            </a:r>
          </a:p>
        </p:txBody>
      </p:sp>
      <p:graphicFrame>
        <p:nvGraphicFramePr>
          <p:cNvPr id="6" name="Content Placeholder 2">
            <a:extLst>
              <a:ext uri="{FF2B5EF4-FFF2-40B4-BE49-F238E27FC236}">
                <a16:creationId xmlns:a16="http://schemas.microsoft.com/office/drawing/2014/main" id="{8443E3D5-B502-4BE0-AEBE-880678954AD2}"/>
              </a:ext>
            </a:extLst>
          </p:cNvPr>
          <p:cNvGraphicFramePr>
            <a:graphicFrameLocks noGrp="1"/>
          </p:cNvGraphicFramePr>
          <p:nvPr>
            <p:ph idx="1"/>
            <p:extLst>
              <p:ext uri="{D42A27DB-BD31-4B8C-83A1-F6EECF244321}">
                <p14:modId xmlns:p14="http://schemas.microsoft.com/office/powerpoint/2010/main" val="3696478210"/>
              </p:ext>
            </p:extLst>
          </p:nvPr>
        </p:nvGraphicFramePr>
        <p:xfrm>
          <a:off x="4719608" y="1114732"/>
          <a:ext cx="6492875" cy="3648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9F35382-50A9-48DB-9DBA-F0AF33F62913}"/>
              </a:ext>
            </a:extLst>
          </p:cNvPr>
          <p:cNvSpPr>
            <a:spLocks noGrp="1"/>
          </p:cNvSpPr>
          <p:nvPr>
            <p:ph type="sldNum" sz="quarter" idx="12"/>
          </p:nvPr>
        </p:nvSpPr>
        <p:spPr/>
        <p:txBody>
          <a:bodyPr>
            <a:normAutofit/>
          </a:bodyPr>
          <a:lstStyle/>
          <a:p>
            <a:pPr>
              <a:spcAft>
                <a:spcPts val="600"/>
              </a:spcAft>
            </a:pPr>
            <a:fld id="{34ACC6B2-516E-4023-AFDC-FAFE21CA6FF4}"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44A1F64E-79D2-49A6-8B40-9366F7D34497}"/>
              </a:ext>
            </a:extLst>
          </p:cNvPr>
          <p:cNvSpPr txBox="1"/>
          <p:nvPr/>
        </p:nvSpPr>
        <p:spPr>
          <a:xfrm>
            <a:off x="4719607" y="4471795"/>
            <a:ext cx="7348568" cy="1815882"/>
          </a:xfrm>
          <a:prstGeom prst="rect">
            <a:avLst/>
          </a:prstGeom>
          <a:noFill/>
        </p:spPr>
        <p:txBody>
          <a:bodyPr wrap="square">
            <a:spAutoFit/>
          </a:bodyPr>
          <a:lstStyle/>
          <a:p>
            <a:pPr marL="457200" indent="-457200">
              <a:buFont typeface="Wingdings" panose="05000000000000000000" pitchFamily="2" charset="2"/>
              <a:buChar char="Ø"/>
            </a:pPr>
            <a:r>
              <a:rPr lang="en-US" sz="2800" b="1" dirty="0"/>
              <a:t>Federal Geographic Data Committee</a:t>
            </a:r>
          </a:p>
          <a:p>
            <a:pPr marL="457200" indent="-457200">
              <a:buFont typeface="Wingdings" panose="05000000000000000000" pitchFamily="2" charset="2"/>
              <a:buChar char="Ø"/>
            </a:pPr>
            <a:r>
              <a:rPr lang="en-US" sz="2800" b="1" dirty="0"/>
              <a:t>Federal agencies</a:t>
            </a:r>
          </a:p>
          <a:p>
            <a:pPr marL="457200" indent="-457200">
              <a:buFont typeface="Wingdings" panose="05000000000000000000" pitchFamily="2" charset="2"/>
              <a:buChar char="Ø"/>
            </a:pPr>
            <a:r>
              <a:rPr lang="en-US" sz="2800" b="1" dirty="0"/>
              <a:t>Ecological Society of America </a:t>
            </a:r>
          </a:p>
          <a:p>
            <a:pPr marL="457200" indent="-457200">
              <a:buFont typeface="Wingdings" panose="05000000000000000000" pitchFamily="2" charset="2"/>
              <a:buChar char="Ø"/>
            </a:pPr>
            <a:r>
              <a:rPr lang="en-US" sz="2800" b="1" dirty="0"/>
              <a:t>NatureServe and Network</a:t>
            </a:r>
          </a:p>
        </p:txBody>
      </p:sp>
    </p:spTree>
    <p:extLst>
      <p:ext uri="{BB962C8B-B14F-4D97-AF65-F5344CB8AC3E}">
        <p14:creationId xmlns:p14="http://schemas.microsoft.com/office/powerpoint/2010/main" val="141642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DE3D-367C-4101-9FAD-539814A0DDDE}"/>
              </a:ext>
            </a:extLst>
          </p:cNvPr>
          <p:cNvSpPr>
            <a:spLocks noGrp="1"/>
          </p:cNvSpPr>
          <p:nvPr>
            <p:ph type="title"/>
          </p:nvPr>
        </p:nvSpPr>
        <p:spPr/>
        <p:txBody>
          <a:bodyPr anchor="ctr">
            <a:normAutofit/>
          </a:bodyPr>
          <a:lstStyle/>
          <a:p>
            <a:r>
              <a:rPr lang="en-US" b="1" dirty="0"/>
              <a:t>A. The Five-year Alliance Review Plan: Why?</a:t>
            </a:r>
          </a:p>
        </p:txBody>
      </p:sp>
      <p:graphicFrame>
        <p:nvGraphicFramePr>
          <p:cNvPr id="22" name="Content Placeholder 2">
            <a:extLst>
              <a:ext uri="{FF2B5EF4-FFF2-40B4-BE49-F238E27FC236}">
                <a16:creationId xmlns:a16="http://schemas.microsoft.com/office/drawing/2014/main" id="{4BC0DA2D-0BE9-4F25-8375-9E3BB6F45134}"/>
              </a:ext>
            </a:extLst>
          </p:cNvPr>
          <p:cNvGraphicFramePr>
            <a:graphicFrameLocks noGrp="1"/>
          </p:cNvGraphicFramePr>
          <p:nvPr>
            <p:ph idx="1"/>
            <p:extLst>
              <p:ext uri="{D42A27DB-BD31-4B8C-83A1-F6EECF244321}">
                <p14:modId xmlns:p14="http://schemas.microsoft.com/office/powerpoint/2010/main" val="3395563623"/>
              </p:ext>
            </p:extLst>
          </p:nvPr>
        </p:nvGraphicFramePr>
        <p:xfrm>
          <a:off x="1023938" y="1885950"/>
          <a:ext cx="9720262"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D9C7F05-268F-4AF3-B93C-61C9F41A36C0}"/>
              </a:ext>
            </a:extLst>
          </p:cNvPr>
          <p:cNvSpPr>
            <a:spLocks noGrp="1"/>
          </p:cNvSpPr>
          <p:nvPr>
            <p:ph type="sldNum" sz="quarter" idx="12"/>
          </p:nvPr>
        </p:nvSpPr>
        <p:spPr/>
        <p:txBody>
          <a:bodyPr>
            <a:normAutofit/>
          </a:bodyPr>
          <a:lstStyle/>
          <a:p>
            <a:pPr>
              <a:spcAft>
                <a:spcPts val="600"/>
              </a:spcAft>
            </a:pPr>
            <a:fld id="{34ACC6B2-516E-4023-AFDC-FAFE21CA6FF4}" type="slidenum">
              <a:rPr lang="en-US"/>
              <a:pPr>
                <a:spcAft>
                  <a:spcPts val="600"/>
                </a:spcAft>
              </a:pPr>
              <a:t>6</a:t>
            </a:fld>
            <a:endParaRPr lang="en-US"/>
          </a:p>
        </p:txBody>
      </p:sp>
      <p:sp>
        <p:nvSpPr>
          <p:cNvPr id="3" name="Arrow: Right 2">
            <a:extLst>
              <a:ext uri="{FF2B5EF4-FFF2-40B4-BE49-F238E27FC236}">
                <a16:creationId xmlns:a16="http://schemas.microsoft.com/office/drawing/2014/main" id="{725604F1-308D-414E-8219-D321B820ABBC}"/>
              </a:ext>
            </a:extLst>
          </p:cNvPr>
          <p:cNvSpPr/>
          <p:nvPr/>
        </p:nvSpPr>
        <p:spPr>
          <a:xfrm>
            <a:off x="45530" y="33440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84F55F2F-8977-4E40-A522-A9E6EB83114B}"/>
              </a:ext>
            </a:extLst>
          </p:cNvPr>
          <p:cNvSpPr/>
          <p:nvPr/>
        </p:nvSpPr>
        <p:spPr>
          <a:xfrm>
            <a:off x="0" y="43828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54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AFF6C6-FF8C-4E54-B078-7A10E820E863}"/>
              </a:ext>
            </a:extLst>
          </p:cNvPr>
          <p:cNvPicPr>
            <a:picLocks noChangeAspect="1"/>
          </p:cNvPicPr>
          <p:nvPr/>
        </p:nvPicPr>
        <p:blipFill>
          <a:blip r:embed="rId2"/>
          <a:stretch>
            <a:fillRect/>
          </a:stretch>
        </p:blipFill>
        <p:spPr>
          <a:xfrm>
            <a:off x="838200" y="1690688"/>
            <a:ext cx="11236738" cy="4405312"/>
          </a:xfrm>
          <a:prstGeom prst="rect">
            <a:avLst/>
          </a:prstGeom>
        </p:spPr>
      </p:pic>
      <p:sp>
        <p:nvSpPr>
          <p:cNvPr id="3" name="Content Placeholder 2">
            <a:extLst>
              <a:ext uri="{FF2B5EF4-FFF2-40B4-BE49-F238E27FC236}">
                <a16:creationId xmlns:a16="http://schemas.microsoft.com/office/drawing/2014/main" id="{06DFA9A0-C75C-4695-8B4A-1448347148ED}"/>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0DAEFCB4-EC68-4A4B-A432-73ED195D19BA}"/>
              </a:ext>
            </a:extLst>
          </p:cNvPr>
          <p:cNvSpPr>
            <a:spLocks noGrp="1"/>
          </p:cNvSpPr>
          <p:nvPr>
            <p:ph type="sldNum" sz="quarter" idx="12"/>
          </p:nvPr>
        </p:nvSpPr>
        <p:spPr/>
        <p:txBody>
          <a:bodyPr/>
          <a:lstStyle/>
          <a:p>
            <a:fld id="{34ACC6B2-516E-4023-AFDC-FAFE21CA6FF4}" type="slidenum">
              <a:rPr lang="en-US" smtClean="0"/>
              <a:t>7</a:t>
            </a:fld>
            <a:endParaRPr lang="en-US"/>
          </a:p>
        </p:txBody>
      </p:sp>
      <p:graphicFrame>
        <p:nvGraphicFramePr>
          <p:cNvPr id="11" name="Table 11">
            <a:extLst>
              <a:ext uri="{FF2B5EF4-FFF2-40B4-BE49-F238E27FC236}">
                <a16:creationId xmlns:a16="http://schemas.microsoft.com/office/drawing/2014/main" id="{DEE5A2EE-D20A-4771-9110-A08219F5F90F}"/>
              </a:ext>
            </a:extLst>
          </p:cNvPr>
          <p:cNvGraphicFramePr>
            <a:graphicFrameLocks noGrp="1"/>
          </p:cNvGraphicFramePr>
          <p:nvPr>
            <p:extLst>
              <p:ext uri="{D42A27DB-BD31-4B8C-83A1-F6EECF244321}">
                <p14:modId xmlns:p14="http://schemas.microsoft.com/office/powerpoint/2010/main" val="3796514374"/>
              </p:ext>
            </p:extLst>
          </p:nvPr>
        </p:nvGraphicFramePr>
        <p:xfrm>
          <a:off x="5387975" y="1815349"/>
          <a:ext cx="2991573" cy="4110948"/>
        </p:xfrm>
        <a:graphic>
          <a:graphicData uri="http://schemas.openxmlformats.org/drawingml/2006/table">
            <a:tbl>
              <a:tblPr firstRow="1" bandRow="1">
                <a:tableStyleId>{2D5ABB26-0587-4C30-8999-92F81FD0307C}</a:tableStyleId>
              </a:tblPr>
              <a:tblGrid>
                <a:gridCol w="2991573">
                  <a:extLst>
                    <a:ext uri="{9D8B030D-6E8A-4147-A177-3AD203B41FA5}">
                      <a16:colId xmlns:a16="http://schemas.microsoft.com/office/drawing/2014/main" val="3172611948"/>
                    </a:ext>
                  </a:extLst>
                </a:gridCol>
              </a:tblGrid>
              <a:tr h="423026">
                <a:tc>
                  <a:txBody>
                    <a:bodyPr/>
                    <a:lstStyle/>
                    <a:p>
                      <a:endParaRPr lang="en-US" b="1" dirty="0"/>
                    </a:p>
                  </a:txBody>
                  <a:tcPr>
                    <a:solidFill>
                      <a:schemeClr val="accent1">
                        <a:lumMod val="40000"/>
                        <a:lumOff val="60000"/>
                      </a:schemeClr>
                    </a:solidFill>
                  </a:tcPr>
                </a:tc>
                <a:extLst>
                  <a:ext uri="{0D108BD9-81ED-4DB2-BD59-A6C34878D82A}">
                    <a16:rowId xmlns:a16="http://schemas.microsoft.com/office/drawing/2014/main" val="3310397035"/>
                  </a:ext>
                </a:extLst>
              </a:tr>
              <a:tr h="600075">
                <a:tc>
                  <a:txBody>
                    <a:bodyPr/>
                    <a:lstStyle/>
                    <a:p>
                      <a:r>
                        <a:rPr lang="en-US" b="1" dirty="0"/>
                        <a:t>Group</a:t>
                      </a:r>
                    </a:p>
                  </a:txBody>
                  <a:tcPr>
                    <a:solidFill>
                      <a:schemeClr val="accent1">
                        <a:lumMod val="40000"/>
                        <a:lumOff val="60000"/>
                      </a:schemeClr>
                    </a:solidFill>
                  </a:tcPr>
                </a:tc>
                <a:extLst>
                  <a:ext uri="{0D108BD9-81ED-4DB2-BD59-A6C34878D82A}">
                    <a16:rowId xmlns:a16="http://schemas.microsoft.com/office/drawing/2014/main" val="596935478"/>
                  </a:ext>
                </a:extLst>
              </a:tr>
              <a:tr h="523875">
                <a:tc>
                  <a:txBody>
                    <a:bodyPr/>
                    <a:lstStyle/>
                    <a:p>
                      <a:r>
                        <a:rPr lang="en-US" b="1" dirty="0"/>
                        <a:t>  Alliance</a:t>
                      </a:r>
                    </a:p>
                  </a:txBody>
                  <a:tcPr>
                    <a:solidFill>
                      <a:schemeClr val="accent1">
                        <a:lumMod val="40000"/>
                        <a:lumOff val="60000"/>
                      </a:schemeClr>
                    </a:solidFill>
                  </a:tcPr>
                </a:tc>
                <a:extLst>
                  <a:ext uri="{0D108BD9-81ED-4DB2-BD59-A6C34878D82A}">
                    <a16:rowId xmlns:a16="http://schemas.microsoft.com/office/drawing/2014/main" val="192286920"/>
                  </a:ext>
                </a:extLst>
              </a:tr>
              <a:tr h="828675">
                <a:tc>
                  <a:txBody>
                    <a:bodyPr/>
                    <a:lstStyle/>
                    <a:p>
                      <a:r>
                        <a:rPr lang="en-US" dirty="0"/>
                        <a:t>    Association</a:t>
                      </a:r>
                    </a:p>
                  </a:txBody>
                  <a:tcPr>
                    <a:solidFill>
                      <a:schemeClr val="accent1">
                        <a:lumMod val="40000"/>
                        <a:lumOff val="60000"/>
                      </a:schemeClr>
                    </a:solidFill>
                  </a:tcPr>
                </a:tc>
                <a:extLst>
                  <a:ext uri="{0D108BD9-81ED-4DB2-BD59-A6C34878D82A}">
                    <a16:rowId xmlns:a16="http://schemas.microsoft.com/office/drawing/2014/main" val="448003893"/>
                  </a:ext>
                </a:extLst>
              </a:tr>
              <a:tr h="885825">
                <a:tc>
                  <a:txBody>
                    <a:bodyPr/>
                    <a:lstStyle/>
                    <a:p>
                      <a:r>
                        <a:rPr lang="en-US" dirty="0"/>
                        <a:t>    Association</a:t>
                      </a:r>
                    </a:p>
                  </a:txBody>
                  <a:tcPr>
                    <a:solidFill>
                      <a:schemeClr val="accent1">
                        <a:lumMod val="40000"/>
                        <a:lumOff val="60000"/>
                      </a:schemeClr>
                    </a:solidFill>
                  </a:tcPr>
                </a:tc>
                <a:extLst>
                  <a:ext uri="{0D108BD9-81ED-4DB2-BD59-A6C34878D82A}">
                    <a16:rowId xmlns:a16="http://schemas.microsoft.com/office/drawing/2014/main" val="2688852764"/>
                  </a:ext>
                </a:extLst>
              </a:tr>
              <a:tr h="849472">
                <a:tc>
                  <a:txBody>
                    <a:bodyPr/>
                    <a:lstStyle/>
                    <a:p>
                      <a:r>
                        <a:rPr lang="en-US" dirty="0"/>
                        <a:t>   Association</a:t>
                      </a:r>
                    </a:p>
                  </a:txBody>
                  <a:tcPr>
                    <a:solidFill>
                      <a:schemeClr val="accent1">
                        <a:lumMod val="40000"/>
                        <a:lumOff val="60000"/>
                      </a:schemeClr>
                    </a:solidFill>
                  </a:tcPr>
                </a:tc>
                <a:extLst>
                  <a:ext uri="{0D108BD9-81ED-4DB2-BD59-A6C34878D82A}">
                    <a16:rowId xmlns:a16="http://schemas.microsoft.com/office/drawing/2014/main" val="2641503255"/>
                  </a:ext>
                </a:extLst>
              </a:tr>
            </a:tbl>
          </a:graphicData>
        </a:graphic>
      </p:graphicFrame>
      <p:pic>
        <p:nvPicPr>
          <p:cNvPr id="19" name="Picture 2" descr="Mountain Spruce-Fir Forest Guide - New York Natural Heritage Program">
            <a:extLst>
              <a:ext uri="{FF2B5EF4-FFF2-40B4-BE49-F238E27FC236}">
                <a16:creationId xmlns:a16="http://schemas.microsoft.com/office/drawing/2014/main" id="{89D88E5D-C2ED-4DDD-AA54-DACBEB422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318" y="1815349"/>
            <a:ext cx="5481264" cy="4110948"/>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Up 16">
            <a:extLst>
              <a:ext uri="{FF2B5EF4-FFF2-40B4-BE49-F238E27FC236}">
                <a16:creationId xmlns:a16="http://schemas.microsoft.com/office/drawing/2014/main" id="{12B94513-8A7C-4B41-A9B8-A33255647E7A}"/>
              </a:ext>
            </a:extLst>
          </p:cNvPr>
          <p:cNvSpPr/>
          <p:nvPr/>
        </p:nvSpPr>
        <p:spPr>
          <a:xfrm rot="16200000">
            <a:off x="7374686" y="2408209"/>
            <a:ext cx="244837" cy="1259159"/>
          </a:xfrm>
          <a:prstGeom prst="upArrow">
            <a:avLst>
              <a:gd name="adj1" fmla="val 50000"/>
              <a:gd name="adj2" fmla="val 57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E49203-D6B0-4FC3-984E-D8B6F6F2D6AF}"/>
              </a:ext>
            </a:extLst>
          </p:cNvPr>
          <p:cNvSpPr txBox="1"/>
          <p:nvPr/>
        </p:nvSpPr>
        <p:spPr>
          <a:xfrm>
            <a:off x="7761043" y="2705097"/>
            <a:ext cx="41077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Acadian-Appalachian Montane Spruce-Fir Forest (CES201.566) [G5]</a:t>
            </a:r>
            <a:endParaRPr lang="en-US" dirty="0"/>
          </a:p>
        </p:txBody>
      </p:sp>
      <p:sp>
        <p:nvSpPr>
          <p:cNvPr id="12" name="Text Placeholder 3">
            <a:extLst>
              <a:ext uri="{FF2B5EF4-FFF2-40B4-BE49-F238E27FC236}">
                <a16:creationId xmlns:a16="http://schemas.microsoft.com/office/drawing/2014/main" id="{B58A8CC2-0565-41FC-A951-E22A734F3202}"/>
              </a:ext>
            </a:extLst>
          </p:cNvPr>
          <p:cNvSpPr>
            <a:spLocks noGrp="1"/>
          </p:cNvSpPr>
          <p:nvPr>
            <p:ph type="title"/>
          </p:nvPr>
        </p:nvSpPr>
        <p:spPr>
          <a:xfrm>
            <a:off x="895320" y="32668"/>
            <a:ext cx="10317163" cy="631772"/>
          </a:xfrm>
        </p:spPr>
        <p:txBody>
          <a:bodyPr>
            <a:normAutofit fontScale="90000"/>
          </a:bodyPr>
          <a:lstStyle/>
          <a:p>
            <a:r>
              <a:rPr lang="en-US" dirty="0"/>
              <a:t>Alliance concept </a:t>
            </a:r>
            <a:r>
              <a:rPr lang="en-US" sz="3100" dirty="0"/>
              <a:t>(Mueller-Dombois and Ellenberg (1974)</a:t>
            </a:r>
          </a:p>
        </p:txBody>
      </p:sp>
      <p:sp>
        <p:nvSpPr>
          <p:cNvPr id="13" name="TextBox 12">
            <a:extLst>
              <a:ext uri="{FF2B5EF4-FFF2-40B4-BE49-F238E27FC236}">
                <a16:creationId xmlns:a16="http://schemas.microsoft.com/office/drawing/2014/main" id="{18ECF3E8-5033-4D52-9D55-3929A4BCB87C}"/>
              </a:ext>
            </a:extLst>
          </p:cNvPr>
          <p:cNvSpPr txBox="1"/>
          <p:nvPr/>
        </p:nvSpPr>
        <p:spPr>
          <a:xfrm>
            <a:off x="843956" y="1820379"/>
            <a:ext cx="5938419" cy="4031873"/>
          </a:xfrm>
          <a:prstGeom prst="rect">
            <a:avLst/>
          </a:prstGeom>
          <a:solidFill>
            <a:schemeClr val="bg2">
              <a:lumMod val="90000"/>
            </a:schemeClr>
          </a:solidFill>
        </p:spPr>
        <p:txBody>
          <a:bodyPr wrap="square">
            <a:spAutoFit/>
          </a:bodyPr>
          <a:lstStyle/>
          <a:p>
            <a:pPr marL="342900" indent="-342900">
              <a:buFont typeface="Arial" panose="020B0604020202020204" pitchFamily="34" charset="0"/>
              <a:buChar char="•"/>
            </a:pPr>
            <a:endParaRPr lang="en-US" sz="2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A classification unit containing one or more associations, and defined by a characteristic range</a:t>
            </a:r>
            <a:r>
              <a:rPr lang="en-US" sz="2000" b="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of</a:t>
            </a:r>
            <a:r>
              <a:rPr lang="en-US" sz="2000" b="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species composition, </a:t>
            </a:r>
            <a:r>
              <a:rPr lang="en-US" sz="2000" u="sng" dirty="0">
                <a:effectLst/>
                <a:latin typeface="Times New Roman" panose="02020603050405020304" pitchFamily="18" charset="0"/>
                <a:ea typeface="Times New Roman" panose="02020603050405020304" pitchFamily="18" charset="0"/>
              </a:rPr>
              <a:t>habitat conditions</a:t>
            </a:r>
            <a:r>
              <a:rPr lang="en-US" sz="2000" dirty="0">
                <a:effectLst/>
                <a:latin typeface="Times New Roman" panose="02020603050405020304" pitchFamily="18" charset="0"/>
                <a:ea typeface="Times New Roman" panose="02020603050405020304" pitchFamily="18" charset="0"/>
              </a:rPr>
              <a:t>, physiognomy, and diagnostic species, typically at least one of which is found in the uppermost or dominant stratum of the vegetation.  </a:t>
            </a:r>
            <a:r>
              <a:rPr lang="en-US" sz="1600" dirty="0">
                <a:effectLst/>
                <a:latin typeface="Times New Roman" panose="02020603050405020304" pitchFamily="18" charset="0"/>
                <a:ea typeface="Times New Roman" panose="02020603050405020304" pitchFamily="18" charset="0"/>
              </a:rPr>
              <a:t>(FGDC 2008, Jennings et al. 2009)</a:t>
            </a:r>
          </a:p>
          <a:p>
            <a:pPr marL="342900" indent="-342900">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u="sng" dirty="0">
                <a:effectLst/>
                <a:latin typeface="Times New Roman" panose="02020603050405020304" pitchFamily="18" charset="0"/>
                <a:ea typeface="Times New Roman" panose="02020603050405020304" pitchFamily="18" charset="0"/>
              </a:rPr>
              <a:t>Habitat conditions</a:t>
            </a:r>
            <a:r>
              <a:rPr lang="en-US" sz="2000" dirty="0">
                <a:effectLst/>
                <a:latin typeface="Times New Roman" panose="02020603050405020304" pitchFamily="18" charset="0"/>
                <a:ea typeface="Times New Roman" panose="02020603050405020304" pitchFamily="18" charset="0"/>
              </a:rPr>
              <a:t>: Alliances reflect regional to subregional climate, substrates, hydrology, moisture/nutrient factors, and disturbance regimes </a:t>
            </a:r>
            <a:r>
              <a:rPr lang="en-US" sz="1600" dirty="0">
                <a:effectLst/>
                <a:latin typeface="Times New Roman" panose="02020603050405020304" pitchFamily="18" charset="0"/>
                <a:ea typeface="Times New Roman" panose="02020603050405020304" pitchFamily="18" charset="0"/>
              </a:rPr>
              <a:t>(Faber-Langendoen et al. 2014)</a:t>
            </a:r>
            <a:endParaRPr lang="en-US" sz="1600" dirty="0"/>
          </a:p>
        </p:txBody>
      </p:sp>
      <p:sp>
        <p:nvSpPr>
          <p:cNvPr id="7" name="TextBox 6">
            <a:extLst>
              <a:ext uri="{FF2B5EF4-FFF2-40B4-BE49-F238E27FC236}">
                <a16:creationId xmlns:a16="http://schemas.microsoft.com/office/drawing/2014/main" id="{F1A74EB3-8E7E-4E61-A32A-7B96075EA578}"/>
              </a:ext>
            </a:extLst>
          </p:cNvPr>
          <p:cNvSpPr txBox="1"/>
          <p:nvPr/>
        </p:nvSpPr>
        <p:spPr>
          <a:xfrm>
            <a:off x="851899" y="664440"/>
            <a:ext cx="10210458"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vegetation units that recur in similar form in many areas</a:t>
            </a:r>
          </a:p>
          <a:p>
            <a:pPr marL="285750" indent="-285750">
              <a:buFont typeface="Arial" panose="020B0604020202020204" pitchFamily="34" charset="0"/>
              <a:buChar char="•"/>
            </a:pPr>
            <a:r>
              <a:rPr lang="en-US" sz="2400" b="1" dirty="0"/>
              <a:t>structurally, physiognomically, ecologically distinct</a:t>
            </a:r>
          </a:p>
          <a:p>
            <a:pPr marL="285750" indent="-285750">
              <a:buFont typeface="Arial" panose="020B0604020202020204" pitchFamily="34" charset="0"/>
              <a:buChar char="•"/>
            </a:pPr>
            <a:r>
              <a:rPr lang="en-US" sz="2400" b="1" dirty="0"/>
              <a:t>well separated floristically; many characteristic spp. </a:t>
            </a:r>
          </a:p>
        </p:txBody>
      </p:sp>
    </p:spTree>
    <p:extLst>
      <p:ext uri="{BB962C8B-B14F-4D97-AF65-F5344CB8AC3E}">
        <p14:creationId xmlns:p14="http://schemas.microsoft.com/office/powerpoint/2010/main" val="28402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2027-2158-436D-82B3-1B44B71C28DC}"/>
              </a:ext>
            </a:extLst>
          </p:cNvPr>
          <p:cNvSpPr>
            <a:spLocks noGrp="1"/>
          </p:cNvSpPr>
          <p:nvPr>
            <p:ph type="title"/>
          </p:nvPr>
        </p:nvSpPr>
        <p:spPr/>
        <p:txBody>
          <a:bodyPr anchor="ctr">
            <a:normAutofit/>
          </a:bodyPr>
          <a:lstStyle/>
          <a:p>
            <a:r>
              <a:rPr lang="en-US" b="1" dirty="0"/>
              <a:t>A. Five-year Alliance Review Plan: </a:t>
            </a:r>
            <a:br>
              <a:rPr lang="en-US" b="1" dirty="0"/>
            </a:br>
            <a:r>
              <a:rPr lang="en-US" b="1" dirty="0"/>
              <a:t>Goals:</a:t>
            </a:r>
            <a:endParaRPr lang="en-US" sz="3100" b="1" dirty="0"/>
          </a:p>
        </p:txBody>
      </p:sp>
      <p:graphicFrame>
        <p:nvGraphicFramePr>
          <p:cNvPr id="6" name="Content Placeholder 2">
            <a:extLst>
              <a:ext uri="{FF2B5EF4-FFF2-40B4-BE49-F238E27FC236}">
                <a16:creationId xmlns:a16="http://schemas.microsoft.com/office/drawing/2014/main" id="{1B1BBEA9-FD11-45C5-9A46-68FC7BDF6D9E}"/>
              </a:ext>
            </a:extLst>
          </p:cNvPr>
          <p:cNvGraphicFramePr>
            <a:graphicFrameLocks noGrp="1"/>
          </p:cNvGraphicFramePr>
          <p:nvPr>
            <p:ph idx="1"/>
            <p:extLst>
              <p:ext uri="{D42A27DB-BD31-4B8C-83A1-F6EECF244321}">
                <p14:modId xmlns:p14="http://schemas.microsoft.com/office/powerpoint/2010/main" val="171550052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AA512A3-83B8-4575-B83C-8699053906AB}"/>
              </a:ext>
            </a:extLst>
          </p:cNvPr>
          <p:cNvSpPr>
            <a:spLocks noGrp="1"/>
          </p:cNvSpPr>
          <p:nvPr>
            <p:ph type="sldNum" sz="quarter" idx="12"/>
          </p:nvPr>
        </p:nvSpPr>
        <p:spPr/>
        <p:txBody>
          <a:bodyPr>
            <a:normAutofit/>
          </a:bodyPr>
          <a:lstStyle/>
          <a:p>
            <a:pPr>
              <a:spcAft>
                <a:spcPts val="600"/>
              </a:spcAft>
            </a:pPr>
            <a:fld id="{34ACC6B2-516E-4023-AFDC-FAFE21CA6FF4}" type="slidenum">
              <a:rPr lang="en-US" smtClean="0"/>
              <a:pPr>
                <a:spcAft>
                  <a:spcPts val="600"/>
                </a:spcAft>
              </a:pPr>
              <a:t>8</a:t>
            </a:fld>
            <a:endParaRPr lang="en-US"/>
          </a:p>
        </p:txBody>
      </p:sp>
    </p:spTree>
    <p:extLst>
      <p:ext uri="{BB962C8B-B14F-4D97-AF65-F5344CB8AC3E}">
        <p14:creationId xmlns:p14="http://schemas.microsoft.com/office/powerpoint/2010/main" val="302226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509E15-1D2E-466C-B008-A9BC4491963F}"/>
              </a:ext>
            </a:extLst>
          </p:cNvPr>
          <p:cNvSpPr>
            <a:spLocks noGrp="1"/>
          </p:cNvSpPr>
          <p:nvPr>
            <p:ph type="sldNum" sz="quarter" idx="12"/>
          </p:nvPr>
        </p:nvSpPr>
        <p:spPr/>
        <p:txBody>
          <a:bodyPr/>
          <a:lstStyle/>
          <a:p>
            <a:fld id="{34ACC6B2-516E-4023-AFDC-FAFE21CA6FF4}" type="slidenum">
              <a:rPr lang="en-US" smtClean="0"/>
              <a:t>9</a:t>
            </a:fld>
            <a:endParaRPr lang="en-US"/>
          </a:p>
        </p:txBody>
      </p:sp>
      <p:sp>
        <p:nvSpPr>
          <p:cNvPr id="4" name="TextBox 3">
            <a:extLst>
              <a:ext uri="{FF2B5EF4-FFF2-40B4-BE49-F238E27FC236}">
                <a16:creationId xmlns:a16="http://schemas.microsoft.com/office/drawing/2014/main" id="{677037B6-F6AE-4171-831B-44E82E6D655F}"/>
              </a:ext>
            </a:extLst>
          </p:cNvPr>
          <p:cNvSpPr txBox="1"/>
          <p:nvPr/>
        </p:nvSpPr>
        <p:spPr>
          <a:xfrm>
            <a:off x="247135" y="185351"/>
            <a:ext cx="10293179" cy="646331"/>
          </a:xfrm>
          <a:prstGeom prst="rect">
            <a:avLst/>
          </a:prstGeom>
          <a:noFill/>
        </p:spPr>
        <p:txBody>
          <a:bodyPr wrap="square" rtlCol="0">
            <a:spAutoFit/>
          </a:bodyPr>
          <a:lstStyle/>
          <a:p>
            <a:r>
              <a:rPr lang="en-US" sz="3600" dirty="0"/>
              <a:t>A. USNVC PEER REVIEW BOARD</a:t>
            </a:r>
          </a:p>
        </p:txBody>
      </p:sp>
      <p:pic>
        <p:nvPicPr>
          <p:cNvPr id="8" name="Picture 7">
            <a:extLst>
              <a:ext uri="{FF2B5EF4-FFF2-40B4-BE49-F238E27FC236}">
                <a16:creationId xmlns:a16="http://schemas.microsoft.com/office/drawing/2014/main" id="{5A031A6E-A372-3179-94A8-692312E9A389}"/>
              </a:ext>
            </a:extLst>
          </p:cNvPr>
          <p:cNvPicPr>
            <a:picLocks noChangeAspect="1"/>
          </p:cNvPicPr>
          <p:nvPr/>
        </p:nvPicPr>
        <p:blipFill>
          <a:blip r:embed="rId2"/>
          <a:stretch>
            <a:fillRect/>
          </a:stretch>
        </p:blipFill>
        <p:spPr>
          <a:xfrm>
            <a:off x="247135" y="901533"/>
            <a:ext cx="6562725" cy="5488400"/>
          </a:xfrm>
          <a:prstGeom prst="rect">
            <a:avLst/>
          </a:prstGeom>
        </p:spPr>
      </p:pic>
      <p:sp>
        <p:nvSpPr>
          <p:cNvPr id="9" name="TextBox 8">
            <a:extLst>
              <a:ext uri="{FF2B5EF4-FFF2-40B4-BE49-F238E27FC236}">
                <a16:creationId xmlns:a16="http://schemas.microsoft.com/office/drawing/2014/main" id="{DF44BF72-C273-7005-12F3-C9D28582F402}"/>
              </a:ext>
            </a:extLst>
          </p:cNvPr>
          <p:cNvSpPr txBox="1"/>
          <p:nvPr/>
        </p:nvSpPr>
        <p:spPr>
          <a:xfrm>
            <a:off x="7781925" y="1066800"/>
            <a:ext cx="2924175" cy="2308324"/>
          </a:xfrm>
          <a:prstGeom prst="rect">
            <a:avLst/>
          </a:prstGeom>
          <a:noFill/>
        </p:spPr>
        <p:txBody>
          <a:bodyPr wrap="square" rtlCol="0">
            <a:spAutoFit/>
          </a:bodyPr>
          <a:lstStyle/>
          <a:p>
            <a:r>
              <a:rPr lang="en-US" sz="2400" dirty="0"/>
              <a:t>Regional Editors</a:t>
            </a:r>
          </a:p>
          <a:p>
            <a:endParaRPr lang="en-US" sz="2400" dirty="0"/>
          </a:p>
          <a:p>
            <a:r>
              <a:rPr lang="en-US" sz="2400" dirty="0"/>
              <a:t>Associate Editors</a:t>
            </a:r>
          </a:p>
          <a:p>
            <a:endParaRPr lang="en-US" sz="2400" dirty="0"/>
          </a:p>
          <a:p>
            <a:r>
              <a:rPr lang="en-US" sz="2400" dirty="0"/>
              <a:t>USNVC Peer Reviewers</a:t>
            </a:r>
          </a:p>
        </p:txBody>
      </p:sp>
    </p:spTree>
    <p:extLst>
      <p:ext uri="{BB962C8B-B14F-4D97-AF65-F5344CB8AC3E}">
        <p14:creationId xmlns:p14="http://schemas.microsoft.com/office/powerpoint/2010/main" val="225711012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ustom 3">
      <a:dk1>
        <a:srgbClr val="FFFFFF"/>
      </a:dk1>
      <a:lt1>
        <a:sysClr val="window" lastClr="FFFFFF"/>
      </a:lt1>
      <a:dk2>
        <a:srgbClr val="FFFFFF"/>
      </a:dk2>
      <a:lt2>
        <a:srgbClr val="FFFFFF"/>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2CC"/>
      </a:folHlink>
    </a:clrScheme>
    <a:fontScheme name="Slide Heading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20738"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20738"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ireball 4">
        <a:dk1>
          <a:srgbClr val="996600"/>
        </a:dk1>
        <a:lt1>
          <a:srgbClr val="FFCC66"/>
        </a:lt1>
        <a:dk2>
          <a:srgbClr val="003399"/>
        </a:dk2>
        <a:lt2>
          <a:srgbClr val="5F5F5F"/>
        </a:lt2>
        <a:accent1>
          <a:srgbClr val="99CCFF"/>
        </a:accent1>
        <a:accent2>
          <a:srgbClr val="F8F8F8"/>
        </a:accent2>
        <a:accent3>
          <a:srgbClr val="FFE2B8"/>
        </a:accent3>
        <a:accent4>
          <a:srgbClr val="825600"/>
        </a:accent4>
        <a:accent5>
          <a:srgbClr val="CAE2FF"/>
        </a:accent5>
        <a:accent6>
          <a:srgbClr val="E1E1E1"/>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ACB02E1979C241B1FBAEC28B4D5FA3" ma:contentTypeVersion="" ma:contentTypeDescription="Create a new document." ma:contentTypeScope="" ma:versionID="a66035515a0ca45327d59b485b16daf0">
  <xsd:schema xmlns:xsd="http://www.w3.org/2001/XMLSchema" xmlns:xs="http://www.w3.org/2001/XMLSchema" xmlns:p="http://schemas.microsoft.com/office/2006/metadata/properties" xmlns:ns2="444c8752-afda-475e-a15b-f89632f1a50c" xmlns:ns3="2b670237-9e75-4275-9543-bde52900948d" targetNamespace="http://schemas.microsoft.com/office/2006/metadata/properties" ma:root="true" ma:fieldsID="3eee15698801b3317f7ecb187e18bd86" ns2:_="" ns3:_="">
    <xsd:import namespace="444c8752-afda-475e-a15b-f89632f1a50c"/>
    <xsd:import namespace="2b670237-9e75-4275-9543-bde5290094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c8752-afda-475e-a15b-f89632f1a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670237-9e75-4275-9543-bde5290094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B3989-177E-45BD-9E9B-A9F1B0DA9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c8752-afda-475e-a15b-f89632f1a50c"/>
    <ds:schemaRef ds:uri="2b670237-9e75-4275-9543-bde529009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A1B07C-8B63-4562-A75B-CFD5C403D294}">
  <ds:schemaRefs>
    <ds:schemaRef ds:uri="http://purl.org/dc/elements/1.1/"/>
    <ds:schemaRef ds:uri="2b670237-9e75-4275-9543-bde52900948d"/>
    <ds:schemaRef ds:uri="http://schemas.microsoft.com/office/2006/metadata/properties"/>
    <ds:schemaRef ds:uri="444c8752-afda-475e-a15b-f89632f1a50c"/>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B007573-797E-4E35-9B97-16C37454C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10461</TotalTime>
  <Words>1610</Words>
  <Application>Microsoft Office PowerPoint</Application>
  <PresentationFormat>Widescreen</PresentationFormat>
  <Paragraphs>351</Paragraphs>
  <Slides>22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Century Gothic</vt:lpstr>
      <vt:lpstr>Times New Roman</vt:lpstr>
      <vt:lpstr>Trebuchet MS</vt:lpstr>
      <vt:lpstr>Wingdings</vt:lpstr>
      <vt:lpstr>Retrospect</vt:lpstr>
      <vt:lpstr>Office Theme</vt:lpstr>
      <vt:lpstr>Fireball</vt:lpstr>
      <vt:lpstr>ECOLOGY -  and the Network</vt:lpstr>
      <vt:lpstr>Hierarchy: Natural Vegetation </vt:lpstr>
      <vt:lpstr>NatureServe’s  Ecosystem Elements</vt:lpstr>
      <vt:lpstr>Inter/National Partnerships based on the EcoVeg Approach</vt:lpstr>
      <vt:lpstr>Building the Next Generation of the USNVC</vt:lpstr>
      <vt:lpstr>A. The Five-year Alliance Review Plan: Why?</vt:lpstr>
      <vt:lpstr>Alliance concept (Mueller-Dombois and Ellenberg (1974)</vt:lpstr>
      <vt:lpstr>A. Five-year Alliance Review Plan:  Goals:</vt:lpstr>
      <vt:lpstr>PowerPoint Presentation</vt:lpstr>
      <vt:lpstr>A. Five-year Alliance Review Plan: Timeline -  2019-2023</vt:lpstr>
      <vt:lpstr>PowerPoint Presentation</vt:lpstr>
      <vt:lpstr>PowerPoint Presentation</vt:lpstr>
      <vt:lpstr>PowerPoint Presentation</vt:lpstr>
      <vt:lpstr>The IVC and the Network: - direct use - crosswalk</vt:lpstr>
      <vt:lpstr>PowerPoint Presentation</vt:lpstr>
      <vt:lpstr>B. Alliance Review: State / Federal Partnerships</vt:lpstr>
      <vt:lpstr>Building the Network capability to track Ecosystem Elements</vt:lpstr>
      <vt:lpstr>   E. Looking ahead: Publish the 2023 USNVC Edition</vt:lpstr>
      <vt:lpstr>ECOLOGICAL CLASSIFICATIONS and the NatureServe Network</vt:lpstr>
      <vt:lpstr>Natural Community EOs</vt:lpstr>
      <vt:lpstr>PowerPoint Presentation</vt:lpstr>
      <vt:lpstr>State multi-scale S-ranks (Minnesota)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Faber-Langendoen</dc:creator>
  <cp:lastModifiedBy>Patrick McIntyre</cp:lastModifiedBy>
  <cp:revision>11</cp:revision>
  <dcterms:created xsi:type="dcterms:W3CDTF">2020-08-21T11:32:00Z</dcterms:created>
  <dcterms:modified xsi:type="dcterms:W3CDTF">2023-09-11T19:21:01Z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0x01010003ACB02E1979C241B1FBAEC28B4D5FA3</vt:lpwstr>
  </property>
</Properties>
</file>