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302" r:id="rId5"/>
    <p:sldId id="347" r:id="rId6"/>
    <p:sldId id="390" r:id="rId7"/>
    <p:sldId id="367" r:id="rId8"/>
    <p:sldId id="391" r:id="rId9"/>
    <p:sldId id="375" r:id="rId10"/>
    <p:sldId id="368" r:id="rId11"/>
    <p:sldId id="377" r:id="rId12"/>
    <p:sldId id="343" r:id="rId13"/>
    <p:sldId id="376" r:id="rId14"/>
    <p:sldId id="369" r:id="rId15"/>
    <p:sldId id="400" r:id="rId16"/>
    <p:sldId id="392" r:id="rId17"/>
    <p:sldId id="393" r:id="rId18"/>
    <p:sldId id="394" r:id="rId19"/>
    <p:sldId id="395" r:id="rId20"/>
    <p:sldId id="396" r:id="rId21"/>
    <p:sldId id="397" r:id="rId22"/>
    <p:sldId id="398" r:id="rId23"/>
    <p:sldId id="399" r:id="rId24"/>
    <p:sldId id="383" r:id="rId25"/>
    <p:sldId id="379" r:id="rId26"/>
    <p:sldId id="382" r:id="rId27"/>
    <p:sldId id="384" r:id="rId28"/>
    <p:sldId id="387" r:id="rId29"/>
    <p:sldId id="385" r:id="rId30"/>
    <p:sldId id="380" r:id="rId31"/>
    <p:sldId id="388" r:id="rId32"/>
    <p:sldId id="381" r:id="rId33"/>
    <p:sldId id="386" r:id="rId34"/>
    <p:sldId id="370" r:id="rId35"/>
    <p:sldId id="389" r:id="rId36"/>
    <p:sldId id="373" r:id="rId37"/>
    <p:sldId id="401" r:id="rId38"/>
    <p:sldId id="346" r:id="rId39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yle Copas" initials="KAC" lastIdx="2" clrIdx="0"/>
  <p:cmAuthor id="1" name="Lori Scott" initials="LS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B7FF"/>
    <a:srgbClr val="9999FF"/>
    <a:srgbClr val="003366"/>
    <a:srgbClr val="FFDA3C"/>
    <a:srgbClr val="FAC864"/>
    <a:srgbClr val="FFD32F"/>
    <a:srgbClr val="BFE29C"/>
    <a:srgbClr val="DCE0E4"/>
    <a:srgbClr val="CBCBCB"/>
    <a:srgbClr val="343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45" autoAdjust="0"/>
    <p:restoredTop sz="94918" autoAdjust="0"/>
  </p:normalViewPr>
  <p:slideViewPr>
    <p:cSldViewPr snapToGrid="0" snapToObjects="1">
      <p:cViewPr>
        <p:scale>
          <a:sx n="100" d="100"/>
          <a:sy n="100" d="100"/>
        </p:scale>
        <p:origin x="-588" y="-312"/>
      </p:cViewPr>
      <p:guideLst>
        <p:guide orient="horz" pos="2182"/>
        <p:guide pos="2878"/>
      </p:guideLst>
    </p:cSldViewPr>
  </p:slideViewPr>
  <p:outlineViewPr>
    <p:cViewPr>
      <p:scale>
        <a:sx n="33" d="100"/>
        <a:sy n="33" d="100"/>
      </p:scale>
      <p:origin x="0" y="107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/>
            </a:lvl1pPr>
          </a:lstStyle>
          <a:p>
            <a:fld id="{C77F0479-E9E6-B746-85CF-EE66F3205CD2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/>
            </a:lvl1pPr>
          </a:lstStyle>
          <a:p>
            <a:fld id="{103509D5-8FB2-2147-AD80-295BAFDFB0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28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>
                <a:latin typeface="Trebuchet MS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>
                <a:latin typeface="Trebuchet MS"/>
              </a:defRPr>
            </a:lvl1pPr>
          </a:lstStyle>
          <a:p>
            <a:fld id="{97B4ABA6-3E56-8741-9B76-8638831FAAE3}" type="datetimeFigureOut">
              <a:rPr lang="en-US" smtClean="0"/>
              <a:pPr/>
              <a:t>3/26/2014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7" rIns="93315" bIns="466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315" tIns="46657" rIns="93315" bIns="4665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>
                <a:latin typeface="Trebuchet M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>
                <a:latin typeface="Trebuchet MS"/>
              </a:defRPr>
            </a:lvl1pPr>
          </a:lstStyle>
          <a:p>
            <a:fld id="{FA8A180E-52CB-DE48-9725-4F81BEF79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98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8CDDD7-8831-FD43-9C32-02B257E7277B}" type="slidenum">
              <a:rPr lang="en-US"/>
              <a:pPr/>
              <a:t>1</a:t>
            </a:fld>
            <a:endParaRPr lang="en-US"/>
          </a:p>
        </p:txBody>
      </p:sp>
      <p:sp>
        <p:nvSpPr>
          <p:cNvPr id="2662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5142" y="4420870"/>
            <a:ext cx="5152818" cy="4190367"/>
          </a:xfrm>
        </p:spPr>
        <p:txBody>
          <a:bodyPr lIns="108784" tIns="54391" rIns="108784" bIns="54391"/>
          <a:lstStyle/>
          <a:p>
            <a:endParaRPr lang="en-US" sz="18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Biotics</a:t>
            </a:r>
            <a:r>
              <a:rPr lang="en-US" dirty="0" smtClean="0"/>
              <a:t> 4</a:t>
            </a:r>
          </a:p>
          <a:p>
            <a:r>
              <a:rPr lang="en-US" dirty="0" smtClean="0"/>
              <a:t>	Living with Aging system</a:t>
            </a:r>
          </a:p>
          <a:p>
            <a:r>
              <a:rPr lang="en-US" dirty="0" smtClean="0"/>
              <a:t>		Compatibility issues in new environments</a:t>
            </a:r>
            <a:r>
              <a:rPr lang="en-US" baseline="0" dirty="0" smtClean="0"/>
              <a:t> (Windows, Oracle)</a:t>
            </a:r>
          </a:p>
          <a:p>
            <a:r>
              <a:rPr lang="en-US" baseline="0" dirty="0" smtClean="0"/>
              <a:t>	Other common problems (DM comments)</a:t>
            </a:r>
          </a:p>
          <a:p>
            <a:r>
              <a:rPr lang="en-US" baseline="0" dirty="0" smtClean="0"/>
              <a:t>	</a:t>
            </a:r>
            <a:r>
              <a:rPr lang="en-US" dirty="0" smtClean="0"/>
              <a:t>Phasing out </a:t>
            </a:r>
            <a:r>
              <a:rPr lang="en-US" dirty="0" err="1" smtClean="0"/>
              <a:t>Biotics</a:t>
            </a:r>
            <a:r>
              <a:rPr lang="en-US" baseline="0" dirty="0" smtClean="0"/>
              <a:t> 4 – Support will continue through FY13 and be phased out in FY14 (discuss with Lori)</a:t>
            </a:r>
          </a:p>
          <a:p>
            <a:pPr lvl="2"/>
            <a:r>
              <a:rPr lang="en-US" baseline="0" dirty="0" smtClean="0"/>
              <a:t>  Four stages;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dirty="0" smtClean="0"/>
              <a:t>Market introduction / General</a:t>
            </a:r>
            <a:r>
              <a:rPr lang="en-US" b="0" baseline="0" dirty="0" smtClean="0"/>
              <a:t> Availability (2003- 2004)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baseline="0" dirty="0" smtClean="0"/>
              <a:t>Growth/Extended  (2004 – 2010)</a:t>
            </a:r>
          </a:p>
          <a:p>
            <a:pPr marL="2099567" lvl="4" indent="-233285" defTabSz="466570">
              <a:buFont typeface="+mj-lt"/>
              <a:buAutoNum type="arabicPeriod"/>
            </a:pPr>
            <a:r>
              <a:rPr lang="en-US" b="0" baseline="0" dirty="0" smtClean="0"/>
              <a:t>Maturity (2010 – 2013)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No new versions or patches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Standard support provided (helpdesk and email)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Continued expansion of online information and Knowledgebase</a:t>
            </a:r>
          </a:p>
          <a:p>
            <a:pPr marL="2566138" lvl="5" indent="-233285" defTabSz="466570"/>
            <a:r>
              <a:rPr lang="en-US" b="0" baseline="0" dirty="0" smtClean="0"/>
              <a:t>With release of </a:t>
            </a:r>
            <a:r>
              <a:rPr lang="en-US" b="0" baseline="0" dirty="0" err="1" smtClean="0"/>
              <a:t>Biotics</a:t>
            </a:r>
            <a:r>
              <a:rPr lang="en-US" b="0" baseline="0" dirty="0" smtClean="0"/>
              <a:t> 5 in 2013 we will enter the last 12 month of this stage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Limited support provided (helpdesk and email)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New environments not certified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Few updates to online information (i.e., Knowledgebase)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baseline="0" dirty="0" smtClean="0"/>
              <a:t>Saturation and decline/Retired (2014) – final phase of </a:t>
            </a:r>
            <a:r>
              <a:rPr lang="en-US" b="0" baseline="0" dirty="0" err="1" smtClean="0"/>
              <a:t>Biotics</a:t>
            </a:r>
            <a:r>
              <a:rPr lang="en-US" b="0" baseline="0" dirty="0" smtClean="0"/>
              <a:t> 4</a:t>
            </a:r>
          </a:p>
          <a:p>
            <a:pPr marL="3032708" lvl="6" indent="-233285">
              <a:buFont typeface="Arial" pitchFamily="34" charset="0"/>
              <a:buChar char="•"/>
            </a:pPr>
            <a:r>
              <a:rPr lang="en-US" b="0" baseline="0" dirty="0" smtClean="0"/>
              <a:t>Standard helpdesk and email support ends</a:t>
            </a:r>
          </a:p>
          <a:p>
            <a:pPr marL="3032708" lvl="6" indent="-233285">
              <a:buFont typeface="Arial" pitchFamily="34" charset="0"/>
              <a:buChar char="•"/>
            </a:pPr>
            <a:r>
              <a:rPr lang="en-US" b="0" baseline="0" dirty="0" smtClean="0"/>
              <a:t>Access to very limited support through </a:t>
            </a:r>
            <a:r>
              <a:rPr lang="en-US" b="0" baseline="0" dirty="0" err="1" smtClean="0"/>
              <a:t>Biotics</a:t>
            </a:r>
            <a:r>
              <a:rPr lang="en-US" b="0" baseline="0" dirty="0" smtClean="0"/>
              <a:t> 4 online help archives</a:t>
            </a:r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699855" lvl="1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2566138" lvl="5" indent="-233285">
              <a:buFont typeface="+mj-lt"/>
              <a:buAutoNum type="arabicPeriod"/>
            </a:pPr>
            <a:endParaRPr lang="en-US" b="1" baseline="0" dirty="0" smtClean="0"/>
          </a:p>
          <a:p>
            <a:pPr marL="2566138" lvl="5" indent="-233285">
              <a:buFont typeface="+mj-lt"/>
              <a:buAutoNum type="arabicPeriod"/>
            </a:pPr>
            <a:endParaRPr lang="en-US" b="1" baseline="0" dirty="0" smtClean="0"/>
          </a:p>
          <a:p>
            <a:pPr lvl="3"/>
            <a:endParaRPr lang="en-US" baseline="0" dirty="0" smtClean="0"/>
          </a:p>
          <a:p>
            <a:pPr lvl="3"/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180E-52CB-DE48-9725-4F81BEF79D7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Biotics 4</a:t>
            </a:r>
          </a:p>
          <a:p>
            <a:r>
              <a:rPr lang="en-US" dirty="0" smtClean="0"/>
              <a:t>	Living with Aging system</a:t>
            </a:r>
          </a:p>
          <a:p>
            <a:r>
              <a:rPr lang="en-US" dirty="0" smtClean="0"/>
              <a:t>		Compatibility issues in new environments</a:t>
            </a:r>
            <a:r>
              <a:rPr lang="en-US" baseline="0" dirty="0" smtClean="0"/>
              <a:t> (Windows, Oracle)</a:t>
            </a:r>
          </a:p>
          <a:p>
            <a:r>
              <a:rPr lang="en-US" baseline="0" dirty="0" smtClean="0"/>
              <a:t>	Other common problems (DM comments)</a:t>
            </a:r>
          </a:p>
          <a:p>
            <a:r>
              <a:rPr lang="en-US" baseline="0" dirty="0" smtClean="0"/>
              <a:t>	</a:t>
            </a:r>
            <a:r>
              <a:rPr lang="en-US" dirty="0" smtClean="0"/>
              <a:t>Phasing out Biotics</a:t>
            </a:r>
            <a:r>
              <a:rPr lang="en-US" baseline="0" dirty="0" smtClean="0"/>
              <a:t> 4 – Support will continue through FY13 and be phased out in FY14 (discuss with Lori)</a:t>
            </a:r>
          </a:p>
          <a:p>
            <a:pPr lvl="2"/>
            <a:r>
              <a:rPr lang="en-US" baseline="0" dirty="0" smtClean="0"/>
              <a:t>  Four stages;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dirty="0" smtClean="0"/>
              <a:t>Market introduction / General</a:t>
            </a:r>
            <a:r>
              <a:rPr lang="en-US" b="0" baseline="0" dirty="0" smtClean="0"/>
              <a:t> Availability (2003- 2004)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baseline="0" dirty="0" smtClean="0"/>
              <a:t>Growth/Extended  (2004 – 2010)</a:t>
            </a:r>
          </a:p>
          <a:p>
            <a:pPr marL="2099567" lvl="4" indent="-233285" defTabSz="466570">
              <a:buFont typeface="+mj-lt"/>
              <a:buAutoNum type="arabicPeriod"/>
            </a:pPr>
            <a:r>
              <a:rPr lang="en-US" b="0" baseline="0" dirty="0" smtClean="0"/>
              <a:t>Maturity (2010 – 2013)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No new versions or patches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Standard support provided (helpdesk and email)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Continued expansion of online information and Knowledgebase</a:t>
            </a:r>
          </a:p>
          <a:p>
            <a:pPr marL="2566138" lvl="5" indent="-233285" defTabSz="466570"/>
            <a:r>
              <a:rPr lang="en-US" b="0" baseline="0" dirty="0" smtClean="0"/>
              <a:t>With release of Biotics 5 in 2013 we will enter the last 12 month of this stage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Limited support provided (helpdesk and email)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New environments not certified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Few updates to online information (i.e., Knowledgebase)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baseline="0" dirty="0" smtClean="0"/>
              <a:t>Saturation and decline/Retired (2014) – final phase of Biotics 4</a:t>
            </a:r>
          </a:p>
          <a:p>
            <a:pPr marL="3032708" lvl="6" indent="-233285">
              <a:buFont typeface="Arial" pitchFamily="34" charset="0"/>
              <a:buChar char="•"/>
            </a:pPr>
            <a:r>
              <a:rPr lang="en-US" b="0" baseline="0" dirty="0" smtClean="0"/>
              <a:t>Standard helpdesk and email support ends</a:t>
            </a:r>
          </a:p>
          <a:p>
            <a:pPr marL="3032708" lvl="6" indent="-233285">
              <a:buFont typeface="Arial" pitchFamily="34" charset="0"/>
              <a:buChar char="•"/>
            </a:pPr>
            <a:r>
              <a:rPr lang="en-US" b="0" baseline="0" dirty="0" smtClean="0"/>
              <a:t>Access to very limited support through Biotics 4 online help archives</a:t>
            </a:r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699855" lvl="1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2566138" lvl="5" indent="-233285">
              <a:buFont typeface="+mj-lt"/>
              <a:buAutoNum type="arabicPeriod"/>
            </a:pPr>
            <a:endParaRPr lang="en-US" b="1" baseline="0" dirty="0" smtClean="0"/>
          </a:p>
          <a:p>
            <a:pPr marL="2566138" lvl="5" indent="-233285">
              <a:buFont typeface="+mj-lt"/>
              <a:buAutoNum type="arabicPeriod"/>
            </a:pPr>
            <a:endParaRPr lang="en-US" b="1" baseline="0" dirty="0" smtClean="0"/>
          </a:p>
          <a:p>
            <a:pPr lvl="3"/>
            <a:endParaRPr lang="en-US" baseline="0" dirty="0" smtClean="0"/>
          </a:p>
          <a:p>
            <a:pPr lvl="3"/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180E-52CB-DE48-9725-4F81BEF79D76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Biotics 4</a:t>
            </a:r>
          </a:p>
          <a:p>
            <a:r>
              <a:rPr lang="en-US" dirty="0" smtClean="0"/>
              <a:t>	Living with Aging system</a:t>
            </a:r>
          </a:p>
          <a:p>
            <a:r>
              <a:rPr lang="en-US" dirty="0" smtClean="0"/>
              <a:t>		Compatibility issues in new environments</a:t>
            </a:r>
            <a:r>
              <a:rPr lang="en-US" baseline="0" dirty="0" smtClean="0"/>
              <a:t> (Windows, Oracle)</a:t>
            </a:r>
          </a:p>
          <a:p>
            <a:r>
              <a:rPr lang="en-US" baseline="0" dirty="0" smtClean="0"/>
              <a:t>	Other common problems (DM comments)</a:t>
            </a:r>
          </a:p>
          <a:p>
            <a:r>
              <a:rPr lang="en-US" baseline="0" dirty="0" smtClean="0"/>
              <a:t>	</a:t>
            </a:r>
            <a:r>
              <a:rPr lang="en-US" dirty="0" smtClean="0"/>
              <a:t>Phasing out Biotics</a:t>
            </a:r>
            <a:r>
              <a:rPr lang="en-US" baseline="0" dirty="0" smtClean="0"/>
              <a:t> 4 – Support will continue through FY13 and be phased out in FY14 (discuss with Lori)</a:t>
            </a:r>
          </a:p>
          <a:p>
            <a:pPr lvl="2"/>
            <a:r>
              <a:rPr lang="en-US" baseline="0" dirty="0" smtClean="0"/>
              <a:t>  Four stages;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dirty="0" smtClean="0"/>
              <a:t>Market introduction / General</a:t>
            </a:r>
            <a:r>
              <a:rPr lang="en-US" b="0" baseline="0" dirty="0" smtClean="0"/>
              <a:t> Availability (2003- 2004)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baseline="0" dirty="0" smtClean="0"/>
              <a:t>Growth/Extended  (2004 – 2010)</a:t>
            </a:r>
          </a:p>
          <a:p>
            <a:pPr marL="2099567" lvl="4" indent="-233285" defTabSz="466570">
              <a:buFont typeface="+mj-lt"/>
              <a:buAutoNum type="arabicPeriod"/>
            </a:pPr>
            <a:r>
              <a:rPr lang="en-US" b="0" baseline="0" dirty="0" smtClean="0"/>
              <a:t>Maturity (2010 – 2013)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No new versions or patches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Standard support provided (helpdesk and email)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Continued expansion of online information and Knowledgebase</a:t>
            </a:r>
          </a:p>
          <a:p>
            <a:pPr marL="2566138" lvl="5" indent="-233285" defTabSz="466570"/>
            <a:r>
              <a:rPr lang="en-US" b="0" baseline="0" dirty="0" smtClean="0"/>
              <a:t>With release of Biotics 5 in 2013 we will enter the last 12 month of this stage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Limited support provided (helpdesk and email)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New environments not certified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Few updates to online information (i.e., Knowledgebase)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baseline="0" dirty="0" smtClean="0"/>
              <a:t>Saturation and decline/Retired (2014) – final phase of Biotics 4</a:t>
            </a:r>
          </a:p>
          <a:p>
            <a:pPr marL="3032708" lvl="6" indent="-233285">
              <a:buFont typeface="Arial" pitchFamily="34" charset="0"/>
              <a:buChar char="•"/>
            </a:pPr>
            <a:r>
              <a:rPr lang="en-US" b="0" baseline="0" dirty="0" smtClean="0"/>
              <a:t>Standard helpdesk and email support ends</a:t>
            </a:r>
          </a:p>
          <a:p>
            <a:pPr marL="3032708" lvl="6" indent="-233285">
              <a:buFont typeface="Arial" pitchFamily="34" charset="0"/>
              <a:buChar char="•"/>
            </a:pPr>
            <a:r>
              <a:rPr lang="en-US" b="0" baseline="0" dirty="0" smtClean="0"/>
              <a:t>Access to very limited support through Biotics 4 online help archives</a:t>
            </a:r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699855" lvl="1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2566138" lvl="5" indent="-233285">
              <a:buFont typeface="+mj-lt"/>
              <a:buAutoNum type="arabicPeriod"/>
            </a:pPr>
            <a:endParaRPr lang="en-US" b="1" baseline="0" dirty="0" smtClean="0"/>
          </a:p>
          <a:p>
            <a:pPr marL="2566138" lvl="5" indent="-233285">
              <a:buFont typeface="+mj-lt"/>
              <a:buAutoNum type="arabicPeriod"/>
            </a:pPr>
            <a:endParaRPr lang="en-US" b="1" baseline="0" dirty="0" smtClean="0"/>
          </a:p>
          <a:p>
            <a:pPr lvl="3"/>
            <a:endParaRPr lang="en-US" baseline="0" dirty="0" smtClean="0"/>
          </a:p>
          <a:p>
            <a:pPr lvl="3"/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180E-52CB-DE48-9725-4F81BEF79D76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Biotics 4</a:t>
            </a:r>
          </a:p>
          <a:p>
            <a:r>
              <a:rPr lang="en-US" dirty="0" smtClean="0"/>
              <a:t>	Living with Aging system</a:t>
            </a:r>
          </a:p>
          <a:p>
            <a:r>
              <a:rPr lang="en-US" dirty="0" smtClean="0"/>
              <a:t>		Compatibility issues in new environments</a:t>
            </a:r>
            <a:r>
              <a:rPr lang="en-US" baseline="0" dirty="0" smtClean="0"/>
              <a:t> (Windows, Oracle)</a:t>
            </a:r>
          </a:p>
          <a:p>
            <a:r>
              <a:rPr lang="en-US" baseline="0" dirty="0" smtClean="0"/>
              <a:t>	Other common problems (DM comments)</a:t>
            </a:r>
          </a:p>
          <a:p>
            <a:r>
              <a:rPr lang="en-US" baseline="0" dirty="0" smtClean="0"/>
              <a:t>	</a:t>
            </a:r>
            <a:r>
              <a:rPr lang="en-US" dirty="0" smtClean="0"/>
              <a:t>Phasing out Biotics</a:t>
            </a:r>
            <a:r>
              <a:rPr lang="en-US" baseline="0" dirty="0" smtClean="0"/>
              <a:t> 4 – Support will continue through FY13 and be phased out in FY14 (discuss with Lori)</a:t>
            </a:r>
          </a:p>
          <a:p>
            <a:pPr lvl="2"/>
            <a:r>
              <a:rPr lang="en-US" baseline="0" dirty="0" smtClean="0"/>
              <a:t>  Four stages;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dirty="0" smtClean="0"/>
              <a:t>Market introduction / General</a:t>
            </a:r>
            <a:r>
              <a:rPr lang="en-US" b="0" baseline="0" dirty="0" smtClean="0"/>
              <a:t> Availability (2003- 2004)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baseline="0" dirty="0" smtClean="0"/>
              <a:t>Growth/Extended  (2004 – 2010)</a:t>
            </a:r>
          </a:p>
          <a:p>
            <a:pPr marL="2099567" lvl="4" indent="-233285" defTabSz="466570">
              <a:buFont typeface="+mj-lt"/>
              <a:buAutoNum type="arabicPeriod"/>
            </a:pPr>
            <a:r>
              <a:rPr lang="en-US" b="0" baseline="0" dirty="0" smtClean="0"/>
              <a:t>Maturity (2010 – 2013)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No new versions or patches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Standard support provided (helpdesk and email)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Continued expansion of online information and Knowledgebase</a:t>
            </a:r>
          </a:p>
          <a:p>
            <a:pPr marL="2566138" lvl="5" indent="-233285" defTabSz="466570"/>
            <a:r>
              <a:rPr lang="en-US" b="0" baseline="0" dirty="0" smtClean="0"/>
              <a:t>With release of Biotics 5 in 2013 we will enter the last 12 month of this stage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Limited support provided (helpdesk and email)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New environments not certified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Few updates to online information (i.e., Knowledgebase)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baseline="0" dirty="0" smtClean="0"/>
              <a:t>Saturation and decline/Retired (2014) – final phase of Biotics 4</a:t>
            </a:r>
          </a:p>
          <a:p>
            <a:pPr marL="3032708" lvl="6" indent="-233285">
              <a:buFont typeface="Arial" pitchFamily="34" charset="0"/>
              <a:buChar char="•"/>
            </a:pPr>
            <a:r>
              <a:rPr lang="en-US" b="0" baseline="0" dirty="0" smtClean="0"/>
              <a:t>Standard helpdesk and email support ends</a:t>
            </a:r>
          </a:p>
          <a:p>
            <a:pPr marL="3032708" lvl="6" indent="-233285">
              <a:buFont typeface="Arial" pitchFamily="34" charset="0"/>
              <a:buChar char="•"/>
            </a:pPr>
            <a:r>
              <a:rPr lang="en-US" b="0" baseline="0" dirty="0" smtClean="0"/>
              <a:t>Access to very limited support through Biotics 4 online help archives</a:t>
            </a:r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699855" lvl="1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2566138" lvl="5" indent="-233285">
              <a:buFont typeface="+mj-lt"/>
              <a:buAutoNum type="arabicPeriod"/>
            </a:pPr>
            <a:endParaRPr lang="en-US" b="1" baseline="0" dirty="0" smtClean="0"/>
          </a:p>
          <a:p>
            <a:pPr marL="2566138" lvl="5" indent="-233285">
              <a:buFont typeface="+mj-lt"/>
              <a:buAutoNum type="arabicPeriod"/>
            </a:pPr>
            <a:endParaRPr lang="en-US" b="1" baseline="0" dirty="0" smtClean="0"/>
          </a:p>
          <a:p>
            <a:pPr lvl="3"/>
            <a:endParaRPr lang="en-US" baseline="0" dirty="0" smtClean="0"/>
          </a:p>
          <a:p>
            <a:pPr lvl="3"/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180E-52CB-DE48-9725-4F81BEF79D76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Biotics 4</a:t>
            </a:r>
          </a:p>
          <a:p>
            <a:r>
              <a:rPr lang="en-US" dirty="0" smtClean="0"/>
              <a:t>	Living with Aging system</a:t>
            </a:r>
          </a:p>
          <a:p>
            <a:r>
              <a:rPr lang="en-US" dirty="0" smtClean="0"/>
              <a:t>		Compatibility issues in new environments</a:t>
            </a:r>
            <a:r>
              <a:rPr lang="en-US" baseline="0" dirty="0" smtClean="0"/>
              <a:t> (Windows, Oracle)</a:t>
            </a:r>
          </a:p>
          <a:p>
            <a:r>
              <a:rPr lang="en-US" baseline="0" dirty="0" smtClean="0"/>
              <a:t>	Other common problems (DM comments)</a:t>
            </a:r>
          </a:p>
          <a:p>
            <a:r>
              <a:rPr lang="en-US" baseline="0" dirty="0" smtClean="0"/>
              <a:t>	</a:t>
            </a:r>
            <a:r>
              <a:rPr lang="en-US" dirty="0" smtClean="0"/>
              <a:t>Phasing out Biotics</a:t>
            </a:r>
            <a:r>
              <a:rPr lang="en-US" baseline="0" dirty="0" smtClean="0"/>
              <a:t> 4 – Support will continue through FY13 and be phased out in FY14 (discuss with Lori)</a:t>
            </a:r>
          </a:p>
          <a:p>
            <a:pPr lvl="2"/>
            <a:r>
              <a:rPr lang="en-US" baseline="0" dirty="0" smtClean="0"/>
              <a:t>  Four stages;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dirty="0" smtClean="0"/>
              <a:t>Market introduction / General</a:t>
            </a:r>
            <a:r>
              <a:rPr lang="en-US" b="0" baseline="0" dirty="0" smtClean="0"/>
              <a:t> Availability (2003- 2004)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baseline="0" dirty="0" smtClean="0"/>
              <a:t>Growth/Extended  (2004 – 2010)</a:t>
            </a:r>
          </a:p>
          <a:p>
            <a:pPr marL="2099567" lvl="4" indent="-233285" defTabSz="466570">
              <a:buFont typeface="+mj-lt"/>
              <a:buAutoNum type="arabicPeriod"/>
            </a:pPr>
            <a:r>
              <a:rPr lang="en-US" b="0" baseline="0" dirty="0" smtClean="0"/>
              <a:t>Maturity (2010 – 2013)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No new versions or patches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Standard support provided (helpdesk and email)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Continued expansion of online information and Knowledgebase</a:t>
            </a:r>
          </a:p>
          <a:p>
            <a:pPr marL="2566138" lvl="5" indent="-233285" defTabSz="466570"/>
            <a:r>
              <a:rPr lang="en-US" b="0" baseline="0" dirty="0" smtClean="0"/>
              <a:t>With release of Biotics 5 in 2013 we will enter the last 12 month of this stage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Limited support provided (helpdesk and email)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New environments not certified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Few updates to online information (i.e., Knowledgebase)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baseline="0" dirty="0" smtClean="0"/>
              <a:t>Saturation and decline/Retired (2014) – final phase of Biotics 4</a:t>
            </a:r>
          </a:p>
          <a:p>
            <a:pPr marL="3032708" lvl="6" indent="-233285">
              <a:buFont typeface="Arial" pitchFamily="34" charset="0"/>
              <a:buChar char="•"/>
            </a:pPr>
            <a:r>
              <a:rPr lang="en-US" b="0" baseline="0" dirty="0" smtClean="0"/>
              <a:t>Standard helpdesk and email support ends</a:t>
            </a:r>
          </a:p>
          <a:p>
            <a:pPr marL="3032708" lvl="6" indent="-233285">
              <a:buFont typeface="Arial" pitchFamily="34" charset="0"/>
              <a:buChar char="•"/>
            </a:pPr>
            <a:r>
              <a:rPr lang="en-US" b="0" baseline="0" dirty="0" smtClean="0"/>
              <a:t>Access to very limited support through Biotics 4 online help archives</a:t>
            </a:r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699855" lvl="1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2566138" lvl="5" indent="-233285">
              <a:buFont typeface="+mj-lt"/>
              <a:buAutoNum type="arabicPeriod"/>
            </a:pPr>
            <a:endParaRPr lang="en-US" b="1" baseline="0" dirty="0" smtClean="0"/>
          </a:p>
          <a:p>
            <a:pPr marL="2566138" lvl="5" indent="-233285">
              <a:buFont typeface="+mj-lt"/>
              <a:buAutoNum type="arabicPeriod"/>
            </a:pPr>
            <a:endParaRPr lang="en-US" b="1" baseline="0" dirty="0" smtClean="0"/>
          </a:p>
          <a:p>
            <a:pPr lvl="3"/>
            <a:endParaRPr lang="en-US" baseline="0" dirty="0" smtClean="0"/>
          </a:p>
          <a:p>
            <a:pPr lvl="3"/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180E-52CB-DE48-9725-4F81BEF79D76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Biotics 4</a:t>
            </a:r>
          </a:p>
          <a:p>
            <a:r>
              <a:rPr lang="en-US" dirty="0" smtClean="0"/>
              <a:t>	Living with Aging system</a:t>
            </a:r>
          </a:p>
          <a:p>
            <a:r>
              <a:rPr lang="en-US" dirty="0" smtClean="0"/>
              <a:t>		Compatibility issues in new environments</a:t>
            </a:r>
            <a:r>
              <a:rPr lang="en-US" baseline="0" dirty="0" smtClean="0"/>
              <a:t> (Windows, Oracle)</a:t>
            </a:r>
          </a:p>
          <a:p>
            <a:r>
              <a:rPr lang="en-US" baseline="0" dirty="0" smtClean="0"/>
              <a:t>	Other common problems (DM comments)</a:t>
            </a:r>
          </a:p>
          <a:p>
            <a:r>
              <a:rPr lang="en-US" baseline="0" dirty="0" smtClean="0"/>
              <a:t>	</a:t>
            </a:r>
            <a:r>
              <a:rPr lang="en-US" dirty="0" smtClean="0"/>
              <a:t>Phasing out Biotics</a:t>
            </a:r>
            <a:r>
              <a:rPr lang="en-US" baseline="0" dirty="0" smtClean="0"/>
              <a:t> 4 – Support will continue through FY13 and be phased out in FY14 (discuss with Lori)</a:t>
            </a:r>
          </a:p>
          <a:p>
            <a:pPr lvl="2"/>
            <a:r>
              <a:rPr lang="en-US" baseline="0" dirty="0" smtClean="0"/>
              <a:t>  Four stages;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dirty="0" smtClean="0"/>
              <a:t>Market introduction / General</a:t>
            </a:r>
            <a:r>
              <a:rPr lang="en-US" b="0" baseline="0" dirty="0" smtClean="0"/>
              <a:t> Availability (2003- 2004)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baseline="0" dirty="0" smtClean="0"/>
              <a:t>Growth/Extended  (2004 – 2010)</a:t>
            </a:r>
          </a:p>
          <a:p>
            <a:pPr marL="2099567" lvl="4" indent="-233285" defTabSz="466570">
              <a:buFont typeface="+mj-lt"/>
              <a:buAutoNum type="arabicPeriod"/>
            </a:pPr>
            <a:r>
              <a:rPr lang="en-US" b="0" baseline="0" dirty="0" smtClean="0"/>
              <a:t>Maturity (2010 – 2013)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No new versions or patches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Standard support provided (helpdesk and email)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Continued expansion of online information and Knowledgebase</a:t>
            </a:r>
          </a:p>
          <a:p>
            <a:pPr marL="2566138" lvl="5" indent="-233285" defTabSz="466570"/>
            <a:r>
              <a:rPr lang="en-US" b="0" baseline="0" dirty="0" smtClean="0"/>
              <a:t>With release of Biotics 5 in 2013 we will enter the last 12 month of this stage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Limited support provided (helpdesk and email)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New environments not certified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Few updates to online information (i.e., Knowledgebase)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baseline="0" dirty="0" smtClean="0"/>
              <a:t>Saturation and decline/Retired (2014) – final phase of Biotics 4</a:t>
            </a:r>
          </a:p>
          <a:p>
            <a:pPr marL="3032708" lvl="6" indent="-233285">
              <a:buFont typeface="Arial" pitchFamily="34" charset="0"/>
              <a:buChar char="•"/>
            </a:pPr>
            <a:r>
              <a:rPr lang="en-US" b="0" baseline="0" dirty="0" smtClean="0"/>
              <a:t>Standard helpdesk and email support ends</a:t>
            </a:r>
          </a:p>
          <a:p>
            <a:pPr marL="3032708" lvl="6" indent="-233285">
              <a:buFont typeface="Arial" pitchFamily="34" charset="0"/>
              <a:buChar char="•"/>
            </a:pPr>
            <a:r>
              <a:rPr lang="en-US" b="0" baseline="0" dirty="0" smtClean="0"/>
              <a:t>Access to very limited support through Biotics 4 online help archives</a:t>
            </a:r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699855" lvl="1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2566138" lvl="5" indent="-233285">
              <a:buFont typeface="+mj-lt"/>
              <a:buAutoNum type="arabicPeriod"/>
            </a:pPr>
            <a:endParaRPr lang="en-US" b="1" baseline="0" dirty="0" smtClean="0"/>
          </a:p>
          <a:p>
            <a:pPr marL="2566138" lvl="5" indent="-233285">
              <a:buFont typeface="+mj-lt"/>
              <a:buAutoNum type="arabicPeriod"/>
            </a:pPr>
            <a:endParaRPr lang="en-US" b="1" baseline="0" dirty="0" smtClean="0"/>
          </a:p>
          <a:p>
            <a:pPr lvl="3"/>
            <a:endParaRPr lang="en-US" baseline="0" dirty="0" smtClean="0"/>
          </a:p>
          <a:p>
            <a:pPr lvl="3"/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180E-52CB-DE48-9725-4F81BEF79D76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Biotics 4</a:t>
            </a:r>
          </a:p>
          <a:p>
            <a:r>
              <a:rPr lang="en-US" dirty="0" smtClean="0"/>
              <a:t>	Living with Aging system</a:t>
            </a:r>
          </a:p>
          <a:p>
            <a:r>
              <a:rPr lang="en-US" dirty="0" smtClean="0"/>
              <a:t>		Compatibility issues in new environments</a:t>
            </a:r>
            <a:r>
              <a:rPr lang="en-US" baseline="0" dirty="0" smtClean="0"/>
              <a:t> (Windows, Oracle)</a:t>
            </a:r>
          </a:p>
          <a:p>
            <a:r>
              <a:rPr lang="en-US" baseline="0" dirty="0" smtClean="0"/>
              <a:t>	Other common problems (DM comments)</a:t>
            </a:r>
          </a:p>
          <a:p>
            <a:r>
              <a:rPr lang="en-US" baseline="0" dirty="0" smtClean="0"/>
              <a:t>	</a:t>
            </a:r>
            <a:r>
              <a:rPr lang="en-US" dirty="0" smtClean="0"/>
              <a:t>Phasing out Biotics</a:t>
            </a:r>
            <a:r>
              <a:rPr lang="en-US" baseline="0" dirty="0" smtClean="0"/>
              <a:t> 4 – Support will continue through FY13 and be phased out in FY14 (discuss with Lori)</a:t>
            </a:r>
          </a:p>
          <a:p>
            <a:pPr lvl="2"/>
            <a:r>
              <a:rPr lang="en-US" baseline="0" dirty="0" smtClean="0"/>
              <a:t>  Four stages;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dirty="0" smtClean="0"/>
              <a:t>Market introduction / General</a:t>
            </a:r>
            <a:r>
              <a:rPr lang="en-US" b="0" baseline="0" dirty="0" smtClean="0"/>
              <a:t> Availability (2003- 2004)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baseline="0" dirty="0" smtClean="0"/>
              <a:t>Growth/Extended  (2004 – 2010)</a:t>
            </a:r>
          </a:p>
          <a:p>
            <a:pPr marL="2099567" lvl="4" indent="-233285" defTabSz="466570">
              <a:buFont typeface="+mj-lt"/>
              <a:buAutoNum type="arabicPeriod"/>
            </a:pPr>
            <a:r>
              <a:rPr lang="en-US" b="0" baseline="0" dirty="0" smtClean="0"/>
              <a:t>Maturity (2010 – 2013)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No new versions or patches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Standard support provided (helpdesk and email)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Continued expansion of online information and Knowledgebase</a:t>
            </a:r>
          </a:p>
          <a:p>
            <a:pPr marL="2566138" lvl="5" indent="-233285" defTabSz="466570"/>
            <a:r>
              <a:rPr lang="en-US" b="0" baseline="0" dirty="0" smtClean="0"/>
              <a:t>With release of Biotics 5 in 2013 we will enter the last 12 month of this stage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Limited support provided (helpdesk and email)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New environments not certified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Few updates to online information (i.e., Knowledgebase)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baseline="0" dirty="0" smtClean="0"/>
              <a:t>Saturation and decline/Retired (2014) – final phase of Biotics 4</a:t>
            </a:r>
          </a:p>
          <a:p>
            <a:pPr marL="3032708" lvl="6" indent="-233285">
              <a:buFont typeface="Arial" pitchFamily="34" charset="0"/>
              <a:buChar char="•"/>
            </a:pPr>
            <a:r>
              <a:rPr lang="en-US" b="0" baseline="0" dirty="0" smtClean="0"/>
              <a:t>Standard helpdesk and email support ends</a:t>
            </a:r>
          </a:p>
          <a:p>
            <a:pPr marL="3032708" lvl="6" indent="-233285">
              <a:buFont typeface="Arial" pitchFamily="34" charset="0"/>
              <a:buChar char="•"/>
            </a:pPr>
            <a:r>
              <a:rPr lang="en-US" b="0" baseline="0" dirty="0" smtClean="0"/>
              <a:t>Access to very limited support through Biotics 4 online help archives</a:t>
            </a:r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699855" lvl="1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2566138" lvl="5" indent="-233285">
              <a:buFont typeface="+mj-lt"/>
              <a:buAutoNum type="arabicPeriod"/>
            </a:pPr>
            <a:endParaRPr lang="en-US" b="1" baseline="0" dirty="0" smtClean="0"/>
          </a:p>
          <a:p>
            <a:pPr marL="2566138" lvl="5" indent="-233285">
              <a:buFont typeface="+mj-lt"/>
              <a:buAutoNum type="arabicPeriod"/>
            </a:pPr>
            <a:endParaRPr lang="en-US" b="1" baseline="0" dirty="0" smtClean="0"/>
          </a:p>
          <a:p>
            <a:pPr lvl="3"/>
            <a:endParaRPr lang="en-US" baseline="0" dirty="0" smtClean="0"/>
          </a:p>
          <a:p>
            <a:pPr lvl="3"/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180E-52CB-DE48-9725-4F81BEF79D76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Biotics 4</a:t>
            </a:r>
          </a:p>
          <a:p>
            <a:r>
              <a:rPr lang="en-US" dirty="0" smtClean="0"/>
              <a:t>	Living with Aging system</a:t>
            </a:r>
          </a:p>
          <a:p>
            <a:r>
              <a:rPr lang="en-US" dirty="0" smtClean="0"/>
              <a:t>		Compatibility issues in new environments</a:t>
            </a:r>
            <a:r>
              <a:rPr lang="en-US" baseline="0" dirty="0" smtClean="0"/>
              <a:t> (Windows, Oracle)</a:t>
            </a:r>
          </a:p>
          <a:p>
            <a:r>
              <a:rPr lang="en-US" baseline="0" dirty="0" smtClean="0"/>
              <a:t>	Other common problems (DM comments)</a:t>
            </a:r>
          </a:p>
          <a:p>
            <a:r>
              <a:rPr lang="en-US" baseline="0" dirty="0" smtClean="0"/>
              <a:t>	</a:t>
            </a:r>
            <a:r>
              <a:rPr lang="en-US" dirty="0" smtClean="0"/>
              <a:t>Phasing out Biotics</a:t>
            </a:r>
            <a:r>
              <a:rPr lang="en-US" baseline="0" dirty="0" smtClean="0"/>
              <a:t> 4 – Support will continue through FY13 and be phased out in FY14 (discuss with Lori)</a:t>
            </a:r>
          </a:p>
          <a:p>
            <a:pPr lvl="2"/>
            <a:r>
              <a:rPr lang="en-US" baseline="0" dirty="0" smtClean="0"/>
              <a:t>  Four stages;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dirty="0" smtClean="0"/>
              <a:t>Market introduction / General</a:t>
            </a:r>
            <a:r>
              <a:rPr lang="en-US" b="0" baseline="0" dirty="0" smtClean="0"/>
              <a:t> Availability (2003- 2004)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baseline="0" dirty="0" smtClean="0"/>
              <a:t>Growth/Extended  (2004 – 2010)</a:t>
            </a:r>
          </a:p>
          <a:p>
            <a:pPr marL="2099567" lvl="4" indent="-233285" defTabSz="466570">
              <a:buFont typeface="+mj-lt"/>
              <a:buAutoNum type="arabicPeriod"/>
            </a:pPr>
            <a:r>
              <a:rPr lang="en-US" b="0" baseline="0" dirty="0" smtClean="0"/>
              <a:t>Maturity (2010 – 2013)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No new versions or patches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Standard support provided (helpdesk and email)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Continued expansion of online information and Knowledgebase</a:t>
            </a:r>
          </a:p>
          <a:p>
            <a:pPr marL="2566138" lvl="5" indent="-233285" defTabSz="466570"/>
            <a:r>
              <a:rPr lang="en-US" b="0" baseline="0" dirty="0" smtClean="0"/>
              <a:t>With release of Biotics 5 in 2013 we will enter the last 12 month of this stage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Limited support provided (helpdesk and email)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New environments not certified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Few updates to online information (i.e., Knowledgebase)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baseline="0" dirty="0" smtClean="0"/>
              <a:t>Saturation and decline/Retired (2014) – final phase of Biotics 4</a:t>
            </a:r>
          </a:p>
          <a:p>
            <a:pPr marL="3032708" lvl="6" indent="-233285">
              <a:buFont typeface="Arial" pitchFamily="34" charset="0"/>
              <a:buChar char="•"/>
            </a:pPr>
            <a:r>
              <a:rPr lang="en-US" b="0" baseline="0" dirty="0" smtClean="0"/>
              <a:t>Standard helpdesk and email support ends</a:t>
            </a:r>
          </a:p>
          <a:p>
            <a:pPr marL="3032708" lvl="6" indent="-233285">
              <a:buFont typeface="Arial" pitchFamily="34" charset="0"/>
              <a:buChar char="•"/>
            </a:pPr>
            <a:r>
              <a:rPr lang="en-US" b="0" baseline="0" dirty="0" smtClean="0"/>
              <a:t>Access to very limited support through Biotics 4 online help archives</a:t>
            </a:r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699855" lvl="1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2566138" lvl="5" indent="-233285">
              <a:buFont typeface="+mj-lt"/>
              <a:buAutoNum type="arabicPeriod"/>
            </a:pPr>
            <a:endParaRPr lang="en-US" b="1" baseline="0" dirty="0" smtClean="0"/>
          </a:p>
          <a:p>
            <a:pPr marL="2566138" lvl="5" indent="-233285">
              <a:buFont typeface="+mj-lt"/>
              <a:buAutoNum type="arabicPeriod"/>
            </a:pPr>
            <a:endParaRPr lang="en-US" b="1" baseline="0" dirty="0" smtClean="0"/>
          </a:p>
          <a:p>
            <a:pPr lvl="3"/>
            <a:endParaRPr lang="en-US" baseline="0" dirty="0" smtClean="0"/>
          </a:p>
          <a:p>
            <a:pPr lvl="3"/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180E-52CB-DE48-9725-4F81BEF79D76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941763" y="3295650"/>
            <a:ext cx="4289425" cy="2263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368675" y="2286000"/>
            <a:ext cx="1144588" cy="3846513"/>
          </a:xfrm>
          <a:custGeom>
            <a:avLst/>
            <a:gdLst>
              <a:gd name="connsiteX0" fmla="*/ 0 w 1144163"/>
              <a:gd name="connsiteY0" fmla="*/ 0 h 3847207"/>
              <a:gd name="connsiteX1" fmla="*/ 1144163 w 1144163"/>
              <a:gd name="connsiteY1" fmla="*/ 0 h 3847207"/>
              <a:gd name="connsiteX2" fmla="*/ 1144163 w 1144163"/>
              <a:gd name="connsiteY2" fmla="*/ 3847207 h 3847207"/>
              <a:gd name="connsiteX3" fmla="*/ 0 w 1144163"/>
              <a:gd name="connsiteY3" fmla="*/ 3847207 h 3847207"/>
              <a:gd name="connsiteX4" fmla="*/ 0 w 1144163"/>
              <a:gd name="connsiteY4" fmla="*/ 0 h 384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163" h="3847207">
                <a:moveTo>
                  <a:pt x="0" y="0"/>
                </a:moveTo>
                <a:lnTo>
                  <a:pt x="1144163" y="0"/>
                </a:lnTo>
                <a:lnTo>
                  <a:pt x="1144163" y="3847207"/>
                </a:lnTo>
                <a:lnTo>
                  <a:pt x="0" y="3847207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400" dirty="0">
                <a:solidFill>
                  <a:srgbClr val="DCE0E4"/>
                </a:solidFill>
                <a:latin typeface="+mn-lt"/>
              </a:rPr>
              <a:t>[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699375" y="2286000"/>
            <a:ext cx="1144588" cy="3846513"/>
          </a:xfrm>
          <a:custGeom>
            <a:avLst/>
            <a:gdLst>
              <a:gd name="connsiteX0" fmla="*/ 0 w 1144163"/>
              <a:gd name="connsiteY0" fmla="*/ 0 h 3847207"/>
              <a:gd name="connsiteX1" fmla="*/ 1144163 w 1144163"/>
              <a:gd name="connsiteY1" fmla="*/ 0 h 3847207"/>
              <a:gd name="connsiteX2" fmla="*/ 1144163 w 1144163"/>
              <a:gd name="connsiteY2" fmla="*/ 3847207 h 3847207"/>
              <a:gd name="connsiteX3" fmla="*/ 0 w 1144163"/>
              <a:gd name="connsiteY3" fmla="*/ 3847207 h 3847207"/>
              <a:gd name="connsiteX4" fmla="*/ 0 w 1144163"/>
              <a:gd name="connsiteY4" fmla="*/ 0 h 384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163" h="3847207">
                <a:moveTo>
                  <a:pt x="0" y="0"/>
                </a:moveTo>
                <a:lnTo>
                  <a:pt x="1144163" y="0"/>
                </a:lnTo>
                <a:lnTo>
                  <a:pt x="1144163" y="3847207"/>
                </a:lnTo>
                <a:lnTo>
                  <a:pt x="0" y="3847207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400" dirty="0">
                <a:solidFill>
                  <a:srgbClr val="DCE0E4"/>
                </a:solidFill>
                <a:latin typeface="+mn-lt"/>
              </a:rPr>
              <a:t>]</a:t>
            </a:r>
          </a:p>
        </p:txBody>
      </p:sp>
      <p:pic>
        <p:nvPicPr>
          <p:cNvPr id="15" name="Picture 9" descr="Logo_Inline-Tag.png"/>
          <p:cNvPicPr>
            <a:picLocks noChangeAspect="1"/>
          </p:cNvPicPr>
          <p:nvPr userDrawn="1"/>
        </p:nvPicPr>
        <p:blipFill>
          <a:blip r:embed="rId2"/>
          <a:srcRect b="-12639"/>
          <a:stretch>
            <a:fillRect/>
          </a:stretch>
        </p:blipFill>
        <p:spPr bwMode="auto">
          <a:xfrm>
            <a:off x="4340225" y="3794125"/>
            <a:ext cx="3513138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133793" y="1124712"/>
            <a:ext cx="3008042" cy="1357081"/>
          </a:xfrm>
        </p:spPr>
        <p:txBody>
          <a:bodyPr>
            <a:noAutofit/>
          </a:bodyPr>
          <a:lstStyle>
            <a:lvl1pPr algn="l">
              <a:defRPr sz="360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0"/>
            <a:ext cx="9144000" cy="6573838"/>
            <a:chOff x="0" y="0"/>
            <a:chExt cx="9144000" cy="657422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174818"/>
            </a:xfrm>
            <a:prstGeom prst="rect">
              <a:avLst/>
            </a:prstGeom>
            <a:solidFill>
              <a:srgbClr val="FFE9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0" y="1174818"/>
              <a:ext cx="9144000" cy="539940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7472">
              <a:spcBef>
                <a:spcPts val="800"/>
              </a:spcBef>
              <a:spcAft>
                <a:spcPts val="600"/>
              </a:spcAft>
              <a:defRPr sz="4000">
                <a:latin typeface="Calibri"/>
                <a:cs typeface="Calibri"/>
              </a:defRPr>
            </a:lvl1pPr>
            <a:lvl2pPr>
              <a:defRPr sz="3600">
                <a:latin typeface="Calibri"/>
                <a:cs typeface="Calibri"/>
              </a:defRPr>
            </a:lvl2pPr>
            <a:lvl3pPr>
              <a:defRPr sz="3200">
                <a:latin typeface="Calibri"/>
                <a:cs typeface="Calibri"/>
              </a:defRPr>
            </a:lvl3pPr>
            <a:lvl4pPr>
              <a:defRPr sz="2800">
                <a:latin typeface="Calibri"/>
                <a:cs typeface="Calibri"/>
              </a:defRPr>
            </a:lvl4pPr>
            <a:lvl5pPr>
              <a:defRPr sz="2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214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501B6-D1DC-44CE-A07F-1DEC4F840948}" type="datetimeFigureOut">
              <a:rPr lang="en-US"/>
              <a:pPr>
                <a:defRPr/>
              </a:pPr>
              <a:t>3/26/2014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2141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214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1149C-A224-46E2-82DF-612F45216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6574220"/>
            <a:chOff x="0" y="0"/>
            <a:chExt cx="9144000" cy="657422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1174749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1174750"/>
              <a:ext cx="9144000" cy="5399470"/>
            </a:xfrm>
            <a:prstGeom prst="rect">
              <a:avLst/>
            </a:prstGeom>
            <a:solidFill>
              <a:srgbClr val="FFE9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7472">
              <a:spcAft>
                <a:spcPts val="600"/>
              </a:spcAft>
              <a:defRPr sz="4000">
                <a:latin typeface="Calibri"/>
                <a:cs typeface="Calibri"/>
              </a:defRPr>
            </a:lvl1pPr>
            <a:lvl2pPr>
              <a:defRPr sz="3600">
                <a:latin typeface="Calibri"/>
                <a:cs typeface="Calibri"/>
              </a:defRPr>
            </a:lvl2pPr>
            <a:lvl3pPr>
              <a:defRPr sz="3200">
                <a:latin typeface="Calibri"/>
                <a:cs typeface="Calibri"/>
              </a:defRPr>
            </a:lvl3pPr>
            <a:lvl4pPr>
              <a:defRPr sz="2800">
                <a:latin typeface="Calibri"/>
                <a:cs typeface="Calibri"/>
              </a:defRPr>
            </a:lvl4pPr>
            <a:lvl5pPr>
              <a:defRPr sz="2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3/26/2014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/>
          <p:nvPr userDrawn="1"/>
        </p:nvGrpSpPr>
        <p:grpSpPr>
          <a:xfrm>
            <a:off x="0" y="0"/>
            <a:ext cx="9144000" cy="6573838"/>
            <a:chOff x="0" y="0"/>
            <a:chExt cx="9144000" cy="6573838"/>
          </a:xfrm>
        </p:grpSpPr>
        <p:sp>
          <p:nvSpPr>
            <p:cNvPr id="6" name="Rectangle 5"/>
            <p:cNvSpPr/>
            <p:nvPr/>
          </p:nvSpPr>
          <p:spPr bwMode="auto">
            <a:xfrm>
              <a:off x="0" y="0"/>
              <a:ext cx="9144000" cy="1174750"/>
            </a:xfrm>
            <a:prstGeom prst="rect">
              <a:avLst/>
            </a:prstGeom>
            <a:solidFill>
              <a:srgbClr val="FFEA8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0" y="1174750"/>
              <a:ext cx="9144000" cy="5399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F286C-EFC8-40F4-869B-384D259F4DD2}" type="datetimeFigureOut">
              <a:rPr lang="en-US"/>
              <a:pPr>
                <a:defRPr/>
              </a:pPr>
              <a:t>3/26/2014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DE4B1-5967-4F47-9CEF-A70BD7788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9144000" cy="6574220"/>
            <a:chOff x="0" y="0"/>
            <a:chExt cx="9144000" cy="657422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1174749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1174750"/>
              <a:ext cx="9144000" cy="5399470"/>
            </a:xfrm>
            <a:prstGeom prst="rect">
              <a:avLst/>
            </a:prstGeom>
            <a:solidFill>
              <a:srgbClr val="FFE9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2"/>
          <p:cNvGrpSpPr/>
          <p:nvPr userDrawn="1"/>
        </p:nvGrpSpPr>
        <p:grpSpPr>
          <a:xfrm>
            <a:off x="0" y="0"/>
            <a:ext cx="9144000" cy="6573838"/>
            <a:chOff x="0" y="0"/>
            <a:chExt cx="9144000" cy="6573838"/>
          </a:xfrm>
        </p:grpSpPr>
        <p:sp>
          <p:nvSpPr>
            <p:cNvPr id="8" name="Rectangle 7"/>
            <p:cNvSpPr/>
            <p:nvPr/>
          </p:nvSpPr>
          <p:spPr bwMode="auto">
            <a:xfrm>
              <a:off x="0" y="0"/>
              <a:ext cx="9144000" cy="1174750"/>
            </a:xfrm>
            <a:prstGeom prst="rect">
              <a:avLst/>
            </a:prstGeom>
            <a:solidFill>
              <a:srgbClr val="FFEA8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0" y="1174750"/>
              <a:ext cx="9144000" cy="5399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 userDrawn="1"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F4F36-9F1B-4F17-B3AD-5046984704DF}" type="datetimeFigureOut">
              <a:rPr lang="en-US"/>
              <a:pPr>
                <a:defRPr/>
              </a:pPr>
              <a:t>3/26/2014</a:t>
            </a:fld>
            <a:endParaRPr lang="en-US"/>
          </a:p>
        </p:txBody>
      </p:sp>
      <p:sp>
        <p:nvSpPr>
          <p:cNvPr id="11" name="Footer Placeholder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16726-4A69-4BAB-A856-35D9399E6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0"/>
            <a:ext cx="9144000" cy="6574220"/>
            <a:chOff x="0" y="0"/>
            <a:chExt cx="9144000" cy="657422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1174749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1174750"/>
              <a:ext cx="9144000" cy="5399470"/>
            </a:xfrm>
            <a:prstGeom prst="rect">
              <a:avLst/>
            </a:prstGeom>
            <a:solidFill>
              <a:srgbClr val="FFE9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7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4576"/>
            <a:ext cx="8229600" cy="4941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fld id="{4844A1F6-ED14-C94B-98CF-52FCF40DDEB1}" type="datetimeFigureOut">
              <a:rPr lang="en-US" smtClean="0"/>
              <a:pPr/>
              <a:t>3/26/2014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fld id="{F808DC92-C169-F04E-A1E5-3D481F10C5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50" r:id="rId3"/>
    <p:sldLayoutId id="2147483661" r:id="rId4"/>
    <p:sldLayoutId id="2147483652" r:id="rId5"/>
    <p:sldLayoutId id="2147483662" r:id="rId6"/>
    <p:sldLayoutId id="2147483653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/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3366"/>
          </a:solidFill>
          <a:latin typeface="Trebuchet MS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•"/>
        <a:defRPr sz="3200" kern="1200">
          <a:solidFill>
            <a:srgbClr val="003366"/>
          </a:solidFill>
          <a:latin typeface="Trebuchet MS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3366"/>
          </a:solidFill>
          <a:latin typeface="Trebuchet MS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3366"/>
          </a:solidFill>
          <a:latin typeface="Trebuchet MS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3366"/>
          </a:solidFill>
          <a:latin typeface="Trebuchet MS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3366"/>
          </a:solidFill>
          <a:latin typeface="Trebuchet M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ioticssupport.natureserve.org/" TargetMode="External"/><Relationship Id="rId2" Type="http://schemas.openxmlformats.org/officeDocument/2006/relationships/hyperlink" Target="https://tranxfer.natureserve.org/download/Longterm/Biotics/Biotics5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upport.natureserve.org/customer/default.aspx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serve.org/sla" TargetMode="External"/><Relationship Id="rId2" Type="http://schemas.openxmlformats.org/officeDocument/2006/relationships/hyperlink" Target="http://bioticshelp.natureserve.org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bioticspilot.natureserve.org/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1" y="435029"/>
            <a:ext cx="7805056" cy="284156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Preparing for your Biotics 5 Conversion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i="1" dirty="0" smtClean="0"/>
              <a:t>Wedne</a:t>
            </a:r>
            <a:r>
              <a:rPr lang="en-US" sz="2700" i="1" dirty="0" smtClean="0"/>
              <a:t>sday</a:t>
            </a:r>
            <a:r>
              <a:rPr lang="en-US" sz="2700" i="1" dirty="0" smtClean="0"/>
              <a:t>, </a:t>
            </a:r>
            <a:r>
              <a:rPr lang="en-US" sz="2700" i="1" dirty="0" smtClean="0"/>
              <a:t>march 26, 2014</a:t>
            </a:r>
            <a:r>
              <a:rPr lang="en-US" sz="2700" i="1" dirty="0" smtClean="0"/>
              <a:t/>
            </a:r>
            <a:br>
              <a:rPr lang="en-US" sz="2700" i="1" dirty="0" smtClean="0"/>
            </a:br>
            <a:endParaRPr lang="en-US" sz="2700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Spatial data for use with Biotics 5 map viewer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-2" y="1190625"/>
          <a:ext cx="9144001" cy="5400676"/>
        </p:xfrm>
        <a:graphic>
          <a:graphicData uri="http://schemas.openxmlformats.org/drawingml/2006/table">
            <a:tbl>
              <a:tblPr/>
              <a:tblGrid>
                <a:gridCol w="1476672"/>
                <a:gridCol w="3597018"/>
                <a:gridCol w="4070311"/>
              </a:tblGrid>
              <a:tr h="5008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Calibri"/>
                          <a:ea typeface="Times New Roman"/>
                          <a:cs typeface="Times New Roman"/>
                        </a:rPr>
                        <a:t>Basemaps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Reference Layer</a:t>
                      </a:r>
                    </a:p>
                  </a:txBody>
                  <a:tcPr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03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Purpose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latin typeface="Calibri"/>
                          <a:ea typeface="Times New Roman"/>
                          <a:cs typeface="Times New Roman"/>
                        </a:rPr>
                        <a:t>Visual background and geographical context; locational reference</a:t>
                      </a:r>
                      <a:endParaRPr lang="en-US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Calibri"/>
                          <a:ea typeface="Times New Roman"/>
                          <a:cs typeface="Times New Roman"/>
                        </a:rPr>
                        <a:t>Interactive </a:t>
                      </a:r>
                      <a:r>
                        <a:rPr lang="en-US" sz="2000" b="0" dirty="0">
                          <a:latin typeface="Calibri"/>
                          <a:ea typeface="Times New Roman"/>
                          <a:cs typeface="Times New Roman"/>
                        </a:rPr>
                        <a:t>use, as described </a:t>
                      </a:r>
                      <a:r>
                        <a:rPr lang="en-US" sz="2000" b="0" dirty="0" smtClean="0">
                          <a:latin typeface="Calibri"/>
                          <a:ea typeface="Times New Roman"/>
                          <a:cs typeface="Times New Roman"/>
                        </a:rPr>
                        <a:t>below; </a:t>
                      </a:r>
                      <a:r>
                        <a:rPr lang="en-US" sz="2000" b="0" dirty="0" smtClean="0">
                          <a:latin typeface="+mn-lt"/>
                          <a:ea typeface="Times New Roman"/>
                          <a:cs typeface="Times New Roman"/>
                        </a:rPr>
                        <a:t>Layers not available within </a:t>
                      </a:r>
                      <a:r>
                        <a:rPr lang="en-US" sz="2000" b="0" dirty="0" err="1" smtClean="0">
                          <a:latin typeface="+mn-lt"/>
                          <a:ea typeface="Times New Roman"/>
                          <a:cs typeface="Times New Roman"/>
                        </a:rPr>
                        <a:t>Basemaps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94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Use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lang="en-US" sz="2000" b="0" dirty="0">
                          <a:latin typeface="Calibri"/>
                          <a:ea typeface="Times New Roman"/>
                          <a:cs typeface="Times New Roman"/>
                        </a:rPr>
                        <a:t>Alter visibility of layers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lang="en-US" sz="2000" b="0" dirty="0">
                          <a:latin typeface="Calibri"/>
                          <a:ea typeface="Times New Roman"/>
                          <a:cs typeface="Times New Roman"/>
                        </a:rPr>
                        <a:t>Identify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lang="en-US" sz="2000" b="0" dirty="0">
                          <a:latin typeface="Calibri"/>
                          <a:ea typeface="Times New Roman"/>
                          <a:cs typeface="Times New Roman"/>
                        </a:rPr>
                        <a:t>Search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lang="en-US" sz="2000" b="0" dirty="0">
                          <a:latin typeface="Calibri"/>
                          <a:ea typeface="Times New Roman"/>
                          <a:cs typeface="Times New Roman"/>
                        </a:rPr>
                        <a:t>Filter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lang="en-US" sz="2000" b="0" dirty="0">
                          <a:latin typeface="Calibri"/>
                          <a:ea typeface="Times New Roman"/>
                          <a:cs typeface="Times New Roman"/>
                        </a:rPr>
                        <a:t>Copy feature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lang="en-US" sz="2000" b="0" dirty="0">
                          <a:latin typeface="Calibri"/>
                          <a:ea typeface="Times New Roman"/>
                          <a:cs typeface="Times New Roman"/>
                        </a:rPr>
                        <a:t>Spatial Calculation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Symbol"/>
                        <a:buBlip>
                          <a:blip r:embed="rId3"/>
                        </a:buBlip>
                        <a:tabLst>
                          <a:tab pos="457200" algn="l"/>
                        </a:tabLst>
                      </a:pPr>
                      <a:r>
                        <a:rPr lang="en-US" sz="2000" b="0" dirty="0">
                          <a:latin typeface="Calibri"/>
                          <a:ea typeface="Times New Roman"/>
                          <a:cs typeface="Times New Roman"/>
                        </a:rPr>
                        <a:t>Alter visibility of layers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Symbol"/>
                        <a:buBlip>
                          <a:blip r:embed="rId3"/>
                        </a:buBlip>
                        <a:tabLst>
                          <a:tab pos="457200" algn="l"/>
                        </a:tabLst>
                      </a:pPr>
                      <a:r>
                        <a:rPr lang="en-US" sz="2000" b="0" dirty="0">
                          <a:latin typeface="Calibri"/>
                          <a:ea typeface="Times New Roman"/>
                          <a:cs typeface="Times New Roman"/>
                        </a:rPr>
                        <a:t>Identify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Symbol"/>
                        <a:buBlip>
                          <a:blip r:embed="rId3"/>
                        </a:buBlip>
                        <a:tabLst>
                          <a:tab pos="457200" algn="l"/>
                        </a:tabLst>
                      </a:pPr>
                      <a:r>
                        <a:rPr lang="en-US" sz="2000" b="0" dirty="0">
                          <a:latin typeface="Calibri"/>
                          <a:ea typeface="Times New Roman"/>
                          <a:cs typeface="Times New Roman"/>
                        </a:rPr>
                        <a:t>Search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Symbol"/>
                        <a:buBlip>
                          <a:blip r:embed="rId3"/>
                        </a:buBlip>
                        <a:tabLst>
                          <a:tab pos="457200" algn="l"/>
                        </a:tabLst>
                      </a:pPr>
                      <a:r>
                        <a:rPr lang="en-US" sz="2000" b="0" dirty="0">
                          <a:latin typeface="Calibri"/>
                          <a:ea typeface="Times New Roman"/>
                          <a:cs typeface="Times New Roman"/>
                        </a:rPr>
                        <a:t>Filter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Symbol"/>
                        <a:buBlip>
                          <a:blip r:embed="rId3"/>
                        </a:buBlip>
                        <a:tabLst>
                          <a:tab pos="457200" algn="l"/>
                        </a:tabLst>
                      </a:pPr>
                      <a:r>
                        <a:rPr lang="en-US" sz="2000" b="0" dirty="0">
                          <a:latin typeface="Calibri"/>
                          <a:ea typeface="Times New Roman"/>
                          <a:cs typeface="Times New Roman"/>
                        </a:rPr>
                        <a:t>Copy feature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Symbol"/>
                        <a:buBlip>
                          <a:blip r:embed="rId3"/>
                        </a:buBlip>
                        <a:tabLst>
                          <a:tab pos="457200" algn="l"/>
                        </a:tabLst>
                      </a:pPr>
                      <a:r>
                        <a:rPr lang="en-US" sz="2000" b="0" dirty="0">
                          <a:latin typeface="Calibri"/>
                          <a:ea typeface="Times New Roman"/>
                          <a:cs typeface="Times New Roman"/>
                        </a:rPr>
                        <a:t>Spatial Calculation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0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Provided by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000" b="0">
                          <a:latin typeface="Calibri"/>
                          <a:ea typeface="Times New Roman"/>
                          <a:cs typeface="Times New Roman"/>
                        </a:rPr>
                        <a:t>esri (default)</a:t>
                      </a:r>
                      <a:endParaRPr lang="en-US" sz="2000" b="1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000" b="0">
                          <a:latin typeface="Calibri"/>
                          <a:ea typeface="Times New Roman"/>
                          <a:cs typeface="Times New Roman"/>
                        </a:rPr>
                        <a:t>your agency</a:t>
                      </a:r>
                      <a:endParaRPr lang="en-US" sz="2000" b="1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000" b="0">
                          <a:latin typeface="Calibri"/>
                          <a:ea typeface="Times New Roman"/>
                          <a:cs typeface="Times New Roman"/>
                        </a:rPr>
                        <a:t>Bing (requires valid usage key)</a:t>
                      </a:r>
                      <a:endParaRPr lang="en-US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000" b="0" dirty="0">
                          <a:latin typeface="Calibri"/>
                          <a:ea typeface="Times New Roman"/>
                          <a:cs typeface="Times New Roman"/>
                        </a:rPr>
                        <a:t>your agency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7473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Layers Currently in Navigator?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Run following query in Tracker’s Query Builder to determine which themes are referenced in the Navigator:</a:t>
            </a:r>
          </a:p>
          <a:p>
            <a:pPr lvl="1" indent="0">
              <a:buNone/>
            </a:pPr>
            <a:r>
              <a:rPr lang="en-US" sz="2800" i="1" dirty="0" smtClean="0"/>
              <a:t>SELECT THEME.*, THEME_LOCATION.LOCATION FROM THEME, THEME_LOCATION WHERE THEME.LOCATION_KEY = THEME_LOCATION.LOCATION_KEY</a:t>
            </a:r>
          </a:p>
          <a:p>
            <a:pPr lvl="1" indent="0">
              <a:buNone/>
            </a:pPr>
            <a:endParaRPr lang="en-US" sz="29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Layers for use in Library (new Navigator)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dirty="0" smtClean="0"/>
              <a:t>The map Library requires map services</a:t>
            </a:r>
            <a:endParaRPr lang="en-US" dirty="0" smtClean="0"/>
          </a:p>
          <a:p>
            <a:pPr lvl="0"/>
            <a:r>
              <a:rPr lang="en-US" dirty="0" smtClean="0"/>
              <a:t>Prepare </a:t>
            </a:r>
            <a:r>
              <a:rPr lang="en-US" dirty="0" smtClean="0"/>
              <a:t>the map service(s) as described in the </a:t>
            </a:r>
            <a:r>
              <a:rPr lang="en-US" u="sng" dirty="0" smtClean="0">
                <a:hlinkClick r:id="" action="ppaction://hlinkfile"/>
              </a:rPr>
              <a:t>Prepare Map Document</a:t>
            </a:r>
            <a:r>
              <a:rPr lang="en-US" dirty="0" smtClean="0"/>
              <a:t> section</a:t>
            </a:r>
          </a:p>
          <a:p>
            <a:pPr lvl="0"/>
            <a:r>
              <a:rPr lang="en-US" dirty="0" smtClean="0"/>
              <a:t>Only provide to </a:t>
            </a:r>
            <a:r>
              <a:rPr lang="en-US" dirty="0" err="1" smtClean="0"/>
              <a:t>NatureServe</a:t>
            </a:r>
            <a:r>
              <a:rPr lang="en-US" dirty="0" smtClean="0"/>
              <a:t> if you need NS to host the map service</a:t>
            </a:r>
          </a:p>
          <a:p>
            <a:pPr lvl="0"/>
            <a:r>
              <a:rPr lang="en-US" dirty="0" smtClean="0"/>
              <a:t>To configure </a:t>
            </a:r>
            <a:r>
              <a:rPr lang="en-US" dirty="0" smtClean="0"/>
              <a:t>the map </a:t>
            </a:r>
            <a:r>
              <a:rPr lang="en-US" dirty="0" smtClean="0"/>
              <a:t>L</a:t>
            </a:r>
            <a:r>
              <a:rPr lang="en-US" dirty="0" smtClean="0"/>
              <a:t>ibrary, </a:t>
            </a:r>
            <a:r>
              <a:rPr lang="en-US" dirty="0" smtClean="0"/>
              <a:t>provide the following </a:t>
            </a:r>
            <a:r>
              <a:rPr lang="en-US" dirty="0" smtClean="0"/>
              <a:t>for each map service:</a:t>
            </a:r>
            <a:endParaRPr lang="en-US" dirty="0" smtClean="0"/>
          </a:p>
          <a:p>
            <a:pPr lvl="1"/>
            <a:r>
              <a:rPr lang="en-US" dirty="0" smtClean="0"/>
              <a:t>the map service's URL(s)</a:t>
            </a:r>
          </a:p>
          <a:p>
            <a:pPr lvl="1"/>
            <a:r>
              <a:rPr lang="en-US" dirty="0" smtClean="0"/>
              <a:t>a user-friendly title(s)</a:t>
            </a:r>
          </a:p>
          <a:p>
            <a:pPr lvl="1"/>
            <a:r>
              <a:rPr lang="en-US" dirty="0" smtClean="0"/>
              <a:t>Opacity</a:t>
            </a:r>
          </a:p>
          <a:p>
            <a:pPr lvl="1"/>
            <a:r>
              <a:rPr lang="en-US" dirty="0" smtClean="0"/>
              <a:t>Visible</a:t>
            </a:r>
          </a:p>
          <a:p>
            <a:pPr lvl="1"/>
            <a:r>
              <a:rPr lang="en-US" dirty="0" smtClean="0"/>
              <a:t>Add to map</a:t>
            </a:r>
          </a:p>
          <a:p>
            <a:pPr lvl="1" indent="0">
              <a:buNone/>
            </a:pPr>
            <a:endParaRPr lang="en-US" sz="29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619124" y="2373923"/>
            <a:ext cx="7820025" cy="838597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Spatial Attribute Layers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Provide Layers for Spatial Attribute Calculations in YOUR Instance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4929" y="1184576"/>
            <a:ext cx="8686799" cy="5250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Run following query in Tracker’s Query Builder to determine which themes are used in </a:t>
            </a:r>
            <a:r>
              <a:rPr lang="en-US" sz="2800" dirty="0" err="1" smtClean="0"/>
              <a:t>Biotics</a:t>
            </a:r>
            <a:r>
              <a:rPr lang="en-US" sz="2800" dirty="0" smtClean="0"/>
              <a:t> for spatial calculations (as defined in Designer Admin in </a:t>
            </a:r>
            <a:r>
              <a:rPr lang="en-US" sz="2800" dirty="0" err="1" smtClean="0"/>
              <a:t>Mapper</a:t>
            </a:r>
            <a:r>
              <a:rPr lang="en-US" sz="2800" dirty="0" smtClean="0"/>
              <a:t>):</a:t>
            </a:r>
          </a:p>
          <a:p>
            <a:pPr marL="182880" indent="0">
              <a:buNone/>
            </a:pPr>
            <a:r>
              <a:rPr lang="en-US" sz="2800" i="1" dirty="0" smtClean="0"/>
              <a:t>SELECT THEME.THEME_ID, THEME.THEME_NAME, THEME.THEME_SRC, THEME_LOCATION.LOCATION FROM THEME, THEME_LOCATION WHERE THEME_ID&gt;4999 AND THEME_ID IN (SELECT SOURCE_THEME_ID FROM AD_CALC_SPAT_ATT WHERE SOURCE_THEME_ID IS NOT NULL) AND THEME.LOCATION_KEY = THEME_LOCATION.LOCATION_KEY</a:t>
            </a:r>
            <a:endParaRPr lang="en-US" sz="2800" dirty="0" smtClean="0"/>
          </a:p>
          <a:p>
            <a:pPr marL="0" indent="0">
              <a:buNone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9983917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Provide Layers for Spatial Attribute Calculations in YOUR Instance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4929" y="1184576"/>
            <a:ext cx="8686799" cy="5250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Provide layers used for spatial calculation to </a:t>
            </a:r>
            <a:r>
              <a:rPr lang="en-US" sz="3200" dirty="0" err="1" smtClean="0"/>
              <a:t>NatureServe</a:t>
            </a:r>
            <a:r>
              <a:rPr lang="en-US" sz="3200" dirty="0" smtClean="0"/>
              <a:t>:</a:t>
            </a:r>
          </a:p>
          <a:p>
            <a:pPr lvl="0"/>
            <a:r>
              <a:rPr lang="en-US" sz="3200" dirty="0" smtClean="0"/>
              <a:t>In a single file </a:t>
            </a:r>
            <a:r>
              <a:rPr lang="en-US" sz="3200" dirty="0" err="1" smtClean="0"/>
              <a:t>geodatabase</a:t>
            </a:r>
            <a:r>
              <a:rPr lang="en-US" sz="3200" dirty="0" smtClean="0"/>
              <a:t> named </a:t>
            </a:r>
            <a:r>
              <a:rPr lang="en-US" sz="3200" b="1" dirty="0" smtClean="0"/>
              <a:t>SpatialCalculations.gdb</a:t>
            </a:r>
            <a:endParaRPr lang="en-US" sz="3200" dirty="0" smtClean="0"/>
          </a:p>
          <a:p>
            <a:pPr lvl="0"/>
            <a:r>
              <a:rPr lang="en-US" sz="3200" dirty="0" smtClean="0"/>
              <a:t>In your </a:t>
            </a:r>
            <a:r>
              <a:rPr lang="en-US" sz="3200" dirty="0" err="1" smtClean="0"/>
              <a:t>Biotics</a:t>
            </a:r>
            <a:r>
              <a:rPr lang="en-US" sz="3200" dirty="0" smtClean="0"/>
              <a:t> projection</a:t>
            </a:r>
          </a:p>
          <a:p>
            <a:pPr lvl="0"/>
            <a:r>
              <a:rPr lang="en-US" sz="3200" dirty="0" smtClean="0"/>
              <a:t>Named according to the THEME_SRC value defined in the  query  on the previous slide (i.e. QUADNHP.SHP should be named </a:t>
            </a:r>
            <a:r>
              <a:rPr lang="en-US" sz="3200" b="1" dirty="0" smtClean="0"/>
              <a:t>QUADNHP</a:t>
            </a:r>
            <a:r>
              <a:rPr lang="en-US" sz="3200" dirty="0" smtClean="0"/>
              <a:t>) </a:t>
            </a:r>
          </a:p>
          <a:p>
            <a:pPr lvl="0"/>
            <a:r>
              <a:rPr lang="en-US" sz="3200" dirty="0" smtClean="0"/>
              <a:t>Zip </a:t>
            </a:r>
            <a:r>
              <a:rPr lang="en-US" sz="3200" dirty="0" err="1" smtClean="0"/>
              <a:t>geodatabase</a:t>
            </a:r>
            <a:r>
              <a:rPr lang="en-US" sz="3200" dirty="0" smtClean="0"/>
              <a:t> and send to NatureServe</a:t>
            </a:r>
          </a:p>
        </p:txBody>
      </p:sp>
    </p:spTree>
    <p:extLst>
      <p:ext uri="{BB962C8B-B14F-4D97-AF65-F5344CB8AC3E}">
        <p14:creationId xmlns:p14="http://schemas.microsoft.com/office/powerpoint/2010/main" val="9983917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File </a:t>
            </a:r>
            <a:r>
              <a:rPr lang="en-US" dirty="0" err="1" smtClean="0"/>
              <a:t>Geodatabase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4928" y="1184576"/>
            <a:ext cx="3412671" cy="438534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 </a:t>
            </a:r>
            <a:r>
              <a:rPr lang="en-US" sz="2800" dirty="0" err="1" smtClean="0"/>
              <a:t>ArcCatalog</a:t>
            </a:r>
            <a:r>
              <a:rPr lang="en-US" sz="2800" i="1" dirty="0" smtClean="0"/>
              <a:t>*</a:t>
            </a:r>
            <a:r>
              <a:rPr lang="en-US" sz="2800" dirty="0" smtClean="0"/>
              <a:t>, right click on folder in which to create the file </a:t>
            </a:r>
            <a:r>
              <a:rPr lang="en-US" sz="2800" dirty="0" err="1" smtClean="0"/>
              <a:t>geodatabase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Choose </a:t>
            </a:r>
            <a:r>
              <a:rPr lang="en-US" sz="2800" b="1" dirty="0" smtClean="0"/>
              <a:t>New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File </a:t>
            </a:r>
            <a:r>
              <a:rPr lang="en-US" sz="2800" b="1" dirty="0" err="1" smtClean="0"/>
              <a:t>Geodatabase</a:t>
            </a:r>
            <a:endParaRPr lang="en-US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Name the </a:t>
            </a:r>
            <a:r>
              <a:rPr lang="en-US" sz="2800" dirty="0" err="1" smtClean="0"/>
              <a:t>geodatabase</a:t>
            </a:r>
            <a:r>
              <a:rPr lang="en-US" sz="2800" dirty="0" smtClean="0"/>
              <a:t> </a:t>
            </a:r>
            <a:r>
              <a:rPr lang="en-US" sz="2800" b="1" dirty="0" err="1" smtClean="0"/>
              <a:t>SpatialCalculations</a:t>
            </a:r>
            <a:endParaRPr lang="en-US" sz="2800" b="1" dirty="0" smtClean="0"/>
          </a:p>
          <a:p>
            <a:pPr marL="0" indent="0">
              <a:buNone/>
            </a:pPr>
            <a:endParaRPr lang="en-US" sz="2600" dirty="0" smtClean="0"/>
          </a:p>
        </p:txBody>
      </p:sp>
      <p:pic>
        <p:nvPicPr>
          <p:cNvPr id="4" name="Picture 3" descr="NewFileGeodataba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188" y="1386111"/>
            <a:ext cx="5502734" cy="418380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14300" dist="63500" dir="13500000" algn="br" rotWithShape="0">
              <a:prstClr val="black">
                <a:alpha val="38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4592" y="5569919"/>
            <a:ext cx="34299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SzPct val="125000"/>
              <a:buFont typeface="Symbol" pitchFamily="18" charset="2"/>
              <a:buChar char=""/>
            </a:pPr>
            <a:r>
              <a:rPr lang="en-US" sz="2000" i="1" dirty="0" smtClean="0">
                <a:solidFill>
                  <a:srgbClr val="003366"/>
                </a:solidFill>
                <a:latin typeface="Calibri"/>
                <a:cs typeface="Calibri"/>
              </a:rPr>
              <a:t>ArcGIS licensing options available through NatureServe</a:t>
            </a:r>
          </a:p>
        </p:txBody>
      </p:sp>
    </p:spTree>
    <p:extLst>
      <p:ext uri="{BB962C8B-B14F-4D97-AF65-F5344CB8AC3E}">
        <p14:creationId xmlns:p14="http://schemas.microsoft.com/office/powerpoint/2010/main" val="9983917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Verify Projection of </a:t>
            </a:r>
            <a:r>
              <a:rPr lang="en-US" dirty="0" err="1" smtClean="0"/>
              <a:t>Shapefile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4930" y="1184576"/>
            <a:ext cx="4067754" cy="525009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 </a:t>
            </a:r>
            <a:r>
              <a:rPr lang="en-US" sz="2800" dirty="0" err="1" smtClean="0"/>
              <a:t>ArcCatalog</a:t>
            </a:r>
            <a:r>
              <a:rPr lang="en-US" sz="2800" dirty="0" smtClean="0"/>
              <a:t>, right click on </a:t>
            </a:r>
            <a:r>
              <a:rPr lang="en-US" sz="2800" dirty="0" err="1" smtClean="0"/>
              <a:t>shapefile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Choose </a:t>
            </a:r>
            <a:r>
              <a:rPr lang="en-US" sz="2800" b="1" dirty="0" smtClean="0"/>
              <a:t>Properties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Navigate to </a:t>
            </a:r>
            <a:r>
              <a:rPr lang="en-US" sz="2800" b="1" dirty="0" smtClean="0"/>
              <a:t>XY Coordinates System </a:t>
            </a:r>
            <a:r>
              <a:rPr lang="en-US" sz="2800" dirty="0" smtClean="0"/>
              <a:t>tab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Verify correct </a:t>
            </a:r>
            <a:r>
              <a:rPr lang="en-US" sz="2800" dirty="0" smtClean="0"/>
              <a:t>projection (i.e. projection used in B4)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0" indent="0">
              <a:buNone/>
            </a:pPr>
            <a:endParaRPr lang="en-US" sz="2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7225" y="1263780"/>
            <a:ext cx="4367213" cy="521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83917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Project, if Necessary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4930" y="1184576"/>
            <a:ext cx="6246672" cy="525009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 </a:t>
            </a:r>
            <a:r>
              <a:rPr lang="en-US" sz="2800" dirty="0" err="1" smtClean="0"/>
              <a:t>ArcCatalog</a:t>
            </a:r>
            <a:r>
              <a:rPr lang="en-US" sz="2800" dirty="0" smtClean="0"/>
              <a:t>, open the </a:t>
            </a:r>
            <a:r>
              <a:rPr lang="en-US" sz="2800" dirty="0" err="1" smtClean="0"/>
              <a:t>ArcToolbox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Navigate to </a:t>
            </a:r>
            <a:r>
              <a:rPr lang="en-US" sz="2800" b="1" dirty="0" smtClean="0"/>
              <a:t>Data Management Tools</a:t>
            </a:r>
            <a:r>
              <a:rPr lang="en-US" sz="2800" dirty="0" smtClean="0"/>
              <a:t>, </a:t>
            </a:r>
            <a:r>
              <a:rPr lang="en-US" sz="2800" b="1" dirty="0" smtClean="0"/>
              <a:t>Projections and Transformations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If no projection has been defined, double-click </a:t>
            </a:r>
            <a:r>
              <a:rPr lang="en-US" sz="2800" b="1" dirty="0" smtClean="0"/>
              <a:t>Define Projection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If the </a:t>
            </a:r>
            <a:r>
              <a:rPr lang="en-US" sz="2800" dirty="0" err="1" smtClean="0"/>
              <a:t>shapefile</a:t>
            </a:r>
            <a:r>
              <a:rPr lang="en-US" sz="2800" dirty="0" smtClean="0"/>
              <a:t> needs to be </a:t>
            </a:r>
            <a:r>
              <a:rPr lang="en-US" sz="2800" dirty="0" err="1" smtClean="0"/>
              <a:t>reprojected</a:t>
            </a:r>
            <a:r>
              <a:rPr lang="en-US" sz="2800" dirty="0" smtClean="0"/>
              <a:t>, the </a:t>
            </a:r>
            <a:r>
              <a:rPr lang="en-US" sz="2800" b="1" dirty="0" smtClean="0"/>
              <a:t>Project</a:t>
            </a:r>
            <a:r>
              <a:rPr lang="en-US" sz="2800" dirty="0" smtClean="0"/>
              <a:t> &amp; </a:t>
            </a:r>
            <a:r>
              <a:rPr lang="en-US" sz="2800" b="1" dirty="0" smtClean="0"/>
              <a:t>Batch Project </a:t>
            </a:r>
            <a:r>
              <a:rPr lang="en-US" sz="2800" dirty="0" smtClean="0"/>
              <a:t>tools are found within the </a:t>
            </a:r>
            <a:r>
              <a:rPr lang="en-US" sz="2800" b="1" dirty="0" smtClean="0"/>
              <a:t>Feature</a:t>
            </a:r>
            <a:r>
              <a:rPr lang="en-US" sz="2800" dirty="0" smtClean="0"/>
              <a:t> subfolder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0" indent="0">
              <a:buNone/>
            </a:pPr>
            <a:endParaRPr lang="en-US" sz="2600" dirty="0" smtClean="0"/>
          </a:p>
        </p:txBody>
      </p:sp>
      <p:pic>
        <p:nvPicPr>
          <p:cNvPr id="7" name="Picture 6" descr="DefineProjec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602" y="1164163"/>
            <a:ext cx="2652398" cy="546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917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 into </a:t>
            </a:r>
            <a:r>
              <a:rPr lang="en-US" dirty="0" err="1" smtClean="0"/>
              <a:t>Geodatabase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005" y="1184576"/>
            <a:ext cx="3946070" cy="5250091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 </a:t>
            </a:r>
            <a:r>
              <a:rPr lang="en-US" sz="2800" dirty="0" err="1" smtClean="0"/>
              <a:t>ArcCatalog</a:t>
            </a:r>
            <a:r>
              <a:rPr lang="en-US" sz="2800" dirty="0" smtClean="0"/>
              <a:t>, right-click on the </a:t>
            </a:r>
            <a:r>
              <a:rPr lang="en-US" sz="2800" b="1" dirty="0" smtClean="0"/>
              <a:t>SpatialCalculations.gdb</a:t>
            </a:r>
            <a:r>
              <a:rPr lang="en-US" sz="2800" dirty="0" smtClean="0"/>
              <a:t> file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Choose </a:t>
            </a:r>
            <a:r>
              <a:rPr lang="en-US" sz="2800" b="1" dirty="0" smtClean="0"/>
              <a:t>Import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Feature Class (multiple)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If the </a:t>
            </a:r>
            <a:r>
              <a:rPr lang="en-US" sz="2800" dirty="0" err="1" smtClean="0"/>
              <a:t>shapefile</a:t>
            </a:r>
            <a:r>
              <a:rPr lang="en-US" sz="2800" dirty="0" smtClean="0"/>
              <a:t> needs to be </a:t>
            </a:r>
            <a:r>
              <a:rPr lang="en-US" sz="2800" dirty="0" err="1" smtClean="0"/>
              <a:t>reprojected</a:t>
            </a:r>
            <a:r>
              <a:rPr lang="en-US" sz="2800" dirty="0" smtClean="0"/>
              <a:t>, the </a:t>
            </a:r>
            <a:r>
              <a:rPr lang="en-US" sz="2800" b="1" dirty="0" smtClean="0"/>
              <a:t>Project</a:t>
            </a:r>
            <a:r>
              <a:rPr lang="en-US" sz="2800" dirty="0" smtClean="0"/>
              <a:t> &amp; </a:t>
            </a:r>
            <a:r>
              <a:rPr lang="en-US" sz="2800" b="1" dirty="0" smtClean="0"/>
              <a:t>Batch Project </a:t>
            </a:r>
            <a:r>
              <a:rPr lang="en-US" sz="2800" dirty="0" smtClean="0"/>
              <a:t>tools are found within the </a:t>
            </a:r>
            <a:r>
              <a:rPr lang="en-US" sz="2800" b="1" dirty="0" smtClean="0"/>
              <a:t>Feature</a:t>
            </a:r>
            <a:r>
              <a:rPr lang="en-US" sz="2800" dirty="0" smtClean="0"/>
              <a:t> subfolder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0" indent="0">
              <a:buNone/>
            </a:pPr>
            <a:endParaRPr lang="en-US" sz="2600" dirty="0" smtClean="0"/>
          </a:p>
        </p:txBody>
      </p:sp>
      <p:pic>
        <p:nvPicPr>
          <p:cNvPr id="8" name="Picture 7" descr="ImportFeatureClas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700" y="1866848"/>
            <a:ext cx="4982248" cy="312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917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4929" y="1184576"/>
            <a:ext cx="8686799" cy="5250091"/>
          </a:xfrm>
        </p:spPr>
        <p:txBody>
          <a:bodyPr>
            <a:normAutofit lnSpcReduction="10000"/>
          </a:bodyPr>
          <a:lstStyle/>
          <a:p>
            <a:pPr marL="861822" indent="-857250">
              <a:buFont typeface="+mj-lt"/>
              <a:buAutoNum type="arabicPeriod"/>
            </a:pPr>
            <a:r>
              <a:rPr lang="en-US" sz="3000" dirty="0" smtClean="0"/>
              <a:t>Providing Biotics 4 for conversion</a:t>
            </a:r>
          </a:p>
          <a:p>
            <a:pPr marL="861822" indent="-857250">
              <a:buFont typeface="+mj-lt"/>
              <a:buAutoNum type="arabicPeriod"/>
            </a:pPr>
            <a:r>
              <a:rPr lang="en-US" sz="3000" dirty="0" smtClean="0"/>
              <a:t>Converting Biotics 4 spatial data</a:t>
            </a:r>
          </a:p>
          <a:p>
            <a:pPr marL="861822" indent="-857250">
              <a:buFont typeface="+mj-lt"/>
              <a:buAutoNum type="arabicPeriod"/>
            </a:pPr>
            <a:r>
              <a:rPr lang="en-US" sz="3000" dirty="0" smtClean="0"/>
              <a:t>Spatial data</a:t>
            </a:r>
          </a:p>
          <a:p>
            <a:pPr lvl="2"/>
            <a:r>
              <a:rPr lang="en-US" sz="2600" dirty="0" smtClean="0"/>
              <a:t>Base layers vs. Reference layers</a:t>
            </a:r>
          </a:p>
          <a:p>
            <a:pPr lvl="2"/>
            <a:r>
              <a:rPr lang="en-US" sz="2600" dirty="0" smtClean="0"/>
              <a:t>Determine which layers in Navigator</a:t>
            </a:r>
          </a:p>
          <a:p>
            <a:pPr lvl="2"/>
            <a:r>
              <a:rPr lang="en-US" sz="2600" dirty="0" smtClean="0"/>
              <a:t>Determine which layers used for Spatial calculation</a:t>
            </a:r>
          </a:p>
          <a:p>
            <a:pPr lvl="2"/>
            <a:r>
              <a:rPr lang="en-US" sz="2800" dirty="0" smtClean="0"/>
              <a:t>Map organization</a:t>
            </a:r>
          </a:p>
          <a:p>
            <a:pPr lvl="2"/>
            <a:r>
              <a:rPr lang="en-US" sz="2800" dirty="0" smtClean="0"/>
              <a:t>Defining the layers</a:t>
            </a:r>
          </a:p>
          <a:p>
            <a:pPr lvl="2"/>
            <a:r>
              <a:rPr lang="en-US" sz="2800" dirty="0" smtClean="0"/>
              <a:t>Publish the map service(s)</a:t>
            </a:r>
          </a:p>
          <a:p>
            <a:pPr marL="861822" indent="-857250">
              <a:buFont typeface="+mj-lt"/>
              <a:buAutoNum type="arabicPeriod"/>
            </a:pPr>
            <a:r>
              <a:rPr lang="en-US" sz="3000" dirty="0" smtClean="0"/>
              <a:t>Q &amp; A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9983917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Rename Feature Classes, if Necessary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4930" y="1184576"/>
            <a:ext cx="4870534" cy="5250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If necessary, rename the feature class(</a:t>
            </a:r>
            <a:r>
              <a:rPr lang="en-US" sz="2800" dirty="0" err="1" smtClean="0"/>
              <a:t>es</a:t>
            </a:r>
            <a:r>
              <a:rPr lang="en-US" sz="2800" dirty="0" smtClean="0"/>
              <a:t>) to reflect the THEME_SRC name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 </a:t>
            </a:r>
            <a:r>
              <a:rPr lang="en-US" sz="2800" dirty="0" err="1" smtClean="0"/>
              <a:t>ArcCatalog</a:t>
            </a:r>
            <a:r>
              <a:rPr lang="en-US" sz="2800" dirty="0" smtClean="0"/>
              <a:t>, right-click on the feature class to be renamed within the SpatialCalculations.gdb file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Choose </a:t>
            </a:r>
            <a:r>
              <a:rPr lang="en-US" sz="2800" b="1" dirty="0" smtClean="0"/>
              <a:t>Rename</a:t>
            </a:r>
            <a:endParaRPr lang="en-US" sz="2800" dirty="0" smtClean="0"/>
          </a:p>
          <a:p>
            <a:pPr marL="0" indent="0">
              <a:buNone/>
            </a:pPr>
            <a:endParaRPr lang="en-US" sz="2600" dirty="0" smtClean="0"/>
          </a:p>
        </p:txBody>
      </p:sp>
      <p:grpSp>
        <p:nvGrpSpPr>
          <p:cNvPr id="3" name="Group 8"/>
          <p:cNvGrpSpPr/>
          <p:nvPr/>
        </p:nvGrpSpPr>
        <p:grpSpPr>
          <a:xfrm>
            <a:off x="5422739" y="1184576"/>
            <a:ext cx="3609436" cy="2625306"/>
            <a:chOff x="2247900" y="1524000"/>
            <a:chExt cx="4648200" cy="3810000"/>
          </a:xfrm>
        </p:grpSpPr>
        <p:pic>
          <p:nvPicPr>
            <p:cNvPr id="7" name="Picture 6" descr="SpatialQueryResults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47900" y="1524000"/>
              <a:ext cx="4648200" cy="38100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899140" y="2596551"/>
              <a:ext cx="1043796" cy="184605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RenameF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2047" y="3301088"/>
            <a:ext cx="3390820" cy="327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917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619124" y="209550"/>
            <a:ext cx="7820025" cy="838597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Map Organization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Content Placeholder 9"/>
          <p:cNvSpPr txBox="1">
            <a:spLocks/>
          </p:cNvSpPr>
          <p:nvPr/>
        </p:nvSpPr>
        <p:spPr>
          <a:xfrm>
            <a:off x="829492" y="1567771"/>
            <a:ext cx="7485017" cy="4702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Relative path names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Group Layers according to scale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Save Map </a:t>
            </a:r>
            <a:r>
              <a:rPr lang="en-US" sz="3200" dirty="0" smtClean="0">
                <a:solidFill>
                  <a:schemeClr val="bg1"/>
                </a:solidFill>
                <a:latin typeface="Trebuchet MS"/>
              </a:rPr>
              <a:t>E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xtent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for use with Zoom To tool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Repeat layers to display multiple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legends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latin typeface="Trebuchet MS"/>
              </a:rPr>
              <a:t>Define map projection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246063"/>
            <a:ext cx="8229600" cy="717844"/>
          </a:xfrm>
        </p:spPr>
        <p:txBody>
          <a:bodyPr/>
          <a:lstStyle/>
          <a:p>
            <a:r>
              <a:rPr lang="en-US" dirty="0" smtClean="0"/>
              <a:t>Use Relative path names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2713" y="1167157"/>
            <a:ext cx="5360126" cy="546006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/>
              <a:t>File menu</a:t>
            </a:r>
          </a:p>
          <a:p>
            <a:pPr lvl="1">
              <a:spcBef>
                <a:spcPts val="0"/>
              </a:spcBef>
            </a:pPr>
            <a:r>
              <a:rPr lang="en-US" sz="3200" dirty="0" smtClean="0"/>
              <a:t>Map Document Properties</a:t>
            </a:r>
          </a:p>
          <a:p>
            <a:pPr lvl="2">
              <a:spcBef>
                <a:spcPts val="0"/>
              </a:spcBef>
            </a:pPr>
            <a:r>
              <a:rPr lang="en-US" sz="2800" dirty="0" smtClean="0"/>
              <a:t>Pathnames: </a:t>
            </a:r>
            <a:r>
              <a:rPr lang="en-US" sz="2800" b="1" dirty="0" smtClean="0"/>
              <a:t>Store relative pathnames to data sources</a:t>
            </a:r>
            <a:endParaRPr lang="en-US" sz="2800" dirty="0" smtClean="0"/>
          </a:p>
        </p:txBody>
      </p:sp>
      <p:pic>
        <p:nvPicPr>
          <p:cNvPr id="4" name="Picture 3" descr="MapDocumentProperti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0917" y="1428209"/>
            <a:ext cx="3259689" cy="488550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808617" y="5486400"/>
            <a:ext cx="2612572" cy="25254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246063"/>
            <a:ext cx="8229600" cy="7178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Group Layers to organize and display according to Scale</a:t>
            </a:r>
            <a:endParaRPr lang="en-US" dirty="0"/>
          </a:p>
        </p:txBody>
      </p:sp>
      <p:pic>
        <p:nvPicPr>
          <p:cNvPr id="4" name="Picture 3" descr="GroupAccordingToScale.png"/>
          <p:cNvPicPr>
            <a:picLocks noChangeAspect="1"/>
          </p:cNvPicPr>
          <p:nvPr/>
        </p:nvPicPr>
        <p:blipFill>
          <a:blip r:embed="rId2"/>
          <a:srcRect b="15695"/>
          <a:stretch>
            <a:fillRect/>
          </a:stretch>
        </p:blipFill>
        <p:spPr>
          <a:xfrm>
            <a:off x="0" y="1574303"/>
            <a:ext cx="9144000" cy="4991977"/>
          </a:xfrm>
          <a:prstGeom prst="rect">
            <a:avLst/>
          </a:prstGeom>
        </p:spPr>
      </p:pic>
      <p:pic>
        <p:nvPicPr>
          <p:cNvPr id="5" name="Picture 4" descr="LayerGroup.png"/>
          <p:cNvPicPr>
            <a:picLocks noChangeAspect="1"/>
          </p:cNvPicPr>
          <p:nvPr/>
        </p:nvPicPr>
        <p:blipFill>
          <a:blip r:embed="rId3"/>
          <a:srcRect r="71714" b="88937"/>
          <a:stretch>
            <a:fillRect/>
          </a:stretch>
        </p:blipFill>
        <p:spPr>
          <a:xfrm>
            <a:off x="4543042" y="1288862"/>
            <a:ext cx="4435487" cy="112339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246063"/>
            <a:ext cx="8229600" cy="7178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Repeat Layers to Display multiple </a:t>
            </a:r>
            <a:r>
              <a:rPr lang="en-US" dirty="0" err="1" smtClean="0"/>
              <a:t>Symbologies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238" t="15042" r="75898" b="17071"/>
          <a:stretch>
            <a:fillRect/>
          </a:stretch>
        </p:blipFill>
        <p:spPr bwMode="auto">
          <a:xfrm>
            <a:off x="3390253" y="1177637"/>
            <a:ext cx="2363494" cy="544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246063"/>
            <a:ext cx="8229600" cy="7178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Define Map Projection:</a:t>
            </a:r>
            <a:br>
              <a:rPr lang="en-US" dirty="0" smtClean="0"/>
            </a:br>
            <a:r>
              <a:rPr lang="en-US" sz="3100" dirty="0" smtClean="0"/>
              <a:t>WGS_1984_Web_Mercator_Auxiliary_Sphere</a:t>
            </a:r>
            <a:endParaRPr lang="en-US" sz="3100" dirty="0"/>
          </a:p>
        </p:txBody>
      </p:sp>
      <p:pic>
        <p:nvPicPr>
          <p:cNvPr id="4" name="Picture 3" descr="DataFrameProperti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286" y="1471749"/>
            <a:ext cx="4104125" cy="4897360"/>
          </a:xfrm>
          <a:prstGeom prst="rect">
            <a:avLst/>
          </a:prstGeom>
        </p:spPr>
      </p:pic>
      <p:sp>
        <p:nvSpPr>
          <p:cNvPr id="5" name="Content Placeholder 9"/>
          <p:cNvSpPr>
            <a:spLocks noGrp="1"/>
          </p:cNvSpPr>
          <p:nvPr>
            <p:ph idx="1"/>
          </p:nvPr>
        </p:nvSpPr>
        <p:spPr>
          <a:xfrm>
            <a:off x="82713" y="1167157"/>
            <a:ext cx="5360126" cy="546006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/>
              <a:t>View menu</a:t>
            </a:r>
          </a:p>
          <a:p>
            <a:pPr lvl="1">
              <a:spcBef>
                <a:spcPts val="0"/>
              </a:spcBef>
            </a:pPr>
            <a:r>
              <a:rPr lang="en-US" sz="3200" dirty="0" smtClean="0"/>
              <a:t>Data Frame Properties</a:t>
            </a:r>
          </a:p>
          <a:p>
            <a:pPr lvl="2">
              <a:spcBef>
                <a:spcPts val="0"/>
              </a:spcBef>
            </a:pPr>
            <a:r>
              <a:rPr lang="en-US" sz="2800" dirty="0" smtClean="0"/>
              <a:t>Coordinate System tab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619124" y="209550"/>
            <a:ext cx="7820025" cy="838597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Defining the Layers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Content Placeholder 9"/>
          <p:cNvSpPr txBox="1">
            <a:spLocks/>
          </p:cNvSpPr>
          <p:nvPr/>
        </p:nvSpPr>
        <p:spPr>
          <a:xfrm>
            <a:off x="2279469" y="1985804"/>
            <a:ext cx="4585063" cy="31000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" marR="0" lvl="0" indent="-457200" algn="l" defTabSz="457200" rtl="0" eaLnBrk="1" fontAlgn="auto" latinLnBrk="0" hangingPunct="1">
              <a:spcBef>
                <a:spcPts val="600"/>
              </a:spcBef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General tab</a:t>
            </a:r>
          </a:p>
          <a:p>
            <a:pPr marL="274320" marR="0" lvl="0" indent="-457200" algn="l" defTabSz="457200" rtl="0" eaLnBrk="1" fontAlgn="auto" latinLnBrk="0" hangingPunct="1">
              <a:spcBef>
                <a:spcPts val="600"/>
              </a:spcBef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Symbology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tab</a:t>
            </a:r>
          </a:p>
          <a:p>
            <a:pPr marL="274320" marR="0" lvl="0" indent="-457200" algn="l" defTabSz="457200" rtl="0" eaLnBrk="1" fontAlgn="auto" latinLnBrk="0" hangingPunct="1">
              <a:spcBef>
                <a:spcPts val="600"/>
              </a:spcBef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latin typeface="Trebuchet MS"/>
              </a:rPr>
              <a:t>Display tab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74320" marR="0" lvl="0" indent="-457200" algn="l" defTabSz="457200" rtl="0" eaLnBrk="1" fontAlgn="auto" latinLnBrk="0" hangingPunct="1">
              <a:spcBef>
                <a:spcPts val="600"/>
              </a:spcBef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Fields tab</a:t>
            </a:r>
          </a:p>
          <a:p>
            <a:pPr lvl="1" indent="-45720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/>
                </a:solidFill>
                <a:latin typeface="Trebuchet MS"/>
              </a:rPr>
              <a:t>Definition Query tab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246063"/>
            <a:ext cx="8229600" cy="717844"/>
          </a:xfrm>
        </p:spPr>
        <p:txBody>
          <a:bodyPr/>
          <a:lstStyle/>
          <a:p>
            <a:r>
              <a:rPr lang="en-US" dirty="0" smtClean="0"/>
              <a:t>General tab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199" y="1184576"/>
            <a:ext cx="8315325" cy="529242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Define Layer Name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Set appropriate Scale Range</a:t>
            </a:r>
          </a:p>
        </p:txBody>
      </p:sp>
      <p:pic>
        <p:nvPicPr>
          <p:cNvPr id="6" name="Picture 5" descr="GeneralTa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459" y="2534278"/>
            <a:ext cx="5373083" cy="40298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46514" y="3013165"/>
            <a:ext cx="3936275" cy="2873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46514" y="4171406"/>
            <a:ext cx="4241075" cy="1454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tab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4576"/>
            <a:ext cx="3661954" cy="494158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dirty="0" smtClean="0"/>
              <a:t>Display Expression Field</a:t>
            </a:r>
          </a:p>
          <a:p>
            <a:r>
              <a:rPr lang="en-US" sz="2800" dirty="0" smtClean="0"/>
              <a:t>Define field with unique data which distinguishes one record from another</a:t>
            </a:r>
          </a:p>
          <a:p>
            <a:r>
              <a:rPr lang="en-US" sz="2800" dirty="0" smtClean="0"/>
              <a:t>Used in header of the Details dialog as such: </a:t>
            </a:r>
          </a:p>
          <a:p>
            <a:pPr marL="365760" indent="0">
              <a:buNone/>
            </a:pPr>
            <a:r>
              <a:rPr lang="en-US" sz="2800" b="1" dirty="0" smtClean="0"/>
              <a:t>Details: </a:t>
            </a:r>
            <a:r>
              <a:rPr lang="en-US" sz="2800" b="1" i="1" dirty="0" smtClean="0"/>
              <a:t>Service Name – Layer name - value of display field for the given record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7" name="Picture 6" descr="DisplayTa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915" y="1219200"/>
            <a:ext cx="4684973" cy="367699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4064" y="5077169"/>
            <a:ext cx="38766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246063"/>
            <a:ext cx="8229600" cy="717844"/>
          </a:xfrm>
        </p:spPr>
        <p:txBody>
          <a:bodyPr/>
          <a:lstStyle/>
          <a:p>
            <a:r>
              <a:rPr lang="en-US" dirty="0" err="1" smtClean="0"/>
              <a:t>Symbology</a:t>
            </a:r>
            <a:r>
              <a:rPr lang="en-US" dirty="0" smtClean="0"/>
              <a:t> tab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184576"/>
            <a:ext cx="8229600" cy="529242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Symbolize appropriately 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Define legend Labels</a:t>
            </a:r>
          </a:p>
        </p:txBody>
      </p:sp>
      <p:pic>
        <p:nvPicPr>
          <p:cNvPr id="4" name="Picture 3" descr="Symbolog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25769"/>
            <a:ext cx="5416627" cy="4251231"/>
          </a:xfrm>
          <a:prstGeom prst="rect">
            <a:avLst/>
          </a:prstGeom>
        </p:spPr>
      </p:pic>
      <p:pic>
        <p:nvPicPr>
          <p:cNvPr id="5" name="Picture 4" descr="Legen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816" y="1262957"/>
            <a:ext cx="2130744" cy="522342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Conversion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Download the Biotics 5 Conversion Guide from:</a:t>
            </a:r>
          </a:p>
          <a:p>
            <a:pPr marL="0" indent="0"/>
            <a:r>
              <a:rPr lang="en-US" sz="3200" dirty="0" smtClean="0"/>
              <a:t>  </a:t>
            </a:r>
            <a:r>
              <a:rPr lang="en-US" sz="3200" dirty="0" err="1" smtClean="0">
                <a:hlinkClick r:id="rId2"/>
              </a:rPr>
              <a:t>Biotics</a:t>
            </a:r>
            <a:r>
              <a:rPr lang="en-US" sz="3200" dirty="0" smtClean="0">
                <a:hlinkClick r:id="rId2"/>
              </a:rPr>
              <a:t> 5 transfer site</a:t>
            </a:r>
            <a:endParaRPr lang="en-US" sz="2800" dirty="0" smtClean="0"/>
          </a:p>
          <a:p>
            <a:pPr marL="0" indent="0"/>
            <a:r>
              <a:rPr lang="en-US" sz="2800" dirty="0" smtClean="0"/>
              <a:t>  </a:t>
            </a:r>
            <a:r>
              <a:rPr lang="en-US" sz="3200" dirty="0" err="1" smtClean="0">
                <a:hlinkClick r:id="rId3"/>
              </a:rPr>
              <a:t>Biotics</a:t>
            </a:r>
            <a:r>
              <a:rPr lang="en-US" sz="2800" dirty="0" smtClean="0">
                <a:hlinkClick r:id="rId3"/>
              </a:rPr>
              <a:t> 5 </a:t>
            </a:r>
            <a:r>
              <a:rPr lang="en-US" sz="3200" dirty="0" smtClean="0">
                <a:hlinkClick r:id="rId3"/>
              </a:rPr>
              <a:t>Technical</a:t>
            </a:r>
            <a:r>
              <a:rPr lang="en-US" sz="2800" dirty="0" smtClean="0">
                <a:hlinkClick r:id="rId3"/>
              </a:rPr>
              <a:t> Support</a:t>
            </a:r>
            <a:r>
              <a:rPr lang="en-US" sz="2800" dirty="0" smtClean="0"/>
              <a:t> (i.e. Contact Support)</a:t>
            </a:r>
          </a:p>
          <a:p>
            <a:pPr marL="395478" lvl="1" indent="0"/>
            <a:r>
              <a:rPr lang="en-US" sz="2800" dirty="0" smtClean="0"/>
              <a:t> Solutions: Conversion - </a:t>
            </a:r>
            <a:r>
              <a:rPr lang="en-US" sz="2400" dirty="0" smtClean="0"/>
              <a:t>Conversion Guide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Submit questions regarding the conversion process </a:t>
            </a:r>
            <a:r>
              <a:rPr lang="en-US" sz="3200" dirty="0" smtClean="0"/>
              <a:t>to the </a:t>
            </a:r>
            <a:r>
              <a:rPr lang="en-US" sz="3200" u="sng" dirty="0">
                <a:hlinkClick r:id="rId4"/>
              </a:rPr>
              <a:t>Biotics 4 Help </a:t>
            </a:r>
            <a:r>
              <a:rPr lang="en-US" sz="3200" u="sng" dirty="0" smtClean="0">
                <a:hlinkClick r:id="rId4"/>
              </a:rPr>
              <a:t>Desk</a:t>
            </a:r>
            <a:r>
              <a:rPr lang="en-US" sz="3200" dirty="0" smtClean="0"/>
              <a:t> or </a:t>
            </a:r>
            <a:r>
              <a:rPr lang="en-US" sz="3200" u="sng" dirty="0">
                <a:hlinkClick r:id="rId3"/>
              </a:rPr>
              <a:t>Biotics 5 Help </a:t>
            </a:r>
            <a:r>
              <a:rPr lang="en-US" sz="3200" u="sng" dirty="0" smtClean="0">
                <a:hlinkClick r:id="rId3"/>
              </a:rPr>
              <a:t>Desk</a:t>
            </a:r>
            <a:r>
              <a:rPr lang="en-US" sz="3200" dirty="0" smtClean="0"/>
              <a:t>, according to what the question pertains.</a:t>
            </a:r>
            <a:endParaRPr lang="en-US" sz="32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Fields tab</a:t>
            </a:r>
            <a:endParaRPr lang="en-US" dirty="0"/>
          </a:p>
        </p:txBody>
      </p:sp>
      <p:sp>
        <p:nvSpPr>
          <p:cNvPr id="4" name="Content Placeholder 9"/>
          <p:cNvSpPr>
            <a:spLocks noGrp="1"/>
          </p:cNvSpPr>
          <p:nvPr>
            <p:ph idx="1"/>
          </p:nvPr>
        </p:nvSpPr>
        <p:spPr>
          <a:xfrm>
            <a:off x="139337" y="1184576"/>
            <a:ext cx="3733341" cy="54432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Define Aliases for fields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Indicate which fields should be VISIBLE for use via the Identify/Filter/Query tools. 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Fields of Data Type </a:t>
            </a:r>
            <a:r>
              <a:rPr lang="en-US" sz="2800" b="1" dirty="0" smtClean="0"/>
              <a:t>Geometry</a:t>
            </a:r>
            <a:r>
              <a:rPr lang="en-US" sz="2800" dirty="0" smtClean="0"/>
              <a:t> and </a:t>
            </a:r>
            <a:r>
              <a:rPr lang="en-US" sz="2800" b="1" dirty="0" err="1" smtClean="0"/>
              <a:t>ObjectID</a:t>
            </a:r>
            <a:r>
              <a:rPr lang="en-US" sz="2800" dirty="0" smtClean="0"/>
              <a:t> must always be visible (typically </a:t>
            </a:r>
            <a:r>
              <a:rPr lang="en-US" sz="2800" b="1" dirty="0" smtClean="0"/>
              <a:t>Shape</a:t>
            </a:r>
            <a:r>
              <a:rPr lang="en-US" sz="2800" dirty="0" smtClean="0"/>
              <a:t> and </a:t>
            </a:r>
            <a:r>
              <a:rPr lang="en-US" sz="2800" b="1" dirty="0" smtClean="0"/>
              <a:t>OBJECTID</a:t>
            </a:r>
            <a:r>
              <a:rPr lang="en-US" sz="2800" dirty="0" smtClean="0"/>
              <a:t>)</a:t>
            </a:r>
          </a:p>
        </p:txBody>
      </p:sp>
      <p:pic>
        <p:nvPicPr>
          <p:cNvPr id="5" name="Picture 4" descr="Field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175" y="1717475"/>
            <a:ext cx="5271321" cy="41371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98806" y="4598124"/>
            <a:ext cx="673195" cy="1219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11862" y="4062513"/>
            <a:ext cx="673195" cy="1219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07501" y="2817122"/>
            <a:ext cx="115852" cy="152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41559" y="2516777"/>
            <a:ext cx="2345241" cy="1219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45906" y="3426860"/>
            <a:ext cx="2345241" cy="12192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246063"/>
            <a:ext cx="8229600" cy="717844"/>
          </a:xfrm>
        </p:spPr>
        <p:txBody>
          <a:bodyPr/>
          <a:lstStyle/>
          <a:p>
            <a:r>
              <a:rPr lang="en-US" dirty="0" smtClean="0"/>
              <a:t>Definition Query tab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184576"/>
            <a:ext cx="8229600" cy="529242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Provide Definition query, as appropriate</a:t>
            </a:r>
          </a:p>
        </p:txBody>
      </p:sp>
      <p:pic>
        <p:nvPicPr>
          <p:cNvPr id="4" name="Picture 3" descr="DefinitionQue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394" y="1641449"/>
            <a:ext cx="6209212" cy="48732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02377" y="2342606"/>
            <a:ext cx="4528457" cy="19245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619124" y="2356527"/>
            <a:ext cx="7820025" cy="838597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Publishing the Map Service(s)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Publish as Cached or Dynamic</a:t>
            </a:r>
            <a:br>
              <a:rPr lang="en-US" dirty="0" smtClean="0"/>
            </a:br>
            <a:r>
              <a:rPr lang="en-US" dirty="0" smtClean="0"/>
              <a:t>map service?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" y="1188709"/>
          <a:ext cx="9020174" cy="5084843"/>
        </p:xfrm>
        <a:graphic>
          <a:graphicData uri="http://schemas.openxmlformats.org/drawingml/2006/table">
            <a:tbl>
              <a:tblPr/>
              <a:tblGrid>
                <a:gridCol w="1905000"/>
                <a:gridCol w="3362325"/>
                <a:gridCol w="3752849"/>
              </a:tblGrid>
              <a:tr h="8602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Cached</a:t>
                      </a:r>
                    </a:p>
                  </a:txBody>
                  <a:tcPr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Dynamic</a:t>
                      </a:r>
                    </a:p>
                  </a:txBody>
                  <a:tcPr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7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Times New Roman"/>
                          <a:cs typeface="Times New Roman"/>
                        </a:rPr>
                        <a:t>Application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000" b="0" dirty="0" err="1" smtClean="0">
                          <a:latin typeface="Calibri"/>
                          <a:ea typeface="Times New Roman"/>
                          <a:cs typeface="Times New Roman"/>
                        </a:rPr>
                        <a:t>Basemaps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000" b="0" dirty="0" smtClean="0">
                          <a:latin typeface="+mn-lt"/>
                          <a:ea typeface="Times New Roman"/>
                          <a:cs typeface="Times New Roman"/>
                        </a:rPr>
                        <a:t>Reference</a:t>
                      </a:r>
                      <a:r>
                        <a:rPr lang="en-US" sz="20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layers</a:t>
                      </a:r>
                    </a:p>
                  </a:txBody>
                  <a:tcPr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Performance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008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Symbol"/>
                        <a:buNone/>
                      </a:pPr>
                      <a:r>
                        <a:rPr lang="en-US" sz="2000" b="0" dirty="0" smtClean="0">
                          <a:latin typeface="Calibri"/>
                          <a:ea typeface="Times New Roman"/>
                          <a:cs typeface="Times New Roman"/>
                        </a:rPr>
                        <a:t>Improved </a:t>
                      </a:r>
                      <a:r>
                        <a:rPr lang="en-US" sz="2000" b="0" dirty="0">
                          <a:latin typeface="Calibri"/>
                          <a:ea typeface="Times New Roman"/>
                          <a:cs typeface="Times New Roman"/>
                        </a:rPr>
                        <a:t>performance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Decreased performance because needs to draw map on the fly</a:t>
                      </a:r>
                    </a:p>
                  </a:txBody>
                  <a:tcPr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24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Times New Roman"/>
                          <a:cs typeface="Times New Roman"/>
                        </a:rPr>
                        <a:t>Projection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Blip>
                          <a:blip r:embed="rId2"/>
                        </a:buBlip>
                      </a:pPr>
                      <a:r>
                        <a:rPr lang="en-US" sz="2000" b="0" dirty="0" smtClean="0">
                          <a:latin typeface="Calibri"/>
                          <a:ea typeface="Times New Roman"/>
                          <a:cs typeface="Times New Roman"/>
                        </a:rPr>
                        <a:t>Typically cannot be </a:t>
                      </a:r>
                      <a:r>
                        <a:rPr lang="en-US" sz="2000" b="0" dirty="0" err="1" smtClean="0">
                          <a:latin typeface="Calibri"/>
                          <a:ea typeface="Times New Roman"/>
                          <a:cs typeface="Times New Roman"/>
                        </a:rPr>
                        <a:t>reprojected</a:t>
                      </a:r>
                      <a:endParaRPr lang="en-US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472" marR="0" lvl="1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Can be </a:t>
                      </a:r>
                      <a:r>
                        <a:rPr lang="en-US" sz="2000" dirty="0" err="1" smtClean="0">
                          <a:latin typeface="Calibri"/>
                          <a:ea typeface="Calibri"/>
                          <a:cs typeface="Times New Roman"/>
                        </a:rPr>
                        <a:t>reprojected</a:t>
                      </a: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 on-the-fly</a:t>
                      </a:r>
                    </a:p>
                    <a:p>
                      <a:pPr marL="347472" marR="0" lvl="1" indent="-347472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20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Reprojection</a:t>
                      </a:r>
                      <a:r>
                        <a:rPr lang="en-US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 negatively affects performance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Times New Roman"/>
                          <a:cs typeface="Times New Roman"/>
                        </a:rPr>
                        <a:t>Limitations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lang="en-US" sz="2000" b="0" dirty="0" smtClean="0">
                          <a:latin typeface="Calibri"/>
                          <a:ea typeface="Times New Roman"/>
                          <a:cs typeface="Times New Roman"/>
                        </a:rPr>
                        <a:t>Alter visibility of layers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lang="en-US" sz="2000" b="0" dirty="0" smtClean="0">
                          <a:latin typeface="Calibri"/>
                          <a:ea typeface="Times New Roman"/>
                          <a:cs typeface="Times New Roman"/>
                        </a:rPr>
                        <a:t>Filter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lang="en-US" sz="2000" b="0" dirty="0" smtClean="0">
                          <a:latin typeface="Calibri"/>
                          <a:ea typeface="Times New Roman"/>
                          <a:cs typeface="Times New Roman"/>
                        </a:rPr>
                        <a:t>Copy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000" b="0" dirty="0" smtClean="0">
                          <a:latin typeface="+mn-lt"/>
                          <a:ea typeface="Times New Roman"/>
                          <a:cs typeface="Times New Roman"/>
                        </a:rPr>
                        <a:t>Alter visibility</a:t>
                      </a:r>
                      <a:r>
                        <a:rPr lang="en-US" sz="20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of layers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0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Filter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0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Copy</a:t>
                      </a:r>
                    </a:p>
                  </a:txBody>
                  <a:tcPr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7" name="Picture 1" descr="C:\Documents and Settings\whitney_weber\Local Settings\Temporary Internet Files\Content.IE5\IZ063SDT\MC90044131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8825" y="2718587"/>
            <a:ext cx="300036" cy="300036"/>
          </a:xfrm>
          <a:prstGeom prst="rect">
            <a:avLst/>
          </a:prstGeom>
          <a:noFill/>
        </p:spPr>
      </p:pic>
      <p:pic>
        <p:nvPicPr>
          <p:cNvPr id="6" name="Picture 1" descr="C:\Documents and Settings\whitney_weber\Local Settings\Temporary Internet Files\Content.IE5\IZ063SDT\MC90044131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1011" y="3832161"/>
            <a:ext cx="300036" cy="300036"/>
          </a:xfrm>
          <a:prstGeom prst="rect">
            <a:avLst/>
          </a:prstGeom>
          <a:noFill/>
        </p:spPr>
      </p:pic>
      <p:pic>
        <p:nvPicPr>
          <p:cNvPr id="7" name="Picture 1" descr="C:\Documents and Settings\whitney_weber\Local Settings\Temporary Internet Files\Content.IE5\IZ063SDT\MC90044131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1887" y="5095741"/>
            <a:ext cx="300036" cy="300036"/>
          </a:xfrm>
          <a:prstGeom prst="rect">
            <a:avLst/>
          </a:prstGeom>
          <a:noFill/>
        </p:spPr>
      </p:pic>
      <p:pic>
        <p:nvPicPr>
          <p:cNvPr id="8" name="Picture 1" descr="C:\Documents and Settings\whitney_weber\Local Settings\Temporary Internet Files\Content.IE5\IZ063SDT\MC90044131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2362" y="5430214"/>
            <a:ext cx="300036" cy="300036"/>
          </a:xfrm>
          <a:prstGeom prst="rect">
            <a:avLst/>
          </a:prstGeom>
          <a:noFill/>
        </p:spPr>
      </p:pic>
      <p:pic>
        <p:nvPicPr>
          <p:cNvPr id="9" name="Picture 1" descr="C:\Documents and Settings\whitney_weber\Local Settings\Temporary Internet Files\Content.IE5\IZ063SDT\MC90044131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1412" y="5800339"/>
            <a:ext cx="300036" cy="30003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Biotics</a:t>
            </a:r>
            <a:r>
              <a:rPr lang="en-US" dirty="0" smtClean="0"/>
              <a:t> 5 Acceptance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Following your </a:t>
            </a:r>
            <a:r>
              <a:rPr lang="en-US" sz="2800" dirty="0" smtClean="0"/>
              <a:t>program’s </a:t>
            </a:r>
            <a:r>
              <a:rPr lang="en-US" sz="2800" dirty="0" smtClean="0"/>
              <a:t>conversion to Biotics 5, you </a:t>
            </a:r>
            <a:r>
              <a:rPr lang="en-US" sz="2800" dirty="0" smtClean="0"/>
              <a:t>will be asked to complete a comprehensive and systematic evaluation.</a:t>
            </a:r>
          </a:p>
          <a:p>
            <a:pPr marL="0" indent="3175">
              <a:buNone/>
            </a:pPr>
            <a:r>
              <a:rPr lang="en-US" sz="2800" dirty="0" smtClean="0"/>
              <a:t>This </a:t>
            </a:r>
            <a:r>
              <a:rPr lang="en-US" sz="2800" i="1" dirty="0" smtClean="0"/>
              <a:t>Acceptance Review Period</a:t>
            </a:r>
            <a:r>
              <a:rPr lang="en-US" sz="2800" dirty="0" smtClean="0"/>
              <a:t> (ten business days) will provide the opportunity to:</a:t>
            </a:r>
          </a:p>
          <a:p>
            <a:pPr lvl="0"/>
            <a:r>
              <a:rPr lang="en-US" sz="2800" dirty="0" smtClean="0"/>
              <a:t>Gain experience working with your own data in the new system</a:t>
            </a:r>
          </a:p>
          <a:p>
            <a:pPr lvl="0"/>
            <a:r>
              <a:rPr lang="en-US" sz="2800" dirty="0" smtClean="0"/>
              <a:t>QC your final converted database within </a:t>
            </a:r>
            <a:r>
              <a:rPr lang="en-US" sz="2800" dirty="0" err="1" smtClean="0"/>
              <a:t>Biotics</a:t>
            </a:r>
            <a:r>
              <a:rPr lang="en-US" sz="2800" dirty="0" smtClean="0"/>
              <a:t> 5</a:t>
            </a:r>
          </a:p>
          <a:p>
            <a:pPr lvl="0"/>
            <a:r>
              <a:rPr lang="en-US" sz="2800" dirty="0" smtClean="0"/>
              <a:t>Use the available </a:t>
            </a:r>
            <a:r>
              <a:rPr lang="en-US" sz="2800" u="sng" dirty="0" smtClean="0">
                <a:hlinkClick r:id="rId2"/>
              </a:rPr>
              <a:t>Tutorial</a:t>
            </a:r>
            <a:r>
              <a:rPr lang="en-US" sz="2800" dirty="0" smtClean="0"/>
              <a:t> to actively and comprehensively test the system </a:t>
            </a:r>
          </a:p>
          <a:p>
            <a:pPr lvl="0"/>
            <a:r>
              <a:rPr lang="en-US" sz="2800" dirty="0" smtClean="0"/>
              <a:t>Enter real data </a:t>
            </a:r>
            <a:r>
              <a:rPr lang="en-US" sz="2800" dirty="0" smtClean="0"/>
              <a:t>following </a:t>
            </a:r>
            <a:r>
              <a:rPr lang="en-US" sz="2800" dirty="0" smtClean="0"/>
              <a:t>your program’s typical workflow</a:t>
            </a:r>
          </a:p>
          <a:p>
            <a:pPr lvl="0"/>
            <a:r>
              <a:rPr lang="en-US" sz="2800" dirty="0" smtClean="0"/>
              <a:t>Verify that the performance of </a:t>
            </a:r>
            <a:r>
              <a:rPr lang="en-US" sz="2800" dirty="0" err="1" smtClean="0"/>
              <a:t>Biotics</a:t>
            </a:r>
            <a:r>
              <a:rPr lang="en-US" sz="2800" dirty="0" smtClean="0"/>
              <a:t> 5 is acceptable</a:t>
            </a:r>
          </a:p>
          <a:p>
            <a:pPr lvl="0"/>
            <a:r>
              <a:rPr lang="en-US" sz="2800" dirty="0" smtClean="0"/>
              <a:t>Review and accept the terms of service outlined in the </a:t>
            </a:r>
            <a:r>
              <a:rPr lang="en-US" sz="2800" dirty="0" smtClean="0">
                <a:hlinkClick r:id="rId3"/>
              </a:rPr>
              <a:t>Service Level Agreement </a:t>
            </a:r>
            <a:r>
              <a:rPr lang="en-US" sz="2800" dirty="0" smtClean="0"/>
              <a:t>(SLA)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1904731" y="1978702"/>
            <a:ext cx="5334538" cy="838597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Q &amp; A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940230"/>
              </p:ext>
            </p:extLst>
          </p:nvPr>
        </p:nvGraphicFramePr>
        <p:xfrm>
          <a:off x="0" y="1352551"/>
          <a:ext cx="9144000" cy="4925389"/>
        </p:xfrm>
        <a:graphic>
          <a:graphicData uri="http://schemas.openxmlformats.org/drawingml/2006/table">
            <a:tbl>
              <a:tblPr/>
              <a:tblGrid>
                <a:gridCol w="1696728"/>
                <a:gridCol w="7447272"/>
              </a:tblGrid>
              <a:tr h="8371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rgbClr val="F2F2F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Who?</a:t>
                      </a:r>
                      <a:endParaRPr lang="en-US" sz="4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rgbClr val="F2F2F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What?</a:t>
                      </a:r>
                      <a:endParaRPr lang="en-US" sz="4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</a:tr>
              <a:tr h="20626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Times New Roman"/>
                          <a:cs typeface="Times New Roman"/>
                        </a:rPr>
                        <a:t>Member Program </a:t>
                      </a:r>
                    </a:p>
                  </a:txBody>
                  <a:tcPr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800" b="1" dirty="0">
                          <a:latin typeface="Calibri"/>
                          <a:ea typeface="Times New Roman"/>
                          <a:cs typeface="Times New Roman"/>
                        </a:rPr>
                        <a:t>Update Biotics </a:t>
                      </a:r>
                      <a:r>
                        <a:rPr lang="en-US" sz="2800" b="1" dirty="0" smtClean="0">
                          <a:latin typeface="Calibri"/>
                          <a:ea typeface="Times New Roman"/>
                          <a:cs typeface="Times New Roman"/>
                        </a:rPr>
                        <a:t>to</a:t>
                      </a:r>
                      <a:r>
                        <a:rPr lang="en-US" sz="2800" b="1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dirty="0" smtClean="0">
                          <a:latin typeface="Calibri"/>
                          <a:ea typeface="Times New Roman"/>
                          <a:cs typeface="Times New Roman"/>
                        </a:rPr>
                        <a:t>the </a:t>
                      </a:r>
                      <a:r>
                        <a:rPr lang="en-US" sz="2800" b="1" dirty="0">
                          <a:latin typeface="Calibri"/>
                          <a:ea typeface="Times New Roman"/>
                          <a:cs typeface="Times New Roman"/>
                        </a:rPr>
                        <a:t>most recent version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800" b="1" dirty="0">
                          <a:latin typeface="Calibri"/>
                          <a:ea typeface="Times New Roman"/>
                          <a:cs typeface="Times New Roman"/>
                        </a:rPr>
                        <a:t>Clean up database (DBIC</a:t>
                      </a:r>
                      <a:r>
                        <a:rPr lang="en-US" sz="2800" b="1" dirty="0" smtClean="0"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800" b="1" dirty="0" smtClean="0">
                          <a:latin typeface="Calibri"/>
                          <a:ea typeface="Times New Roman"/>
                          <a:cs typeface="Times New Roman"/>
                        </a:rPr>
                        <a:t>Run QC procedures</a:t>
                      </a:r>
                      <a:endParaRPr lang="en-US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800" b="1" dirty="0">
                          <a:latin typeface="Calibri"/>
                          <a:ea typeface="Times New Roman"/>
                          <a:cs typeface="Times New Roman"/>
                        </a:rPr>
                        <a:t>Provide database to NatureServe </a:t>
                      </a:r>
                    </a:p>
                  </a:txBody>
                  <a:tcPr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14689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NatureServe </a:t>
                      </a:r>
                    </a:p>
                  </a:txBody>
                  <a:tcPr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800" b="1" dirty="0">
                          <a:latin typeface="Calibri"/>
                          <a:ea typeface="Times New Roman"/>
                          <a:cs typeface="Times New Roman"/>
                        </a:rPr>
                        <a:t>Migrate Oracle database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800" b="1" dirty="0">
                          <a:latin typeface="Calibri"/>
                          <a:ea typeface="Times New Roman"/>
                          <a:cs typeface="Times New Roman"/>
                        </a:rPr>
                        <a:t>Update Oracle tables/views to accommodate </a:t>
                      </a:r>
                      <a:r>
                        <a:rPr lang="en-US" sz="2800" b="1" dirty="0" smtClean="0">
                          <a:latin typeface="Calibri"/>
                          <a:ea typeface="Times New Roman"/>
                          <a:cs typeface="Times New Roman"/>
                        </a:rPr>
                        <a:t>database changes</a:t>
                      </a:r>
                      <a:endParaRPr lang="en-US" sz="2800" b="1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800" b="1" dirty="0" smtClean="0">
                          <a:latin typeface="Calibri"/>
                          <a:ea typeface="Times New Roman"/>
                          <a:cs typeface="Times New Roman"/>
                        </a:rPr>
                        <a:t>Run conversion scripts</a:t>
                      </a:r>
                      <a:endParaRPr lang="en-US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609600" y="246063"/>
            <a:ext cx="8229600" cy="717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Providing Biotics 4 for Conversion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Control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4576"/>
            <a:ext cx="8343900" cy="4941587"/>
          </a:xfrm>
        </p:spPr>
        <p:txBody>
          <a:bodyPr>
            <a:normAutofit/>
          </a:bodyPr>
          <a:lstStyle/>
          <a:p>
            <a:r>
              <a:rPr lang="en-US" dirty="0" smtClean="0"/>
              <a:t>Rectify ALL errors/problems/warnings in the Database Integrity Check </a:t>
            </a:r>
          </a:p>
          <a:p>
            <a:r>
              <a:rPr lang="en-US" dirty="0" smtClean="0"/>
              <a:t>Clean up values in Reference usefulness fields </a:t>
            </a:r>
            <a:r>
              <a:rPr lang="en-US" i="1" dirty="0" smtClean="0"/>
              <a:t>(query provided)</a:t>
            </a:r>
          </a:p>
          <a:p>
            <a:r>
              <a:rPr lang="en-US" dirty="0" smtClean="0"/>
              <a:t>Rectify </a:t>
            </a:r>
            <a:r>
              <a:rPr lang="en-US" dirty="0" smtClean="0"/>
              <a:t>invalid </a:t>
            </a:r>
            <a:r>
              <a:rPr lang="en-US" dirty="0" smtClean="0"/>
              <a:t>MAPPEDDATE values </a:t>
            </a:r>
            <a:r>
              <a:rPr lang="en-US" i="1" dirty="0" smtClean="0"/>
              <a:t>(query provided)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070366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Providing Biotics 4 for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4576"/>
            <a:ext cx="8343900" cy="4941587"/>
          </a:xfrm>
        </p:spPr>
        <p:txBody>
          <a:bodyPr>
            <a:normAutofit lnSpcReduction="10000"/>
          </a:bodyPr>
          <a:lstStyle/>
          <a:p>
            <a:pPr lvl="0"/>
            <a:r>
              <a:rPr lang="en-US" b="1" dirty="0" smtClean="0"/>
              <a:t>Db_upgrade_history.txt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Dbic.rpt</a:t>
            </a:r>
            <a:endParaRPr lang="en-US" dirty="0" smtClean="0"/>
          </a:p>
          <a:p>
            <a:r>
              <a:rPr lang="en-US" b="1" dirty="0" smtClean="0"/>
              <a:t>Tablespace_sizes.log</a:t>
            </a:r>
            <a:endParaRPr lang="en-US" dirty="0" smtClean="0"/>
          </a:p>
          <a:p>
            <a:r>
              <a:rPr lang="en-US" b="1" dirty="0" smtClean="0"/>
              <a:t>Biotics backup zip file</a:t>
            </a:r>
            <a:endParaRPr lang="en-US" dirty="0" smtClean="0"/>
          </a:p>
          <a:p>
            <a:pPr lvl="1"/>
            <a:r>
              <a:rPr lang="en-US" b="1" dirty="0" smtClean="0"/>
              <a:t>BIOTICS folder</a:t>
            </a:r>
          </a:p>
          <a:p>
            <a:pPr lvl="1"/>
            <a:r>
              <a:rPr lang="en-US" b="1" dirty="0" err="1" smtClean="0"/>
              <a:t>Biotics_del.dmp</a:t>
            </a:r>
            <a:r>
              <a:rPr lang="en-US" b="1" dirty="0" smtClean="0"/>
              <a:t> &amp; biotics_del.log</a:t>
            </a:r>
            <a:endParaRPr lang="en-US" b="1" dirty="0" smtClean="0"/>
          </a:p>
          <a:p>
            <a:pPr lvl="1"/>
            <a:r>
              <a:rPr lang="en-US" b="1" dirty="0" err="1" smtClean="0"/>
              <a:t>Biotics_user.dmp</a:t>
            </a:r>
            <a:r>
              <a:rPr lang="en-US" b="1" dirty="0"/>
              <a:t> </a:t>
            </a:r>
            <a:r>
              <a:rPr lang="en-US" b="1" dirty="0" smtClean="0"/>
              <a:t>&amp; biotics_user.log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0366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 Biotics 4 Spatial Data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073330"/>
              </p:ext>
            </p:extLst>
          </p:nvPr>
        </p:nvGraphicFramePr>
        <p:xfrm>
          <a:off x="0" y="1190629"/>
          <a:ext cx="9144000" cy="5381621"/>
        </p:xfrm>
        <a:graphic>
          <a:graphicData uri="http://schemas.openxmlformats.org/drawingml/2006/table">
            <a:tbl>
              <a:tblPr/>
              <a:tblGrid>
                <a:gridCol w="1809750"/>
                <a:gridCol w="7334250"/>
              </a:tblGrid>
              <a:tr h="695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2F2F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Who?</a:t>
                      </a:r>
                      <a:endParaRPr lang="en-US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2F2F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What?</a:t>
                      </a:r>
                      <a:endParaRPr lang="en-US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</a:tr>
              <a:tr h="34537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Times New Roman"/>
                          <a:cs typeface="Times New Roman"/>
                        </a:rPr>
                        <a:t>Member Program </a:t>
                      </a:r>
                    </a:p>
                  </a:txBody>
                  <a:tcPr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Provide managed layer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shapefiles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EOs,MAs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…)</a:t>
                      </a:r>
                    </a:p>
                    <a:p>
                      <a:pPr lvl="0" indent="0">
                        <a:buFont typeface="Arial" pitchFamily="34" charset="0"/>
                        <a:buChar char="•"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Prepare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SpatialCalculations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geodatabase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including </a:t>
                      </a:r>
                    </a:p>
                    <a:p>
                      <a:pPr lvl="0" indent="0">
                        <a:buFont typeface="Arial" pitchFamily="34" charset="0"/>
                        <a:buNone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layers for use in spatial calculations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Identify reference map layers needed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Confirm source and format of hosted map</a:t>
                      </a:r>
                    </a:p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services</a:t>
                      </a:r>
                    </a:p>
                    <a:p>
                      <a:pPr lvl="0" indent="0">
                        <a:buFont typeface="Arial" pitchFamily="34" charset="0"/>
                        <a:buChar char="•"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Provide Map Document (.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mxd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and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geodatabase</a:t>
                      </a:r>
                      <a:endParaRPr lang="en-US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indent="0">
                        <a:buFont typeface="Arial" pitchFamily="34" charset="0"/>
                        <a:buNone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containing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reference 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layers, ONLY if 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 be hosted 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by</a:t>
                      </a:r>
                    </a:p>
                    <a:p>
                      <a:pPr lvl="0" indent="0">
                        <a:buFont typeface="Arial" pitchFamily="34" charset="0"/>
                        <a:buNone/>
                      </a:pP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NatureServe 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12325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Times New Roman"/>
                          <a:cs typeface="Times New Roman"/>
                        </a:rPr>
                        <a:t>NatureServe </a:t>
                      </a:r>
                    </a:p>
                  </a:txBody>
                  <a:tcPr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Import managed layer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shapefiles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into 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Oracle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database</a:t>
                      </a:r>
                      <a:endParaRPr lang="en-US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Publish reference map 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services,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as needed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Biotics 4 Spatial 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4929" y="1184576"/>
            <a:ext cx="8686799" cy="5250091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en-US" sz="3200" dirty="0" smtClean="0"/>
              <a:t>SFs converted according to </a:t>
            </a:r>
            <a:r>
              <a:rPr lang="en-US" sz="3200" dirty="0" err="1" smtClean="0"/>
              <a:t>Locational</a:t>
            </a:r>
            <a:r>
              <a:rPr lang="en-US" sz="3200" dirty="0" smtClean="0"/>
              <a:t> Uncertainty Type:</a:t>
            </a:r>
          </a:p>
          <a:p>
            <a:pPr lvl="0"/>
            <a:r>
              <a:rPr lang="en-US" sz="3200" dirty="0" smtClean="0"/>
              <a:t>Areal - Estimated: </a:t>
            </a:r>
          </a:p>
          <a:p>
            <a:pPr lvl="1"/>
            <a:r>
              <a:rPr lang="en-US" sz="2800" dirty="0" smtClean="0"/>
              <a:t>Biotics 4 SF is buffered with Locational Uncertainty Distance to become the Biotics 5 SF</a:t>
            </a:r>
            <a:r>
              <a:rPr lang="en-US" sz="2800" dirty="0" smtClean="0"/>
              <a:t>.</a:t>
            </a:r>
          </a:p>
          <a:p>
            <a:pPr lvl="1"/>
            <a:r>
              <a:rPr lang="en-US" sz="2800" dirty="0" err="1" smtClean="0"/>
              <a:t>Orginial</a:t>
            </a:r>
            <a:r>
              <a:rPr lang="en-US" sz="2800" dirty="0" smtClean="0"/>
              <a:t> Biotics 4 SF becomes Pre-SF.</a:t>
            </a:r>
            <a:endParaRPr lang="en-US" sz="2800" dirty="0" smtClean="0"/>
          </a:p>
          <a:p>
            <a:pPr lvl="1"/>
            <a:r>
              <a:rPr lang="en-US" sz="2800" dirty="0" smtClean="0"/>
              <a:t>Observation Feature can be created from </a:t>
            </a:r>
            <a:r>
              <a:rPr lang="en-US" sz="2800" dirty="0" smtClean="0"/>
              <a:t>Biotics 4 SF (Biotics 5 Pre-SF), </a:t>
            </a:r>
            <a:r>
              <a:rPr lang="en-US" sz="2800" dirty="0" smtClean="0"/>
              <a:t>in different application, if desired. </a:t>
            </a:r>
          </a:p>
          <a:p>
            <a:pPr lvl="0"/>
            <a:r>
              <a:rPr lang="en-US" sz="3200" dirty="0" smtClean="0"/>
              <a:t>Negligible:  </a:t>
            </a:r>
          </a:p>
          <a:p>
            <a:pPr lvl="1"/>
            <a:r>
              <a:rPr lang="en-US" sz="2800" dirty="0" smtClean="0"/>
              <a:t>Direct conversion.</a:t>
            </a:r>
          </a:p>
          <a:p>
            <a:pPr lvl="1"/>
            <a:r>
              <a:rPr lang="en-US" sz="2800" dirty="0" smtClean="0"/>
              <a:t>Observation Feature can be created from Biotics 4 SF, in different application, if desired</a:t>
            </a:r>
            <a:r>
              <a:rPr lang="en-US" sz="2800" dirty="0" smtClean="0"/>
              <a:t>.</a:t>
            </a:r>
          </a:p>
          <a:p>
            <a:pPr lvl="1"/>
            <a:r>
              <a:rPr lang="en-US" sz="2800" dirty="0" smtClean="0"/>
              <a:t>Default scale now 1:18,056 (vs. 1:24,000 in B4) &amp; </a:t>
            </a:r>
            <a:r>
              <a:rPr lang="en-US" sz="2800" dirty="0" err="1" smtClean="0"/>
              <a:t>mmu</a:t>
            </a:r>
            <a:r>
              <a:rPr lang="en-US" sz="2800" dirty="0" smtClean="0"/>
              <a:t> is 9 m (vs. 12.5)</a:t>
            </a:r>
            <a:endParaRPr lang="en-US" sz="2800" dirty="0" smtClean="0"/>
          </a:p>
          <a:p>
            <a:pPr lvl="0"/>
            <a:r>
              <a:rPr lang="en-US" sz="3200" dirty="0" smtClean="0"/>
              <a:t>Linear &amp; Areal - Delimited:  </a:t>
            </a:r>
          </a:p>
          <a:p>
            <a:pPr lvl="1"/>
            <a:r>
              <a:rPr lang="en-US" sz="2800" dirty="0" smtClean="0"/>
              <a:t>Direct conversion.</a:t>
            </a:r>
          </a:p>
          <a:p>
            <a:pPr lvl="1"/>
            <a:r>
              <a:rPr lang="en-US" sz="2800" dirty="0" smtClean="0"/>
              <a:t>Observation Feature cannot be created from Biotics 4 SF since it includes </a:t>
            </a:r>
            <a:r>
              <a:rPr lang="en-US" sz="2800" dirty="0" err="1" smtClean="0"/>
              <a:t>locational</a:t>
            </a:r>
            <a:r>
              <a:rPr lang="en-US" sz="2800" dirty="0" smtClean="0"/>
              <a:t> uncertainty in the mapped feature.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619124" y="209550"/>
            <a:ext cx="7820025" cy="838597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Spatial data for use with Biotics 5 map viewer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hlinkClick r:id="rId2"/>
          </p:cNvPr>
          <p:cNvPicPr/>
          <p:nvPr/>
        </p:nvPicPr>
        <p:blipFill>
          <a:blip r:embed="rId3" cstate="print"/>
          <a:srcRect l="23718" t="27105" r="35577" b="34497"/>
          <a:stretch>
            <a:fillRect/>
          </a:stretch>
        </p:blipFill>
        <p:spPr bwMode="auto">
          <a:xfrm>
            <a:off x="1028701" y="1552575"/>
            <a:ext cx="7086598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7FD8A8E7F5F48B79DE748D389170D" ma:contentTypeVersion="0" ma:contentTypeDescription="Create a new document." ma:contentTypeScope="" ma:versionID="630b7b3fda4e077c86f276422b6f7212">
  <xsd:schema xmlns:xsd="http://www.w3.org/2001/XMLSchema" xmlns:p="http://schemas.microsoft.com/office/2006/metadata/properties" xmlns:ns2="e010bd29-76c8-44b3-a51a-3aaade979f68" targetNamespace="http://schemas.microsoft.com/office/2006/metadata/properties" ma:root="true" ma:fieldsID="0141cdb9c1f90768e17ac13989fa226c" ns2:_="">
    <xsd:import namespace="e010bd29-76c8-44b3-a51a-3aaade979f68"/>
    <xsd:element name="properties">
      <xsd:complexType>
        <xsd:sequence>
          <xsd:element name="documentManagement">
            <xsd:complexType>
              <xsd:all>
                <xsd:element ref="ns2:Document_x0020_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e010bd29-76c8-44b3-a51a-3aaade979f68" elementFormDefault="qualified">
    <xsd:import namespace="http://schemas.microsoft.com/office/2006/documentManagement/types"/>
    <xsd:element name="Document_x0020_Description" ma:index="8" nillable="true" ma:displayName="Document Description" ma:internalName="Document_x0020_Description" ma:readOnly="fals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Document_x0020_Description xmlns="e010bd29-76c8-44b3-a51a-3aaade979f68">NatureServe PowerPoint template in PRESENTATION FORMAT. Edit to create new presentations.</Document_x0020_Description>
  </documentManagement>
</p:properties>
</file>

<file path=customXml/itemProps1.xml><?xml version="1.0" encoding="utf-8"?>
<ds:datastoreItem xmlns:ds="http://schemas.openxmlformats.org/officeDocument/2006/customXml" ds:itemID="{EEEA7957-7608-46B3-B175-4B6EEE05C6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9F6A7A-3B23-4FA0-87FC-E3086027C0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10bd29-76c8-44b3-a51a-3aaade979f6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FFC4EBBB-289D-443C-AA73-49573E0F447A}">
  <ds:schemaRefs>
    <ds:schemaRef ds:uri="http://www.w3.org/XML/1998/namespace"/>
    <ds:schemaRef ds:uri="http://purl.org/dc/dcmitype/"/>
    <ds:schemaRef ds:uri="http://purl.org/dc/elements/1.1/"/>
    <ds:schemaRef ds:uri="e010bd29-76c8-44b3-a51a-3aaade979f68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8549</TotalTime>
  <Words>1294</Words>
  <Application>Microsoft Office PowerPoint</Application>
  <PresentationFormat>On-screen Show (4:3)</PresentationFormat>
  <Paragraphs>448</Paragraphs>
  <Slides>35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Preparing for your Biotics 5 Conversion Wednesday, march 26, 2014 </vt:lpstr>
      <vt:lpstr>Agenda</vt:lpstr>
      <vt:lpstr>Conversion Guide</vt:lpstr>
      <vt:lpstr>PowerPoint Presentation</vt:lpstr>
      <vt:lpstr>Quality Control Procedures</vt:lpstr>
      <vt:lpstr>Providing Biotics 4 for Conversion</vt:lpstr>
      <vt:lpstr>Conversion Biotics 4 Spatial Data</vt:lpstr>
      <vt:lpstr>Converting Biotics 4 Spatial Data</vt:lpstr>
      <vt:lpstr>Spatial data for use with Biotics 5 map viewer</vt:lpstr>
      <vt:lpstr>Spatial data for use with Biotics 5 map viewer</vt:lpstr>
      <vt:lpstr>Which Layers Currently in Navigator?</vt:lpstr>
      <vt:lpstr>Layers for use in Library (new Navigator)</vt:lpstr>
      <vt:lpstr>Spatial Attribute Layers</vt:lpstr>
      <vt:lpstr>Provide Layers for Spatial Attribute Calculations in YOUR Instance</vt:lpstr>
      <vt:lpstr>Provide Layers for Spatial Attribute Calculations in YOUR Instance</vt:lpstr>
      <vt:lpstr>Create File Geodatabase</vt:lpstr>
      <vt:lpstr>Verify Projection of Shapefile</vt:lpstr>
      <vt:lpstr>Project, if Necessary</vt:lpstr>
      <vt:lpstr>Import into Geodatabase</vt:lpstr>
      <vt:lpstr>Rename Feature Classes, if Necessary</vt:lpstr>
      <vt:lpstr>Map Organization</vt:lpstr>
      <vt:lpstr>Use Relative path names</vt:lpstr>
      <vt:lpstr>Group Layers to organize and display according to Scale</vt:lpstr>
      <vt:lpstr>Repeat Layers to Display multiple Symbologies</vt:lpstr>
      <vt:lpstr>Define Map Projection: WGS_1984_Web_Mercator_Auxiliary_Sphere</vt:lpstr>
      <vt:lpstr>Defining the Layers</vt:lpstr>
      <vt:lpstr>General tab</vt:lpstr>
      <vt:lpstr>Display tab</vt:lpstr>
      <vt:lpstr>Symbology tab</vt:lpstr>
      <vt:lpstr>Fields tab</vt:lpstr>
      <vt:lpstr>Definition Query tab</vt:lpstr>
      <vt:lpstr>Publishing the Map Service(s)</vt:lpstr>
      <vt:lpstr>Publish as Cached or Dynamic map service?</vt:lpstr>
      <vt:lpstr>Biotics 5 Acceptance</vt:lpstr>
      <vt:lpstr>Q &amp; A</vt:lpstr>
    </vt:vector>
  </TitlesOfParts>
  <Company>NatureServe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Strategy</dc:title>
  <dc:creator>Kyle Copas</dc:creator>
  <cp:lastModifiedBy>Whitney Weber</cp:lastModifiedBy>
  <cp:revision>440</cp:revision>
  <cp:lastPrinted>2012-04-19T17:27:33Z</cp:lastPrinted>
  <dcterms:created xsi:type="dcterms:W3CDTF">2010-06-22T21:10:03Z</dcterms:created>
  <dcterms:modified xsi:type="dcterms:W3CDTF">2014-03-26T14:21:11Z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0x0101004F87FD8A8E7F5F48B79DE748D389170D</vt:lpwstr>
  </property>
</Properties>
</file>