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61" r:id="rId2"/>
    <p:sldId id="263" r:id="rId3"/>
    <p:sldId id="264" r:id="rId4"/>
    <p:sldId id="266" r:id="rId5"/>
    <p:sldId id="262" r:id="rId6"/>
    <p:sldId id="267" r:id="rId7"/>
    <p:sldId id="288" r:id="rId8"/>
    <p:sldId id="293" r:id="rId9"/>
    <p:sldId id="289" r:id="rId10"/>
    <p:sldId id="290" r:id="rId11"/>
    <p:sldId id="291" r:id="rId12"/>
    <p:sldId id="286" r:id="rId13"/>
    <p:sldId id="287" r:id="rId14"/>
    <p:sldId id="285" r:id="rId15"/>
    <p:sldId id="259" r:id="rId16"/>
    <p:sldId id="269" r:id="rId17"/>
    <p:sldId id="270" r:id="rId18"/>
    <p:sldId id="271" r:id="rId19"/>
    <p:sldId id="283" r:id="rId20"/>
    <p:sldId id="272" r:id="rId21"/>
    <p:sldId id="282" r:id="rId22"/>
    <p:sldId id="273" r:id="rId23"/>
    <p:sldId id="274" r:id="rId24"/>
    <p:sldId id="275" r:id="rId25"/>
    <p:sldId id="276" r:id="rId26"/>
    <p:sldId id="280" r:id="rId27"/>
    <p:sldId id="277" r:id="rId28"/>
    <p:sldId id="294" r:id="rId29"/>
    <p:sldId id="279" r:id="rId30"/>
    <p:sldId id="281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87901" autoAdjust="0"/>
  </p:normalViewPr>
  <p:slideViewPr>
    <p:cSldViewPr snapToGrid="0">
      <p:cViewPr varScale="1">
        <p:scale>
          <a:sx n="62" d="100"/>
          <a:sy n="62" d="100"/>
        </p:scale>
        <p:origin x="15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F281-C8E2-4615-AFBC-076CAE6C9B4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F8A677-74B4-4744-99A7-4D4714A62F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802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Released Jan 2014</a:t>
            </a:r>
          </a:p>
          <a:p>
            <a:r>
              <a:rPr lang="en-US" dirty="0"/>
              <a:t>Supporting </a:t>
            </a:r>
            <a:r>
              <a:rPr lang="en-US" dirty="0" err="1"/>
              <a:t>cit</a:t>
            </a:r>
            <a:r>
              <a:rPr lang="en-US" dirty="0"/>
              <a:t> sci to collect high quality data, using </a:t>
            </a:r>
            <a:r>
              <a:rPr lang="en-US" dirty="0" err="1"/>
              <a:t>cit</a:t>
            </a:r>
            <a:r>
              <a:rPr lang="en-US" dirty="0"/>
              <a:t> sci data to detect &amp; monitor trends,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8A677-74B4-4744-99A7-4D4714A62F1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32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48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434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488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41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18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598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019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492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845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328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005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1632D-709D-469C-8DE8-765A9AD72FC6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E7A4D-E7D5-4C99-B92F-31E7583A0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424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ED8158-E379-4DE6-B471-C23229B03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21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BA74B5-E7C1-4AB3-83DB-461D398C26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7857" y="203079"/>
            <a:ext cx="6112164" cy="270450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sz="5300" dirty="0"/>
              <a:t>Developing Guidance for Using eBird Data in</a:t>
            </a:r>
            <a:br>
              <a:rPr lang="en-US" sz="5300" dirty="0"/>
            </a:br>
            <a:r>
              <a:rPr lang="en-US" sz="5300" dirty="0"/>
              <a:t>NatureServe Network Program Databases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4C518D-EC7B-4B2B-B65F-BFB2BF2AB0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3811" y="4714568"/>
            <a:ext cx="2435304" cy="64885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Bruce Young</a:t>
            </a:r>
          </a:p>
          <a:p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9BD67C-CA86-48BD-B73E-FDFA8E14E7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369" y="5492016"/>
            <a:ext cx="2435304" cy="11629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C21051-BA15-466B-8535-489C8EA9B7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0"/>
          <a:stretch/>
        </p:blipFill>
        <p:spPr>
          <a:xfrm>
            <a:off x="5196220" y="5363423"/>
            <a:ext cx="1037591" cy="116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98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55C3C-EF78-4789-AC31-189923704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47BB2-ECBD-4948-9E97-787B8F13BB35}"/>
              </a:ext>
            </a:extLst>
          </p:cNvPr>
          <p:cNvSpPr txBox="1">
            <a:spLocks/>
          </p:cNvSpPr>
          <p:nvPr/>
        </p:nvSpPr>
        <p:spPr>
          <a:xfrm>
            <a:off x="628650" y="1690689"/>
            <a:ext cx="5207071" cy="31491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/>
              <a:t>Use Cases</a:t>
            </a:r>
          </a:p>
          <a:p>
            <a:pPr marL="457200" indent="-223838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Updating &amp; creating EOs</a:t>
            </a:r>
          </a:p>
          <a:p>
            <a:pPr marL="457200" indent="-223838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Populating observational database</a:t>
            </a:r>
          </a:p>
          <a:p>
            <a:pPr marL="457200" indent="-223838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Use in SDMs</a:t>
            </a:r>
          </a:p>
          <a:p>
            <a:pPr marL="457200" indent="-223838"/>
            <a:r>
              <a:rPr lang="en-US" dirty="0"/>
              <a:t>Informing decision support tools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u="sng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C00663-8652-4647-8A61-F29B579B8ABF}"/>
              </a:ext>
            </a:extLst>
          </p:cNvPr>
          <p:cNvSpPr txBox="1">
            <a:spLocks/>
          </p:cNvSpPr>
          <p:nvPr/>
        </p:nvSpPr>
        <p:spPr>
          <a:xfrm>
            <a:off x="3316591" y="4688692"/>
            <a:ext cx="5426717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u="sng" dirty="0">
                <a:solidFill>
                  <a:srgbClr val="002060"/>
                </a:solidFill>
                <a:latin typeface="Gill Sans MT" panose="020B0502020104020203" pitchFamily="34" charset="0"/>
              </a:rPr>
              <a:t>Conservation Opportunity Area Tool</a:t>
            </a:r>
          </a:p>
        </p:txBody>
      </p:sp>
      <p:pic>
        <p:nvPicPr>
          <p:cNvPr id="5" name="Picture 14" descr="PNHP_New_Logo_sans_serif_captioned">
            <a:extLst>
              <a:ext uri="{FF2B5EF4-FFF2-40B4-BE49-F238E27FC236}">
                <a16:creationId xmlns:a16="http://schemas.microsoft.com/office/drawing/2014/main" id="{2F229F3F-A185-48E4-A06F-AB0D59ECA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86" y="2593861"/>
            <a:ext cx="3390900" cy="1670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2A3933E-1044-4A59-B8DD-9EBBC8D03ADC}"/>
              </a:ext>
            </a:extLst>
          </p:cNvPr>
          <p:cNvSpPr/>
          <p:nvPr/>
        </p:nvSpPr>
        <p:spPr>
          <a:xfrm>
            <a:off x="3661775" y="539477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Gill Sans MT" panose="020B0502020104020203" pitchFamily="34" charset="0"/>
              </a:rPr>
              <a:t>Decision-support tool that provides the spatial component of the Pennsylvania Wildlife Action Plan.</a:t>
            </a:r>
          </a:p>
        </p:txBody>
      </p:sp>
      <p:pic>
        <p:nvPicPr>
          <p:cNvPr id="7" name="Picture 3" descr="C:\Users\ctracey\Dropbox (Personal)\PNHP Transfer\bird pics\CAWA_yeany.jpg">
            <a:extLst>
              <a:ext uri="{FF2B5EF4-FFF2-40B4-BE49-F238E27FC236}">
                <a16:creationId xmlns:a16="http://schemas.microsoft.com/office/drawing/2014/main" id="{7DE1BB4A-3280-4E00-881E-06D899826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3" y="4966154"/>
            <a:ext cx="2286787" cy="158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771A0B-A993-4304-AFC4-A054D483C6F5}"/>
              </a:ext>
            </a:extLst>
          </p:cNvPr>
          <p:cNvSpPr txBox="1"/>
          <p:nvPr/>
        </p:nvSpPr>
        <p:spPr>
          <a:xfrm>
            <a:off x="1350709" y="6506731"/>
            <a:ext cx="9950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David </a:t>
            </a:r>
            <a:r>
              <a:rPr lang="en-US" sz="1200" dirty="0" err="1">
                <a:latin typeface="+mj-lt"/>
              </a:rPr>
              <a:t>Yeaney</a:t>
            </a:r>
            <a:endParaRPr 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6592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55C3C-EF78-4789-AC31-189923704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47BB2-ECBD-4948-9E97-787B8F13BB35}"/>
              </a:ext>
            </a:extLst>
          </p:cNvPr>
          <p:cNvSpPr txBox="1">
            <a:spLocks/>
          </p:cNvSpPr>
          <p:nvPr/>
        </p:nvSpPr>
        <p:spPr>
          <a:xfrm>
            <a:off x="628650" y="1690689"/>
            <a:ext cx="5145426" cy="31491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/>
              <a:t>Use Cases</a:t>
            </a:r>
          </a:p>
          <a:p>
            <a:pPr marL="457200" indent="-223838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Updating &amp; creating EOs</a:t>
            </a:r>
          </a:p>
          <a:p>
            <a:pPr marL="457200" indent="-223838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Populating observational database</a:t>
            </a:r>
          </a:p>
          <a:p>
            <a:pPr marL="457200" indent="-223838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Use in SDMs</a:t>
            </a:r>
          </a:p>
          <a:p>
            <a:pPr marL="457200" indent="-223838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Informing decision support tools</a:t>
            </a:r>
          </a:p>
          <a:p>
            <a:pPr marL="457200" indent="-223838"/>
            <a:r>
              <a:rPr lang="en-US" dirty="0"/>
              <a:t>Ranking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u="s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EED7D9-0708-477B-B845-0DAE170EC5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3631" y="3134302"/>
            <a:ext cx="5260370" cy="37236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0C374D-1C44-431F-9413-BCD85DD82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296" y="575352"/>
            <a:ext cx="2556011" cy="20468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4B198C-550B-414D-898C-BED470502F15}"/>
              </a:ext>
            </a:extLst>
          </p:cNvPr>
          <p:cNvSpPr txBox="1"/>
          <p:nvPr/>
        </p:nvSpPr>
        <p:spPr>
          <a:xfrm>
            <a:off x="8170178" y="2624406"/>
            <a:ext cx="75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Audubon</a:t>
            </a:r>
          </a:p>
        </p:txBody>
      </p:sp>
    </p:spTree>
    <p:extLst>
      <p:ext uri="{BB962C8B-B14F-4D97-AF65-F5344CB8AC3E}">
        <p14:creationId xmlns:p14="http://schemas.microsoft.com/office/powerpoint/2010/main" val="3971184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55C3C-EF78-4789-AC31-189923704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47BB2-ECBD-4948-9E97-787B8F13BB35}"/>
              </a:ext>
            </a:extLst>
          </p:cNvPr>
          <p:cNvSpPr txBox="1">
            <a:spLocks/>
          </p:cNvSpPr>
          <p:nvPr/>
        </p:nvSpPr>
        <p:spPr>
          <a:xfrm>
            <a:off x="628650" y="1690689"/>
            <a:ext cx="7886700" cy="42390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u="sng" dirty="0"/>
              <a:t>Challenges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3200" b="1" u="s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DF0F19-96D1-4990-A39B-045FCCDAC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23" y="2394761"/>
            <a:ext cx="6976153" cy="392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48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55C3C-EF78-4789-AC31-189923704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47BB2-ECBD-4948-9E97-787B8F13BB35}"/>
              </a:ext>
            </a:extLst>
          </p:cNvPr>
          <p:cNvSpPr txBox="1">
            <a:spLocks/>
          </p:cNvSpPr>
          <p:nvPr/>
        </p:nvSpPr>
        <p:spPr>
          <a:xfrm>
            <a:off x="628650" y="1690689"/>
            <a:ext cx="7886700" cy="42390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u="sng" dirty="0"/>
              <a:t>Challenges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3200" b="1" u="s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F36D47-3B78-4039-85C2-022CD792C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753" y="1181317"/>
            <a:ext cx="52451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34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55C3C-EF78-4789-AC31-189923704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47BB2-ECBD-4948-9E97-787B8F13BB35}"/>
              </a:ext>
            </a:extLst>
          </p:cNvPr>
          <p:cNvSpPr txBox="1">
            <a:spLocks/>
          </p:cNvSpPr>
          <p:nvPr/>
        </p:nvSpPr>
        <p:spPr>
          <a:xfrm>
            <a:off x="628650" y="1690689"/>
            <a:ext cx="7886700" cy="42390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u="sng" dirty="0"/>
              <a:t>Challenges</a:t>
            </a:r>
          </a:p>
          <a:p>
            <a:pPr marL="457200" indent="-223838"/>
            <a:r>
              <a:rPr lang="en-US" sz="3200" dirty="0"/>
              <a:t>Large datasets</a:t>
            </a:r>
          </a:p>
          <a:p>
            <a:pPr marL="457200" indent="-223838"/>
            <a:r>
              <a:rPr lang="en-US" sz="3200" dirty="0"/>
              <a:t>Observer reliability</a:t>
            </a:r>
          </a:p>
          <a:p>
            <a:pPr marL="457200" indent="-223838"/>
            <a:r>
              <a:rPr lang="en-US" sz="3200" dirty="0"/>
              <a:t>Locational uncertainty</a:t>
            </a:r>
          </a:p>
          <a:p>
            <a:pPr marL="457200" indent="-223838"/>
            <a:r>
              <a:rPr lang="en-US" sz="3200" dirty="0"/>
              <a:t>Record revision</a:t>
            </a:r>
          </a:p>
          <a:p>
            <a:pPr marL="457200" indent="-223838"/>
            <a:r>
              <a:rPr lang="en-US" sz="3200" dirty="0"/>
              <a:t>Limited ancillary data</a:t>
            </a:r>
          </a:p>
          <a:p>
            <a:pPr marL="457200" indent="-223838"/>
            <a:r>
              <a:rPr lang="en-US" sz="3200" dirty="0"/>
              <a:t>Restrictive terms of use</a:t>
            </a:r>
          </a:p>
          <a:p>
            <a:pPr marL="457200" indent="-223838"/>
            <a:r>
              <a:rPr lang="en-US" sz="3200" dirty="0"/>
              <a:t>Spatial bias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3200" b="1" u="sng" dirty="0"/>
          </a:p>
        </p:txBody>
      </p:sp>
    </p:spTree>
    <p:extLst>
      <p:ext uri="{BB962C8B-B14F-4D97-AF65-F5344CB8AC3E}">
        <p14:creationId xmlns:p14="http://schemas.microsoft.com/office/powerpoint/2010/main" val="98718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B9B914-0D5B-47AB-9122-511207ADD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90"/>
            <a:ext cx="7886700" cy="523220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/>
              <a:t>New Hampshire – American Kestrel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5D4353C-A40B-46EF-BA2B-6ADCFFEB1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6" y="275476"/>
            <a:ext cx="8412480" cy="1325563"/>
          </a:xfrm>
        </p:spPr>
        <p:txBody>
          <a:bodyPr>
            <a:normAutofit/>
          </a:bodyPr>
          <a:lstStyle/>
          <a:p>
            <a:r>
              <a:rPr lang="en-US" sz="3200" b="1" dirty="0"/>
              <a:t>Using eBird Data to Generate EOs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0BB6E70-81CF-4C08-89D3-F95EAEF8A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560" y="3465501"/>
            <a:ext cx="2499360" cy="3121152"/>
          </a:xfrm>
          <a:prstGeom prst="rect">
            <a:avLst/>
          </a:prstGeom>
        </p:spPr>
      </p:pic>
      <p:sp>
        <p:nvSpPr>
          <p:cNvPr id="11" name="Arrow: Down 10">
            <a:extLst>
              <a:ext uri="{FF2B5EF4-FFF2-40B4-BE49-F238E27FC236}">
                <a16:creationId xmlns:a16="http://schemas.microsoft.com/office/drawing/2014/main" id="{75AFCD3F-D678-4FE6-B529-406699C6B842}"/>
              </a:ext>
            </a:extLst>
          </p:cNvPr>
          <p:cNvSpPr/>
          <p:nvPr/>
        </p:nvSpPr>
        <p:spPr>
          <a:xfrm>
            <a:off x="3209925" y="3275458"/>
            <a:ext cx="758952" cy="1463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3F75B8-4779-432D-B133-F18F1E4EB4EA}"/>
              </a:ext>
            </a:extLst>
          </p:cNvPr>
          <p:cNvSpPr txBox="1"/>
          <p:nvPr/>
        </p:nvSpPr>
        <p:spPr>
          <a:xfrm>
            <a:off x="2999752" y="4860227"/>
            <a:ext cx="1179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16 EOs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C12906-1DA0-4A1B-8AC8-5C21CED96DE4}"/>
              </a:ext>
            </a:extLst>
          </p:cNvPr>
          <p:cNvSpPr txBox="1"/>
          <p:nvPr/>
        </p:nvSpPr>
        <p:spPr>
          <a:xfrm>
            <a:off x="1143025" y="2429764"/>
            <a:ext cx="4892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4,543 eBird records (1996-2016)</a:t>
            </a:r>
          </a:p>
        </p:txBody>
      </p:sp>
    </p:spTree>
    <p:extLst>
      <p:ext uri="{BB962C8B-B14F-4D97-AF65-F5344CB8AC3E}">
        <p14:creationId xmlns:p14="http://schemas.microsoft.com/office/powerpoint/2010/main" val="401947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C72C2-C25F-4446-8F96-A9391D664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Overcoming Challenges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2B121F-369D-40E6-BAE9-D88DA114FCCF}"/>
              </a:ext>
            </a:extLst>
          </p:cNvPr>
          <p:cNvSpPr txBox="1"/>
          <p:nvPr/>
        </p:nvSpPr>
        <p:spPr>
          <a:xfrm>
            <a:off x="1013044" y="6231264"/>
            <a:ext cx="71179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/>
              <a:t>Sharepoint</a:t>
            </a:r>
            <a:r>
              <a:rPr lang="en-US" sz="2800" b="1" dirty="0"/>
              <a:t>: </a:t>
            </a:r>
            <a:r>
              <a:rPr lang="en-US" sz="2800" dirty="0"/>
              <a:t>Zoology Community -&gt; Documents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DBA8A1-7A17-4447-BE1A-1FE471A493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510" y="1690689"/>
            <a:ext cx="3058977" cy="4381928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295946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1BE3F469-8EAE-485C-984C-9A9426633BB3}"/>
              </a:ext>
            </a:extLst>
          </p:cNvPr>
          <p:cNvSpPr/>
          <p:nvPr/>
        </p:nvSpPr>
        <p:spPr>
          <a:xfrm>
            <a:off x="984412" y="120072"/>
            <a:ext cx="1967345" cy="11360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eBird Basic Dataset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6219C81-2054-4BEC-8D94-803478076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631" y="213682"/>
            <a:ext cx="4538153" cy="3429000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779965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1BE3F469-8EAE-485C-984C-9A9426633BB3}"/>
              </a:ext>
            </a:extLst>
          </p:cNvPr>
          <p:cNvSpPr/>
          <p:nvPr/>
        </p:nvSpPr>
        <p:spPr>
          <a:xfrm>
            <a:off x="984412" y="120072"/>
            <a:ext cx="1967345" cy="11360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eBird Basic Dataset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BDB1831-4BB7-4C3D-998D-67F80317CE88}"/>
              </a:ext>
            </a:extLst>
          </p:cNvPr>
          <p:cNvSpPr/>
          <p:nvPr/>
        </p:nvSpPr>
        <p:spPr>
          <a:xfrm>
            <a:off x="984412" y="1644072"/>
            <a:ext cx="1967345" cy="10437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Extract Data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57694DA9-006B-4B82-8AC3-F75A3EF39727}"/>
              </a:ext>
            </a:extLst>
          </p:cNvPr>
          <p:cNvSpPr/>
          <p:nvPr/>
        </p:nvSpPr>
        <p:spPr>
          <a:xfrm>
            <a:off x="1776568" y="1370860"/>
            <a:ext cx="484632" cy="1737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A703917-9418-46E9-9407-7F3378C8E0C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716" y="1370860"/>
            <a:ext cx="5145532" cy="1983549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6492189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1BE3F469-8EAE-485C-984C-9A9426633BB3}"/>
              </a:ext>
            </a:extLst>
          </p:cNvPr>
          <p:cNvSpPr/>
          <p:nvPr/>
        </p:nvSpPr>
        <p:spPr>
          <a:xfrm>
            <a:off x="984412" y="120072"/>
            <a:ext cx="1967345" cy="11360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eBird Basic Dataset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BDB1831-4BB7-4C3D-998D-67F80317CE88}"/>
              </a:ext>
            </a:extLst>
          </p:cNvPr>
          <p:cNvSpPr/>
          <p:nvPr/>
        </p:nvSpPr>
        <p:spPr>
          <a:xfrm>
            <a:off x="984412" y="1644072"/>
            <a:ext cx="1967345" cy="10437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Extract Data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652984-F638-4525-9A97-5DDBF74A5E1A}"/>
              </a:ext>
            </a:extLst>
          </p:cNvPr>
          <p:cNvSpPr/>
          <p:nvPr/>
        </p:nvSpPr>
        <p:spPr>
          <a:xfrm>
            <a:off x="984412" y="3075708"/>
            <a:ext cx="1967345" cy="905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Select Records of Interest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57694DA9-006B-4B82-8AC3-F75A3EF39727}"/>
              </a:ext>
            </a:extLst>
          </p:cNvPr>
          <p:cNvSpPr/>
          <p:nvPr/>
        </p:nvSpPr>
        <p:spPr>
          <a:xfrm>
            <a:off x="1776568" y="1370860"/>
            <a:ext cx="484632" cy="1737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A5B951D0-EE4D-463D-8EAF-09857A27AA6D}"/>
              </a:ext>
            </a:extLst>
          </p:cNvPr>
          <p:cNvSpPr/>
          <p:nvPr/>
        </p:nvSpPr>
        <p:spPr>
          <a:xfrm>
            <a:off x="1776568" y="2816444"/>
            <a:ext cx="484632" cy="1737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EFD69B-D9BC-49B2-B0AD-C6CD77B25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025" y="3867478"/>
            <a:ext cx="5925339" cy="2681960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054950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C71842-E95C-4EBD-B0B6-A9BD55F8EC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77" y="527058"/>
            <a:ext cx="8291245" cy="4722293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667D52-E007-46B9-A0DD-F10A530E2539}"/>
              </a:ext>
            </a:extLst>
          </p:cNvPr>
          <p:cNvSpPr txBox="1"/>
          <p:nvPr/>
        </p:nvSpPr>
        <p:spPr>
          <a:xfrm>
            <a:off x="4245627" y="5858331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/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21951922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1BE3F469-8EAE-485C-984C-9A9426633BB3}"/>
              </a:ext>
            </a:extLst>
          </p:cNvPr>
          <p:cNvSpPr/>
          <p:nvPr/>
        </p:nvSpPr>
        <p:spPr>
          <a:xfrm>
            <a:off x="984412" y="120072"/>
            <a:ext cx="1967345" cy="11360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eBird Basic Dataset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BDB1831-4BB7-4C3D-998D-67F80317CE88}"/>
              </a:ext>
            </a:extLst>
          </p:cNvPr>
          <p:cNvSpPr/>
          <p:nvPr/>
        </p:nvSpPr>
        <p:spPr>
          <a:xfrm>
            <a:off x="984412" y="1644072"/>
            <a:ext cx="1967345" cy="10437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Extract Data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652984-F638-4525-9A97-5DDBF74A5E1A}"/>
              </a:ext>
            </a:extLst>
          </p:cNvPr>
          <p:cNvSpPr/>
          <p:nvPr/>
        </p:nvSpPr>
        <p:spPr>
          <a:xfrm>
            <a:off x="984412" y="3075708"/>
            <a:ext cx="1967345" cy="905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Select Records of Interest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70FB50-FCAD-4881-9A93-6A15667E8402}"/>
              </a:ext>
            </a:extLst>
          </p:cNvPr>
          <p:cNvSpPr/>
          <p:nvPr/>
        </p:nvSpPr>
        <p:spPr>
          <a:xfrm>
            <a:off x="984412" y="4368800"/>
            <a:ext cx="2068945" cy="822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QC Records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57694DA9-006B-4B82-8AC3-F75A3EF39727}"/>
              </a:ext>
            </a:extLst>
          </p:cNvPr>
          <p:cNvSpPr/>
          <p:nvPr/>
        </p:nvSpPr>
        <p:spPr>
          <a:xfrm>
            <a:off x="1776568" y="1370860"/>
            <a:ext cx="484632" cy="1737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A5B951D0-EE4D-463D-8EAF-09857A27AA6D}"/>
              </a:ext>
            </a:extLst>
          </p:cNvPr>
          <p:cNvSpPr/>
          <p:nvPr/>
        </p:nvSpPr>
        <p:spPr>
          <a:xfrm>
            <a:off x="1776568" y="2816444"/>
            <a:ext cx="484632" cy="1737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92FBE5F-B799-4918-9CB1-490D640252E9}"/>
              </a:ext>
            </a:extLst>
          </p:cNvPr>
          <p:cNvSpPr/>
          <p:nvPr/>
        </p:nvSpPr>
        <p:spPr>
          <a:xfrm>
            <a:off x="1776568" y="4087968"/>
            <a:ext cx="484632" cy="1737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C:\Users\bruce_young\AppData\Local\Microsoft\Windows\Temporary Internet Files\Content.Outlook\1I0R9SVI\BITH_Extent.jpg">
            <a:extLst>
              <a:ext uri="{FF2B5EF4-FFF2-40B4-BE49-F238E27FC236}">
                <a16:creationId xmlns:a16="http://schemas.microsoft.com/office/drawing/2014/main" id="{F780F39D-5ACF-48B5-9C71-5CD5F3A6080E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37665" y="728286"/>
            <a:ext cx="3992542" cy="582352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172C94D2-5C35-426C-986A-E0CF2700A84C}"/>
              </a:ext>
            </a:extLst>
          </p:cNvPr>
          <p:cNvSpPr/>
          <p:nvPr/>
        </p:nvSpPr>
        <p:spPr>
          <a:xfrm>
            <a:off x="5431988" y="3489325"/>
            <a:ext cx="127438" cy="10968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91BA9C8-A13D-42E2-9268-6AED5FDE7F66}"/>
              </a:ext>
            </a:extLst>
          </p:cNvPr>
          <p:cNvSpPr/>
          <p:nvPr/>
        </p:nvSpPr>
        <p:spPr>
          <a:xfrm rot="12604783">
            <a:off x="5543316" y="3730175"/>
            <a:ext cx="1212350" cy="37753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879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1BE3F469-8EAE-485C-984C-9A9426633BB3}"/>
              </a:ext>
            </a:extLst>
          </p:cNvPr>
          <p:cNvSpPr/>
          <p:nvPr/>
        </p:nvSpPr>
        <p:spPr>
          <a:xfrm>
            <a:off x="984412" y="120072"/>
            <a:ext cx="1967345" cy="11360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eBird Basic Dataset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BDB1831-4BB7-4C3D-998D-67F80317CE88}"/>
              </a:ext>
            </a:extLst>
          </p:cNvPr>
          <p:cNvSpPr/>
          <p:nvPr/>
        </p:nvSpPr>
        <p:spPr>
          <a:xfrm>
            <a:off x="984412" y="1644072"/>
            <a:ext cx="1967345" cy="10437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Extract Data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652984-F638-4525-9A97-5DDBF74A5E1A}"/>
              </a:ext>
            </a:extLst>
          </p:cNvPr>
          <p:cNvSpPr/>
          <p:nvPr/>
        </p:nvSpPr>
        <p:spPr>
          <a:xfrm>
            <a:off x="984412" y="3075708"/>
            <a:ext cx="1967345" cy="905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Select Records of Interest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70FB50-FCAD-4881-9A93-6A15667E8402}"/>
              </a:ext>
            </a:extLst>
          </p:cNvPr>
          <p:cNvSpPr/>
          <p:nvPr/>
        </p:nvSpPr>
        <p:spPr>
          <a:xfrm>
            <a:off x="984412" y="4368800"/>
            <a:ext cx="2068945" cy="822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QC Records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76E9D3-5A73-41AA-9164-C309D613522C}"/>
              </a:ext>
            </a:extLst>
          </p:cNvPr>
          <p:cNvSpPr/>
          <p:nvPr/>
        </p:nvSpPr>
        <p:spPr>
          <a:xfrm>
            <a:off x="993648" y="5578764"/>
            <a:ext cx="2050473" cy="9605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Process for End Use 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57694DA9-006B-4B82-8AC3-F75A3EF39727}"/>
              </a:ext>
            </a:extLst>
          </p:cNvPr>
          <p:cNvSpPr/>
          <p:nvPr/>
        </p:nvSpPr>
        <p:spPr>
          <a:xfrm>
            <a:off x="1776568" y="1370860"/>
            <a:ext cx="484632" cy="1737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A5B951D0-EE4D-463D-8EAF-09857A27AA6D}"/>
              </a:ext>
            </a:extLst>
          </p:cNvPr>
          <p:cNvSpPr/>
          <p:nvPr/>
        </p:nvSpPr>
        <p:spPr>
          <a:xfrm>
            <a:off x="1776568" y="2816444"/>
            <a:ext cx="484632" cy="1737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92FBE5F-B799-4918-9CB1-490D640252E9}"/>
              </a:ext>
            </a:extLst>
          </p:cNvPr>
          <p:cNvSpPr/>
          <p:nvPr/>
        </p:nvSpPr>
        <p:spPr>
          <a:xfrm>
            <a:off x="1776568" y="4087968"/>
            <a:ext cx="484632" cy="1737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2B542D1C-53FF-4E12-BAC1-1E8BB785A11D}"/>
              </a:ext>
            </a:extLst>
          </p:cNvPr>
          <p:cNvSpPr/>
          <p:nvPr/>
        </p:nvSpPr>
        <p:spPr>
          <a:xfrm>
            <a:off x="1776568" y="5305552"/>
            <a:ext cx="484632" cy="15849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70D9481-CA7E-478B-B179-B13501691A11}"/>
              </a:ext>
            </a:extLst>
          </p:cNvPr>
          <p:cNvSpPr/>
          <p:nvPr/>
        </p:nvSpPr>
        <p:spPr>
          <a:xfrm>
            <a:off x="4058292" y="4368800"/>
            <a:ext cx="2032353" cy="593618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EOs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FC3DB68-C3BB-4804-9855-A61109E727E5}"/>
              </a:ext>
            </a:extLst>
          </p:cNvPr>
          <p:cNvSpPr/>
          <p:nvPr/>
        </p:nvSpPr>
        <p:spPr>
          <a:xfrm>
            <a:off x="4067528" y="5190837"/>
            <a:ext cx="2032353" cy="593618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SDMs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A228451-B5F2-4EDA-A801-CF70D51888D0}"/>
              </a:ext>
            </a:extLst>
          </p:cNvPr>
          <p:cNvSpPr/>
          <p:nvPr/>
        </p:nvSpPr>
        <p:spPr>
          <a:xfrm>
            <a:off x="4058291" y="3519152"/>
            <a:ext cx="2032353" cy="593618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S-Ranking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078298-E4B9-4D88-860D-0C27CE03B849}"/>
              </a:ext>
            </a:extLst>
          </p:cNvPr>
          <p:cNvSpPr/>
          <p:nvPr/>
        </p:nvSpPr>
        <p:spPr>
          <a:xfrm>
            <a:off x="4067528" y="6012874"/>
            <a:ext cx="2032353" cy="593618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…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03CC3F9-7783-412F-91FE-318B55C8092D}"/>
              </a:ext>
            </a:extLst>
          </p:cNvPr>
          <p:cNvCxnSpPr>
            <a:cxnSpLocks/>
          </p:cNvCxnSpPr>
          <p:nvPr/>
        </p:nvCxnSpPr>
        <p:spPr>
          <a:xfrm flipV="1">
            <a:off x="3053357" y="4174836"/>
            <a:ext cx="789178" cy="18842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5B7C62B-C6E8-4991-BF70-08A1EF70CE4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3044121" y="4890501"/>
            <a:ext cx="890881" cy="11685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53E87D8-1FFC-4E80-B4F3-6475848ACA03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3044121" y="5487647"/>
            <a:ext cx="952526" cy="57140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A109A83-3381-4685-9CCB-25D5F183D229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3044121" y="6059055"/>
            <a:ext cx="890881" cy="2284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3818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D3DD826-DE22-469D-B8D6-D437D0E63FD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8635" y="1240155"/>
            <a:ext cx="8126730" cy="4377690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456782C-5784-442E-9666-6D64D6ADFCDD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Application: EO Mapping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31B940-13CE-48BC-9E08-B7C732246127}"/>
              </a:ext>
            </a:extLst>
          </p:cNvPr>
          <p:cNvSpPr txBox="1"/>
          <p:nvPr/>
        </p:nvSpPr>
        <p:spPr>
          <a:xfrm>
            <a:off x="508635" y="5861304"/>
            <a:ext cx="3740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Least Bittern – New York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639DA8-3C73-413D-A4D9-4765ADCC43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220" y="4745165"/>
            <a:ext cx="1591056" cy="1988820"/>
          </a:xfrm>
          <a:prstGeom prst="rect">
            <a:avLst/>
          </a:prstGeom>
          <a:ln w="1016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7013788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4A2509-D534-4548-8B02-F4FDCEDA6C64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0"/>
          <a:stretch/>
        </p:blipFill>
        <p:spPr bwMode="auto">
          <a:xfrm>
            <a:off x="508634" y="1240154"/>
            <a:ext cx="8126729" cy="4377689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97B915-804B-40C3-BD1D-00F4952469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220" y="4745165"/>
            <a:ext cx="1591056" cy="1988820"/>
          </a:xfrm>
          <a:prstGeom prst="rect">
            <a:avLst/>
          </a:prstGeom>
          <a:ln w="1016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288371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5D3256-DA4B-4EA4-94B0-A6857C52B3E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3" y="1240154"/>
            <a:ext cx="8126729" cy="43776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1F668D3-3C56-42F8-B404-5EAC06CA66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220" y="4745165"/>
            <a:ext cx="1591056" cy="1988820"/>
          </a:xfrm>
          <a:prstGeom prst="rect">
            <a:avLst/>
          </a:prstGeom>
          <a:ln w="1016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6325629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A5FCF-1C0D-4DE2-BA71-82744C11F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22CF3-6A88-4DF0-8381-F89999D836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Team up Data Manager &amp; Zoologist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A7A41D-C230-412A-9073-C83EC2843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469" y="3103075"/>
            <a:ext cx="3713226" cy="24754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DDCBF6-4FDE-4CDC-935F-B005CFC6C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58" y="3340819"/>
            <a:ext cx="3563903" cy="19999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476015-5452-4672-9CCF-B5DB351E3C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7384">
            <a:off x="427360" y="1052638"/>
            <a:ext cx="8289280" cy="65763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47EEA1-4334-4E4D-8C67-844AA66B5CB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936" y="1253141"/>
            <a:ext cx="3811713" cy="238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47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A5FCF-1C0D-4DE2-BA71-82744C11F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22CF3-6A88-4DF0-8381-F89999D836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Team up Data Manager &amp; Zoologist</a:t>
            </a:r>
          </a:p>
          <a:p>
            <a:r>
              <a:rPr lang="en-US" dirty="0"/>
              <a:t>Working with 1 or a few species is straightforward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AE3C2-C17B-4595-818E-A252CE854F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576" y="3003186"/>
            <a:ext cx="6318504" cy="3756948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225927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A5FCF-1C0D-4DE2-BA71-82744C11F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22CF3-6A88-4DF0-8381-F89999D836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Team up Data Manager &amp; Zoologist</a:t>
            </a:r>
          </a:p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Working with 1 or a few species is straightforward</a:t>
            </a:r>
          </a:p>
          <a:p>
            <a:r>
              <a:rPr lang="en-US" dirty="0"/>
              <a:t>Consider using R script for &gt; few species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5E9139-E2B7-413E-BC8D-84E5A23C3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11" y="3429000"/>
            <a:ext cx="8193977" cy="32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0102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A5FCF-1C0D-4DE2-BA71-82744C11F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22CF3-6A88-4DF0-8381-F89999D836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Team up Data Manager &amp; Zoologist</a:t>
            </a:r>
          </a:p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Working with 1 or a few species is straightforward</a:t>
            </a:r>
          </a:p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Consider using R script for &gt; few species</a:t>
            </a:r>
          </a:p>
          <a:p>
            <a:r>
              <a:rPr lang="en-US" dirty="0"/>
              <a:t>Put eBird to work for you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AAAD0B-CE9D-4589-83A1-22D0A6F43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692" y="4001294"/>
            <a:ext cx="3968349" cy="263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0764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A5FCF-1C0D-4DE2-BA71-82744C11F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22CF3-6A88-4DF0-8381-F89999D836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Team up Data Manager &amp; Zoologist</a:t>
            </a:r>
          </a:p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Working with 1 or a few species is straightforward</a:t>
            </a:r>
          </a:p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Consider using R script for &gt; few species</a:t>
            </a:r>
          </a:p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Put eBird to work for you</a:t>
            </a:r>
          </a:p>
          <a:p>
            <a:r>
              <a:rPr lang="en-US" dirty="0"/>
              <a:t>Put the network to 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7F623B-E618-4567-BE50-54251263C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542" y="4424963"/>
            <a:ext cx="3793617" cy="243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406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7DF166-7C60-4604-B637-EBB2FED37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2174"/>
            <a:ext cx="9144000" cy="5095831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6393301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E661D-AA18-406B-A412-6A14DA244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12A9A-F21C-4AED-BD85-C66F2901B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Paper on citizen science data in regulatory contexts</a:t>
            </a:r>
          </a:p>
          <a:p>
            <a:r>
              <a:rPr lang="en-US" sz="3200" dirty="0"/>
              <a:t>Promote use in Northeast</a:t>
            </a:r>
          </a:p>
          <a:p>
            <a:r>
              <a:rPr lang="en-US" sz="3200" dirty="0"/>
              <a:t>Negotiate better terms of use</a:t>
            </a:r>
          </a:p>
          <a:p>
            <a:r>
              <a:rPr lang="en-US" sz="3200" dirty="0"/>
              <a:t>Observational data management solutions</a:t>
            </a:r>
          </a:p>
        </p:txBody>
      </p:sp>
    </p:spTree>
    <p:extLst>
      <p:ext uri="{BB962C8B-B14F-4D97-AF65-F5344CB8AC3E}">
        <p14:creationId xmlns:p14="http://schemas.microsoft.com/office/powerpoint/2010/main" val="2947943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240A4-5867-4BDB-A0BE-B9A42066B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0D435A6-D114-4131-AB9E-D772D9914089}"/>
              </a:ext>
            </a:extLst>
          </p:cNvPr>
          <p:cNvSpPr/>
          <p:nvPr/>
        </p:nvSpPr>
        <p:spPr>
          <a:xfrm>
            <a:off x="628650" y="1690689"/>
            <a:ext cx="56327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000000"/>
                </a:solidFill>
              </a:rPr>
              <a:t>D</a:t>
            </a:r>
            <a:r>
              <a:rPr lang="en-US" sz="2400" i="1" dirty="0">
                <a:solidFill>
                  <a:srgbClr val="000000"/>
                </a:solidFill>
              </a:rPr>
              <a:t>evelop procedures and tools for incorporating eBird data into the databases of NatureServe network programs </a:t>
            </a:r>
            <a:endParaRPr lang="en-US" sz="2400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59093F-DF93-4FFF-BDA6-2AB95E7F7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768" y="4406574"/>
            <a:ext cx="2921875" cy="9946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0A69D5-31A1-47BF-AB1B-CC42D2791E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745" y="4817227"/>
            <a:ext cx="1639614" cy="70016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2113FAA-1274-462F-B874-92E4E50C5A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583278"/>
            <a:ext cx="1077940" cy="10779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3F6DC9D-DDDB-4C0F-9CBB-67070A99DF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26935"/>
            <a:ext cx="945931" cy="1079639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332FD56-2532-4315-9BB4-086488FE88F9}"/>
              </a:ext>
            </a:extLst>
          </p:cNvPr>
          <p:cNvCxnSpPr/>
          <p:nvPr/>
        </p:nvCxnSpPr>
        <p:spPr>
          <a:xfrm flipV="1">
            <a:off x="2690648" y="4224551"/>
            <a:ext cx="1135120" cy="727896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A06661C-13BD-4C4D-BFC9-213AF93C4B85}"/>
              </a:ext>
            </a:extLst>
          </p:cNvPr>
          <p:cNvCxnSpPr>
            <a:cxnSpLocks/>
            <a:endCxn id="5" idx="1"/>
          </p:cNvCxnSpPr>
          <p:nvPr/>
        </p:nvCxnSpPr>
        <p:spPr>
          <a:xfrm flipV="1">
            <a:off x="2690648" y="4903915"/>
            <a:ext cx="1135120" cy="302240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5483854-DEF5-43C6-B7B4-BC0033C1476C}"/>
              </a:ext>
            </a:extLst>
          </p:cNvPr>
          <p:cNvCxnSpPr>
            <a:cxnSpLocks/>
          </p:cNvCxnSpPr>
          <p:nvPr/>
        </p:nvCxnSpPr>
        <p:spPr>
          <a:xfrm>
            <a:off x="2690648" y="5388178"/>
            <a:ext cx="1040524" cy="403022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92E0E65-BE23-4277-AF84-A166E4183D14}"/>
              </a:ext>
            </a:extLst>
          </p:cNvPr>
          <p:cNvSpPr txBox="1"/>
          <p:nvPr/>
        </p:nvSpPr>
        <p:spPr>
          <a:xfrm>
            <a:off x="5649940" y="3578220"/>
            <a:ext cx="1904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</a:rPr>
              <a:t>Member program </a:t>
            </a:r>
          </a:p>
          <a:p>
            <a:r>
              <a:rPr lang="en-US" dirty="0">
                <a:latin typeface="+mj-lt"/>
              </a:rPr>
              <a:t>database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457BF0-18CC-4E6C-B339-19767AB05888}"/>
              </a:ext>
            </a:extLst>
          </p:cNvPr>
          <p:cNvSpPr txBox="1"/>
          <p:nvPr/>
        </p:nvSpPr>
        <p:spPr>
          <a:xfrm>
            <a:off x="5649940" y="5708335"/>
            <a:ext cx="1904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</a:rPr>
              <a:t>Member program </a:t>
            </a:r>
          </a:p>
          <a:p>
            <a:r>
              <a:rPr lang="en-US" dirty="0">
                <a:latin typeface="+mj-lt"/>
              </a:rPr>
              <a:t>database</a:t>
            </a:r>
          </a:p>
        </p:txBody>
      </p:sp>
    </p:spTree>
    <p:extLst>
      <p:ext uri="{BB962C8B-B14F-4D97-AF65-F5344CB8AC3E}">
        <p14:creationId xmlns:p14="http://schemas.microsoft.com/office/powerpoint/2010/main" val="2074221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CD464-BA14-4144-ADCF-C25BF2F9C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275476"/>
            <a:ext cx="8348472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u="sng" dirty="0"/>
              <a:t>Network eBird Team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B9B914-0D5B-47AB-9122-511207ADD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199" y="1407076"/>
            <a:ext cx="8639602" cy="30171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b="1" dirty="0"/>
              <a:t>Pam Hunt  </a:t>
            </a:r>
            <a:r>
              <a:rPr lang="en-US" dirty="0"/>
              <a:t>-</a:t>
            </a:r>
            <a:r>
              <a:rPr lang="en-US" sz="3600" b="1" dirty="0"/>
              <a:t> </a:t>
            </a:r>
            <a:r>
              <a:rPr lang="en-US" dirty="0"/>
              <a:t>New Hampshire Audubon</a:t>
            </a:r>
          </a:p>
          <a:p>
            <a:pPr marL="0" indent="0">
              <a:buNone/>
            </a:pPr>
            <a:r>
              <a:rPr lang="en-US" sz="3200" b="1" dirty="0"/>
              <a:t>Margaret Ormes </a:t>
            </a:r>
            <a:r>
              <a:rPr lang="en-US" sz="3600" dirty="0"/>
              <a:t>-</a:t>
            </a:r>
            <a:r>
              <a:rPr lang="en-US" sz="4400" b="1" dirty="0"/>
              <a:t> </a:t>
            </a:r>
            <a:r>
              <a:rPr lang="en-US" dirty="0"/>
              <a:t>NatureServe</a:t>
            </a:r>
          </a:p>
          <a:p>
            <a:pPr marL="0" indent="0">
              <a:buNone/>
            </a:pPr>
            <a:r>
              <a:rPr lang="en-US" sz="3200" b="1" dirty="0"/>
              <a:t>Matt Schlesinger </a:t>
            </a:r>
            <a:r>
              <a:rPr lang="en-US" dirty="0"/>
              <a:t>-</a:t>
            </a:r>
            <a:r>
              <a:rPr lang="en-US" sz="3600" b="1" dirty="0"/>
              <a:t> </a:t>
            </a:r>
            <a:r>
              <a:rPr lang="en-US" dirty="0"/>
              <a:t>New York Natural Heritage Program</a:t>
            </a:r>
          </a:p>
          <a:p>
            <a:pPr marL="0" indent="0">
              <a:buNone/>
            </a:pPr>
            <a:r>
              <a:rPr lang="en-US" sz="3200" b="1" dirty="0"/>
              <a:t>Jodi Shippee </a:t>
            </a:r>
            <a:r>
              <a:rPr lang="en-US" dirty="0"/>
              <a:t>-</a:t>
            </a:r>
            <a:r>
              <a:rPr lang="en-US" sz="3600" b="1" dirty="0"/>
              <a:t> </a:t>
            </a:r>
            <a:r>
              <a:rPr lang="en-US" dirty="0"/>
              <a:t>Vermont Natural Heritage Inventory</a:t>
            </a:r>
          </a:p>
          <a:p>
            <a:pPr marL="0" indent="0">
              <a:buNone/>
            </a:pPr>
            <a:r>
              <a:rPr lang="en-US" sz="3200" b="1" dirty="0"/>
              <a:t>Bruce Young </a:t>
            </a:r>
            <a:r>
              <a:rPr lang="en-US" dirty="0"/>
              <a:t>-</a:t>
            </a:r>
            <a:r>
              <a:rPr lang="en-US" sz="3600" b="1" dirty="0"/>
              <a:t> </a:t>
            </a:r>
            <a:r>
              <a:rPr lang="en-US" dirty="0"/>
              <a:t>NatureServe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7ECD0C-215A-45A4-9CA6-64D68AD75F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2199" y="5017520"/>
            <a:ext cx="1890790" cy="12949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E5127E-3DC5-4479-9204-F2797F8D6F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716" y="5267863"/>
            <a:ext cx="1663325" cy="7942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7FF306-F5C1-4BF7-8D00-02FD325A87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8360" y="5017520"/>
            <a:ext cx="1502431" cy="12949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1EEE55-A822-41D5-9F6A-01982ABA3D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162" y="5017520"/>
            <a:ext cx="1194183" cy="129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63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55C3C-EF78-4789-AC31-189923704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47BB2-ECBD-4948-9E97-787B8F13BB35}"/>
              </a:ext>
            </a:extLst>
          </p:cNvPr>
          <p:cNvSpPr txBox="1">
            <a:spLocks/>
          </p:cNvSpPr>
          <p:nvPr/>
        </p:nvSpPr>
        <p:spPr>
          <a:xfrm>
            <a:off x="628650" y="1690689"/>
            <a:ext cx="7886700" cy="31491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/>
              <a:t>Use Cases</a:t>
            </a:r>
          </a:p>
          <a:p>
            <a:pPr marL="457200" indent="-223838"/>
            <a:r>
              <a:rPr lang="en-US" dirty="0"/>
              <a:t>Updating &amp; creating EOs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u="s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277E97-5D08-43F7-B0D5-C88BE9203C9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6383" y="1959345"/>
            <a:ext cx="3148967" cy="43776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1F9FBEB-5102-4505-9DFB-E91B3F617272}"/>
              </a:ext>
            </a:extLst>
          </p:cNvPr>
          <p:cNvSpPr txBox="1"/>
          <p:nvPr/>
        </p:nvSpPr>
        <p:spPr>
          <a:xfrm>
            <a:off x="7477052" y="6297912"/>
            <a:ext cx="10382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NY Heritage</a:t>
            </a:r>
          </a:p>
        </p:txBody>
      </p:sp>
    </p:spTree>
    <p:extLst>
      <p:ext uri="{BB962C8B-B14F-4D97-AF65-F5344CB8AC3E}">
        <p14:creationId xmlns:p14="http://schemas.microsoft.com/office/powerpoint/2010/main" val="376823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55C3C-EF78-4789-AC31-189923704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47BB2-ECBD-4948-9E97-787B8F13BB35}"/>
              </a:ext>
            </a:extLst>
          </p:cNvPr>
          <p:cNvSpPr txBox="1">
            <a:spLocks/>
          </p:cNvSpPr>
          <p:nvPr/>
        </p:nvSpPr>
        <p:spPr>
          <a:xfrm>
            <a:off x="628650" y="1690689"/>
            <a:ext cx="4467332" cy="31491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/>
              <a:t>Use Cases</a:t>
            </a:r>
          </a:p>
          <a:p>
            <a:pPr marL="457200" indent="-223838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Updating &amp; creating EOs</a:t>
            </a:r>
          </a:p>
          <a:p>
            <a:pPr marL="457200" indent="-223838"/>
            <a:r>
              <a:rPr lang="en-US" dirty="0"/>
              <a:t>Populating observational database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u="s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1F483D-5B10-41DE-9F90-74F4B042E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572" y="520216"/>
            <a:ext cx="4214428" cy="54901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25C2C0-ADC5-4434-915B-FD21795C2098}"/>
              </a:ext>
            </a:extLst>
          </p:cNvPr>
          <p:cNvSpPr txBox="1"/>
          <p:nvPr/>
        </p:nvSpPr>
        <p:spPr>
          <a:xfrm>
            <a:off x="7892006" y="6010328"/>
            <a:ext cx="12466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Idaho Heritage</a:t>
            </a:r>
          </a:p>
        </p:txBody>
      </p:sp>
    </p:spTree>
    <p:extLst>
      <p:ext uri="{BB962C8B-B14F-4D97-AF65-F5344CB8AC3E}">
        <p14:creationId xmlns:p14="http://schemas.microsoft.com/office/powerpoint/2010/main" val="12325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55C3C-EF78-4789-AC31-189923704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47BB2-ECBD-4948-9E97-787B8F13BB35}"/>
              </a:ext>
            </a:extLst>
          </p:cNvPr>
          <p:cNvSpPr txBox="1">
            <a:spLocks/>
          </p:cNvSpPr>
          <p:nvPr/>
        </p:nvSpPr>
        <p:spPr>
          <a:xfrm>
            <a:off x="628650" y="1690689"/>
            <a:ext cx="4467332" cy="31491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/>
              <a:t>Use Cases</a:t>
            </a:r>
          </a:p>
          <a:p>
            <a:pPr marL="457200" indent="-223838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Updating &amp; creating EOs</a:t>
            </a:r>
          </a:p>
          <a:p>
            <a:pPr marL="457200" indent="-223838"/>
            <a:r>
              <a:rPr lang="en-US" dirty="0"/>
              <a:t>Populating observational database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u="sn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25C2C0-ADC5-4434-915B-FD21795C2098}"/>
              </a:ext>
            </a:extLst>
          </p:cNvPr>
          <p:cNvSpPr txBox="1"/>
          <p:nvPr/>
        </p:nvSpPr>
        <p:spPr>
          <a:xfrm>
            <a:off x="7892006" y="6010328"/>
            <a:ext cx="12466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Idaho Heritage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5EADEB-1314-4D95-AFEF-56512308D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573" y="520216"/>
            <a:ext cx="4209558" cy="54901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57682E7-C7FF-41B8-8DF7-50C01FE0F6FD}"/>
              </a:ext>
            </a:extLst>
          </p:cNvPr>
          <p:cNvSpPr txBox="1"/>
          <p:nvPr/>
        </p:nvSpPr>
        <p:spPr>
          <a:xfrm>
            <a:off x="5581693" y="212439"/>
            <a:ext cx="3084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+mj-lt"/>
              </a:rPr>
              <a:t>… after adding eBird records</a:t>
            </a:r>
          </a:p>
        </p:txBody>
      </p:sp>
    </p:spTree>
    <p:extLst>
      <p:ext uri="{BB962C8B-B14F-4D97-AF65-F5344CB8AC3E}">
        <p14:creationId xmlns:p14="http://schemas.microsoft.com/office/powerpoint/2010/main" val="926297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55C3C-EF78-4789-AC31-189923704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47BB2-ECBD-4948-9E97-787B8F13BB35}"/>
              </a:ext>
            </a:extLst>
          </p:cNvPr>
          <p:cNvSpPr txBox="1">
            <a:spLocks/>
          </p:cNvSpPr>
          <p:nvPr/>
        </p:nvSpPr>
        <p:spPr>
          <a:xfrm>
            <a:off x="628650" y="1690689"/>
            <a:ext cx="5104330" cy="31491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/>
              <a:t>Use Cases</a:t>
            </a:r>
          </a:p>
          <a:p>
            <a:pPr marL="457200" indent="-223838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Updating &amp; creating EOs</a:t>
            </a:r>
          </a:p>
          <a:p>
            <a:pPr marL="457200" indent="-223838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Populating observational database</a:t>
            </a:r>
          </a:p>
          <a:p>
            <a:pPr marL="457200" indent="-223838"/>
            <a:r>
              <a:rPr lang="en-US" dirty="0"/>
              <a:t>Use in SDMs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u="s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0330B6-09E7-4AB6-BFA3-01710AD04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065" y="3130294"/>
            <a:ext cx="4572001" cy="30351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5DAA00-4DFF-445C-A535-0A8FB49F22A1}"/>
              </a:ext>
            </a:extLst>
          </p:cNvPr>
          <p:cNvSpPr txBox="1"/>
          <p:nvPr/>
        </p:nvSpPr>
        <p:spPr>
          <a:xfrm>
            <a:off x="7270462" y="6165418"/>
            <a:ext cx="16886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© Stephen E. </a:t>
            </a:r>
            <a:r>
              <a:rPr lang="en-US" sz="1200" dirty="0" err="1">
                <a:latin typeface="+mj-lt"/>
              </a:rPr>
              <a:t>Kacir</a:t>
            </a:r>
            <a:r>
              <a:rPr lang="en-US" sz="1200" dirty="0">
                <a:latin typeface="+mj-lt"/>
              </a:rPr>
              <a:t> 2009</a:t>
            </a:r>
          </a:p>
        </p:txBody>
      </p:sp>
    </p:spTree>
    <p:extLst>
      <p:ext uri="{BB962C8B-B14F-4D97-AF65-F5344CB8AC3E}">
        <p14:creationId xmlns:p14="http://schemas.microsoft.com/office/powerpoint/2010/main" val="4135712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354</TotalTime>
  <Words>441</Words>
  <Application>Microsoft Office PowerPoint</Application>
  <PresentationFormat>On-screen Show (4:3)</PresentationFormat>
  <Paragraphs>121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Gill Sans MT</vt:lpstr>
      <vt:lpstr>Office Theme</vt:lpstr>
      <vt:lpstr>Developing Guidance for Using eBird Data in NatureServe Network Program Databases</vt:lpstr>
      <vt:lpstr>PowerPoint Presentation</vt:lpstr>
      <vt:lpstr>PowerPoint Presentation</vt:lpstr>
      <vt:lpstr>Objective</vt:lpstr>
      <vt:lpstr>Network eBird Team</vt:lpstr>
      <vt:lpstr>Findings</vt:lpstr>
      <vt:lpstr>Findings</vt:lpstr>
      <vt:lpstr>Findings</vt:lpstr>
      <vt:lpstr>Findings</vt:lpstr>
      <vt:lpstr>Findings</vt:lpstr>
      <vt:lpstr>Findings</vt:lpstr>
      <vt:lpstr>Findings</vt:lpstr>
      <vt:lpstr>Findings</vt:lpstr>
      <vt:lpstr>Findings</vt:lpstr>
      <vt:lpstr>Using eBird Data to Generate EOs</vt:lpstr>
      <vt:lpstr>Overcoming Challenges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Lessons</vt:lpstr>
      <vt:lpstr>Lessons</vt:lpstr>
      <vt:lpstr>Lessons</vt:lpstr>
      <vt:lpstr>Lessons</vt:lpstr>
      <vt:lpstr>Lessons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Bruce Young</dc:creator>
  <cp:lastModifiedBy>Bruce Young</cp:lastModifiedBy>
  <cp:revision>42</cp:revision>
  <dcterms:created xsi:type="dcterms:W3CDTF">2017-10-04T14:30:16Z</dcterms:created>
  <dcterms:modified xsi:type="dcterms:W3CDTF">2018-03-15T16:12:42Z</dcterms:modified>
</cp:coreProperties>
</file>