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7"/>
  </p:notesMasterIdLst>
  <p:sldIdLst>
    <p:sldId id="264" r:id="rId5"/>
    <p:sldId id="297" r:id="rId6"/>
    <p:sldId id="311" r:id="rId7"/>
    <p:sldId id="309" r:id="rId8"/>
    <p:sldId id="310" r:id="rId9"/>
    <p:sldId id="319" r:id="rId10"/>
    <p:sldId id="320" r:id="rId11"/>
    <p:sldId id="321" r:id="rId12"/>
    <p:sldId id="308" r:id="rId13"/>
    <p:sldId id="313" r:id="rId14"/>
    <p:sldId id="327" r:id="rId15"/>
    <p:sldId id="328" r:id="rId16"/>
    <p:sldId id="314" r:id="rId17"/>
    <p:sldId id="315" r:id="rId18"/>
    <p:sldId id="323" r:id="rId19"/>
    <p:sldId id="312" r:id="rId20"/>
    <p:sldId id="325" r:id="rId21"/>
    <p:sldId id="326" r:id="rId22"/>
    <p:sldId id="317" r:id="rId23"/>
    <p:sldId id="306" r:id="rId24"/>
    <p:sldId id="318" r:id="rId25"/>
    <p:sldId id="322" r:id="rId26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24" autoAdjust="0"/>
  </p:normalViewPr>
  <p:slideViewPr>
    <p:cSldViewPr snapToGrid="0">
      <p:cViewPr varScale="1">
        <p:scale>
          <a:sx n="105" d="100"/>
          <a:sy n="105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hew_gheen\Documents\ODMS-survey-results\ObservationDataManagementSystemsSurvey-SummaryResults_MWDG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hew_gheen\Documents\ODMS-survey-results\ObservationDataManagementSystemsSurvey-SummaryResults_MWDG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tthew_gheen\Documents\ODMS-survey-results\ObservationDataManagementSystemsSurvey-SummaryResults_MWDG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matthew_gheen\Documents\ODMS-survey-results\ObservationDataManagementSystemsSurvey-SummaryResults_MWD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 dirty="0"/>
              <a:t>Survey responses</a:t>
            </a:r>
            <a:r>
              <a:rPr lang="en-US" baseline="0" dirty="0"/>
              <a:t> on functionality supported by existing Network systems:</a:t>
            </a:r>
            <a:endParaRPr lang="en-US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'Question 8'!$B$3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00BF6F"/>
            </a:solidFill>
            <a:ln>
              <a:prstDash val="solid"/>
            </a:ln>
          </c:spPr>
          <c:invertIfNegative val="0"/>
          <c:cat>
            <c:strRef>
              <c:f>'Question 8'!$A$4:$A$32</c:f>
              <c:strCache>
                <c:ptCount val="29"/>
                <c:pt idx="0">
                  <c:v>Simple point observations</c:v>
                </c:pt>
                <c:pt idx="1">
                  <c:v>Map view</c:v>
                </c:pt>
                <c:pt idx="2">
                  <c:v>Defined taxonomy</c:v>
                </c:pt>
                <c:pt idx="3">
                  <c:v>Export tools (CSV, GDB)</c:v>
                </c:pt>
                <c:pt idx="4">
                  <c:v>Search tools</c:v>
                </c:pt>
                <c:pt idx="5">
                  <c:v>Bulk data uploads</c:v>
                </c:pt>
                <c:pt idx="6">
                  <c:v>User accounts</c:v>
                </c:pt>
                <c:pt idx="7">
                  <c:v>Ability to record absence data</c:v>
                </c:pt>
                <c:pt idx="8">
                  <c:v>Polygon observations</c:v>
                </c:pt>
                <c:pt idx="9">
                  <c:v>Line observations</c:v>
                </c:pt>
                <c:pt idx="10">
                  <c:v>Surveys</c:v>
                </c:pt>
                <c:pt idx="11">
                  <c:v>Data filters</c:v>
                </c:pt>
                <c:pt idx="12">
                  <c:v>Ability to restrict access to records</c:v>
                </c:pt>
                <c:pt idx="13">
                  <c:v>Ability to enter data at a higher taxonomic level</c:v>
                </c:pt>
                <c:pt idx="14">
                  <c:v>Other (please specify)</c:v>
                </c:pt>
                <c:pt idx="15">
                  <c:v>Projects</c:v>
                </c:pt>
                <c:pt idx="16">
                  <c:v>Reporting tools</c:v>
                </c:pt>
                <c:pt idx="17">
                  <c:v>Attachments - image/photo</c:v>
                </c:pt>
                <c:pt idx="18">
                  <c:v>User groups</c:v>
                </c:pt>
                <c:pt idx="19">
                  <c:v>Ability to obscure records</c:v>
                </c:pt>
                <c:pt idx="20">
                  <c:v>Ability to record ecological data</c:v>
                </c:pt>
                <c:pt idx="21">
                  <c:v>Analysis tools</c:v>
                </c:pt>
                <c:pt idx="22">
                  <c:v>Automated QA/QC checks</c:v>
                </c:pt>
                <c:pt idx="23">
                  <c:v>Mobile device data entry</c:v>
                </c:pt>
                <c:pt idx="24">
                  <c:v>Observation based on location rather than species (i.e. multiple species recorded at a given location)</c:v>
                </c:pt>
                <c:pt idx="25">
                  <c:v>Attachments - document</c:v>
                </c:pt>
                <c:pt idx="26">
                  <c:v>Attachments - sound</c:v>
                </c:pt>
                <c:pt idx="27">
                  <c:v>E-mail or text alerts</c:v>
                </c:pt>
                <c:pt idx="28">
                  <c:v>Questions based on logic (i.e. if answer to question 1 is x, then display question 1b)</c:v>
                </c:pt>
              </c:strCache>
            </c:strRef>
          </c:cat>
          <c:val>
            <c:numRef>
              <c:f>'Question 8'!$B$4:$B$32</c:f>
              <c:numCache>
                <c:formatCode>0.00%</c:formatCode>
                <c:ptCount val="29"/>
                <c:pt idx="0">
                  <c:v>0.93940000000000001</c:v>
                </c:pt>
                <c:pt idx="1">
                  <c:v>0.69700000000000006</c:v>
                </c:pt>
                <c:pt idx="2">
                  <c:v>0.66670000000000007</c:v>
                </c:pt>
                <c:pt idx="3">
                  <c:v>0.66670000000000007</c:v>
                </c:pt>
                <c:pt idx="4">
                  <c:v>0.66670000000000007</c:v>
                </c:pt>
                <c:pt idx="5">
                  <c:v>0.63639999999999997</c:v>
                </c:pt>
                <c:pt idx="6">
                  <c:v>0.63639999999999997</c:v>
                </c:pt>
                <c:pt idx="7">
                  <c:v>0.60609999999999997</c:v>
                </c:pt>
                <c:pt idx="8">
                  <c:v>0.60609999999999997</c:v>
                </c:pt>
                <c:pt idx="9">
                  <c:v>0.57579999999999998</c:v>
                </c:pt>
                <c:pt idx="10">
                  <c:v>0.57579999999999998</c:v>
                </c:pt>
                <c:pt idx="11">
                  <c:v>0.54549999999999998</c:v>
                </c:pt>
                <c:pt idx="12">
                  <c:v>0.51519999999999999</c:v>
                </c:pt>
                <c:pt idx="13">
                  <c:v>0.45450000000000002</c:v>
                </c:pt>
                <c:pt idx="14">
                  <c:v>0.45450000000000002</c:v>
                </c:pt>
                <c:pt idx="15">
                  <c:v>0.45450000000000002</c:v>
                </c:pt>
                <c:pt idx="16">
                  <c:v>0.45450000000000002</c:v>
                </c:pt>
                <c:pt idx="17">
                  <c:v>0.42420000000000002</c:v>
                </c:pt>
                <c:pt idx="18">
                  <c:v>0.39389999999999997</c:v>
                </c:pt>
                <c:pt idx="19">
                  <c:v>0.36359999999999998</c:v>
                </c:pt>
                <c:pt idx="20">
                  <c:v>0.36359999999999998</c:v>
                </c:pt>
                <c:pt idx="21">
                  <c:v>0.33329999999999999</c:v>
                </c:pt>
                <c:pt idx="22">
                  <c:v>0.33329999999999999</c:v>
                </c:pt>
                <c:pt idx="23">
                  <c:v>0.33329999999999999</c:v>
                </c:pt>
                <c:pt idx="24">
                  <c:v>0.33329999999999999</c:v>
                </c:pt>
                <c:pt idx="25">
                  <c:v>0.30299999999999999</c:v>
                </c:pt>
                <c:pt idx="26">
                  <c:v>0.21210000000000001</c:v>
                </c:pt>
                <c:pt idx="27">
                  <c:v>0.21210000000000001</c:v>
                </c:pt>
                <c:pt idx="28">
                  <c:v>0.18179999999999999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FD-40E9-BF89-DE1DBC3A2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004952"/>
        <c:axId val="183471368"/>
      </c:barChart>
      <c:valAx>
        <c:axId val="183471368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88004952"/>
        <c:crosses val="autoZero"/>
        <c:crossBetween val="between"/>
      </c:valAx>
      <c:catAx>
        <c:axId val="88004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471368"/>
        <c:crosses val="autoZero"/>
        <c:auto val="0"/>
        <c:lblAlgn val="ctr"/>
        <c:lblOffset val="100"/>
        <c:noMultiLvlLbl val="0"/>
      </c:catAx>
    </c:plotArea>
    <c:legend>
      <c:legendPos val="r"/>
      <c:overlay val="0"/>
    </c:legend>
    <c:plotVisOnly val="0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 dirty="0"/>
              <a:t>Survey</a:t>
            </a:r>
            <a:r>
              <a:rPr lang="en-US" baseline="0" dirty="0"/>
              <a:t> responses ranking the importance of </a:t>
            </a:r>
            <a:r>
              <a:rPr lang="en-US" dirty="0"/>
              <a:t>each functionality in an observation system: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'Question 13'!$K$3</c:f>
              <c:strCache>
                <c:ptCount val="1"/>
                <c:pt idx="0">
                  <c:v>Weighted Average</c:v>
                </c:pt>
              </c:strCache>
            </c:strRef>
          </c:tx>
          <c:spPr>
            <a:solidFill>
              <a:srgbClr val="00BF6F"/>
            </a:solidFill>
            <a:ln>
              <a:prstDash val="solid"/>
            </a:ln>
          </c:spPr>
          <c:invertIfNegative val="0"/>
          <c:cat>
            <c:strRef>
              <c:f>'Question 13'!$A$4:$A$31</c:f>
              <c:strCache>
                <c:ptCount val="28"/>
                <c:pt idx="0">
                  <c:v>Simple point observations</c:v>
                </c:pt>
                <c:pt idx="1">
                  <c:v>Map view</c:v>
                </c:pt>
                <c:pt idx="2">
                  <c:v>Export tools (CSV, GDB)</c:v>
                </c:pt>
                <c:pt idx="3">
                  <c:v>Search tools</c:v>
                </c:pt>
                <c:pt idx="4">
                  <c:v>Defined taxonomy</c:v>
                </c:pt>
                <c:pt idx="5">
                  <c:v>Bulk data uploads</c:v>
                </c:pt>
                <c:pt idx="6">
                  <c:v>Polygon observations</c:v>
                </c:pt>
                <c:pt idx="7">
                  <c:v>User accounts</c:v>
                </c:pt>
                <c:pt idx="8">
                  <c:v>Data filters</c:v>
                </c:pt>
                <c:pt idx="9">
                  <c:v>Line observations</c:v>
                </c:pt>
                <c:pt idx="10">
                  <c:v>Ability to record absence data</c:v>
                </c:pt>
                <c:pt idx="11">
                  <c:v>Ability to restrict access to records</c:v>
                </c:pt>
                <c:pt idx="12">
                  <c:v>Attachments - image/photo</c:v>
                </c:pt>
                <c:pt idx="13">
                  <c:v>Surveys</c:v>
                </c:pt>
                <c:pt idx="14">
                  <c:v>Mobile device data entry</c:v>
                </c:pt>
                <c:pt idx="15">
                  <c:v>Reporting tools</c:v>
                </c:pt>
                <c:pt idx="16">
                  <c:v>Automated QA/QC checks</c:v>
                </c:pt>
                <c:pt idx="17">
                  <c:v>User groups</c:v>
                </c:pt>
                <c:pt idx="18">
                  <c:v>Ability to record ecological data</c:v>
                </c:pt>
                <c:pt idx="19">
                  <c:v>Observation based on location rather than species (i.e. multiple species recorded at a given location)</c:v>
                </c:pt>
                <c:pt idx="20">
                  <c:v>Attachments - document</c:v>
                </c:pt>
                <c:pt idx="21">
                  <c:v>Ability to enter data at a higher taxonomic level</c:v>
                </c:pt>
                <c:pt idx="22">
                  <c:v>Ability to obscure records</c:v>
                </c:pt>
                <c:pt idx="23">
                  <c:v>Projects</c:v>
                </c:pt>
                <c:pt idx="24">
                  <c:v>Questions based on logic (i.e. if answer to question 1 is x, then display question 1b)</c:v>
                </c:pt>
                <c:pt idx="25">
                  <c:v>Attachments - sound</c:v>
                </c:pt>
                <c:pt idx="26">
                  <c:v>Analysis tools</c:v>
                </c:pt>
                <c:pt idx="27">
                  <c:v>E-mail or text alerts</c:v>
                </c:pt>
              </c:strCache>
            </c:strRef>
          </c:cat>
          <c:val>
            <c:numRef>
              <c:f>'Question 13'!$K$4:$K$31</c:f>
              <c:numCache>
                <c:formatCode>General</c:formatCode>
                <c:ptCount val="28"/>
                <c:pt idx="0">
                  <c:v>2.89</c:v>
                </c:pt>
                <c:pt idx="1">
                  <c:v>2.73</c:v>
                </c:pt>
                <c:pt idx="2">
                  <c:v>2.73</c:v>
                </c:pt>
                <c:pt idx="3">
                  <c:v>2.71</c:v>
                </c:pt>
                <c:pt idx="4">
                  <c:v>2.64</c:v>
                </c:pt>
                <c:pt idx="5">
                  <c:v>2.62</c:v>
                </c:pt>
                <c:pt idx="6">
                  <c:v>2.4700000000000002</c:v>
                </c:pt>
                <c:pt idx="7">
                  <c:v>2.4300000000000002</c:v>
                </c:pt>
                <c:pt idx="8">
                  <c:v>2.42</c:v>
                </c:pt>
                <c:pt idx="9">
                  <c:v>2.36</c:v>
                </c:pt>
                <c:pt idx="10">
                  <c:v>2.36</c:v>
                </c:pt>
                <c:pt idx="11">
                  <c:v>2.36</c:v>
                </c:pt>
                <c:pt idx="12">
                  <c:v>2.2200000000000002</c:v>
                </c:pt>
                <c:pt idx="13">
                  <c:v>2.12</c:v>
                </c:pt>
                <c:pt idx="14">
                  <c:v>2.09</c:v>
                </c:pt>
                <c:pt idx="15">
                  <c:v>2.0499999999999998</c:v>
                </c:pt>
                <c:pt idx="16">
                  <c:v>1.98</c:v>
                </c:pt>
                <c:pt idx="17">
                  <c:v>1.95</c:v>
                </c:pt>
                <c:pt idx="18">
                  <c:v>1.87</c:v>
                </c:pt>
                <c:pt idx="19">
                  <c:v>1.84</c:v>
                </c:pt>
                <c:pt idx="20">
                  <c:v>1.83</c:v>
                </c:pt>
                <c:pt idx="21">
                  <c:v>1.8</c:v>
                </c:pt>
                <c:pt idx="22">
                  <c:v>1.8</c:v>
                </c:pt>
                <c:pt idx="23">
                  <c:v>1.79</c:v>
                </c:pt>
                <c:pt idx="24">
                  <c:v>1.72</c:v>
                </c:pt>
                <c:pt idx="25">
                  <c:v>1.59</c:v>
                </c:pt>
                <c:pt idx="26">
                  <c:v>1.57</c:v>
                </c:pt>
                <c:pt idx="27">
                  <c:v>1.1200000000000001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FC-4D4F-8AC6-093C3A018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921408"/>
        <c:axId val="185499384"/>
      </c:barChart>
      <c:valAx>
        <c:axId val="185499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921408"/>
        <c:crosses val="autoZero"/>
        <c:crossBetween val="between"/>
      </c:valAx>
      <c:catAx>
        <c:axId val="183921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499384"/>
        <c:crosses val="autoZero"/>
        <c:auto val="0"/>
        <c:lblAlgn val="ctr"/>
        <c:lblOffset val="100"/>
        <c:noMultiLvlLbl val="0"/>
      </c:catAx>
    </c:plotArea>
    <c:legend>
      <c:legendPos val="r"/>
      <c:overlay val="0"/>
    </c:legend>
    <c:plotVisOnly val="0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/>
              <a:t>What functionality does it support?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053304"/>
        <c:axId val="125509832"/>
      </c:barChart>
      <c:valAx>
        <c:axId val="12550983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126053304"/>
        <c:crosses val="autoZero"/>
        <c:crossBetween val="between"/>
      </c:valAx>
      <c:catAx>
        <c:axId val="126053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5509832"/>
        <c:crosses val="autoZero"/>
        <c:auto val="0"/>
        <c:lblAlgn val="ctr"/>
        <c:lblOffset val="100"/>
        <c:noMultiLvlLbl val="0"/>
      </c:catAx>
    </c:plotArea>
    <c:legend>
      <c:legendPos val="r"/>
      <c:overlay val="0"/>
    </c:legend>
    <c:plotVisOnly val="0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 dirty="0"/>
              <a:t>Most</a:t>
            </a:r>
            <a:r>
              <a:rPr lang="en-US" baseline="0" dirty="0"/>
              <a:t> top ranked features are currently supported by existing systems, but a few are not</a:t>
            </a:r>
            <a:endParaRPr lang="en-US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696112204724412E-2"/>
          <c:y val="0.12368654533714403"/>
          <c:w val="0.90813877952755906"/>
          <c:h val="0.451629874390701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8'!$B$3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00BF6F"/>
            </a:solidFill>
            <a:ln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81F0-493A-8D26-F75F5E2ABC3A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81F0-493A-8D26-F75F5E2ABC3A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81F0-493A-8D26-F75F5E2ABC3A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81F0-493A-8D26-F75F5E2ABC3A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81F0-493A-8D26-F75F5E2ABC3A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81F0-493A-8D26-F75F5E2ABC3A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81F0-493A-8D26-F75F5E2ABC3A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F-81F0-493A-8D26-F75F5E2ABC3A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1-81F0-493A-8D26-F75F5E2ABC3A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3-81F0-493A-8D26-F75F5E2ABC3A}"/>
              </c:ext>
            </c:extLst>
          </c:dPt>
          <c:dPt>
            <c:idx val="10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5-81F0-493A-8D26-F75F5E2ABC3A}"/>
              </c:ext>
            </c:extLst>
          </c:dPt>
          <c:dPt>
            <c:idx val="11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7-81F0-493A-8D26-F75F5E2ABC3A}"/>
              </c:ext>
            </c:extLst>
          </c:dPt>
          <c:dPt>
            <c:idx val="12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9-81F0-493A-8D26-F75F5E2ABC3A}"/>
              </c:ext>
            </c:extLst>
          </c:dPt>
          <c:dPt>
            <c:idx val="17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B-81F0-493A-8D26-F75F5E2ABC3A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ln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1D-81F0-493A-8D26-F75F5E2ABC3A}"/>
              </c:ext>
            </c:extLst>
          </c:dPt>
          <c:cat>
            <c:strRef>
              <c:f>'Question 8'!$A$4:$A$32</c:f>
              <c:strCache>
                <c:ptCount val="29"/>
                <c:pt idx="0">
                  <c:v>Simple point observations</c:v>
                </c:pt>
                <c:pt idx="1">
                  <c:v>Map view</c:v>
                </c:pt>
                <c:pt idx="2">
                  <c:v>Defined taxonomy</c:v>
                </c:pt>
                <c:pt idx="3">
                  <c:v>Export tools (CSV, GDB)</c:v>
                </c:pt>
                <c:pt idx="4">
                  <c:v>Search tools</c:v>
                </c:pt>
                <c:pt idx="5">
                  <c:v>Bulk data uploads</c:v>
                </c:pt>
                <c:pt idx="6">
                  <c:v>User accounts</c:v>
                </c:pt>
                <c:pt idx="7">
                  <c:v>Ability to record absence data</c:v>
                </c:pt>
                <c:pt idx="8">
                  <c:v>Polygon observations</c:v>
                </c:pt>
                <c:pt idx="9">
                  <c:v>Line observations</c:v>
                </c:pt>
                <c:pt idx="10">
                  <c:v>Surveys</c:v>
                </c:pt>
                <c:pt idx="11">
                  <c:v>Data filters</c:v>
                </c:pt>
                <c:pt idx="12">
                  <c:v>Ability to restrict access to records</c:v>
                </c:pt>
                <c:pt idx="13">
                  <c:v>Ability to enter data at a higher taxonomic level</c:v>
                </c:pt>
                <c:pt idx="14">
                  <c:v>Other (please specify)</c:v>
                </c:pt>
                <c:pt idx="15">
                  <c:v>Projects</c:v>
                </c:pt>
                <c:pt idx="16">
                  <c:v>Reporting tools</c:v>
                </c:pt>
                <c:pt idx="17">
                  <c:v>Attachments - image/photo</c:v>
                </c:pt>
                <c:pt idx="18">
                  <c:v>User groups</c:v>
                </c:pt>
                <c:pt idx="19">
                  <c:v>Ability to obscure records</c:v>
                </c:pt>
                <c:pt idx="20">
                  <c:v>Ability to record ecological data</c:v>
                </c:pt>
                <c:pt idx="21">
                  <c:v>Analysis tools</c:v>
                </c:pt>
                <c:pt idx="22">
                  <c:v>Automated QA/QC checks</c:v>
                </c:pt>
                <c:pt idx="23">
                  <c:v>Mobile device data entry</c:v>
                </c:pt>
                <c:pt idx="24">
                  <c:v>Observation based on location rather than species (i.e. multiple species recorded at a given location)</c:v>
                </c:pt>
                <c:pt idx="25">
                  <c:v>Attachments - document</c:v>
                </c:pt>
                <c:pt idx="26">
                  <c:v>Attachments - sound</c:v>
                </c:pt>
                <c:pt idx="27">
                  <c:v>E-mail or text alerts</c:v>
                </c:pt>
                <c:pt idx="28">
                  <c:v>Questions based on logic (i.e. if answer to question 1 is x, then display question 1b)</c:v>
                </c:pt>
              </c:strCache>
            </c:strRef>
          </c:cat>
          <c:val>
            <c:numRef>
              <c:f>'Question 8'!$B$4:$B$32</c:f>
              <c:numCache>
                <c:formatCode>0.00%</c:formatCode>
                <c:ptCount val="29"/>
                <c:pt idx="0">
                  <c:v>0.93940000000000001</c:v>
                </c:pt>
                <c:pt idx="1">
                  <c:v>0.69700000000000006</c:v>
                </c:pt>
                <c:pt idx="2">
                  <c:v>0.66670000000000007</c:v>
                </c:pt>
                <c:pt idx="3">
                  <c:v>0.66670000000000007</c:v>
                </c:pt>
                <c:pt idx="4">
                  <c:v>0.66670000000000007</c:v>
                </c:pt>
                <c:pt idx="5">
                  <c:v>0.63639999999999997</c:v>
                </c:pt>
                <c:pt idx="6">
                  <c:v>0.63639999999999997</c:v>
                </c:pt>
                <c:pt idx="7">
                  <c:v>0.60609999999999997</c:v>
                </c:pt>
                <c:pt idx="8">
                  <c:v>0.60609999999999997</c:v>
                </c:pt>
                <c:pt idx="9">
                  <c:v>0.57579999999999998</c:v>
                </c:pt>
                <c:pt idx="10">
                  <c:v>0.57579999999999998</c:v>
                </c:pt>
                <c:pt idx="11">
                  <c:v>0.54549999999999998</c:v>
                </c:pt>
                <c:pt idx="12">
                  <c:v>0.51519999999999999</c:v>
                </c:pt>
                <c:pt idx="13">
                  <c:v>0.45450000000000002</c:v>
                </c:pt>
                <c:pt idx="14">
                  <c:v>0.45450000000000002</c:v>
                </c:pt>
                <c:pt idx="15">
                  <c:v>0.45450000000000002</c:v>
                </c:pt>
                <c:pt idx="16">
                  <c:v>0.45450000000000002</c:v>
                </c:pt>
                <c:pt idx="17">
                  <c:v>0.42420000000000002</c:v>
                </c:pt>
                <c:pt idx="18">
                  <c:v>0.39389999999999997</c:v>
                </c:pt>
                <c:pt idx="19">
                  <c:v>0.36359999999999998</c:v>
                </c:pt>
                <c:pt idx="20">
                  <c:v>0.36359999999999998</c:v>
                </c:pt>
                <c:pt idx="21">
                  <c:v>0.33329999999999999</c:v>
                </c:pt>
                <c:pt idx="22">
                  <c:v>0.33329999999999999</c:v>
                </c:pt>
                <c:pt idx="23">
                  <c:v>0.33329999999999999</c:v>
                </c:pt>
                <c:pt idx="24">
                  <c:v>0.33329999999999999</c:v>
                </c:pt>
                <c:pt idx="25">
                  <c:v>0.30299999999999999</c:v>
                </c:pt>
                <c:pt idx="26">
                  <c:v>0.21210000000000001</c:v>
                </c:pt>
                <c:pt idx="27">
                  <c:v>0.21210000000000001</c:v>
                </c:pt>
                <c:pt idx="28">
                  <c:v>0.18179999999999999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81F0-493A-8D26-F75F5E2ABC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"/>
        <c:axId val="100"/>
      </c:barChart>
      <c:valAx>
        <c:axId val="10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10"/>
        <c:crosses val="autoZero"/>
        <c:crossBetween val="between"/>
      </c:valAx>
      <c:catAx>
        <c:axId val="1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"/>
        <c:crosses val="autoZero"/>
        <c:auto val="0"/>
        <c:lblAlgn val="ctr"/>
        <c:lblOffset val="100"/>
        <c:noMultiLvlLbl val="0"/>
      </c:catAx>
    </c:plotArea>
    <c:plotVisOnly val="0"/>
    <c:dispBlanksAs val="gap"/>
    <c:showDLblsOverMax val="0"/>
  </c:chart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0.83283</cdr:x>
      <cdr:y>0.10687</cdr:y>
    </cdr:from>
    <cdr:to>
      <cdr:x>1</cdr:x>
      <cdr:y>0.21488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E37859CD-3A6F-469C-A227-0CA4E1DF482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0153905" y="603115"/>
          <a:ext cx="2038095" cy="609524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98AC34CC-0AFE-4902-8FD7-96789067B677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63B58F4-FC6D-4024-93FA-F1A9E4185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52462" fontAlgn="base">
              <a:spcBef>
                <a:spcPct val="0"/>
              </a:spcBef>
              <a:spcAft>
                <a:spcPct val="0"/>
              </a:spcAft>
              <a:defRPr/>
            </a:pPr>
            <a:fld id="{994D2491-7B20-4092-A8F5-D54A3871CB2A}" type="slidenum">
              <a:rPr lang="en-US" sz="1800" kern="0">
                <a:solidFill>
                  <a:sysClr val="windowText" lastClr="000000"/>
                </a:solidFill>
                <a:latin typeface="Trebuchet MS" pitchFamily="34" charset="0"/>
              </a:rPr>
              <a:pPr defTabSz="952462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z="1800" kern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1024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4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80341" y="4581954"/>
            <a:ext cx="5404644" cy="4343051"/>
          </a:xfrm>
          <a:noFill/>
        </p:spPr>
        <p:txBody>
          <a:bodyPr wrap="square" lIns="111200" tIns="55600" rIns="111200" bIns="556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180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158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Green with black rings are present species</a:t>
            </a:r>
          </a:p>
          <a:p>
            <a:r>
              <a:rPr lang="en-US" dirty="0"/>
              <a:t>Yellow are absent species</a:t>
            </a:r>
          </a:p>
          <a:p>
            <a:r>
              <a:rPr lang="en-US" dirty="0"/>
              <a:t>Green no ring – </a:t>
            </a:r>
            <a:r>
              <a:rPr lang="en-US" dirty="0" err="1"/>
              <a:t>iNat</a:t>
            </a:r>
            <a:r>
              <a:rPr lang="en-US" dirty="0"/>
              <a:t> Plantae</a:t>
            </a:r>
          </a:p>
          <a:p>
            <a:r>
              <a:rPr lang="en-US" dirty="0"/>
              <a:t>Red – </a:t>
            </a:r>
            <a:r>
              <a:rPr lang="en-US" dirty="0" err="1"/>
              <a:t>iNat</a:t>
            </a:r>
            <a:r>
              <a:rPr lang="en-US" dirty="0"/>
              <a:t> Animalia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06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Pricing strategy scenarios:</a:t>
            </a:r>
          </a:p>
          <a:p>
            <a:pPr lvl="1"/>
            <a:r>
              <a:rPr lang="en-US" dirty="0"/>
              <a:t>Different pricing for Network vs. non-Network subscribers</a:t>
            </a:r>
          </a:p>
          <a:p>
            <a:pPr lvl="1"/>
            <a:r>
              <a:rPr lang="en-US" dirty="0"/>
              <a:t>Different pricing depending on number of modules used (Biotics, </a:t>
            </a:r>
            <a:r>
              <a:rPr lang="en-US" dirty="0" err="1"/>
              <a:t>iMap</a:t>
            </a:r>
            <a:r>
              <a:rPr lang="en-US" dirty="0"/>
              <a:t>, Observations)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12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last time we prioritized upcoming roadmap items, an observation conduit ranked higher than an observation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273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Data sharing, obfuscation, hiding, co-mingling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29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Matt – can you swap in Misty’s slide?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1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Insert more survey results that summarize graphically the distribution of responses:</a:t>
            </a:r>
          </a:p>
          <a:p>
            <a:pPr marL="171450" indent="-171450">
              <a:buFontTx/>
              <a:buChar char="-"/>
            </a:pPr>
            <a:r>
              <a:rPr lang="en-US" dirty="0"/>
              <a:t>characterize existing solutions – Access, Excel, ArcGIS, Survey123/Collector, etc.</a:t>
            </a:r>
          </a:p>
          <a:p>
            <a:pPr marL="171450" indent="-171450">
              <a:buFontTx/>
              <a:buChar char="-"/>
            </a:pPr>
            <a:r>
              <a:rPr lang="en-US" dirty="0"/>
              <a:t>Show distribution of preferences for observation solution capabilities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69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78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 </a:t>
            </a:r>
            <a:r>
              <a:rPr lang="en-US" baseline="0" dirty="0"/>
              <a:t>15 (Rated Highly Desired or Required as a average) features are shown in orange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The proposed solution to be adapted from </a:t>
            </a:r>
            <a:r>
              <a:rPr lang="en-US" baseline="0" dirty="0" err="1"/>
              <a:t>iMapInvasives</a:t>
            </a:r>
            <a:r>
              <a:rPr lang="en-US" baseline="0" dirty="0"/>
              <a:t> 3 will support all of the capabilities shown here, orange (required or highly desired) AND green (nice to have)</a:t>
            </a:r>
            <a:endParaRPr lang="en-US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620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Define what we mean by a shared system</a:t>
            </a:r>
            <a:r>
              <a:rPr lang="en-US" baseline="0" dirty="0"/>
              <a:t> vs. a single instance system</a:t>
            </a:r>
          </a:p>
          <a:p>
            <a:r>
              <a:rPr lang="en-US" baseline="0" dirty="0"/>
              <a:t>Explain that a new ODMS system would include a conduit for integrating observations into the Biotics workflow</a:t>
            </a:r>
          </a:p>
          <a:p>
            <a:r>
              <a:rPr lang="en-US" baseline="0" dirty="0"/>
              <a:t>A conduit only path means building a utility to facilitate integrating observations from other systems into the Biotics workflow (note – the actual observation data remains stored in the original system vs. a copied replica)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42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59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09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B58F4-FC6D-4024-93FA-F1A9E418527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01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09659" y="3281541"/>
            <a:ext cx="5719233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1800">
              <a:solidFill>
                <a:srgbClr val="0033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1569" y="2286001"/>
            <a:ext cx="1144865" cy="3847079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399">
                <a:solidFill>
                  <a:srgbClr val="DCE0E4"/>
                </a:solidFill>
                <a:latin typeface="+mn-lt"/>
              </a:rPr>
              <a:t>[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65835" y="2286001"/>
            <a:ext cx="1144865" cy="3847079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399">
                <a:solidFill>
                  <a:srgbClr val="DCE0E4"/>
                </a:solidFill>
                <a:latin typeface="+mn-lt"/>
              </a:rPr>
              <a:t>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64" y="1124713"/>
            <a:ext cx="10065487" cy="1357081"/>
          </a:xfrm>
        </p:spPr>
        <p:txBody>
          <a:bodyPr>
            <a:noAutofit/>
          </a:bodyPr>
          <a:lstStyle>
            <a:lvl1pPr algn="l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339" y="4488574"/>
            <a:ext cx="3485873" cy="1056741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826643" y="3478482"/>
            <a:ext cx="4678327" cy="101009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3366"/>
                </a:solidFill>
                <a:latin typeface="+mn-lt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6150503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79C02-5161-4AB8-8E42-70779E1E0D46}" type="datetime1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71BE-F1F6-4ECD-AF65-1B33249CEC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470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3" y="206375"/>
            <a:ext cx="11070167" cy="609600"/>
          </a:xfrm>
        </p:spPr>
        <p:txBody>
          <a:bodyPr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9386" y="1266826"/>
            <a:ext cx="5422900" cy="5178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484" y="1266826"/>
            <a:ext cx="5425016" cy="5178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2360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724" y="1124713"/>
            <a:ext cx="4010723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5019317-FCC5-4439-A32C-027BBCCF7F0F}" type="datetime1">
              <a:rPr lang="en-US"/>
              <a:pPr>
                <a:defRPr/>
              </a:pPr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– Not for Distribution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26ED438-263D-4C15-A712-F27A334088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0206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1822567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9600" y="228870"/>
            <a:ext cx="10972800" cy="717551"/>
          </a:xfrm>
        </p:spPr>
        <p:txBody>
          <a:bodyPr/>
          <a:lstStyle>
            <a:lvl1pPr>
              <a:defRPr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0" y="1174747"/>
            <a:ext cx="1219200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609600" y="1318437"/>
            <a:ext cx="10972800" cy="5157688"/>
          </a:xfrm>
        </p:spPr>
        <p:txBody>
          <a:bodyPr>
            <a:normAutofit/>
          </a:bodyPr>
          <a:lstStyle>
            <a:lvl1pPr marL="347463">
              <a:spcBef>
                <a:spcPts val="800"/>
              </a:spcBef>
              <a:spcAft>
                <a:spcPts val="600"/>
              </a:spcAft>
              <a:defRPr sz="3600">
                <a:latin typeface="Calibri"/>
                <a:cs typeface="Calibri"/>
              </a:defRPr>
            </a:lvl1pPr>
            <a:lvl2pPr>
              <a:defRPr sz="3200">
                <a:latin typeface="Calibri"/>
                <a:cs typeface="Calibri"/>
              </a:defRPr>
            </a:lvl2pPr>
            <a:lvl3pPr>
              <a:defRPr sz="2800">
                <a:latin typeface="Calibri"/>
                <a:cs typeface="Calibri"/>
              </a:defRPr>
            </a:lvl3pPr>
            <a:lvl4pPr>
              <a:defRPr sz="2400">
                <a:latin typeface="Calibri"/>
                <a:cs typeface="Calibri"/>
              </a:defRPr>
            </a:lvl4pPr>
            <a:lvl5pPr>
              <a:defRPr sz="240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71A65F7-90AE-4006-AE54-93ED82319864}" type="datetime1">
              <a:rPr lang="en-US" smtClean="0"/>
              <a:pPr>
                <a:defRPr/>
              </a:pPr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D998C53-BE50-4C3A-A239-9450C4FB99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1669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0" y="1314451"/>
            <a:ext cx="12192000" cy="5379072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F5045-ED01-4D0B-9CA6-90B12C8E1ACC}" type="datetime1">
              <a:rPr lang="en-US" smtClean="0"/>
              <a:t>4/5/2018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8395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12"/>
          <p:cNvSpPr/>
          <p:nvPr userDrawn="1"/>
        </p:nvSpPr>
        <p:spPr>
          <a:xfrm rot="10800000">
            <a:off x="0" y="1174747"/>
            <a:ext cx="1219200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6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D006-0639-4D0E-B2BA-26456D9A774E}" type="datetime1">
              <a:rPr lang="en-US" smtClean="0"/>
              <a:t>4/5/2018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12" name="Slide Number Placeholder 8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16726-4A69-4BAB-A856-35D9399E66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9166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578225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2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BE2FB-3896-4546-8EEE-AD4259BDB02B}" type="datetime1">
              <a:rPr lang="en-US" smtClean="0"/>
              <a:t>4/5/2018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3877-0563-447B-ACC1-BF6FA4A108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7542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2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D5740-5830-42D6-8A52-B759475525E5}" type="datetime1">
              <a:rPr lang="en-US" smtClean="0"/>
              <a:t>4/5/2018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EA50-AEDF-4CBC-8F41-FEC2C9081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3956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 defTabSz="457189" rtl="0" eaLnBrk="1" fontAlgn="base" hangingPunct="1">
              <a:spcBef>
                <a:spcPct val="0"/>
              </a:spcBef>
              <a:spcAft>
                <a:spcPct val="0"/>
              </a:spcAft>
              <a:defRPr lang="en-US" sz="4000" b="1" kern="1200" dirty="0">
                <a:solidFill>
                  <a:srgbClr val="FFD3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763C-3AF2-41FB-9160-D67D44C90F0E}" type="datetime1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3B33-C1B7-4734-8A80-26F81885F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3798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1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184275"/>
            <a:ext cx="109728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858EB4E2-EF55-4745-AE1F-522384CABDA4}" type="datetime1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r>
              <a:rPr lang="en-US"/>
              <a:t>CONFIDENTIAL - Not for Distribution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4D998C53-BE50-4C3A-A239-9450C4FB99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33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/>
  <p:hf hdr="0"/>
  <p:txStyles>
    <p:titleStyle>
      <a:lvl1pPr algn="ctr" defTabSz="457189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3366"/>
          </a:solidFill>
          <a:latin typeface="Trebuchet MS"/>
          <a:ea typeface="+mj-ea"/>
          <a:cs typeface="+mj-cs"/>
        </a:defRPr>
      </a:lvl1pPr>
      <a:lvl2pPr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2pPr>
      <a:lvl3pPr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3pPr>
      <a:lvl4pPr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4pPr>
      <a:lvl5pPr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5pPr>
      <a:lvl6pPr marL="457189"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6pPr>
      <a:lvl7pPr marL="914377"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7pPr>
      <a:lvl8pPr marL="1371566"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8pPr>
      <a:lvl9pPr marL="1828754" algn="ctr" defTabSz="457189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9pPr>
    </p:titleStyle>
    <p:bodyStyle>
      <a:lvl1pPr marL="342891" indent="-342891" algn="l" defTabSz="457189" rtl="0" eaLnBrk="1" fontAlgn="base" hangingPunct="1">
        <a:spcBef>
          <a:spcPct val="0"/>
        </a:spcBef>
        <a:spcAft>
          <a:spcPts val="1200"/>
        </a:spcAft>
        <a:buFont typeface="Arial" pitchFamily="34" charset="0"/>
        <a:buChar char="•"/>
        <a:defRPr sz="3200" kern="1200">
          <a:solidFill>
            <a:srgbClr val="003366"/>
          </a:solidFill>
          <a:latin typeface="Trebuchet MS"/>
          <a:ea typeface="+mn-ea"/>
          <a:cs typeface="+mn-cs"/>
        </a:defRPr>
      </a:lvl1pPr>
      <a:lvl2pPr marL="742932" indent="-285744" algn="l" defTabSz="45718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003366"/>
          </a:solidFill>
          <a:latin typeface="Trebuchet MS"/>
          <a:ea typeface="+mn-ea"/>
          <a:cs typeface="+mn-cs"/>
        </a:defRPr>
      </a:lvl2pPr>
      <a:lvl3pPr marL="1142971" indent="-228594" algn="l" defTabSz="45718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003366"/>
          </a:solidFill>
          <a:latin typeface="Trebuchet MS"/>
          <a:ea typeface="+mn-ea"/>
          <a:cs typeface="+mn-cs"/>
        </a:defRPr>
      </a:lvl3pPr>
      <a:lvl4pPr marL="1600160" indent="-228594" algn="l" defTabSz="45718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4pPr>
      <a:lvl5pPr marL="2057349" indent="-228594" algn="l" defTabSz="45718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61537" y="534341"/>
            <a:ext cx="9956800" cy="1795464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cap="none" dirty="0">
                <a:solidFill>
                  <a:srgbClr val="FFD32F"/>
                </a:solidFill>
              </a:rPr>
              <a:t>Observation Data Management:</a:t>
            </a:r>
            <a:br>
              <a:rPr lang="en-US" sz="4800" cap="none" dirty="0">
                <a:solidFill>
                  <a:srgbClr val="FFD32F"/>
                </a:solidFill>
              </a:rPr>
            </a:br>
            <a:r>
              <a:rPr lang="en-US" sz="4800" cap="none" dirty="0">
                <a:solidFill>
                  <a:srgbClr val="FFD32F"/>
                </a:solidFill>
              </a:rPr>
              <a:t>Assessment Results &amp; Recommendations</a:t>
            </a:r>
            <a:endParaRPr lang="en-US" sz="4800" cap="none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65765" y="2921001"/>
            <a:ext cx="5303836" cy="3251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 sz="2000" i="1" kern="0">
              <a:solidFill>
                <a:schemeClr val="accent1">
                  <a:lumMod val="75000"/>
                </a:schemeClr>
              </a:solidFill>
            </a:endParaRPr>
          </a:p>
          <a:p>
            <a:pPr algn="ctr" defTabSz="914377">
              <a:defRPr/>
            </a:pPr>
            <a:endParaRPr lang="en-US" i="1" kern="0">
              <a:solidFill>
                <a:schemeClr val="accent1">
                  <a:lumMod val="75000"/>
                </a:schemeClr>
              </a:solidFill>
            </a:endParaRPr>
          </a:p>
          <a:p>
            <a:pPr algn="ctr" defTabSz="914377">
              <a:defRPr/>
            </a:pPr>
            <a:endParaRPr lang="en-US" sz="2400" i="1" ker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885412" y="3786462"/>
            <a:ext cx="4605250" cy="1010092"/>
          </a:xfrm>
          <a:prstGeom prst="rect">
            <a:avLst/>
          </a:prstGeom>
        </p:spPr>
        <p:txBody>
          <a:bodyPr/>
          <a:lstStyle>
            <a:lvl1pPr marL="342891" indent="-342891" algn="l" defTabSz="457189" rtl="0" eaLnBrk="1" fontAlgn="base" hangingPunct="1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  <a:defRPr sz="3200" kern="1200">
                <a:solidFill>
                  <a:srgbClr val="003366"/>
                </a:solidFill>
                <a:latin typeface="Trebuchet MS"/>
                <a:ea typeface="+mn-ea"/>
                <a:cs typeface="+mn-cs"/>
              </a:defRPr>
            </a:lvl1pPr>
            <a:lvl2pPr marL="742932" indent="-285744" algn="l" defTabSz="45718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rgbClr val="003366"/>
                </a:solidFill>
                <a:latin typeface="Trebuchet MS"/>
                <a:ea typeface="+mn-ea"/>
                <a:cs typeface="+mn-cs"/>
              </a:defRPr>
            </a:lvl2pPr>
            <a:lvl3pPr marL="1142971" indent="-228594" algn="l" defTabSz="45718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003366"/>
                </a:solidFill>
                <a:latin typeface="Trebuchet MS"/>
                <a:ea typeface="+mn-ea"/>
                <a:cs typeface="+mn-cs"/>
              </a:defRPr>
            </a:lvl3pPr>
            <a:lvl4pPr marL="1600160" indent="-228594" algn="l" defTabSz="45718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003366"/>
                </a:solidFill>
                <a:latin typeface="Trebuchet MS"/>
                <a:ea typeface="+mn-ea"/>
                <a:cs typeface="+mn-cs"/>
              </a:defRPr>
            </a:lvl4pPr>
            <a:lvl5pPr marL="2057349" indent="-228594" algn="l" defTabSz="45718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003366"/>
                </a:solidFill>
                <a:latin typeface="Trebuchet MS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i="1" dirty="0"/>
              <a:t>April 2018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42" y="4787121"/>
            <a:ext cx="3313313" cy="133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6971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Adapting open source or Network solution not viable</a:t>
            </a:r>
          </a:p>
          <a:p>
            <a:pPr lvl="1"/>
            <a:r>
              <a:rPr lang="en-US" dirty="0" err="1"/>
              <a:t>iNaturalist</a:t>
            </a:r>
            <a:r>
              <a:rPr lang="en-US" dirty="0"/>
              <a:t>, MT NHP solutions best candidates for reuse, BUT</a:t>
            </a:r>
          </a:p>
          <a:p>
            <a:pPr lvl="1"/>
            <a:r>
              <a:rPr lang="en-US" dirty="0"/>
              <a:t>More expensive to adapt code not based on NS-standards</a:t>
            </a:r>
          </a:p>
          <a:p>
            <a:pPr lvl="1"/>
            <a:r>
              <a:rPr lang="en-US" dirty="0"/>
              <a:t>More expensive to scale Network solution to meet needs</a:t>
            </a:r>
          </a:p>
          <a:p>
            <a:r>
              <a:rPr lang="en-US" dirty="0"/>
              <a:t>Single instance per program solutions not viable</a:t>
            </a:r>
          </a:p>
          <a:p>
            <a:pPr lvl="1"/>
            <a:r>
              <a:rPr lang="en-US" dirty="0"/>
              <a:t>Too expensive to develop &amp; maintain single instances</a:t>
            </a:r>
          </a:p>
          <a:p>
            <a:pPr marL="4572" indent="0">
              <a:buNone/>
            </a:pPr>
            <a:endParaRPr lang="en-US" dirty="0"/>
          </a:p>
          <a:p>
            <a:pPr marL="4572" indent="0" algn="ctr">
              <a:buNone/>
            </a:pPr>
            <a:r>
              <a:rPr lang="en-US" dirty="0">
                <a:solidFill>
                  <a:srgbClr val="00B050"/>
                </a:solidFill>
              </a:rPr>
              <a:t>Recommendation: shared solution adapted from </a:t>
            </a:r>
            <a:r>
              <a:rPr lang="en-US" dirty="0" err="1">
                <a:solidFill>
                  <a:srgbClr val="00B050"/>
                </a:solidFill>
              </a:rPr>
              <a:t>iMap</a:t>
            </a:r>
            <a:r>
              <a:rPr lang="en-US" dirty="0">
                <a:solidFill>
                  <a:srgbClr val="00B050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31014251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02726-4675-42DE-91DD-B53058E53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iMapInvasives</a:t>
            </a:r>
            <a:r>
              <a:rPr lang="en-US" dirty="0"/>
              <a:t> 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45FED-89E1-4EF3-B6EC-4FD891A124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18437"/>
            <a:ext cx="4629912" cy="478061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Online application for mapping invasive species observation and managing treatment</a:t>
            </a:r>
          </a:p>
          <a:p>
            <a:r>
              <a:rPr lang="en-US" dirty="0"/>
              <a:t>Scalable, shared solution for all jurisdictions will aid early detection and response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908A1B-16A8-4EA7-AD1D-35132F28460A}"/>
              </a:ext>
            </a:extLst>
          </p:cNvPr>
          <p:cNvSpPr/>
          <p:nvPr/>
        </p:nvSpPr>
        <p:spPr>
          <a:xfrm>
            <a:off x="2633909" y="6170629"/>
            <a:ext cx="2444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</a:rPr>
              <a:t>imapinvasives.org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41E3325-A153-4088-91FA-2AE0394FBC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9338" y="1299676"/>
            <a:ext cx="3073512" cy="2555910"/>
          </a:xfrm>
          <a:prstGeom prst="rect">
            <a:avLst/>
          </a:prstGeom>
        </p:spPr>
      </p:pic>
      <p:pic>
        <p:nvPicPr>
          <p:cNvPr id="11" name="Picture 10" descr="email images.jpg">
            <a:extLst>
              <a:ext uri="{FF2B5EF4-FFF2-40B4-BE49-F238E27FC236}">
                <a16:creationId xmlns:a16="http://schemas.microsoft.com/office/drawing/2014/main" id="{8803BA44-B687-4E63-9901-BEDDE6E64C57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23532" y="4722253"/>
            <a:ext cx="1685722" cy="12642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FCED48-B66D-4F7D-A125-53993897A5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0417" y="1671804"/>
            <a:ext cx="1481393" cy="2298955"/>
          </a:xfrm>
          <a:prstGeom prst="rect">
            <a:avLst/>
          </a:prstGeom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id="{629B7D52-420F-4CD3-8D87-C71F0DDE9D7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512" y="1299676"/>
            <a:ext cx="1190608" cy="215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6B1AC4C-53DB-4178-9766-404AC0BB89E9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6843120" y="2374804"/>
            <a:ext cx="1151325" cy="443642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D29C128-38BC-4CB3-AECC-A9BFB1B42E8A}"/>
              </a:ext>
            </a:extLst>
          </p:cNvPr>
          <p:cNvSpPr txBox="1"/>
          <p:nvPr/>
        </p:nvSpPr>
        <p:spPr>
          <a:xfrm>
            <a:off x="5078809" y="3472120"/>
            <a:ext cx="2041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Reporting tools and data uploads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A50CB3-287F-42FE-A8DE-3E4497E55612}"/>
              </a:ext>
            </a:extLst>
          </p:cNvPr>
          <p:cNvSpPr txBox="1"/>
          <p:nvPr/>
        </p:nvSpPr>
        <p:spPr>
          <a:xfrm>
            <a:off x="8815692" y="3970759"/>
            <a:ext cx="3394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Species Distributions and Reports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B95200-E92B-4FAA-A422-D3104287F765}"/>
              </a:ext>
            </a:extLst>
          </p:cNvPr>
          <p:cNvSpPr txBox="1"/>
          <p:nvPr/>
        </p:nvSpPr>
        <p:spPr>
          <a:xfrm>
            <a:off x="5328823" y="6355877"/>
            <a:ext cx="3488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Tracking Control Efforts and Results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B4E229-6F70-46D9-B337-8A648DA83E65}"/>
              </a:ext>
            </a:extLst>
          </p:cNvPr>
          <p:cNvSpPr txBox="1"/>
          <p:nvPr/>
        </p:nvSpPr>
        <p:spPr>
          <a:xfrm>
            <a:off x="9759937" y="5986545"/>
            <a:ext cx="2212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Early Detection Alerts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43923DF-5123-45C8-985B-6B666137328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195" y="4255120"/>
            <a:ext cx="3325711" cy="2078569"/>
          </a:xfrm>
          <a:prstGeom prst="rect">
            <a:avLst/>
          </a:prstGeom>
        </p:spPr>
      </p:pic>
      <p:pic>
        <p:nvPicPr>
          <p:cNvPr id="20" name="Picture 7" descr="L:\DFW\APPS\Heritage\Projects\iMap\EducationOutreach\iMapLogos\Logos_from_FREAC\2012 iMap Logos - Sharing info for strategic mgmt\iMapInvasives_logo_large_color.jpg">
            <a:extLst>
              <a:ext uri="{FF2B5EF4-FFF2-40B4-BE49-F238E27FC236}">
                <a16:creationId xmlns:a16="http://schemas.microsoft.com/office/drawing/2014/main" id="{9252D3DE-3DB1-49DB-BC99-D8E081C07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106" y="5418269"/>
            <a:ext cx="1770276" cy="71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43919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02726-4675-42DE-91DD-B53058E53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uses it: </a:t>
            </a:r>
            <a:r>
              <a:rPr lang="en-US" dirty="0" err="1"/>
              <a:t>iMapInvasives</a:t>
            </a:r>
            <a:r>
              <a:rPr lang="en-US" dirty="0"/>
              <a:t> Network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51986AF-31EB-49B5-B2B6-F84256F329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555" y="1319000"/>
            <a:ext cx="8010522" cy="510827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D0AFA78-51E8-4D33-8D5D-01A20EB91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85" y="2227904"/>
            <a:ext cx="3317479" cy="351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3412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NatureServe Shared Observation Solution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Leverage iMap3 observation solution</a:t>
            </a:r>
          </a:p>
          <a:p>
            <a:r>
              <a:rPr lang="en-US" dirty="0"/>
              <a:t>Share common code base with iMap3</a:t>
            </a:r>
          </a:p>
          <a:p>
            <a:r>
              <a:rPr lang="en-US" dirty="0"/>
              <a:t>Develop as separate systems that communicate through a “data bus”</a:t>
            </a:r>
          </a:p>
          <a:p>
            <a:r>
              <a:rPr lang="en-US" dirty="0"/>
              <a:t>Benefits:</a:t>
            </a:r>
          </a:p>
          <a:p>
            <a:pPr lvl="1"/>
            <a:r>
              <a:rPr lang="en-US" dirty="0"/>
              <a:t>Improvements made in one system benefit the other</a:t>
            </a:r>
          </a:p>
          <a:p>
            <a:pPr lvl="1"/>
            <a:r>
              <a:rPr lang="en-US" dirty="0"/>
              <a:t>Smaller, shared code base easier to maintain</a:t>
            </a:r>
          </a:p>
          <a:p>
            <a:pPr lvl="1"/>
            <a:r>
              <a:rPr lang="en-US" dirty="0"/>
              <a:t>Relevant data entered in one system can flow to the other</a:t>
            </a:r>
          </a:p>
          <a:p>
            <a:pPr lvl="1"/>
            <a:r>
              <a:rPr lang="en-US" dirty="0"/>
              <a:t>Systems can diverge where different with less code complexity</a:t>
            </a:r>
          </a:p>
          <a:p>
            <a:pPr lvl="1"/>
            <a:r>
              <a:rPr lang="en-US" dirty="0"/>
              <a:t>Simpler security design by not comingling the two systems’ data</a:t>
            </a:r>
          </a:p>
        </p:txBody>
      </p:sp>
    </p:spTree>
    <p:extLst>
      <p:ext uri="{BB962C8B-B14F-4D97-AF65-F5344CB8AC3E}">
        <p14:creationId xmlns:p14="http://schemas.microsoft.com/office/powerpoint/2010/main" val="290573174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most valuable features?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Program-specific data model extensibility</a:t>
            </a:r>
          </a:p>
          <a:p>
            <a:pPr lvl="0"/>
            <a:r>
              <a:rPr lang="en-US" dirty="0"/>
              <a:t>Absence records</a:t>
            </a:r>
          </a:p>
          <a:p>
            <a:pPr lvl="0"/>
            <a:r>
              <a:rPr lang="en-US" dirty="0"/>
              <a:t>Ecological and location-based protocols</a:t>
            </a:r>
          </a:p>
          <a:p>
            <a:pPr lvl="0"/>
            <a:r>
              <a:rPr lang="en-US" dirty="0"/>
              <a:t>Polygon and line features</a:t>
            </a:r>
          </a:p>
          <a:p>
            <a:pPr lvl="0"/>
            <a:r>
              <a:rPr lang="en-US" dirty="0"/>
              <a:t>Restrict access to sensitive records</a:t>
            </a:r>
          </a:p>
          <a:p>
            <a:pPr lvl="0"/>
            <a:r>
              <a:rPr lang="en-US" dirty="0"/>
              <a:t>Integrate with Biotics and mobile collection tools</a:t>
            </a:r>
          </a:p>
          <a:p>
            <a:pPr lvl="0"/>
            <a:r>
              <a:rPr lang="en-US" dirty="0"/>
              <a:t>Feed data to or from external systems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52487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Architecture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Shared, centrally hosted system hosted on Amazon </a:t>
            </a:r>
          </a:p>
          <a:p>
            <a:pPr lvl="0"/>
            <a:r>
              <a:rPr lang="en-US" dirty="0"/>
              <a:t>PostgreSQL Relational Database with </a:t>
            </a:r>
            <a:r>
              <a:rPr lang="en-US" dirty="0" err="1"/>
              <a:t>PostGIS</a:t>
            </a:r>
            <a:r>
              <a:rPr lang="en-US" dirty="0"/>
              <a:t> datatypes</a:t>
            </a:r>
          </a:p>
          <a:p>
            <a:pPr lvl="0"/>
            <a:r>
              <a:rPr lang="en-US" dirty="0" err="1"/>
              <a:t>Esri</a:t>
            </a:r>
            <a:r>
              <a:rPr lang="en-US" dirty="0"/>
              <a:t> 10.6 ArcGIS Server</a:t>
            </a:r>
          </a:p>
          <a:p>
            <a:pPr lvl="0"/>
            <a:r>
              <a:rPr lang="en-US" dirty="0" err="1"/>
              <a:t>Esri</a:t>
            </a:r>
            <a:r>
              <a:rPr lang="en-US" dirty="0"/>
              <a:t> Koop middleware between ArcGIS &amp; PostgreSQL</a:t>
            </a:r>
          </a:p>
          <a:p>
            <a:pPr lvl="0"/>
            <a:r>
              <a:rPr lang="en-US" dirty="0"/>
              <a:t>Java web application and RESTful web services</a:t>
            </a:r>
          </a:p>
        </p:txBody>
      </p:sp>
    </p:spTree>
    <p:extLst>
      <p:ext uri="{BB962C8B-B14F-4D97-AF65-F5344CB8AC3E}">
        <p14:creationId xmlns:p14="http://schemas.microsoft.com/office/powerpoint/2010/main" val="109336536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Reuse iMap3 observation code and NS adaptive map core</a:t>
            </a:r>
          </a:p>
          <a:p>
            <a:r>
              <a:rPr lang="en-US" dirty="0"/>
              <a:t>Reuse iMap3 scaling architecture for handling large number of geospatial objects </a:t>
            </a:r>
          </a:p>
          <a:p>
            <a:r>
              <a:rPr lang="en-US" dirty="0"/>
              <a:t>Add functionality required for the observation system that is not included in iMap3, e.g. support for ecological data</a:t>
            </a:r>
          </a:p>
          <a:p>
            <a:r>
              <a:rPr lang="en-US" dirty="0"/>
              <a:t>Refine security model for segregating sensitive &amp; non-sensitive data</a:t>
            </a:r>
          </a:p>
          <a:p>
            <a:r>
              <a:rPr lang="en-US" dirty="0"/>
              <a:t>Develop new data bus to feed data into the system</a:t>
            </a:r>
          </a:p>
          <a:p>
            <a:r>
              <a:rPr lang="en-US" dirty="0"/>
              <a:t>Develop new IPT-like bus writers to move data from other sources, e.g. GBIF, </a:t>
            </a:r>
            <a:r>
              <a:rPr lang="en-US" dirty="0" err="1"/>
              <a:t>iNaturalist</a:t>
            </a:r>
            <a:r>
              <a:rPr lang="en-US" dirty="0"/>
              <a:t>, </a:t>
            </a:r>
            <a:r>
              <a:rPr lang="en-US" dirty="0" err="1"/>
              <a:t>eBird</a:t>
            </a:r>
            <a:r>
              <a:rPr lang="en-US" dirty="0"/>
              <a:t>, NHP databases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33327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450F0A-3405-48E4-A57D-F86C02DD8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752"/>
            <a:ext cx="12192000" cy="614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493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4D1AC4-A788-4826-B1EE-0538EE210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351"/>
            <a:ext cx="12192000" cy="61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7079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to Develop and Maintain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Estimated cost to develop: $300,000 to $500,000 </a:t>
            </a:r>
          </a:p>
          <a:p>
            <a:r>
              <a:rPr lang="en-US" dirty="0"/>
              <a:t>Estimated annual maintenance cost: TBD</a:t>
            </a:r>
          </a:p>
          <a:p>
            <a:pPr lvl="1"/>
            <a:r>
              <a:rPr lang="en-US" dirty="0"/>
              <a:t>Total cost, shared across all subscribers, includes AWS hosting + labor for software support and maintenance</a:t>
            </a:r>
          </a:p>
          <a:p>
            <a:pPr lvl="1"/>
            <a:r>
              <a:rPr lang="en-US" dirty="0"/>
              <a:t>Hard to estimate accurately before it’s built</a:t>
            </a:r>
          </a:p>
          <a:p>
            <a:r>
              <a:rPr lang="en-US" dirty="0"/>
              <a:t>Investment options</a:t>
            </a:r>
          </a:p>
          <a:p>
            <a:r>
              <a:rPr lang="en-US" dirty="0"/>
              <a:t>Per subscriber pricing options</a:t>
            </a:r>
          </a:p>
          <a:p>
            <a:r>
              <a:rPr lang="en-US" dirty="0"/>
              <a:t>Possible in-kind support for cloud hosting?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46070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" indent="0">
              <a:buNone/>
            </a:pPr>
            <a:r>
              <a:rPr lang="en-US" b="1" dirty="0"/>
              <a:t>Goal: </a:t>
            </a:r>
            <a:r>
              <a:rPr lang="en-US" dirty="0"/>
              <a:t>Assess technical and market feasibility of implementing an Observation solution for the Network</a:t>
            </a:r>
          </a:p>
          <a:p>
            <a:r>
              <a:rPr lang="en-US" dirty="0"/>
              <a:t>Research capabilities of existing tools</a:t>
            </a:r>
          </a:p>
          <a:p>
            <a:r>
              <a:rPr lang="en-US" dirty="0"/>
              <a:t>Survey Network priorities for an observation system</a:t>
            </a:r>
          </a:p>
          <a:p>
            <a:r>
              <a:rPr lang="en-US" dirty="0"/>
              <a:t>Identify alternative solutions based on these findings</a:t>
            </a:r>
          </a:p>
          <a:p>
            <a:r>
              <a:rPr lang="en-US" dirty="0"/>
              <a:t>Estimate cost and benefits of alternatives</a:t>
            </a:r>
          </a:p>
          <a:p>
            <a:r>
              <a:rPr lang="en-US" dirty="0"/>
              <a:t>Recommend a solution and implementation strategy</a:t>
            </a:r>
          </a:p>
        </p:txBody>
      </p:sp>
    </p:spTree>
    <p:extLst>
      <p:ext uri="{BB962C8B-B14F-4D97-AF65-F5344CB8AC3E}">
        <p14:creationId xmlns:p14="http://schemas.microsoft.com/office/powerpoint/2010/main" val="57968450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iMap3 completion spring 2019, with observation code stable by end of 2018</a:t>
            </a:r>
          </a:p>
          <a:p>
            <a:r>
              <a:rPr lang="en-US" b="1" dirty="0"/>
              <a:t>If</a:t>
            </a:r>
            <a:r>
              <a:rPr lang="en-US" dirty="0"/>
              <a:t> we reach Network agreement to proceed and secure financing for development costs by the end of 2018…</a:t>
            </a:r>
          </a:p>
          <a:p>
            <a:r>
              <a:rPr lang="en-US" dirty="0"/>
              <a:t>…we can develop adapted observation solution by end of 2019</a:t>
            </a:r>
          </a:p>
          <a:p>
            <a:r>
              <a:rPr lang="en-US" dirty="0"/>
              <a:t>With two full time developers, we can deliver in 6-12 months after project initiation  </a:t>
            </a:r>
          </a:p>
          <a:p>
            <a:r>
              <a:rPr lang="en-US" dirty="0"/>
              <a:t>Financing considerations:</a:t>
            </a:r>
          </a:p>
          <a:p>
            <a:pPr lvl="1"/>
            <a:r>
              <a:rPr lang="en-US" dirty="0"/>
              <a:t>Recruit subscribers and establish pricing strategy</a:t>
            </a:r>
          </a:p>
          <a:p>
            <a:pPr lvl="1"/>
            <a:r>
              <a:rPr lang="en-US" dirty="0"/>
              <a:t>Recruit co-investment from Network or external partners who would otherwise build their own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75555476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Balancing Network Priorities</a:t>
            </a:r>
            <a:br>
              <a:rPr lang="en-US" dirty="0"/>
            </a:br>
            <a:r>
              <a:rPr lang="en-US" dirty="0"/>
              <a:t>(</a:t>
            </a:r>
            <a:r>
              <a:rPr lang="en-US" sz="3200" i="1" dirty="0"/>
              <a:t>Excerpt from the Biotics Development Roadmap)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5913B-DB2C-4954-B541-109A605E6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89" y="1287718"/>
            <a:ext cx="4569612" cy="48476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A566C9-98B5-4154-9594-DFF6E9136E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1638"/>
          <a:stretch/>
        </p:blipFill>
        <p:spPr>
          <a:xfrm>
            <a:off x="4807193" y="1287718"/>
            <a:ext cx="3066276" cy="48476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E746E9-F4F0-4817-8F74-0A4B557D88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431"/>
          <a:stretch/>
        </p:blipFill>
        <p:spPr>
          <a:xfrm>
            <a:off x="8065197" y="1287718"/>
            <a:ext cx="3320555" cy="405765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001974-9EAC-44C6-A3DF-B46DDD4E19BC}"/>
              </a:ext>
            </a:extLst>
          </p:cNvPr>
          <p:cNvSpPr/>
          <p:nvPr/>
        </p:nvSpPr>
        <p:spPr>
          <a:xfrm>
            <a:off x="5084064" y="1901952"/>
            <a:ext cx="1362456" cy="6126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6DBD62A-9F98-4A73-914D-E5288B1D9D9E}"/>
              </a:ext>
            </a:extLst>
          </p:cNvPr>
          <p:cNvSpPr/>
          <p:nvPr/>
        </p:nvSpPr>
        <p:spPr>
          <a:xfrm>
            <a:off x="5084064" y="4194048"/>
            <a:ext cx="1362456" cy="20421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081F8CD-E886-419A-AF0E-1BC43532C927}"/>
              </a:ext>
            </a:extLst>
          </p:cNvPr>
          <p:cNvSpPr/>
          <p:nvPr/>
        </p:nvSpPr>
        <p:spPr>
          <a:xfrm>
            <a:off x="8363018" y="1688592"/>
            <a:ext cx="1485070" cy="12100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6141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How much demand is there for an observation system?</a:t>
            </a:r>
          </a:p>
          <a:p>
            <a:r>
              <a:rPr lang="en-US" dirty="0"/>
              <a:t>How viable is a shared system approach?</a:t>
            </a:r>
          </a:p>
          <a:p>
            <a:r>
              <a:rPr lang="en-US" dirty="0"/>
              <a:t>Do you value being able to see data from other programs?</a:t>
            </a:r>
          </a:p>
          <a:p>
            <a:r>
              <a:rPr lang="en-US" dirty="0"/>
              <a:t>Are there conditions or restrictions on storing your data in a shared system?</a:t>
            </a:r>
          </a:p>
          <a:p>
            <a:r>
              <a:rPr lang="en-US" dirty="0"/>
              <a:t>Is there a value to having a shared observation solution among partners in your state, e.g. your wildlife agency?</a:t>
            </a:r>
          </a:p>
        </p:txBody>
      </p:sp>
    </p:spTree>
    <p:extLst>
      <p:ext uri="{BB962C8B-B14F-4D97-AF65-F5344CB8AC3E}">
        <p14:creationId xmlns:p14="http://schemas.microsoft.com/office/powerpoint/2010/main" val="389631043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Non-Network Systems Assessed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8E1452-7A8A-4922-9760-1BC61F860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DF396D1-FC99-41D2-A76F-B0CE04DC5B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50423"/>
              </p:ext>
            </p:extLst>
          </p:nvPr>
        </p:nvGraphicFramePr>
        <p:xfrm>
          <a:off x="425669" y="1319212"/>
          <a:ext cx="11445770" cy="500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77">
                  <a:extLst>
                    <a:ext uri="{9D8B030D-6E8A-4147-A177-3AD203B41FA5}">
                      <a16:colId xmlns:a16="http://schemas.microsoft.com/office/drawing/2014/main" val="2251744276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3859827136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253086442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3244545845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2169923653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4013324012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1964910717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3171944401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1677774255"/>
                    </a:ext>
                  </a:extLst>
                </a:gridCol>
                <a:gridCol w="1144577">
                  <a:extLst>
                    <a:ext uri="{9D8B030D-6E8A-4147-A177-3AD203B41FA5}">
                      <a16:colId xmlns:a16="http://schemas.microsoft.com/office/drawing/2014/main" val="2457825758"/>
                    </a:ext>
                  </a:extLst>
                </a:gridCol>
              </a:tblGrid>
              <a:tr h="808047">
                <a:tc>
                  <a:txBody>
                    <a:bodyPr/>
                    <a:lstStyle/>
                    <a:p>
                      <a:r>
                        <a:rPr lang="en-US" sz="1800" dirty="0"/>
                        <a:t>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All Species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Ecology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Poly &amp; Line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Obscure Sensitive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Absence Data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Attachments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Add Fields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Edit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655367"/>
                  </a:ext>
                </a:extLst>
              </a:tr>
              <a:tr h="808047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iNaturalist</a:t>
                      </a:r>
                      <a:endParaRPr lang="en-US" sz="18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812862"/>
                  </a:ext>
                </a:extLst>
              </a:tr>
              <a:tr h="857245">
                <a:tc>
                  <a:txBody>
                    <a:bodyPr/>
                    <a:lstStyle/>
                    <a:p>
                      <a:r>
                        <a:rPr lang="en-US" sz="1800" dirty="0" err="1"/>
                        <a:t>eBird</a:t>
                      </a:r>
                      <a:endParaRPr lang="en-US" sz="18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Public or private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175733"/>
                  </a:ext>
                </a:extLst>
              </a:tr>
              <a:tr h="857245">
                <a:tc>
                  <a:txBody>
                    <a:bodyPr/>
                    <a:lstStyle/>
                    <a:p>
                      <a:r>
                        <a:rPr lang="en-US" sz="1800" dirty="0" err="1"/>
                        <a:t>Symbiota</a:t>
                      </a:r>
                      <a:endParaRPr lang="en-US" sz="18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Institution or Collection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92583"/>
                  </a:ext>
                </a:extLst>
              </a:tr>
              <a:tr h="808047">
                <a:tc>
                  <a:txBody>
                    <a:bodyPr/>
                    <a:lstStyle/>
                    <a:p>
                      <a:r>
                        <a:rPr lang="en-US" sz="1800" dirty="0"/>
                        <a:t>BISON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Republish</a:t>
                      </a:r>
                      <a:endParaRPr lang="en-US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212341"/>
                  </a:ext>
                </a:extLst>
              </a:tr>
              <a:tr h="808047">
                <a:tc>
                  <a:txBody>
                    <a:bodyPr/>
                    <a:lstStyle/>
                    <a:p>
                      <a:r>
                        <a:rPr lang="en-US" sz="1800" dirty="0"/>
                        <a:t>GBIF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Republish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079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7615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Survey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18436"/>
            <a:ext cx="10972800" cy="282605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47 responses from US &amp; Canada (LAC results pending)</a:t>
            </a:r>
          </a:p>
          <a:p>
            <a:r>
              <a:rPr lang="en-US" dirty="0"/>
              <a:t>33 of 47 (70%) have a system for managing observations</a:t>
            </a:r>
          </a:p>
          <a:p>
            <a:r>
              <a:rPr lang="en-US" dirty="0"/>
              <a:t>Average satisfaction rating of systems 58%</a:t>
            </a:r>
          </a:p>
          <a:p>
            <a:r>
              <a:rPr lang="en-US" dirty="0"/>
              <a:t>Of the satisfied programs, 84% of them are confident in the long-term sustainability of their systems</a:t>
            </a:r>
          </a:p>
          <a:p>
            <a:pPr marL="4572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5FEBB1-CD94-4767-A8D0-C510DED5C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73758"/>
              </p:ext>
            </p:extLst>
          </p:nvPr>
        </p:nvGraphicFramePr>
        <p:xfrm>
          <a:off x="2869783" y="4229781"/>
          <a:ext cx="6452434" cy="22250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226217">
                  <a:extLst>
                    <a:ext uri="{9D8B030D-6E8A-4147-A177-3AD203B41FA5}">
                      <a16:colId xmlns:a16="http://schemas.microsoft.com/office/drawing/2014/main" val="329137104"/>
                    </a:ext>
                  </a:extLst>
                </a:gridCol>
                <a:gridCol w="3226217">
                  <a:extLst>
                    <a:ext uri="{9D8B030D-6E8A-4147-A177-3AD203B41FA5}">
                      <a16:colId xmlns:a16="http://schemas.microsoft.com/office/drawing/2014/main" val="328446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Rating</a:t>
                      </a:r>
                    </a:p>
                  </a:txBody>
                  <a:tcPr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Programs</a:t>
                      </a:r>
                    </a:p>
                  </a:txBody>
                  <a:tcPr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08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0-19 (Very Dissatisfied)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466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20-39 (Dissatisfied)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707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40-59 (Neutral)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897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60-79 (Satisfied)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606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80-100 (Very Satisfied)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010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7440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Network Observation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Storage solutions:</a:t>
            </a:r>
          </a:p>
          <a:p>
            <a:pPr lvl="1"/>
            <a:r>
              <a:rPr lang="en-US" dirty="0"/>
              <a:t>Access, Excel, Geodatabase, paper and electronic files, SQL Server, Oracle, PostgreSQL</a:t>
            </a:r>
          </a:p>
          <a:p>
            <a:r>
              <a:rPr lang="en-US" dirty="0"/>
              <a:t>Observation systems:</a:t>
            </a:r>
          </a:p>
          <a:p>
            <a:pPr lvl="1"/>
            <a:r>
              <a:rPr lang="en-US" dirty="0"/>
              <a:t>Biotics, </a:t>
            </a:r>
            <a:r>
              <a:rPr lang="en-US" dirty="0" err="1"/>
              <a:t>iNaturalist</a:t>
            </a:r>
            <a:r>
              <a:rPr lang="en-US" dirty="0"/>
              <a:t>, </a:t>
            </a:r>
            <a:r>
              <a:rPr lang="en-US" dirty="0" err="1"/>
              <a:t>eBird</a:t>
            </a:r>
            <a:r>
              <a:rPr lang="en-US" dirty="0"/>
              <a:t>, Kestrel</a:t>
            </a:r>
          </a:p>
          <a:p>
            <a:r>
              <a:rPr lang="en-US" dirty="0"/>
              <a:t>Mapping tools:</a:t>
            </a:r>
          </a:p>
          <a:p>
            <a:pPr lvl="1"/>
            <a:r>
              <a:rPr lang="en-US" dirty="0"/>
              <a:t>ArcGIS, ArcMap, ArcGIS Online</a:t>
            </a:r>
          </a:p>
          <a:p>
            <a:r>
              <a:rPr lang="en-US" dirty="0"/>
              <a:t>Mobile data collectors:</a:t>
            </a:r>
          </a:p>
          <a:p>
            <a:pPr lvl="1"/>
            <a:r>
              <a:rPr lang="en-US" dirty="0"/>
              <a:t>Survey123, Collector</a:t>
            </a:r>
          </a:p>
          <a:p>
            <a:r>
              <a:rPr lang="en-US" dirty="0"/>
              <a:t>ETL / Feature Manipulation Engine</a:t>
            </a:r>
          </a:p>
        </p:txBody>
      </p:sp>
    </p:spTree>
    <p:extLst>
      <p:ext uri="{BB962C8B-B14F-4D97-AF65-F5344CB8AC3E}">
        <p14:creationId xmlns:p14="http://schemas.microsoft.com/office/powerpoint/2010/main" val="366372225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Observation System Capabilities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7200748"/>
              </p:ext>
            </p:extLst>
          </p:nvPr>
        </p:nvGraphicFramePr>
        <p:xfrm>
          <a:off x="0" y="1126836"/>
          <a:ext cx="12192000" cy="5643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951465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Desired Features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35678"/>
              </p:ext>
            </p:extLst>
          </p:nvPr>
        </p:nvGraphicFramePr>
        <p:xfrm>
          <a:off x="-1" y="1136073"/>
          <a:ext cx="12256655" cy="5606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06811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Needs not Currently Served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935544"/>
              </p:ext>
            </p:extLst>
          </p:nvPr>
        </p:nvGraphicFramePr>
        <p:xfrm>
          <a:off x="0" y="1126836"/>
          <a:ext cx="12192000" cy="5643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4128466"/>
              </p:ext>
            </p:extLst>
          </p:nvPr>
        </p:nvGraphicFramePr>
        <p:xfrm>
          <a:off x="0" y="1126836"/>
          <a:ext cx="12192000" cy="5643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106222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Adapt </a:t>
            </a:r>
            <a:r>
              <a:rPr lang="en-US" dirty="0" err="1"/>
              <a:t>iMapInvasives</a:t>
            </a:r>
            <a:r>
              <a:rPr lang="en-US" dirty="0"/>
              <a:t> 3 as a </a:t>
            </a:r>
            <a:r>
              <a:rPr lang="en-US" u="sng" dirty="0"/>
              <a:t>shared system</a:t>
            </a:r>
          </a:p>
          <a:p>
            <a:r>
              <a:rPr lang="en-US" dirty="0"/>
              <a:t>Adapt an open source or Network solution as a </a:t>
            </a:r>
            <a:r>
              <a:rPr lang="en-US" u="sng" dirty="0"/>
              <a:t>shared system</a:t>
            </a:r>
            <a:r>
              <a:rPr lang="en-US" dirty="0"/>
              <a:t> </a:t>
            </a:r>
          </a:p>
          <a:p>
            <a:r>
              <a:rPr lang="en-US" dirty="0"/>
              <a:t>Adapt a Network solution (or develop) as a </a:t>
            </a:r>
            <a:r>
              <a:rPr lang="en-US" u="sng" dirty="0"/>
              <a:t>single instance per program system</a:t>
            </a:r>
          </a:p>
          <a:p>
            <a:r>
              <a:rPr lang="en-US" dirty="0"/>
              <a:t>Do nothing:</a:t>
            </a:r>
          </a:p>
          <a:p>
            <a:pPr lvl="1"/>
            <a:r>
              <a:rPr lang="en-US" dirty="0"/>
              <a:t>Don’t develop an observation data management system</a:t>
            </a:r>
          </a:p>
          <a:p>
            <a:pPr lvl="1"/>
            <a:r>
              <a:rPr lang="en-US" dirty="0"/>
              <a:t>Evaluate a “conduit” for using observations from existing Network or external systems to add or update records in Biotics</a:t>
            </a:r>
          </a:p>
        </p:txBody>
      </p:sp>
    </p:spTree>
    <p:extLst>
      <p:ext uri="{BB962C8B-B14F-4D97-AF65-F5344CB8AC3E}">
        <p14:creationId xmlns:p14="http://schemas.microsoft.com/office/powerpoint/2010/main" val="41848991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atureServe_PP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FEB6AC3C745247A1E2E5F0248D1850" ma:contentTypeVersion="2" ma:contentTypeDescription="Create a new document." ma:contentTypeScope="" ma:versionID="93d31adafb99db5c2a222793b98f1e99">
  <xsd:schema xmlns:xsd="http://www.w3.org/2001/XMLSchema" xmlns:xs="http://www.w3.org/2001/XMLSchema" xmlns:p="http://schemas.microsoft.com/office/2006/metadata/properties" xmlns:ns2="3ccdab63-4df2-4d95-aedf-9ce1d7d91e16" targetNamespace="http://schemas.microsoft.com/office/2006/metadata/properties" ma:root="true" ma:fieldsID="fc16c614b0192826d32e67f29ebab0ea" ns2:_="">
    <xsd:import namespace="3ccdab63-4df2-4d95-aedf-9ce1d7d91e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dab63-4df2-4d95-aedf-9ce1d7d91e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3DA3FF-180A-4C0A-A053-F2DF6BDE4D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cdab63-4df2-4d95-aedf-9ce1d7d91e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7BE037C-11B4-4DB3-8A3D-AFD6BC843EA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3ccdab63-4df2-4d95-aedf-9ce1d7d91e16"/>
  </ds:schemaRefs>
</ds:datastoreItem>
</file>

<file path=customXml/itemProps3.xml><?xml version="1.0" encoding="utf-8"?>
<ds:datastoreItem xmlns:ds="http://schemas.openxmlformats.org/officeDocument/2006/customXml" ds:itemID="{EF79F8DB-32E6-4DD7-A492-CD8B191EB7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1203</Words>
  <Application>Microsoft Office PowerPoint</Application>
  <PresentationFormat>Widescreen</PresentationFormat>
  <Paragraphs>216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Trebuchet MS</vt:lpstr>
      <vt:lpstr>NatureServe_PPT-Template</vt:lpstr>
      <vt:lpstr>Observation Data Management: Assessment Results &amp; Recommendations</vt:lpstr>
      <vt:lpstr>Assessment Process</vt:lpstr>
      <vt:lpstr>Non-Network Systems Assessed</vt:lpstr>
      <vt:lpstr>Network Survey Results</vt:lpstr>
      <vt:lpstr>State of Network Observation Systems</vt:lpstr>
      <vt:lpstr>Network Observation System Capabilities</vt:lpstr>
      <vt:lpstr>Most Desired Features</vt:lpstr>
      <vt:lpstr>Needs not Currently Served</vt:lpstr>
      <vt:lpstr>Alternatives </vt:lpstr>
      <vt:lpstr>Conclusions</vt:lpstr>
      <vt:lpstr>What is iMapInvasives 3?</vt:lpstr>
      <vt:lpstr>Who uses it: iMapInvasives Network</vt:lpstr>
      <vt:lpstr>NatureServe Shared Observation Solution </vt:lpstr>
      <vt:lpstr>What are the most valuable features?</vt:lpstr>
      <vt:lpstr>Solution Architecture Summary</vt:lpstr>
      <vt:lpstr>Development Approach</vt:lpstr>
      <vt:lpstr>PowerPoint Presentation</vt:lpstr>
      <vt:lpstr>PowerPoint Presentation</vt:lpstr>
      <vt:lpstr>Cost to Develop and Maintain</vt:lpstr>
      <vt:lpstr>Timing Considerations</vt:lpstr>
      <vt:lpstr>Balancing Network Priorities (Excerpt from the Biotics Development Roadmap)</vt:lpstr>
      <vt:lpstr>Discussion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 Data Management System</dc:title>
  <dc:creator>Lori Scott</dc:creator>
  <cp:lastModifiedBy>Lori Scott</cp:lastModifiedBy>
  <cp:revision>70</cp:revision>
  <dcterms:modified xsi:type="dcterms:W3CDTF">2018-04-05T16:25:28Z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0x0101005EFEB6AC3C745247A1E2E5F0248D1850</vt:lpwstr>
  </property>
</Properties>
</file>