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5"/>
  </p:sldMasterIdLst>
  <p:notesMasterIdLst>
    <p:notesMasterId r:id="rId43"/>
  </p:notesMasterIdLst>
  <p:handoutMasterIdLst>
    <p:handoutMasterId r:id="rId44"/>
  </p:handoutMasterIdLst>
  <p:sldIdLst>
    <p:sldId id="302" r:id="rId16"/>
    <p:sldId id="489" r:id="rId17"/>
    <p:sldId id="509" r:id="rId18"/>
    <p:sldId id="510" r:id="rId19"/>
    <p:sldId id="511" r:id="rId20"/>
    <p:sldId id="512" r:id="rId21"/>
    <p:sldId id="513" r:id="rId22"/>
    <p:sldId id="514" r:id="rId23"/>
    <p:sldId id="515" r:id="rId24"/>
    <p:sldId id="516" r:id="rId25"/>
    <p:sldId id="517" r:id="rId26"/>
    <p:sldId id="518" r:id="rId27"/>
    <p:sldId id="519" r:id="rId28"/>
    <p:sldId id="520" r:id="rId29"/>
    <p:sldId id="521" r:id="rId30"/>
    <p:sldId id="522" r:id="rId31"/>
    <p:sldId id="523" r:id="rId32"/>
    <p:sldId id="524" r:id="rId33"/>
    <p:sldId id="525" r:id="rId34"/>
    <p:sldId id="526" r:id="rId35"/>
    <p:sldId id="528" r:id="rId36"/>
    <p:sldId id="529" r:id="rId37"/>
    <p:sldId id="530" r:id="rId38"/>
    <p:sldId id="531" r:id="rId39"/>
    <p:sldId id="532" r:id="rId40"/>
    <p:sldId id="527" r:id="rId41"/>
    <p:sldId id="346" r:id="rId42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  <p:cmAuthor id="4" name="Donna Reynolds" initials="DR" lastIdx="0" clrIdx="4">
    <p:extLst>
      <p:ext uri="{19B8F6BF-5375-455C-9EA6-DF929625EA0E}">
        <p15:presenceInfo xmlns:p15="http://schemas.microsoft.com/office/powerpoint/2012/main" userId="S-1-5-21-4286546720-1524075773-111777985-1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FAC864"/>
    <a:srgbClr val="FFDA3C"/>
    <a:srgbClr val="B7B7FF"/>
    <a:srgbClr val="9999FF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0" autoAdjust="0"/>
    <p:restoredTop sz="81332" autoAdjust="0"/>
  </p:normalViewPr>
  <p:slideViewPr>
    <p:cSldViewPr snapToGrid="0" snapToObjects="1">
      <p:cViewPr varScale="1">
        <p:scale>
          <a:sx n="122" d="100"/>
          <a:sy n="122" d="100"/>
        </p:scale>
        <p:origin x="1494" y="96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1914"/>
    </p:cViewPr>
  </p:sorterViewPr>
  <p:notesViewPr>
    <p:cSldViewPr snapToGrid="0" snapToObjects="1">
      <p:cViewPr varScale="1">
        <p:scale>
          <a:sx n="67" d="100"/>
          <a:sy n="67" d="100"/>
        </p:scale>
        <p:origin x="1571" y="7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slide" Target="slides/slide24.xml"/><Relationship Id="rId3" Type="http://schemas.openxmlformats.org/officeDocument/2006/relationships/customXml" Target="../customXml/item3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slide" Target="slides/slide27.xml"/><Relationship Id="rId47" Type="http://schemas.openxmlformats.org/officeDocument/2006/relationships/viewProps" Target="viewProp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slide" Target="slides/slide14.xml"/><Relationship Id="rId41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slide" Target="slides/slide25.xml"/><Relationship Id="rId45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Master" Target="slideMasters/slideMaster1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49" Type="http://schemas.openxmlformats.org/officeDocument/2006/relationships/tableStyles" Target="tableStyles.xml"/><Relationship Id="rId10" Type="http://schemas.openxmlformats.org/officeDocument/2006/relationships/customXml" Target="../customXml/item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4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customXml" Target="../customXml/item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Coming</a:t>
            </a:r>
            <a:r>
              <a:rPr lang="en-US" i="1" baseline="0" dirty="0"/>
              <a:t> in December – Biotics Roadmap Review webinar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541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41763" y="328683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400" dirty="0">
                <a:solidFill>
                  <a:srgbClr val="DCE0E4"/>
                </a:solidFill>
              </a:rPr>
              <a:t>[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400" dirty="0">
                <a:solidFill>
                  <a:srgbClr val="DCE0E4"/>
                </a:solidFill>
              </a:rPr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0749114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62ED9-8D6B-4339-9A22-3E64700050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3877-0563-447B-ACC1-BF6FA4A1083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5814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8B42E-C7BA-4747-9FFE-855AF69A7B8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DEA50-AEDF-4CBC-8F41-FEC2C908187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51955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E0660-D2A8-4569-917C-3B2FE0792ED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D3B33-C1B7-4734-8A80-26F81885FC0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780636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8781B-4673-4A45-8EDD-0AA00EA30C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D71BE-F1F6-4ECD-AF65-1B33249CECE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059912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206375"/>
            <a:ext cx="8302625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27038" y="1266825"/>
            <a:ext cx="4067175" cy="5178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266825"/>
            <a:ext cx="4068762" cy="5178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1866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A3E46-A394-4EB7-9C7E-F546F7237F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3E857-05FF-4091-A2A7-3EC1010A13A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1147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28870"/>
            <a:ext cx="8229600" cy="717550"/>
          </a:xfrm>
        </p:spPr>
        <p:txBody>
          <a:bodyPr/>
          <a:lstStyle>
            <a:lvl1pPr>
              <a:defRPr>
                <a:solidFill>
                  <a:srgbClr val="FFD3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ound Single Corner Rectangle 9"/>
          <p:cNvSpPr/>
          <p:nvPr userDrawn="1"/>
        </p:nvSpPr>
        <p:spPr>
          <a:xfrm rot="10800000">
            <a:off x="0" y="1174746"/>
            <a:ext cx="914400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57200" y="1184274"/>
            <a:ext cx="8229600" cy="5291851"/>
          </a:xfrm>
        </p:spPr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094956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28870"/>
            <a:ext cx="8229600" cy="717550"/>
          </a:xfrm>
        </p:spPr>
        <p:txBody>
          <a:bodyPr/>
          <a:lstStyle>
            <a:lvl1pPr>
              <a:defRPr>
                <a:solidFill>
                  <a:srgbClr val="FFD3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ound Single Corner Rectangle 9"/>
          <p:cNvSpPr/>
          <p:nvPr userDrawn="1"/>
        </p:nvSpPr>
        <p:spPr>
          <a:xfrm rot="10800000">
            <a:off x="0" y="1174746"/>
            <a:ext cx="9144000" cy="5518776"/>
          </a:xfrm>
          <a:prstGeom prst="round1Rect">
            <a:avLst/>
          </a:prstGeom>
          <a:solidFill>
            <a:schemeClr val="bg1"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57200" y="1184274"/>
            <a:ext cx="8229600" cy="5291851"/>
          </a:xfrm>
        </p:spPr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3806043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ingle Corner Rectangle 10"/>
          <p:cNvSpPr/>
          <p:nvPr userDrawn="1"/>
        </p:nvSpPr>
        <p:spPr>
          <a:xfrm rot="10800000">
            <a:off x="148290" y="1174746"/>
            <a:ext cx="899571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28870"/>
            <a:ext cx="8229600" cy="717550"/>
          </a:xfrm>
        </p:spPr>
        <p:txBody>
          <a:bodyPr/>
          <a:lstStyle>
            <a:lvl1pPr>
              <a:defRPr>
                <a:solidFill>
                  <a:srgbClr val="FFD3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373646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ingle Corner Rectangle 10"/>
          <p:cNvSpPr/>
          <p:nvPr userDrawn="1"/>
        </p:nvSpPr>
        <p:spPr>
          <a:xfrm rot="10800000">
            <a:off x="148290" y="1174746"/>
            <a:ext cx="8995710" cy="5518776"/>
          </a:xfrm>
          <a:prstGeom prst="round1Rect">
            <a:avLst/>
          </a:prstGeom>
          <a:solidFill>
            <a:schemeClr val="bg1"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28870"/>
            <a:ext cx="8229600" cy="717550"/>
          </a:xfrm>
        </p:spPr>
        <p:txBody>
          <a:bodyPr/>
          <a:lstStyle>
            <a:lvl1pPr>
              <a:defRPr>
                <a:solidFill>
                  <a:srgbClr val="FFD3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5047674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ingle Corner Rectangle 10"/>
          <p:cNvSpPr/>
          <p:nvPr userDrawn="1"/>
        </p:nvSpPr>
        <p:spPr>
          <a:xfrm>
            <a:off x="148291" y="-1"/>
            <a:ext cx="8995709" cy="2139640"/>
          </a:xfrm>
          <a:prstGeom prst="round1Rect">
            <a:avLst/>
          </a:prstGeom>
          <a:solidFill>
            <a:srgbClr val="FFEA8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28870"/>
            <a:ext cx="8229600" cy="7175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ound Single Corner Rectangle 9"/>
          <p:cNvSpPr/>
          <p:nvPr userDrawn="1"/>
        </p:nvSpPr>
        <p:spPr>
          <a:xfrm rot="10800000">
            <a:off x="148290" y="1174746"/>
            <a:ext cx="899571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57200" y="1184274"/>
            <a:ext cx="8229600" cy="5291851"/>
          </a:xfrm>
        </p:spPr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880399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ingle Corner Rectangle 10"/>
          <p:cNvSpPr/>
          <p:nvPr userDrawn="1"/>
        </p:nvSpPr>
        <p:spPr>
          <a:xfrm>
            <a:off x="148291" y="-1"/>
            <a:ext cx="8995709" cy="2139640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28870"/>
            <a:ext cx="8229600" cy="7175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ound Single Corner Rectangle 9"/>
          <p:cNvSpPr/>
          <p:nvPr userDrawn="1"/>
        </p:nvSpPr>
        <p:spPr>
          <a:xfrm rot="10800000">
            <a:off x="148290" y="1174746"/>
            <a:ext cx="8995710" cy="5518776"/>
          </a:xfrm>
          <a:prstGeom prst="round1Rect">
            <a:avLst/>
          </a:prstGeom>
          <a:solidFill>
            <a:srgbClr val="FFEA8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57200" y="1184274"/>
            <a:ext cx="8229600" cy="5291851"/>
          </a:xfrm>
        </p:spPr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334171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311BD-3CCE-4E88-A9EA-A4E0CA97FB5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D79C1-70A9-446B-B4DF-2FF881496E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00433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84275"/>
            <a:ext cx="8229600" cy="494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pPr>
              <a:defRPr/>
            </a:pPr>
            <a:fld id="{2B4A6378-6253-404D-8D7A-5ADDF33ECCA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pPr>
              <a:defRPr/>
            </a:pPr>
            <a:fld id="{4D998C53-BE50-4C3A-A239-9450C4FB991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95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54" r:id="rId15"/>
  </p:sldLayoutIdLst>
  <p:transition spd="slow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0"/>
        </a:spcBef>
        <a:spcAft>
          <a:spcPts val="1200"/>
        </a:spcAft>
        <a:buFont typeface="Arial" pitchFamily="34" charset="0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ioticssupport.natureserve.org/support/solutions/articles/218124-biotics-roadma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hyperlink" Target="http://bioticssupport.natureserve.org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/>
              <a:t>Biotics </a:t>
            </a:r>
            <a:r>
              <a:rPr lang="en-US" sz="4000" dirty="0" smtClean="0"/>
              <a:t>5 Development priorities – roadmap - results</a:t>
            </a:r>
            <a:endParaRPr lang="en-US" sz="2700" i="1" dirty="0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1412" y="1288442"/>
            <a:ext cx="1781175" cy="30289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Cluster D, Lane 1</a:t>
            </a:r>
            <a:br>
              <a:rPr lang="en-US" sz="3600" dirty="0" smtClean="0"/>
            </a:br>
            <a:r>
              <a:rPr lang="en-US" sz="3600" dirty="0" smtClean="0"/>
              <a:t>Observation Conduit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4311079"/>
            <a:ext cx="4493873" cy="646331"/>
            <a:chOff x="4197177" y="3816807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09629" y="3816807"/>
              <a:ext cx="378142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3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791509"/>
            <a:ext cx="4596490" cy="650506"/>
            <a:chOff x="4197177" y="5297237"/>
            <a:chExt cx="4596490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1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7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1562264" y="4911430"/>
            <a:ext cx="61348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Lack of comment: 20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037440" y="1686254"/>
            <a:ext cx="1400433" cy="2515108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703748" y="1870672"/>
            <a:ext cx="32341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Feedback derived from survey comments, as the epic was mistakenly omitted from the survey.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8153056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0548" y="1312688"/>
            <a:ext cx="1457325" cy="30194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r="83762" b="569"/>
          <a:stretch/>
        </p:blipFill>
        <p:spPr>
          <a:xfrm>
            <a:off x="3681413" y="1288442"/>
            <a:ext cx="289226" cy="30117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Cluster D, Lane 2</a:t>
            </a:r>
            <a:br>
              <a:rPr lang="en-US" sz="2800" dirty="0" smtClean="0"/>
            </a:br>
            <a:r>
              <a:rPr lang="en-US" sz="2800" dirty="0" smtClean="0"/>
              <a:t>Accept or Reject Locally Created Elements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4311079"/>
            <a:ext cx="4493873" cy="646331"/>
            <a:chOff x="4197177" y="3816807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09629" y="3816807"/>
              <a:ext cx="378142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4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791509"/>
            <a:ext cx="4596490" cy="650506"/>
            <a:chOff x="4197177" y="5297237"/>
            <a:chExt cx="4596490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1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5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586" y="4911430"/>
            <a:ext cx="849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Maintain Existing Priority: 21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037440" y="1298558"/>
            <a:ext cx="1400433" cy="686761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09447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0548" y="1312688"/>
            <a:ext cx="1457325" cy="30194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r="83762" b="569"/>
          <a:stretch/>
        </p:blipFill>
        <p:spPr>
          <a:xfrm>
            <a:off x="3681413" y="1288442"/>
            <a:ext cx="289226" cy="30117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Cluster D, Lane 2</a:t>
            </a:r>
            <a:br>
              <a:rPr lang="en-US" sz="2800" dirty="0" smtClean="0"/>
            </a:br>
            <a:r>
              <a:rPr lang="en-US" sz="2800" dirty="0" smtClean="0"/>
              <a:t>Programs can Take Ownership of Centrally Created ESTs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4311079"/>
            <a:ext cx="4493873" cy="646331"/>
            <a:chOff x="4197177" y="3816807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09629" y="3816807"/>
              <a:ext cx="378142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3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791509"/>
            <a:ext cx="4596490" cy="650506"/>
            <a:chOff x="4197177" y="5297237"/>
            <a:chExt cx="4596490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1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3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586" y="4911430"/>
            <a:ext cx="849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Maintain Existing Priority: 24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037440" y="1971716"/>
            <a:ext cx="1400433" cy="845625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3166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0548" y="1312688"/>
            <a:ext cx="1457325" cy="30194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r="83762" b="569"/>
          <a:stretch/>
        </p:blipFill>
        <p:spPr>
          <a:xfrm>
            <a:off x="3681413" y="1288442"/>
            <a:ext cx="289226" cy="30117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Cluster D, Lane 2</a:t>
            </a:r>
            <a:br>
              <a:rPr lang="en-US" sz="2800" dirty="0" smtClean="0"/>
            </a:br>
            <a:r>
              <a:rPr lang="en-US" sz="2800" dirty="0" smtClean="0"/>
              <a:t>Temporarily Exclude Records Marked as</a:t>
            </a:r>
            <a:br>
              <a:rPr lang="en-US" sz="2800" dirty="0" smtClean="0"/>
            </a:br>
            <a:r>
              <a:rPr lang="en-US" sz="2800" dirty="0" smtClean="0"/>
              <a:t>In Progress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4311079"/>
            <a:ext cx="4493873" cy="646331"/>
            <a:chOff x="4197177" y="3816807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09629" y="3816807"/>
              <a:ext cx="378142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1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791509"/>
            <a:ext cx="4596490" cy="650506"/>
            <a:chOff x="4197177" y="5297237"/>
            <a:chExt cx="4596490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1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6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586" y="4911430"/>
            <a:ext cx="849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Maintain Existing Priority: 23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037440" y="2869643"/>
            <a:ext cx="1400433" cy="1427306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78192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7713" y="1244739"/>
            <a:ext cx="314325" cy="40195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Cluster E, Lane 1</a:t>
            </a:r>
            <a:br>
              <a:rPr lang="en-US" sz="2800" dirty="0" smtClean="0"/>
            </a:br>
            <a:r>
              <a:rPr lang="en-US" sz="2800" dirty="0" smtClean="0"/>
              <a:t>Observation Data Management System: Research &amp; Prototype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4311079"/>
            <a:ext cx="4493873" cy="646331"/>
            <a:chOff x="4197177" y="3816807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09629" y="3816807"/>
              <a:ext cx="378142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8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791509"/>
            <a:ext cx="4596490" cy="650506"/>
            <a:chOff x="4197177" y="5297237"/>
            <a:chExt cx="4596490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1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6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1522093" y="4911430"/>
            <a:ext cx="62151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Lack of Comment: 16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0276" y="1508648"/>
            <a:ext cx="1495425" cy="105727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3847966" y="1521494"/>
            <a:ext cx="1400433" cy="1044429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703748" y="1870672"/>
            <a:ext cx="32341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Feedback derived from survey comments, as the epic was mistakenly omitted from the survey.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3783388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Cluster E, Lane 2</a:t>
            </a:r>
            <a:br>
              <a:rPr lang="en-US" sz="2800" dirty="0" smtClean="0"/>
            </a:br>
            <a:r>
              <a:rPr lang="en-US" sz="2800" dirty="0" smtClean="0"/>
              <a:t>Provide Lineage Updates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4500551"/>
            <a:ext cx="4493873" cy="646331"/>
            <a:chOff x="4197177" y="3816807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09629" y="3816807"/>
              <a:ext cx="378142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1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980981"/>
            <a:ext cx="4596490" cy="650506"/>
            <a:chOff x="4197177" y="5297237"/>
            <a:chExt cx="4596490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1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4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586" y="5100902"/>
            <a:ext cx="849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Maintain Existing Priority: 25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07295" y="1244739"/>
            <a:ext cx="1795077" cy="4019550"/>
            <a:chOff x="3452999" y="1244739"/>
            <a:chExt cx="1795077" cy="401955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52999" y="1244739"/>
              <a:ext cx="314325" cy="401955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00276" y="4427366"/>
              <a:ext cx="1447800" cy="723900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00276" y="1278968"/>
              <a:ext cx="1447800" cy="3181350"/>
            </a:xfrm>
            <a:prstGeom prst="rect">
              <a:avLst/>
            </a:prstGeom>
          </p:spPr>
        </p:pic>
      </p:grpSp>
      <p:sp>
        <p:nvSpPr>
          <p:cNvPr id="13" name="Rounded Rectangle 12"/>
          <p:cNvSpPr/>
          <p:nvPr/>
        </p:nvSpPr>
        <p:spPr>
          <a:xfrm>
            <a:off x="572533" y="1261215"/>
            <a:ext cx="1400433" cy="607497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25701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Cluster E, Lane 2</a:t>
            </a:r>
            <a:br>
              <a:rPr lang="en-US" sz="2800" dirty="0" smtClean="0"/>
            </a:br>
            <a:r>
              <a:rPr lang="en-US" sz="2800" dirty="0" smtClean="0"/>
              <a:t>Programs can Accept or Reject Taxonomic Updates Made Outside of Capsules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4500551"/>
            <a:ext cx="4493873" cy="646331"/>
            <a:chOff x="4197177" y="3816807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09629" y="3816807"/>
              <a:ext cx="378142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6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980981"/>
            <a:ext cx="4596490" cy="650506"/>
            <a:chOff x="4197177" y="5297237"/>
            <a:chExt cx="4596490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1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1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586" y="5100902"/>
            <a:ext cx="849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Maintain Existing Priority: 23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07295" y="1244739"/>
            <a:ext cx="1795077" cy="4019550"/>
            <a:chOff x="3452999" y="1244739"/>
            <a:chExt cx="1795077" cy="401955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52999" y="1244739"/>
              <a:ext cx="314325" cy="401955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00276" y="4427366"/>
              <a:ext cx="1447800" cy="723900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00276" y="1278968"/>
              <a:ext cx="1447800" cy="3181350"/>
            </a:xfrm>
            <a:prstGeom prst="rect">
              <a:avLst/>
            </a:prstGeom>
          </p:spPr>
        </p:pic>
      </p:grpSp>
      <p:sp>
        <p:nvSpPr>
          <p:cNvPr id="13" name="Rounded Rectangle 12"/>
          <p:cNvSpPr/>
          <p:nvPr/>
        </p:nvSpPr>
        <p:spPr>
          <a:xfrm>
            <a:off x="572525" y="1856867"/>
            <a:ext cx="1400433" cy="1167670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30335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Cluster E, Lane 2</a:t>
            </a:r>
            <a:br>
              <a:rPr lang="en-US" sz="2800" dirty="0" smtClean="0"/>
            </a:br>
            <a:r>
              <a:rPr lang="en-US" sz="2800" dirty="0" smtClean="0"/>
              <a:t>Scientific Name Changes made within Taxonomic Update Capsules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4500551"/>
            <a:ext cx="4493873" cy="646331"/>
            <a:chOff x="4197177" y="3816807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09629" y="3816807"/>
              <a:ext cx="378142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6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980981"/>
            <a:ext cx="4596490" cy="650506"/>
            <a:chOff x="4197177" y="5297237"/>
            <a:chExt cx="4596490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1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1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586" y="5100902"/>
            <a:ext cx="849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Maintain Existing Priority: 23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07295" y="1244739"/>
            <a:ext cx="1795077" cy="4019550"/>
            <a:chOff x="3452999" y="1244739"/>
            <a:chExt cx="1795077" cy="401955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52999" y="1244739"/>
              <a:ext cx="314325" cy="401955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00276" y="4427366"/>
              <a:ext cx="1447800" cy="723900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00276" y="1278968"/>
              <a:ext cx="1447800" cy="3181350"/>
            </a:xfrm>
            <a:prstGeom prst="rect">
              <a:avLst/>
            </a:prstGeom>
          </p:spPr>
        </p:pic>
      </p:grpSp>
      <p:sp>
        <p:nvSpPr>
          <p:cNvPr id="13" name="Rounded Rectangle 12"/>
          <p:cNvSpPr/>
          <p:nvPr/>
        </p:nvSpPr>
        <p:spPr>
          <a:xfrm>
            <a:off x="589004" y="3068050"/>
            <a:ext cx="1400433" cy="1167670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62159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207295" y="1244739"/>
            <a:ext cx="1795077" cy="4019550"/>
            <a:chOff x="3452999" y="1244739"/>
            <a:chExt cx="1795077" cy="401955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52999" y="1244739"/>
              <a:ext cx="314325" cy="401955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00276" y="4427366"/>
              <a:ext cx="1447800" cy="723900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00276" y="1278968"/>
              <a:ext cx="1447800" cy="318135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Cluster E, Lane 2</a:t>
            </a:r>
            <a:br>
              <a:rPr lang="en-US" sz="3600" dirty="0" smtClean="0"/>
            </a:br>
            <a:r>
              <a:rPr lang="en-US" sz="3600" dirty="0" smtClean="0"/>
              <a:t>Element Replace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4500551"/>
            <a:ext cx="4493873" cy="646331"/>
            <a:chOff x="4197177" y="3816807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09629" y="3816807"/>
              <a:ext cx="378142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5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980981"/>
            <a:ext cx="4596490" cy="650506"/>
            <a:chOff x="4197177" y="5297237"/>
            <a:chExt cx="4596490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1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1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586" y="5100902"/>
            <a:ext cx="849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Maintain Existing Priority: 24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87524" y="4227860"/>
            <a:ext cx="1400433" cy="357516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94648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Cluster E, Lane 2</a:t>
            </a:r>
            <a:br>
              <a:rPr lang="en-US" sz="3600" dirty="0" smtClean="0"/>
            </a:br>
            <a:r>
              <a:rPr lang="en-US" sz="3600" dirty="0" smtClean="0"/>
              <a:t>Element Lumps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253047" y="4577076"/>
            <a:ext cx="4493873" cy="646331"/>
            <a:chOff x="5350469" y="2302075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5350469" y="234515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062921" y="2302075"/>
              <a:ext cx="378142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4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980981"/>
            <a:ext cx="4596490" cy="650506"/>
            <a:chOff x="4197177" y="5297237"/>
            <a:chExt cx="4596490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1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1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586" y="5100902"/>
            <a:ext cx="849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Maintain Existing Priority: 25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07295" y="1244739"/>
            <a:ext cx="1795077" cy="4019550"/>
            <a:chOff x="3452999" y="1244739"/>
            <a:chExt cx="1795077" cy="401955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52999" y="1244739"/>
              <a:ext cx="314325" cy="401955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00276" y="4427366"/>
              <a:ext cx="1447800" cy="7239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00276" y="1278968"/>
              <a:ext cx="1447800" cy="3181350"/>
            </a:xfrm>
            <a:prstGeom prst="rect">
              <a:avLst/>
            </a:prstGeom>
          </p:spPr>
        </p:pic>
      </p:grpSp>
      <p:sp>
        <p:nvSpPr>
          <p:cNvPr id="13" name="Rounded Rectangle 12"/>
          <p:cNvSpPr/>
          <p:nvPr/>
        </p:nvSpPr>
        <p:spPr>
          <a:xfrm>
            <a:off x="590421" y="4528727"/>
            <a:ext cx="1400433" cy="326738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58341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Biotics Roadmap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299" y="1193800"/>
            <a:ext cx="427207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3366"/>
                </a:solidFill>
              </a:rPr>
              <a:t>Outlines Development Priorities of epics (broad areas of development which require significant time/effort)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3366"/>
                </a:solidFill>
              </a:rPr>
              <a:t>Updated </a:t>
            </a:r>
            <a:r>
              <a:rPr lang="en-US" sz="2000" dirty="0">
                <a:solidFill>
                  <a:srgbClr val="003366"/>
                </a:solidFill>
              </a:rPr>
              <a:t>with every new release to reflect progress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3366"/>
                </a:solidFill>
              </a:rPr>
              <a:t>Description provided for each epic in </a:t>
            </a:r>
            <a:r>
              <a:rPr lang="en-US" sz="2000" dirty="0" smtClean="0">
                <a:solidFill>
                  <a:srgbClr val="003366"/>
                </a:solidFill>
              </a:rPr>
              <a:t>details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3366"/>
                </a:solidFill>
              </a:rPr>
              <a:t>30 responses to Biotics 5 Development Priorities – Roadmap survey</a:t>
            </a:r>
            <a:endParaRPr lang="en-US" sz="2000" dirty="0">
              <a:solidFill>
                <a:srgbClr val="0033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766" y="5303724"/>
            <a:ext cx="416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For more information on interpreting the roadmap and for details on each roadmap item see the </a:t>
            </a:r>
            <a:r>
              <a:rPr lang="en-US" i="1" dirty="0">
                <a:hlinkClick r:id="rId3"/>
              </a:rPr>
              <a:t>Biotics Roadmap</a:t>
            </a:r>
            <a:r>
              <a:rPr lang="en-US" i="1" dirty="0"/>
              <a:t> solution within the </a:t>
            </a:r>
            <a:r>
              <a:rPr lang="en-US" i="1" dirty="0">
                <a:hlinkClick r:id="rId4"/>
              </a:rPr>
              <a:t>Biotics 5 Help Desk</a:t>
            </a:r>
            <a:endParaRPr lang="en-US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6370" y="1303210"/>
            <a:ext cx="4734185" cy="5086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13536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Cluster E, Lane 2</a:t>
            </a:r>
            <a:br>
              <a:rPr lang="en-US" sz="3600" dirty="0" smtClean="0"/>
            </a:br>
            <a:r>
              <a:rPr lang="en-US" sz="3600" dirty="0" smtClean="0"/>
              <a:t>Element Splits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253047" y="4577076"/>
            <a:ext cx="4493873" cy="646331"/>
            <a:chOff x="5350469" y="2302075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5350469" y="234515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062921" y="2302075"/>
              <a:ext cx="378142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4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980981"/>
            <a:ext cx="4596490" cy="650506"/>
            <a:chOff x="4197177" y="5297237"/>
            <a:chExt cx="4596490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1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1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586" y="5100902"/>
            <a:ext cx="849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Maintain Existing Priority: 25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07295" y="1244739"/>
            <a:ext cx="1795077" cy="4019550"/>
            <a:chOff x="3452999" y="1244739"/>
            <a:chExt cx="1795077" cy="401955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52999" y="1244739"/>
              <a:ext cx="314325" cy="401955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00276" y="4427366"/>
              <a:ext cx="1447800" cy="7239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00276" y="1278968"/>
              <a:ext cx="1447800" cy="3181350"/>
            </a:xfrm>
            <a:prstGeom prst="rect">
              <a:avLst/>
            </a:prstGeom>
          </p:spPr>
        </p:pic>
      </p:grpSp>
      <p:sp>
        <p:nvSpPr>
          <p:cNvPr id="13" name="Rounded Rectangle 12"/>
          <p:cNvSpPr/>
          <p:nvPr/>
        </p:nvSpPr>
        <p:spPr>
          <a:xfrm>
            <a:off x="590421" y="4825293"/>
            <a:ext cx="1400433" cy="326738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40723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2971679"/>
            <a:ext cx="3684068" cy="923330"/>
            <a:chOff x="4197177" y="3816807"/>
            <a:chExt cx="3684068" cy="923330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719435" y="3816807"/>
              <a:ext cx="2161810" cy="923330"/>
            </a:xfrm>
            <a:prstGeom prst="rect">
              <a:avLst/>
            </a:prstGeom>
            <a:noFill/>
          </p:spPr>
          <p:txBody>
            <a:bodyPr wrap="none" lIns="91440" tIns="45720" rIns="91440" bIns="45720" anchor="ctr">
              <a:spAutoFit/>
            </a:bodyPr>
            <a:lstStyle/>
            <a:p>
              <a:pPr algn="ctr"/>
              <a:r>
                <a:rPr lang="en-US" sz="54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Yes: 24</a:t>
              </a:r>
              <a:endPara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4452109"/>
            <a:ext cx="3230923" cy="650506"/>
            <a:chOff x="4197177" y="5297237"/>
            <a:chExt cx="3230923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225527" y="5297237"/>
              <a:ext cx="1202573" cy="646331"/>
            </a:xfrm>
            <a:prstGeom prst="rect">
              <a:avLst/>
            </a:prstGeom>
            <a:noFill/>
          </p:spPr>
          <p:txBody>
            <a:bodyPr wrap="none" lIns="91440" tIns="45720" rIns="91440" bIns="45720" anchor="ctr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No: </a:t>
              </a:r>
              <a:r>
                <a:rPr lang="en-US" sz="3600" b="1" dirty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0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005347" y="3803852"/>
            <a:ext cx="3969869" cy="646331"/>
          </a:xfrm>
          <a:prstGeom prst="rect">
            <a:avLst/>
          </a:prstGeom>
          <a:noFill/>
        </p:spPr>
        <p:txBody>
          <a:bodyPr wrap="none" lIns="91440" tIns="45720" rIns="91440" bIns="45720" anchor="ctr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Lack of Comment: 6</a:t>
            </a:r>
            <a:endParaRPr lang="en-US" sz="3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89016" y="1474373"/>
            <a:ext cx="808131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Are </a:t>
            </a:r>
            <a:r>
              <a:rPr lang="en-US" sz="3200" dirty="0"/>
              <a:t>you ok with postponing non-DX epics until Cluster B DX epics are done?</a:t>
            </a:r>
          </a:p>
        </p:txBody>
      </p:sp>
    </p:spTree>
    <p:extLst>
      <p:ext uri="{BB962C8B-B14F-4D97-AF65-F5344CB8AC3E}">
        <p14:creationId xmlns:p14="http://schemas.microsoft.com/office/powerpoint/2010/main" val="4209952380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2971679"/>
            <a:ext cx="3684068" cy="923330"/>
            <a:chOff x="4197177" y="3816807"/>
            <a:chExt cx="3684068" cy="923330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719435" y="3816807"/>
              <a:ext cx="2161810" cy="923330"/>
            </a:xfrm>
            <a:prstGeom prst="rect">
              <a:avLst/>
            </a:prstGeom>
            <a:noFill/>
          </p:spPr>
          <p:txBody>
            <a:bodyPr wrap="none" lIns="91440" tIns="45720" rIns="91440" bIns="45720" anchor="ctr">
              <a:spAutoFit/>
            </a:bodyPr>
            <a:lstStyle/>
            <a:p>
              <a:pPr algn="ctr"/>
              <a:r>
                <a:rPr lang="en-US" sz="54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Yes: 19</a:t>
              </a:r>
              <a:endPara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4452109"/>
            <a:ext cx="3230923" cy="650506"/>
            <a:chOff x="4197177" y="5297237"/>
            <a:chExt cx="3230923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225527" y="5297237"/>
              <a:ext cx="1202573" cy="646331"/>
            </a:xfrm>
            <a:prstGeom prst="rect">
              <a:avLst/>
            </a:prstGeom>
            <a:noFill/>
          </p:spPr>
          <p:txBody>
            <a:bodyPr wrap="none" lIns="91440" tIns="45720" rIns="91440" bIns="45720" anchor="ctr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No: 4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966710" y="3803852"/>
            <a:ext cx="3969869" cy="646331"/>
          </a:xfrm>
          <a:prstGeom prst="rect">
            <a:avLst/>
          </a:prstGeom>
          <a:noFill/>
        </p:spPr>
        <p:txBody>
          <a:bodyPr wrap="none" lIns="91440" tIns="45720" rIns="91440" bIns="45720" anchor="ctr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Lack of Comment: 7</a:t>
            </a:r>
            <a:endParaRPr lang="en-US" sz="3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89016" y="1474373"/>
            <a:ext cx="808131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Does </a:t>
            </a:r>
            <a:r>
              <a:rPr lang="en-US" sz="3200" dirty="0"/>
              <a:t>slowing down DX after Cluster B make strategic sense to you in terms of priorities?</a:t>
            </a:r>
          </a:p>
        </p:txBody>
      </p:sp>
    </p:spTree>
    <p:extLst>
      <p:ext uri="{BB962C8B-B14F-4D97-AF65-F5344CB8AC3E}">
        <p14:creationId xmlns:p14="http://schemas.microsoft.com/office/powerpoint/2010/main" val="2195008760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795855" y="-386723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3332289"/>
            <a:ext cx="3684068" cy="923330"/>
            <a:chOff x="4197177" y="3816807"/>
            <a:chExt cx="3684068" cy="923330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719435" y="3816807"/>
              <a:ext cx="2161810" cy="923330"/>
            </a:xfrm>
            <a:prstGeom prst="rect">
              <a:avLst/>
            </a:prstGeom>
            <a:noFill/>
          </p:spPr>
          <p:txBody>
            <a:bodyPr wrap="none" lIns="91440" tIns="45720" rIns="91440" bIns="45720" anchor="ctr">
              <a:spAutoFit/>
            </a:bodyPr>
            <a:lstStyle/>
            <a:p>
              <a:pPr algn="ctr"/>
              <a:r>
                <a:rPr lang="en-US" sz="54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Yes: 24</a:t>
              </a:r>
              <a:endPara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4812719"/>
            <a:ext cx="3230923" cy="650506"/>
            <a:chOff x="4197177" y="5297237"/>
            <a:chExt cx="3230923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225527" y="5297237"/>
              <a:ext cx="1202573" cy="646331"/>
            </a:xfrm>
            <a:prstGeom prst="rect">
              <a:avLst/>
            </a:prstGeom>
            <a:noFill/>
          </p:spPr>
          <p:txBody>
            <a:bodyPr wrap="none" lIns="91440" tIns="45720" rIns="91440" bIns="45720" anchor="ctr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No: 2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966710" y="4164462"/>
            <a:ext cx="3969869" cy="646331"/>
          </a:xfrm>
          <a:prstGeom prst="rect">
            <a:avLst/>
          </a:prstGeom>
          <a:noFill/>
        </p:spPr>
        <p:txBody>
          <a:bodyPr wrap="none" lIns="91440" tIns="45720" rIns="91440" bIns="45720" anchor="ctr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Lack of Comment: 4</a:t>
            </a:r>
            <a:endParaRPr lang="en-US" sz="3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89016" y="1474373"/>
            <a:ext cx="80813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Does </a:t>
            </a:r>
            <a:r>
              <a:rPr lang="en-US" sz="3200" dirty="0"/>
              <a:t>the proposed split of rank calculator development into “easy items” and “full implementation” work for you?</a:t>
            </a:r>
          </a:p>
        </p:txBody>
      </p:sp>
    </p:spTree>
    <p:extLst>
      <p:ext uri="{BB962C8B-B14F-4D97-AF65-F5344CB8AC3E}">
        <p14:creationId xmlns:p14="http://schemas.microsoft.com/office/powerpoint/2010/main" val="2396950387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795855" y="-386723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120391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Are there any </a:t>
            </a:r>
            <a:r>
              <a:rPr lang="en-US" sz="3200" dirty="0" err="1"/>
              <a:t>unprioritized</a:t>
            </a:r>
            <a:r>
              <a:rPr lang="en-US" sz="3200" dirty="0"/>
              <a:t> Placeholder "Epics" (to right of roadmap) that you think need to be fleshed out very soon so they can be added to the roadmap?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960631"/>
              </p:ext>
            </p:extLst>
          </p:nvPr>
        </p:nvGraphicFramePr>
        <p:xfrm>
          <a:off x="988176" y="3021316"/>
          <a:ext cx="7589154" cy="3516955"/>
        </p:xfrm>
        <a:graphic>
          <a:graphicData uri="http://schemas.openxmlformats.org/drawingml/2006/table">
            <a:tbl>
              <a:tblPr/>
              <a:tblGrid>
                <a:gridCol w="760623"/>
                <a:gridCol w="6828531"/>
              </a:tblGrid>
              <a:tr h="424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  <a:endParaRPr lang="en-US" sz="18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Placeholder "Epic"</a:t>
                      </a:r>
                      <a:endParaRPr lang="en-US" sz="18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D3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D3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D3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8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Observation Data Management System (implementation)</a:t>
                      </a:r>
                      <a:endParaRPr lang="en-US" sz="18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1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D3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1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8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Data Backlog: Easy Items</a:t>
                      </a:r>
                      <a:endParaRPr lang="en-US" sz="18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871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1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71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8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SMRT: Easy Items</a:t>
                      </a:r>
                      <a:endParaRPr lang="en-US" sz="18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72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71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72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8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Data Backlog: Larger Items</a:t>
                      </a:r>
                      <a:endParaRPr lang="en-US" sz="18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72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72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72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8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C-L DX: Dist Data (sharing species lists with neighboring states and provinces)</a:t>
                      </a:r>
                      <a:endParaRPr lang="en-US" sz="18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73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72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73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8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On Demand DX </a:t>
                      </a:r>
                      <a:endParaRPr lang="en-US" sz="18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873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73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73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8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EIA: Easy Items</a:t>
                      </a:r>
                      <a:endParaRPr lang="en-US" sz="18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878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73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73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73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2392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795855" y="-386723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1203914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Are there any large development items that you feel are missing from the diagram? (These are things you guess would take longer than a couple weeks to implement.)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89663"/>
              </p:ext>
            </p:extLst>
          </p:nvPr>
        </p:nvGraphicFramePr>
        <p:xfrm>
          <a:off x="176529" y="2711050"/>
          <a:ext cx="8827427" cy="3885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04897"/>
                <a:gridCol w="4322530"/>
              </a:tblGrid>
              <a:tr h="2848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Response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NS Note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69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Mapping tools to share EO-or Observation-level data with neighboring states and provinces. [MT]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Is this a SMRT item?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123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Analysis pieces that programs can use to convert their data to useful management and planning products; Climate Change Vulnerability Index, Habitat Climate Change Vulnerability Index and the like. [TX]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Are you asking for the roadmap to include new tools or improvements to the existing tools?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48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Data Management for Latin America [TX]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Is this a development task or a funding need?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48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Other Identification integration [PA]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What does this mean?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48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Topology/Precision/Geometric Complexity issue [PA]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What does this mean?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48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Bulk loading of extensible tables through Mapper [ON]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What does this mean?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22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NatureServe supports a consistent taxonomy for all SWG species (any priority species listed in any state SWAP should be a trackable species in Heritage) [ME]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Is this a development task or a science (botany) task?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48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Support of Feature Services [VA]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Too small to be an epic; </a:t>
                      </a:r>
                      <a:r>
                        <a:rPr lang="en-US" sz="1100" dirty="0" smtClean="0">
                          <a:effectLst/>
                        </a:rPr>
                        <a:t>it’s in the ongoing development Q (Lane 3)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720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Spatial tolerance issues for MA and Site shapes [FL]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Too small to be an epic; it's in </a:t>
                      </a:r>
                      <a:r>
                        <a:rPr lang="en-US" sz="1100" dirty="0" smtClean="0">
                          <a:effectLst/>
                        </a:rPr>
                        <a:t>the Topology/Precision/Geometric Complexity epic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394100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299" y="1193800"/>
            <a:ext cx="9029701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3366"/>
                </a:solidFill>
              </a:rPr>
              <a:t>No results indicate overwhelming consensus to increase or decrease priority of epics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3366"/>
                </a:solidFill>
              </a:rPr>
              <a:t>Most Reactions: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3366"/>
                </a:solidFill>
              </a:rPr>
              <a:t>Rank Calculator: Full Implementation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366"/>
                </a:solidFill>
              </a:rPr>
              <a:t>Increase Priority: </a:t>
            </a:r>
            <a:r>
              <a:rPr lang="en-US" dirty="0" smtClean="0">
                <a:solidFill>
                  <a:srgbClr val="003366"/>
                </a:solidFill>
              </a:rPr>
              <a:t>0</a:t>
            </a:r>
            <a:endParaRPr lang="en-US" dirty="0">
              <a:solidFill>
                <a:srgbClr val="003366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366"/>
                </a:solidFill>
              </a:rPr>
              <a:t>Maintain Priority: </a:t>
            </a:r>
            <a:r>
              <a:rPr lang="en-US" dirty="0" smtClean="0">
                <a:solidFill>
                  <a:srgbClr val="003366"/>
                </a:solidFill>
              </a:rPr>
              <a:t>17</a:t>
            </a:r>
            <a:endParaRPr lang="en-US" dirty="0">
              <a:solidFill>
                <a:srgbClr val="003366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366"/>
                </a:solidFill>
              </a:rPr>
              <a:t>Decrease Priority: </a:t>
            </a:r>
            <a:r>
              <a:rPr lang="en-US" dirty="0" smtClean="0">
                <a:solidFill>
                  <a:srgbClr val="003366"/>
                </a:solidFill>
              </a:rPr>
              <a:t>3</a:t>
            </a:r>
            <a:endParaRPr lang="en-US" dirty="0">
              <a:solidFill>
                <a:srgbClr val="003366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3366"/>
                </a:solidFill>
              </a:rPr>
              <a:t>Observation Conduit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366"/>
                </a:solidFill>
              </a:rPr>
              <a:t>Increase Priority: </a:t>
            </a:r>
            <a:r>
              <a:rPr lang="en-US" dirty="0" smtClean="0">
                <a:solidFill>
                  <a:srgbClr val="003366"/>
                </a:solidFill>
              </a:rPr>
              <a:t>3</a:t>
            </a:r>
            <a:endParaRPr lang="en-US" dirty="0">
              <a:solidFill>
                <a:srgbClr val="003366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366"/>
                </a:solidFill>
              </a:rPr>
              <a:t>Maintain Priority: </a:t>
            </a:r>
            <a:r>
              <a:rPr lang="en-US" dirty="0" smtClean="0">
                <a:solidFill>
                  <a:srgbClr val="003366"/>
                </a:solidFill>
              </a:rPr>
              <a:t>20</a:t>
            </a:r>
            <a:endParaRPr lang="en-US" dirty="0">
              <a:solidFill>
                <a:srgbClr val="003366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366"/>
                </a:solidFill>
              </a:rPr>
              <a:t>Decrease Priority: </a:t>
            </a:r>
            <a:r>
              <a:rPr lang="en-US" dirty="0" smtClean="0">
                <a:solidFill>
                  <a:srgbClr val="003366"/>
                </a:solidFill>
              </a:rPr>
              <a:t>7</a:t>
            </a:r>
            <a:endParaRPr lang="en-US" dirty="0">
              <a:solidFill>
                <a:srgbClr val="003366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3366"/>
                </a:solidFill>
              </a:rPr>
              <a:t>Observation Data Management System: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366"/>
                </a:solidFill>
              </a:rPr>
              <a:t>Increase Priority: 8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366"/>
                </a:solidFill>
              </a:rPr>
              <a:t>Maintain Priority: 16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366"/>
                </a:solidFill>
              </a:rPr>
              <a:t>Decrease Priority: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3366"/>
                </a:solidFill>
              </a:rPr>
              <a:t>Barring additional sources of funding (i.e. for Observation Data Management System or Conduit), survey responses do not justify changes in priority</a:t>
            </a:r>
            <a:endParaRPr lang="en-US" sz="2400" dirty="0">
              <a:solidFill>
                <a:srgbClr val="0033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07069" y="3377501"/>
            <a:ext cx="32341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Feedback derived from survey comments, as these epics were mistakenly omitted from the survey.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322749" y="3631842"/>
            <a:ext cx="2189409" cy="42428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151549" y="4208522"/>
            <a:ext cx="513009" cy="436435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187934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Discussion/Questions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B</a:t>
            </a:r>
            <a:br>
              <a:rPr lang="en-US" dirty="0" smtClean="0"/>
            </a:br>
            <a:r>
              <a:rPr lang="en-US" dirty="0" smtClean="0"/>
              <a:t>Lanes 1 &amp;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5892" y="1361391"/>
            <a:ext cx="3295650" cy="2447925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318945" y="3816807"/>
            <a:ext cx="4708644" cy="646331"/>
            <a:chOff x="4197177" y="3816807"/>
            <a:chExt cx="4708644" cy="646331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94860" y="3816807"/>
              <a:ext cx="421096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n/a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297237"/>
            <a:ext cx="4596491" cy="650506"/>
            <a:chOff x="4197177" y="5297237"/>
            <a:chExt cx="4596491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2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1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586" y="4417158"/>
            <a:ext cx="849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Maintain Existing Priority: </a:t>
            </a:r>
            <a:r>
              <a:rPr lang="en-US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29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039963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Cluster C, Lane 1</a:t>
            </a:r>
            <a:br>
              <a:rPr lang="en-US" sz="3600" dirty="0" smtClean="0"/>
            </a:br>
            <a:r>
              <a:rPr lang="en-US" sz="3600" dirty="0" smtClean="0"/>
              <a:t>Rank Calculator Import &amp; Calculation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4311079"/>
            <a:ext cx="4493873" cy="646331"/>
            <a:chOff x="4197177" y="3816807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09630" y="3816807"/>
              <a:ext cx="3781420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1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791509"/>
            <a:ext cx="4596491" cy="650506"/>
            <a:chOff x="4197177" y="5297237"/>
            <a:chExt cx="4596491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2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9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586" y="4911430"/>
            <a:ext cx="849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Maintain Existing Priority: 20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0458" y="1498409"/>
            <a:ext cx="1838325" cy="2800350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3954162" y="1546771"/>
            <a:ext cx="1400433" cy="611543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2725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Cluster C, Lane 1</a:t>
            </a:r>
            <a:br>
              <a:rPr lang="en-US" sz="3600" dirty="0" smtClean="0"/>
            </a:br>
            <a:r>
              <a:rPr lang="en-US" sz="3600" dirty="0" smtClean="0"/>
              <a:t>Plan Observation Conduit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4311079"/>
            <a:ext cx="4493873" cy="646331"/>
            <a:chOff x="4197177" y="3816807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09630" y="3816807"/>
              <a:ext cx="3781420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2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791509"/>
            <a:ext cx="4596491" cy="650506"/>
            <a:chOff x="4197177" y="5297237"/>
            <a:chExt cx="4596491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2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7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586" y="4911430"/>
            <a:ext cx="849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Maintain Existing Priority: 21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0458" y="1498409"/>
            <a:ext cx="1838325" cy="2800350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3954162" y="2156371"/>
            <a:ext cx="1400433" cy="611543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8031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Cluster C, Lane 1</a:t>
            </a:r>
            <a:br>
              <a:rPr lang="en-US" sz="3600" dirty="0" smtClean="0"/>
            </a:br>
            <a:r>
              <a:rPr lang="en-US" sz="3600" dirty="0" smtClean="0"/>
              <a:t>Rank Calculator: Full Implementation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4311079"/>
            <a:ext cx="4493873" cy="646331"/>
            <a:chOff x="4197177" y="3816807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09630" y="3816807"/>
              <a:ext cx="3781420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0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791509"/>
            <a:ext cx="4713509" cy="650506"/>
            <a:chOff x="4197177" y="5297237"/>
            <a:chExt cx="4713509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42943" y="5297237"/>
              <a:ext cx="4167743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13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586" y="4911430"/>
            <a:ext cx="849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Maintain Existing Priority: 17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0458" y="1498409"/>
            <a:ext cx="1838325" cy="2800350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3954162" y="2741259"/>
            <a:ext cx="1400433" cy="1468341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7389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Cluster C, Lane 2</a:t>
            </a:r>
            <a:br>
              <a:rPr lang="en-US" sz="2800" dirty="0" smtClean="0"/>
            </a:br>
            <a:r>
              <a:rPr lang="en-US" sz="2800" dirty="0" smtClean="0"/>
              <a:t>Accept or Reject EST/EO updates needing review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4311079"/>
            <a:ext cx="4493873" cy="646331"/>
            <a:chOff x="4197177" y="3816807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09630" y="3816807"/>
              <a:ext cx="3781420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1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791509"/>
            <a:ext cx="4596490" cy="650506"/>
            <a:chOff x="4197177" y="5297237"/>
            <a:chExt cx="4596490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1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2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586" y="4911430"/>
            <a:ext cx="849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Maintain Existing Priority: 27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79575" b="1716"/>
          <a:stretch/>
        </p:blipFill>
        <p:spPr>
          <a:xfrm>
            <a:off x="3570459" y="1498409"/>
            <a:ext cx="375466" cy="27523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4162" y="1523707"/>
            <a:ext cx="1457325" cy="233362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3962400" y="1522057"/>
            <a:ext cx="1400433" cy="932819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0762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Cluster C, Lane 2</a:t>
            </a:r>
            <a:br>
              <a:rPr lang="en-US" sz="3600" dirty="0" smtClean="0"/>
            </a:br>
            <a:r>
              <a:rPr lang="en-US" sz="3600" dirty="0" smtClean="0"/>
              <a:t>Add Key Edits to Dashboard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4311079"/>
            <a:ext cx="4493873" cy="646331"/>
            <a:chOff x="4197177" y="3816807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09630" y="3816807"/>
              <a:ext cx="3781420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1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791509"/>
            <a:ext cx="4596490" cy="650506"/>
            <a:chOff x="4197177" y="5297237"/>
            <a:chExt cx="4596490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1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4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586" y="4911430"/>
            <a:ext cx="849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Maintain Existing Priority: 25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79575" b="1716"/>
          <a:stretch/>
        </p:blipFill>
        <p:spPr>
          <a:xfrm>
            <a:off x="3570459" y="1498409"/>
            <a:ext cx="375466" cy="27523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4162" y="1523707"/>
            <a:ext cx="1457325" cy="233362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3970638" y="2419989"/>
            <a:ext cx="1400433" cy="520919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91664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Cluster C, Lane 2</a:t>
            </a:r>
            <a:br>
              <a:rPr lang="en-US" sz="3600" dirty="0" smtClean="0"/>
            </a:br>
            <a:r>
              <a:rPr lang="en-US" sz="3600" dirty="0" smtClean="0"/>
              <a:t>Plan Taxonomic Updates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7" y="1244739"/>
            <a:ext cx="8229600" cy="5291851"/>
          </a:xfrm>
        </p:spPr>
        <p:txBody>
          <a:bodyPr/>
          <a:lstStyle/>
          <a:p>
            <a:pPr marL="4572" indent="0">
              <a:buNone/>
            </a:pPr>
            <a:endParaRPr lang="en-US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4572" indent="0">
              <a:buNone/>
            </a:pPr>
            <a:endParaRPr lang="en-US" b="1" dirty="0"/>
          </a:p>
          <a:p>
            <a:pPr marL="4572" indent="0">
              <a:buNone/>
            </a:pPr>
            <a:endParaRPr lang="en-US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18945" y="4311079"/>
            <a:ext cx="4493873" cy="646331"/>
            <a:chOff x="4197177" y="3816807"/>
            <a:chExt cx="4493873" cy="646331"/>
          </a:xfrm>
        </p:grpSpPr>
        <p:sp>
          <p:nvSpPr>
            <p:cNvPr id="5" name="Up Arrow 4"/>
            <p:cNvSpPr/>
            <p:nvPr/>
          </p:nvSpPr>
          <p:spPr>
            <a:xfrm>
              <a:off x="4197177" y="3890664"/>
              <a:ext cx="453081" cy="560173"/>
            </a:xfrm>
            <a:prstGeom prst="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09630" y="3816807"/>
              <a:ext cx="3781420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Increase Priority: 0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53047" y="5791509"/>
            <a:ext cx="4596490" cy="650506"/>
            <a:chOff x="4197177" y="5297237"/>
            <a:chExt cx="4596490" cy="650506"/>
          </a:xfrm>
        </p:grpSpPr>
        <p:sp>
          <p:nvSpPr>
            <p:cNvPr id="6" name="Down Arrow 5"/>
            <p:cNvSpPr/>
            <p:nvPr/>
          </p:nvSpPr>
          <p:spPr>
            <a:xfrm>
              <a:off x="4197177" y="5354618"/>
              <a:ext cx="453081" cy="59312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9961" y="5297237"/>
              <a:ext cx="393370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Decrease Priority: 3</a:t>
              </a:r>
              <a:endPara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586" y="4911430"/>
            <a:ext cx="849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Maintain Existing Priority: 27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79575" b="1716"/>
          <a:stretch/>
        </p:blipFill>
        <p:spPr>
          <a:xfrm>
            <a:off x="3570459" y="1498409"/>
            <a:ext cx="375466" cy="27523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4162" y="1523707"/>
            <a:ext cx="1457325" cy="233362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3987114" y="2930735"/>
            <a:ext cx="1400433" cy="926597"/>
          </a:xfrm>
          <a:prstGeom prst="roundRect">
            <a:avLst/>
          </a:prstGeom>
          <a:noFill/>
          <a:ln w="9842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9996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atureServe_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891150DA-1CE6-4CC1-96FB-687A725059ED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A9C486C3-7AE8-4056-8890-74AE95B23FA1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customXml/itemProps12.xml><?xml version="1.0" encoding="utf-8"?>
<ds:datastoreItem xmlns:ds="http://schemas.openxmlformats.org/officeDocument/2006/customXml" ds:itemID="{3B5A2519-423B-4FF3-960F-E77E66FBDB59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D1B4E415-EC11-4B0B-BF6D-67A7161E7328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95BDDD59-AD0A-45AC-9752-BD11FF94669E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09F3C8BC-1414-4052-8B4B-9BB06EB2AD65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0740CE56-6E0E-4153-BF79-6B11BFC3E080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EBE371F3-B937-4752-9DD2-42FE94C5C5E1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  <ds:schemaRef ds:uri="e010bd29-76c8-44b3-a51a-3aaade979f68"/>
  </ds:schemaRefs>
</ds:datastoreItem>
</file>

<file path=customXml/itemProps7.xml><?xml version="1.0" encoding="utf-8"?>
<ds:datastoreItem xmlns:ds="http://schemas.openxmlformats.org/officeDocument/2006/customXml" ds:itemID="{E46BBFEF-7D8C-458B-9AB2-669529E13F4C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0B0E5692-72FB-4B74-9EF7-EBAF85D067D8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AC33D8FA-1B5A-4836-A0D1-DAC2CBB1409C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18441</TotalTime>
  <Words>973</Words>
  <Application>Microsoft Office PowerPoint</Application>
  <PresentationFormat>On-screen Show (4:3)</PresentationFormat>
  <Paragraphs>206</Paragraphs>
  <Slides>27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Trebuchet MS</vt:lpstr>
      <vt:lpstr>NatureServe_PPT-Template</vt:lpstr>
      <vt:lpstr>Biotics 5 Development priorities – roadmap - results</vt:lpstr>
      <vt:lpstr>Biotics Roadmap</vt:lpstr>
      <vt:lpstr>Cluster B Lanes 1 &amp; 2</vt:lpstr>
      <vt:lpstr>Cluster C, Lane 1 Rank Calculator Import &amp; Calculation</vt:lpstr>
      <vt:lpstr>Cluster C, Lane 1 Plan Observation Conduit</vt:lpstr>
      <vt:lpstr>Cluster C, Lane 1 Rank Calculator: Full Implementation</vt:lpstr>
      <vt:lpstr>Cluster C, Lane 2 Accept or Reject EST/EO updates needing review</vt:lpstr>
      <vt:lpstr>Cluster C, Lane 2 Add Key Edits to Dashboard</vt:lpstr>
      <vt:lpstr>Cluster C, Lane 2 Plan Taxonomic Updates</vt:lpstr>
      <vt:lpstr>Cluster D, Lane 1 Observation Conduit</vt:lpstr>
      <vt:lpstr>Cluster D, Lane 2 Accept or Reject Locally Created Elements</vt:lpstr>
      <vt:lpstr>Cluster D, Lane 2 Programs can Take Ownership of Centrally Created ESTs</vt:lpstr>
      <vt:lpstr>Cluster D, Lane 2 Temporarily Exclude Records Marked as In Progress</vt:lpstr>
      <vt:lpstr>Cluster E, Lane 1 Observation Data Management System: Research &amp; Prototype</vt:lpstr>
      <vt:lpstr>Cluster E, Lane 2 Provide Lineage Updates</vt:lpstr>
      <vt:lpstr>Cluster E, Lane 2 Programs can Accept or Reject Taxonomic Updates Made Outside of Capsules</vt:lpstr>
      <vt:lpstr>Cluster E, Lane 2 Scientific Name Changes made within Taxonomic Update Capsules</vt:lpstr>
      <vt:lpstr>Cluster E, Lane 2 Element Replace</vt:lpstr>
      <vt:lpstr>Cluster E, Lane 2 Element Lumps</vt:lpstr>
      <vt:lpstr>Cluster E, Lane 2 Element Splits</vt:lpstr>
      <vt:lpstr>Question 9</vt:lpstr>
      <vt:lpstr>Question 10</vt:lpstr>
      <vt:lpstr>Question 11</vt:lpstr>
      <vt:lpstr>Question 12</vt:lpstr>
      <vt:lpstr>Question 13</vt:lpstr>
      <vt:lpstr>Summary</vt:lpstr>
      <vt:lpstr>Discussion/Questions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Whitney Weber</cp:lastModifiedBy>
  <cp:revision>1099</cp:revision>
  <cp:lastPrinted>2015-08-13T18:00:21Z</cp:lastPrinted>
  <dcterms:created xsi:type="dcterms:W3CDTF">2010-06-22T21:10:03Z</dcterms:created>
  <dcterms:modified xsi:type="dcterms:W3CDTF">2017-02-23T20:51:46Z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