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307" r:id="rId6"/>
    <p:sldId id="282" r:id="rId7"/>
    <p:sldId id="340" r:id="rId8"/>
    <p:sldId id="341" r:id="rId9"/>
    <p:sldId id="342" r:id="rId10"/>
    <p:sldId id="343" r:id="rId11"/>
    <p:sldId id="339" r:id="rId12"/>
  </p:sldIdLst>
  <p:sldSz cx="9144000" cy="6858000" type="screen4x3"/>
  <p:notesSz cx="7023100" cy="9309100"/>
  <p:custDataLst>
    <p:tags r:id="rId15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3">
          <p15:clr>
            <a:srgbClr val="A4A3A4"/>
          </p15:clr>
        </p15:guide>
        <p15:guide id="2" orient="horz" pos="2157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32F"/>
    <a:srgbClr val="365700"/>
    <a:srgbClr val="FFEA87"/>
    <a:srgbClr val="669900"/>
    <a:srgbClr val="003366"/>
    <a:srgbClr val="996600"/>
    <a:srgbClr val="ADC2E9"/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0" autoAdjust="0"/>
    <p:restoredTop sz="85773" autoAdjust="0"/>
  </p:normalViewPr>
  <p:slideViewPr>
    <p:cSldViewPr snapToGrid="0" snapToObjects="1">
      <p:cViewPr varScale="1">
        <p:scale>
          <a:sx n="80" d="100"/>
          <a:sy n="80" d="100"/>
        </p:scale>
        <p:origin x="1584" y="60"/>
      </p:cViewPr>
      <p:guideLst>
        <p:guide orient="horz" pos="1793"/>
        <p:guide orient="horz" pos="21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3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D55CAB-FD67-4308-A005-31445BF2D192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B359E3-1DF1-4DC1-AC5D-F552C12D50EE}">
      <dgm:prSet phldrT="[Text]"/>
      <dgm:spPr/>
      <dgm:t>
        <a:bodyPr/>
        <a:lstStyle/>
        <a:p>
          <a:r>
            <a:rPr lang="en-US" dirty="0"/>
            <a:t>Area</a:t>
          </a:r>
        </a:p>
      </dgm:t>
    </dgm:pt>
    <dgm:pt modelId="{03865153-6CAF-4E5B-8E3F-911373BE1F34}" type="parTrans" cxnId="{2591C42C-4AA6-4E6C-AE49-BBC6233FF359}">
      <dgm:prSet/>
      <dgm:spPr/>
      <dgm:t>
        <a:bodyPr/>
        <a:lstStyle/>
        <a:p>
          <a:endParaRPr lang="en-US"/>
        </a:p>
      </dgm:t>
    </dgm:pt>
    <dgm:pt modelId="{9A8E045E-81D5-4664-88A9-70EA6483F57D}" type="sibTrans" cxnId="{2591C42C-4AA6-4E6C-AE49-BBC6233FF359}">
      <dgm:prSet/>
      <dgm:spPr/>
      <dgm:t>
        <a:bodyPr/>
        <a:lstStyle/>
        <a:p>
          <a:endParaRPr lang="en-US"/>
        </a:p>
      </dgm:t>
    </dgm:pt>
    <dgm:pt modelId="{04D1A4ED-4496-4477-8B3D-24AAA0AC7C85}">
      <dgm:prSet phldrT="[Text]"/>
      <dgm:spPr/>
      <dgm:t>
        <a:bodyPr/>
        <a:lstStyle/>
        <a:p>
          <a:r>
            <a:rPr lang="en-US" dirty="0"/>
            <a:t>EGT</a:t>
          </a:r>
        </a:p>
      </dgm:t>
    </dgm:pt>
    <dgm:pt modelId="{C267CB82-ACAE-4146-A6AC-E607131522C9}" type="parTrans" cxnId="{7BA53AB1-12E5-4908-A6EC-E131E2814C5D}">
      <dgm:prSet/>
      <dgm:spPr/>
      <dgm:t>
        <a:bodyPr/>
        <a:lstStyle/>
        <a:p>
          <a:endParaRPr lang="en-US"/>
        </a:p>
      </dgm:t>
    </dgm:pt>
    <dgm:pt modelId="{1274F94D-430E-4181-9C39-77BA7B5428A0}" type="sibTrans" cxnId="{7BA53AB1-12E5-4908-A6EC-E131E2814C5D}">
      <dgm:prSet/>
      <dgm:spPr/>
      <dgm:t>
        <a:bodyPr/>
        <a:lstStyle/>
        <a:p>
          <a:endParaRPr lang="en-US"/>
        </a:p>
      </dgm:t>
    </dgm:pt>
    <dgm:pt modelId="{C685BEF5-57B8-421F-B309-97144BD9E7F2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DD96C43B-12AF-46A3-A226-FE9B973D8EC4}" type="sibTrans" cxnId="{C6FC02D2-2352-4BB0-8EB6-63EDDDBF374B}">
      <dgm:prSet/>
      <dgm:spPr/>
      <dgm:t>
        <a:bodyPr/>
        <a:lstStyle/>
        <a:p>
          <a:endParaRPr lang="en-US"/>
        </a:p>
      </dgm:t>
    </dgm:pt>
    <dgm:pt modelId="{3DBE5D0D-47ED-47E1-B95A-7CD630B1FF30}" type="parTrans" cxnId="{C6FC02D2-2352-4BB0-8EB6-63EDDDBF374B}">
      <dgm:prSet/>
      <dgm:spPr/>
      <dgm:t>
        <a:bodyPr/>
        <a:lstStyle/>
        <a:p>
          <a:endParaRPr lang="en-US"/>
        </a:p>
      </dgm:t>
    </dgm:pt>
    <dgm:pt modelId="{9992C9E6-F521-497B-AEC2-F8F8102C7F31}" type="pres">
      <dgm:prSet presAssocID="{B0D55CAB-FD67-4308-A005-31445BF2D19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CD822D-DEAA-4F9C-A931-76506C7E0FA3}" type="pres">
      <dgm:prSet presAssocID="{B0D55CAB-FD67-4308-A005-31445BF2D192}" presName="ellipse" presStyleLbl="trBgShp" presStyleIdx="0" presStyleCnt="1"/>
      <dgm:spPr/>
    </dgm:pt>
    <dgm:pt modelId="{6F6F2420-FDE9-45A4-B501-B1A742113B0C}" type="pres">
      <dgm:prSet presAssocID="{B0D55CAB-FD67-4308-A005-31445BF2D192}" presName="arrow1" presStyleLbl="fgShp" presStyleIdx="0" presStyleCnt="1" custScaleY="447501"/>
      <dgm:spPr/>
    </dgm:pt>
    <dgm:pt modelId="{9358B786-E367-41BF-882C-BA79299E2D05}" type="pres">
      <dgm:prSet presAssocID="{B0D55CAB-FD67-4308-A005-31445BF2D192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6D7DE-EEA4-440C-B4A8-15D9C74FA81A}" type="pres">
      <dgm:prSet presAssocID="{04D1A4ED-4496-4477-8B3D-24AAA0AC7C85}" presName="item1" presStyleLbl="node1" presStyleIdx="0" presStyleCnt="2" custLinFactNeighborX="49858" custLinFactNeighborY="-704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8E1005-5720-4053-8807-0CE87C0BF2B6}" type="pres">
      <dgm:prSet presAssocID="{C685BEF5-57B8-421F-B309-97144BD9E7F2}" presName="item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CB211F-0014-45FB-A98E-5D995DBCDD81}" type="pres">
      <dgm:prSet presAssocID="{B0D55CAB-FD67-4308-A005-31445BF2D192}" presName="funnel" presStyleLbl="trAlignAcc1" presStyleIdx="0" presStyleCnt="1" custLinFactNeighborX="1557" custLinFactNeighborY="7003"/>
      <dgm:spPr/>
    </dgm:pt>
  </dgm:ptLst>
  <dgm:cxnLst>
    <dgm:cxn modelId="{8CBDE269-7B14-4941-988F-05CB6961FA58}" type="presOf" srcId="{C685BEF5-57B8-421F-B309-97144BD9E7F2}" destId="{9358B786-E367-41BF-882C-BA79299E2D05}" srcOrd="0" destOrd="0" presId="urn:microsoft.com/office/officeart/2005/8/layout/funnel1"/>
    <dgm:cxn modelId="{7BA53AB1-12E5-4908-A6EC-E131E2814C5D}" srcId="{B0D55CAB-FD67-4308-A005-31445BF2D192}" destId="{04D1A4ED-4496-4477-8B3D-24AAA0AC7C85}" srcOrd="1" destOrd="0" parTransId="{C267CB82-ACAE-4146-A6AC-E607131522C9}" sibTransId="{1274F94D-430E-4181-9C39-77BA7B5428A0}"/>
    <dgm:cxn modelId="{2591C42C-4AA6-4E6C-AE49-BBC6233FF359}" srcId="{B0D55CAB-FD67-4308-A005-31445BF2D192}" destId="{81B359E3-1DF1-4DC1-AC5D-F552C12D50EE}" srcOrd="0" destOrd="0" parTransId="{03865153-6CAF-4E5B-8E3F-911373BE1F34}" sibTransId="{9A8E045E-81D5-4664-88A9-70EA6483F57D}"/>
    <dgm:cxn modelId="{80279F33-3E1F-438C-A1A5-C79B1E53D20E}" type="presOf" srcId="{04D1A4ED-4496-4477-8B3D-24AAA0AC7C85}" destId="{89A6D7DE-EEA4-440C-B4A8-15D9C74FA81A}" srcOrd="0" destOrd="0" presId="urn:microsoft.com/office/officeart/2005/8/layout/funnel1"/>
    <dgm:cxn modelId="{5AD12996-5150-4348-8971-074CC78AB995}" type="presOf" srcId="{81B359E3-1DF1-4DC1-AC5D-F552C12D50EE}" destId="{968E1005-5720-4053-8807-0CE87C0BF2B6}" srcOrd="0" destOrd="0" presId="urn:microsoft.com/office/officeart/2005/8/layout/funnel1"/>
    <dgm:cxn modelId="{3D689DC5-6A01-4CE3-BB69-CEF2A7E13757}" type="presOf" srcId="{B0D55CAB-FD67-4308-A005-31445BF2D192}" destId="{9992C9E6-F521-497B-AEC2-F8F8102C7F31}" srcOrd="0" destOrd="0" presId="urn:microsoft.com/office/officeart/2005/8/layout/funnel1"/>
    <dgm:cxn modelId="{C6FC02D2-2352-4BB0-8EB6-63EDDDBF374B}" srcId="{B0D55CAB-FD67-4308-A005-31445BF2D192}" destId="{C685BEF5-57B8-421F-B309-97144BD9E7F2}" srcOrd="2" destOrd="0" parTransId="{3DBE5D0D-47ED-47E1-B95A-7CD630B1FF30}" sibTransId="{DD96C43B-12AF-46A3-A226-FE9B973D8EC4}"/>
    <dgm:cxn modelId="{715FCE5B-F515-4986-B06B-A53F7F95D672}" type="presParOf" srcId="{9992C9E6-F521-497B-AEC2-F8F8102C7F31}" destId="{B4CD822D-DEAA-4F9C-A931-76506C7E0FA3}" srcOrd="0" destOrd="0" presId="urn:microsoft.com/office/officeart/2005/8/layout/funnel1"/>
    <dgm:cxn modelId="{2BB87DC7-572A-4095-B5CD-AF1DCB6A8BDE}" type="presParOf" srcId="{9992C9E6-F521-497B-AEC2-F8F8102C7F31}" destId="{6F6F2420-FDE9-45A4-B501-B1A742113B0C}" srcOrd="1" destOrd="0" presId="urn:microsoft.com/office/officeart/2005/8/layout/funnel1"/>
    <dgm:cxn modelId="{22F0F1B8-4B75-456E-8E6C-69D0A1AF7084}" type="presParOf" srcId="{9992C9E6-F521-497B-AEC2-F8F8102C7F31}" destId="{9358B786-E367-41BF-882C-BA79299E2D05}" srcOrd="2" destOrd="0" presId="urn:microsoft.com/office/officeart/2005/8/layout/funnel1"/>
    <dgm:cxn modelId="{EDC908FD-9A83-41C1-B480-3D992C2F54D3}" type="presParOf" srcId="{9992C9E6-F521-497B-AEC2-F8F8102C7F31}" destId="{89A6D7DE-EEA4-440C-B4A8-15D9C74FA81A}" srcOrd="3" destOrd="0" presId="urn:microsoft.com/office/officeart/2005/8/layout/funnel1"/>
    <dgm:cxn modelId="{21FF0528-E9E4-4070-A1EE-CE54303FEAFF}" type="presParOf" srcId="{9992C9E6-F521-497B-AEC2-F8F8102C7F31}" destId="{968E1005-5720-4053-8807-0CE87C0BF2B6}" srcOrd="4" destOrd="0" presId="urn:microsoft.com/office/officeart/2005/8/layout/funnel1"/>
    <dgm:cxn modelId="{78CA5725-98CF-41BC-B50A-CB82ECC4B600}" type="presParOf" srcId="{9992C9E6-F521-497B-AEC2-F8F8102C7F31}" destId="{54CB211F-0014-45FB-A98E-5D995DBCDD81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43238" cy="465138"/>
          </a:xfrm>
          <a:prstGeom prst="rect">
            <a:avLst/>
          </a:prstGeom>
        </p:spPr>
        <p:txBody>
          <a:bodyPr vert="horz" lIns="91911" tIns="45956" rIns="91911" bIns="4595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6" y="1"/>
            <a:ext cx="3043238" cy="465138"/>
          </a:xfrm>
          <a:prstGeom prst="rect">
            <a:avLst/>
          </a:prstGeom>
        </p:spPr>
        <p:txBody>
          <a:bodyPr vert="horz" lIns="91911" tIns="45956" rIns="91911" bIns="4595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691458-6F6E-44D3-8B5F-6DB843684133}" type="datetimeFigureOut">
              <a:rPr lang="en-US"/>
              <a:pPr>
                <a:defRPr/>
              </a:pPr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377"/>
            <a:ext cx="3043238" cy="465138"/>
          </a:xfrm>
          <a:prstGeom prst="rect">
            <a:avLst/>
          </a:prstGeom>
        </p:spPr>
        <p:txBody>
          <a:bodyPr vert="horz" lIns="91911" tIns="45956" rIns="91911" bIns="4595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6" y="8842377"/>
            <a:ext cx="3043238" cy="465138"/>
          </a:xfrm>
          <a:prstGeom prst="rect">
            <a:avLst/>
          </a:prstGeom>
        </p:spPr>
        <p:txBody>
          <a:bodyPr vert="horz" lIns="91911" tIns="45956" rIns="91911" bIns="4595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563075-BAF1-469B-AA96-074E72DF11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26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43238" cy="465138"/>
          </a:xfrm>
          <a:prstGeom prst="rect">
            <a:avLst/>
          </a:prstGeom>
        </p:spPr>
        <p:txBody>
          <a:bodyPr vert="horz" lIns="91911" tIns="45956" rIns="91911" bIns="4595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6" y="1"/>
            <a:ext cx="3043238" cy="465138"/>
          </a:xfrm>
          <a:prstGeom prst="rect">
            <a:avLst/>
          </a:prstGeom>
        </p:spPr>
        <p:txBody>
          <a:bodyPr vert="horz" lIns="91911" tIns="45956" rIns="91911" bIns="4595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fld id="{550D7873-B4CE-4CC7-9EF7-758734F9C130}" type="datetimeFigureOut">
              <a:rPr lang="en-US"/>
              <a:pPr>
                <a:defRPr/>
              </a:pPr>
              <a:t>2/22/2018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11" tIns="45956" rIns="91911" bIns="4595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22776"/>
            <a:ext cx="5619750" cy="4187825"/>
          </a:xfrm>
          <a:prstGeom prst="rect">
            <a:avLst/>
          </a:prstGeom>
        </p:spPr>
        <p:txBody>
          <a:bodyPr vert="horz" lIns="91911" tIns="45956" rIns="91911" bIns="45956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377"/>
            <a:ext cx="3043238" cy="465138"/>
          </a:xfrm>
          <a:prstGeom prst="rect">
            <a:avLst/>
          </a:prstGeom>
        </p:spPr>
        <p:txBody>
          <a:bodyPr vert="horz" lIns="91911" tIns="45956" rIns="91911" bIns="4595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6" y="8842377"/>
            <a:ext cx="3043238" cy="465138"/>
          </a:xfrm>
          <a:prstGeom prst="rect">
            <a:avLst/>
          </a:prstGeom>
        </p:spPr>
        <p:txBody>
          <a:bodyPr vert="horz" lIns="91911" tIns="45956" rIns="91911" bIns="4595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Trebuchet MS"/>
              </a:defRPr>
            </a:lvl1pPr>
          </a:lstStyle>
          <a:p>
            <a:pPr>
              <a:defRPr/>
            </a:pPr>
            <a:fld id="{06233C49-41FB-4607-82CB-E3D0B64E4D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333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4D2491-7B20-4092-A8F5-D54A3871CB2A}" type="slidenum">
              <a:rPr lang="en-US" smtClean="0">
                <a:latin typeface="Trebuchet MS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latin typeface="Trebuchet MS" pitchFamily="34" charset="0"/>
            </a:endParaRPr>
          </a:p>
        </p:txBody>
      </p:sp>
      <p:sp>
        <p:nvSpPr>
          <p:cNvPr id="1024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4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89" y="4420869"/>
            <a:ext cx="5153525" cy="4190367"/>
          </a:xfrm>
          <a:noFill/>
        </p:spPr>
        <p:txBody>
          <a:bodyPr wrap="square" lIns="106757" tIns="53378" rIns="106757" bIns="5337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z="1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550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33C49-41FB-4607-82CB-E3D0B64E4D2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83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33C49-41FB-4607-82CB-E3D0B64E4D2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801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33C49-41FB-4607-82CB-E3D0B64E4D2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78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33C49-41FB-4607-82CB-E3D0B64E4D2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31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233C49-41FB-4607-82CB-E3D0B64E4D2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15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6022" indent="-17145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200" b="0" i="0" kern="1200" baseline="0" dirty="0">
              <a:solidFill>
                <a:srgbClr val="003366"/>
              </a:solidFill>
              <a:latin typeface="Trebuchet MS"/>
              <a:ea typeface="+mn-ea"/>
              <a:cs typeface="Calibri"/>
            </a:endParaRPr>
          </a:p>
          <a:p>
            <a:pPr marL="176022" indent="-171450">
              <a:spcBef>
                <a:spcPts val="8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sz="1200" b="0" i="0" kern="1200" baseline="0" dirty="0">
              <a:solidFill>
                <a:srgbClr val="003366"/>
              </a:solidFill>
              <a:latin typeface="Trebuchet MS"/>
              <a:ea typeface="+mn-ea"/>
              <a:cs typeface="Calibri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7EE508-2C1B-4851-837A-56141CA613DA}" type="slidenum">
              <a:rPr lang="en-US" smtClean="0">
                <a:solidFill>
                  <a:prstClr val="black"/>
                </a:solidFill>
                <a:latin typeface="Trebuchet MS" pitchFamily="34" charset="0"/>
              </a:rPr>
              <a:pPr eaLnBrk="1" hangingPunct="1"/>
              <a:t>7</a:t>
            </a:fld>
            <a:endParaRPr lang="en-US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864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82244" y="3281539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72" y="1124712"/>
            <a:ext cx="7549115" cy="1357081"/>
          </a:xfrm>
        </p:spPr>
        <p:txBody>
          <a:bodyPr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753" y="4488573"/>
            <a:ext cx="2614405" cy="1056741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369981" y="3478481"/>
            <a:ext cx="3508745" cy="101009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3366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79C02-5161-4AB8-8E42-70779E1E0D46}" type="datetime1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D71BE-F1F6-4ECD-AF65-1B33249CEC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206375"/>
            <a:ext cx="8302625" cy="609600"/>
          </a:xfr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27038" y="1266825"/>
            <a:ext cx="4067175" cy="51784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266825"/>
            <a:ext cx="4068762" cy="51784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5019317-FCC5-4439-A32C-027BBCCF7F0F}" type="datetime1">
              <a:rPr lang="en-US"/>
              <a:pPr>
                <a:defRPr/>
              </a:pPr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Confidential – Not for Distribution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26ED438-263D-4C15-A712-F27A334088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69591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28870"/>
            <a:ext cx="8229600" cy="717550"/>
          </a:xfrm>
        </p:spPr>
        <p:txBody>
          <a:bodyPr/>
          <a:lstStyle>
            <a:lvl1pPr>
              <a:defRPr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ound Single Corner Rectangle 9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457200" y="1318437"/>
            <a:ext cx="8229600" cy="5157688"/>
          </a:xfrm>
        </p:spPr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3600">
                <a:latin typeface="Calibri"/>
                <a:cs typeface="Calibri"/>
              </a:defRPr>
            </a:lvl1pPr>
            <a:lvl2pPr>
              <a:defRPr sz="3200">
                <a:latin typeface="Calibri"/>
                <a:cs typeface="Calibri"/>
              </a:defRPr>
            </a:lvl2pPr>
            <a:lvl3pPr>
              <a:defRPr sz="2800">
                <a:latin typeface="Calibri"/>
                <a:cs typeface="Calibri"/>
              </a:defRPr>
            </a:lvl3pPr>
            <a:lvl4pPr>
              <a:defRPr sz="2400">
                <a:latin typeface="Calibri"/>
                <a:cs typeface="Calibri"/>
              </a:defRPr>
            </a:lvl4pPr>
            <a:lvl5pPr>
              <a:defRPr sz="2400">
                <a:latin typeface="Calibri"/>
                <a:cs typeface="Calibri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71A65F7-90AE-4006-AE54-93ED82319864}" type="datetime1">
              <a:rPr lang="en-US" smtClean="0"/>
              <a:pPr>
                <a:defRPr/>
              </a:pPr>
              <a:t>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>
              <a:defRPr/>
            </a:pPr>
            <a:r>
              <a:rPr lang="en-US" dirty="0"/>
              <a:t>CONFIDENTIAL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D998C53-BE50-4C3A-A239-9450C4FB99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10294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/>
          <p:cNvSpPr/>
          <p:nvPr userDrawn="1"/>
        </p:nvSpPr>
        <p:spPr>
          <a:xfrm rot="10800000">
            <a:off x="0" y="1314450"/>
            <a:ext cx="9144000" cy="5379072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F5045-ED01-4D0B-9CA6-90B12C8E1ACC}" type="datetime1">
              <a:rPr lang="en-US" smtClean="0"/>
              <a:t>2/22/2018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for Distribution</a:t>
            </a:r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 Single Corner Rectangle 12"/>
          <p:cNvSpPr/>
          <p:nvPr userDrawn="1"/>
        </p:nvSpPr>
        <p:spPr>
          <a:xfrm rot="10800000">
            <a:off x="0" y="1174746"/>
            <a:ext cx="9144000" cy="5518776"/>
          </a:xfrm>
          <a:prstGeom prst="round1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2D006-0639-4D0E-B2BA-26456D9A774E}" type="datetime1">
              <a:rPr lang="en-US" smtClean="0"/>
              <a:t>2/22/2018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for Distribution</a:t>
            </a:r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0093E-7EE1-4A4C-BDF7-0EBFFCA5C684}" type="datetime1">
              <a:rPr lang="en-US" smtClean="0"/>
              <a:t>2/22/2018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for Distribution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D79C1-70A9-446B-B4DF-2FF881496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BE2FB-3896-4546-8EEE-AD4259BDB02B}" type="datetime1">
              <a:rPr lang="en-US" smtClean="0"/>
              <a:t>2/22/2018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for Distribution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3877-0563-447B-ACC1-BF6FA4A108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D5740-5830-42D6-8A52-B759475525E5}" type="datetime1">
              <a:rPr lang="en-US" smtClean="0"/>
              <a:t>2/22/2018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for Distribution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DEA50-AEDF-4CBC-8F41-FEC2C90818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4763C-3AF2-41FB-9160-D67D44C90F0E}" type="datetime1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3B33-C1B7-4734-8A80-26F81885FC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84275"/>
            <a:ext cx="8229600" cy="494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fld id="{858EB4E2-EF55-4745-AE1F-522384CABDA4}" type="datetime1">
              <a:rPr lang="en-US" smtClean="0"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r>
              <a:rPr lang="en-US" dirty="0"/>
              <a:t>CONFIDENTIAL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pPr>
              <a:defRPr/>
            </a:pPr>
            <a:fld id="{4D998C53-BE50-4C3A-A239-9450C4FB99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7" r:id="rId2"/>
    <p:sldLayoutId id="2147483734" r:id="rId3"/>
    <p:sldLayoutId id="2147483730" r:id="rId4"/>
    <p:sldLayoutId id="2147483731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8" r:id="rId11"/>
    <p:sldLayoutId id="2147483736" r:id="rId12"/>
  </p:sldLayoutIdLst>
  <p:transition spd="slow"/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66"/>
          </a:solidFill>
          <a:latin typeface="Trebuchet MS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1200"/>
        </a:spcAft>
        <a:buFont typeface="Arial" pitchFamily="34" charset="0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hyperlink" Target="https://commons.wikimedia.org/wiki/File:Server2_by_mimooh.sv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9549" y="1067506"/>
            <a:ext cx="7276878" cy="161151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400" cap="none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Biotics Data Delivery for Parks Canada</a:t>
            </a:r>
            <a:r>
              <a:rPr lang="en-US" sz="40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cap="none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cap="none" dirty="0">
                <a:solidFill>
                  <a:srgbClr val="FFD3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cap="none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41763" y="3273878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1270" name="Picture 9" descr="Logo_Inline-Ta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2580"/>
          <a:stretch>
            <a:fillRect/>
          </a:stretch>
        </p:blipFill>
        <p:spPr bwMode="auto">
          <a:xfrm>
            <a:off x="4060308" y="3970087"/>
            <a:ext cx="3907646" cy="1353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82494" y="3482013"/>
            <a:ext cx="2863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Trebuchet MS" panose="020B0603020202020204" pitchFamily="34" charset="0"/>
              </a:rPr>
              <a:t>February 21, 2018</a:t>
            </a:r>
          </a:p>
        </p:txBody>
      </p:sp>
    </p:spTree>
    <p:extLst>
      <p:ext uri="{BB962C8B-B14F-4D97-AF65-F5344CB8AC3E}">
        <p14:creationId xmlns:p14="http://schemas.microsoft.com/office/powerpoint/2010/main" val="108596020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Exchange Overview</a:t>
            </a:r>
          </a:p>
        </p:txBody>
      </p:sp>
      <p:sp>
        <p:nvSpPr>
          <p:cNvPr id="3" name="Flowchart: Magnetic Disk 2">
            <a:extLst>
              <a:ext uri="{FF2B5EF4-FFF2-40B4-BE49-F238E27FC236}">
                <a16:creationId xmlns:a16="http://schemas.microsoft.com/office/drawing/2014/main" xmlns="" id="{4D8DB266-D912-455F-AE9B-5A6FA7159BD3}"/>
              </a:ext>
            </a:extLst>
          </p:cNvPr>
          <p:cNvSpPr/>
          <p:nvPr/>
        </p:nvSpPr>
        <p:spPr>
          <a:xfrm>
            <a:off x="4552725" y="1429114"/>
            <a:ext cx="1118795" cy="1172583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Magnetic Disk 24">
            <a:extLst>
              <a:ext uri="{FF2B5EF4-FFF2-40B4-BE49-F238E27FC236}">
                <a16:creationId xmlns:a16="http://schemas.microsoft.com/office/drawing/2014/main" xmlns="" id="{7CFED812-6946-4B06-9FE5-AB8996DD7C00}"/>
              </a:ext>
            </a:extLst>
          </p:cNvPr>
          <p:cNvSpPr/>
          <p:nvPr/>
        </p:nvSpPr>
        <p:spPr>
          <a:xfrm>
            <a:off x="4057874" y="3668626"/>
            <a:ext cx="1118795" cy="1172583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Magnetic Disk 25">
            <a:extLst>
              <a:ext uri="{FF2B5EF4-FFF2-40B4-BE49-F238E27FC236}">
                <a16:creationId xmlns:a16="http://schemas.microsoft.com/office/drawing/2014/main" xmlns="" id="{58B48BEE-2623-45CD-A242-5CC6E825D6D6}"/>
              </a:ext>
            </a:extLst>
          </p:cNvPr>
          <p:cNvSpPr/>
          <p:nvPr/>
        </p:nvSpPr>
        <p:spPr>
          <a:xfrm>
            <a:off x="4572000" y="5299934"/>
            <a:ext cx="1118795" cy="1172583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Magnetic Disk 26">
            <a:extLst>
              <a:ext uri="{FF2B5EF4-FFF2-40B4-BE49-F238E27FC236}">
                <a16:creationId xmlns:a16="http://schemas.microsoft.com/office/drawing/2014/main" xmlns="" id="{46C84395-BE76-41F9-8187-D5C68A7CC2F1}"/>
              </a:ext>
            </a:extLst>
          </p:cNvPr>
          <p:cNvSpPr/>
          <p:nvPr/>
        </p:nvSpPr>
        <p:spPr>
          <a:xfrm>
            <a:off x="7456842" y="1785770"/>
            <a:ext cx="1118795" cy="1172583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58CB1EC0-0714-400C-BFFE-081095D0806F}"/>
              </a:ext>
            </a:extLst>
          </p:cNvPr>
          <p:cNvCxnSpPr>
            <a:cxnSpLocks/>
            <a:stCxn id="3" idx="4"/>
          </p:cNvCxnSpPr>
          <p:nvPr/>
        </p:nvCxnSpPr>
        <p:spPr>
          <a:xfrm>
            <a:off x="5671520" y="2015406"/>
            <a:ext cx="1785322" cy="243697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F4FFA36C-E89B-4552-BB26-30106A417E27}"/>
              </a:ext>
            </a:extLst>
          </p:cNvPr>
          <p:cNvCxnSpPr>
            <a:cxnSpLocks/>
            <a:stCxn id="25" idx="4"/>
            <a:endCxn id="27" idx="2"/>
          </p:cNvCxnSpPr>
          <p:nvPr/>
        </p:nvCxnSpPr>
        <p:spPr>
          <a:xfrm flipV="1">
            <a:off x="5176669" y="2372062"/>
            <a:ext cx="2280173" cy="1882856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B59AE0BD-E380-4A31-B190-E1FE5CC47734}"/>
              </a:ext>
            </a:extLst>
          </p:cNvPr>
          <p:cNvCxnSpPr>
            <a:cxnSpLocks/>
          </p:cNvCxnSpPr>
          <p:nvPr/>
        </p:nvCxnSpPr>
        <p:spPr>
          <a:xfrm flipV="1">
            <a:off x="5738756" y="2705828"/>
            <a:ext cx="1718086" cy="3180399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76F744E-93EC-49F3-964D-AF0C26677B25}"/>
              </a:ext>
            </a:extLst>
          </p:cNvPr>
          <p:cNvSpPr txBox="1"/>
          <p:nvPr/>
        </p:nvSpPr>
        <p:spPr>
          <a:xfrm>
            <a:off x="4325918" y="2705828"/>
            <a:ext cx="2119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British Columbia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97507B41-2DEE-43E3-A9CE-749AF10F9399}"/>
              </a:ext>
            </a:extLst>
          </p:cNvPr>
          <p:cNvSpPr txBox="1"/>
          <p:nvPr/>
        </p:nvSpPr>
        <p:spPr>
          <a:xfrm>
            <a:off x="4052493" y="4880116"/>
            <a:ext cx="2119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Manitoba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81E8E8D9-8B85-4190-B34D-3CAC8A7B6FD5}"/>
              </a:ext>
            </a:extLst>
          </p:cNvPr>
          <p:cNvSpPr txBox="1"/>
          <p:nvPr/>
        </p:nvSpPr>
        <p:spPr>
          <a:xfrm>
            <a:off x="5690795" y="6196410"/>
            <a:ext cx="2119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Other CDCs…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9B6DF04B-D6E4-4928-97F9-0B2B1A899089}"/>
              </a:ext>
            </a:extLst>
          </p:cNvPr>
          <p:cNvSpPr txBox="1"/>
          <p:nvPr/>
        </p:nvSpPr>
        <p:spPr>
          <a:xfrm>
            <a:off x="7234517" y="3187857"/>
            <a:ext cx="1748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Central Biotics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299AE04-835C-4AF8-9F47-06849EFDD42B}"/>
              </a:ext>
            </a:extLst>
          </p:cNvPr>
          <p:cNvSpPr txBox="1"/>
          <p:nvPr/>
        </p:nvSpPr>
        <p:spPr>
          <a:xfrm>
            <a:off x="357690" y="1266161"/>
            <a:ext cx="38073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Data collected and maintained by member programs is uploaded and aggregated in the Central Biotics database through data exchange.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Element Occurrences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Source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Subnational Elements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95145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Parks Canada Biotics Refresh</a:t>
            </a:r>
          </a:p>
        </p:txBody>
      </p:sp>
      <p:sp>
        <p:nvSpPr>
          <p:cNvPr id="3" name="Flowchart: Magnetic Disk 2">
            <a:extLst>
              <a:ext uri="{FF2B5EF4-FFF2-40B4-BE49-F238E27FC236}">
                <a16:creationId xmlns:a16="http://schemas.microsoft.com/office/drawing/2014/main" xmlns="" id="{044E93FC-CA1E-4029-A017-27CEA8DC07F8}"/>
              </a:ext>
            </a:extLst>
          </p:cNvPr>
          <p:cNvSpPr/>
          <p:nvPr/>
        </p:nvSpPr>
        <p:spPr>
          <a:xfrm>
            <a:off x="668767" y="1506071"/>
            <a:ext cx="1118795" cy="1172583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E496762-0D89-43FF-B7A4-C4341418B230}"/>
              </a:ext>
            </a:extLst>
          </p:cNvPr>
          <p:cNvSpPr txBox="1"/>
          <p:nvPr/>
        </p:nvSpPr>
        <p:spPr>
          <a:xfrm>
            <a:off x="354105" y="2762162"/>
            <a:ext cx="1748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Central Biotics</a:t>
            </a:r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xmlns="" id="{F99C9DC9-3396-4634-95CC-1F3E38A33B2C}"/>
              </a:ext>
            </a:extLst>
          </p:cNvPr>
          <p:cNvSpPr/>
          <p:nvPr/>
        </p:nvSpPr>
        <p:spPr>
          <a:xfrm>
            <a:off x="5350122" y="1490153"/>
            <a:ext cx="1118795" cy="1172583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D911E5C-16F1-4B3A-8599-596FC36AC9EC}"/>
              </a:ext>
            </a:extLst>
          </p:cNvPr>
          <p:cNvSpPr txBox="1"/>
          <p:nvPr/>
        </p:nvSpPr>
        <p:spPr>
          <a:xfrm>
            <a:off x="6529862" y="1706342"/>
            <a:ext cx="2382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Monthly Snapshot of Central Biotics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19D73344-DA9F-4313-AB7B-4004EE7639B3}"/>
              </a:ext>
            </a:extLst>
          </p:cNvPr>
          <p:cNvCxnSpPr>
            <a:cxnSpLocks/>
            <a:stCxn id="3" idx="4"/>
            <a:endCxn id="5" idx="2"/>
          </p:cNvCxnSpPr>
          <p:nvPr/>
        </p:nvCxnSpPr>
        <p:spPr>
          <a:xfrm flipV="1">
            <a:off x="1787562" y="2076445"/>
            <a:ext cx="3562560" cy="15918"/>
          </a:xfrm>
          <a:prstGeom prst="straightConnector1">
            <a:avLst/>
          </a:prstGeom>
          <a:ln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xmlns="" id="{BE3873F0-F6ED-44A9-BD28-2815CEED0A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169280"/>
              </p:ext>
            </p:extLst>
          </p:nvPr>
        </p:nvGraphicFramePr>
        <p:xfrm>
          <a:off x="4163209" y="3306413"/>
          <a:ext cx="3636970" cy="233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Arrow: Down 17">
            <a:extLst>
              <a:ext uri="{FF2B5EF4-FFF2-40B4-BE49-F238E27FC236}">
                <a16:creationId xmlns:a16="http://schemas.microsoft.com/office/drawing/2014/main" xmlns="" id="{6E3A2F12-54F8-45C5-BB4D-A902E4732EAB}"/>
              </a:ext>
            </a:extLst>
          </p:cNvPr>
          <p:cNvSpPr/>
          <p:nvPr/>
        </p:nvSpPr>
        <p:spPr>
          <a:xfrm>
            <a:off x="5845879" y="2774691"/>
            <a:ext cx="271630" cy="46639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Magnetic Disk 19">
            <a:extLst>
              <a:ext uri="{FF2B5EF4-FFF2-40B4-BE49-F238E27FC236}">
                <a16:creationId xmlns:a16="http://schemas.microsoft.com/office/drawing/2014/main" xmlns="" id="{7582FDBB-9C2E-4B2B-9832-BDFEBAA0B4F2}"/>
              </a:ext>
            </a:extLst>
          </p:cNvPr>
          <p:cNvSpPr/>
          <p:nvPr/>
        </p:nvSpPr>
        <p:spPr>
          <a:xfrm>
            <a:off x="5335772" y="5787614"/>
            <a:ext cx="1118795" cy="642287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FAEFD59-49AF-475D-8D3D-86DB85FCAA48}"/>
              </a:ext>
            </a:extLst>
          </p:cNvPr>
          <p:cNvSpPr txBox="1"/>
          <p:nvPr/>
        </p:nvSpPr>
        <p:spPr>
          <a:xfrm>
            <a:off x="6608769" y="5449337"/>
            <a:ext cx="2382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Filtered Database Export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EA8681B-6C08-4018-9216-5799710CB3F7}"/>
              </a:ext>
            </a:extLst>
          </p:cNvPr>
          <p:cNvSpPr txBox="1"/>
          <p:nvPr/>
        </p:nvSpPr>
        <p:spPr>
          <a:xfrm>
            <a:off x="1228163" y="3603028"/>
            <a:ext cx="37445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Limit EOs and Source Features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Features occurring near parks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Records for elements of interest, regardless of location</a:t>
            </a:r>
          </a:p>
        </p:txBody>
      </p:sp>
    </p:spTree>
    <p:extLst>
      <p:ext uri="{BB962C8B-B14F-4D97-AF65-F5344CB8AC3E}">
        <p14:creationId xmlns:p14="http://schemas.microsoft.com/office/powerpoint/2010/main" val="172243444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Parks Canada Biotics Refresh (continued)</a:t>
            </a:r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xmlns="" id="{F99C9DC9-3396-4634-95CC-1F3E38A33B2C}"/>
              </a:ext>
            </a:extLst>
          </p:cNvPr>
          <p:cNvSpPr/>
          <p:nvPr/>
        </p:nvSpPr>
        <p:spPr>
          <a:xfrm>
            <a:off x="5411067" y="1891008"/>
            <a:ext cx="1118795" cy="1172583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D911E5C-16F1-4B3A-8599-596FC36AC9EC}"/>
              </a:ext>
            </a:extLst>
          </p:cNvPr>
          <p:cNvSpPr txBox="1"/>
          <p:nvPr/>
        </p:nvSpPr>
        <p:spPr>
          <a:xfrm>
            <a:off x="5209360" y="3088194"/>
            <a:ext cx="238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Parks Canada Biotics</a:t>
            </a:r>
          </a:p>
        </p:txBody>
      </p:sp>
      <p:sp>
        <p:nvSpPr>
          <p:cNvPr id="20" name="Flowchart: Magnetic Disk 19">
            <a:extLst>
              <a:ext uri="{FF2B5EF4-FFF2-40B4-BE49-F238E27FC236}">
                <a16:creationId xmlns:a16="http://schemas.microsoft.com/office/drawing/2014/main" xmlns="" id="{7582FDBB-9C2E-4B2B-9832-BDFEBAA0B4F2}"/>
              </a:ext>
            </a:extLst>
          </p:cNvPr>
          <p:cNvSpPr/>
          <p:nvPr/>
        </p:nvSpPr>
        <p:spPr>
          <a:xfrm>
            <a:off x="584507" y="1980992"/>
            <a:ext cx="1118795" cy="642287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FAEFD59-49AF-475D-8D3D-86DB85FCAA48}"/>
              </a:ext>
            </a:extLst>
          </p:cNvPr>
          <p:cNvSpPr txBox="1"/>
          <p:nvPr/>
        </p:nvSpPr>
        <p:spPr>
          <a:xfrm>
            <a:off x="312423" y="2740425"/>
            <a:ext cx="2382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Filtered Database Export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xmlns="" id="{07125FE9-D0D0-4C68-9C1D-71F36565DBFF}"/>
              </a:ext>
            </a:extLst>
          </p:cNvPr>
          <p:cNvSpPr/>
          <p:nvPr/>
        </p:nvSpPr>
        <p:spPr>
          <a:xfrm>
            <a:off x="2495774" y="2191295"/>
            <a:ext cx="2420471" cy="33348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17FC6DA-ACB4-407B-AB66-8E0761FAAFBA}"/>
              </a:ext>
            </a:extLst>
          </p:cNvPr>
          <p:cNvSpPr txBox="1"/>
          <p:nvPr/>
        </p:nvSpPr>
        <p:spPr>
          <a:xfrm>
            <a:off x="2894712" y="2477299"/>
            <a:ext cx="42223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Replace: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EGTs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Scientific Names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Source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Element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Higher Class Units</a:t>
            </a:r>
          </a:p>
          <a:p>
            <a:r>
              <a:rPr lang="en-US" dirty="0"/>
              <a:t>Merge: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References</a:t>
            </a:r>
          </a:p>
          <a:p>
            <a:r>
              <a:rPr lang="en-US" dirty="0"/>
              <a:t>Retain: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Managed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ENT extensible data</a:t>
            </a:r>
          </a:p>
        </p:txBody>
      </p:sp>
    </p:spTree>
    <p:extLst>
      <p:ext uri="{BB962C8B-B14F-4D97-AF65-F5344CB8AC3E}">
        <p14:creationId xmlns:p14="http://schemas.microsoft.com/office/powerpoint/2010/main" val="273803047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Parks Canada Biotics Refresh (continued)</a:t>
            </a:r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xmlns="" id="{F99C9DC9-3396-4634-95CC-1F3E38A33B2C}"/>
              </a:ext>
            </a:extLst>
          </p:cNvPr>
          <p:cNvSpPr/>
          <p:nvPr/>
        </p:nvSpPr>
        <p:spPr>
          <a:xfrm>
            <a:off x="5411067" y="1891008"/>
            <a:ext cx="1118795" cy="1172583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D911E5C-16F1-4B3A-8599-596FC36AC9EC}"/>
              </a:ext>
            </a:extLst>
          </p:cNvPr>
          <p:cNvSpPr txBox="1"/>
          <p:nvPr/>
        </p:nvSpPr>
        <p:spPr>
          <a:xfrm>
            <a:off x="5970464" y="3085856"/>
            <a:ext cx="238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Parks Canada Biotics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FAEFD59-49AF-475D-8D3D-86DB85FCAA48}"/>
              </a:ext>
            </a:extLst>
          </p:cNvPr>
          <p:cNvSpPr txBox="1"/>
          <p:nvPr/>
        </p:nvSpPr>
        <p:spPr>
          <a:xfrm>
            <a:off x="472880" y="2903528"/>
            <a:ext cx="2382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NatureServe MJD File Geodatabase</a:t>
            </a:r>
          </a:p>
        </p:txBody>
      </p:sp>
      <p:sp>
        <p:nvSpPr>
          <p:cNvPr id="9" name="Flowchart: Magnetic Disk 8">
            <a:extLst>
              <a:ext uri="{FF2B5EF4-FFF2-40B4-BE49-F238E27FC236}">
                <a16:creationId xmlns:a16="http://schemas.microsoft.com/office/drawing/2014/main" xmlns="" id="{CA3976E6-F872-482A-9654-FC2878A1106A}"/>
              </a:ext>
            </a:extLst>
          </p:cNvPr>
          <p:cNvSpPr/>
          <p:nvPr/>
        </p:nvSpPr>
        <p:spPr>
          <a:xfrm>
            <a:off x="1930117" y="2261241"/>
            <a:ext cx="1118795" cy="642287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xmlns="" id="{06528529-35D4-484F-A90A-B48A9078E3F0}"/>
              </a:ext>
            </a:extLst>
          </p:cNvPr>
          <p:cNvSpPr/>
          <p:nvPr/>
        </p:nvSpPr>
        <p:spPr>
          <a:xfrm rot="19201148">
            <a:off x="3221743" y="3040561"/>
            <a:ext cx="371594" cy="140905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xmlns="" id="{4AAF5B99-8726-47C9-AECC-60A4DE8C0E05}"/>
              </a:ext>
            </a:extLst>
          </p:cNvPr>
          <p:cNvSpPr/>
          <p:nvPr/>
        </p:nvSpPr>
        <p:spPr>
          <a:xfrm rot="2237075">
            <a:off x="4800730" y="3054429"/>
            <a:ext cx="371594" cy="140905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Magnetic Disk 12">
            <a:extLst>
              <a:ext uri="{FF2B5EF4-FFF2-40B4-BE49-F238E27FC236}">
                <a16:creationId xmlns:a16="http://schemas.microsoft.com/office/drawing/2014/main" xmlns="" id="{326DAE8E-AD97-4020-91A3-522685CE3559}"/>
              </a:ext>
            </a:extLst>
          </p:cNvPr>
          <p:cNvSpPr/>
          <p:nvPr/>
        </p:nvSpPr>
        <p:spPr>
          <a:xfrm>
            <a:off x="3620861" y="4705020"/>
            <a:ext cx="1118795" cy="642287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EFF0FE9-6BCC-4E7E-9B85-3BF14A068553}"/>
              </a:ext>
            </a:extLst>
          </p:cNvPr>
          <p:cNvSpPr txBox="1"/>
          <p:nvPr/>
        </p:nvSpPr>
        <p:spPr>
          <a:xfrm>
            <a:off x="4002590" y="5347307"/>
            <a:ext cx="2792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Parks Canada EOs and SFs File Geodatabase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2995050-06F8-40EF-9A50-690ADE94BAAF}"/>
              </a:ext>
            </a:extLst>
          </p:cNvPr>
          <p:cNvSpPr txBox="1"/>
          <p:nvPr/>
        </p:nvSpPr>
        <p:spPr>
          <a:xfrm>
            <a:off x="229786" y="3912094"/>
            <a:ext cx="31430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Add missing shapes that aren’t in Central Biotics 5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Copy data to File Geodatabase to maximize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6525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Parks Canada Biotics Refresh (continued)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6ADC4AD-6F85-4C27-852B-A907025A5897}"/>
              </a:ext>
            </a:extLst>
          </p:cNvPr>
          <p:cNvSpPr txBox="1"/>
          <p:nvPr/>
        </p:nvSpPr>
        <p:spPr>
          <a:xfrm>
            <a:off x="908454" y="2763450"/>
            <a:ext cx="2792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Parks Canada EOs and SFs File Geodatabase</a:t>
            </a:r>
          </a:p>
        </p:txBody>
      </p:sp>
      <p:sp>
        <p:nvSpPr>
          <p:cNvPr id="16" name="Flowchart: Magnetic Disk 15">
            <a:extLst>
              <a:ext uri="{FF2B5EF4-FFF2-40B4-BE49-F238E27FC236}">
                <a16:creationId xmlns:a16="http://schemas.microsoft.com/office/drawing/2014/main" xmlns="" id="{C61E8CAB-49FF-4D6C-9161-7EA82D761022}"/>
              </a:ext>
            </a:extLst>
          </p:cNvPr>
          <p:cNvSpPr/>
          <p:nvPr/>
        </p:nvSpPr>
        <p:spPr>
          <a:xfrm>
            <a:off x="2831411" y="2056337"/>
            <a:ext cx="1118795" cy="642287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F2F6374-43AD-40C2-BDE5-36D227EDEC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3836944" y="1488669"/>
            <a:ext cx="1236980" cy="174954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5623B10-9A43-49D5-AEFE-E1AA743F42B2}"/>
              </a:ext>
            </a:extLst>
          </p:cNvPr>
          <p:cNvSpPr txBox="1"/>
          <p:nvPr/>
        </p:nvSpPr>
        <p:spPr>
          <a:xfrm>
            <a:off x="3836944" y="3238210"/>
            <a:ext cx="1736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ArcGIS Server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807439A0-52BE-44E3-8063-38ED2E9E6E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9198" y="1488669"/>
            <a:ext cx="901908" cy="127478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56D7890A-37ED-414C-BA2A-5C89C2E91313}"/>
              </a:ext>
            </a:extLst>
          </p:cNvPr>
          <p:cNvSpPr txBox="1"/>
          <p:nvPr/>
        </p:nvSpPr>
        <p:spPr>
          <a:xfrm>
            <a:off x="6162534" y="2611050"/>
            <a:ext cx="1736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Map Services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77B5DBF-6367-4389-A0A4-2814EEB35845}"/>
              </a:ext>
            </a:extLst>
          </p:cNvPr>
          <p:cNvSpPr txBox="1"/>
          <p:nvPr/>
        </p:nvSpPr>
        <p:spPr>
          <a:xfrm>
            <a:off x="6057941" y="3164681"/>
            <a:ext cx="253025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Birds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Animals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Dicots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Plants / Alga / Fungus</a:t>
            </a:r>
          </a:p>
          <a:p>
            <a:r>
              <a:rPr lang="en-US" dirty="0"/>
              <a:t>Element Occurrences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Birds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Animals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Dicots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Plants / Alga / Fungus</a:t>
            </a:r>
          </a:p>
          <a:p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7EEA687A-F889-4CD6-AD99-E8352A03237B}"/>
              </a:ext>
            </a:extLst>
          </p:cNvPr>
          <p:cNvSpPr txBox="1"/>
          <p:nvPr/>
        </p:nvSpPr>
        <p:spPr>
          <a:xfrm>
            <a:off x="908454" y="3607542"/>
            <a:ext cx="31430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Data is divided into smaller data sets of roughly 50,000-60,000 features for increased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Point, Polygon, and Outline layers are used for visualization purposes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6857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AC864"/>
                </a:solidFill>
                <a:latin typeface="Trebuchet MS" pitchFamily="34" charset="0"/>
              </a:rPr>
              <a:t>Questions?</a:t>
            </a:r>
            <a:endParaRPr lang="en-US" sz="3100" dirty="0">
              <a:solidFill>
                <a:srgbClr val="FAC864"/>
              </a:solidFill>
              <a:latin typeface="Trebuchet MS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13FEA81-3805-424F-8678-2931C2287DDA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8182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NatureServe_PP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atureServe_x0020_Branding xmlns="8259573b-f8fa-4189-a5ff-8706f9e92109">PowerPoints</NatureServe_x0020_Branding>
    <Marketing_x0020_Assets xmlns="8259573b-f8fa-4189-a5ff-8706f9e92109">NatureServe Branding</Marketing_x0020_Asset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905C6556D60C4B93757896CD144418" ma:contentTypeVersion="13" ma:contentTypeDescription="Create a new document." ma:contentTypeScope="" ma:versionID="c7ac0a58f01e5157f927fba45fd987ae">
  <xsd:schema xmlns:xsd="http://www.w3.org/2001/XMLSchema" xmlns:xs="http://www.w3.org/2001/XMLSchema" xmlns:p="http://schemas.microsoft.com/office/2006/metadata/properties" xmlns:ns2="8259573b-f8fa-4189-a5ff-8706f9e92109" xmlns:ns3="2b670237-9e75-4275-9543-bde52900948d" xmlns:ns4="c2a12d4e-b175-4290-b152-abb4d01e1376" targetNamespace="http://schemas.microsoft.com/office/2006/metadata/properties" ma:root="true" ma:fieldsID="56f39149bd0b5204a26136601bd47d42" ns2:_="" ns3:_="" ns4:_="">
    <xsd:import namespace="8259573b-f8fa-4189-a5ff-8706f9e92109"/>
    <xsd:import namespace="2b670237-9e75-4275-9543-bde52900948d"/>
    <xsd:import namespace="c2a12d4e-b175-4290-b152-abb4d01e1376"/>
    <xsd:element name="properties">
      <xsd:complexType>
        <xsd:sequence>
          <xsd:element name="documentManagement">
            <xsd:complexType>
              <xsd:all>
                <xsd:element ref="ns2:Marketing_x0020_Assets" minOccurs="0"/>
                <xsd:element ref="ns2:NatureServe_x0020_Branding" minOccurs="0"/>
                <xsd:element ref="ns3:SharedWithUsers" minOccurs="0"/>
                <xsd:element ref="ns3:SharedWithDetails" minOccurs="0"/>
                <xsd:element ref="ns4:LastSharedByUser" minOccurs="0"/>
                <xsd:element ref="ns4:LastSharedByTime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59573b-f8fa-4189-a5ff-8706f9e92109" elementFormDefault="qualified">
    <xsd:import namespace="http://schemas.microsoft.com/office/2006/documentManagement/types"/>
    <xsd:import namespace="http://schemas.microsoft.com/office/infopath/2007/PartnerControls"/>
    <xsd:element name="Marketing_x0020_Assets" ma:index="8" nillable="true" ma:displayName="Toolkit Type" ma:format="Dropdown" ma:internalName="Marketing_x0020_Assets">
      <xsd:simpleType>
        <xsd:restriction base="dms:Choice">
          <xsd:enumeration value="Marketing Assets"/>
          <xsd:enumeration value="NatureServe Branding"/>
          <xsd:enumeration value="Network Branding"/>
          <xsd:enumeration value="Web + Database Resources"/>
          <xsd:enumeration value="Newsletters"/>
          <xsd:enumeration value="Brochures"/>
        </xsd:restriction>
      </xsd:simpleType>
    </xsd:element>
    <xsd:element name="NatureServe_x0020_Branding" ma:index="9" nillable="true" ma:displayName="Resources" ma:format="Dropdown" ma:internalName="NatureServe_x0020_Branding">
      <xsd:simpleType>
        <xsd:restriction base="dms:Choice">
          <xsd:enumeration value="Contacts"/>
          <xsd:enumeration value="NatureServe Brochure"/>
          <xsd:enumeration value="Display Banners"/>
          <xsd:enumeration value="Fact Sheets"/>
          <xsd:enumeration value="Infographics"/>
          <xsd:enumeration value="PowerPoints"/>
          <xsd:enumeration value="Testimonials"/>
          <xsd:enumeration value="NatureServe Logos"/>
          <xsd:enumeration value="NatureServe Canada Logos"/>
          <xsd:enumeration value="NatureServe Event Logos"/>
          <xsd:enumeration value="NatureServe Product Logos"/>
          <xsd:enumeration value="NatureServe Award Logos"/>
          <xsd:enumeration value="Talking Points"/>
          <xsd:enumeration value="Email Signature"/>
          <xsd:enumeration value="Stationary"/>
          <xsd:enumeration value="Style + Color Guides"/>
          <xsd:enumeration value="Network Maps"/>
          <xsd:enumeration value="Writing + Speaking"/>
          <xsd:enumeration value="CiviCRM Guide"/>
          <xsd:enumeration value=".Org Guide"/>
          <xsd:enumeration value="Web Platform Metrics"/>
          <xsd:enumeration value="Newsletters"/>
          <xsd:enumeration value="Logos | Network Program"/>
          <xsd:enumeration value="Conservation Science"/>
          <xsd:enumeration value="Marketing"/>
        </xsd:restriction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670237-9e75-4275-9543-bde52900948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a12d4e-b175-4290-b152-abb4d01e1376" elementFormDefault="qualified">
    <xsd:import namespace="http://schemas.microsoft.com/office/2006/documentManagement/types"/>
    <xsd:import namespace="http://schemas.microsoft.com/office/infopath/2007/PartnerControls"/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FB349FAA-CC59-477B-8B7D-12A530213ADE}">
  <ds:schemaRefs>
    <ds:schemaRef ds:uri="c2a12d4e-b175-4290-b152-abb4d01e1376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8259573b-f8fa-4189-a5ff-8706f9e92109"/>
    <ds:schemaRef ds:uri="http://schemas.microsoft.com/office/2006/metadata/properties"/>
    <ds:schemaRef ds:uri="2b670237-9e75-4275-9543-bde52900948d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81C501A-36A1-4A49-9A3B-0C98ABD2C8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C8E7F5-8F08-47B9-950C-C818EF8538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59573b-f8fa-4189-a5ff-8706f9e92109"/>
    <ds:schemaRef ds:uri="2b670237-9e75-4275-9543-bde52900948d"/>
    <ds:schemaRef ds:uri="c2a12d4e-b175-4290-b152-abb4d01e13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B9383EA-1B66-44CC-8D86-61392FA58926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NatureServe_PPT-Template.potx</Template>
  <TotalTime>12325</TotalTime>
  <Words>241</Words>
  <Application>Microsoft Office PowerPoint</Application>
  <PresentationFormat>On-screen Show (4:3)</PresentationFormat>
  <Paragraphs>72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NatureServe_PPT-Template</vt:lpstr>
      <vt:lpstr>Biotics Data Delivery for Parks Canada  </vt:lpstr>
      <vt:lpstr>Data Exchange Overview</vt:lpstr>
      <vt:lpstr>Parks Canada Biotics Refresh</vt:lpstr>
      <vt:lpstr>Parks Canada Biotics Refresh (continued)</vt:lpstr>
      <vt:lpstr>Parks Canada Biotics Refresh (continued)</vt:lpstr>
      <vt:lpstr>Parks Canada Biotics Refresh (continued)</vt:lpstr>
      <vt:lpstr>Questions?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NatureServe Overview - Detailed Slides</dc:title>
  <dc:creator>Kyle Copas</dc:creator>
  <cp:lastModifiedBy>Rob</cp:lastModifiedBy>
  <cp:revision>435</cp:revision>
  <cp:lastPrinted>2014-03-26T22:37:44Z</cp:lastPrinted>
  <dcterms:created xsi:type="dcterms:W3CDTF">2010-10-06T23:44:47Z</dcterms:created>
  <dcterms:modified xsi:type="dcterms:W3CDTF">2018-02-22T22:53:40Z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0x010100B6905C6556D60C4B93757896CD144418</vt:lpwstr>
  </property>
</Properties>
</file>