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3" r:id="rId16"/>
  </p:sldMasterIdLst>
  <p:notesMasterIdLst>
    <p:notesMasterId r:id="rId28"/>
  </p:notesMasterIdLst>
  <p:handoutMasterIdLst>
    <p:handoutMasterId r:id="rId29"/>
  </p:handoutMasterIdLst>
  <p:sldIdLst>
    <p:sldId id="302" r:id="rId17"/>
    <p:sldId id="347" r:id="rId18"/>
    <p:sldId id="473" r:id="rId19"/>
    <p:sldId id="488" r:id="rId20"/>
    <p:sldId id="486" r:id="rId21"/>
    <p:sldId id="487" r:id="rId22"/>
    <p:sldId id="511" r:id="rId23"/>
    <p:sldId id="490" r:id="rId24"/>
    <p:sldId id="517" r:id="rId25"/>
    <p:sldId id="518" r:id="rId26"/>
    <p:sldId id="346" r:id="rId27"/>
  </p:sldIdLst>
  <p:sldSz cx="9144000" cy="6858000" type="screen4x3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2">
          <p15:clr>
            <a:srgbClr val="A4A3A4"/>
          </p15:clr>
        </p15:guide>
        <p15:guide id="2" pos="287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Kyle Copas" initials="KAC" lastIdx="2" clrIdx="0"/>
  <p:cmAuthor id="1" name="Lori Scott" initials="LS" lastIdx="3" clrIdx="1"/>
  <p:cmAuthor id="2" name="Rob_Solomon" initials="R" lastIdx="4" clrIdx="2"/>
  <p:cmAuthor id="3" name="whitney_weber" initials="ww" lastIdx="1" clrIdx="3"/>
  <p:cmAuthor id="4" name="Donna Reynolds" initials="DR" lastIdx="0" clrIdx="4">
    <p:extLst>
      <p:ext uri="{19B8F6BF-5375-455C-9EA6-DF929625EA0E}">
        <p15:presenceInfo xmlns:p15="http://schemas.microsoft.com/office/powerpoint/2012/main" userId="S-1-5-21-4286546720-1524075773-111777985-128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3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FAC864"/>
    <a:srgbClr val="FFDA3C"/>
    <a:srgbClr val="B7B7FF"/>
    <a:srgbClr val="9999FF"/>
    <a:srgbClr val="FFD32F"/>
    <a:srgbClr val="BFE29C"/>
    <a:srgbClr val="DCE0E4"/>
    <a:srgbClr val="CBCBCB"/>
    <a:srgbClr val="3435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0" autoAdjust="0"/>
    <p:restoredTop sz="81332" autoAdjust="0"/>
  </p:normalViewPr>
  <p:slideViewPr>
    <p:cSldViewPr snapToGrid="0" snapToObjects="1">
      <p:cViewPr varScale="1">
        <p:scale>
          <a:sx n="90" d="100"/>
          <a:sy n="90" d="100"/>
        </p:scale>
        <p:origin x="1338" y="90"/>
      </p:cViewPr>
      <p:guideLst>
        <p:guide orient="horz" pos="2182"/>
        <p:guide pos="287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90" d="100"/>
        <a:sy n="90" d="100"/>
      </p:scale>
      <p:origin x="0" y="-1914"/>
    </p:cViewPr>
  </p:sorterViewPr>
  <p:notesViewPr>
    <p:cSldViewPr snapToGrid="0" snapToObjects="1">
      <p:cViewPr varScale="1">
        <p:scale>
          <a:sx n="67" d="100"/>
          <a:sy n="67" d="100"/>
        </p:scale>
        <p:origin x="1571" y="79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customXml" Target="../customXml/item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" Type="http://schemas.openxmlformats.org/officeDocument/2006/relationships/customXml" Target="../customXml/item3.xml"/><Relationship Id="rId21" Type="http://schemas.openxmlformats.org/officeDocument/2006/relationships/slide" Target="slides/slide5.xml"/><Relationship Id="rId34" Type="http://schemas.openxmlformats.org/officeDocument/2006/relationships/tableStyles" Target="tableStyles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.xml"/><Relationship Id="rId20" Type="http://schemas.openxmlformats.org/officeDocument/2006/relationships/slide" Target="slides/slide4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slide" Target="slides/slide8.xml"/><Relationship Id="rId32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7.xml"/><Relationship Id="rId28" Type="http://schemas.openxmlformats.org/officeDocument/2006/relationships/notesMaster" Target="notesMasters/notesMaster1.xml"/><Relationship Id="rId10" Type="http://schemas.openxmlformats.org/officeDocument/2006/relationships/customXml" Target="../customXml/item10.xml"/><Relationship Id="rId19" Type="http://schemas.openxmlformats.org/officeDocument/2006/relationships/slide" Target="slides/slide3.xml"/><Relationship Id="rId31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15" tIns="46657" rIns="93315" bIns="46657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3" y="0"/>
            <a:ext cx="3043343" cy="465455"/>
          </a:xfrm>
          <a:prstGeom prst="rect">
            <a:avLst/>
          </a:prstGeom>
        </p:spPr>
        <p:txBody>
          <a:bodyPr vert="horz" lIns="93315" tIns="46657" rIns="93315" bIns="46657" rtlCol="0"/>
          <a:lstStyle>
            <a:lvl1pPr algn="r">
              <a:defRPr sz="1200"/>
            </a:lvl1pPr>
          </a:lstStyle>
          <a:p>
            <a:fld id="{C77F0479-E9E6-B746-85CF-EE66F3205CD2}" type="datetimeFigureOut">
              <a:rPr lang="en-US" smtClean="0"/>
              <a:pPr/>
              <a:t>4/20/2017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30"/>
            <a:ext cx="3043343" cy="465455"/>
          </a:xfrm>
          <a:prstGeom prst="rect">
            <a:avLst/>
          </a:prstGeom>
        </p:spPr>
        <p:txBody>
          <a:bodyPr vert="horz" lIns="93315" tIns="46657" rIns="93315" bIns="46657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3" y="8842030"/>
            <a:ext cx="3043343" cy="465455"/>
          </a:xfrm>
          <a:prstGeom prst="rect">
            <a:avLst/>
          </a:prstGeom>
        </p:spPr>
        <p:txBody>
          <a:bodyPr vert="horz" lIns="93315" tIns="46657" rIns="93315" bIns="46657" rtlCol="0" anchor="b"/>
          <a:lstStyle>
            <a:lvl1pPr algn="r">
              <a:defRPr sz="1200"/>
            </a:lvl1pPr>
          </a:lstStyle>
          <a:p>
            <a:fld id="{103509D5-8FB2-2147-AD80-295BAFDFB05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11284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15" tIns="46657" rIns="93315" bIns="46657" rtlCol="0"/>
          <a:lstStyle>
            <a:lvl1pPr algn="l">
              <a:defRPr sz="1200">
                <a:latin typeface="Trebuchet MS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3" y="0"/>
            <a:ext cx="3043343" cy="465455"/>
          </a:xfrm>
          <a:prstGeom prst="rect">
            <a:avLst/>
          </a:prstGeom>
        </p:spPr>
        <p:txBody>
          <a:bodyPr vert="horz" lIns="93315" tIns="46657" rIns="93315" bIns="46657" rtlCol="0"/>
          <a:lstStyle>
            <a:lvl1pPr algn="r">
              <a:defRPr sz="1200">
                <a:latin typeface="Trebuchet MS"/>
              </a:defRPr>
            </a:lvl1pPr>
          </a:lstStyle>
          <a:p>
            <a:fld id="{97B4ABA6-3E56-8741-9B76-8638831FAAE3}" type="datetimeFigureOut">
              <a:rPr lang="en-US" smtClean="0"/>
              <a:pPr/>
              <a:t>4/20/2017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15" tIns="46657" rIns="93315" bIns="46657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4"/>
            <a:ext cx="5618480" cy="4189095"/>
          </a:xfrm>
          <a:prstGeom prst="rect">
            <a:avLst/>
          </a:prstGeom>
        </p:spPr>
        <p:txBody>
          <a:bodyPr vert="horz" lIns="93315" tIns="46657" rIns="93315" bIns="46657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43343" cy="465455"/>
          </a:xfrm>
          <a:prstGeom prst="rect">
            <a:avLst/>
          </a:prstGeom>
        </p:spPr>
        <p:txBody>
          <a:bodyPr vert="horz" lIns="93315" tIns="46657" rIns="93315" bIns="46657" rtlCol="0" anchor="b"/>
          <a:lstStyle>
            <a:lvl1pPr algn="l">
              <a:defRPr sz="1200">
                <a:latin typeface="Trebuchet M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3" y="8842030"/>
            <a:ext cx="3043343" cy="465455"/>
          </a:xfrm>
          <a:prstGeom prst="rect">
            <a:avLst/>
          </a:prstGeom>
        </p:spPr>
        <p:txBody>
          <a:bodyPr vert="horz" lIns="93315" tIns="46657" rIns="93315" bIns="46657" rtlCol="0" anchor="b"/>
          <a:lstStyle>
            <a:lvl1pPr algn="r">
              <a:defRPr sz="1200">
                <a:latin typeface="Trebuchet MS"/>
              </a:defRPr>
            </a:lvl1pPr>
          </a:lstStyle>
          <a:p>
            <a:fld id="{FA8A180E-52CB-DE48-9725-4F81BEF79D7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298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Trebuchet MS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Trebuchet MS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Trebuchet MS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Trebuchet MS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Trebuchet MS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A8CDDD7-8831-FD43-9C32-02B257E7277B}" type="slidenum">
              <a:rPr lang="en-US"/>
              <a:pPr/>
              <a:t>1</a:t>
            </a:fld>
            <a:endParaRPr lang="en-US" dirty="0"/>
          </a:p>
        </p:txBody>
      </p:sp>
      <p:sp>
        <p:nvSpPr>
          <p:cNvPr id="266242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43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935142" y="4420870"/>
            <a:ext cx="5152818" cy="4190367"/>
          </a:xfrm>
        </p:spPr>
        <p:txBody>
          <a:bodyPr lIns="108784" tIns="54391" rIns="108784" bIns="54391"/>
          <a:lstStyle/>
          <a:p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604093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8A180E-52CB-DE48-9725-4F81BEF79D76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9586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8A180E-52CB-DE48-9725-4F81BEF79D76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5065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8A180E-52CB-DE48-9725-4F81BEF79D76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05912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8A180E-52CB-DE48-9725-4F81BEF79D76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5276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8A180E-52CB-DE48-9725-4F81BEF79D76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00118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8A180E-52CB-DE48-9725-4F81BEF79D76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6460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Coming</a:t>
            </a:r>
            <a:r>
              <a:rPr lang="en-US" i="1" baseline="0" dirty="0"/>
              <a:t> in December – Biotics Roadmap Review webinar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8A180E-52CB-DE48-9725-4F81BEF79D76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1134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8A180E-52CB-DE48-9725-4F81BEF79D76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22700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8A180E-52CB-DE48-9725-4F81BEF79D76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03564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941763" y="3286830"/>
            <a:ext cx="4289425" cy="2263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68675" y="2286000"/>
            <a:ext cx="1144588" cy="3846513"/>
          </a:xfrm>
          <a:custGeom>
            <a:avLst/>
            <a:gdLst>
              <a:gd name="connsiteX0" fmla="*/ 0 w 1144163"/>
              <a:gd name="connsiteY0" fmla="*/ 0 h 3847207"/>
              <a:gd name="connsiteX1" fmla="*/ 1144163 w 1144163"/>
              <a:gd name="connsiteY1" fmla="*/ 0 h 3847207"/>
              <a:gd name="connsiteX2" fmla="*/ 1144163 w 1144163"/>
              <a:gd name="connsiteY2" fmla="*/ 3847207 h 3847207"/>
              <a:gd name="connsiteX3" fmla="*/ 0 w 1144163"/>
              <a:gd name="connsiteY3" fmla="*/ 3847207 h 3847207"/>
              <a:gd name="connsiteX4" fmla="*/ 0 w 1144163"/>
              <a:gd name="connsiteY4" fmla="*/ 0 h 3847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4163" h="3847207">
                <a:moveTo>
                  <a:pt x="0" y="0"/>
                </a:moveTo>
                <a:lnTo>
                  <a:pt x="1144163" y="0"/>
                </a:lnTo>
                <a:lnTo>
                  <a:pt x="1144163" y="3847207"/>
                </a:lnTo>
                <a:lnTo>
                  <a:pt x="0" y="3847207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400" dirty="0">
                <a:solidFill>
                  <a:srgbClr val="DCE0E4"/>
                </a:solidFill>
              </a:rPr>
              <a:t>[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99375" y="2286000"/>
            <a:ext cx="1144588" cy="3846513"/>
          </a:xfrm>
          <a:custGeom>
            <a:avLst/>
            <a:gdLst>
              <a:gd name="connsiteX0" fmla="*/ 0 w 1144163"/>
              <a:gd name="connsiteY0" fmla="*/ 0 h 3847207"/>
              <a:gd name="connsiteX1" fmla="*/ 1144163 w 1144163"/>
              <a:gd name="connsiteY1" fmla="*/ 0 h 3847207"/>
              <a:gd name="connsiteX2" fmla="*/ 1144163 w 1144163"/>
              <a:gd name="connsiteY2" fmla="*/ 3847207 h 3847207"/>
              <a:gd name="connsiteX3" fmla="*/ 0 w 1144163"/>
              <a:gd name="connsiteY3" fmla="*/ 3847207 h 3847207"/>
              <a:gd name="connsiteX4" fmla="*/ 0 w 1144163"/>
              <a:gd name="connsiteY4" fmla="*/ 0 h 3847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4163" h="3847207">
                <a:moveTo>
                  <a:pt x="0" y="0"/>
                </a:moveTo>
                <a:lnTo>
                  <a:pt x="1144163" y="0"/>
                </a:lnTo>
                <a:lnTo>
                  <a:pt x="1144163" y="3847207"/>
                </a:lnTo>
                <a:lnTo>
                  <a:pt x="0" y="3847207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400" dirty="0">
                <a:solidFill>
                  <a:srgbClr val="DCE0E4"/>
                </a:solidFill>
              </a:rPr>
              <a:t>]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3793" y="1124712"/>
            <a:ext cx="3008042" cy="1357081"/>
          </a:xfrm>
        </p:spPr>
        <p:txBody>
          <a:bodyPr>
            <a:noAutofit/>
          </a:bodyPr>
          <a:lstStyle>
            <a:lvl1pPr algn="l">
              <a:defRPr sz="3600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6" name="Picture 9" descr="Logo_Inline-Tag.png"/>
          <p:cNvPicPr>
            <a:picLocks noChangeAspect="1"/>
          </p:cNvPicPr>
          <p:nvPr userDrawn="1"/>
        </p:nvPicPr>
        <p:blipFill>
          <a:blip r:embed="rId2"/>
          <a:srcRect b="-12639"/>
          <a:stretch>
            <a:fillRect/>
          </a:stretch>
        </p:blipFill>
        <p:spPr bwMode="auto">
          <a:xfrm>
            <a:off x="4340225" y="3794125"/>
            <a:ext cx="3513138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00749114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962ED9-8D6B-4339-9A22-3E647000508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4/20/2017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E3877-0563-447B-ACC1-BF6FA4A1083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581401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68B42E-C7BA-4747-9FFE-855AF69A7B8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4/20/2017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DEA50-AEDF-4CBC-8F41-FEC2C908187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0519556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E0660-D2A8-4569-917C-3B2FE0792ED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4/20/2017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FD3B33-C1B7-4734-8A80-26F81885FC0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780636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F8781B-4673-4A45-8EDD-0AA00EA30C5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4/20/2017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D71BE-F1F6-4ECD-AF65-1B33249CECE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059912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013" y="206375"/>
            <a:ext cx="8302625" cy="609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27038" y="1266825"/>
            <a:ext cx="4067175" cy="5178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266825"/>
            <a:ext cx="4068762" cy="5178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018666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3941763" y="3295650"/>
            <a:ext cx="4289425" cy="22637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3" name="TextBox 12"/>
          <p:cNvSpPr txBox="1"/>
          <p:nvPr userDrawn="1"/>
        </p:nvSpPr>
        <p:spPr>
          <a:xfrm>
            <a:off x="3368675" y="2286000"/>
            <a:ext cx="1144588" cy="3846513"/>
          </a:xfrm>
          <a:custGeom>
            <a:avLst/>
            <a:gdLst>
              <a:gd name="connsiteX0" fmla="*/ 0 w 1144163"/>
              <a:gd name="connsiteY0" fmla="*/ 0 h 3847207"/>
              <a:gd name="connsiteX1" fmla="*/ 1144163 w 1144163"/>
              <a:gd name="connsiteY1" fmla="*/ 0 h 3847207"/>
              <a:gd name="connsiteX2" fmla="*/ 1144163 w 1144163"/>
              <a:gd name="connsiteY2" fmla="*/ 3847207 h 3847207"/>
              <a:gd name="connsiteX3" fmla="*/ 0 w 1144163"/>
              <a:gd name="connsiteY3" fmla="*/ 3847207 h 3847207"/>
              <a:gd name="connsiteX4" fmla="*/ 0 w 1144163"/>
              <a:gd name="connsiteY4" fmla="*/ 0 h 3847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4163" h="3847207">
                <a:moveTo>
                  <a:pt x="0" y="0"/>
                </a:moveTo>
                <a:lnTo>
                  <a:pt x="1144163" y="0"/>
                </a:lnTo>
                <a:lnTo>
                  <a:pt x="1144163" y="3847207"/>
                </a:lnTo>
                <a:lnTo>
                  <a:pt x="0" y="3847207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400" dirty="0">
                <a:solidFill>
                  <a:srgbClr val="DCE0E4"/>
                </a:solidFill>
                <a:latin typeface="+mn-lt"/>
              </a:rPr>
              <a:t>[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7699375" y="2286000"/>
            <a:ext cx="1144588" cy="3846513"/>
          </a:xfrm>
          <a:custGeom>
            <a:avLst/>
            <a:gdLst>
              <a:gd name="connsiteX0" fmla="*/ 0 w 1144163"/>
              <a:gd name="connsiteY0" fmla="*/ 0 h 3847207"/>
              <a:gd name="connsiteX1" fmla="*/ 1144163 w 1144163"/>
              <a:gd name="connsiteY1" fmla="*/ 0 h 3847207"/>
              <a:gd name="connsiteX2" fmla="*/ 1144163 w 1144163"/>
              <a:gd name="connsiteY2" fmla="*/ 3847207 h 3847207"/>
              <a:gd name="connsiteX3" fmla="*/ 0 w 1144163"/>
              <a:gd name="connsiteY3" fmla="*/ 3847207 h 3847207"/>
              <a:gd name="connsiteX4" fmla="*/ 0 w 1144163"/>
              <a:gd name="connsiteY4" fmla="*/ 0 h 3847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44163" h="3847207">
                <a:moveTo>
                  <a:pt x="0" y="0"/>
                </a:moveTo>
                <a:lnTo>
                  <a:pt x="1144163" y="0"/>
                </a:lnTo>
                <a:lnTo>
                  <a:pt x="1144163" y="3847207"/>
                </a:lnTo>
                <a:lnTo>
                  <a:pt x="0" y="3847207"/>
                </a:lnTo>
                <a:lnTo>
                  <a:pt x="0" y="0"/>
                </a:lnTo>
                <a:close/>
              </a:path>
            </a:pathLst>
          </a:cu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400" dirty="0">
                <a:solidFill>
                  <a:srgbClr val="DCE0E4"/>
                </a:solidFill>
                <a:latin typeface="+mn-lt"/>
              </a:rPr>
              <a:t>]</a:t>
            </a:r>
          </a:p>
        </p:txBody>
      </p:sp>
      <p:pic>
        <p:nvPicPr>
          <p:cNvPr id="15" name="Picture 9" descr="Logo_Inline-Tag.png"/>
          <p:cNvPicPr>
            <a:picLocks noChangeAspect="1"/>
          </p:cNvPicPr>
          <p:nvPr userDrawn="1"/>
        </p:nvPicPr>
        <p:blipFill>
          <a:blip r:embed="rId2"/>
          <a:srcRect b="-12639"/>
          <a:stretch>
            <a:fillRect/>
          </a:stretch>
        </p:blipFill>
        <p:spPr bwMode="auto">
          <a:xfrm>
            <a:off x="4340225" y="3794125"/>
            <a:ext cx="3513138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1133793" y="1124712"/>
            <a:ext cx="3008042" cy="1357081"/>
          </a:xfrm>
        </p:spPr>
        <p:txBody>
          <a:bodyPr>
            <a:noAutofit/>
          </a:bodyPr>
          <a:lstStyle>
            <a:lvl1pPr algn="l">
              <a:defRPr sz="3600" cap="all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A3E46-A394-4EB7-9C7E-F546F7237F4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4/20/2017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3E857-05FF-4091-A2A7-3EC1010A13A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11473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7200" y="228870"/>
            <a:ext cx="8229600" cy="717550"/>
          </a:xfrm>
        </p:spPr>
        <p:txBody>
          <a:bodyPr/>
          <a:lstStyle>
            <a:lvl1pPr>
              <a:defRPr>
                <a:solidFill>
                  <a:srgbClr val="FFD3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Round Single Corner Rectangle 9"/>
          <p:cNvSpPr/>
          <p:nvPr userDrawn="1"/>
        </p:nvSpPr>
        <p:spPr>
          <a:xfrm rot="10800000">
            <a:off x="0" y="1174746"/>
            <a:ext cx="9144000" cy="5518776"/>
          </a:xfrm>
          <a:prstGeom prst="round1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457200" y="1184274"/>
            <a:ext cx="8229600" cy="5291851"/>
          </a:xfrm>
        </p:spPr>
        <p:txBody>
          <a:bodyPr>
            <a:normAutofit/>
          </a:bodyPr>
          <a:lstStyle>
            <a:lvl1pPr marL="347472">
              <a:spcBef>
                <a:spcPts val="800"/>
              </a:spcBef>
              <a:spcAft>
                <a:spcPts val="600"/>
              </a:spcAft>
              <a:defRPr sz="4000">
                <a:latin typeface="Calibri"/>
                <a:cs typeface="Calibri"/>
              </a:defRPr>
            </a:lvl1pPr>
            <a:lvl2pPr>
              <a:defRPr sz="3600">
                <a:latin typeface="Calibri"/>
                <a:cs typeface="Calibri"/>
              </a:defRPr>
            </a:lvl2pPr>
            <a:lvl3pPr>
              <a:defRPr sz="3200">
                <a:latin typeface="Calibri"/>
                <a:cs typeface="Calibri"/>
              </a:defRPr>
            </a:lvl3pPr>
            <a:lvl4pPr>
              <a:defRPr sz="2800">
                <a:latin typeface="Calibri"/>
                <a:cs typeface="Calibri"/>
              </a:defRPr>
            </a:lvl4pPr>
            <a:lvl5pPr>
              <a:defRPr sz="2800">
                <a:latin typeface="Calibri"/>
                <a:cs typeface="Calibri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6094956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7200" y="228870"/>
            <a:ext cx="8229600" cy="717550"/>
          </a:xfrm>
        </p:spPr>
        <p:txBody>
          <a:bodyPr/>
          <a:lstStyle>
            <a:lvl1pPr>
              <a:defRPr>
                <a:solidFill>
                  <a:srgbClr val="FFD3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Round Single Corner Rectangle 9"/>
          <p:cNvSpPr/>
          <p:nvPr userDrawn="1"/>
        </p:nvSpPr>
        <p:spPr>
          <a:xfrm rot="10800000">
            <a:off x="0" y="1174746"/>
            <a:ext cx="9144000" cy="5518776"/>
          </a:xfrm>
          <a:prstGeom prst="round1Rect">
            <a:avLst/>
          </a:prstGeom>
          <a:solidFill>
            <a:schemeClr val="bg1">
              <a:alpha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457200" y="1184274"/>
            <a:ext cx="8229600" cy="5291851"/>
          </a:xfrm>
        </p:spPr>
        <p:txBody>
          <a:bodyPr>
            <a:normAutofit/>
          </a:bodyPr>
          <a:lstStyle>
            <a:lvl1pPr marL="347472">
              <a:spcBef>
                <a:spcPts val="800"/>
              </a:spcBef>
              <a:spcAft>
                <a:spcPts val="600"/>
              </a:spcAft>
              <a:defRPr sz="4000">
                <a:latin typeface="Calibri"/>
                <a:cs typeface="Calibri"/>
              </a:defRPr>
            </a:lvl1pPr>
            <a:lvl2pPr>
              <a:defRPr sz="3600">
                <a:latin typeface="Calibri"/>
                <a:cs typeface="Calibri"/>
              </a:defRPr>
            </a:lvl2pPr>
            <a:lvl3pPr>
              <a:defRPr sz="3200">
                <a:latin typeface="Calibri"/>
                <a:cs typeface="Calibri"/>
              </a:defRPr>
            </a:lvl3pPr>
            <a:lvl4pPr>
              <a:defRPr sz="2800">
                <a:latin typeface="Calibri"/>
                <a:cs typeface="Calibri"/>
              </a:defRPr>
            </a:lvl4pPr>
            <a:lvl5pPr>
              <a:defRPr sz="2800">
                <a:latin typeface="Calibri"/>
                <a:cs typeface="Calibri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53806043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/>
          <p:cNvSpPr/>
          <p:nvPr userDrawn="1"/>
        </p:nvSpPr>
        <p:spPr>
          <a:xfrm rot="10800000">
            <a:off x="148290" y="1174746"/>
            <a:ext cx="8995710" cy="5518776"/>
          </a:xfrm>
          <a:prstGeom prst="round1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 userDrawn="1"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 userDrawn="1"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4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CF286C-EFC8-40F4-869B-384D259F4DD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4/20/2017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oter Placeholder 5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6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DE4B1-5967-4F47-9CEF-A70BD77886F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228870"/>
            <a:ext cx="8229600" cy="717550"/>
          </a:xfrm>
        </p:spPr>
        <p:txBody>
          <a:bodyPr/>
          <a:lstStyle>
            <a:lvl1pPr>
              <a:defRPr>
                <a:solidFill>
                  <a:srgbClr val="FFD3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93736461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/>
          <p:cNvSpPr/>
          <p:nvPr userDrawn="1"/>
        </p:nvSpPr>
        <p:spPr>
          <a:xfrm rot="10800000">
            <a:off x="148290" y="1174746"/>
            <a:ext cx="8995710" cy="5518776"/>
          </a:xfrm>
          <a:prstGeom prst="round1Rect">
            <a:avLst/>
          </a:prstGeom>
          <a:solidFill>
            <a:schemeClr val="bg1">
              <a:alpha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 userDrawn="1"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 userDrawn="1"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4"/>
          <p:cNvSpPr>
            <a:spLocks noGrp="1"/>
          </p:cNvSpPr>
          <p:nvPr userDrawn="1"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CF286C-EFC8-40F4-869B-384D259F4DD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4/20/2017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oter Placeholder 5"/>
          <p:cNvSpPr>
            <a:spLocks noGrp="1"/>
          </p:cNvSpPr>
          <p:nvPr userDrawn="1"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Slide Number Placeholder 6"/>
          <p:cNvSpPr>
            <a:spLocks noGrp="1"/>
          </p:cNvSpPr>
          <p:nvPr userDrawn="1"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DE4B1-5967-4F47-9CEF-A70BD77886F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457200" y="228870"/>
            <a:ext cx="8229600" cy="717550"/>
          </a:xfrm>
        </p:spPr>
        <p:txBody>
          <a:bodyPr/>
          <a:lstStyle>
            <a:lvl1pPr>
              <a:defRPr>
                <a:solidFill>
                  <a:srgbClr val="FFD32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5047674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/>
          <p:cNvSpPr/>
          <p:nvPr userDrawn="1"/>
        </p:nvSpPr>
        <p:spPr>
          <a:xfrm>
            <a:off x="148291" y="-1"/>
            <a:ext cx="8995709" cy="2139640"/>
          </a:xfrm>
          <a:prstGeom prst="round1Rect">
            <a:avLst/>
          </a:prstGeom>
          <a:solidFill>
            <a:srgbClr val="FFEA87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7200" y="228870"/>
            <a:ext cx="8229600" cy="7175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Round Single Corner Rectangle 9"/>
          <p:cNvSpPr/>
          <p:nvPr userDrawn="1"/>
        </p:nvSpPr>
        <p:spPr>
          <a:xfrm rot="10800000">
            <a:off x="148290" y="1174746"/>
            <a:ext cx="8995710" cy="5518776"/>
          </a:xfrm>
          <a:prstGeom prst="round1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457200" y="1184274"/>
            <a:ext cx="8229600" cy="5291851"/>
          </a:xfrm>
        </p:spPr>
        <p:txBody>
          <a:bodyPr>
            <a:normAutofit/>
          </a:bodyPr>
          <a:lstStyle>
            <a:lvl1pPr marL="347472">
              <a:spcBef>
                <a:spcPts val="800"/>
              </a:spcBef>
              <a:spcAft>
                <a:spcPts val="600"/>
              </a:spcAft>
              <a:defRPr sz="4000">
                <a:latin typeface="Calibri"/>
                <a:cs typeface="Calibri"/>
              </a:defRPr>
            </a:lvl1pPr>
            <a:lvl2pPr>
              <a:defRPr sz="3600">
                <a:latin typeface="Calibri"/>
                <a:cs typeface="Calibri"/>
              </a:defRPr>
            </a:lvl2pPr>
            <a:lvl3pPr>
              <a:defRPr sz="3200">
                <a:latin typeface="Calibri"/>
                <a:cs typeface="Calibri"/>
              </a:defRPr>
            </a:lvl3pPr>
            <a:lvl4pPr>
              <a:defRPr sz="2800">
                <a:latin typeface="Calibri"/>
                <a:cs typeface="Calibri"/>
              </a:defRPr>
            </a:lvl4pPr>
            <a:lvl5pPr>
              <a:defRPr sz="2800">
                <a:latin typeface="Calibri"/>
                <a:cs typeface="Calibri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28803997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/>
          <p:cNvSpPr/>
          <p:nvPr userDrawn="1"/>
        </p:nvSpPr>
        <p:spPr>
          <a:xfrm>
            <a:off x="148291" y="-1"/>
            <a:ext cx="8995709" cy="2139640"/>
          </a:xfrm>
          <a:prstGeom prst="round1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 userDrawn="1">
            <p:ph type="title"/>
          </p:nvPr>
        </p:nvSpPr>
        <p:spPr>
          <a:xfrm>
            <a:off x="457200" y="228870"/>
            <a:ext cx="8229600" cy="7175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Round Single Corner Rectangle 9"/>
          <p:cNvSpPr/>
          <p:nvPr userDrawn="1"/>
        </p:nvSpPr>
        <p:spPr>
          <a:xfrm rot="10800000">
            <a:off x="148290" y="1174746"/>
            <a:ext cx="8995710" cy="5518776"/>
          </a:xfrm>
          <a:prstGeom prst="round1Rect">
            <a:avLst/>
          </a:prstGeom>
          <a:solidFill>
            <a:srgbClr val="FFEA87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 userDrawn="1">
            <p:ph idx="1"/>
          </p:nvPr>
        </p:nvSpPr>
        <p:spPr>
          <a:xfrm>
            <a:off x="457200" y="1184274"/>
            <a:ext cx="8229600" cy="5291851"/>
          </a:xfrm>
        </p:spPr>
        <p:txBody>
          <a:bodyPr>
            <a:normAutofit/>
          </a:bodyPr>
          <a:lstStyle>
            <a:lvl1pPr marL="347472">
              <a:spcBef>
                <a:spcPts val="800"/>
              </a:spcBef>
              <a:spcAft>
                <a:spcPts val="600"/>
              </a:spcAft>
              <a:defRPr sz="4000">
                <a:latin typeface="Calibri"/>
                <a:cs typeface="Calibri"/>
              </a:defRPr>
            </a:lvl1pPr>
            <a:lvl2pPr>
              <a:defRPr sz="3600">
                <a:latin typeface="Calibri"/>
                <a:cs typeface="Calibri"/>
              </a:defRPr>
            </a:lvl2pPr>
            <a:lvl3pPr>
              <a:defRPr sz="3200">
                <a:latin typeface="Calibri"/>
                <a:cs typeface="Calibri"/>
              </a:defRPr>
            </a:lvl3pPr>
            <a:lvl4pPr>
              <a:defRPr sz="2800">
                <a:latin typeface="Calibri"/>
                <a:cs typeface="Calibri"/>
              </a:defRPr>
            </a:lvl4pPr>
            <a:lvl5pPr>
              <a:defRPr sz="2800">
                <a:latin typeface="Calibri"/>
                <a:cs typeface="Calibri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53341713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311BD-3CCE-4E88-A9EA-A4E0CA97FB5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4/20/2017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D79C1-70A9-446B-B4DF-2FF881496EC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00433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184275"/>
            <a:ext cx="8229600" cy="494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Trebuchet MS"/>
              </a:defRPr>
            </a:lvl1pPr>
          </a:lstStyle>
          <a:p>
            <a:pPr>
              <a:defRPr/>
            </a:pPr>
            <a:fld id="{2B4A6378-6253-404D-8D7A-5ADDF33ECCA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4/20/2017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Trebuchet M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Trebuchet MS"/>
              </a:defRPr>
            </a:lvl1pPr>
          </a:lstStyle>
          <a:p>
            <a:pPr>
              <a:defRPr/>
            </a:pPr>
            <a:fld id="{4D998C53-BE50-4C3A-A239-9450C4FB991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954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54" r:id="rId15"/>
  </p:sldLayoutIdLst>
  <p:transition spd="slow"/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000" b="1" kern="1200">
          <a:solidFill>
            <a:srgbClr val="003366"/>
          </a:solidFill>
          <a:latin typeface="Trebuchet MS"/>
          <a:ea typeface="+mj-ea"/>
          <a:cs typeface="+mj-cs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3366"/>
          </a:solidFill>
          <a:latin typeface="Trebuchet MS" pitchFamily="34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3366"/>
          </a:solidFill>
          <a:latin typeface="Trebuchet MS" pitchFamily="34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3366"/>
          </a:solidFill>
          <a:latin typeface="Trebuchet MS" pitchFamily="34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3366"/>
          </a:solidFill>
          <a:latin typeface="Trebuchet MS" pitchFamily="34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3366"/>
          </a:solidFill>
          <a:latin typeface="Trebuchet MS" pitchFamily="34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3366"/>
          </a:solidFill>
          <a:latin typeface="Trebuchet MS" pitchFamily="34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3366"/>
          </a:solidFill>
          <a:latin typeface="Trebuchet MS" pitchFamily="34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000" b="1">
          <a:solidFill>
            <a:srgbClr val="003366"/>
          </a:solidFill>
          <a:latin typeface="Trebuchet MS" pitchFamily="34" charset="0"/>
        </a:defRPr>
      </a:lvl9pPr>
    </p:titleStyle>
    <p:bodyStyle>
      <a:lvl1pPr marL="342900" indent="-342900" algn="l" defTabSz="457200" rtl="0" eaLnBrk="1" fontAlgn="base" hangingPunct="1">
        <a:spcBef>
          <a:spcPct val="0"/>
        </a:spcBef>
        <a:spcAft>
          <a:spcPts val="1200"/>
        </a:spcAft>
        <a:buFont typeface="Arial" pitchFamily="34" charset="0"/>
        <a:buChar char="•"/>
        <a:defRPr sz="3200" kern="1200">
          <a:solidFill>
            <a:srgbClr val="003366"/>
          </a:solidFill>
          <a:latin typeface="Trebuchet MS"/>
          <a:ea typeface="+mn-ea"/>
          <a:cs typeface="+mn-cs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rgbClr val="003366"/>
          </a:solidFill>
          <a:latin typeface="Trebuchet MS"/>
          <a:ea typeface="+mn-ea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rgbClr val="003366"/>
          </a:solidFill>
          <a:latin typeface="Trebuchet MS"/>
          <a:ea typeface="+mn-ea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rgbClr val="003366"/>
          </a:solidFill>
          <a:latin typeface="Trebuchet MS"/>
          <a:ea typeface="+mn-ea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rgbClr val="003366"/>
          </a:solidFill>
          <a:latin typeface="Trebuchet MS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help.natureserve.org/biotics/#Release_Notes/5.9.6.htm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softwaredev.natureserve.org/jira/browse/BX-3304" TargetMode="External"/><Relationship Id="rId3" Type="http://schemas.openxmlformats.org/officeDocument/2006/relationships/hyperlink" Target="https://softwaredev.natureserve.org/jira/browse/BX-3314" TargetMode="External"/><Relationship Id="rId7" Type="http://schemas.openxmlformats.org/officeDocument/2006/relationships/hyperlink" Target="https://softwaredev.natureserve.org/jira/browse/BX-3313" TargetMode="External"/><Relationship Id="rId12" Type="http://schemas.openxmlformats.org/officeDocument/2006/relationships/hyperlink" Target="https://softwaredev.natureserve.org/jira/browse/BX-101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softwaredev.natureserve.org/jira/browse/BX-3316" TargetMode="External"/><Relationship Id="rId11" Type="http://schemas.openxmlformats.org/officeDocument/2006/relationships/hyperlink" Target="https://softwaredev.natureserve.org/jira/browse/BX-972" TargetMode="External"/><Relationship Id="rId5" Type="http://schemas.openxmlformats.org/officeDocument/2006/relationships/hyperlink" Target="https://softwaredev.natureserve.org/jira/browse/BX-3261" TargetMode="External"/><Relationship Id="rId10" Type="http://schemas.openxmlformats.org/officeDocument/2006/relationships/hyperlink" Target="https://softwaredev.natureserve.org/jira/browse/BX-1489" TargetMode="External"/><Relationship Id="rId4" Type="http://schemas.openxmlformats.org/officeDocument/2006/relationships/hyperlink" Target="https://softwaredev.natureserve.org/jira/browse/BX-3272" TargetMode="External"/><Relationship Id="rId9" Type="http://schemas.openxmlformats.org/officeDocument/2006/relationships/hyperlink" Target="https://softwaredev.natureserve.org/jira/browse/BX-1998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bioticssupport.natureserve.org/solution/articles/225121-survey-results-biotics-5-development-priorities-roadmap-2017-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png"/><Relationship Id="rId5" Type="http://schemas.openxmlformats.org/officeDocument/2006/relationships/hyperlink" Target="http://bioticssupport.natureserve.org/" TargetMode="External"/><Relationship Id="rId4" Type="http://schemas.openxmlformats.org/officeDocument/2006/relationships/hyperlink" Target="http://bioticssupport.natureserve.org/support/solutions/articles/218124-biotics-roadmap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bioticssupport.natureserve.org/discussions/topics/313793" TargetMode="External"/><Relationship Id="rId7" Type="http://schemas.openxmlformats.org/officeDocument/2006/relationships/hyperlink" Target="http://www.natureserve.org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natureserve.org/conservation-tools/natureserve-learning-center/conservation-data-management-tools" TargetMode="External"/><Relationship Id="rId5" Type="http://schemas.openxmlformats.org/officeDocument/2006/relationships/hyperlink" Target="http://bioticssupport.natureserve.org/discussions/topics/120519" TargetMode="External"/><Relationship Id="rId4" Type="http://schemas.openxmlformats.org/officeDocument/2006/relationships/hyperlink" Target="http://help.natureserve.org/biotics/#Training_Webinars.htm%3FTocPath%3D_____2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01" y="435029"/>
            <a:ext cx="7805056" cy="2841568"/>
          </a:xfrm>
        </p:spPr>
        <p:txBody>
          <a:bodyPr>
            <a:normAutofit/>
          </a:bodyPr>
          <a:lstStyle/>
          <a:p>
            <a:r>
              <a:rPr lang="en-US" sz="4000" dirty="0"/>
              <a:t>Biotics 5.9.6 Release</a:t>
            </a:r>
            <a:br>
              <a:rPr lang="en-US" sz="4000" dirty="0"/>
            </a:br>
            <a:r>
              <a:rPr lang="en-US" sz="2700" i="1" dirty="0"/>
              <a:t>Thursday, </a:t>
            </a:r>
            <a:r>
              <a:rPr lang="en-US" sz="2700" i="1" dirty="0" err="1"/>
              <a:t>april</a:t>
            </a:r>
            <a:r>
              <a:rPr lang="en-US" sz="2700" i="1" dirty="0"/>
              <a:t> 20, 2017</a:t>
            </a:r>
            <a:br>
              <a:rPr lang="en-US" sz="2700" i="1" dirty="0"/>
            </a:br>
            <a:r>
              <a:rPr lang="en-US" sz="2700" i="1" dirty="0"/>
              <a:t>1:00 – 2:00 PM </a:t>
            </a:r>
            <a:r>
              <a:rPr lang="en-US" sz="2700" i="1" dirty="0" err="1"/>
              <a:t>EdT</a:t>
            </a:r>
            <a:endParaRPr lang="en-US" sz="2700" i="1" dirty="0"/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25982" t="21659" r="26209" b="27808"/>
          <a:stretch/>
        </p:blipFill>
        <p:spPr>
          <a:xfrm>
            <a:off x="368300" y="1315373"/>
            <a:ext cx="8592820" cy="5108912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68300" y="228870"/>
            <a:ext cx="8547100" cy="717550"/>
          </a:xfrm>
        </p:spPr>
        <p:txBody>
          <a:bodyPr/>
          <a:lstStyle/>
          <a:p>
            <a:r>
              <a:rPr lang="en-US" dirty="0"/>
              <a:t>Bulk Global EO Upload Status (L-C)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47361" y="1458033"/>
            <a:ext cx="3139439" cy="461665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C00000"/>
                </a:solidFill>
                <a:latin typeface="+mn-lt"/>
                <a:cs typeface="+mn-cs"/>
              </a:rPr>
              <a:t>http://arcg.is/0ST95m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l="1735" t="35175" r="89155" b="53379"/>
          <a:stretch/>
        </p:blipFill>
        <p:spPr>
          <a:xfrm>
            <a:off x="1484334" y="4548896"/>
            <a:ext cx="1665962" cy="1177447"/>
          </a:xfrm>
          <a:prstGeom prst="rect">
            <a:avLst/>
          </a:prstGeom>
          <a:noFill/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30405513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4"/>
          <p:cNvSpPr>
            <a:spLocks noGrp="1"/>
          </p:cNvSpPr>
          <p:nvPr>
            <p:ph type="title"/>
          </p:nvPr>
        </p:nvSpPr>
        <p:spPr>
          <a:xfrm>
            <a:off x="1904731" y="1978702"/>
            <a:ext cx="5334538" cy="838597"/>
          </a:xfrm>
        </p:spPr>
        <p:txBody>
          <a:bodyPr anchor="t">
            <a:norm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</a:rPr>
              <a:t>Discussion/Questions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117201"/>
            <a:ext cx="8474528" cy="5514607"/>
          </a:xfrm>
        </p:spPr>
        <p:txBody>
          <a:bodyPr>
            <a:noAutofit/>
          </a:bodyPr>
          <a:lstStyle/>
          <a:p>
            <a:pPr marL="861822" indent="-857250">
              <a:buFont typeface="+mj-lt"/>
              <a:buAutoNum type="arabicPeriod"/>
            </a:pPr>
            <a:r>
              <a:rPr lang="en-US" sz="3200" dirty="0"/>
              <a:t>Introduction</a:t>
            </a:r>
          </a:p>
          <a:p>
            <a:pPr marL="861822" indent="-857250">
              <a:spcAft>
                <a:spcPts val="0"/>
              </a:spcAft>
              <a:buFont typeface="+mj-lt"/>
              <a:buAutoNum type="arabicPeriod"/>
            </a:pPr>
            <a:r>
              <a:rPr lang="en-US" sz="3200" dirty="0"/>
              <a:t>New Release – Biotics 5.9.6</a:t>
            </a:r>
          </a:p>
          <a:p>
            <a:pPr marL="1657350" lvl="2" indent="-857250">
              <a:spcAft>
                <a:spcPts val="0"/>
              </a:spcAft>
            </a:pPr>
            <a:r>
              <a:rPr lang="en-US" dirty="0"/>
              <a:t>Help desk Tickets closed </a:t>
            </a:r>
            <a:r>
              <a:rPr lang="en-US"/>
              <a:t>– 25</a:t>
            </a:r>
            <a:endParaRPr lang="en-US" dirty="0"/>
          </a:p>
          <a:p>
            <a:pPr marL="1657350" lvl="2" indent="-857250">
              <a:spcAft>
                <a:spcPts val="0"/>
              </a:spcAft>
            </a:pPr>
            <a:r>
              <a:rPr lang="en-US" dirty="0">
                <a:hlinkClick r:id="rId3"/>
              </a:rPr>
              <a:t>Release Notes</a:t>
            </a:r>
            <a:endParaRPr lang="en-US" dirty="0"/>
          </a:p>
          <a:p>
            <a:pPr marL="1657350" lvl="2" indent="-857250">
              <a:spcBef>
                <a:spcPts val="0"/>
              </a:spcBef>
            </a:pPr>
            <a:r>
              <a:rPr lang="en-US" dirty="0"/>
              <a:t>Demo</a:t>
            </a:r>
          </a:p>
          <a:p>
            <a:pPr marL="861822" indent="-857250">
              <a:spcBef>
                <a:spcPts val="0"/>
              </a:spcBef>
              <a:buFont typeface="+mj-lt"/>
              <a:buAutoNum type="arabicPeriod"/>
            </a:pPr>
            <a:r>
              <a:rPr lang="en-US" sz="3200" dirty="0"/>
              <a:t>Progress on Survey Results of Individual Issues</a:t>
            </a:r>
          </a:p>
          <a:p>
            <a:pPr marL="861822" indent="-857250">
              <a:spcBef>
                <a:spcPts val="0"/>
              </a:spcBef>
              <a:buFont typeface="+mj-lt"/>
              <a:buAutoNum type="arabicPeriod"/>
            </a:pPr>
            <a:r>
              <a:rPr lang="en-US" sz="3200" dirty="0"/>
              <a:t>Updates</a:t>
            </a:r>
          </a:p>
          <a:p>
            <a:pPr marL="861822" indent="-857250">
              <a:spcBef>
                <a:spcPts val="0"/>
              </a:spcBef>
              <a:buFont typeface="+mj-lt"/>
              <a:buAutoNum type="arabicPeriod"/>
            </a:pPr>
            <a:r>
              <a:rPr lang="en-US" sz="3200" dirty="0"/>
              <a:t>Discussion/Questions</a:t>
            </a:r>
          </a:p>
        </p:txBody>
      </p:sp>
    </p:spTree>
    <p:extLst>
      <p:ext uri="{BB962C8B-B14F-4D97-AF65-F5344CB8AC3E}">
        <p14:creationId xmlns:p14="http://schemas.microsoft.com/office/powerpoint/2010/main" val="99839176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Notes 5.9.6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9877282"/>
              </p:ext>
            </p:extLst>
          </p:nvPr>
        </p:nvGraphicFramePr>
        <p:xfrm>
          <a:off x="46892" y="1203565"/>
          <a:ext cx="9073661" cy="5406482"/>
        </p:xfrm>
        <a:graphic>
          <a:graphicData uri="http://schemas.openxmlformats.org/drawingml/2006/table">
            <a:tbl>
              <a:tblPr/>
              <a:tblGrid>
                <a:gridCol w="8701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370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664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4598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Key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Summary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Component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605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BX-3085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dirty="0">
                          <a:effectLst/>
                          <a:latin typeface="+mn-lt"/>
                        </a:rPr>
                        <a:t>L-C DX: Don't cascade EST rejections to EO/SFs 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Data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Exchange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1319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hlinkClick r:id="rId3"/>
                        </a:rPr>
                        <a:t>BX-3314</a:t>
                      </a:r>
                      <a:endParaRPr lang="en-US" sz="12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L-C DX: Fix performance problems for failed records in very large record groups by removing Comparable interface from Record class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Data Exchange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0746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hlinkClick r:id="rId4"/>
                        </a:rPr>
                        <a:t>BX-3272</a:t>
                      </a:r>
                      <a:endParaRPr lang="en-US" sz="12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Create remove_deleted_table_data stored procedure in the source schema to scrub deleted records from deleted schema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Data Exchange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1849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hlinkClick r:id="rId5"/>
                        </a:rPr>
                        <a:t>BX-3261</a:t>
                      </a:r>
                      <a:endParaRPr lang="en-US" sz="12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Bulk L-C DX EO export fails for AB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Data Exchange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6562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BX-3287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dirty="0">
                          <a:effectLst/>
                          <a:latin typeface="+mn-lt"/>
                        </a:rPr>
                        <a:t>Build first set of actual unit tests for testing L-C DX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Data Exchange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66878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BX-3288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dirty="0">
                          <a:effectLst/>
                          <a:latin typeface="+mn-lt"/>
                        </a:rPr>
                        <a:t>DX unit test handoff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Data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Exchange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46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hlinkClick r:id="rId6"/>
                        </a:rPr>
                        <a:t>BX-3316</a:t>
                      </a:r>
                      <a:endParaRPr lang="en-US" sz="12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CSH IDs for 5.9.6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Documentation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9514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hlinkClick r:id="rId7"/>
                        </a:rPr>
                        <a:t>BX-3313</a:t>
                      </a:r>
                      <a:endParaRPr lang="en-US" sz="12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Update Crystal Reports for Element records - 5.9.6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Maintenance Page, Working List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5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BX-46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dirty="0">
                          <a:effectLst/>
                          <a:latin typeface="+mn-lt"/>
                        </a:rPr>
                        <a:t>Feature Search in map viewer fails when trying to 'Get Unique Values'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Map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Viewer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98904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hlinkClick r:id="rId8"/>
                        </a:rPr>
                        <a:t>BX-3304</a:t>
                      </a:r>
                      <a:endParaRPr lang="en-US" sz="12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Update to latest MapCore and latest JSAPI 3.20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Map Viewer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15984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hlinkClick r:id="rId9"/>
                        </a:rPr>
                        <a:t>BX-1998</a:t>
                      </a:r>
                      <a:endParaRPr lang="en-US" sz="12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Use ESRI Measure Widget and Test Accuracy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Map Viewer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1232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hlinkClick r:id="rId10"/>
                        </a:rPr>
                        <a:t>BX-1489</a:t>
                      </a:r>
                      <a:endParaRPr lang="en-US" sz="12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Exported empty point shapefiles are treated as line shapefiles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Map Viewer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1849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hlinkClick r:id="rId11"/>
                        </a:rPr>
                        <a:t>BX-972</a:t>
                      </a:r>
                      <a:endParaRPr lang="en-US" sz="12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improve measure tool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Map Viewer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8897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cs typeface="Arial" panose="020B0604020202020204" pitchFamily="34" charset="0"/>
                          <a:hlinkClick r:id="rId12"/>
                        </a:rPr>
                        <a:t>BX-101</a:t>
                      </a:r>
                      <a:endParaRPr lang="en-US" sz="120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Allow feature map services to be utilized in map viewer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Map Viewer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8182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BX-2957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latin typeface="+mn-lt"/>
                        </a:rPr>
                        <a:t>Updates can time out if an EO shape must be regenerated from lots of reasonably complex SFs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Map</a:t>
                      </a:r>
                      <a:r>
                        <a:rPr lang="en-U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cs typeface="Arial" panose="020B0604020202020204" pitchFamily="34" charset="0"/>
                        </a:rPr>
                        <a:t> Viewer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68028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4"/>
          <p:cNvSpPr>
            <a:spLocks noGrp="1"/>
          </p:cNvSpPr>
          <p:nvPr>
            <p:ph type="title"/>
          </p:nvPr>
        </p:nvSpPr>
        <p:spPr>
          <a:xfrm>
            <a:off x="3081338" y="839041"/>
            <a:ext cx="2981325" cy="1312344"/>
          </a:xfrm>
        </p:spPr>
        <p:txBody>
          <a:bodyPr anchor="t">
            <a:norm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</a:rPr>
              <a:t>Demo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3389" y="2667000"/>
            <a:ext cx="2638425" cy="1524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2523" y="2381250"/>
            <a:ext cx="2933700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69947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4"/>
          <p:cNvSpPr>
            <a:spLocks noGrp="1"/>
          </p:cNvSpPr>
          <p:nvPr>
            <p:ph type="title"/>
          </p:nvPr>
        </p:nvSpPr>
        <p:spPr>
          <a:xfrm>
            <a:off x="1904731" y="1978702"/>
            <a:ext cx="5334538" cy="1428641"/>
          </a:xfrm>
        </p:spPr>
        <p:txBody>
          <a:bodyPr anchor="t">
            <a:normAutofit fontScale="90000"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</a:rPr>
              <a:t>Implementation of Functionality Identified in Survey Results</a:t>
            </a:r>
          </a:p>
        </p:txBody>
      </p:sp>
    </p:spTree>
    <p:extLst>
      <p:ext uri="{BB962C8B-B14F-4D97-AF65-F5344CB8AC3E}">
        <p14:creationId xmlns:p14="http://schemas.microsoft.com/office/powerpoint/2010/main" val="305954728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Implementation of 2017 Survey Results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6360937"/>
              </p:ext>
            </p:extLst>
          </p:nvPr>
        </p:nvGraphicFramePr>
        <p:xfrm>
          <a:off x="0" y="1090168"/>
          <a:ext cx="9144003" cy="5699262"/>
        </p:xfrm>
        <a:graphic>
          <a:graphicData uri="http://schemas.openxmlformats.org/drawingml/2006/table">
            <a:tbl>
              <a:tblPr/>
              <a:tblGrid>
                <a:gridCol w="6734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2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2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55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939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4660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22341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Key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Summary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Component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Release Version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Rank in Survey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</a:rPr>
                        <a:t>Number of </a:t>
                      </a:r>
                      <a:r>
                        <a:rPr lang="en-US" sz="2000" baseline="0" dirty="0">
                          <a:solidFill>
                            <a:schemeClr val="bg1"/>
                          </a:solidFill>
                        </a:rPr>
                        <a:t>Tickets</a:t>
                      </a:r>
                      <a:endParaRPr lang="en-US" sz="2000" dirty="0">
                        <a:solidFill>
                          <a:schemeClr val="bg1"/>
                        </a:solidFill>
                      </a:endParaRP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9199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+mn-lt"/>
                        </a:rPr>
                        <a:t>BX-101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Allow feature map services to be utilized in Map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</a:rPr>
                        <a:t>Map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+mn-lt"/>
                        </a:rPr>
                        <a:t>5.9.6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+mn-lt"/>
                        </a:rPr>
                        <a:t>2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+mn-lt"/>
                        </a:rPr>
                        <a:t>5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0052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+mn-lt"/>
                        </a:rPr>
                        <a:t>BX-972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n-lt"/>
                        </a:rPr>
                        <a:t>Improve measure tool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</a:rPr>
                        <a:t>Map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+mn-lt"/>
                        </a:rPr>
                        <a:t>5.9.6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+mn-lt"/>
                        </a:rPr>
                        <a:t>5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+mn-lt"/>
                        </a:rPr>
                        <a:t>15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346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+mn-lt"/>
                        </a:rPr>
                        <a:t>BX-46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+mn-lt"/>
                        </a:rPr>
                        <a:t>Feature Search in Map fails</a:t>
                      </a:r>
                      <a:r>
                        <a:rPr lang="en-US" sz="1400" baseline="0" dirty="0">
                          <a:latin typeface="+mn-lt"/>
                        </a:rPr>
                        <a:t> when trying to </a:t>
                      </a:r>
                      <a:r>
                        <a:rPr lang="en-US" sz="1400" b="1" baseline="0" dirty="0">
                          <a:latin typeface="+mn-lt"/>
                        </a:rPr>
                        <a:t>Get Unique Values</a:t>
                      </a:r>
                      <a:endParaRPr lang="en-US" sz="1400" dirty="0">
                        <a:latin typeface="+mn-lt"/>
                      </a:endParaRP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</a:rPr>
                        <a:t>Map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+mn-lt"/>
                        </a:rPr>
                        <a:t>5.9.6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+mn-lt"/>
                        </a:rPr>
                        <a:t>17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+mn-lt"/>
                        </a:rPr>
                        <a:t>4</a:t>
                      </a:r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48056"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3192"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b="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b="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7472"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85009"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1369"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85009"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85009"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/>
                    </a:p>
                  </a:txBody>
                  <a:tcPr marL="26569" marR="26569" marT="13285" marB="1328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7462076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Biotics Roadmap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" y="1193800"/>
            <a:ext cx="438637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3366"/>
                </a:solidFill>
              </a:rPr>
              <a:t>Outlines Development Priorities of epics (broad areas of development which require significant time/effort)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3366"/>
                </a:solidFill>
              </a:rPr>
              <a:t>Updated with every new release to reflect progress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3366"/>
                </a:solidFill>
              </a:rPr>
              <a:t>Description provided for each epic in details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3366"/>
                </a:solidFill>
              </a:rPr>
              <a:t>30 responses to Biotics 5 Development Priorities – Roadmap survey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3366"/>
                </a:solidFill>
              </a:rPr>
              <a:t>Detailed responses to the Roadmap survey can be found in the Development Priorities solutions, </a:t>
            </a:r>
            <a:r>
              <a:rPr lang="en-US" sz="2000" dirty="0">
                <a:solidFill>
                  <a:srgbClr val="003366"/>
                </a:solidFill>
                <a:hlinkClick r:id="rId3"/>
              </a:rPr>
              <a:t>here</a:t>
            </a:r>
            <a:r>
              <a:rPr lang="en-US" sz="2000" dirty="0">
                <a:solidFill>
                  <a:srgbClr val="003366"/>
                </a:solidFill>
              </a:rPr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4766" y="5471151"/>
            <a:ext cx="4165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/>
              <a:t>For more information on interpreting the roadmap and for details on each roadmap item see the </a:t>
            </a:r>
            <a:r>
              <a:rPr lang="en-US" i="1" dirty="0">
                <a:hlinkClick r:id="rId4"/>
              </a:rPr>
              <a:t>Biotics Roadmap</a:t>
            </a:r>
            <a:r>
              <a:rPr lang="en-US" i="1" dirty="0"/>
              <a:t> solution within the </a:t>
            </a:r>
            <a:r>
              <a:rPr lang="en-US" i="1" dirty="0">
                <a:hlinkClick r:id="rId5"/>
              </a:rPr>
              <a:t>Biotics 5 Help Desk</a:t>
            </a:r>
            <a:endParaRPr lang="en-US" i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86370" y="1303210"/>
            <a:ext cx="4734185" cy="5086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80852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Request Training Topics!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184274"/>
            <a:ext cx="8229600" cy="5291851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Request </a:t>
            </a:r>
            <a:r>
              <a:rPr lang="en-US" b="1" dirty="0"/>
              <a:t>specific</a:t>
            </a:r>
            <a:r>
              <a:rPr lang="en-US" dirty="0"/>
              <a:t> training topics by replying to the </a:t>
            </a:r>
            <a:r>
              <a:rPr lang="en-US" dirty="0">
                <a:hlinkClick r:id="rId3"/>
              </a:rPr>
              <a:t>Request Training Topics! </a:t>
            </a:r>
            <a:r>
              <a:rPr lang="en-US" dirty="0"/>
              <a:t>Forum topic within Biotics 5 Help Desk</a:t>
            </a:r>
          </a:p>
          <a:p>
            <a:r>
              <a:rPr lang="en-US" dirty="0"/>
              <a:t>Previous training sessions available as recorded sessions in 3 locations:</a:t>
            </a:r>
          </a:p>
          <a:p>
            <a:pPr lvl="1"/>
            <a:r>
              <a:rPr lang="en-US" dirty="0"/>
              <a:t> the online help </a:t>
            </a:r>
            <a:r>
              <a:rPr lang="en-US" dirty="0">
                <a:hlinkClick r:id="rId4"/>
              </a:rPr>
              <a:t>Training Webinars</a:t>
            </a:r>
            <a:r>
              <a:rPr lang="en-US" dirty="0"/>
              <a:t> topic</a:t>
            </a:r>
          </a:p>
          <a:p>
            <a:pPr lvl="1"/>
            <a:r>
              <a:rPr lang="en-US" dirty="0">
                <a:hlinkClick r:id="rId5"/>
              </a:rPr>
              <a:t>Biotics 5 Training Webinars</a:t>
            </a:r>
            <a:r>
              <a:rPr lang="en-US" dirty="0"/>
              <a:t> forum topic (requires you to log into the help desk)</a:t>
            </a:r>
          </a:p>
          <a:p>
            <a:pPr lvl="1"/>
            <a:r>
              <a:rPr lang="en-US" dirty="0"/>
              <a:t>the </a:t>
            </a:r>
            <a:r>
              <a:rPr lang="en-US" dirty="0">
                <a:hlinkClick r:id="rId6"/>
              </a:rPr>
              <a:t>NatureServe Learning Center</a:t>
            </a:r>
            <a:r>
              <a:rPr lang="en-US" dirty="0"/>
              <a:t> (within the </a:t>
            </a:r>
            <a:r>
              <a:rPr lang="en-US" dirty="0">
                <a:hlinkClick r:id="rId7"/>
              </a:rPr>
              <a:t>NatureServe web site</a:t>
            </a:r>
            <a:r>
              <a:rPr lang="en-US" dirty="0"/>
              <a:t>)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1520758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27973" t="26464" r="27936" b="23940"/>
          <a:stretch/>
        </p:blipFill>
        <p:spPr>
          <a:xfrm>
            <a:off x="436880" y="1251759"/>
            <a:ext cx="8424816" cy="5330649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Bulk Global Upload Status (C-L)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77987" y="1628149"/>
            <a:ext cx="3297054" cy="461665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002060"/>
                </a:solidFill>
              </a:rPr>
              <a:t>http://arcg.is/0qT1uS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1402" t="34987" r="91338" b="50937"/>
          <a:stretch/>
        </p:blipFill>
        <p:spPr>
          <a:xfrm>
            <a:off x="1248149" y="4357656"/>
            <a:ext cx="1566024" cy="1707863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0285709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atureServe_PPT-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EsriMapsInfo xmlns="ESRI.ArcGIS.Mapping.OfficeIntegration.PowerPointInfo">
  <Version>Version1</Version>
  <RequiresSignIn>False</RequiresSignIn>
</EsriMapsInfo>
</file>

<file path=customXml/item10.xml><?xml version="1.0" encoding="utf-8"?>
<EsriMapsInfo xmlns="ESRI.ArcGIS.Mapping.OfficeIntegration.PowerPointInfo">
  <Version>Version1</Version>
  <RequiresSignIn>False</RequiresSignIn>
</EsriMapsInfo>
</file>

<file path=customXml/item11.xml><?xml version="1.0" encoding="utf-8"?>
<EsriMapsInfo xmlns="ESRI.ArcGIS.Mapping.OfficeIntegration.PowerPointInfo">
  <Version>Version1</Version>
  <RequiresSignIn>False</RequiresSignIn>
</EsriMapsInfo>
</file>

<file path=customXml/item12.xml><?xml version="1.0" encoding="utf-8"?>
<EsriMapsInfo xmlns="ESRI.ArcGIS.Mapping.OfficeIntegration.PowerPointInfo">
  <Version>Version1</Version>
  <RequiresSignIn>False</RequiresSignIn>
</EsriMapsInfo>
</file>

<file path=customXml/item13.xml><?xml version="1.0" encoding="utf-8"?>
<EsriMapsInfo xmlns="ESRI.ArcGIS.Mapping.OfficeIntegration.PowerPointInfo">
  <Version>Version1</Version>
  <RequiresSignIn>False</RequiresSignIn>
</EsriMapsInfo>
</file>

<file path=customXml/item1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F87FD8A8E7F5F48B79DE748D389170D" ma:contentTypeVersion="0" ma:contentTypeDescription="Create a new document." ma:contentTypeScope="" ma:versionID="630b7b3fda4e077c86f276422b6f7212">
  <xsd:schema xmlns:xsd="http://www.w3.org/2001/XMLSchema" xmlns:p="http://schemas.microsoft.com/office/2006/metadata/properties" xmlns:ns2="e010bd29-76c8-44b3-a51a-3aaade979f68" targetNamespace="http://schemas.microsoft.com/office/2006/metadata/properties" ma:root="true" ma:fieldsID="0141cdb9c1f90768e17ac13989fa226c" ns2:_="">
    <xsd:import namespace="e010bd29-76c8-44b3-a51a-3aaade979f68"/>
    <xsd:element name="properties">
      <xsd:complexType>
        <xsd:sequence>
          <xsd:element name="documentManagement">
            <xsd:complexType>
              <xsd:all>
                <xsd:element ref="ns2:Document_x0020_Description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e010bd29-76c8-44b3-a51a-3aaade979f68" elementFormDefault="qualified">
    <xsd:import namespace="http://schemas.microsoft.com/office/2006/documentManagement/types"/>
    <xsd:element name="Document_x0020_Description" ma:index="8" nillable="true" ma:displayName="Document Description" ma:internalName="Document_x0020_Description" ma:readOnly="fals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15.xml><?xml version="1.0" encoding="utf-8"?>
<EsriMapsInfo xmlns="ESRI.ArcGIS.Mapping.OfficeIntegration.PowerPointInfo">
  <Version>Version1</Version>
  <RequiresSignIn>False</RequiresSignIn>
</EsriMapsInfo>
</file>

<file path=customXml/item2.xml><?xml version="1.0" encoding="utf-8"?>
<EsriMapsInfo xmlns="ESRI.ArcGIS.Mapping.OfficeIntegration.PowerPointInfo">
  <Version>Version1</Version>
  <RequiresSignIn>False</RequiresSignIn>
</EsriMapsInfo>
</file>

<file path=customXml/item3.xml><?xml version="1.0" encoding="utf-8"?>
<EsriMapsInfo xmlns="ESRI.ArcGIS.Mapping.OfficeIntegration.PowerPointInfo">
  <Version>Version1</Version>
  <RequiresSignIn>False</RequiresSignIn>
</EsriMapsInfo>
</file>

<file path=customXml/item4.xml><?xml version="1.0" encoding="utf-8"?>
<EsriMapsInfo xmlns="ESRI.ArcGIS.Mapping.OfficeIntegration.PowerPointInfo">
  <Version>Version1</Version>
  <RequiresSignIn>False</RequiresSignIn>
</EsriMapsInfo>
</file>

<file path=customXml/item5.xml><?xml version="1.0" encoding="utf-8"?>
<EsriMapsInfo xmlns="ESRI.ArcGIS.Mapping.OfficeIntegration.PowerPointInfo">
  <Version>Version1</Version>
  <RequiresSignIn>False</RequiresSignIn>
</EsriMapsInfo>
</file>

<file path=customXml/item6.xml><?xml version="1.0" encoding="utf-8"?>
<EsriMapsInfo xmlns="ESRI.ArcGIS.Mapping.OfficeIntegration.PowerPointInfo">
  <Version>Version1</Version>
  <RequiresSignIn>False</RequiresSignIn>
</EsriMapsInfo>
</file>

<file path=customXml/item7.xml><?xml version="1.0" encoding="utf-8"?>
<p:properties xmlns:p="http://schemas.microsoft.com/office/2006/metadata/properties" xmlns:xsi="http://www.w3.org/2001/XMLSchema-instance">
  <documentManagement>
    <Document_x0020_Description xmlns="e010bd29-76c8-44b3-a51a-3aaade979f68">NatureServe PowerPoint template in PRESENTATION FORMAT. Edit to create new presentations.</Document_x0020_Description>
  </documentManagement>
</p:properties>
</file>

<file path=customXml/item8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9.xml><?xml version="1.0" encoding="utf-8"?>
<EsriMapsInfo xmlns="ESRI.ArcGIS.Mapping.OfficeIntegration.PowerPointInfo">
  <Version>Version1</Version>
  <RequiresSignIn>False</RequiresSignIn>
</EsriMapsInfo>
</file>

<file path=customXml/itemProps1.xml><?xml version="1.0" encoding="utf-8"?>
<ds:datastoreItem xmlns:ds="http://schemas.openxmlformats.org/officeDocument/2006/customXml" ds:itemID="{AC33D8FA-1B5A-4836-A0D1-DAC2CBB1409C}">
  <ds:schemaRefs>
    <ds:schemaRef ds:uri="ESRI.ArcGIS.Mapping.OfficeIntegration.PowerPointInfo"/>
  </ds:schemaRefs>
</ds:datastoreItem>
</file>

<file path=customXml/itemProps10.xml><?xml version="1.0" encoding="utf-8"?>
<ds:datastoreItem xmlns:ds="http://schemas.openxmlformats.org/officeDocument/2006/customXml" ds:itemID="{8EDE2A5F-1578-4D83-9112-DDF78A2E98E1}">
  <ds:schemaRefs>
    <ds:schemaRef ds:uri="ESRI.ArcGIS.Mapping.OfficeIntegration.PowerPointInfo"/>
  </ds:schemaRefs>
</ds:datastoreItem>
</file>

<file path=customXml/itemProps11.xml><?xml version="1.0" encoding="utf-8"?>
<ds:datastoreItem xmlns:ds="http://schemas.openxmlformats.org/officeDocument/2006/customXml" ds:itemID="{0740CE56-6E0E-4153-BF79-6B11BFC3E080}">
  <ds:schemaRefs>
    <ds:schemaRef ds:uri="ESRI.ArcGIS.Mapping.OfficeIntegration.PowerPointInfo"/>
  </ds:schemaRefs>
</ds:datastoreItem>
</file>

<file path=customXml/itemProps12.xml><?xml version="1.0" encoding="utf-8"?>
<ds:datastoreItem xmlns:ds="http://schemas.openxmlformats.org/officeDocument/2006/customXml" ds:itemID="{A9C486C3-7AE8-4056-8890-74AE95B23FA1}">
  <ds:schemaRefs>
    <ds:schemaRef ds:uri="ESRI.ArcGIS.Mapping.OfficeIntegration.PowerPointInfo"/>
  </ds:schemaRefs>
</ds:datastoreItem>
</file>

<file path=customXml/itemProps13.xml><?xml version="1.0" encoding="utf-8"?>
<ds:datastoreItem xmlns:ds="http://schemas.openxmlformats.org/officeDocument/2006/customXml" ds:itemID="{EBE371F3-B937-4752-9DD2-42FE94C5C5E1}">
  <ds:schemaRefs>
    <ds:schemaRef ds:uri="ESRI.ArcGIS.Mapping.OfficeIntegration.PowerPointInfo"/>
  </ds:schemaRefs>
</ds:datastoreItem>
</file>

<file path=customXml/itemProps14.xml><?xml version="1.0" encoding="utf-8"?>
<ds:datastoreItem xmlns:ds="http://schemas.openxmlformats.org/officeDocument/2006/customXml" ds:itemID="{099F6A7A-3B23-4FA0-87FC-E3086027C02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010bd29-76c8-44b3-a51a-3aaade979f68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15.xml><?xml version="1.0" encoding="utf-8"?>
<ds:datastoreItem xmlns:ds="http://schemas.openxmlformats.org/officeDocument/2006/customXml" ds:itemID="{7D8F710F-0F53-487E-88D8-B0D1987FF5F7}">
  <ds:schemaRefs>
    <ds:schemaRef ds:uri="ESRI.ArcGIS.Mapping.OfficeIntegration.PowerPointInfo"/>
  </ds:schemaRefs>
</ds:datastoreItem>
</file>

<file path=customXml/itemProps2.xml><?xml version="1.0" encoding="utf-8"?>
<ds:datastoreItem xmlns:ds="http://schemas.openxmlformats.org/officeDocument/2006/customXml" ds:itemID="{F1385B81-4354-409A-BD2B-9AB7126CBB21}">
  <ds:schemaRefs>
    <ds:schemaRef ds:uri="ESRI.ArcGIS.Mapping.OfficeIntegration.PowerPointInfo"/>
  </ds:schemaRefs>
</ds:datastoreItem>
</file>

<file path=customXml/itemProps3.xml><?xml version="1.0" encoding="utf-8"?>
<ds:datastoreItem xmlns:ds="http://schemas.openxmlformats.org/officeDocument/2006/customXml" ds:itemID="{0B0E5692-72FB-4B74-9EF7-EBAF85D067D8}">
  <ds:schemaRefs>
    <ds:schemaRef ds:uri="ESRI.ArcGIS.Mapping.OfficeIntegration.PowerPointInfo"/>
  </ds:schemaRefs>
</ds:datastoreItem>
</file>

<file path=customXml/itemProps4.xml><?xml version="1.0" encoding="utf-8"?>
<ds:datastoreItem xmlns:ds="http://schemas.openxmlformats.org/officeDocument/2006/customXml" ds:itemID="{8FA894C2-20DC-4459-BA0F-DD438AF86350}">
  <ds:schemaRefs>
    <ds:schemaRef ds:uri="ESRI.ArcGIS.Mapping.OfficeIntegration.PowerPointInfo"/>
  </ds:schemaRefs>
</ds:datastoreItem>
</file>

<file path=customXml/itemProps5.xml><?xml version="1.0" encoding="utf-8"?>
<ds:datastoreItem xmlns:ds="http://schemas.openxmlformats.org/officeDocument/2006/customXml" ds:itemID="{E46BBFEF-7D8C-458B-9AB2-669529E13F4C}">
  <ds:schemaRefs>
    <ds:schemaRef ds:uri="ESRI.ArcGIS.Mapping.OfficeIntegration.PowerPointInfo"/>
  </ds:schemaRefs>
</ds:datastoreItem>
</file>

<file path=customXml/itemProps6.xml><?xml version="1.0" encoding="utf-8"?>
<ds:datastoreItem xmlns:ds="http://schemas.openxmlformats.org/officeDocument/2006/customXml" ds:itemID="{4220961C-7AFC-4E19-84F6-7946D0BE66A5}">
  <ds:schemaRefs>
    <ds:schemaRef ds:uri="ESRI.ArcGIS.Mapping.OfficeIntegration.PowerPointInfo"/>
  </ds:schemaRefs>
</ds:datastoreItem>
</file>

<file path=customXml/itemProps7.xml><?xml version="1.0" encoding="utf-8"?>
<ds:datastoreItem xmlns:ds="http://schemas.openxmlformats.org/officeDocument/2006/customXml" ds:itemID="{FFC4EBBB-289D-443C-AA73-49573E0F447A}">
  <ds:schemaRefs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terms/"/>
    <ds:schemaRef ds:uri="http://purl.org/dc/elements/1.1/"/>
    <ds:schemaRef ds:uri="http://schemas.microsoft.com/office/2006/documentManagement/types"/>
    <ds:schemaRef ds:uri="e010bd29-76c8-44b3-a51a-3aaade979f68"/>
    <ds:schemaRef ds:uri="http://purl.org/dc/dcmitype/"/>
  </ds:schemaRefs>
</ds:datastoreItem>
</file>

<file path=customXml/itemProps8.xml><?xml version="1.0" encoding="utf-8"?>
<ds:datastoreItem xmlns:ds="http://schemas.openxmlformats.org/officeDocument/2006/customXml" ds:itemID="{EEEA7957-7608-46B3-B175-4B6EEE05C614}">
  <ds:schemaRefs>
    <ds:schemaRef ds:uri="http://schemas.microsoft.com/sharepoint/v3/contenttype/forms"/>
  </ds:schemaRefs>
</ds:datastoreItem>
</file>

<file path=customXml/itemProps9.xml><?xml version="1.0" encoding="utf-8"?>
<ds:datastoreItem xmlns:ds="http://schemas.openxmlformats.org/officeDocument/2006/customXml" ds:itemID="{891150DA-1CE6-4CC1-96FB-687A725059ED}">
  <ds:schemaRefs>
    <ds:schemaRef ds:uri="ESRI.ArcGIS.Mapping.OfficeIntegration.PowerPointInfo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19241</TotalTime>
  <Words>459</Words>
  <Application>Microsoft Office PowerPoint</Application>
  <PresentationFormat>On-screen Show (4:3)</PresentationFormat>
  <Paragraphs>115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Trebuchet MS</vt:lpstr>
      <vt:lpstr>NatureServe_PPT-Template</vt:lpstr>
      <vt:lpstr>Biotics 5.9.6 Release Thursday, april 20, 2017 1:00 – 2:00 PM EdT</vt:lpstr>
      <vt:lpstr>Agenda</vt:lpstr>
      <vt:lpstr>Release Notes 5.9.6</vt:lpstr>
      <vt:lpstr>Demo</vt:lpstr>
      <vt:lpstr>Implementation of Functionality Identified in Survey Results</vt:lpstr>
      <vt:lpstr>Implementation of 2017 Survey Results</vt:lpstr>
      <vt:lpstr>Biotics Roadmap</vt:lpstr>
      <vt:lpstr>Request Training Topics!</vt:lpstr>
      <vt:lpstr>Bulk Global Upload Status (C-L)</vt:lpstr>
      <vt:lpstr>Bulk Global EO Upload Status (L-C)</vt:lpstr>
      <vt:lpstr>Discussion/Questions</vt:lpstr>
    </vt:vector>
  </TitlesOfParts>
  <Company>NatureServe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Marketing Strategy</dc:title>
  <dc:creator>Kyle Copas</dc:creator>
  <cp:lastModifiedBy>Whitney Weber</cp:lastModifiedBy>
  <cp:revision>1141</cp:revision>
  <cp:lastPrinted>2015-08-13T18:00:21Z</cp:lastPrinted>
  <dcterms:created xsi:type="dcterms:W3CDTF">2010-06-22T21:10:03Z</dcterms:created>
  <dcterms:modified xsi:type="dcterms:W3CDTF">2017-04-20T16:58:23Z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0x0101004F87FD8A8E7F5F48B79DE748D389170D</vt:lpwstr>
  </property>
</Properties>
</file>