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4"/>
  </p:sldMasterIdLst>
  <p:notesMasterIdLst>
    <p:notesMasterId r:id="rId27"/>
  </p:notesMasterIdLst>
  <p:handoutMasterIdLst>
    <p:handoutMasterId r:id="rId28"/>
  </p:handoutMasterIdLst>
  <p:sldIdLst>
    <p:sldId id="461" r:id="rId5"/>
    <p:sldId id="752" r:id="rId6"/>
    <p:sldId id="745" r:id="rId7"/>
    <p:sldId id="692" r:id="rId8"/>
    <p:sldId id="684" r:id="rId9"/>
    <p:sldId id="713" r:id="rId10"/>
    <p:sldId id="691" r:id="rId11"/>
    <p:sldId id="753" r:id="rId12"/>
    <p:sldId id="761" r:id="rId13"/>
    <p:sldId id="764" r:id="rId14"/>
    <p:sldId id="755" r:id="rId15"/>
    <p:sldId id="763" r:id="rId16"/>
    <p:sldId id="439" r:id="rId17"/>
    <p:sldId id="754" r:id="rId18"/>
    <p:sldId id="455" r:id="rId19"/>
    <p:sldId id="717" r:id="rId20"/>
    <p:sldId id="760" r:id="rId21"/>
    <p:sldId id="758" r:id="rId22"/>
    <p:sldId id="757" r:id="rId23"/>
    <p:sldId id="719" r:id="rId24"/>
    <p:sldId id="759" r:id="rId25"/>
    <p:sldId id="703" r:id="rId26"/>
  </p:sldIdLst>
  <p:sldSz cx="12192000" cy="6858000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orient="horz" pos="2208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87"/>
    <a:srgbClr val="003D80"/>
    <a:srgbClr val="ADC2E9"/>
    <a:srgbClr val="003366"/>
    <a:srgbClr val="996600"/>
    <a:srgbClr val="FAC864"/>
    <a:srgbClr val="FFFFFF"/>
    <a:srgbClr val="FFD32F"/>
    <a:srgbClr val="006666"/>
    <a:srgbClr val="50C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7A301-7B9E-4775-9E08-4D193588390F}" v="18" dt="2023-02-08T18:39:30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7" autoAdjust="0"/>
    <p:restoredTop sz="87209" autoAdjust="0"/>
  </p:normalViewPr>
  <p:slideViewPr>
    <p:cSldViewPr snapToGrid="0" snapToObjects="1">
      <p:cViewPr varScale="1">
        <p:scale>
          <a:sx n="80" d="100"/>
          <a:sy n="80" d="100"/>
        </p:scale>
        <p:origin x="60" y="60"/>
      </p:cViewPr>
      <p:guideLst>
        <p:guide orient="horz" pos="1776"/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Young" userId="4994272d-93d8-4835-8bf9-ec31827573e8" providerId="ADAL" clId="{2FA7A301-7B9E-4775-9E08-4D193588390F}"/>
    <pc:docChg chg="undo custSel addSld delSld modSld">
      <pc:chgData name="Bruce Young" userId="4994272d-93d8-4835-8bf9-ec31827573e8" providerId="ADAL" clId="{2FA7A301-7B9E-4775-9E08-4D193588390F}" dt="2023-02-08T18:39:30.651" v="76"/>
      <pc:docMkLst>
        <pc:docMk/>
      </pc:docMkLst>
      <pc:sldChg chg="modSp mod">
        <pc:chgData name="Bruce Young" userId="4994272d-93d8-4835-8bf9-ec31827573e8" providerId="ADAL" clId="{2FA7A301-7B9E-4775-9E08-4D193588390F}" dt="2023-02-07T15:50:30.921" v="60" actId="1076"/>
        <pc:sldMkLst>
          <pc:docMk/>
          <pc:sldMk cId="4240730880" sldId="455"/>
        </pc:sldMkLst>
        <pc:spChg chg="mod">
          <ac:chgData name="Bruce Young" userId="4994272d-93d8-4835-8bf9-ec31827573e8" providerId="ADAL" clId="{2FA7A301-7B9E-4775-9E08-4D193588390F}" dt="2023-02-07T15:49:39.262" v="56" actId="113"/>
          <ac:spMkLst>
            <pc:docMk/>
            <pc:sldMk cId="4240730880" sldId="455"/>
            <ac:spMk id="4" creationId="{A1255D04-60E7-4CC1-ADC3-CD6611BF432D}"/>
          </ac:spMkLst>
        </pc:spChg>
        <pc:graphicFrameChg chg="mod modGraphic">
          <ac:chgData name="Bruce Young" userId="4994272d-93d8-4835-8bf9-ec31827573e8" providerId="ADAL" clId="{2FA7A301-7B9E-4775-9E08-4D193588390F}" dt="2023-02-07T15:50:30.921" v="60" actId="1076"/>
          <ac:graphicFrameMkLst>
            <pc:docMk/>
            <pc:sldMk cId="4240730880" sldId="455"/>
            <ac:graphicFrameMk id="8" creationId="{8B2E6279-3CC8-4ED1-9994-442D54F7666C}"/>
          </ac:graphicFrameMkLst>
        </pc:graphicFrameChg>
      </pc:sldChg>
      <pc:sldChg chg="mod modShow">
        <pc:chgData name="Bruce Young" userId="4994272d-93d8-4835-8bf9-ec31827573e8" providerId="ADAL" clId="{2FA7A301-7B9E-4775-9E08-4D193588390F}" dt="2023-02-07T15:30:19.037" v="0" actId="729"/>
        <pc:sldMkLst>
          <pc:docMk/>
          <pc:sldMk cId="3620364009" sldId="684"/>
        </pc:sldMkLst>
      </pc:sldChg>
      <pc:sldChg chg="modSp mod">
        <pc:chgData name="Bruce Young" userId="4994272d-93d8-4835-8bf9-ec31827573e8" providerId="ADAL" clId="{2FA7A301-7B9E-4775-9E08-4D193588390F}" dt="2023-02-07T15:38:46.337" v="17" actId="1076"/>
        <pc:sldMkLst>
          <pc:docMk/>
          <pc:sldMk cId="1741910403" sldId="713"/>
        </pc:sldMkLst>
        <pc:spChg chg="mod">
          <ac:chgData name="Bruce Young" userId="4994272d-93d8-4835-8bf9-ec31827573e8" providerId="ADAL" clId="{2FA7A301-7B9E-4775-9E08-4D193588390F}" dt="2023-02-07T15:38:26.354" v="14" actId="20577"/>
          <ac:spMkLst>
            <pc:docMk/>
            <pc:sldMk cId="1741910403" sldId="713"/>
            <ac:spMk id="3" creationId="{E70944C0-024D-4CEB-BAF3-068A6D15899B}"/>
          </ac:spMkLst>
        </pc:spChg>
        <pc:spChg chg="mod">
          <ac:chgData name="Bruce Young" userId="4994272d-93d8-4835-8bf9-ec31827573e8" providerId="ADAL" clId="{2FA7A301-7B9E-4775-9E08-4D193588390F}" dt="2023-02-07T15:37:34.442" v="4" actId="1076"/>
          <ac:spMkLst>
            <pc:docMk/>
            <pc:sldMk cId="1741910403" sldId="713"/>
            <ac:spMk id="8" creationId="{AD2A9EA7-D67D-41D7-99B3-C0CA908FFE0E}"/>
          </ac:spMkLst>
        </pc:spChg>
        <pc:spChg chg="mod">
          <ac:chgData name="Bruce Young" userId="4994272d-93d8-4835-8bf9-ec31827573e8" providerId="ADAL" clId="{2FA7A301-7B9E-4775-9E08-4D193588390F}" dt="2023-02-07T15:30:48.972" v="2" actId="6549"/>
          <ac:spMkLst>
            <pc:docMk/>
            <pc:sldMk cId="1741910403" sldId="713"/>
            <ac:spMk id="11" creationId="{FC07C73E-6217-4A31-96EB-43C1B74FE3DC}"/>
          </ac:spMkLst>
        </pc:spChg>
        <pc:grpChg chg="mod">
          <ac:chgData name="Bruce Young" userId="4994272d-93d8-4835-8bf9-ec31827573e8" providerId="ADAL" clId="{2FA7A301-7B9E-4775-9E08-4D193588390F}" dt="2023-02-07T15:38:40.386" v="16" actId="1076"/>
          <ac:grpSpMkLst>
            <pc:docMk/>
            <pc:sldMk cId="1741910403" sldId="713"/>
            <ac:grpSpMk id="7" creationId="{460D0F17-8568-4833-998E-54B088235BB5}"/>
          </ac:grpSpMkLst>
        </pc:grpChg>
        <pc:picChg chg="mod">
          <ac:chgData name="Bruce Young" userId="4994272d-93d8-4835-8bf9-ec31827573e8" providerId="ADAL" clId="{2FA7A301-7B9E-4775-9E08-4D193588390F}" dt="2023-02-07T15:38:46.337" v="17" actId="1076"/>
          <ac:picMkLst>
            <pc:docMk/>
            <pc:sldMk cId="1741910403" sldId="713"/>
            <ac:picMk id="10" creationId="{22A5AEAE-51DB-4156-ADFC-BD0DEC39C1E1}"/>
          </ac:picMkLst>
        </pc:picChg>
      </pc:sldChg>
      <pc:sldChg chg="modAnim">
        <pc:chgData name="Bruce Young" userId="4994272d-93d8-4835-8bf9-ec31827573e8" providerId="ADAL" clId="{2FA7A301-7B9E-4775-9E08-4D193588390F}" dt="2023-02-08T18:39:30.651" v="76"/>
        <pc:sldMkLst>
          <pc:docMk/>
          <pc:sldMk cId="1237810514" sldId="717"/>
        </pc:sldMkLst>
      </pc:sldChg>
      <pc:sldChg chg="delSp modSp modAnim">
        <pc:chgData name="Bruce Young" userId="4994272d-93d8-4835-8bf9-ec31827573e8" providerId="ADAL" clId="{2FA7A301-7B9E-4775-9E08-4D193588390F}" dt="2023-02-08T18:26:54.669" v="65" actId="6549"/>
        <pc:sldMkLst>
          <pc:docMk/>
          <pc:sldMk cId="65067955" sldId="753"/>
        </pc:sldMkLst>
        <pc:spChg chg="mod topLvl">
          <ac:chgData name="Bruce Young" userId="4994272d-93d8-4835-8bf9-ec31827573e8" providerId="ADAL" clId="{2FA7A301-7B9E-4775-9E08-4D193588390F}" dt="2023-02-08T18:26:08.584" v="61" actId="165"/>
          <ac:spMkLst>
            <pc:docMk/>
            <pc:sldMk cId="65067955" sldId="753"/>
            <ac:spMk id="4" creationId="{2C70B192-7078-4988-8BEE-C9DF1C5FB261}"/>
          </ac:spMkLst>
        </pc:spChg>
        <pc:spChg chg="mod topLvl">
          <ac:chgData name="Bruce Young" userId="4994272d-93d8-4835-8bf9-ec31827573e8" providerId="ADAL" clId="{2FA7A301-7B9E-4775-9E08-4D193588390F}" dt="2023-02-08T18:26:54.669" v="65" actId="6549"/>
          <ac:spMkLst>
            <pc:docMk/>
            <pc:sldMk cId="65067955" sldId="753"/>
            <ac:spMk id="9" creationId="{5321A9A3-4F90-4905-956F-889781AB228A}"/>
          </ac:spMkLst>
        </pc:spChg>
        <pc:grpChg chg="del">
          <ac:chgData name="Bruce Young" userId="4994272d-93d8-4835-8bf9-ec31827573e8" providerId="ADAL" clId="{2FA7A301-7B9E-4775-9E08-4D193588390F}" dt="2023-02-08T18:26:08.584" v="61" actId="165"/>
          <ac:grpSpMkLst>
            <pc:docMk/>
            <pc:sldMk cId="65067955" sldId="753"/>
            <ac:grpSpMk id="5" creationId="{65EB79DE-7DE3-49AB-B94B-8D495BEFAFF1}"/>
          </ac:grpSpMkLst>
        </pc:grpChg>
        <pc:picChg chg="mod topLvl">
          <ac:chgData name="Bruce Young" userId="4994272d-93d8-4835-8bf9-ec31827573e8" providerId="ADAL" clId="{2FA7A301-7B9E-4775-9E08-4D193588390F}" dt="2023-02-08T18:26:08.584" v="61" actId="165"/>
          <ac:picMkLst>
            <pc:docMk/>
            <pc:sldMk cId="65067955" sldId="753"/>
            <ac:picMk id="2052" creationId="{1B39A407-6301-4704-96A8-2DA24E8228FD}"/>
          </ac:picMkLst>
        </pc:picChg>
      </pc:sldChg>
      <pc:sldChg chg="modSp mod">
        <pc:chgData name="Bruce Young" userId="4994272d-93d8-4835-8bf9-ec31827573e8" providerId="ADAL" clId="{2FA7A301-7B9E-4775-9E08-4D193588390F}" dt="2023-02-07T15:46:13.690" v="31" actId="1076"/>
        <pc:sldMkLst>
          <pc:docMk/>
          <pc:sldMk cId="241634907" sldId="754"/>
        </pc:sldMkLst>
        <pc:spChg chg="mod">
          <ac:chgData name="Bruce Young" userId="4994272d-93d8-4835-8bf9-ec31827573e8" providerId="ADAL" clId="{2FA7A301-7B9E-4775-9E08-4D193588390F}" dt="2023-02-07T15:45:54.738" v="23" actId="1076"/>
          <ac:spMkLst>
            <pc:docMk/>
            <pc:sldMk cId="241634907" sldId="754"/>
            <ac:spMk id="32" creationId="{DCF0B5FD-E786-4701-9E58-13943A47ED1F}"/>
          </ac:spMkLst>
        </pc:spChg>
        <pc:spChg chg="mod">
          <ac:chgData name="Bruce Young" userId="4994272d-93d8-4835-8bf9-ec31827573e8" providerId="ADAL" clId="{2FA7A301-7B9E-4775-9E08-4D193588390F}" dt="2023-02-07T15:46:13.690" v="31" actId="1076"/>
          <ac:spMkLst>
            <pc:docMk/>
            <pc:sldMk cId="241634907" sldId="754"/>
            <ac:spMk id="35" creationId="{8979FBB3-144A-4BA7-8295-081832A2EE61}"/>
          </ac:spMkLst>
        </pc:spChg>
        <pc:spChg chg="mod">
          <ac:chgData name="Bruce Young" userId="4994272d-93d8-4835-8bf9-ec31827573e8" providerId="ADAL" clId="{2FA7A301-7B9E-4775-9E08-4D193588390F}" dt="2023-02-07T15:46:04.997" v="27" actId="1076"/>
          <ac:spMkLst>
            <pc:docMk/>
            <pc:sldMk cId="241634907" sldId="754"/>
            <ac:spMk id="36" creationId="{78B6AAED-D083-45EA-8C5E-C1B0022038E4}"/>
          </ac:spMkLst>
        </pc:spChg>
      </pc:sldChg>
      <pc:sldChg chg="new del">
        <pc:chgData name="Bruce Young" userId="4994272d-93d8-4835-8bf9-ec31827573e8" providerId="ADAL" clId="{2FA7A301-7B9E-4775-9E08-4D193588390F}" dt="2023-02-07T15:41:59.870" v="19" actId="680"/>
        <pc:sldMkLst>
          <pc:docMk/>
          <pc:sldMk cId="2268719182" sldId="7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_treher\Desktop\Stachys%20upd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_treher\Desktop\Stachys%20updat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_treher\Desktop\Stachys%20upda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_treher\Desktop\Stachys%20upda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_treher\Desktop\Stachys%20upda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_treher\Desktop\Stachys%20upda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S. glau.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3E-49E6-ACF3-E4483F196C78}"/>
              </c:ext>
            </c:extLst>
          </c:dPt>
          <c:cat>
            <c:strLit>
              <c:ptCount val="1"/>
              <c:pt idx="0">
                <c:v>S. glau.</c:v>
              </c:pt>
            </c:strLit>
          </c:cat>
          <c:val>
            <c:numRef>
              <c:f>Sheet1!$B$1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E-49E6-ACF3-E4483F196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1C-4FC6-AE45-9993C4D2FAE2}"/>
              </c:ext>
            </c:extLst>
          </c:dPt>
          <c:dPt>
            <c:idx val="1"/>
            <c:bubble3D val="0"/>
            <c:spPr>
              <a:solidFill>
                <a:srgbClr val="E9AD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1C-4FC6-AE45-9993C4D2FAE2}"/>
              </c:ext>
            </c:extLst>
          </c:dPt>
          <c:cat>
            <c:strRef>
              <c:f>Sheet1!$A$1:$A$2</c:f>
              <c:strCache>
                <c:ptCount val="2"/>
                <c:pt idx="0">
                  <c:v>S. glau.</c:v>
                </c:pt>
                <c:pt idx="1">
                  <c:v>S. brev.</c:v>
                </c:pt>
              </c:strCache>
            </c:strRef>
          </c:cat>
          <c:val>
            <c:numRef>
              <c:f>Sheet1!$C$1:$C$2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C-4FC6-AE45-9993C4D2F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63-4D83-904D-8D2620FE4336}"/>
              </c:ext>
            </c:extLst>
          </c:dPt>
          <c:dPt>
            <c:idx val="1"/>
            <c:bubble3D val="0"/>
            <c:spPr>
              <a:solidFill>
                <a:srgbClr val="E9AD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63-4D83-904D-8D2620FE4336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3-4D83-904D-8D2620FE4336}"/>
              </c:ext>
            </c:extLst>
          </c:dPt>
          <c:cat>
            <c:strRef>
              <c:f>Sheet1!$A$1:$A$3</c:f>
              <c:strCache>
                <c:ptCount val="3"/>
                <c:pt idx="0">
                  <c:v>S. glau.</c:v>
                </c:pt>
                <c:pt idx="1">
                  <c:v>S. brev.</c:v>
                </c:pt>
                <c:pt idx="2">
                  <c:v>S. wet.</c:v>
                </c:pt>
              </c:strCache>
            </c:strRef>
          </c:cat>
          <c:val>
            <c:numRef>
              <c:f>Sheet1!$D$1:$D$3</c:f>
              <c:numCache>
                <c:formatCode>General</c:formatCode>
                <c:ptCount val="3"/>
                <c:pt idx="0">
                  <c:v>40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63-4D83-904D-8D2620FE4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S. glau.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3E-49E6-ACF3-E4483F196C78}"/>
              </c:ext>
            </c:extLst>
          </c:dPt>
          <c:cat>
            <c:strLit>
              <c:ptCount val="1"/>
              <c:pt idx="0">
                <c:v>S. glau.</c:v>
              </c:pt>
            </c:strLit>
          </c:cat>
          <c:val>
            <c:numRef>
              <c:f>Sheet1!$B$1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E-49E6-ACF3-E4483F196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1C-4FC6-AE45-9993C4D2FAE2}"/>
              </c:ext>
            </c:extLst>
          </c:dPt>
          <c:dPt>
            <c:idx val="1"/>
            <c:bubble3D val="0"/>
            <c:spPr>
              <a:solidFill>
                <a:srgbClr val="E9AD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1C-4FC6-AE45-9993C4D2FAE2}"/>
              </c:ext>
            </c:extLst>
          </c:dPt>
          <c:cat>
            <c:strRef>
              <c:f>Sheet1!$A$1:$A$2</c:f>
              <c:strCache>
                <c:ptCount val="2"/>
                <c:pt idx="0">
                  <c:v>S. glau.</c:v>
                </c:pt>
                <c:pt idx="1">
                  <c:v>S. brev.</c:v>
                </c:pt>
              </c:strCache>
            </c:strRef>
          </c:cat>
          <c:val>
            <c:numRef>
              <c:f>Sheet1!$C$1:$C$2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C-4FC6-AE45-9993C4D2F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63-4D83-904D-8D2620FE4336}"/>
              </c:ext>
            </c:extLst>
          </c:dPt>
          <c:dPt>
            <c:idx val="1"/>
            <c:bubble3D val="0"/>
            <c:spPr>
              <a:solidFill>
                <a:srgbClr val="E9AD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63-4D83-904D-8D2620FE4336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3-4D83-904D-8D2620FE4336}"/>
              </c:ext>
            </c:extLst>
          </c:dPt>
          <c:cat>
            <c:strRef>
              <c:f>Sheet1!$A$1:$A$3</c:f>
              <c:strCache>
                <c:ptCount val="3"/>
                <c:pt idx="0">
                  <c:v>S. glau.</c:v>
                </c:pt>
                <c:pt idx="1">
                  <c:v>S. brev.</c:v>
                </c:pt>
                <c:pt idx="2">
                  <c:v>S. wet.</c:v>
                </c:pt>
              </c:strCache>
            </c:strRef>
          </c:cat>
          <c:val>
            <c:numRef>
              <c:f>Sheet1!$D$1:$D$3</c:f>
              <c:numCache>
                <c:formatCode>General</c:formatCode>
                <c:ptCount val="3"/>
                <c:pt idx="0">
                  <c:v>40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63-4D83-904D-8D2620FE4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91458-6F6E-44D3-8B5F-6DB843684133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563075-BAF1-469B-AA96-074E72DF1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2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550D7873-B4CE-4CC7-9EF7-758734F9C130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2775"/>
            <a:ext cx="5619750" cy="418782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06233C49-41FB-4607-82CB-E3D0B64E4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8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7CC4F-F3F3-4A65-902A-79854D223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BD21F-0438-48DA-AFA2-0DC6B7B75B47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761858" name="Rectangle 2">
            <a:extLst>
              <a:ext uri="{FF2B5EF4-FFF2-40B4-BE49-F238E27FC236}">
                <a16:creationId xmlns:a16="http://schemas.microsoft.com/office/drawing/2014/main" id="{79F7E31C-4425-474B-BF10-E5C0CE330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61859" name="Rectangle 3">
            <a:extLst>
              <a:ext uri="{FF2B5EF4-FFF2-40B4-BE49-F238E27FC236}">
                <a16:creationId xmlns:a16="http://schemas.microsoft.com/office/drawing/2014/main" id="{332F3651-9F02-40FF-B621-31CFCE451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204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0" kern="1200" dirty="0">
              <a:solidFill>
                <a:srgbClr val="003366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7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rgbClr val="003366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4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rgbClr val="003366"/>
                </a:solidFill>
                <a:latin typeface="Trebuchet MS"/>
                <a:ea typeface="+mn-ea"/>
                <a:cs typeface="+mn-cs"/>
              </a:rPr>
              <a:t>Standard </a:t>
            </a:r>
            <a:r>
              <a:rPr lang="en-US" sz="1000" dirty="0">
                <a:effectLst/>
              </a:rPr>
              <a:t>, varies according to the pertinent Element type and geographic area. 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rgbClr val="003366"/>
                </a:solidFill>
                <a:latin typeface="Trebuchet MS"/>
                <a:ea typeface="+mn-ea"/>
                <a:cs typeface="+mn-cs"/>
              </a:rPr>
              <a:t>Provisional </a:t>
            </a:r>
            <a:r>
              <a:rPr lang="en-US" sz="1000" dirty="0">
                <a:effectLst/>
              </a:rPr>
              <a:t>Examples: Newly discovered taxa not yet formally described or not addressed in a standard classification, taxa newly discovered in geographic area covered by standard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ffectLst/>
              </a:rPr>
              <a:t>Nonstandard </a:t>
            </a:r>
            <a:r>
              <a:rPr lang="en-US" sz="1000" dirty="0" err="1">
                <a:effectLst/>
              </a:rPr>
              <a:t>Nonstandard</a:t>
            </a:r>
            <a:r>
              <a:rPr lang="en-US" sz="1000" dirty="0">
                <a:effectLst/>
              </a:rPr>
              <a:t> Elements as circumscribed may be included as a part of a standard Element, or may include parts of two or more standard Elements. 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rgbClr val="003366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4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rgbClr val="003366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52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rgbClr val="003366"/>
                </a:solidFill>
                <a:latin typeface="Trebuchet MS"/>
                <a:ea typeface="+mn-ea"/>
                <a:cs typeface="+mn-cs"/>
              </a:rPr>
              <a:t>Now let’s look at what happens behind the scenes in Biotics, focusing on the bottom 2 rows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41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rgbClr val="003366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3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rgbClr val="003366"/>
                </a:solidFill>
                <a:latin typeface="Trebuchet MS"/>
                <a:ea typeface="+mn-ea"/>
                <a:cs typeface="+mn-cs"/>
              </a:rPr>
              <a:t>If at least one program still recognized the old S glaucus concept, we would retain it as a nonstandard. We only deactivate it if no one recognizes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01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48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Why these groups? Conservation priorities, well-enough to be assessed, taxonomic authority available, expert knowledge available for 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956F86-3B85-4A4E-AB90-F24BB9FBE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6AFEC-50DA-4EAA-AE15-AF2B219BAFFB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726018" name="Rectangle 2">
            <a:extLst>
              <a:ext uri="{FF2B5EF4-FFF2-40B4-BE49-F238E27FC236}">
                <a16:creationId xmlns:a16="http://schemas.microsoft.com/office/drawing/2014/main" id="{D0F4175E-2D28-49FD-BE28-AB2D9D1EE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26019" name="Rectangle 3">
            <a:extLst>
              <a:ext uri="{FF2B5EF4-FFF2-40B4-BE49-F238E27FC236}">
                <a16:creationId xmlns:a16="http://schemas.microsoft.com/office/drawing/2014/main" id="{9FC808D8-629F-4116-BD07-F65081F46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1344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09D2C7-0D30-4957-B8CF-70B4860B3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FE45B-DD08-48F4-A676-9F17AE6F4EA7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769026" name="Rectangle 2">
            <a:extLst>
              <a:ext uri="{FF2B5EF4-FFF2-40B4-BE49-F238E27FC236}">
                <a16:creationId xmlns:a16="http://schemas.microsoft.com/office/drawing/2014/main" id="{467B4B3C-902E-44E8-ABBF-869F8E9D0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69027" name="Rectangle 3">
            <a:extLst>
              <a:ext uri="{FF2B5EF4-FFF2-40B4-BE49-F238E27FC236}">
                <a16:creationId xmlns:a16="http://schemas.microsoft.com/office/drawing/2014/main" id="{01E00B9C-8118-43FE-A3A0-784C8F727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45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407D55-6040-49F7-8007-CE933D201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CF540-33D3-493E-80AB-2022E00F3EF5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766978" name="Rectangle 2">
            <a:extLst>
              <a:ext uri="{FF2B5EF4-FFF2-40B4-BE49-F238E27FC236}">
                <a16:creationId xmlns:a16="http://schemas.microsoft.com/office/drawing/2014/main" id="{33C7910B-F67F-42CE-86C1-11DDA9988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66979" name="Rectangle 3">
            <a:extLst>
              <a:ext uri="{FF2B5EF4-FFF2-40B4-BE49-F238E27FC236}">
                <a16:creationId xmlns:a16="http://schemas.microsoft.com/office/drawing/2014/main" id="{C4AE3A99-D281-47BA-A868-9B18AA102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099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2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7CC4F-F3F3-4A65-902A-79854D223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BD21F-0438-48DA-AFA2-0DC6B7B75B47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761858" name="Rectangle 2">
            <a:extLst>
              <a:ext uri="{FF2B5EF4-FFF2-40B4-BE49-F238E27FC236}">
                <a16:creationId xmlns:a16="http://schemas.microsoft.com/office/drawing/2014/main" id="{79F7E31C-4425-474B-BF10-E5C0CE330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61859" name="Rectangle 3">
            <a:extLst>
              <a:ext uri="{FF2B5EF4-FFF2-40B4-BE49-F238E27FC236}">
                <a16:creationId xmlns:a16="http://schemas.microsoft.com/office/drawing/2014/main" id="{332F3651-9F02-40FF-B621-31CFCE451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5611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7CC4F-F3F3-4A65-902A-79854D223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BD21F-0438-48DA-AFA2-0DC6B7B75B47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761858" name="Rectangle 2">
            <a:extLst>
              <a:ext uri="{FF2B5EF4-FFF2-40B4-BE49-F238E27FC236}">
                <a16:creationId xmlns:a16="http://schemas.microsoft.com/office/drawing/2014/main" id="{79F7E31C-4425-474B-BF10-E5C0CE330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61859" name="Rectangle 3">
            <a:extLst>
              <a:ext uri="{FF2B5EF4-FFF2-40B4-BE49-F238E27FC236}">
                <a16:creationId xmlns:a16="http://schemas.microsoft.com/office/drawing/2014/main" id="{332F3651-9F02-40FF-B621-31CFCE451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00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7CC4F-F3F3-4A65-902A-79854D223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BD21F-0438-48DA-AFA2-0DC6B7B75B47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761858" name="Rectangle 2">
            <a:extLst>
              <a:ext uri="{FF2B5EF4-FFF2-40B4-BE49-F238E27FC236}">
                <a16:creationId xmlns:a16="http://schemas.microsoft.com/office/drawing/2014/main" id="{79F7E31C-4425-474B-BF10-E5C0CE330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61859" name="Rectangle 3">
            <a:extLst>
              <a:ext uri="{FF2B5EF4-FFF2-40B4-BE49-F238E27FC236}">
                <a16:creationId xmlns:a16="http://schemas.microsoft.com/office/drawing/2014/main" id="{332F3651-9F02-40FF-B621-31CFCE451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922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7CC4F-F3F3-4A65-902A-79854D223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BD21F-0438-48DA-AFA2-0DC6B7B75B47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761858" name="Rectangle 2">
            <a:extLst>
              <a:ext uri="{FF2B5EF4-FFF2-40B4-BE49-F238E27FC236}">
                <a16:creationId xmlns:a16="http://schemas.microsoft.com/office/drawing/2014/main" id="{79F7E31C-4425-474B-BF10-E5C0CE330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61859" name="Rectangle 3">
            <a:extLst>
              <a:ext uri="{FF2B5EF4-FFF2-40B4-BE49-F238E27FC236}">
                <a16:creationId xmlns:a16="http://schemas.microsoft.com/office/drawing/2014/main" id="{332F3651-9F02-40FF-B621-31CFCE451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2458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7CC4F-F3F3-4A65-902A-79854D223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BD21F-0438-48DA-AFA2-0DC6B7B75B47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761858" name="Rectangle 2">
            <a:extLst>
              <a:ext uri="{FF2B5EF4-FFF2-40B4-BE49-F238E27FC236}">
                <a16:creationId xmlns:a16="http://schemas.microsoft.com/office/drawing/2014/main" id="{79F7E31C-4425-474B-BF10-E5C0CE330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761859" name="Rectangle 3">
            <a:extLst>
              <a:ext uri="{FF2B5EF4-FFF2-40B4-BE49-F238E27FC236}">
                <a16:creationId xmlns:a16="http://schemas.microsoft.com/office/drawing/2014/main" id="{332F3651-9F02-40FF-B621-31CFCE451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00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5F5347B-FCDD-4D9D-BC48-A6BDB17AD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6210" y="1524572"/>
            <a:ext cx="8306181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2345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B42E-C7BA-4747-9FFE-855AF69A7B8F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EA50-AEDF-4CBC-8F41-FEC2C9081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0668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75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84275"/>
            <a:ext cx="10972800" cy="494188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0660-D2A8-4569-917C-3B2FE0792EDF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3B33-C1B7-4734-8A80-26F81885F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9180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781B-4673-4A45-8EDD-0AA00EA30C52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71BE-F1F6-4ECD-AF65-1B33249CE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153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6E384C56-3366-42CA-9563-E98DC5DA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1074988"/>
            <a:ext cx="8995611" cy="1944938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D8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9C4B1E-733B-487B-B578-ECF47078C9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777" y="3344863"/>
            <a:ext cx="8995611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962036D-47F2-44C0-839B-3287901A7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49404C-CFD0-493E-A5ED-5F4E27691502}"/>
              </a:ext>
            </a:extLst>
          </p:cNvPr>
          <p:cNvCxnSpPr>
            <a:cxnSpLocks/>
            <a:stCxn id="8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E96E19D-F2D7-4873-AA1A-362E08D76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85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68C821C-DB0C-44D7-A048-DCFB1EBD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F1292C-8374-488E-8588-3FA25A7F8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5638"/>
            <a:ext cx="10515600" cy="4354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D80"/>
                </a:solidFill>
                <a:latin typeface="+mj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rgbClr val="003D80"/>
                </a:solidFill>
                <a:latin typeface="+mj-lt"/>
              </a:defRPr>
            </a:lvl2pPr>
            <a:lvl3pPr>
              <a:defRPr sz="2000">
                <a:solidFill>
                  <a:srgbClr val="003D80"/>
                </a:solidFill>
                <a:latin typeface="+mj-lt"/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3D80"/>
                </a:solidFill>
                <a:latin typeface="+mj-lt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solidFill>
                  <a:srgbClr val="003D8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D2D918-0E0F-422B-8F39-B48B48A70870}"/>
              </a:ext>
            </a:extLst>
          </p:cNvPr>
          <p:cNvCxnSpPr>
            <a:cxnSpLocks/>
            <a:stCxn id="8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5860F66-C756-4809-A976-8DE99CA04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614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3">
            <a:extLst>
              <a:ext uri="{FF2B5EF4-FFF2-40B4-BE49-F238E27FC236}">
                <a16:creationId xmlns:a16="http://schemas.microsoft.com/office/drawing/2014/main" id="{E4B18AB2-156C-42AE-BCF8-ACABA68E41CC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003D80"/>
                </a:solidFill>
                <a:latin typeface="Trebuchet MS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CD479E7E-141B-4C47-A181-7F2266039AF2}"/>
              </a:ext>
            </a:extLst>
          </p:cNvPr>
          <p:cNvSpPr txBox="1">
            <a:spLocks/>
          </p:cNvSpPr>
          <p:nvPr userDrawn="1"/>
        </p:nvSpPr>
        <p:spPr>
          <a:xfrm>
            <a:off x="5590883" y="1484416"/>
            <a:ext cx="5984875" cy="39673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7BA93A05-362C-442E-B0FD-F2EB18251AE1}"/>
              </a:ext>
            </a:extLst>
          </p:cNvPr>
          <p:cNvSpPr txBox="1">
            <a:spLocks/>
          </p:cNvSpPr>
          <p:nvPr userDrawn="1"/>
        </p:nvSpPr>
        <p:spPr>
          <a:xfrm>
            <a:off x="6307638" y="5519443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fontAlgn="base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500" kern="1200">
                <a:solidFill>
                  <a:srgbClr val="003D8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Photo caption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A266F0D-5F13-4FB0-A969-44755C2F41A8}"/>
              </a:ext>
            </a:extLst>
          </p:cNvPr>
          <p:cNvSpPr txBox="1">
            <a:spLocks/>
          </p:cNvSpPr>
          <p:nvPr userDrawn="1"/>
        </p:nvSpPr>
        <p:spPr>
          <a:xfrm>
            <a:off x="838200" y="1858963"/>
            <a:ext cx="4456113" cy="35925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8A5B9D-90C0-4B7B-BC1A-A55FD3AB719B}"/>
              </a:ext>
            </a:extLst>
          </p:cNvPr>
          <p:cNvCxnSpPr>
            <a:cxnSpLocks/>
            <a:stCxn id="24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noFill/>
          <a:ln w="6350" cap="flat" cmpd="sng" algn="ctr">
            <a:solidFill>
              <a:srgbClr val="003D80"/>
            </a:solidFill>
            <a:prstDash val="solid"/>
            <a:miter lim="800000"/>
          </a:ln>
          <a:effectLst/>
        </p:spPr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AC9517E9-2EA3-4D7E-B0E6-CCEC020F6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787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>
            <a:extLst>
              <a:ext uri="{FF2B5EF4-FFF2-40B4-BE49-F238E27FC236}">
                <a16:creationId xmlns:a16="http://schemas.microsoft.com/office/drawing/2014/main" id="{7627AF1F-0F78-476D-884D-811C1135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F5A6958-F860-4758-89C4-FF17C14D05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0883" y="1484416"/>
            <a:ext cx="5984875" cy="39673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87AD88E7-CA53-4A51-9476-6FEDE6A31D7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07638" y="5519443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Photo caption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164BE2-2EEF-4721-9125-38FDCA7CA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58963"/>
            <a:ext cx="4456113" cy="3592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3383B-4E70-417B-A1DB-14435E1DF837}"/>
              </a:ext>
            </a:extLst>
          </p:cNvPr>
          <p:cNvCxnSpPr>
            <a:cxnSpLocks/>
            <a:stCxn id="17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078C80B1-E233-4A0C-ABC5-CA72C53FB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6020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 userDrawn="1"/>
        </p:nvSpPr>
        <p:spPr>
          <a:xfrm rot="10800000">
            <a:off x="0" y="1174746"/>
            <a:ext cx="12192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74638"/>
            <a:ext cx="10972800" cy="7175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254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 userDrawn="1"/>
        </p:nvSpPr>
        <p:spPr>
          <a:xfrm rot="10800000">
            <a:off x="0" y="1174746"/>
            <a:ext cx="12192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74638"/>
            <a:ext cx="10972800" cy="7175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2629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11BD-3CCE-4E88-A9EA-A4E0CA97FB57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79C1-70A9-446B-B4DF-2FF881496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444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62ED9-8D6B-4339-9A22-3E6470005083}" type="datetimeFigureOut">
              <a:rPr lang="en-US"/>
              <a:pPr>
                <a:defRPr/>
              </a:pPr>
              <a:t>2/8/2023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3877-0563-447B-ACC1-BF6FA4A10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324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44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8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 spd="slow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3ADC5-2596-419B-A80F-D4F3FA0FB9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318437"/>
            <a:ext cx="10972800" cy="5157688"/>
          </a:xfrm>
          <a:prstGeom prst="rect">
            <a:avLst/>
          </a:prstGeom>
        </p:spPr>
        <p:txBody>
          <a:bodyPr/>
          <a:lstStyle/>
          <a:p>
            <a:pPr marL="4572" indent="0">
              <a:buNone/>
            </a:pPr>
            <a:r>
              <a:rPr lang="en-US" dirty="0">
                <a:solidFill>
                  <a:srgbClr val="003D80"/>
                </a:solidFill>
                <a:highlight>
                  <a:srgbClr val="FFFF00"/>
                </a:highlight>
                <a:latin typeface="+mj-lt"/>
              </a:rPr>
              <a:t>What is it?</a:t>
            </a:r>
          </a:p>
          <a:p>
            <a:pPr marL="4572" indent="0">
              <a:buNone/>
            </a:pPr>
            <a:r>
              <a:rPr lang="en-US" dirty="0">
                <a:solidFill>
                  <a:srgbClr val="003D80"/>
                </a:solidFill>
                <a:latin typeface="+mj-lt"/>
              </a:rPr>
              <a:t>Where is it?</a:t>
            </a:r>
          </a:p>
          <a:p>
            <a:pPr marL="4572" indent="0">
              <a:buNone/>
            </a:pPr>
            <a:r>
              <a:rPr lang="en-US" dirty="0">
                <a:solidFill>
                  <a:srgbClr val="003D80"/>
                </a:solidFill>
                <a:latin typeface="+mj-lt"/>
              </a:rPr>
              <a:t>How is it doing?</a:t>
            </a:r>
          </a:p>
          <a:p>
            <a:pPr marL="4572" indent="0">
              <a:buNone/>
            </a:pPr>
            <a:r>
              <a:rPr lang="en-US" dirty="0">
                <a:solidFill>
                  <a:srgbClr val="003D80"/>
                </a:solidFill>
                <a:latin typeface="+mj-lt"/>
              </a:rPr>
              <a:t>What can we do about it?</a:t>
            </a:r>
          </a:p>
          <a:p>
            <a:pPr marL="4572" indent="0">
              <a:buNone/>
            </a:pPr>
            <a:r>
              <a:rPr lang="en-US" dirty="0">
                <a:solidFill>
                  <a:srgbClr val="003D80"/>
                </a:solidFill>
                <a:latin typeface="+mj-lt"/>
              </a:rPr>
              <a:t>Are our actions working?</a:t>
            </a:r>
          </a:p>
          <a:p>
            <a:pPr marL="4572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BD3C1-D2E8-4F28-BF7A-B9C3B2D2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Taxonomic Concepts &amp; Classification</a:t>
            </a:r>
          </a:p>
        </p:txBody>
      </p:sp>
      <p:pic>
        <p:nvPicPr>
          <p:cNvPr id="1026" name="Picture 2" descr="http://www.artslive.org.uk/carolballenger/main/tree.jpg">
            <a:extLst>
              <a:ext uri="{FF2B5EF4-FFF2-40B4-BE49-F238E27FC236}">
                <a16:creationId xmlns:a16="http://schemas.microsoft.com/office/drawing/2014/main" id="{B9DDEF38-B5C5-440F-9E6A-36D54AF3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1" y="1318438"/>
            <a:ext cx="4809067" cy="47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2000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id="{043BE1AD-6826-4A72-A909-34D052E5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Biotics and Taxonomy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F5F756-4FE0-493A-81BB-8E1F83308A30}"/>
              </a:ext>
            </a:extLst>
          </p:cNvPr>
          <p:cNvSpPr/>
          <p:nvPr/>
        </p:nvSpPr>
        <p:spPr>
          <a:xfrm>
            <a:off x="1827028" y="1314488"/>
            <a:ext cx="853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3D80"/>
                </a:solidFill>
                <a:latin typeface="+mn-lt"/>
                <a:cs typeface="Arial" panose="020B0604020202020204" pitchFamily="34" charset="0"/>
              </a:rPr>
              <a:t>A plant example of nomenclatural ambiguity</a:t>
            </a:r>
          </a:p>
          <a:p>
            <a:endParaRPr lang="en-US" altLang="en-US" sz="1200" b="1" dirty="0">
              <a:solidFill>
                <a:srgbClr val="003D80"/>
              </a:solidFill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5BC0E6-2239-4F80-8866-E5F9D2E7F1D7}"/>
              </a:ext>
            </a:extLst>
          </p:cNvPr>
          <p:cNvSpPr/>
          <p:nvPr/>
        </p:nvSpPr>
        <p:spPr>
          <a:xfrm>
            <a:off x="1080655" y="2838796"/>
            <a:ext cx="2992582" cy="1180407"/>
          </a:xfrm>
          <a:prstGeom prst="roundRect">
            <a:avLst/>
          </a:prstGeom>
          <a:solidFill>
            <a:srgbClr val="FFEA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Carya ovata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(Miller) K. Koch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2B208C-3011-4ADF-A047-F427F5F0C7A1}"/>
              </a:ext>
            </a:extLst>
          </p:cNvPr>
          <p:cNvSpPr/>
          <p:nvPr/>
        </p:nvSpPr>
        <p:spPr>
          <a:xfrm>
            <a:off x="5472546" y="3720930"/>
            <a:ext cx="2992582" cy="1180407"/>
          </a:xfrm>
          <a:prstGeom prst="roundRect">
            <a:avLst/>
          </a:prstGeom>
          <a:solidFill>
            <a:srgbClr val="FFEA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Carya ovata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(Miller) K. Koch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56D13E-AD6F-47E5-A367-32BFA4DBA9D8}"/>
              </a:ext>
            </a:extLst>
          </p:cNvPr>
          <p:cNvSpPr/>
          <p:nvPr/>
        </p:nvSpPr>
        <p:spPr>
          <a:xfrm>
            <a:off x="5472545" y="2250671"/>
            <a:ext cx="5782887" cy="1180407"/>
          </a:xfrm>
          <a:prstGeom prst="roundRect">
            <a:avLst/>
          </a:prstGeom>
          <a:solidFill>
            <a:srgbClr val="FFEA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Carya </a:t>
            </a:r>
            <a:r>
              <a:rPr lang="en-US" sz="3200" i="1" dirty="0" err="1">
                <a:solidFill>
                  <a:schemeClr val="tx1"/>
                </a:solidFill>
              </a:rPr>
              <a:t>carolinae-septentrionalis</a:t>
            </a:r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(Ashe) Engler &amp; </a:t>
            </a:r>
            <a:r>
              <a:rPr lang="en-US" sz="2000" i="1" dirty="0" err="1">
                <a:solidFill>
                  <a:schemeClr val="tx1"/>
                </a:solidFill>
              </a:rPr>
              <a:t>Graebner</a:t>
            </a:r>
            <a:endParaRPr lang="en-US" sz="2000" i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FCE57E-D7EA-4D96-833D-25E581DDDB67}"/>
              </a:ext>
            </a:extLst>
          </p:cNvPr>
          <p:cNvCxnSpPr/>
          <p:nvPr/>
        </p:nvCxnSpPr>
        <p:spPr>
          <a:xfrm flipV="1">
            <a:off x="4339244" y="2959331"/>
            <a:ext cx="881149" cy="4696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15F907-1EFF-4627-9BA7-9AE326193390}"/>
              </a:ext>
            </a:extLst>
          </p:cNvPr>
          <p:cNvCxnSpPr>
            <a:cxnSpLocks/>
          </p:cNvCxnSpPr>
          <p:nvPr/>
        </p:nvCxnSpPr>
        <p:spPr>
          <a:xfrm>
            <a:off x="4339244" y="3663834"/>
            <a:ext cx="881149" cy="4925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FE2880-FC7D-46FF-8D09-618F1E4A898A}"/>
              </a:ext>
            </a:extLst>
          </p:cNvPr>
          <p:cNvSpPr txBox="1"/>
          <p:nvPr/>
        </p:nvSpPr>
        <p:spPr>
          <a:xfrm>
            <a:off x="1379914" y="572691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sec. Gleason 1952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0F9DA1-5C4F-45A7-830C-991E2EB9733E}"/>
              </a:ext>
            </a:extLst>
          </p:cNvPr>
          <p:cNvSpPr txBox="1"/>
          <p:nvPr/>
        </p:nvSpPr>
        <p:spPr>
          <a:xfrm>
            <a:off x="5672052" y="569464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sec. Radford et al. 1968</a:t>
            </a:r>
          </a:p>
        </p:txBody>
      </p:sp>
      <p:pic>
        <p:nvPicPr>
          <p:cNvPr id="1026" name="Picture 2" descr="Carya ovata (shagbark hickory): Go Botany">
            <a:extLst>
              <a:ext uri="{FF2B5EF4-FFF2-40B4-BE49-F238E27FC236}">
                <a16:creationId xmlns:a16="http://schemas.microsoft.com/office/drawing/2014/main" id="{8A6E2103-AD2D-4954-BA1F-9EB39CCB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72" y="4444186"/>
            <a:ext cx="2634054" cy="15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20CB88-6A9C-4167-B4AE-A2DD45DE3216}"/>
              </a:ext>
            </a:extLst>
          </p:cNvPr>
          <p:cNvSpPr txBox="1"/>
          <p:nvPr/>
        </p:nvSpPr>
        <p:spPr>
          <a:xfrm>
            <a:off x="9950970" y="5995644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Shagbark hickory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E9481-3DEE-4407-8C78-67C840A2CCF7}"/>
              </a:ext>
            </a:extLst>
          </p:cNvPr>
          <p:cNvSpPr txBox="1"/>
          <p:nvPr/>
        </p:nvSpPr>
        <p:spPr>
          <a:xfrm>
            <a:off x="1324006" y="4259520"/>
            <a:ext cx="25058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Eastern North America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404B2-B9F3-411A-9000-D14653BC2590}"/>
              </a:ext>
            </a:extLst>
          </p:cNvPr>
          <p:cNvSpPr txBox="1"/>
          <p:nvPr/>
        </p:nvSpPr>
        <p:spPr>
          <a:xfrm>
            <a:off x="9917779" y="3536264"/>
            <a:ext cx="12234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Southeast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8E8FD3-A7D4-4DAD-9339-DA5AC2C6304E}"/>
              </a:ext>
            </a:extLst>
          </p:cNvPr>
          <p:cNvSpPr txBox="1"/>
          <p:nvPr/>
        </p:nvSpPr>
        <p:spPr>
          <a:xfrm>
            <a:off x="5472546" y="5081329"/>
            <a:ext cx="30444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Northeastern North America</a:t>
            </a:r>
          </a:p>
        </p:txBody>
      </p:sp>
    </p:spTree>
    <p:extLst>
      <p:ext uri="{BB962C8B-B14F-4D97-AF65-F5344CB8AC3E}">
        <p14:creationId xmlns:p14="http://schemas.microsoft.com/office/powerpoint/2010/main" val="71394068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id="{043BE1AD-6826-4A72-A909-34D052E5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Taxonomic Standards</a:t>
            </a:r>
          </a:p>
        </p:txBody>
      </p:sp>
      <p:pic>
        <p:nvPicPr>
          <p:cNvPr id="12" name="Picture 7" descr="Mammal Species of the World">
            <a:extLst>
              <a:ext uri="{FF2B5EF4-FFF2-40B4-BE49-F238E27FC236}">
                <a16:creationId xmlns:a16="http://schemas.microsoft.com/office/drawing/2014/main" id="{D3BEEF49-B6D9-48F9-BD82-CFA7F6095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2769" y="1547264"/>
            <a:ext cx="234677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B0E50-7263-45F6-A7AB-25DE27B94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" r="1"/>
          <a:stretch/>
        </p:blipFill>
        <p:spPr>
          <a:xfrm>
            <a:off x="692919" y="1758124"/>
            <a:ext cx="5893416" cy="666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F22DF4-D968-4496-B926-45674D8E9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08" y="4306955"/>
            <a:ext cx="6420488" cy="6677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9D950A-D925-40BC-B25E-49C8A5C39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47" y="5456485"/>
            <a:ext cx="6367810" cy="444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AC9061-4974-41D3-800E-1ACBCC9ED153}"/>
              </a:ext>
            </a:extLst>
          </p:cNvPr>
          <p:cNvSpPr txBox="1"/>
          <p:nvPr/>
        </p:nvSpPr>
        <p:spPr>
          <a:xfrm>
            <a:off x="378922" y="1400810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Vascular Plants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7955E-9FBE-4C0C-ACF6-1EA603936E29}"/>
              </a:ext>
            </a:extLst>
          </p:cNvPr>
          <p:cNvSpPr txBox="1"/>
          <p:nvPr/>
        </p:nvSpPr>
        <p:spPr>
          <a:xfrm>
            <a:off x="498737" y="2593864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Kartesz</a:t>
            </a:r>
            <a:r>
              <a:rPr lang="en-US" dirty="0"/>
              <a:t> 1999</a:t>
            </a:r>
          </a:p>
          <a:p>
            <a:endParaRPr lang="en-US" dirty="0"/>
          </a:p>
          <a:p>
            <a:r>
              <a:rPr lang="en-US" dirty="0"/>
              <a:t>Others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C68185-8166-4506-A821-3AB9E9375398}"/>
              </a:ext>
            </a:extLst>
          </p:cNvPr>
          <p:cNvSpPr/>
          <p:nvPr/>
        </p:nvSpPr>
        <p:spPr>
          <a:xfrm>
            <a:off x="378922" y="2015320"/>
            <a:ext cx="133004" cy="15235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0FB5CB-009A-41CD-8958-1EC13E9C914F}"/>
              </a:ext>
            </a:extLst>
          </p:cNvPr>
          <p:cNvSpPr/>
          <p:nvPr/>
        </p:nvSpPr>
        <p:spPr>
          <a:xfrm>
            <a:off x="388101" y="2718561"/>
            <a:ext cx="133004" cy="15235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142DA3-DF82-4017-ACA3-AB9FD52E7955}"/>
              </a:ext>
            </a:extLst>
          </p:cNvPr>
          <p:cNvSpPr/>
          <p:nvPr/>
        </p:nvSpPr>
        <p:spPr>
          <a:xfrm>
            <a:off x="386263" y="3245532"/>
            <a:ext cx="133004" cy="15235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23B07F-0423-4EFA-AC66-776951D8768D}"/>
              </a:ext>
            </a:extLst>
          </p:cNvPr>
          <p:cNvSpPr txBox="1"/>
          <p:nvPr/>
        </p:nvSpPr>
        <p:spPr>
          <a:xfrm>
            <a:off x="7188785" y="115392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Birds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B3E634-2613-4B05-B7DE-80FD6050D879}"/>
              </a:ext>
            </a:extLst>
          </p:cNvPr>
          <p:cNvSpPr txBox="1"/>
          <p:nvPr/>
        </p:nvSpPr>
        <p:spPr>
          <a:xfrm>
            <a:off x="8948039" y="112166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Mammals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29D53-C49C-471E-AFB0-435572689483}"/>
              </a:ext>
            </a:extLst>
          </p:cNvPr>
          <p:cNvSpPr txBox="1"/>
          <p:nvPr/>
        </p:nvSpPr>
        <p:spPr>
          <a:xfrm>
            <a:off x="300834" y="400298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Snakes, Lizards, Alligators, Crocodiles</a:t>
            </a:r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80ED2E-5A97-4D67-8A97-41F86448FA88}"/>
              </a:ext>
            </a:extLst>
          </p:cNvPr>
          <p:cNvSpPr txBox="1"/>
          <p:nvPr/>
        </p:nvSpPr>
        <p:spPr>
          <a:xfrm>
            <a:off x="305633" y="511416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Butterflies</a:t>
            </a:r>
          </a:p>
        </p:txBody>
      </p:sp>
      <p:pic>
        <p:nvPicPr>
          <p:cNvPr id="6" name="Picture 5" descr="A picture containing letter&#10;&#10;Description automatically generated">
            <a:extLst>
              <a:ext uri="{FF2B5EF4-FFF2-40B4-BE49-F238E27FC236}">
                <a16:creationId xmlns:a16="http://schemas.microsoft.com/office/drawing/2014/main" id="{47E1AAB9-3DC5-4406-8C3B-9267FD123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718" y="1547264"/>
            <a:ext cx="1060704" cy="43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3774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id="{043BE1AD-6826-4A72-A909-34D052E5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Taxonomic Standards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39B43-B2ED-43DA-B46B-D8423C956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882" y="1091774"/>
            <a:ext cx="8912235" cy="53920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CF904-2E83-4F5E-B10D-FDFD3A4E7451}"/>
              </a:ext>
            </a:extLst>
          </p:cNvPr>
          <p:cNvSpPr txBox="1"/>
          <p:nvPr/>
        </p:nvSpPr>
        <p:spPr>
          <a:xfrm>
            <a:off x="2464204" y="6488668"/>
            <a:ext cx="726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https://explorer.natureserve.org/AboutTheData/Sources/Classification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60034991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91" y="254693"/>
            <a:ext cx="82296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Biotics and Taxonomy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389AB-2B7E-4AC7-92BD-BFA525FB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158"/>
            <a:ext cx="12192000" cy="41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19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 Warehouse Market Ripe for Disruption, Gartner Says">
            <a:extLst>
              <a:ext uri="{FF2B5EF4-FFF2-40B4-BE49-F238E27FC236}">
                <a16:creationId xmlns:a16="http://schemas.microsoft.com/office/drawing/2014/main" id="{2F88FEAA-B165-4246-8040-1C4A68733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0"/>
          <a:stretch/>
        </p:blipFill>
        <p:spPr bwMode="auto">
          <a:xfrm>
            <a:off x="1626357" y="1197713"/>
            <a:ext cx="8229601" cy="50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91" y="254693"/>
            <a:ext cx="8229600" cy="71755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Challenge when Heritage Program follows a different standard</a:t>
            </a:r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E785A497-A070-42A3-89E8-05E8CF287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196" y="2389059"/>
            <a:ext cx="790434" cy="6682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06D27E5-C6A8-42EB-AB65-76BF571A568B}"/>
              </a:ext>
            </a:extLst>
          </p:cNvPr>
          <p:cNvSpPr txBox="1"/>
          <p:nvPr/>
        </p:nvSpPr>
        <p:spPr>
          <a:xfrm>
            <a:off x="4985731" y="17886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6EABB-C8E1-4496-82CF-AD1723DB5280}"/>
              </a:ext>
            </a:extLst>
          </p:cNvPr>
          <p:cNvSpPr txBox="1"/>
          <p:nvPr/>
        </p:nvSpPr>
        <p:spPr>
          <a:xfrm>
            <a:off x="3691468" y="25385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4C059D-98CC-4F63-84FC-C250EA2FE110}"/>
              </a:ext>
            </a:extLst>
          </p:cNvPr>
          <p:cNvSpPr txBox="1"/>
          <p:nvPr/>
        </p:nvSpPr>
        <p:spPr>
          <a:xfrm>
            <a:off x="6789509" y="22678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F0B5FD-E786-4701-9E58-13943A47ED1F}"/>
              </a:ext>
            </a:extLst>
          </p:cNvPr>
          <p:cNvSpPr txBox="1"/>
          <p:nvPr/>
        </p:nvSpPr>
        <p:spPr>
          <a:xfrm>
            <a:off x="8662814" y="28081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C1953B-2F3C-4194-BC69-7FF6291E58B3}"/>
              </a:ext>
            </a:extLst>
          </p:cNvPr>
          <p:cNvSpPr txBox="1"/>
          <p:nvPr/>
        </p:nvSpPr>
        <p:spPr>
          <a:xfrm>
            <a:off x="2304247" y="3429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66D2F2-ECC9-409E-A91C-0A6EA0BFB755}"/>
              </a:ext>
            </a:extLst>
          </p:cNvPr>
          <p:cNvSpPr txBox="1"/>
          <p:nvPr/>
        </p:nvSpPr>
        <p:spPr>
          <a:xfrm>
            <a:off x="4196735" y="40639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9FBB3-144A-4BA7-8295-081832A2EE61}"/>
              </a:ext>
            </a:extLst>
          </p:cNvPr>
          <p:cNvSpPr txBox="1"/>
          <p:nvPr/>
        </p:nvSpPr>
        <p:spPr>
          <a:xfrm>
            <a:off x="6241957" y="46980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B6AAED-D083-45EA-8C5E-C1B0022038E4}"/>
              </a:ext>
            </a:extLst>
          </p:cNvPr>
          <p:cNvSpPr txBox="1"/>
          <p:nvPr/>
        </p:nvSpPr>
        <p:spPr>
          <a:xfrm>
            <a:off x="7532659" y="371956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CDC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23031A-5CF3-497F-9B6C-EB9F2A021958}"/>
              </a:ext>
            </a:extLst>
          </p:cNvPr>
          <p:cNvCxnSpPr>
            <a:cxnSpLocks/>
          </p:cNvCxnSpPr>
          <p:nvPr/>
        </p:nvCxnSpPr>
        <p:spPr>
          <a:xfrm flipV="1">
            <a:off x="3234519" y="3904226"/>
            <a:ext cx="1214849" cy="105894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4D08B1-E67E-4D91-91C9-463D249AA3BF}"/>
              </a:ext>
            </a:extLst>
          </p:cNvPr>
          <p:cNvCxnSpPr>
            <a:cxnSpLocks/>
          </p:cNvCxnSpPr>
          <p:nvPr/>
        </p:nvCxnSpPr>
        <p:spPr>
          <a:xfrm>
            <a:off x="4449368" y="3429000"/>
            <a:ext cx="607424" cy="221005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CD1DFF-6882-4EEE-A9C8-D11DA937708C}"/>
              </a:ext>
            </a:extLst>
          </p:cNvPr>
          <p:cNvCxnSpPr>
            <a:cxnSpLocks/>
          </p:cNvCxnSpPr>
          <p:nvPr/>
        </p:nvCxnSpPr>
        <p:spPr>
          <a:xfrm flipV="1">
            <a:off x="5056792" y="4516243"/>
            <a:ext cx="434206" cy="359909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70F8A0-674E-4B13-A9B5-1F6D3A4D3513}"/>
              </a:ext>
            </a:extLst>
          </p:cNvPr>
          <p:cNvCxnSpPr>
            <a:cxnSpLocks/>
          </p:cNvCxnSpPr>
          <p:nvPr/>
        </p:nvCxnSpPr>
        <p:spPr>
          <a:xfrm>
            <a:off x="6096000" y="4335455"/>
            <a:ext cx="203630" cy="360742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46DBA2F-BB95-499B-B0AB-EED70ACB6215}"/>
              </a:ext>
            </a:extLst>
          </p:cNvPr>
          <p:cNvCxnSpPr>
            <a:cxnSpLocks/>
          </p:cNvCxnSpPr>
          <p:nvPr/>
        </p:nvCxnSpPr>
        <p:spPr>
          <a:xfrm>
            <a:off x="6548751" y="4127604"/>
            <a:ext cx="819409" cy="242081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A70CEE-A90D-41B1-81E6-58D1ECBFC43B}"/>
              </a:ext>
            </a:extLst>
          </p:cNvPr>
          <p:cNvCxnSpPr>
            <a:cxnSpLocks/>
          </p:cNvCxnSpPr>
          <p:nvPr/>
        </p:nvCxnSpPr>
        <p:spPr>
          <a:xfrm flipV="1">
            <a:off x="6658298" y="3611623"/>
            <a:ext cx="1748723" cy="155239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C4D1A1D-8B4E-4DBE-871B-EA4E3C92E478}"/>
              </a:ext>
            </a:extLst>
          </p:cNvPr>
          <p:cNvSpPr txBox="1"/>
          <p:nvPr/>
        </p:nvSpPr>
        <p:spPr>
          <a:xfrm>
            <a:off x="3720606" y="5914279"/>
            <a:ext cx="4750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The Taxonomy Tax</a:t>
            </a:r>
          </a:p>
        </p:txBody>
      </p:sp>
    </p:spTree>
    <p:extLst>
      <p:ext uri="{BB962C8B-B14F-4D97-AF65-F5344CB8AC3E}">
        <p14:creationId xmlns:p14="http://schemas.microsoft.com/office/powerpoint/2010/main" val="241634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91" y="254693"/>
            <a:ext cx="8229600" cy="7175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Classification Status in Biotics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2E6279-3CC8-4ED1-9994-442D54F76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92346"/>
              </p:ext>
            </p:extLst>
          </p:nvPr>
        </p:nvGraphicFramePr>
        <p:xfrm>
          <a:off x="1859279" y="2712838"/>
          <a:ext cx="8473442" cy="3478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150">
                  <a:extLst>
                    <a:ext uri="{9D8B030D-6E8A-4147-A177-3AD203B41FA5}">
                      <a16:colId xmlns:a16="http://schemas.microsoft.com/office/drawing/2014/main" val="4113153522"/>
                    </a:ext>
                  </a:extLst>
                </a:gridCol>
                <a:gridCol w="3414347">
                  <a:extLst>
                    <a:ext uri="{9D8B030D-6E8A-4147-A177-3AD203B41FA5}">
                      <a16:colId xmlns:a16="http://schemas.microsoft.com/office/drawing/2014/main" val="587348394"/>
                    </a:ext>
                  </a:extLst>
                </a:gridCol>
                <a:gridCol w="2334945">
                  <a:extLst>
                    <a:ext uri="{9D8B030D-6E8A-4147-A177-3AD203B41FA5}">
                      <a16:colId xmlns:a16="http://schemas.microsoft.com/office/drawing/2014/main" val="1556673062"/>
                    </a:ext>
                  </a:extLst>
                </a:gridCol>
              </a:tblGrid>
              <a:tr h="833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Classification Status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Definition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Reported on NatureServe Explorer?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2321880"/>
                  </a:ext>
                </a:extLst>
              </a:tr>
              <a:tr h="8331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Accepted, also called “Standard”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Accepted by NatureServe Central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Yes, default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938301"/>
                  </a:ext>
                </a:extLst>
              </a:tr>
              <a:tr h="8331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Provisionally Accepted, also called “Provisionals”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yet formally addressed and accommodated in the standard classification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Yes, if requested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580257"/>
                  </a:ext>
                </a:extLst>
              </a:tr>
              <a:tr h="9793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 Accepted, also called “Nonstandard”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Have been addressed but not accepted by the standard.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Only those with designated federal status  (ESA or COSEWIC)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92801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1255D04-60E7-4CC1-ADC3-CD6611BF432D}"/>
              </a:ext>
            </a:extLst>
          </p:cNvPr>
          <p:cNvSpPr/>
          <p:nvPr/>
        </p:nvSpPr>
        <p:spPr>
          <a:xfrm>
            <a:off x="1908809" y="1338887"/>
            <a:ext cx="8423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NatureServe Central is responsible for </a:t>
            </a:r>
            <a:r>
              <a:rPr lang="en-US" altLang="en-US" sz="2400" b="1" dirty="0"/>
              <a:t>updating taxonomy </a:t>
            </a:r>
            <a:r>
              <a:rPr lang="en-US" altLang="en-US" sz="2400" dirty="0"/>
              <a:t>in Biotics and </a:t>
            </a:r>
            <a:r>
              <a:rPr lang="en-US" altLang="en-US" sz="2400" b="1" dirty="0"/>
              <a:t>creating new elements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3088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91" y="254693"/>
            <a:ext cx="8229600" cy="7175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Concepts and Ranks</a:t>
            </a:r>
          </a:p>
        </p:txBody>
      </p:sp>
      <p:pic>
        <p:nvPicPr>
          <p:cNvPr id="22" name="Picture 21" descr="Uinta Basin Hookless Cactus">
            <a:extLst>
              <a:ext uri="{FF2B5EF4-FFF2-40B4-BE49-F238E27FC236}">
                <a16:creationId xmlns:a16="http://schemas.microsoft.com/office/drawing/2014/main" id="{8BC727FE-B54E-407D-867E-1D9518A23D6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562" r="11427" b="12433"/>
          <a:stretch/>
        </p:blipFill>
        <p:spPr bwMode="auto">
          <a:xfrm>
            <a:off x="5501815" y="1277734"/>
            <a:ext cx="1289050" cy="1297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Pirette Cactus">
            <a:extLst>
              <a:ext uri="{FF2B5EF4-FFF2-40B4-BE49-F238E27FC236}">
                <a16:creationId xmlns:a16="http://schemas.microsoft.com/office/drawing/2014/main" id="{892E8452-8097-4C92-BACF-EF4FE8BC4A0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"/>
          <a:stretch/>
        </p:blipFill>
        <p:spPr bwMode="auto">
          <a:xfrm>
            <a:off x="4171491" y="1275829"/>
            <a:ext cx="1316355" cy="1297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Colorado Hookless Cactus">
            <a:extLst>
              <a:ext uri="{FF2B5EF4-FFF2-40B4-BE49-F238E27FC236}">
                <a16:creationId xmlns:a16="http://schemas.microsoft.com/office/drawing/2014/main" id="{C120E329-4263-4A9D-9A77-3864B916330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1"/>
          <a:stretch/>
        </p:blipFill>
        <p:spPr bwMode="auto">
          <a:xfrm>
            <a:off x="2853866" y="1275829"/>
            <a:ext cx="1307465" cy="1297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F04803-1EEF-4D29-8494-5E391328CAED}"/>
              </a:ext>
            </a:extLst>
          </p:cNvPr>
          <p:cNvSpPr/>
          <p:nvPr/>
        </p:nvSpPr>
        <p:spPr>
          <a:xfrm>
            <a:off x="2044546" y="2510612"/>
            <a:ext cx="558930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Uinta Basin Hookless Cactus 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Sclerocactus glaucus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135D7-A2C5-4095-BAE5-233F0D7DE312}"/>
              </a:ext>
            </a:extLst>
          </p:cNvPr>
          <p:cNvSpPr/>
          <p:nvPr/>
        </p:nvSpPr>
        <p:spPr>
          <a:xfrm>
            <a:off x="6257130" y="11846065"/>
            <a:ext cx="7343598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 left to right by Gina Glenne, Ben Franklin, and Maria Ulloa.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5B4B99-7F45-4A37-8B59-315E88BE71B0}"/>
              </a:ext>
            </a:extLst>
          </p:cNvPr>
          <p:cNvGrpSpPr/>
          <p:nvPr/>
        </p:nvGrpSpPr>
        <p:grpSpPr>
          <a:xfrm>
            <a:off x="2996953" y="3049849"/>
            <a:ext cx="2055813" cy="1713826"/>
            <a:chOff x="1269840" y="4117340"/>
            <a:chExt cx="2055813" cy="1713826"/>
          </a:xfrm>
        </p:grpSpPr>
        <p:pic>
          <p:nvPicPr>
            <p:cNvPr id="21" name="Picture 20" descr="Colorado Hookless Cactus">
              <a:extLst>
                <a:ext uri="{FF2B5EF4-FFF2-40B4-BE49-F238E27FC236}">
                  <a16:creationId xmlns:a16="http://schemas.microsoft.com/office/drawing/2014/main" id="{65FBABEA-61B2-43CE-82D6-3CE7D9B10278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1"/>
            <a:stretch/>
          </p:blipFill>
          <p:spPr bwMode="auto">
            <a:xfrm>
              <a:off x="1672590" y="4117340"/>
              <a:ext cx="130746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B9236DAD-7F32-4EF6-BD7C-3CEB2C45A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840" y="5426353"/>
              <a:ext cx="2055813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Colorado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glaucus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84A9B4-A841-4AFB-BA63-EA60CAF0BB8F}"/>
              </a:ext>
            </a:extLst>
          </p:cNvPr>
          <p:cNvGrpSpPr/>
          <p:nvPr/>
        </p:nvGrpSpPr>
        <p:grpSpPr>
          <a:xfrm>
            <a:off x="4737213" y="3033765"/>
            <a:ext cx="1898651" cy="1697316"/>
            <a:chOff x="3695065" y="4117975"/>
            <a:chExt cx="1898651" cy="1697316"/>
          </a:xfrm>
        </p:grpSpPr>
        <p:pic>
          <p:nvPicPr>
            <p:cNvPr id="20" name="Picture 19" descr="Pirette Cactus">
              <a:extLst>
                <a:ext uri="{FF2B5EF4-FFF2-40B4-BE49-F238E27FC236}">
                  <a16:creationId xmlns:a16="http://schemas.microsoft.com/office/drawing/2014/main" id="{0308E3BE-A636-4785-8598-F728EDDBD35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"/>
            <a:stretch/>
          </p:blipFill>
          <p:spPr bwMode="auto">
            <a:xfrm>
              <a:off x="3936365" y="4117975"/>
              <a:ext cx="131635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CE51C36B-B18F-499A-87D4-8AB2F9423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065" y="5426353"/>
              <a:ext cx="1898651" cy="388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Pariette cactus</a:t>
              </a:r>
              <a:endParaRPr lang="en-US" altLang="en-US" sz="1000" i="1" dirty="0">
                <a:solidFill>
                  <a:srgbClr val="000000"/>
                </a:solidFill>
              </a:endParaRPr>
            </a:p>
            <a:p>
              <a:pPr algn="ctr" defTabSz="914400" eaLnBrk="0" hangingPunct="0"/>
              <a:r>
                <a:rPr lang="en-US" altLang="en-US" sz="10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(Sclerocactus brevispinus)</a:t>
              </a:r>
              <a:endParaRPr lang="en-US" alt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029E8D-EAAA-4BDE-A7DC-A21F12E15680}"/>
              </a:ext>
            </a:extLst>
          </p:cNvPr>
          <p:cNvGrpSpPr/>
          <p:nvPr/>
        </p:nvGrpSpPr>
        <p:grpSpPr>
          <a:xfrm>
            <a:off x="3945360" y="4875410"/>
            <a:ext cx="1771651" cy="1687830"/>
            <a:chOff x="5941059" y="4117975"/>
            <a:chExt cx="1771651" cy="1687830"/>
          </a:xfrm>
        </p:grpSpPr>
        <p:pic>
          <p:nvPicPr>
            <p:cNvPr id="19" name="Picture 18" descr="Uinta Basin Hookless Cactus">
              <a:extLst>
                <a:ext uri="{FF2B5EF4-FFF2-40B4-BE49-F238E27FC236}">
                  <a16:creationId xmlns:a16="http://schemas.microsoft.com/office/drawing/2014/main" id="{480BE9E4-E7A3-4A00-8F6A-83FAB35815E7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7" t="562" r="11427" b="12433"/>
            <a:stretch/>
          </p:blipFill>
          <p:spPr bwMode="auto">
            <a:xfrm>
              <a:off x="6182360" y="4117975"/>
              <a:ext cx="1289050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97CB163A-4C6A-41C6-8DE2-5A32D7225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59" y="5415280"/>
              <a:ext cx="1771651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Uinta Basin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wetlandicus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757069E-D266-4A18-9800-293DFDAD6FA0}"/>
              </a:ext>
            </a:extLst>
          </p:cNvPr>
          <p:cNvGrpSpPr/>
          <p:nvPr/>
        </p:nvGrpSpPr>
        <p:grpSpPr>
          <a:xfrm>
            <a:off x="2144141" y="4875410"/>
            <a:ext cx="2055813" cy="1713826"/>
            <a:chOff x="1269840" y="4117340"/>
            <a:chExt cx="2055813" cy="1713826"/>
          </a:xfrm>
        </p:grpSpPr>
        <p:pic>
          <p:nvPicPr>
            <p:cNvPr id="56" name="Picture 55" descr="Colorado Hookless Cactus">
              <a:extLst>
                <a:ext uri="{FF2B5EF4-FFF2-40B4-BE49-F238E27FC236}">
                  <a16:creationId xmlns:a16="http://schemas.microsoft.com/office/drawing/2014/main" id="{D7D23893-D26C-40D5-A2FE-CB1FA900B4CB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1"/>
            <a:stretch/>
          </p:blipFill>
          <p:spPr bwMode="auto">
            <a:xfrm>
              <a:off x="1672590" y="4117340"/>
              <a:ext cx="130746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7" name="Text Box 2">
              <a:extLst>
                <a:ext uri="{FF2B5EF4-FFF2-40B4-BE49-F238E27FC236}">
                  <a16:creationId xmlns:a16="http://schemas.microsoft.com/office/drawing/2014/main" id="{0C3EC680-5B7A-4BBB-A420-5F0155C67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840" y="5426353"/>
              <a:ext cx="2055813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Colorado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glaucus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6D36CAE-2E3C-4607-B2E1-E8A56637FD95}"/>
              </a:ext>
            </a:extLst>
          </p:cNvPr>
          <p:cNvGrpSpPr/>
          <p:nvPr/>
        </p:nvGrpSpPr>
        <p:grpSpPr>
          <a:xfrm>
            <a:off x="5597290" y="4865924"/>
            <a:ext cx="1898651" cy="1697316"/>
            <a:chOff x="3695065" y="4117975"/>
            <a:chExt cx="1898651" cy="1697316"/>
          </a:xfrm>
        </p:grpSpPr>
        <p:pic>
          <p:nvPicPr>
            <p:cNvPr id="59" name="Picture 58" descr="Pirette Cactus">
              <a:extLst>
                <a:ext uri="{FF2B5EF4-FFF2-40B4-BE49-F238E27FC236}">
                  <a16:creationId xmlns:a16="http://schemas.microsoft.com/office/drawing/2014/main" id="{41EB7B9B-931F-4149-A044-B61C7B4C44D4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"/>
            <a:stretch/>
          </p:blipFill>
          <p:spPr bwMode="auto">
            <a:xfrm>
              <a:off x="3936365" y="4117975"/>
              <a:ext cx="131635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0" name="Text Box 3">
              <a:extLst>
                <a:ext uri="{FF2B5EF4-FFF2-40B4-BE49-F238E27FC236}">
                  <a16:creationId xmlns:a16="http://schemas.microsoft.com/office/drawing/2014/main" id="{0BBCF86C-0E30-4554-B1A4-7487AE55D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065" y="5426353"/>
              <a:ext cx="1898651" cy="388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Pariette cactus</a:t>
              </a:r>
              <a:endParaRPr lang="en-US" altLang="en-US" sz="1000" i="1" dirty="0">
                <a:solidFill>
                  <a:srgbClr val="000000"/>
                </a:solidFill>
              </a:endParaRPr>
            </a:p>
            <a:p>
              <a:pPr algn="ctr" defTabSz="914400" eaLnBrk="0" hangingPunct="0"/>
              <a:r>
                <a:rPr lang="en-US" altLang="en-US" sz="10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(Sclerocactus brevispinus)</a:t>
              </a:r>
              <a:endParaRPr lang="en-US" altLang="en-US" dirty="0"/>
            </a:p>
          </p:txBody>
        </p:sp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FDCB9402-D2FC-4844-953E-A86C8A39223A}"/>
              </a:ext>
            </a:extLst>
          </p:cNvPr>
          <p:cNvGraphicFramePr>
            <a:graphicFrameLocks/>
          </p:cNvGraphicFramePr>
          <p:nvPr/>
        </p:nvGraphicFramePr>
        <p:xfrm>
          <a:off x="7768240" y="1093369"/>
          <a:ext cx="2841394" cy="182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D189D1D7-E2DC-41DF-A91B-F4154D0400E9}"/>
              </a:ext>
            </a:extLst>
          </p:cNvPr>
          <p:cNvGraphicFramePr>
            <a:graphicFrameLocks/>
          </p:cNvGraphicFramePr>
          <p:nvPr/>
        </p:nvGraphicFramePr>
        <p:xfrm>
          <a:off x="7768240" y="3010249"/>
          <a:ext cx="2841394" cy="182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9999FD96-F868-4DB6-BB5B-E4096A79D812}"/>
              </a:ext>
            </a:extLst>
          </p:cNvPr>
          <p:cNvGraphicFramePr>
            <a:graphicFrameLocks/>
          </p:cNvGraphicFramePr>
          <p:nvPr/>
        </p:nvGraphicFramePr>
        <p:xfrm>
          <a:off x="7768240" y="4833294"/>
          <a:ext cx="2841394" cy="182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BD6B1C-A538-4B08-AB97-731F151B1C38}"/>
              </a:ext>
            </a:extLst>
          </p:cNvPr>
          <p:cNvSpPr txBox="1"/>
          <p:nvPr/>
        </p:nvSpPr>
        <p:spPr>
          <a:xfrm>
            <a:off x="8962787" y="1677588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A3892C-F197-47EC-B279-74C6A6A5CB21}"/>
              </a:ext>
            </a:extLst>
          </p:cNvPr>
          <p:cNvSpPr txBox="1"/>
          <p:nvPr/>
        </p:nvSpPr>
        <p:spPr>
          <a:xfrm>
            <a:off x="8812786" y="3811311"/>
            <a:ext cx="99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G3G4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A0606D-21F7-4B68-B686-DF2D124BD8C6}"/>
              </a:ext>
            </a:extLst>
          </p:cNvPr>
          <p:cNvSpPr txBox="1"/>
          <p:nvPr/>
        </p:nvSpPr>
        <p:spPr>
          <a:xfrm>
            <a:off x="8792299" y="3135868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C46453-3F2B-4BEF-A7FC-8D5026466CAA}"/>
              </a:ext>
            </a:extLst>
          </p:cNvPr>
          <p:cNvSpPr txBox="1"/>
          <p:nvPr/>
        </p:nvSpPr>
        <p:spPr>
          <a:xfrm>
            <a:off x="8944699" y="5912857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1A97CC-9A23-47A1-96DA-F666FEEEAE22}"/>
              </a:ext>
            </a:extLst>
          </p:cNvPr>
          <p:cNvSpPr txBox="1"/>
          <p:nvPr/>
        </p:nvSpPr>
        <p:spPr>
          <a:xfrm>
            <a:off x="9233497" y="53805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12D417-C928-4FC1-9E2B-33A5AAC5C52F}"/>
              </a:ext>
            </a:extLst>
          </p:cNvPr>
          <p:cNvSpPr txBox="1"/>
          <p:nvPr/>
        </p:nvSpPr>
        <p:spPr>
          <a:xfrm>
            <a:off x="8619455" y="5392239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G3</a:t>
            </a:r>
          </a:p>
        </p:txBody>
      </p:sp>
    </p:spTree>
    <p:extLst>
      <p:ext uri="{BB962C8B-B14F-4D97-AF65-F5344CB8AC3E}">
        <p14:creationId xmlns:p14="http://schemas.microsoft.com/office/powerpoint/2010/main" val="12378105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Graphic spid="33" grpId="0">
        <p:bldAsOne/>
      </p:bldGraphic>
      <p:bldGraphic spid="34" grpId="0">
        <p:bldAsOne/>
      </p:bldGraphic>
      <p:bldP spid="3" grpId="0"/>
      <p:bldP spid="27" grpId="0"/>
      <p:bldP spid="28" grpId="0"/>
      <p:bldP spid="29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91" y="254693"/>
            <a:ext cx="8229600" cy="7175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Concepts and Ranks</a:t>
            </a:r>
          </a:p>
        </p:txBody>
      </p:sp>
      <p:pic>
        <p:nvPicPr>
          <p:cNvPr id="22" name="Picture 21" descr="Uinta Basin Hookless Cactus">
            <a:extLst>
              <a:ext uri="{FF2B5EF4-FFF2-40B4-BE49-F238E27FC236}">
                <a16:creationId xmlns:a16="http://schemas.microsoft.com/office/drawing/2014/main" id="{8BC727FE-B54E-407D-867E-1D9518A23D6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562" r="11427" b="12433"/>
          <a:stretch/>
        </p:blipFill>
        <p:spPr bwMode="auto">
          <a:xfrm>
            <a:off x="5501815" y="1277734"/>
            <a:ext cx="1289050" cy="1297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Pirette Cactus">
            <a:extLst>
              <a:ext uri="{FF2B5EF4-FFF2-40B4-BE49-F238E27FC236}">
                <a16:creationId xmlns:a16="http://schemas.microsoft.com/office/drawing/2014/main" id="{892E8452-8097-4C92-BACF-EF4FE8BC4A0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"/>
          <a:stretch/>
        </p:blipFill>
        <p:spPr bwMode="auto">
          <a:xfrm>
            <a:off x="4171491" y="1275829"/>
            <a:ext cx="1316355" cy="1297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Colorado Hookless Cactus">
            <a:extLst>
              <a:ext uri="{FF2B5EF4-FFF2-40B4-BE49-F238E27FC236}">
                <a16:creationId xmlns:a16="http://schemas.microsoft.com/office/drawing/2014/main" id="{C120E329-4263-4A9D-9A77-3864B916330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1"/>
          <a:stretch/>
        </p:blipFill>
        <p:spPr bwMode="auto">
          <a:xfrm>
            <a:off x="2853866" y="1275829"/>
            <a:ext cx="1307465" cy="1297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F04803-1EEF-4D29-8494-5E391328CAED}"/>
              </a:ext>
            </a:extLst>
          </p:cNvPr>
          <p:cNvSpPr/>
          <p:nvPr/>
        </p:nvSpPr>
        <p:spPr>
          <a:xfrm>
            <a:off x="2044546" y="2510612"/>
            <a:ext cx="558930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Uinta Basin Hookless Cactus 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Sclerocactus glaucus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135D7-A2C5-4095-BAE5-233F0D7DE312}"/>
              </a:ext>
            </a:extLst>
          </p:cNvPr>
          <p:cNvSpPr/>
          <p:nvPr/>
        </p:nvSpPr>
        <p:spPr>
          <a:xfrm>
            <a:off x="6257130" y="11846065"/>
            <a:ext cx="7343598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 left to right by Gina Glenne, Ben Franklin, and Maria Ulloa.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5B4B99-7F45-4A37-8B59-315E88BE71B0}"/>
              </a:ext>
            </a:extLst>
          </p:cNvPr>
          <p:cNvGrpSpPr/>
          <p:nvPr/>
        </p:nvGrpSpPr>
        <p:grpSpPr>
          <a:xfrm>
            <a:off x="2996953" y="3049849"/>
            <a:ext cx="2055813" cy="1713826"/>
            <a:chOff x="1269840" y="4117340"/>
            <a:chExt cx="2055813" cy="1713826"/>
          </a:xfrm>
        </p:grpSpPr>
        <p:pic>
          <p:nvPicPr>
            <p:cNvPr id="21" name="Picture 20" descr="Colorado Hookless Cactus">
              <a:extLst>
                <a:ext uri="{FF2B5EF4-FFF2-40B4-BE49-F238E27FC236}">
                  <a16:creationId xmlns:a16="http://schemas.microsoft.com/office/drawing/2014/main" id="{65FBABEA-61B2-43CE-82D6-3CE7D9B10278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1"/>
            <a:stretch/>
          </p:blipFill>
          <p:spPr bwMode="auto">
            <a:xfrm>
              <a:off x="1672590" y="4117340"/>
              <a:ext cx="130746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B9236DAD-7F32-4EF6-BD7C-3CEB2C45A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840" y="5426353"/>
              <a:ext cx="2055813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Colorado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glaucus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84A9B4-A841-4AFB-BA63-EA60CAF0BB8F}"/>
              </a:ext>
            </a:extLst>
          </p:cNvPr>
          <p:cNvGrpSpPr/>
          <p:nvPr/>
        </p:nvGrpSpPr>
        <p:grpSpPr>
          <a:xfrm>
            <a:off x="4737213" y="3033765"/>
            <a:ext cx="1898651" cy="1697316"/>
            <a:chOff x="3695065" y="4117975"/>
            <a:chExt cx="1898651" cy="1697316"/>
          </a:xfrm>
        </p:grpSpPr>
        <p:pic>
          <p:nvPicPr>
            <p:cNvPr id="20" name="Picture 19" descr="Pirette Cactus">
              <a:extLst>
                <a:ext uri="{FF2B5EF4-FFF2-40B4-BE49-F238E27FC236}">
                  <a16:creationId xmlns:a16="http://schemas.microsoft.com/office/drawing/2014/main" id="{0308E3BE-A636-4785-8598-F728EDDBD35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"/>
            <a:stretch/>
          </p:blipFill>
          <p:spPr bwMode="auto">
            <a:xfrm>
              <a:off x="3936365" y="4117975"/>
              <a:ext cx="131635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CE51C36B-B18F-499A-87D4-8AB2F9423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065" y="5426353"/>
              <a:ext cx="1898651" cy="388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Pariette cactus</a:t>
              </a:r>
              <a:endParaRPr lang="en-US" altLang="en-US" sz="1000" i="1" dirty="0">
                <a:solidFill>
                  <a:srgbClr val="000000"/>
                </a:solidFill>
              </a:endParaRPr>
            </a:p>
            <a:p>
              <a:pPr algn="ctr" defTabSz="914400" eaLnBrk="0" hangingPunct="0"/>
              <a:r>
                <a:rPr lang="en-US" altLang="en-US" sz="10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(Sclerocactus brevispinus)</a:t>
              </a:r>
              <a:endParaRPr lang="en-US" alt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029E8D-EAAA-4BDE-A7DC-A21F12E15680}"/>
              </a:ext>
            </a:extLst>
          </p:cNvPr>
          <p:cNvGrpSpPr/>
          <p:nvPr/>
        </p:nvGrpSpPr>
        <p:grpSpPr>
          <a:xfrm>
            <a:off x="3945360" y="4875410"/>
            <a:ext cx="1771651" cy="1687830"/>
            <a:chOff x="5941059" y="4117975"/>
            <a:chExt cx="1771651" cy="1687830"/>
          </a:xfrm>
        </p:grpSpPr>
        <p:pic>
          <p:nvPicPr>
            <p:cNvPr id="19" name="Picture 18" descr="Uinta Basin Hookless Cactus">
              <a:extLst>
                <a:ext uri="{FF2B5EF4-FFF2-40B4-BE49-F238E27FC236}">
                  <a16:creationId xmlns:a16="http://schemas.microsoft.com/office/drawing/2014/main" id="{480BE9E4-E7A3-4A00-8F6A-83FAB35815E7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7" t="562" r="11427" b="12433"/>
            <a:stretch/>
          </p:blipFill>
          <p:spPr bwMode="auto">
            <a:xfrm>
              <a:off x="6182360" y="4117975"/>
              <a:ext cx="1289050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97CB163A-4C6A-41C6-8DE2-5A32D7225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59" y="5415280"/>
              <a:ext cx="1771651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Uinta Basin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wetlandicus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757069E-D266-4A18-9800-293DFDAD6FA0}"/>
              </a:ext>
            </a:extLst>
          </p:cNvPr>
          <p:cNvGrpSpPr/>
          <p:nvPr/>
        </p:nvGrpSpPr>
        <p:grpSpPr>
          <a:xfrm>
            <a:off x="2144141" y="4875410"/>
            <a:ext cx="2055813" cy="1713826"/>
            <a:chOff x="1269840" y="4117340"/>
            <a:chExt cx="2055813" cy="1713826"/>
          </a:xfrm>
        </p:grpSpPr>
        <p:pic>
          <p:nvPicPr>
            <p:cNvPr id="56" name="Picture 55" descr="Colorado Hookless Cactus">
              <a:extLst>
                <a:ext uri="{FF2B5EF4-FFF2-40B4-BE49-F238E27FC236}">
                  <a16:creationId xmlns:a16="http://schemas.microsoft.com/office/drawing/2014/main" id="{D7D23893-D26C-40D5-A2FE-CB1FA900B4CB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1"/>
            <a:stretch/>
          </p:blipFill>
          <p:spPr bwMode="auto">
            <a:xfrm>
              <a:off x="1672590" y="4117340"/>
              <a:ext cx="130746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7" name="Text Box 2">
              <a:extLst>
                <a:ext uri="{FF2B5EF4-FFF2-40B4-BE49-F238E27FC236}">
                  <a16:creationId xmlns:a16="http://schemas.microsoft.com/office/drawing/2014/main" id="{0C3EC680-5B7A-4BBB-A420-5F0155C67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840" y="5426353"/>
              <a:ext cx="2055813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Colorado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glaucus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6D36CAE-2E3C-4607-B2E1-E8A56637FD95}"/>
              </a:ext>
            </a:extLst>
          </p:cNvPr>
          <p:cNvGrpSpPr/>
          <p:nvPr/>
        </p:nvGrpSpPr>
        <p:grpSpPr>
          <a:xfrm>
            <a:off x="5597290" y="4865924"/>
            <a:ext cx="1898651" cy="1697316"/>
            <a:chOff x="3695065" y="4117975"/>
            <a:chExt cx="1898651" cy="1697316"/>
          </a:xfrm>
        </p:grpSpPr>
        <p:pic>
          <p:nvPicPr>
            <p:cNvPr id="59" name="Picture 58" descr="Pirette Cactus">
              <a:extLst>
                <a:ext uri="{FF2B5EF4-FFF2-40B4-BE49-F238E27FC236}">
                  <a16:creationId xmlns:a16="http://schemas.microsoft.com/office/drawing/2014/main" id="{41EB7B9B-931F-4149-A044-B61C7B4C44D4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"/>
            <a:stretch/>
          </p:blipFill>
          <p:spPr bwMode="auto">
            <a:xfrm>
              <a:off x="3936365" y="4117975"/>
              <a:ext cx="131635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0" name="Text Box 3">
              <a:extLst>
                <a:ext uri="{FF2B5EF4-FFF2-40B4-BE49-F238E27FC236}">
                  <a16:creationId xmlns:a16="http://schemas.microsoft.com/office/drawing/2014/main" id="{0BBCF86C-0E30-4554-B1A4-7487AE55D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065" y="5426353"/>
              <a:ext cx="1898651" cy="388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Pariette cactus</a:t>
              </a:r>
              <a:endParaRPr lang="en-US" altLang="en-US" sz="1000" i="1" dirty="0">
                <a:solidFill>
                  <a:srgbClr val="000000"/>
                </a:solidFill>
              </a:endParaRPr>
            </a:p>
            <a:p>
              <a:pPr algn="ctr" defTabSz="914400" eaLnBrk="0" hangingPunct="0"/>
              <a:r>
                <a:rPr lang="en-US" altLang="en-US" sz="10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(Sclerocactus brevispinus)</a:t>
              </a:r>
              <a:endParaRPr lang="en-US" altLang="en-US" dirty="0"/>
            </a:p>
          </p:txBody>
        </p:sp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FDCB9402-D2FC-4844-953E-A86C8A39223A}"/>
              </a:ext>
            </a:extLst>
          </p:cNvPr>
          <p:cNvGraphicFramePr>
            <a:graphicFrameLocks/>
          </p:cNvGraphicFramePr>
          <p:nvPr/>
        </p:nvGraphicFramePr>
        <p:xfrm>
          <a:off x="7768240" y="1093369"/>
          <a:ext cx="2841394" cy="182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D189D1D7-E2DC-41DF-A91B-F4154D0400E9}"/>
              </a:ext>
            </a:extLst>
          </p:cNvPr>
          <p:cNvGraphicFramePr>
            <a:graphicFrameLocks/>
          </p:cNvGraphicFramePr>
          <p:nvPr/>
        </p:nvGraphicFramePr>
        <p:xfrm>
          <a:off x="7768240" y="3010249"/>
          <a:ext cx="2841394" cy="182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9999FD96-F868-4DB6-BB5B-E4096A79D812}"/>
              </a:ext>
            </a:extLst>
          </p:cNvPr>
          <p:cNvGraphicFramePr>
            <a:graphicFrameLocks/>
          </p:cNvGraphicFramePr>
          <p:nvPr/>
        </p:nvGraphicFramePr>
        <p:xfrm>
          <a:off x="7768240" y="4833294"/>
          <a:ext cx="2841394" cy="182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BD6B1C-A538-4B08-AB97-731F151B1C38}"/>
              </a:ext>
            </a:extLst>
          </p:cNvPr>
          <p:cNvSpPr txBox="1"/>
          <p:nvPr/>
        </p:nvSpPr>
        <p:spPr>
          <a:xfrm>
            <a:off x="8962787" y="1677588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A3892C-F197-47EC-B279-74C6A6A5CB21}"/>
              </a:ext>
            </a:extLst>
          </p:cNvPr>
          <p:cNvSpPr txBox="1"/>
          <p:nvPr/>
        </p:nvSpPr>
        <p:spPr>
          <a:xfrm>
            <a:off x="8812786" y="3811311"/>
            <a:ext cx="99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G3G4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A0606D-21F7-4B68-B686-DF2D124BD8C6}"/>
              </a:ext>
            </a:extLst>
          </p:cNvPr>
          <p:cNvSpPr txBox="1"/>
          <p:nvPr/>
        </p:nvSpPr>
        <p:spPr>
          <a:xfrm>
            <a:off x="8792299" y="3135868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C46453-3F2B-4BEF-A7FC-8D5026466CAA}"/>
              </a:ext>
            </a:extLst>
          </p:cNvPr>
          <p:cNvSpPr txBox="1"/>
          <p:nvPr/>
        </p:nvSpPr>
        <p:spPr>
          <a:xfrm>
            <a:off x="8944699" y="5912857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1A97CC-9A23-47A1-96DA-F666FEEEAE22}"/>
              </a:ext>
            </a:extLst>
          </p:cNvPr>
          <p:cNvSpPr txBox="1"/>
          <p:nvPr/>
        </p:nvSpPr>
        <p:spPr>
          <a:xfrm>
            <a:off x="9233497" y="53805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12D417-C928-4FC1-9E2B-33A5AAC5C52F}"/>
              </a:ext>
            </a:extLst>
          </p:cNvPr>
          <p:cNvSpPr txBox="1"/>
          <p:nvPr/>
        </p:nvSpPr>
        <p:spPr>
          <a:xfrm>
            <a:off x="8619455" y="5392239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5BF032-69AA-47A5-9FBE-BD066FD80A45}"/>
              </a:ext>
            </a:extLst>
          </p:cNvPr>
          <p:cNvSpPr/>
          <p:nvPr/>
        </p:nvSpPr>
        <p:spPr>
          <a:xfrm>
            <a:off x="1807029" y="2921493"/>
            <a:ext cx="5977710" cy="3838536"/>
          </a:xfrm>
          <a:prstGeom prst="roundRect">
            <a:avLst/>
          </a:prstGeom>
          <a:noFill/>
          <a:ln w="38100">
            <a:solidFill>
              <a:srgbClr val="003D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125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4" y="254693"/>
            <a:ext cx="10903789" cy="71755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What Happens in Biotics When There is a Split?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135D7-A2C5-4095-BAE5-233F0D7DE312}"/>
              </a:ext>
            </a:extLst>
          </p:cNvPr>
          <p:cNvSpPr/>
          <p:nvPr/>
        </p:nvSpPr>
        <p:spPr>
          <a:xfrm>
            <a:off x="5705039" y="11846065"/>
            <a:ext cx="7343598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 left to right by Gina Glenne, Ben Franklin, and Maria Ulloa.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9D86A3-F747-4733-8D65-BB654114B6B8}"/>
              </a:ext>
            </a:extLst>
          </p:cNvPr>
          <p:cNvGrpSpPr/>
          <p:nvPr/>
        </p:nvGrpSpPr>
        <p:grpSpPr>
          <a:xfrm>
            <a:off x="3272998" y="1224741"/>
            <a:ext cx="2055813" cy="1713826"/>
            <a:chOff x="1269840" y="4117340"/>
            <a:chExt cx="2055813" cy="1713826"/>
          </a:xfrm>
        </p:grpSpPr>
        <p:pic>
          <p:nvPicPr>
            <p:cNvPr id="38" name="Picture 37" descr="Colorado Hookless Cactus">
              <a:extLst>
                <a:ext uri="{FF2B5EF4-FFF2-40B4-BE49-F238E27FC236}">
                  <a16:creationId xmlns:a16="http://schemas.microsoft.com/office/drawing/2014/main" id="{CA6EDC07-3016-4CF9-BFB8-66815950D8A7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1"/>
            <a:stretch/>
          </p:blipFill>
          <p:spPr bwMode="auto">
            <a:xfrm>
              <a:off x="1672590" y="4117340"/>
              <a:ext cx="130746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Text Box 2">
              <a:extLst>
                <a:ext uri="{FF2B5EF4-FFF2-40B4-BE49-F238E27FC236}">
                  <a16:creationId xmlns:a16="http://schemas.microsoft.com/office/drawing/2014/main" id="{AA97C4F7-4980-4E89-B9FC-8FFA54D51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840" y="5426353"/>
              <a:ext cx="2055813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Colorado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glaucus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562E27-8A88-492E-9825-61E2D6CE79E0}"/>
              </a:ext>
            </a:extLst>
          </p:cNvPr>
          <p:cNvGrpSpPr/>
          <p:nvPr/>
        </p:nvGrpSpPr>
        <p:grpSpPr>
          <a:xfrm>
            <a:off x="7914889" y="1164510"/>
            <a:ext cx="1898651" cy="1697316"/>
            <a:chOff x="3695065" y="4117975"/>
            <a:chExt cx="1898651" cy="1697316"/>
          </a:xfrm>
        </p:grpSpPr>
        <p:pic>
          <p:nvPicPr>
            <p:cNvPr id="47" name="Picture 46" descr="Pirette Cactus">
              <a:extLst>
                <a:ext uri="{FF2B5EF4-FFF2-40B4-BE49-F238E27FC236}">
                  <a16:creationId xmlns:a16="http://schemas.microsoft.com/office/drawing/2014/main" id="{F2BC4105-1CBE-42DA-A452-42DE2B294ACD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"/>
            <a:stretch/>
          </p:blipFill>
          <p:spPr bwMode="auto">
            <a:xfrm>
              <a:off x="3936365" y="4117975"/>
              <a:ext cx="131635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Text Box 3">
              <a:extLst>
                <a:ext uri="{FF2B5EF4-FFF2-40B4-BE49-F238E27FC236}">
                  <a16:creationId xmlns:a16="http://schemas.microsoft.com/office/drawing/2014/main" id="{C8F4F3AB-E06B-44B0-B7A8-8F2FC1956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065" y="5426353"/>
              <a:ext cx="1898651" cy="388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Pariette cactus</a:t>
              </a:r>
              <a:endParaRPr lang="en-US" altLang="en-US" sz="1000" i="1" dirty="0">
                <a:solidFill>
                  <a:srgbClr val="000000"/>
                </a:solidFill>
              </a:endParaRPr>
            </a:p>
            <a:p>
              <a:pPr algn="ctr" defTabSz="914400" eaLnBrk="0" hangingPunct="0"/>
              <a:r>
                <a:rPr lang="en-US" altLang="en-US" sz="10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(Sclerocactus brevispinus)</a:t>
              </a:r>
              <a:endParaRPr lang="en-US" alt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AB28C24-F36E-4B4B-8081-4849037D6368}"/>
              </a:ext>
            </a:extLst>
          </p:cNvPr>
          <p:cNvSpPr txBox="1"/>
          <p:nvPr/>
        </p:nvSpPr>
        <p:spPr>
          <a:xfrm>
            <a:off x="3512288" y="2861826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Element ID: 128221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379129-BA5E-4032-8FA1-18A034B43307}"/>
              </a:ext>
            </a:extLst>
          </p:cNvPr>
          <p:cNvSpPr txBox="1"/>
          <p:nvPr/>
        </p:nvSpPr>
        <p:spPr>
          <a:xfrm>
            <a:off x="7955954" y="2784678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Element ID: 161086</a:t>
            </a:r>
          </a:p>
        </p:txBody>
      </p:sp>
    </p:spTree>
    <p:extLst>
      <p:ext uri="{BB962C8B-B14F-4D97-AF65-F5344CB8AC3E}">
        <p14:creationId xmlns:p14="http://schemas.microsoft.com/office/powerpoint/2010/main" val="1101583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4" y="254693"/>
            <a:ext cx="10903789" cy="71755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What Happens in Biotics When There is a Split?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135D7-A2C5-4095-BAE5-233F0D7DE312}"/>
              </a:ext>
            </a:extLst>
          </p:cNvPr>
          <p:cNvSpPr/>
          <p:nvPr/>
        </p:nvSpPr>
        <p:spPr>
          <a:xfrm>
            <a:off x="5705039" y="11846065"/>
            <a:ext cx="7343598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 left to right by Gina Glenne, Ben Franklin, and Maria Ulloa.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5B4B99-7F45-4A37-8B59-315E88BE71B0}"/>
              </a:ext>
            </a:extLst>
          </p:cNvPr>
          <p:cNvGrpSpPr/>
          <p:nvPr/>
        </p:nvGrpSpPr>
        <p:grpSpPr>
          <a:xfrm>
            <a:off x="1927600" y="4474677"/>
            <a:ext cx="2055813" cy="1713826"/>
            <a:chOff x="1269840" y="4117340"/>
            <a:chExt cx="2055813" cy="1713826"/>
          </a:xfrm>
        </p:grpSpPr>
        <p:pic>
          <p:nvPicPr>
            <p:cNvPr id="21" name="Picture 20" descr="Colorado Hookless Cactus">
              <a:extLst>
                <a:ext uri="{FF2B5EF4-FFF2-40B4-BE49-F238E27FC236}">
                  <a16:creationId xmlns:a16="http://schemas.microsoft.com/office/drawing/2014/main" id="{65FBABEA-61B2-43CE-82D6-3CE7D9B1027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1"/>
            <a:stretch/>
          </p:blipFill>
          <p:spPr bwMode="auto">
            <a:xfrm>
              <a:off x="1672590" y="4117340"/>
              <a:ext cx="130746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B9236DAD-7F32-4EF6-BD7C-3CEB2C45A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840" y="5426353"/>
              <a:ext cx="2055813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Colorado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glaucus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84A9B4-A841-4AFB-BA63-EA60CAF0BB8F}"/>
              </a:ext>
            </a:extLst>
          </p:cNvPr>
          <p:cNvGrpSpPr/>
          <p:nvPr/>
        </p:nvGrpSpPr>
        <p:grpSpPr>
          <a:xfrm>
            <a:off x="7964740" y="4432904"/>
            <a:ext cx="1898651" cy="1697316"/>
            <a:chOff x="3695065" y="4117975"/>
            <a:chExt cx="1898651" cy="1697316"/>
          </a:xfrm>
        </p:grpSpPr>
        <p:pic>
          <p:nvPicPr>
            <p:cNvPr id="20" name="Picture 19" descr="Pirette Cactus">
              <a:extLst>
                <a:ext uri="{FF2B5EF4-FFF2-40B4-BE49-F238E27FC236}">
                  <a16:creationId xmlns:a16="http://schemas.microsoft.com/office/drawing/2014/main" id="{0308E3BE-A636-4785-8598-F728EDDBD35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"/>
            <a:stretch/>
          </p:blipFill>
          <p:spPr bwMode="auto">
            <a:xfrm>
              <a:off x="3936365" y="4117975"/>
              <a:ext cx="131635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CE51C36B-B18F-499A-87D4-8AB2F9423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065" y="5426353"/>
              <a:ext cx="1898651" cy="388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Pariette cactus</a:t>
              </a:r>
              <a:endParaRPr lang="en-US" altLang="en-US" sz="1000" i="1" dirty="0">
                <a:solidFill>
                  <a:srgbClr val="000000"/>
                </a:solidFill>
              </a:endParaRPr>
            </a:p>
            <a:p>
              <a:pPr algn="ctr" defTabSz="914400" eaLnBrk="0" hangingPunct="0"/>
              <a:r>
                <a:rPr lang="en-US" altLang="en-US" sz="10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(Sclerocactus brevispinus)</a:t>
              </a:r>
              <a:endParaRPr lang="en-US" altLang="en-US" dirty="0"/>
            </a:p>
          </p:txBody>
        </p:sp>
      </p:grpSp>
      <p:sp>
        <p:nvSpPr>
          <p:cNvPr id="4" name="Arrow: Down 3">
            <a:extLst>
              <a:ext uri="{FF2B5EF4-FFF2-40B4-BE49-F238E27FC236}">
                <a16:creationId xmlns:a16="http://schemas.microsoft.com/office/drawing/2014/main" id="{0A05FE3F-121A-4E33-AC3E-FAA73454B867}"/>
              </a:ext>
            </a:extLst>
          </p:cNvPr>
          <p:cNvSpPr/>
          <p:nvPr/>
        </p:nvSpPr>
        <p:spPr>
          <a:xfrm rot="19880224">
            <a:off x="4675420" y="3400856"/>
            <a:ext cx="836763" cy="10179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3D1C9369-2C18-46F0-B77F-7E06431E6F74}"/>
              </a:ext>
            </a:extLst>
          </p:cNvPr>
          <p:cNvSpPr/>
          <p:nvPr/>
        </p:nvSpPr>
        <p:spPr>
          <a:xfrm rot="1357687">
            <a:off x="3201019" y="3384339"/>
            <a:ext cx="836763" cy="10179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9D86A3-F747-4733-8D65-BB654114B6B8}"/>
              </a:ext>
            </a:extLst>
          </p:cNvPr>
          <p:cNvGrpSpPr/>
          <p:nvPr/>
        </p:nvGrpSpPr>
        <p:grpSpPr>
          <a:xfrm>
            <a:off x="3272998" y="1224741"/>
            <a:ext cx="2055813" cy="1713826"/>
            <a:chOff x="1269840" y="4117340"/>
            <a:chExt cx="2055813" cy="1713826"/>
          </a:xfrm>
        </p:grpSpPr>
        <p:pic>
          <p:nvPicPr>
            <p:cNvPr id="38" name="Picture 37" descr="Colorado Hookless Cactus">
              <a:extLst>
                <a:ext uri="{FF2B5EF4-FFF2-40B4-BE49-F238E27FC236}">
                  <a16:creationId xmlns:a16="http://schemas.microsoft.com/office/drawing/2014/main" id="{CA6EDC07-3016-4CF9-BFB8-66815950D8A7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1"/>
            <a:stretch/>
          </p:blipFill>
          <p:spPr bwMode="auto">
            <a:xfrm>
              <a:off x="1672590" y="4117340"/>
              <a:ext cx="130746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Text Box 2">
              <a:extLst>
                <a:ext uri="{FF2B5EF4-FFF2-40B4-BE49-F238E27FC236}">
                  <a16:creationId xmlns:a16="http://schemas.microsoft.com/office/drawing/2014/main" id="{AA97C4F7-4980-4E89-B9FC-8FFA54D51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840" y="5426353"/>
              <a:ext cx="2055813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Colorado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glaucus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B8A06A7-9A68-468B-A24D-FD832C637842}"/>
              </a:ext>
            </a:extLst>
          </p:cNvPr>
          <p:cNvGrpSpPr/>
          <p:nvPr/>
        </p:nvGrpSpPr>
        <p:grpSpPr>
          <a:xfrm>
            <a:off x="4543319" y="4432904"/>
            <a:ext cx="1771651" cy="1687830"/>
            <a:chOff x="5941059" y="4117975"/>
            <a:chExt cx="1771651" cy="1687830"/>
          </a:xfrm>
        </p:grpSpPr>
        <p:pic>
          <p:nvPicPr>
            <p:cNvPr id="41" name="Picture 40" descr="Uinta Basin Hookless Cactus">
              <a:extLst>
                <a:ext uri="{FF2B5EF4-FFF2-40B4-BE49-F238E27FC236}">
                  <a16:creationId xmlns:a16="http://schemas.microsoft.com/office/drawing/2014/main" id="{365157C7-5DAD-4901-B685-E1F3A6E7E3EA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7" t="562" r="11427" b="12433"/>
            <a:stretch/>
          </p:blipFill>
          <p:spPr bwMode="auto">
            <a:xfrm>
              <a:off x="6182360" y="4117975"/>
              <a:ext cx="1289050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5" name="Text Box 4">
              <a:extLst>
                <a:ext uri="{FF2B5EF4-FFF2-40B4-BE49-F238E27FC236}">
                  <a16:creationId xmlns:a16="http://schemas.microsoft.com/office/drawing/2014/main" id="{3559CDC3-7580-4064-8174-77127EB5D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59" y="5415280"/>
              <a:ext cx="1771651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Uinta Basin Hookless Cactus</a:t>
              </a:r>
            </a:p>
            <a:p>
              <a:pPr algn="ctr" defTabSz="914400" eaLnBrk="0" hangingPunct="0"/>
              <a:r>
                <a:rPr lang="en-US" altLang="en-US" sz="1000" dirty="0">
                  <a:latin typeface="Calibri" panose="020F0502020204030204" pitchFamily="34" charset="0"/>
                </a:rPr>
                <a:t>(</a:t>
              </a:r>
              <a:r>
                <a:rPr lang="en-US" altLang="en-US" sz="1000" i="1" dirty="0">
                  <a:latin typeface="Calibri" panose="020F0502020204030204" pitchFamily="34" charset="0"/>
                </a:rPr>
                <a:t>Sclerocactus wetlandicus</a:t>
              </a:r>
              <a:r>
                <a:rPr lang="en-US" altLang="en-US" sz="1000" dirty="0">
                  <a:latin typeface="Calibri" panose="020F0502020204030204" pitchFamily="34" charset="0"/>
                </a:rPr>
                <a:t>)</a:t>
              </a:r>
              <a:endParaRPr lang="en-US" alt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562E27-8A88-492E-9825-61E2D6CE79E0}"/>
              </a:ext>
            </a:extLst>
          </p:cNvPr>
          <p:cNvGrpSpPr/>
          <p:nvPr/>
        </p:nvGrpSpPr>
        <p:grpSpPr>
          <a:xfrm>
            <a:off x="7914889" y="1164510"/>
            <a:ext cx="1898651" cy="1697316"/>
            <a:chOff x="3695065" y="4117975"/>
            <a:chExt cx="1898651" cy="1697316"/>
          </a:xfrm>
        </p:grpSpPr>
        <p:pic>
          <p:nvPicPr>
            <p:cNvPr id="47" name="Picture 46" descr="Pirette Cactus">
              <a:extLst>
                <a:ext uri="{FF2B5EF4-FFF2-40B4-BE49-F238E27FC236}">
                  <a16:creationId xmlns:a16="http://schemas.microsoft.com/office/drawing/2014/main" id="{F2BC4105-1CBE-42DA-A452-42DE2B294ACD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"/>
            <a:stretch/>
          </p:blipFill>
          <p:spPr bwMode="auto">
            <a:xfrm>
              <a:off x="3936365" y="4117975"/>
              <a:ext cx="1316355" cy="1297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Text Box 3">
              <a:extLst>
                <a:ext uri="{FF2B5EF4-FFF2-40B4-BE49-F238E27FC236}">
                  <a16:creationId xmlns:a16="http://schemas.microsoft.com/office/drawing/2014/main" id="{C8F4F3AB-E06B-44B0-B7A8-8F2FC1956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065" y="5426353"/>
              <a:ext cx="1898651" cy="388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Pariette cactus</a:t>
              </a:r>
              <a:endParaRPr lang="en-US" altLang="en-US" sz="1000" i="1" dirty="0">
                <a:solidFill>
                  <a:srgbClr val="000000"/>
                </a:solidFill>
              </a:endParaRPr>
            </a:p>
            <a:p>
              <a:pPr algn="ctr" defTabSz="914400" eaLnBrk="0" hangingPunct="0"/>
              <a:r>
                <a:rPr lang="en-US" altLang="en-US" sz="10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(Sclerocactus brevispinus)</a:t>
              </a:r>
              <a:endParaRPr lang="en-US" altLang="en-US" dirty="0"/>
            </a:p>
          </p:txBody>
        </p:sp>
      </p:grpSp>
      <p:sp>
        <p:nvSpPr>
          <p:cNvPr id="49" name="Arrow: Down 48">
            <a:extLst>
              <a:ext uri="{FF2B5EF4-FFF2-40B4-BE49-F238E27FC236}">
                <a16:creationId xmlns:a16="http://schemas.microsoft.com/office/drawing/2014/main" id="{910071DF-B7EF-4AC6-86E5-02258F31BACB}"/>
              </a:ext>
            </a:extLst>
          </p:cNvPr>
          <p:cNvSpPr/>
          <p:nvPr/>
        </p:nvSpPr>
        <p:spPr>
          <a:xfrm>
            <a:off x="8478431" y="3353138"/>
            <a:ext cx="836763" cy="10179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28C24-F36E-4B4B-8081-4849037D6368}"/>
              </a:ext>
            </a:extLst>
          </p:cNvPr>
          <p:cNvSpPr txBox="1"/>
          <p:nvPr/>
        </p:nvSpPr>
        <p:spPr>
          <a:xfrm>
            <a:off x="3512288" y="2861826"/>
            <a:ext cx="2917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Element ID: 128221 (Inactivated)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212ECB-4839-4332-A011-1CD198E22C66}"/>
              </a:ext>
            </a:extLst>
          </p:cNvPr>
          <p:cNvSpPr txBox="1"/>
          <p:nvPr/>
        </p:nvSpPr>
        <p:spPr>
          <a:xfrm>
            <a:off x="1952554" y="6188503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Element ID: 832412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EC1764-CC77-4298-9AAC-A2FBEB0C6E73}"/>
              </a:ext>
            </a:extLst>
          </p:cNvPr>
          <p:cNvSpPr txBox="1"/>
          <p:nvPr/>
        </p:nvSpPr>
        <p:spPr>
          <a:xfrm>
            <a:off x="4551279" y="6147101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Element ID: 817003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379129-BA5E-4032-8FA1-18A034B43307}"/>
              </a:ext>
            </a:extLst>
          </p:cNvPr>
          <p:cNvSpPr txBox="1"/>
          <p:nvPr/>
        </p:nvSpPr>
        <p:spPr>
          <a:xfrm>
            <a:off x="7955954" y="2784678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Element ID: 161086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EE59B3-B4DB-4D8F-B0FC-3A5A582FD889}"/>
              </a:ext>
            </a:extLst>
          </p:cNvPr>
          <p:cNvSpPr txBox="1"/>
          <p:nvPr/>
        </p:nvSpPr>
        <p:spPr>
          <a:xfrm>
            <a:off x="7955955" y="6188503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Element ID: 161086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18BBF-611E-4154-9236-E2BF62CF5ABB}"/>
              </a:ext>
            </a:extLst>
          </p:cNvPr>
          <p:cNvSpPr txBox="1"/>
          <p:nvPr/>
        </p:nvSpPr>
        <p:spPr>
          <a:xfrm>
            <a:off x="345057" y="1492370"/>
            <a:ext cx="273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“Lineage Tracking”</a:t>
            </a:r>
          </a:p>
        </p:txBody>
      </p:sp>
    </p:spTree>
    <p:extLst>
      <p:ext uri="{BB962C8B-B14F-4D97-AF65-F5344CB8AC3E}">
        <p14:creationId xmlns:p14="http://schemas.microsoft.com/office/powerpoint/2010/main" val="102872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">
            <a:extLst>
              <a:ext uri="{FF2B5EF4-FFF2-40B4-BE49-F238E27FC236}">
                <a16:creationId xmlns:a16="http://schemas.microsoft.com/office/drawing/2014/main" id="{655E3A80-7C8E-4C54-92B0-A49D0DA8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465" y="1161194"/>
            <a:ext cx="4387641" cy="51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8472C7-5AB5-407C-B67E-198EDFCE4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 all Depend on Classification Systems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967500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94B6-5313-45D9-A6E1-208CD72F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90" y="201262"/>
            <a:ext cx="9474820" cy="7175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Taxonomic updates:	When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FF95-A933-4357-87CC-06B324E812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2600" y="1318437"/>
            <a:ext cx="8229600" cy="5157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" indent="0">
              <a:buNone/>
            </a:pPr>
            <a:r>
              <a:rPr lang="en-US" sz="2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lvl="1"/>
            <a:r>
              <a:rPr 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program requests!!</a:t>
            </a:r>
          </a:p>
          <a:p>
            <a:pPr lvl="1"/>
            <a:r>
              <a:rPr 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rank reviews</a:t>
            </a:r>
          </a:p>
          <a:p>
            <a:pPr lvl="1"/>
            <a:r>
              <a:rPr 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in taxonomic standard</a:t>
            </a:r>
          </a:p>
          <a:p>
            <a:pPr lvl="1"/>
            <a:r>
              <a:rPr 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listing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3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" indent="0">
              <a:buNone/>
            </a:pPr>
            <a:r>
              <a:rPr lang="en-US" sz="2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</a:p>
          <a:p>
            <a:pPr lvl="1" indent="-342900"/>
            <a:r>
              <a:rPr 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Haphazardly and opportunistically</a:t>
            </a:r>
          </a:p>
          <a:p>
            <a:pPr lvl="1" indent="-342900"/>
            <a:r>
              <a:rPr 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task (annual priorities)</a:t>
            </a:r>
          </a:p>
          <a:p>
            <a:pPr marL="4572" indent="0">
              <a:buNone/>
            </a:pPr>
            <a:endParaRPr lang="en-US" sz="2800" dirty="0">
              <a:solidFill>
                <a:srgbClr val="003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" indent="0">
              <a:buNone/>
            </a:pPr>
            <a:endParaRPr lang="en-US" sz="2800" dirty="0">
              <a:solidFill>
                <a:srgbClr val="003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" indent="0">
              <a:buNone/>
            </a:pPr>
            <a:endParaRPr lang="en-US" sz="2800" dirty="0">
              <a:solidFill>
                <a:srgbClr val="003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6128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94B6-5313-45D9-A6E1-208CD72F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90" y="201262"/>
            <a:ext cx="9474820" cy="7175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Comprehensively Assessed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FF95-A933-4357-87CC-06B324E812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9990" y="1013637"/>
            <a:ext cx="10439401" cy="550690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" indent="0">
              <a:buNone/>
            </a:pPr>
            <a:r>
              <a:rPr lang="en-US" sz="2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plants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Nonvascular plants*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" indent="0">
              <a:buNone/>
            </a:pPr>
            <a:r>
              <a:rPr lang="en-US" sz="2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</a:p>
          <a:p>
            <a:pPr marL="4572" indent="0">
              <a:buNone/>
            </a:pPr>
            <a:r>
              <a:rPr lang="en-US" sz="1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Lichens*</a:t>
            </a:r>
          </a:p>
          <a:p>
            <a:pPr marL="4572" indent="0">
              <a:buNone/>
            </a:pPr>
            <a:r>
              <a:rPr lang="en-US" sz="2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pPr marL="4572" indent="0">
              <a:buNone/>
            </a:pPr>
            <a:r>
              <a:rPr lang="en-US" sz="1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Vertebrates (except marine fishes)</a:t>
            </a:r>
          </a:p>
          <a:p>
            <a:pPr marL="4572" indent="0">
              <a:buNone/>
            </a:pPr>
            <a:r>
              <a:rPr lang="en-US" sz="1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Mollusks (freshwater mussels, freshwater &amp; terrestrial snails)</a:t>
            </a:r>
          </a:p>
          <a:p>
            <a:pPr marL="4572" indent="0">
              <a:buNone/>
            </a:pPr>
            <a:r>
              <a:rPr lang="en-US" sz="1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Arthropods</a:t>
            </a:r>
          </a:p>
          <a:p>
            <a:pPr marL="4572" indent="0">
              <a:buNone/>
            </a:pPr>
            <a:r>
              <a:rPr lang="en-US" sz="1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Crayfishes</a:t>
            </a:r>
          </a:p>
          <a:p>
            <a:pPr marL="4572" indent="0">
              <a:buNone/>
            </a:pPr>
            <a:r>
              <a:rPr lang="en-US" sz="1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Fairy, clam, &amp; tadpole shrimps</a:t>
            </a:r>
          </a:p>
          <a:p>
            <a:pPr marL="4572" indent="0">
              <a:buNone/>
            </a:pPr>
            <a:r>
              <a:rPr lang="en-US" sz="1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Insects (butterflies, skippers, macro moths, selected beetles, stoneflies, caddisflies, 					mayflies, dragonflies, damselflies, selected bees)</a:t>
            </a:r>
          </a:p>
          <a:p>
            <a:pPr marL="4572" indent="0">
              <a:buNone/>
            </a:pPr>
            <a:endParaRPr lang="en-US" sz="2800" dirty="0">
              <a:solidFill>
                <a:srgbClr val="003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" indent="0">
              <a:buNone/>
            </a:pPr>
            <a:endParaRPr lang="en-US" sz="2800" dirty="0">
              <a:solidFill>
                <a:srgbClr val="003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AC3E5-844F-497F-B85E-AFC293B415D4}"/>
              </a:ext>
            </a:extLst>
          </p:cNvPr>
          <p:cNvSpPr txBox="1"/>
          <p:nvPr/>
        </p:nvSpPr>
        <p:spPr>
          <a:xfrm>
            <a:off x="8763000" y="124097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Distribution data incomplete</a:t>
            </a:r>
          </a:p>
        </p:txBody>
      </p:sp>
    </p:spTree>
    <p:extLst>
      <p:ext uri="{BB962C8B-B14F-4D97-AF65-F5344CB8AC3E}">
        <p14:creationId xmlns:p14="http://schemas.microsoft.com/office/powerpoint/2010/main" val="235183564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>
            <a:extLst>
              <a:ext uri="{FF2B5EF4-FFF2-40B4-BE49-F238E27FC236}">
                <a16:creationId xmlns:a16="http://schemas.microsoft.com/office/drawing/2014/main" id="{444D6B6D-49AF-4589-9540-E7939383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757763" name="Rectangle 3">
            <a:extLst>
              <a:ext uri="{FF2B5EF4-FFF2-40B4-BE49-F238E27FC236}">
                <a16:creationId xmlns:a16="http://schemas.microsoft.com/office/drawing/2014/main" id="{1148F788-9C41-43BB-A454-D67AC561CA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32507"/>
            <a:ext cx="8191500" cy="4635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2800" dirty="0"/>
              <a:t>To identify species elements, a scientific name is necessary but not sufficient 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2800" dirty="0"/>
              <a:t>We use concepts in Biotics, indicated by the concept name and reference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2800" dirty="0"/>
              <a:t>Taxonomic standards guide our taxonomic decisions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2800" dirty="0"/>
              <a:t>Communicate with NatureServe about taxonomic issues 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endParaRPr lang="en-US" altLang="en-US" sz="2800" dirty="0"/>
          </a:p>
        </p:txBody>
      </p:sp>
      <p:pic>
        <p:nvPicPr>
          <p:cNvPr id="6" name="Picture 2" descr="Two Way Street, Traffic, Signs, Arrow, Road, Street">
            <a:extLst>
              <a:ext uri="{FF2B5EF4-FFF2-40B4-BE49-F238E27FC236}">
                <a16:creationId xmlns:a16="http://schemas.microsoft.com/office/drawing/2014/main" id="{0BC45898-E5B1-4F7A-9922-F1A350D3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366" y="4716955"/>
            <a:ext cx="1684867" cy="16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8638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25B414B4-8499-4F17-B482-5C52BFBED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b="7358"/>
          <a:stretch/>
        </p:blipFill>
        <p:spPr bwMode="auto">
          <a:xfrm>
            <a:off x="1554699" y="433655"/>
            <a:ext cx="9092544" cy="596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D3A0F8B-F5E5-4E02-A206-A4D15E946C24}"/>
              </a:ext>
            </a:extLst>
          </p:cNvPr>
          <p:cNvSpPr/>
          <p:nvPr/>
        </p:nvSpPr>
        <p:spPr>
          <a:xfrm>
            <a:off x="4965033" y="1395664"/>
            <a:ext cx="1973179" cy="1515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909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>
            <a:extLst>
              <a:ext uri="{FF2B5EF4-FFF2-40B4-BE49-F238E27FC236}">
                <a16:creationId xmlns:a16="http://schemas.microsoft.com/office/drawing/2014/main" id="{07FBDA2E-4316-4611-B5E5-429CEFE44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Species Concepts</a:t>
            </a:r>
            <a:endParaRPr lang="en-US" altLang="en-US" dirty="0"/>
          </a:p>
        </p:txBody>
      </p:sp>
      <p:sp>
        <p:nvSpPr>
          <p:cNvPr id="724995" name="Rectangle 3">
            <a:extLst>
              <a:ext uri="{FF2B5EF4-FFF2-40B4-BE49-F238E27FC236}">
                <a16:creationId xmlns:a16="http://schemas.microsoft.com/office/drawing/2014/main" id="{E6D05CE2-993C-4F6D-8911-42F60C4655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55800" y="1433919"/>
            <a:ext cx="7772400" cy="48392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species boundaries </a:t>
            </a:r>
          </a:p>
          <a:p>
            <a:pPr marL="738378" lvl="1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described and published</a:t>
            </a:r>
          </a:p>
          <a:p>
            <a:pPr marL="738378" lvl="1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by taxonomists through time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800" dirty="0">
              <a:solidFill>
                <a:srgbClr val="003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species concept theories</a:t>
            </a:r>
          </a:p>
          <a:p>
            <a:pPr marL="738378" lvl="1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</a:p>
          <a:p>
            <a:pPr marL="738378" lvl="1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Phylogenetic</a:t>
            </a:r>
          </a:p>
          <a:p>
            <a:pPr marL="738378" lvl="1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</a:t>
            </a:r>
          </a:p>
          <a:p>
            <a:pPr marL="738378" lvl="1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Morphological</a:t>
            </a:r>
          </a:p>
          <a:p>
            <a:pPr marL="738378" lvl="1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above</a:t>
            </a:r>
          </a:p>
        </p:txBody>
      </p:sp>
      <p:pic>
        <p:nvPicPr>
          <p:cNvPr id="2050" name="Picture 2" descr="Head and shoulders portrait, increasingly bald with rather uneven bushy white eyebrows and beard, his wrinkled forehead suggesting a puzzled frown">
            <a:extLst>
              <a:ext uri="{FF2B5EF4-FFF2-40B4-BE49-F238E27FC236}">
                <a16:creationId xmlns:a16="http://schemas.microsoft.com/office/drawing/2014/main" id="{C4740F74-3918-4717-A088-9016EDB5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38" y="3972127"/>
            <a:ext cx="1827962" cy="23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rtrait of Linnaeus on a brown background with the word &quot;Linne&quot; in the top right corner">
            <a:extLst>
              <a:ext uri="{FF2B5EF4-FFF2-40B4-BE49-F238E27FC236}">
                <a16:creationId xmlns:a16="http://schemas.microsoft.com/office/drawing/2014/main" id="{FEF4149E-7F75-4B84-A339-CE7CB1D9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38" y="1489709"/>
            <a:ext cx="1827962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2326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>
            <a:extLst>
              <a:ext uri="{FF2B5EF4-FFF2-40B4-BE49-F238E27FC236}">
                <a16:creationId xmlns:a16="http://schemas.microsoft.com/office/drawing/2014/main" id="{5F607D68-5EEE-4055-A156-46C2E9041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pPr marL="4572">
              <a:lnSpc>
                <a:spcPct val="90000"/>
              </a:lnSpc>
            </a:pPr>
            <a:r>
              <a:rPr lang="en-US" altLang="en-US" dirty="0"/>
              <a:t>Assigning Names </a:t>
            </a:r>
          </a:p>
        </p:txBody>
      </p:sp>
      <p:sp>
        <p:nvSpPr>
          <p:cNvPr id="712707" name="Rectangle 3">
            <a:extLst>
              <a:ext uri="{FF2B5EF4-FFF2-40B4-BE49-F238E27FC236}">
                <a16:creationId xmlns:a16="http://schemas.microsoft.com/office/drawing/2014/main" id="{CE8A7E7C-74B3-4FEA-AF22-C6870EC166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4188" y="1582258"/>
            <a:ext cx="7937500" cy="496739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2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Nomenclature: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2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system of scientific names</a:t>
            </a:r>
          </a:p>
          <a:p>
            <a:pPr marL="4572" indent="0">
              <a:buNone/>
            </a:pPr>
            <a:r>
              <a:rPr lang="en-US" altLang="en-US" sz="32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Code of Zoological Nomenclature (ICZN)</a:t>
            </a:r>
          </a:p>
          <a:p>
            <a:pPr marL="4572" indent="0">
              <a:buNone/>
            </a:pPr>
            <a:r>
              <a:rPr lang="en-US" altLang="en-US" sz="2400" dirty="0">
                <a:solidFill>
                  <a:srgbClr val="003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International Code of Botanical Nomenclature (ICBN)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solidFill>
                <a:srgbClr val="003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6400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A8B3-D2CF-4022-B96A-BBDDD14D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Taxon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44C0-024D-4CEB-BAF3-068A6D1589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0171" y="1111401"/>
            <a:ext cx="8601740" cy="5157688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Name</a:t>
            </a:r>
            <a:r>
              <a:rPr lang="en-US" dirty="0"/>
              <a:t> </a:t>
            </a:r>
            <a:r>
              <a:rPr lang="en-US" sz="2800" dirty="0"/>
              <a:t>and</a:t>
            </a:r>
            <a:r>
              <a:rPr lang="en-US" dirty="0"/>
              <a:t> </a:t>
            </a:r>
            <a:r>
              <a:rPr lang="en-US" b="1" dirty="0"/>
              <a:t>author</a:t>
            </a:r>
            <a:r>
              <a:rPr lang="en-US" dirty="0"/>
              <a:t> </a:t>
            </a:r>
            <a:r>
              <a:rPr lang="en-US" sz="2800" dirty="0"/>
              <a:t>combination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Type specimen</a:t>
            </a:r>
            <a:r>
              <a:rPr lang="en-US" dirty="0"/>
              <a:t>(s):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Circumscription</a:t>
            </a:r>
            <a:r>
              <a:rPr lang="en-US" dirty="0"/>
              <a:t> </a:t>
            </a:r>
            <a:r>
              <a:rPr lang="en-US" sz="2800" dirty="0"/>
              <a:t>(taxon definition):</a:t>
            </a:r>
          </a:p>
          <a:p>
            <a:pPr marL="4572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0D0F17-8568-4833-998E-54B088235BB5}"/>
              </a:ext>
            </a:extLst>
          </p:cNvPr>
          <p:cNvGrpSpPr/>
          <p:nvPr/>
        </p:nvGrpSpPr>
        <p:grpSpPr>
          <a:xfrm>
            <a:off x="7119846" y="1908499"/>
            <a:ext cx="2942057" cy="2135577"/>
            <a:chOff x="1146864" y="3644121"/>
            <a:chExt cx="3514725" cy="25717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9F5627-D3FF-4AE3-BE7F-79B3DD25F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864" y="3644121"/>
              <a:ext cx="3514725" cy="25717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24BBBF-A8B4-4B35-BED5-A21C52A811A9}"/>
                </a:ext>
              </a:extLst>
            </p:cNvPr>
            <p:cNvSpPr/>
            <p:nvPr/>
          </p:nvSpPr>
          <p:spPr>
            <a:xfrm>
              <a:off x="2449902" y="4865298"/>
              <a:ext cx="1639019" cy="12249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2A9EA7-D67D-41D7-99B3-C0CA908FFE0E}"/>
              </a:ext>
            </a:extLst>
          </p:cNvPr>
          <p:cNvSpPr txBox="1"/>
          <p:nvPr/>
        </p:nvSpPr>
        <p:spPr>
          <a:xfrm>
            <a:off x="6993910" y="1194023"/>
            <a:ext cx="5198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Peucaea</a:t>
            </a:r>
            <a:r>
              <a:rPr lang="en-US" sz="2400" i="1" dirty="0"/>
              <a:t> </a:t>
            </a:r>
            <a:r>
              <a:rPr lang="en-US" sz="2400" i="1" dirty="0" err="1"/>
              <a:t>cassinii</a:t>
            </a:r>
            <a:r>
              <a:rPr lang="en-US" sz="2400" i="1" dirty="0"/>
              <a:t> </a:t>
            </a:r>
            <a:r>
              <a:rPr lang="en-US" sz="2400" dirty="0"/>
              <a:t>(Woodhouse 1852)</a:t>
            </a:r>
          </a:p>
        </p:txBody>
      </p:sp>
      <p:pic>
        <p:nvPicPr>
          <p:cNvPr id="10" name="Picture 9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22A5AEAE-51DB-4156-ADFC-BD0DEC39C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864" y="4589186"/>
            <a:ext cx="4837176" cy="1975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07C73E-6217-4A31-96EB-43C1B74FE3DC}"/>
              </a:ext>
            </a:extLst>
          </p:cNvPr>
          <p:cNvSpPr txBox="1"/>
          <p:nvPr/>
        </p:nvSpPr>
        <p:spPr>
          <a:xfrm>
            <a:off x="5553611" y="619495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AOS Checklist</a:t>
            </a:r>
          </a:p>
        </p:txBody>
      </p:sp>
    </p:spTree>
    <p:extLst>
      <p:ext uri="{BB962C8B-B14F-4D97-AF65-F5344CB8AC3E}">
        <p14:creationId xmlns:p14="http://schemas.microsoft.com/office/powerpoint/2010/main" val="174191040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id="{043BE1AD-6826-4A72-A909-34D052E5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Biotics and Taxonomy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F5F756-4FE0-493A-81BB-8E1F83308A30}"/>
              </a:ext>
            </a:extLst>
          </p:cNvPr>
          <p:cNvSpPr/>
          <p:nvPr/>
        </p:nvSpPr>
        <p:spPr>
          <a:xfrm>
            <a:off x="1827028" y="1314488"/>
            <a:ext cx="853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3D80"/>
                </a:solidFill>
                <a:latin typeface="+mn-lt"/>
                <a:cs typeface="Arial" panose="020B0604020202020204" pitchFamily="34" charset="0"/>
              </a:rPr>
              <a:t>Biotics 5 is concept based and tracks Elements </a:t>
            </a:r>
          </a:p>
          <a:p>
            <a:endParaRPr lang="en-US" altLang="en-US" sz="1200" b="1" dirty="0">
              <a:solidFill>
                <a:srgbClr val="003D80"/>
              </a:solidFill>
              <a:latin typeface="+mn-lt"/>
            </a:endParaRPr>
          </a:p>
          <a:p>
            <a:r>
              <a:rPr lang="en-US" altLang="en-US" sz="2400" b="1" dirty="0">
                <a:solidFill>
                  <a:srgbClr val="003D80"/>
                </a:solidFill>
                <a:latin typeface="+mn-lt"/>
              </a:rPr>
              <a:t>Every Element has one circumscription or concept, </a:t>
            </a:r>
            <a:r>
              <a:rPr lang="en-US" altLang="en-US" sz="2400" dirty="0">
                <a:solidFill>
                  <a:srgbClr val="003D80"/>
                </a:solidFill>
                <a:latin typeface="+mn-lt"/>
              </a:rPr>
              <a:t>which distinguishes it from another Element, regardless of name. </a:t>
            </a:r>
          </a:p>
          <a:p>
            <a:endParaRPr lang="en-US" altLang="en-US" sz="1200" dirty="0">
              <a:solidFill>
                <a:srgbClr val="003D80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80"/>
                </a:solidFill>
                <a:latin typeface="+mn-lt"/>
              </a:rPr>
              <a:t>1 Element can have many names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BA005-0A64-4FBC-8F6F-9719A993F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573" y="3769608"/>
            <a:ext cx="3971477" cy="2052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301150-5CC7-4232-B6FC-AED6D96BAE85}"/>
              </a:ext>
            </a:extLst>
          </p:cNvPr>
          <p:cNvSpPr txBox="1"/>
          <p:nvPr/>
        </p:nvSpPr>
        <p:spPr>
          <a:xfrm>
            <a:off x="864536" y="3937536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Zonotrichia</a:t>
            </a:r>
            <a:r>
              <a:rPr lang="en-US" sz="2000" i="1" dirty="0"/>
              <a:t> </a:t>
            </a:r>
            <a:r>
              <a:rPr lang="en-US" sz="2000" i="1" dirty="0" err="1"/>
              <a:t>cassinii</a:t>
            </a:r>
            <a:endParaRPr lang="en-US" sz="20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0FC39-A9D1-4834-B57B-DD8E5CBC1F1D}"/>
              </a:ext>
            </a:extLst>
          </p:cNvPr>
          <p:cNvSpPr txBox="1"/>
          <p:nvPr/>
        </p:nvSpPr>
        <p:spPr>
          <a:xfrm>
            <a:off x="864536" y="4459346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Aimophila</a:t>
            </a:r>
            <a:r>
              <a:rPr lang="en-US" sz="2000" i="1" dirty="0"/>
              <a:t> </a:t>
            </a:r>
            <a:r>
              <a:rPr lang="en-US" sz="2000" i="1" dirty="0" err="1"/>
              <a:t>cassinii</a:t>
            </a:r>
            <a:endParaRPr lang="en-US" sz="20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A89F1-0AC5-4941-A0CC-3892DF942B08}"/>
              </a:ext>
            </a:extLst>
          </p:cNvPr>
          <p:cNvSpPr txBox="1"/>
          <p:nvPr/>
        </p:nvSpPr>
        <p:spPr>
          <a:xfrm>
            <a:off x="864536" y="5024620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Peucaea</a:t>
            </a:r>
            <a:r>
              <a:rPr lang="en-US" sz="2000" i="1" dirty="0"/>
              <a:t> </a:t>
            </a:r>
            <a:r>
              <a:rPr lang="en-US" sz="2000" i="1" dirty="0" err="1"/>
              <a:t>cassinii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61754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id="{043BE1AD-6826-4A72-A909-34D052E5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Biotics and Taxonomy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F5F756-4FE0-493A-81BB-8E1F83308A30}"/>
              </a:ext>
            </a:extLst>
          </p:cNvPr>
          <p:cNvSpPr/>
          <p:nvPr/>
        </p:nvSpPr>
        <p:spPr>
          <a:xfrm>
            <a:off x="1827028" y="1314488"/>
            <a:ext cx="853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3D80"/>
                </a:solidFill>
                <a:latin typeface="+mn-lt"/>
                <a:cs typeface="Arial" panose="020B0604020202020204" pitchFamily="34" charset="0"/>
              </a:rPr>
              <a:t>Biotics 5 is concept based and tracks Elements </a:t>
            </a:r>
          </a:p>
          <a:p>
            <a:endParaRPr lang="en-US" altLang="en-US" sz="1200" b="1" dirty="0">
              <a:solidFill>
                <a:srgbClr val="003D80"/>
              </a:solidFill>
              <a:latin typeface="+mn-lt"/>
            </a:endParaRPr>
          </a:p>
          <a:p>
            <a:r>
              <a:rPr lang="en-US" altLang="en-US" sz="2400" b="1" dirty="0">
                <a:solidFill>
                  <a:srgbClr val="003D80"/>
                </a:solidFill>
                <a:latin typeface="+mn-lt"/>
              </a:rPr>
              <a:t>Every Element has one circumscription or concept, </a:t>
            </a:r>
            <a:r>
              <a:rPr lang="en-US" altLang="en-US" sz="2400" dirty="0">
                <a:solidFill>
                  <a:srgbClr val="003D80"/>
                </a:solidFill>
                <a:latin typeface="+mn-lt"/>
              </a:rPr>
              <a:t>which distinguishes it from another Element, regardless of name. </a:t>
            </a:r>
          </a:p>
          <a:p>
            <a:endParaRPr lang="en-US" altLang="en-US" sz="1200" dirty="0">
              <a:solidFill>
                <a:srgbClr val="003D80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ADC2E9"/>
                </a:solidFill>
                <a:latin typeface="+mn-lt"/>
              </a:rPr>
              <a:t>1 Element can have many names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80"/>
                </a:solidFill>
                <a:latin typeface="+mn-lt"/>
              </a:rPr>
              <a:t>1 Name can represent many concepts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7E2E07-44DB-416D-A1B8-729DBCA88E78}"/>
              </a:ext>
            </a:extLst>
          </p:cNvPr>
          <p:cNvGrpSpPr/>
          <p:nvPr/>
        </p:nvGrpSpPr>
        <p:grpSpPr>
          <a:xfrm>
            <a:off x="7187883" y="4534727"/>
            <a:ext cx="2405914" cy="1788970"/>
            <a:chOff x="7187883" y="4534727"/>
            <a:chExt cx="2405914" cy="17889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C7D0A5-C0E2-41D9-9B28-FA23B529D6A2}"/>
                </a:ext>
              </a:extLst>
            </p:cNvPr>
            <p:cNvSpPr/>
            <p:nvPr/>
          </p:nvSpPr>
          <p:spPr>
            <a:xfrm>
              <a:off x="8373494" y="4836913"/>
              <a:ext cx="12203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Mary, mother of Jesus </a:t>
              </a:r>
            </a:p>
          </p:txBody>
        </p:sp>
        <p:pic>
          <p:nvPicPr>
            <p:cNvPr id="2050" name="Picture 2" descr="RAFAEL - Madonna Sixtina (GemÃ¤ldegalerie Alter Meister, Dresden, 1513-14. Ãleo sobre lienzo, 265 x 196 cm).jpg">
              <a:extLst>
                <a:ext uri="{FF2B5EF4-FFF2-40B4-BE49-F238E27FC236}">
                  <a16:creationId xmlns:a16="http://schemas.microsoft.com/office/drawing/2014/main" id="{1E57E05E-3B79-495C-8B91-2ECBF2C764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0" r="21579" b="17066"/>
            <a:stretch/>
          </p:blipFill>
          <p:spPr bwMode="auto">
            <a:xfrm>
              <a:off x="7187883" y="4534727"/>
              <a:ext cx="955359" cy="178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C70B192-7078-4988-8BEE-C9DF1C5FB261}"/>
              </a:ext>
            </a:extLst>
          </p:cNvPr>
          <p:cNvSpPr/>
          <p:nvPr/>
        </p:nvSpPr>
        <p:spPr>
          <a:xfrm>
            <a:off x="5454134" y="3813558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Madonna </a:t>
            </a:r>
          </a:p>
        </p:txBody>
      </p:sp>
      <p:pic>
        <p:nvPicPr>
          <p:cNvPr id="2052" name="Picture 4" descr="A closeup photo of Madonna with shoulder-length wavy blonde hair, wearing a colorful, low-cut blouse, holding a microphone to her mouth with her right hand.">
            <a:extLst>
              <a:ext uri="{FF2B5EF4-FFF2-40B4-BE49-F238E27FC236}">
                <a16:creationId xmlns:a16="http://schemas.microsoft.com/office/drawing/2014/main" id="{1B39A407-6301-4704-96A8-2DA24E82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39" y="4534727"/>
            <a:ext cx="1444590" cy="18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21A9A3-4F90-4905-956F-889781AB228A}"/>
              </a:ext>
            </a:extLst>
          </p:cNvPr>
          <p:cNvSpPr/>
          <p:nvPr/>
        </p:nvSpPr>
        <p:spPr>
          <a:xfrm>
            <a:off x="2157768" y="5123368"/>
            <a:ext cx="2610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Madonna (entertainer)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id="{043BE1AD-6826-4A72-A909-34D052E5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870"/>
            <a:ext cx="10972800" cy="71755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Biotics and Taxonomy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F5F756-4FE0-493A-81BB-8E1F83308A30}"/>
              </a:ext>
            </a:extLst>
          </p:cNvPr>
          <p:cNvSpPr/>
          <p:nvPr/>
        </p:nvSpPr>
        <p:spPr>
          <a:xfrm>
            <a:off x="1827028" y="1314488"/>
            <a:ext cx="853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3D80"/>
                </a:solidFill>
                <a:latin typeface="+mn-lt"/>
                <a:cs typeface="Arial" panose="020B0604020202020204" pitchFamily="34" charset="0"/>
              </a:rPr>
              <a:t>A plant example of nomenclatural ambiguity</a:t>
            </a:r>
          </a:p>
          <a:p>
            <a:endParaRPr lang="en-US" altLang="en-US" sz="1200" b="1" dirty="0">
              <a:solidFill>
                <a:srgbClr val="003D80"/>
              </a:solidFill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5BC0E6-2239-4F80-8866-E5F9D2E7F1D7}"/>
              </a:ext>
            </a:extLst>
          </p:cNvPr>
          <p:cNvSpPr/>
          <p:nvPr/>
        </p:nvSpPr>
        <p:spPr>
          <a:xfrm>
            <a:off x="1080655" y="2838796"/>
            <a:ext cx="2992582" cy="1180407"/>
          </a:xfrm>
          <a:prstGeom prst="roundRect">
            <a:avLst/>
          </a:prstGeom>
          <a:solidFill>
            <a:srgbClr val="FFEA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Carya ovata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(Miller) K. Koch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2B208C-3011-4ADF-A047-F427F5F0C7A1}"/>
              </a:ext>
            </a:extLst>
          </p:cNvPr>
          <p:cNvSpPr/>
          <p:nvPr/>
        </p:nvSpPr>
        <p:spPr>
          <a:xfrm>
            <a:off x="5472546" y="3720930"/>
            <a:ext cx="2992582" cy="1180407"/>
          </a:xfrm>
          <a:prstGeom prst="roundRect">
            <a:avLst/>
          </a:prstGeom>
          <a:solidFill>
            <a:srgbClr val="FFEA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Carya ovata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(Miller) K. Koch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56D13E-AD6F-47E5-A367-32BFA4DBA9D8}"/>
              </a:ext>
            </a:extLst>
          </p:cNvPr>
          <p:cNvSpPr/>
          <p:nvPr/>
        </p:nvSpPr>
        <p:spPr>
          <a:xfrm>
            <a:off x="5472545" y="2250671"/>
            <a:ext cx="5782887" cy="1180407"/>
          </a:xfrm>
          <a:prstGeom prst="roundRect">
            <a:avLst/>
          </a:prstGeom>
          <a:solidFill>
            <a:srgbClr val="FFEA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Carya </a:t>
            </a:r>
            <a:r>
              <a:rPr lang="en-US" sz="3200" i="1" dirty="0" err="1">
                <a:solidFill>
                  <a:schemeClr val="tx1"/>
                </a:solidFill>
              </a:rPr>
              <a:t>carolinae-septentrionalis</a:t>
            </a:r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(Ashe) Engler &amp; </a:t>
            </a:r>
            <a:r>
              <a:rPr lang="en-US" sz="2000" i="1" dirty="0" err="1">
                <a:solidFill>
                  <a:schemeClr val="tx1"/>
                </a:solidFill>
              </a:rPr>
              <a:t>Graebner</a:t>
            </a:r>
            <a:endParaRPr lang="en-US" sz="2000" i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FCE57E-D7EA-4D96-833D-25E581DDDB67}"/>
              </a:ext>
            </a:extLst>
          </p:cNvPr>
          <p:cNvCxnSpPr/>
          <p:nvPr/>
        </p:nvCxnSpPr>
        <p:spPr>
          <a:xfrm flipV="1">
            <a:off x="4339244" y="2959331"/>
            <a:ext cx="881149" cy="4696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15F907-1EFF-4627-9BA7-9AE326193390}"/>
              </a:ext>
            </a:extLst>
          </p:cNvPr>
          <p:cNvCxnSpPr>
            <a:cxnSpLocks/>
          </p:cNvCxnSpPr>
          <p:nvPr/>
        </p:nvCxnSpPr>
        <p:spPr>
          <a:xfrm>
            <a:off x="4339244" y="3663834"/>
            <a:ext cx="881149" cy="4925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FE2880-FC7D-46FF-8D09-618F1E4A898A}"/>
              </a:ext>
            </a:extLst>
          </p:cNvPr>
          <p:cNvSpPr txBox="1"/>
          <p:nvPr/>
        </p:nvSpPr>
        <p:spPr>
          <a:xfrm>
            <a:off x="1379914" y="572691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sec. Gleason 1952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0F9DA1-5C4F-45A7-830C-991E2EB9733E}"/>
              </a:ext>
            </a:extLst>
          </p:cNvPr>
          <p:cNvSpPr txBox="1"/>
          <p:nvPr/>
        </p:nvSpPr>
        <p:spPr>
          <a:xfrm>
            <a:off x="5672052" y="569464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sec. Radford et al. 1968</a:t>
            </a:r>
          </a:p>
        </p:txBody>
      </p:sp>
      <p:pic>
        <p:nvPicPr>
          <p:cNvPr id="1026" name="Picture 2" descr="Carya ovata (shagbark hickory): Go Botany">
            <a:extLst>
              <a:ext uri="{FF2B5EF4-FFF2-40B4-BE49-F238E27FC236}">
                <a16:creationId xmlns:a16="http://schemas.microsoft.com/office/drawing/2014/main" id="{8A6E2103-AD2D-4954-BA1F-9EB39CCB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72" y="4444186"/>
            <a:ext cx="2634054" cy="15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20CB88-6A9C-4167-B4AE-A2DD45DE3216}"/>
              </a:ext>
            </a:extLst>
          </p:cNvPr>
          <p:cNvSpPr txBox="1"/>
          <p:nvPr/>
        </p:nvSpPr>
        <p:spPr>
          <a:xfrm>
            <a:off x="9950970" y="5995644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Shagbark hickory</a:t>
            </a:r>
          </a:p>
        </p:txBody>
      </p:sp>
    </p:spTree>
    <p:extLst>
      <p:ext uri="{BB962C8B-B14F-4D97-AF65-F5344CB8AC3E}">
        <p14:creationId xmlns:p14="http://schemas.microsoft.com/office/powerpoint/2010/main" val="49434047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NatureServe_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CB02E1979C241B1FBAEC28B4D5FA3" ma:contentTypeVersion="" ma:contentTypeDescription="Create a new document." ma:contentTypeScope="" ma:versionID="a66035515a0ca45327d59b485b16daf0">
  <xsd:schema xmlns:xsd="http://www.w3.org/2001/XMLSchema" xmlns:xs="http://www.w3.org/2001/XMLSchema" xmlns:p="http://schemas.microsoft.com/office/2006/metadata/properties" xmlns:ns2="444c8752-afda-475e-a15b-f89632f1a50c" xmlns:ns3="2b670237-9e75-4275-9543-bde52900948d" targetNamespace="http://schemas.microsoft.com/office/2006/metadata/properties" ma:root="true" ma:fieldsID="3eee15698801b3317f7ecb187e18bd86" ns2:_="" ns3:_="">
    <xsd:import namespace="444c8752-afda-475e-a15b-f89632f1a50c"/>
    <xsd:import namespace="2b670237-9e75-4275-9543-bde529009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c8752-afda-475e-a15b-f89632f1a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70237-9e75-4275-9543-bde529009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F296C41-555F-4119-B752-C6707109AB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24A88-0A48-434E-9FB9-A750A355A26A}"/>
</file>

<file path=customXml/itemProps3.xml><?xml version="1.0" encoding="utf-8"?>
<ds:datastoreItem xmlns:ds="http://schemas.openxmlformats.org/officeDocument/2006/customXml" ds:itemID="{4F6AAA72-EB62-43B9-A7D2-4731531478B9}">
  <ds:schemaRefs>
    <ds:schemaRef ds:uri="http://purl.org/dc/dcmitype/"/>
    <ds:schemaRef ds:uri="http://www.w3.org/XML/1998/namespace"/>
    <ds:schemaRef ds:uri="http://schemas.microsoft.com/office/2006/metadata/properties"/>
    <ds:schemaRef ds:uri="2b670237-9e75-4275-9543-bde52900948d"/>
    <ds:schemaRef ds:uri="444c8752-afda-475e-a15b-f89632f1a50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NatureServe PowerPoint Template</Template>
  <TotalTime>18103</TotalTime>
  <Words>1030</Words>
  <Application>Microsoft Office PowerPoint</Application>
  <PresentationFormat>Widescreen</PresentationFormat>
  <Paragraphs>233</Paragraphs>
  <Slides>22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Wingdings</vt:lpstr>
      <vt:lpstr>1_NatureServe_PPT-Template</vt:lpstr>
      <vt:lpstr>Taxonomic Concepts &amp; Classification</vt:lpstr>
      <vt:lpstr>We all Depend on Classification Systems</vt:lpstr>
      <vt:lpstr>PowerPoint Presentation</vt:lpstr>
      <vt:lpstr>Species Concepts</vt:lpstr>
      <vt:lpstr>Assigning Names </vt:lpstr>
      <vt:lpstr>Taxon Description</vt:lpstr>
      <vt:lpstr>Biotics and Taxonomy</vt:lpstr>
      <vt:lpstr>Biotics and Taxonomy</vt:lpstr>
      <vt:lpstr>Biotics and Taxonomy</vt:lpstr>
      <vt:lpstr>Biotics and Taxonomy</vt:lpstr>
      <vt:lpstr>Taxonomic Standards</vt:lpstr>
      <vt:lpstr>Taxonomic Standards</vt:lpstr>
      <vt:lpstr>Biotics and Taxonomy</vt:lpstr>
      <vt:lpstr>Challenge when Heritage Program follows a different standard</vt:lpstr>
      <vt:lpstr>Classification Status in Biotics</vt:lpstr>
      <vt:lpstr>Concepts and Ranks</vt:lpstr>
      <vt:lpstr>Concepts and Ranks</vt:lpstr>
      <vt:lpstr>What Happens in Biotics When There is a Split?</vt:lpstr>
      <vt:lpstr>What Happens in Biotics When There is a Split?</vt:lpstr>
      <vt:lpstr>Taxonomic updates: When and Why?</vt:lpstr>
      <vt:lpstr>Comprehensively Assessed Groups</vt:lpstr>
      <vt:lpstr>Summary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</dc:title>
  <dc:creator>Amanda Treher</dc:creator>
  <cp:lastModifiedBy>Bruce Young</cp:lastModifiedBy>
  <cp:revision>616</cp:revision>
  <cp:lastPrinted>2012-05-22T02:48:47Z</cp:lastPrinted>
  <dcterms:created xsi:type="dcterms:W3CDTF">2016-04-05T11:00:52Z</dcterms:created>
  <dcterms:modified xsi:type="dcterms:W3CDTF">2023-02-08T18:39:39Z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0x01010003ACB02E1979C241B1FBAEC28B4D5FA3</vt:lpwstr>
  </property>
</Properties>
</file>