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02" r:id="rId5"/>
    <p:sldId id="347" r:id="rId6"/>
    <p:sldId id="420" r:id="rId7"/>
    <p:sldId id="380" r:id="rId8"/>
    <p:sldId id="421" r:id="rId9"/>
    <p:sldId id="422" r:id="rId10"/>
    <p:sldId id="423" r:id="rId11"/>
    <p:sldId id="419" r:id="rId12"/>
    <p:sldId id="424" r:id="rId13"/>
    <p:sldId id="382" r:id="rId14"/>
    <p:sldId id="346" r:id="rId15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2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e Copas" initials="KAC" lastIdx="2" clrIdx="0"/>
  <p:cmAuthor id="1" name="Lori Scott" initials="LS" lastIdx="3" clrIdx="1"/>
  <p:cmAuthor id="2" name="Rob_Solomon" initials="R" lastIdx="4" clrIdx="2"/>
  <p:cmAuthor id="3" name="whitney_weber" initials="ww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C864"/>
    <a:srgbClr val="FFDA3C"/>
    <a:srgbClr val="B7B7FF"/>
    <a:srgbClr val="9999FF"/>
    <a:srgbClr val="003366"/>
    <a:srgbClr val="FFD32F"/>
    <a:srgbClr val="BFE29C"/>
    <a:srgbClr val="DCE0E4"/>
    <a:srgbClr val="CBCBCB"/>
    <a:srgbClr val="3435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45" autoAdjust="0"/>
    <p:restoredTop sz="94918" autoAdjust="0"/>
  </p:normalViewPr>
  <p:slideViewPr>
    <p:cSldViewPr snapToGrid="0" snapToObjects="1">
      <p:cViewPr varScale="1">
        <p:scale>
          <a:sx n="109" d="100"/>
          <a:sy n="109" d="100"/>
        </p:scale>
        <p:origin x="348" y="102"/>
      </p:cViewPr>
      <p:guideLst>
        <p:guide orient="horz" pos="2182"/>
        <p:guide pos="2878"/>
      </p:guideLst>
    </p:cSldViewPr>
  </p:slideViewPr>
  <p:outlineViewPr>
    <p:cViewPr>
      <p:scale>
        <a:sx n="33" d="100"/>
        <a:sy n="33" d="100"/>
      </p:scale>
      <p:origin x="0" y="107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/>
            </a:lvl1pPr>
          </a:lstStyle>
          <a:p>
            <a:fld id="{C77F0479-E9E6-B746-85CF-EE66F3205CD2}" type="datetimeFigureOut">
              <a:rPr lang="en-US" smtClean="0"/>
              <a:pPr/>
              <a:t>7/8/2014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/>
            </a:lvl1pPr>
          </a:lstStyle>
          <a:p>
            <a:fld id="{103509D5-8FB2-2147-AD80-295BAFDFB0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128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>
                <a:latin typeface="Trebuchet MS"/>
              </a:defRPr>
            </a:lvl1pPr>
          </a:lstStyle>
          <a:p>
            <a:fld id="{97B4ABA6-3E56-8741-9B76-8638831FAAE3}" type="datetimeFigureOut">
              <a:rPr lang="en-US" smtClean="0"/>
              <a:pPr/>
              <a:t>7/8/2014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7" rIns="93315" bIns="4665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vert="horz" lIns="93315" tIns="46657" rIns="93315" bIns="46657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>
                <a:latin typeface="Trebuchet MS"/>
              </a:defRPr>
            </a:lvl1pPr>
          </a:lstStyle>
          <a:p>
            <a:fld id="{FA8A180E-52CB-DE48-9725-4F81BEF79D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298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8CDDD7-8831-FD43-9C32-02B257E7277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6624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35142" y="4420870"/>
            <a:ext cx="5152818" cy="4190367"/>
          </a:xfrm>
        </p:spPr>
        <p:txBody>
          <a:bodyPr lIns="108784" tIns="54391" rIns="108784" bIns="54391"/>
          <a:lstStyle/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0409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3941763" y="3295650"/>
            <a:ext cx="4289425" cy="2263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33686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[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76993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]</a:t>
            </a:r>
          </a:p>
        </p:txBody>
      </p:sp>
      <p:pic>
        <p:nvPicPr>
          <p:cNvPr id="15" name="Picture 9" descr="Logo_Inline-Tag.png"/>
          <p:cNvPicPr>
            <a:picLocks noChangeAspect="1"/>
          </p:cNvPicPr>
          <p:nvPr userDrawn="1"/>
        </p:nvPicPr>
        <p:blipFill>
          <a:blip r:embed="rId2"/>
          <a:srcRect b="-12639"/>
          <a:stretch>
            <a:fillRect/>
          </a:stretch>
        </p:blipFill>
        <p:spPr bwMode="auto">
          <a:xfrm>
            <a:off x="4340225" y="3794125"/>
            <a:ext cx="3513138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133793" y="1124712"/>
            <a:ext cx="3008042" cy="1357081"/>
          </a:xfrm>
        </p:spPr>
        <p:txBody>
          <a:bodyPr>
            <a:noAutofit/>
          </a:bodyPr>
          <a:lstStyle>
            <a:lvl1pPr algn="l">
              <a:defRPr sz="3600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 userDrawn="1"/>
        </p:nvGrpSpPr>
        <p:grpSpPr bwMode="auto">
          <a:xfrm>
            <a:off x="0" y="0"/>
            <a:ext cx="9144000" cy="6573838"/>
            <a:chOff x="0" y="0"/>
            <a:chExt cx="9144000" cy="6574220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1174818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0" y="1174818"/>
              <a:ext cx="9144000" cy="539940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7472">
              <a:spcBef>
                <a:spcPts val="800"/>
              </a:spcBef>
              <a:spcAft>
                <a:spcPts val="600"/>
              </a:spcAft>
              <a:defRPr sz="4000">
                <a:latin typeface="Calibri"/>
                <a:cs typeface="Calibri"/>
              </a:defRPr>
            </a:lvl1pPr>
            <a:lvl2pPr>
              <a:defRPr sz="3600">
                <a:latin typeface="Calibri"/>
                <a:cs typeface="Calibri"/>
              </a:defRPr>
            </a:lvl2pPr>
            <a:lvl3pPr>
              <a:defRPr sz="3200">
                <a:latin typeface="Calibri"/>
                <a:cs typeface="Calibri"/>
              </a:defRPr>
            </a:lvl3pPr>
            <a:lvl4pPr>
              <a:defRPr sz="2800">
                <a:latin typeface="Calibri"/>
                <a:cs typeface="Calibri"/>
              </a:defRPr>
            </a:lvl4pPr>
            <a:lvl5pPr>
              <a:defRPr sz="2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214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501B6-D1DC-44CE-A07F-1DEC4F840948}" type="datetimeFigureOut">
              <a:rPr lang="en-US"/>
              <a:pPr>
                <a:defRPr/>
              </a:pPr>
              <a:t>7/8/2014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21413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214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1149C-A224-46E2-82DF-612F452164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7472">
              <a:spcAft>
                <a:spcPts val="600"/>
              </a:spcAft>
              <a:defRPr sz="4000">
                <a:latin typeface="Calibri"/>
                <a:cs typeface="Calibri"/>
              </a:defRPr>
            </a:lvl1pPr>
            <a:lvl2pPr>
              <a:defRPr sz="3600">
                <a:latin typeface="Calibri"/>
                <a:cs typeface="Calibri"/>
              </a:defRPr>
            </a:lvl2pPr>
            <a:lvl3pPr>
              <a:defRPr sz="3200">
                <a:latin typeface="Calibri"/>
                <a:cs typeface="Calibri"/>
              </a:defRPr>
            </a:lvl3pPr>
            <a:lvl4pPr>
              <a:defRPr sz="2800">
                <a:latin typeface="Calibri"/>
                <a:cs typeface="Calibri"/>
              </a:defRPr>
            </a:lvl4pPr>
            <a:lvl5pPr>
              <a:defRPr sz="2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0"/>
          <p:cNvGrpSpPr/>
          <p:nvPr userDrawn="1"/>
        </p:nvGrpSpPr>
        <p:grpSpPr>
          <a:xfrm>
            <a:off x="0" y="0"/>
            <a:ext cx="9144000" cy="6573838"/>
            <a:chOff x="0" y="0"/>
            <a:chExt cx="9144000" cy="6573838"/>
          </a:xfrm>
        </p:grpSpPr>
        <p:sp>
          <p:nvSpPr>
            <p:cNvPr id="6" name="Rectangle 5"/>
            <p:cNvSpPr/>
            <p:nvPr/>
          </p:nvSpPr>
          <p:spPr bwMode="auto">
            <a:xfrm>
              <a:off x="0" y="0"/>
              <a:ext cx="9144000" cy="1174750"/>
            </a:xfrm>
            <a:prstGeom prst="rect">
              <a:avLst/>
            </a:prstGeom>
            <a:solidFill>
              <a:srgbClr val="FFEA8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0" y="1174750"/>
              <a:ext cx="9144000" cy="5399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 userDrawn="1"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F286C-EFC8-40F4-869B-384D259F4DD2}" type="datetimeFigureOut">
              <a:rPr lang="en-US"/>
              <a:pPr>
                <a:defRPr/>
              </a:pPr>
              <a:t>7/8/2014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DE4B1-5967-4F47-9CEF-A70BD77886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2"/>
          <p:cNvGrpSpPr/>
          <p:nvPr userDrawn="1"/>
        </p:nvGrpSpPr>
        <p:grpSpPr>
          <a:xfrm>
            <a:off x="0" y="0"/>
            <a:ext cx="9144000" cy="6573838"/>
            <a:chOff x="0" y="0"/>
            <a:chExt cx="9144000" cy="6573838"/>
          </a:xfrm>
        </p:grpSpPr>
        <p:sp>
          <p:nvSpPr>
            <p:cNvPr id="8" name="Rectangle 7"/>
            <p:cNvSpPr/>
            <p:nvPr/>
          </p:nvSpPr>
          <p:spPr bwMode="auto">
            <a:xfrm>
              <a:off x="0" y="0"/>
              <a:ext cx="9144000" cy="1174750"/>
            </a:xfrm>
            <a:prstGeom prst="rect">
              <a:avLst/>
            </a:prstGeom>
            <a:solidFill>
              <a:srgbClr val="FFEA8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0" y="1174750"/>
              <a:ext cx="9144000" cy="5399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 userDrawn="1"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 userDrawn="1"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6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F4F36-9F1B-4F17-B3AD-5046984704DF}" type="datetimeFigureOut">
              <a:rPr lang="en-US"/>
              <a:pPr>
                <a:defRPr/>
              </a:pPr>
              <a:t>7/8/2014</a:t>
            </a:fld>
            <a:endParaRPr lang="en-US" dirty="0"/>
          </a:p>
        </p:txBody>
      </p:sp>
      <p:sp>
        <p:nvSpPr>
          <p:cNvPr id="11" name="Footer Placeholder 7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Slide Number Placeholder 8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16726-4A69-4BAB-A856-35D9399E6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78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84576"/>
            <a:ext cx="8229600" cy="4941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fld id="{4844A1F6-ED14-C94B-98CF-52FCF40DDEB1}" type="datetimeFigureOut">
              <a:rPr lang="en-US" smtClean="0"/>
              <a:pPr/>
              <a:t>7/8/2014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0" r:id="rId2"/>
    <p:sldLayoutId id="2147483650" r:id="rId3"/>
    <p:sldLayoutId id="2147483661" r:id="rId4"/>
    <p:sldLayoutId id="2147483652" r:id="rId5"/>
    <p:sldLayoutId id="2147483662" r:id="rId6"/>
    <p:sldLayoutId id="2147483653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rgbClr val="003366"/>
          </a:solidFill>
          <a:latin typeface="Trebuchet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spcAft>
          <a:spcPts val="1200"/>
        </a:spcAft>
        <a:buFont typeface="Arial"/>
        <a:buChar char="•"/>
        <a:defRPr sz="3200" kern="1200">
          <a:solidFill>
            <a:srgbClr val="003366"/>
          </a:solidFill>
          <a:latin typeface="Trebuchet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003366"/>
          </a:solidFill>
          <a:latin typeface="Trebuchet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3366"/>
          </a:solidFill>
          <a:latin typeface="Trebuchet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1" y="435029"/>
            <a:ext cx="7805056" cy="284156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AZ ERT 0.10 release</a:t>
            </a:r>
            <a:br>
              <a:rPr lang="en-US" sz="4000" dirty="0" smtClean="0"/>
            </a:br>
            <a:r>
              <a:rPr lang="en-US" sz="2700" i="1" dirty="0" err="1" smtClean="0"/>
              <a:t>tuesday</a:t>
            </a:r>
            <a:r>
              <a:rPr lang="en-US" sz="2700" i="1" dirty="0" smtClean="0"/>
              <a:t>, </a:t>
            </a:r>
            <a:r>
              <a:rPr lang="en-US" sz="2700" i="1" dirty="0" err="1" smtClean="0"/>
              <a:t>july</a:t>
            </a:r>
            <a:r>
              <a:rPr lang="en-US" sz="2700" i="1" dirty="0" smtClean="0"/>
              <a:t> 8, 2014</a:t>
            </a:r>
            <a:br>
              <a:rPr lang="en-US" sz="2700" i="1" dirty="0" smtClean="0"/>
            </a:br>
            <a:r>
              <a:rPr lang="en-US" sz="2700" i="1" dirty="0" smtClean="0"/>
              <a:t>1:30 – 2:30 PM EST</a:t>
            </a:r>
            <a:endParaRPr lang="en-US" sz="2700" i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619124" y="209550"/>
            <a:ext cx="7820025" cy="838597"/>
          </a:xfrm>
        </p:spPr>
        <p:txBody>
          <a:bodyPr anchor="t"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Submit Feedback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07731" y="888274"/>
            <a:ext cx="47285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DA3C"/>
                </a:solidFill>
              </a:rPr>
              <a:t>Ertsupport.natureserve.org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606" y="1711247"/>
            <a:ext cx="8358788" cy="3628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1904731" y="1978702"/>
            <a:ext cx="5334538" cy="838597"/>
          </a:xfrm>
        </p:spPr>
        <p:txBody>
          <a:bodyPr anchor="t"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Discussion/Questions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44929" y="1184576"/>
            <a:ext cx="8686799" cy="5250091"/>
          </a:xfrm>
        </p:spPr>
        <p:txBody>
          <a:bodyPr>
            <a:normAutofit/>
          </a:bodyPr>
          <a:lstStyle/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New Release – 0.10</a:t>
            </a:r>
            <a:endParaRPr lang="en-US" sz="3600" dirty="0"/>
          </a:p>
          <a:p>
            <a:pPr marL="1657350" lvl="2" indent="-857250"/>
            <a:r>
              <a:rPr lang="en-US" dirty="0" smtClean="0"/>
              <a:t>Demo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Development Release Plan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Pending Items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Submit Feedback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Discussion/Questions</a:t>
            </a: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Release 0.8 - 0.10</a:t>
            </a:r>
            <a:br>
              <a:rPr lang="en-US" dirty="0" smtClean="0"/>
            </a:br>
            <a:r>
              <a:rPr lang="en-US" dirty="0" smtClean="0"/>
              <a:t>Highlights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356" y="1235744"/>
            <a:ext cx="8839289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>
              <a:spcBef>
                <a:spcPts val="0"/>
              </a:spcBef>
            </a:pPr>
            <a:r>
              <a:rPr lang="en-US" b="1" dirty="0" smtClean="0">
                <a:solidFill>
                  <a:schemeClr val="tx2"/>
                </a:solidFill>
              </a:rPr>
              <a:t>Map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Add </a:t>
            </a:r>
            <a:r>
              <a:rPr lang="en-US" dirty="0">
                <a:solidFill>
                  <a:schemeClr val="tx2"/>
                </a:solidFill>
              </a:rPr>
              <a:t>Select a Layer option as default to Resource dropdown in Feature Search tab</a:t>
            </a:r>
          </a:p>
          <a:p>
            <a:pPr marL="342900"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Enable </a:t>
            </a:r>
            <a:r>
              <a:rPr lang="en-US" dirty="0" smtClean="0">
                <a:solidFill>
                  <a:schemeClr val="tx2"/>
                </a:solidFill>
              </a:rPr>
              <a:t>Feature Search for map service added via Add Resource tool</a:t>
            </a:r>
          </a:p>
          <a:p>
            <a:pPr marL="342900"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Feature Search not returning correct </a:t>
            </a:r>
            <a:r>
              <a:rPr lang="en-US" dirty="0" smtClean="0">
                <a:solidFill>
                  <a:schemeClr val="tx2"/>
                </a:solidFill>
              </a:rPr>
              <a:t>results</a:t>
            </a:r>
          </a:p>
          <a:p>
            <a:pPr marL="342900"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Project creation/editing: Select </a:t>
            </a:r>
            <a:r>
              <a:rPr lang="en-US" dirty="0">
                <a:solidFill>
                  <a:schemeClr val="tx2"/>
                </a:solidFill>
              </a:rPr>
              <a:t>multiple graphics from Upload Shape &amp; </a:t>
            </a:r>
            <a:r>
              <a:rPr lang="en-US" dirty="0" smtClean="0">
                <a:solidFill>
                  <a:schemeClr val="tx2"/>
                </a:solidFill>
              </a:rPr>
              <a:t>Annotations</a:t>
            </a:r>
          </a:p>
          <a:p>
            <a:pPr marL="342900"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Project creation: Point </a:t>
            </a:r>
            <a:r>
              <a:rPr lang="en-US" dirty="0">
                <a:solidFill>
                  <a:schemeClr val="tx2"/>
                </a:solidFill>
              </a:rPr>
              <a:t>&amp; Line features via Upload Shapes</a:t>
            </a:r>
          </a:p>
          <a:p>
            <a:pPr marL="342900"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Edit Mode not working in Draw/Edit </a:t>
            </a:r>
            <a:r>
              <a:rPr lang="en-US" dirty="0" smtClean="0">
                <a:solidFill>
                  <a:schemeClr val="tx2"/>
                </a:solidFill>
              </a:rPr>
              <a:t>toolbar</a:t>
            </a:r>
            <a:endParaRPr lang="en-US" dirty="0" smtClean="0">
              <a:solidFill>
                <a:schemeClr val="tx2"/>
              </a:solidFill>
            </a:endParaRPr>
          </a:p>
          <a:p>
            <a:pPr marL="342900" lvl="1" indent="-342900">
              <a:spcBef>
                <a:spcPts val="600"/>
              </a:spcBef>
            </a:pPr>
            <a:r>
              <a:rPr lang="en-US" b="1" dirty="0" smtClean="0">
                <a:solidFill>
                  <a:schemeClr val="tx2"/>
                </a:solidFill>
              </a:rPr>
              <a:t>Project </a:t>
            </a:r>
            <a:r>
              <a:rPr lang="en-US" b="1" dirty="0" smtClean="0">
                <a:solidFill>
                  <a:schemeClr val="tx2"/>
                </a:solidFill>
              </a:rPr>
              <a:t>Analysis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Add message indicating limited to single Project Type below field title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AGFD Internal Project Compliance</a:t>
            </a:r>
          </a:p>
          <a:p>
            <a:pPr marL="342900"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Attach </a:t>
            </a:r>
            <a:r>
              <a:rPr lang="en-US" dirty="0" smtClean="0">
                <a:solidFill>
                  <a:schemeClr val="tx2"/>
                </a:solidFill>
              </a:rPr>
              <a:t>generated </a:t>
            </a:r>
            <a:r>
              <a:rPr lang="en-US" dirty="0" err="1" smtClean="0">
                <a:solidFill>
                  <a:schemeClr val="tx2"/>
                </a:solidFill>
              </a:rPr>
              <a:t>shapefile</a:t>
            </a:r>
            <a:r>
              <a:rPr lang="en-US" dirty="0" smtClean="0">
                <a:solidFill>
                  <a:schemeClr val="tx2"/>
                </a:solidFill>
              </a:rPr>
              <a:t> to project</a:t>
            </a:r>
          </a:p>
          <a:p>
            <a:pPr marL="342900"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Resolve Counties, Quads, Regions and Township/Ranges for project site during analysis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Refer </a:t>
            </a:r>
            <a:r>
              <a:rPr lang="en-US" dirty="0">
                <a:solidFill>
                  <a:schemeClr val="tx2"/>
                </a:solidFill>
              </a:rPr>
              <a:t>to FWS attribute instead of ESA in Project Report table</a:t>
            </a:r>
            <a:endParaRPr lang="en-US" dirty="0" smtClean="0">
              <a:solidFill>
                <a:schemeClr val="tx2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Project Review considered revision and attributed to Anonymous user</a:t>
            </a:r>
          </a:p>
          <a:p>
            <a:pPr marL="342900" lvl="1" indent="-342900">
              <a:spcBef>
                <a:spcPts val="600"/>
              </a:spcBef>
            </a:pPr>
            <a:r>
              <a:rPr lang="en-US" b="1" dirty="0" smtClean="0">
                <a:solidFill>
                  <a:schemeClr val="tx2"/>
                </a:solidFill>
              </a:rPr>
              <a:t>Administrative/Miscellaneous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Add acceptance of terms during account creation and prior to viewing map (for non-logged in users</a:t>
            </a:r>
            <a:r>
              <a:rPr lang="en-US" dirty="0" smtClean="0">
                <a:solidFill>
                  <a:schemeClr val="tx2"/>
                </a:solidFill>
              </a:rPr>
              <a:t>)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Admin functionality to assign User Roles</a:t>
            </a:r>
            <a:endParaRPr lang="en-US" dirty="0" smtClean="0">
              <a:solidFill>
                <a:schemeClr val="tx2"/>
              </a:solidFill>
            </a:endParaRPr>
          </a:p>
          <a:p>
            <a:pPr marL="342900" lvl="1" indent="-342900"/>
            <a:endParaRPr lang="en-US" dirty="0" smtClean="0">
              <a:solidFill>
                <a:schemeClr val="tx2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endParaRPr lang="en-US" dirty="0" smtClean="0">
              <a:solidFill>
                <a:schemeClr val="tx2"/>
              </a:solidFill>
            </a:endParaRP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400" dirty="0" smtClean="0">
              <a:solidFill>
                <a:schemeClr val="tx2"/>
              </a:solidFill>
            </a:endParaRPr>
          </a:p>
          <a:p>
            <a:pPr marL="342900" lvl="1" indent="-342900">
              <a:spcBef>
                <a:spcPts val="0"/>
              </a:spcBef>
              <a:buFont typeface="Arial" pitchFamily="34" charset="0"/>
              <a:buChar char="•"/>
            </a:pPr>
            <a:endParaRPr lang="en-US" sz="2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619124" y="209550"/>
            <a:ext cx="7820025" cy="838597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ERT Demo</a:t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>Versions 0.8 – 0.10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425" y="1603138"/>
            <a:ext cx="8601652" cy="4369823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Development Release Plan – 0.11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38150" y="1375965"/>
            <a:ext cx="8248650" cy="499001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Within Account Details e-mail, use First &amp; Last Name	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Alter Find Users page	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HGIS site styling	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err="1" smtClean="0"/>
              <a:t>HabiMap</a:t>
            </a:r>
            <a:r>
              <a:rPr lang="en-US" sz="2400" dirty="0" smtClean="0"/>
              <a:t> integration	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Map Help Links	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Upload Shapes button click region broken in Firefox and IE	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Project </a:t>
            </a:r>
            <a:r>
              <a:rPr lang="en-US" sz="2400" dirty="0" err="1"/>
              <a:t>shapefiles</a:t>
            </a:r>
            <a:r>
              <a:rPr lang="en-US" sz="2400" dirty="0"/>
              <a:t> not </a:t>
            </a:r>
            <a:r>
              <a:rPr lang="en-US" sz="2400" dirty="0" smtClean="0"/>
              <a:t>generating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Disallow Project Type Edit	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Rename Save button in Submit Project (Create Project) dialog to Submit	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Pro-forma email functions	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Create a single Feature Service for all project boundaries	</a:t>
            </a: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Development Release Plan – 0.12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38150" y="1457794"/>
            <a:ext cx="8248650" cy="4552043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800" dirty="0"/>
              <a:t>Include IBA, SERI &amp; SGCN layers in project analysis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800" dirty="0"/>
              <a:t>Integrate new map template into report</a:t>
            </a:r>
            <a:endParaRPr lang="en-US" sz="3800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800" dirty="0" smtClean="0"/>
              <a:t>Complete </a:t>
            </a:r>
            <a:r>
              <a:rPr lang="en-US" sz="3800" dirty="0"/>
              <a:t>project configuration (notes)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800" dirty="0" smtClean="0"/>
              <a:t>Provide tab or link to Administrative Tasks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800" dirty="0" smtClean="0"/>
              <a:t>Support Identify tool for raster layers (with attributes)	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800" dirty="0" smtClean="0"/>
              <a:t>Identify and Query tool behavior when no fields published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800" dirty="0" smtClean="0"/>
              <a:t>'Loading Page' in IE 10 for map page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800" dirty="0"/>
              <a:t>Remove </a:t>
            </a:r>
            <a:r>
              <a:rPr lang="en-US" sz="3800" dirty="0" smtClean="0"/>
              <a:t>items </a:t>
            </a:r>
            <a:r>
              <a:rPr lang="en-US" sz="3800" dirty="0"/>
              <a:t>from Edit User </a:t>
            </a:r>
            <a:r>
              <a:rPr lang="en-US" sz="3800" dirty="0" smtClean="0"/>
              <a:t>page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800" dirty="0" smtClean="0"/>
              <a:t>Tidy up of items on homepage	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800" dirty="0" smtClean="0"/>
              <a:t>Make requirement for email verification more obvious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800" dirty="0"/>
              <a:t>Improve performance with map loading </a:t>
            </a:r>
            <a:r>
              <a:rPr lang="en-US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Development Release Plan – 0.13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38150" y="1247508"/>
            <a:ext cx="8248650" cy="5249863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dirty="0" smtClean="0"/>
              <a:t>Update Project Type buffer configuration	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dirty="0" smtClean="0"/>
              <a:t>Administration functionality for Project Types, Rules, Triggers, and Report Texts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dirty="0" smtClean="0"/>
              <a:t>Save spatial feature edit upon clicking ACCEPT, regardless of user action in Edit Project page	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dirty="0" smtClean="0"/>
              <a:t>Add are you sure you want to cancel project submission message when X or Cancel out of Create Project	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dirty="0" smtClean="0"/>
              <a:t>Reflect edit with message indicating edits have been successfully saved	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dirty="0"/>
              <a:t>Print to PDF button in Feature Search Results window is smaller than others</a:t>
            </a:r>
            <a:endParaRPr lang="en-US" sz="4400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dirty="0" smtClean="0"/>
              <a:t>Display Review Status on My Project page	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dirty="0" smtClean="0"/>
              <a:t>Open project PDF to new tab	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4400" dirty="0" smtClean="0"/>
          </a:p>
          <a:p>
            <a:pPr marL="0" indent="0" algn="ctr"/>
            <a:endParaRPr lang="en-US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Pending Items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23802" y="1436914"/>
            <a:ext cx="7096397" cy="4997753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2"/>
                </a:solidFill>
              </a:rPr>
              <a:t>HabiMap</a:t>
            </a:r>
            <a:r>
              <a:rPr lang="en-US" dirty="0" smtClean="0">
                <a:solidFill>
                  <a:schemeClr val="tx2"/>
                </a:solidFill>
              </a:rPr>
              <a:t> URL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Environmental Review Layer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Important Bird Areas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SGCN layer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SERI layer</a:t>
            </a: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Needs Input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59526" y="1436914"/>
            <a:ext cx="8024949" cy="4997753"/>
          </a:xfrm>
        </p:spPr>
        <p:txBody>
          <a:bodyPr>
            <a:normAutofit fontScale="55000" lnSpcReduction="20000"/>
          </a:bodyPr>
          <a:lstStyle/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Integrate new map template into report</a:t>
            </a:r>
          </a:p>
          <a:p>
            <a:pPr marL="742950" lvl="2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400" dirty="0" smtClean="0"/>
              <a:t>Guidance requested related to what map sizing, what map content would be desired in reports, and under what conditions, etc.</a:t>
            </a:r>
            <a:endParaRPr lang="en-US" sz="3400" dirty="0" smtClean="0">
              <a:solidFill>
                <a:schemeClr val="tx2"/>
              </a:solidFill>
            </a:endParaRP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Add acceptance of terms during account creation</a:t>
            </a:r>
          </a:p>
          <a:p>
            <a:pPr marL="742950" lvl="2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/>
              <a:t>As-implemented: Terms and Conditions of Use language is versioned; each user must agree to the latest version upon registration and/or login; version management and agreements are maintained. Administration of T&amp;C language coming in v0.14. Is this sufficient?</a:t>
            </a:r>
            <a:endParaRPr lang="en-US" dirty="0" smtClean="0">
              <a:solidFill>
                <a:schemeClr val="tx2"/>
              </a:solidFill>
            </a:endParaRP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AGFD project compliance</a:t>
            </a:r>
          </a:p>
          <a:p>
            <a:pPr marL="742950" lvl="2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/>
              <a:t>Is AOCC (essentially) the only AGFD Special Management layer? We have incorporated logic treating AOCC as a special case, but can redesign if a more generic AGFD Compliance mechanism is needed.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HGIS site styling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Tidy up of items on homepage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36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87FD8A8E7F5F48B79DE748D389170D" ma:contentTypeVersion="0" ma:contentTypeDescription="Create a new document." ma:contentTypeScope="" ma:versionID="630b7b3fda4e077c86f276422b6f7212">
  <xsd:schema xmlns:xsd="http://www.w3.org/2001/XMLSchema" xmlns:p="http://schemas.microsoft.com/office/2006/metadata/properties" xmlns:ns2="e010bd29-76c8-44b3-a51a-3aaade979f68" targetNamespace="http://schemas.microsoft.com/office/2006/metadata/properties" ma:root="true" ma:fieldsID="0141cdb9c1f90768e17ac13989fa226c" ns2:_="">
    <xsd:import namespace="e010bd29-76c8-44b3-a51a-3aaade979f68"/>
    <xsd:element name="properties">
      <xsd:complexType>
        <xsd:sequence>
          <xsd:element name="documentManagement">
            <xsd:complexType>
              <xsd:all>
                <xsd:element ref="ns2:Document_x0020_Description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e010bd29-76c8-44b3-a51a-3aaade979f68" elementFormDefault="qualified">
    <xsd:import namespace="http://schemas.microsoft.com/office/2006/documentManagement/types"/>
    <xsd:element name="Document_x0020_Description" ma:index="8" nillable="true" ma:displayName="Document Description" ma:internalName="Document_x0020_Description" ma:readOnly="fals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ocument_x0020_Description xmlns="e010bd29-76c8-44b3-a51a-3aaade979f68">NatureServe PowerPoint template in PRESENTATION FORMAT. Edit to create new presentations.</Document_x0020_Description>
  </documentManagement>
</p:properties>
</file>

<file path=customXml/itemProps1.xml><?xml version="1.0" encoding="utf-8"?>
<ds:datastoreItem xmlns:ds="http://schemas.openxmlformats.org/officeDocument/2006/customXml" ds:itemID="{099F6A7A-3B23-4FA0-87FC-E3086027C0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10bd29-76c8-44b3-a51a-3aaade979f68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EEEA7957-7608-46B3-B175-4B6EEE05C6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FC4EBBB-289D-443C-AA73-49573E0F447A}">
  <ds:schemaRefs>
    <ds:schemaRef ds:uri="http://schemas.microsoft.com/office/2006/documentManagement/types"/>
    <ds:schemaRef ds:uri="e010bd29-76c8-44b3-a51a-3aaade979f68"/>
    <ds:schemaRef ds:uri="http://schemas.microsoft.com/office/2006/metadata/properties"/>
    <ds:schemaRef ds:uri="http://purl.org/dc/dcmitype/"/>
    <ds:schemaRef ds:uri="http://purl.org/dc/terms/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14081</TotalTime>
  <Words>403</Words>
  <Application>Microsoft Office PowerPoint</Application>
  <PresentationFormat>On-screen Show (4:3)</PresentationFormat>
  <Paragraphs>284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Trebuchet MS</vt:lpstr>
      <vt:lpstr>Office Theme</vt:lpstr>
      <vt:lpstr>AZ ERT 0.10 release tuesday, july 8, 2014 1:30 – 2:30 PM EST</vt:lpstr>
      <vt:lpstr>Agenda</vt:lpstr>
      <vt:lpstr>Release 0.8 - 0.10 Highlights</vt:lpstr>
      <vt:lpstr>ERT Demo Versions 0.8 – 0.10</vt:lpstr>
      <vt:lpstr>Development Release Plan – 0.11</vt:lpstr>
      <vt:lpstr>Development Release Plan – 0.12</vt:lpstr>
      <vt:lpstr>Development Release Plan – 0.13</vt:lpstr>
      <vt:lpstr>Pending Items</vt:lpstr>
      <vt:lpstr>Needs Input</vt:lpstr>
      <vt:lpstr>Submit Feedback</vt:lpstr>
      <vt:lpstr>Discussion/Questions</vt:lpstr>
    </vt:vector>
  </TitlesOfParts>
  <Company>NatureServe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Strategy</dc:title>
  <dc:creator>Kyle Copas</dc:creator>
  <cp:lastModifiedBy>Whitney Weber</cp:lastModifiedBy>
  <cp:revision>813</cp:revision>
  <cp:lastPrinted>2012-04-19T17:27:33Z</cp:lastPrinted>
  <dcterms:created xsi:type="dcterms:W3CDTF">2010-06-22T21:10:03Z</dcterms:created>
  <dcterms:modified xsi:type="dcterms:W3CDTF">2014-07-08T14:37:04Z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0x0101004F87FD8A8E7F5F48B79DE748D389170D</vt:lpwstr>
  </property>
</Properties>
</file>