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02" r:id="rId5"/>
    <p:sldId id="347" r:id="rId6"/>
    <p:sldId id="420" r:id="rId7"/>
    <p:sldId id="380" r:id="rId8"/>
    <p:sldId id="421" r:id="rId9"/>
    <p:sldId id="422" r:id="rId10"/>
    <p:sldId id="425" r:id="rId11"/>
    <p:sldId id="382" r:id="rId12"/>
    <p:sldId id="346" r:id="rId13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e Copas" initials="KAC" lastIdx="2" clrIdx="0"/>
  <p:cmAuthor id="1" name="Lori Scott" initials="LS" lastIdx="3" clrIdx="1"/>
  <p:cmAuthor id="2" name="Rob_Solomon" initials="R" lastIdx="4" clrIdx="2"/>
  <p:cmAuthor id="3" name="whitney_weber" initials="ww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864"/>
    <a:srgbClr val="FFDA3C"/>
    <a:srgbClr val="B7B7FF"/>
    <a:srgbClr val="9999FF"/>
    <a:srgbClr val="003366"/>
    <a:srgbClr val="FFD32F"/>
    <a:srgbClr val="BFE29C"/>
    <a:srgbClr val="DCE0E4"/>
    <a:srgbClr val="CBCBCB"/>
    <a:srgbClr val="343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5" autoAdjust="0"/>
    <p:restoredTop sz="94918" autoAdjust="0"/>
  </p:normalViewPr>
  <p:slideViewPr>
    <p:cSldViewPr snapToGrid="0" snapToObjects="1">
      <p:cViewPr varScale="1">
        <p:scale>
          <a:sx n="95" d="100"/>
          <a:sy n="95" d="100"/>
        </p:scale>
        <p:origin x="246" y="90"/>
      </p:cViewPr>
      <p:guideLst>
        <p:guide orient="horz" pos="2182"/>
        <p:guide pos="2878"/>
      </p:guideLst>
    </p:cSldViewPr>
  </p:slideViewPr>
  <p:outlineViewPr>
    <p:cViewPr>
      <p:scale>
        <a:sx n="33" d="100"/>
        <a:sy n="33" d="100"/>
      </p:scale>
      <p:origin x="0" y="10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C77F0479-E9E6-B746-85CF-EE66F3205CD2}" type="datetimeFigureOut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103509D5-8FB2-2147-AD80-295BAFDFB0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2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>
                <a:latin typeface="Trebuchet MS"/>
              </a:defRPr>
            </a:lvl1pPr>
          </a:lstStyle>
          <a:p>
            <a:fld id="{97B4ABA6-3E56-8741-9B76-8638831FAAE3}" type="datetimeFigureOut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>
                <a:latin typeface="Trebuchet MS"/>
              </a:defRPr>
            </a:lvl1pPr>
          </a:lstStyle>
          <a:p>
            <a:fld id="{FA8A180E-52CB-DE48-9725-4F81BEF79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9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DDD7-8831-FD43-9C32-02B257E7277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66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5142" y="4420870"/>
            <a:ext cx="5152818" cy="4190367"/>
          </a:xfrm>
        </p:spPr>
        <p:txBody>
          <a:bodyPr lIns="108784" tIns="54391" rIns="108784" bIns="54391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40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41763" y="3295650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pic>
        <p:nvPicPr>
          <p:cNvPr id="15" name="Picture 9" descr="Logo_Inline-Tag.png"/>
          <p:cNvPicPr>
            <a:picLocks noChangeAspect="1"/>
          </p:cNvPicPr>
          <p:nvPr userDrawn="1"/>
        </p:nvPicPr>
        <p:blipFill>
          <a:blip r:embed="rId2"/>
          <a:srcRect b="-12639"/>
          <a:stretch>
            <a:fillRect/>
          </a:stretch>
        </p:blipFill>
        <p:spPr bwMode="auto">
          <a:xfrm>
            <a:off x="4340225" y="3794125"/>
            <a:ext cx="35131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144000" cy="6573838"/>
            <a:chOff x="0" y="0"/>
            <a:chExt cx="9144000" cy="657422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174818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0" y="1174818"/>
              <a:ext cx="9144000" cy="539940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01B6-D1DC-44CE-A07F-1DEC4F840948}" type="datetimeFigureOut">
              <a:rPr lang="en-US"/>
              <a:pPr>
                <a:defRPr/>
              </a:pPr>
              <a:t>8/6/2014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14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1149C-A224-46E2-82DF-612F45216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6" name="Rectangle 5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/>
              <a:pPr>
                <a:defRPr/>
              </a:pPr>
              <a:t>8/6/2014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8" name="Rectangle 7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4F36-9F1B-4F17-B3AD-5046984704DF}" type="datetimeFigureOut">
              <a:rPr lang="en-US"/>
              <a:pPr>
                <a:defRPr/>
              </a:pPr>
              <a:t>8/6/2014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726-4A69-4BAB-A856-35D9399E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4576"/>
            <a:ext cx="8229600" cy="4941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4844A1F6-ED14-C94B-98CF-52FCF40DDEB1}" type="datetimeFigureOut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0" r:id="rId3"/>
    <p:sldLayoutId id="2147483661" r:id="rId4"/>
    <p:sldLayoutId id="2147483652" r:id="rId5"/>
    <p:sldLayoutId id="214748366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1" y="435029"/>
            <a:ext cx="7805056" cy="28415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Arizona ERT 0.14 release</a:t>
            </a:r>
            <a:br>
              <a:rPr lang="en-US" sz="4000" dirty="0" smtClean="0"/>
            </a:br>
            <a:r>
              <a:rPr lang="en-US" sz="2700" i="1" dirty="0" err="1" smtClean="0"/>
              <a:t>wednesday</a:t>
            </a:r>
            <a:r>
              <a:rPr lang="en-US" sz="2700" i="1" dirty="0" smtClean="0"/>
              <a:t>, august 6, 2014</a:t>
            </a:r>
            <a:br>
              <a:rPr lang="en-US" sz="2700" i="1" dirty="0" smtClean="0"/>
            </a:br>
            <a:r>
              <a:rPr lang="en-US" sz="2700" i="1" dirty="0" smtClean="0"/>
              <a:t>2:00 – 3:00 PM EST</a:t>
            </a:r>
            <a:endParaRPr lang="en-US" sz="27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4929" y="1184576"/>
            <a:ext cx="8686799" cy="5250091"/>
          </a:xfrm>
        </p:spPr>
        <p:txBody>
          <a:bodyPr>
            <a:normAutofit/>
          </a:bodyPr>
          <a:lstStyle/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New Release – 0.14</a:t>
            </a:r>
            <a:endParaRPr lang="en-US" sz="3600" dirty="0"/>
          </a:p>
          <a:p>
            <a:pPr marL="1657350" lvl="2" indent="-857250"/>
            <a:r>
              <a:rPr lang="en-US" dirty="0" smtClean="0"/>
              <a:t>Demo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Development Release Plan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Pending Items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Submit Feedback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Discussion/Questions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Release 0.13 - 0.14</a:t>
            </a:r>
            <a:br>
              <a:rPr lang="en-US" dirty="0" smtClean="0"/>
            </a:br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56" y="1235744"/>
            <a:ext cx="883928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Bef>
                <a:spcPts val="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Map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Snap Tool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Add Cancel Edit button in Edit boundary map page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List UTM Zone 12 in Projection dropdown rather than UTM Zone 17 &amp; 18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Disable Identify and Feature Search tools when no fields published</a:t>
            </a:r>
          </a:p>
          <a:p>
            <a:pPr marL="342900" lvl="1" indent="-342900"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Project Analysis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Repeat table header if table continues on multiple pages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Remove project location details from report body – instead, add them to maps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Remove Overview Map (map 1) – add as inset in 1</a:t>
            </a:r>
            <a:r>
              <a:rPr lang="en-US" sz="1600" baseline="30000" dirty="0" smtClean="0">
                <a:solidFill>
                  <a:schemeClr val="tx2"/>
                </a:solidFill>
              </a:rPr>
              <a:t>st</a:t>
            </a:r>
            <a:r>
              <a:rPr lang="en-US" sz="1600" dirty="0" smtClean="0">
                <a:solidFill>
                  <a:schemeClr val="tx2"/>
                </a:solidFill>
              </a:rPr>
              <a:t> map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Include SERI, SGCN, &amp; IBA layers into project analysis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Updates to Project Report table, per document provided by AZGFD</a:t>
            </a:r>
          </a:p>
          <a:p>
            <a:pPr marL="342900" lvl="1" indent="-342900"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Administrative/Miscellaneous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Login page updated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Background replaced with green gradient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Tab to Administrative tasks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Administrative functionality for Home &amp; Contact pages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Administrative functionality for Layer Groups &amp; Layers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Administrative functionality for Rules &amp; Triggers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Administrative functionality for Report Text, Email templates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19124" y="209550"/>
            <a:ext cx="7820025" cy="838597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ERT Demo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Versions 0.13 – 0.14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546" y="1375761"/>
            <a:ext cx="8204908" cy="532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Release Plan – 0.15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800" y="1184576"/>
            <a:ext cx="8943702" cy="540672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Admin function for Project Types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List All Projects: add Primary Project Type search and add to </a:t>
            </a:r>
            <a:r>
              <a:rPr lang="en-US" sz="2000" dirty="0" smtClean="0"/>
              <a:t>table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Update Project Type buffer configuration	</a:t>
            </a:r>
            <a:r>
              <a:rPr lang="en-US" sz="2000" dirty="0" smtClean="0"/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Configure domain values within Feature Search tool for Project Submission layer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Add Notes to Project</a:t>
            </a:r>
            <a:r>
              <a:rPr lang="en-US" sz="2000" dirty="0" smtClean="0"/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Improve performance with map loading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Complete project configuration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Investigate </a:t>
            </a:r>
            <a:r>
              <a:rPr lang="en-US" sz="2000" dirty="0" smtClean="0"/>
              <a:t>possible export to CSV of tabular results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'Loading Page' in IE 10 for map page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Make requirement for email verification more obvious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Transition to Esri hosting environment – ongoing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Release Plan – 0.16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3902" y="1233577"/>
            <a:ext cx="8980098" cy="532249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dirty="0" smtClean="0"/>
              <a:t>Report maps - legend not showing and/or labeled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dirty="0" smtClean="0"/>
              <a:t>Change font for Project Review Results, Project </a:t>
            </a:r>
            <a:r>
              <a:rPr lang="en-US" sz="2100" dirty="0" smtClean="0"/>
              <a:t>Type headers</a:t>
            </a:r>
            <a:r>
              <a:rPr lang="en-US" sz="2100" dirty="0" smtClean="0"/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dirty="0" smtClean="0"/>
              <a:t>Remove </a:t>
            </a:r>
            <a:r>
              <a:rPr lang="en-US" sz="2100" dirty="0" smtClean="0"/>
              <a:t>elements </a:t>
            </a:r>
            <a:r>
              <a:rPr lang="en-US" sz="2100" dirty="0" smtClean="0"/>
              <a:t>from </a:t>
            </a:r>
            <a:r>
              <a:rPr lang="en-US" sz="2100" dirty="0" smtClean="0"/>
              <a:t>Edit User page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dirty="0" smtClean="0"/>
              <a:t>Add are you sure you want to cancel project submission message when X or Cancel out of Create Project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dirty="0" smtClean="0"/>
              <a:t>Alter Find Users page	</a:t>
            </a:r>
            <a:endParaRPr lang="en-US" sz="21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dirty="0" smtClean="0"/>
              <a:t>Admin Terms &amp; </a:t>
            </a:r>
            <a:r>
              <a:rPr lang="en-US" sz="2100" smtClean="0"/>
              <a:t>Conditions language</a:t>
            </a:r>
            <a:endParaRPr lang="en-US" sz="21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dirty="0" smtClean="0"/>
              <a:t>Map </a:t>
            </a:r>
            <a:r>
              <a:rPr lang="en-US" sz="2100" dirty="0" smtClean="0"/>
              <a:t>Help Links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dirty="0" smtClean="0"/>
              <a:t>Add ? with link to context sensitive help topic to every dialog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dirty="0" smtClean="0"/>
              <a:t>E-mail Subject not handling ' correctly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dirty="0" smtClean="0"/>
              <a:t>System error handling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dirty="0" smtClean="0"/>
              <a:t>Guard </a:t>
            </a:r>
            <a:r>
              <a:rPr lang="en-US" sz="2100" dirty="0"/>
              <a:t>against multiple Project Submissions entries for forced reruns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dirty="0"/>
              <a:t>Confirmation email not sent upon project review </a:t>
            </a:r>
            <a:r>
              <a:rPr lang="en-US" sz="2100" dirty="0" smtClean="0"/>
              <a:t>completion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Release Plan – 0.17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38150" y="1457794"/>
            <a:ext cx="8366216" cy="504750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Add link to Email Template form for token help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Redirect after node deletion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Create Internal Staging </a:t>
            </a:r>
            <a:r>
              <a:rPr lang="en-US" sz="2400" dirty="0" err="1" smtClean="0"/>
              <a:t>Env</a:t>
            </a:r>
            <a:r>
              <a:rPr lang="en-US" sz="2400" dirty="0" smtClean="0"/>
              <a:t>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Upgrade to </a:t>
            </a:r>
            <a:r>
              <a:rPr lang="en-US" sz="2400" dirty="0" err="1" smtClean="0"/>
              <a:t>ArcGIS</a:t>
            </a:r>
            <a:r>
              <a:rPr lang="en-US" sz="2400" dirty="0" smtClean="0"/>
              <a:t> Server 10.2.2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Open project PDF to new tab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Annotation text not displayed correctly with selected color, size, bolding in Print layout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Handling of legacy data (AZHGIS 1.0 project files)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User customized Help </a:t>
            </a:r>
            <a:r>
              <a:rPr lang="en-US" sz="2400" dirty="0" smtClean="0"/>
              <a:t>Docs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Any remaining site styling issues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19124" y="209550"/>
            <a:ext cx="7820025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Submit Feedback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7731" y="888274"/>
            <a:ext cx="47285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DA3C"/>
                </a:solidFill>
              </a:rPr>
              <a:t>Ertsupport.natureserve.org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606" y="1711247"/>
            <a:ext cx="8358788" cy="362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904731" y="1978702"/>
            <a:ext cx="5334538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Discussion/Questions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>NatureServe PowerPoint template in PRESENTATION FORMAT. Edit to create new presentations.</Document_x0020_Descrip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0" ma:contentTypeDescription="Create a new document." ma:contentTypeScope="" ma:versionID="630b7b3fda4e077c86f276422b6f7212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FC4EBBB-289D-443C-AA73-49573E0F447A}">
  <ds:schemaRefs>
    <ds:schemaRef ds:uri="http://schemas.microsoft.com/office/2006/documentManagement/types"/>
    <ds:schemaRef ds:uri="e010bd29-76c8-44b3-a51a-3aaade979f68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EEA7957-7608-46B3-B175-4B6EEE05C6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9F6A7A-3B23-4FA0-87FC-E3086027C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14569</TotalTime>
  <Words>219</Words>
  <Application>Microsoft Office PowerPoint</Application>
  <PresentationFormat>On-screen Show (4:3)</PresentationFormat>
  <Paragraphs>213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Office Theme</vt:lpstr>
      <vt:lpstr>Arizona ERT 0.14 release wednesday, august 6, 2014 2:00 – 3:00 PM EST</vt:lpstr>
      <vt:lpstr>Agenda</vt:lpstr>
      <vt:lpstr>Release 0.13 - 0.14 Highlights</vt:lpstr>
      <vt:lpstr>ERT Demo Versions 0.13 – 0.14</vt:lpstr>
      <vt:lpstr>Development Release Plan – 0.15</vt:lpstr>
      <vt:lpstr>Development Release Plan – 0.16</vt:lpstr>
      <vt:lpstr>Development Release Plan – 0.17</vt:lpstr>
      <vt:lpstr>Submit Feedback</vt:lpstr>
      <vt:lpstr>Discussion/Questions</vt:lpstr>
    </vt:vector>
  </TitlesOfParts>
  <Company>NatureServe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Strategy</dc:title>
  <dc:creator>Kyle Copas</dc:creator>
  <cp:lastModifiedBy>Michele Bottiaux</cp:lastModifiedBy>
  <cp:revision>860</cp:revision>
  <cp:lastPrinted>2012-04-19T17:27:33Z</cp:lastPrinted>
  <dcterms:created xsi:type="dcterms:W3CDTF">2010-06-22T21:10:03Z</dcterms:created>
  <dcterms:modified xsi:type="dcterms:W3CDTF">2014-08-06T14:56:22Z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