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8"/>
  </p:sldMasterIdLst>
  <p:notesMasterIdLst>
    <p:notesMasterId r:id="rId16"/>
  </p:notesMasterIdLst>
  <p:handoutMasterIdLst>
    <p:handoutMasterId r:id="rId17"/>
  </p:handoutMasterIdLst>
  <p:sldIdLst>
    <p:sldId id="337" r:id="rId9"/>
    <p:sldId id="338" r:id="rId10"/>
    <p:sldId id="369" r:id="rId11"/>
    <p:sldId id="379" r:id="rId12"/>
    <p:sldId id="373" r:id="rId13"/>
    <p:sldId id="352" r:id="rId14"/>
    <p:sldId id="378" r:id="rId15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3">
          <p15:clr>
            <a:srgbClr val="A4A3A4"/>
          </p15:clr>
        </p15:guide>
        <p15:guide id="2" orient="horz" pos="2157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6666"/>
    <a:srgbClr val="ADC2E9"/>
    <a:srgbClr val="50C628"/>
    <a:srgbClr val="FAC864"/>
    <a:srgbClr val="996633"/>
    <a:srgbClr val="996600"/>
    <a:srgbClr val="FFEA87"/>
    <a:srgbClr val="FFFFFF"/>
    <a:srgbClr val="FFD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02" autoAdjust="0"/>
    <p:restoredTop sz="93907" autoAdjust="0"/>
  </p:normalViewPr>
  <p:slideViewPr>
    <p:cSldViewPr snapToGrid="0" snapToObjects="1">
      <p:cViewPr varScale="1">
        <p:scale>
          <a:sx n="94" d="100"/>
          <a:sy n="94" d="100"/>
        </p:scale>
        <p:origin x="1296" y="90"/>
      </p:cViewPr>
      <p:guideLst>
        <p:guide orient="horz" pos="1793"/>
        <p:guide orient="horz" pos="21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691458-6F6E-44D3-8B5F-6DB843684133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563075-BAF1-469B-AA96-074E72DF11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26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fld id="{550D7873-B4CE-4CC7-9EF7-758734F9C130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2775"/>
            <a:ext cx="5619750" cy="418782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fld id="{06233C49-41FB-4607-82CB-E3D0B64E4D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33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33C49-41FB-4607-82CB-E3D0B64E4D2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09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82244" y="3281539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72" y="1124712"/>
            <a:ext cx="7549115" cy="1357081"/>
          </a:xfrm>
        </p:spPr>
        <p:txBody>
          <a:bodyPr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753" y="4488573"/>
            <a:ext cx="2614405" cy="1056741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369981" y="3478481"/>
            <a:ext cx="3508745" cy="101009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3366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E0660-D2A8-4569-917C-3B2FE0792EDF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3B33-C1B7-4734-8A80-26F81885FC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8781B-4673-4A45-8EDD-0AA00EA30C52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D71BE-F1F6-4ECD-AF65-1B33249CEC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206375"/>
            <a:ext cx="8302625" cy="609600"/>
          </a:xfr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7038" y="1266825"/>
            <a:ext cx="4067175" cy="5178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66825"/>
            <a:ext cx="4068762" cy="5178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318437"/>
            <a:ext cx="8229600" cy="5157688"/>
          </a:xfrm>
        </p:spPr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3600">
                <a:latin typeface="Calibri"/>
                <a:cs typeface="Calibri"/>
              </a:defRPr>
            </a:lvl1pPr>
            <a:lvl2pPr>
              <a:defRPr sz="3200">
                <a:latin typeface="Calibri"/>
                <a:cs typeface="Calibri"/>
              </a:defRPr>
            </a:lvl2pPr>
            <a:lvl3pPr>
              <a:defRPr sz="2800">
                <a:latin typeface="Calibri"/>
                <a:cs typeface="Calibri"/>
              </a:defRPr>
            </a:lvl3pPr>
            <a:lvl4pPr>
              <a:defRPr sz="2400">
                <a:latin typeface="Calibri"/>
                <a:cs typeface="Calibri"/>
              </a:defRPr>
            </a:lvl4pPr>
            <a:lvl5pPr>
              <a:defRPr sz="24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610294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457200" y="1573213"/>
            <a:ext cx="8304213" cy="47847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7117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 Single Corner Rectangle 12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311BD-3CCE-4E88-A9EA-A4E0CA97FB57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D79C1-70A9-446B-B4DF-2FF881496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2ED9-8D6B-4339-9A22-3E6470005083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3877-0563-447B-ACC1-BF6FA4A108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8B42E-C7BA-4747-9FFE-855AF69A7B8F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DEA50-AEDF-4CBC-8F41-FEC2C90818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4275"/>
            <a:ext cx="8229600" cy="494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2B4A6378-6253-404D-8D7A-5ADDF33ECCA8}" type="datetimeFigureOut">
              <a:rPr lang="en-US"/>
              <a:pPr>
                <a:defRPr/>
              </a:pPr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4D998C53-BE50-4C3A-A239-9450C4FB99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7" r:id="rId2"/>
    <p:sldLayoutId id="2147483734" r:id="rId3"/>
    <p:sldLayoutId id="2147483735" r:id="rId4"/>
    <p:sldLayoutId id="2147483730" r:id="rId5"/>
    <p:sldLayoutId id="2147483731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8" r:id="rId12"/>
  </p:sldLayoutIdLst>
  <p:transition spd="slow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1200"/>
        </a:spcAft>
        <a:buFont typeface="Arial" pitchFamily="34" charset="0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5013" y="1124712"/>
            <a:ext cx="8407729" cy="1357081"/>
          </a:xfrm>
        </p:spPr>
        <p:txBody>
          <a:bodyPr/>
          <a:lstStyle/>
          <a:p>
            <a:pPr algn="ctr"/>
            <a:r>
              <a:rPr lang="en-US" sz="3600" dirty="0"/>
              <a:t>Pennsylvania</a:t>
            </a:r>
            <a:br>
              <a:rPr lang="en-US" sz="3600" dirty="0"/>
            </a:br>
            <a:r>
              <a:rPr lang="en-US" sz="3600" dirty="0"/>
              <a:t>Conservation Opportunity Area Tool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Development Kickoff</a:t>
            </a:r>
          </a:p>
          <a:p>
            <a:r>
              <a:rPr lang="en-US" dirty="0"/>
              <a:t>June 8, 2018</a:t>
            </a:r>
          </a:p>
        </p:txBody>
      </p:sp>
    </p:spTree>
    <p:extLst>
      <p:ext uri="{BB962C8B-B14F-4D97-AF65-F5344CB8AC3E}">
        <p14:creationId xmlns:p14="http://schemas.microsoft.com/office/powerpoint/2010/main" val="195695175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Environmental Review Tool History and Platform</a:t>
            </a:r>
          </a:p>
          <a:p>
            <a:r>
              <a:rPr lang="en-US" dirty="0"/>
              <a:t>Proposed Project Schedule</a:t>
            </a:r>
          </a:p>
          <a:p>
            <a:r>
              <a:rPr lang="en-US" dirty="0"/>
              <a:t>ERT Help Desk Support and GIS Data Preparation Guidelines</a:t>
            </a:r>
          </a:p>
          <a:p>
            <a:r>
              <a:rPr lang="en-US" dirty="0"/>
              <a:t>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96704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NatureServe</a:t>
            </a:r>
            <a:r>
              <a:rPr lang="en-US" dirty="0"/>
              <a:t> ERT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9588"/>
            <a:ext cx="8229600" cy="5157688"/>
          </a:xfrm>
        </p:spPr>
        <p:txBody>
          <a:bodyPr>
            <a:normAutofit/>
          </a:bodyPr>
          <a:lstStyle/>
          <a:p>
            <a:r>
              <a:rPr lang="en-US" dirty="0"/>
              <a:t>Development lineage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Generation ERT – VA NHDE (2013)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Generation ERT Core</a:t>
            </a:r>
          </a:p>
          <a:p>
            <a:pPr lvl="2"/>
            <a:r>
              <a:rPr lang="en-US" sz="3200" dirty="0"/>
              <a:t>2014: AZ &amp; NC</a:t>
            </a:r>
          </a:p>
          <a:p>
            <a:pPr lvl="2"/>
            <a:r>
              <a:rPr lang="en-US" sz="3200" dirty="0"/>
              <a:t>2015: MO</a:t>
            </a:r>
          </a:p>
          <a:p>
            <a:pPr lvl="2"/>
            <a:r>
              <a:rPr lang="en-US" sz="3200" dirty="0"/>
              <a:t>2016: PA</a:t>
            </a:r>
          </a:p>
          <a:p>
            <a:pPr lvl="2"/>
            <a:r>
              <a:rPr lang="en-US" sz="3200" dirty="0"/>
              <a:t>2017: NE &amp; VA (v2.0) </a:t>
            </a:r>
          </a:p>
          <a:p>
            <a:pPr lvl="2"/>
            <a:r>
              <a:rPr lang="en-US" sz="3200" dirty="0"/>
              <a:t>2018: NM &amp; KY</a:t>
            </a:r>
          </a:p>
        </p:txBody>
      </p:sp>
    </p:spTree>
    <p:extLst>
      <p:ext uri="{BB962C8B-B14F-4D97-AF65-F5344CB8AC3E}">
        <p14:creationId xmlns:p14="http://schemas.microsoft.com/office/powerpoint/2010/main" val="139042975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ERT Platform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36270" y="1212446"/>
            <a:ext cx="6792686" cy="5188353"/>
          </a:xfrm>
        </p:spPr>
        <p:txBody>
          <a:bodyPr/>
          <a:lstStyle/>
          <a:p>
            <a:r>
              <a:rPr lang="en-US" sz="3600" dirty="0">
                <a:latin typeface="Calibri" panose="020F0502020204030204" pitchFamily="34" charset="0"/>
              </a:rPr>
              <a:t>Website : Apache/PHP/Drupal</a:t>
            </a:r>
          </a:p>
          <a:p>
            <a:pPr>
              <a:spcAft>
                <a:spcPts val="0"/>
              </a:spcAft>
            </a:pPr>
            <a:r>
              <a:rPr lang="en-US" sz="3600" dirty="0">
                <a:latin typeface="Calibri" panose="020F0502020204030204" pitchFamily="34" charset="0"/>
              </a:rPr>
              <a:t>GIS : ArcGIS Server 10.x</a:t>
            </a:r>
          </a:p>
          <a:p>
            <a:pPr lvl="1"/>
            <a:r>
              <a:rPr lang="en-US" sz="3200" dirty="0">
                <a:latin typeface="Calibri" panose="020F0502020204030204" pitchFamily="34" charset="0"/>
              </a:rPr>
              <a:t>Secure GIS Assets</a:t>
            </a:r>
          </a:p>
          <a:p>
            <a:pPr lvl="1"/>
            <a:r>
              <a:rPr lang="en-US" sz="3200" dirty="0">
                <a:latin typeface="Calibri" panose="020F0502020204030204" pitchFamily="34" charset="0"/>
              </a:rPr>
              <a:t>Review geoprocessing</a:t>
            </a:r>
          </a:p>
          <a:p>
            <a:pPr lvl="1"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</a:rPr>
              <a:t>Map Utility Services</a:t>
            </a:r>
          </a:p>
          <a:p>
            <a:r>
              <a:rPr lang="en-US" sz="3600" dirty="0">
                <a:latin typeface="Calibri" panose="020F0502020204030204" pitchFamily="34" charset="0"/>
              </a:rPr>
              <a:t>Database : MS </a:t>
            </a:r>
            <a:r>
              <a:rPr lang="en-US" sz="3600" dirty="0" err="1">
                <a:latin typeface="Calibri" panose="020F0502020204030204" pitchFamily="34" charset="0"/>
              </a:rPr>
              <a:t>SQLServer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61062" y="500165"/>
            <a:ext cx="8439486" cy="39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 flipV="1">
            <a:off x="4652465" y="500165"/>
            <a:ext cx="79381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 Tool Near-Term Development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Phase 1:</a:t>
            </a:r>
          </a:p>
          <a:p>
            <a:pPr lvl="1"/>
            <a:r>
              <a:rPr lang="en-US" dirty="0"/>
              <a:t>Stand up environment</a:t>
            </a:r>
          </a:p>
          <a:p>
            <a:pPr lvl="1"/>
            <a:r>
              <a:rPr lang="en-US" dirty="0"/>
              <a:t>Obtain and publish GIS data, as available</a:t>
            </a:r>
          </a:p>
          <a:p>
            <a:pPr lvl="1"/>
            <a:r>
              <a:rPr lang="en-US" dirty="0"/>
              <a:t>Deploy </a:t>
            </a:r>
            <a:r>
              <a:rPr lang="en-US" dirty="0" smtClean="0"/>
              <a:t>ERT </a:t>
            </a:r>
            <a:r>
              <a:rPr lang="en-US" dirty="0"/>
              <a:t>Core with basic functions</a:t>
            </a:r>
          </a:p>
          <a:p>
            <a:r>
              <a:rPr lang="en-US" dirty="0"/>
              <a:t>Phase 2:</a:t>
            </a:r>
          </a:p>
          <a:p>
            <a:pPr lvl="1"/>
            <a:r>
              <a:rPr lang="en-US" dirty="0"/>
              <a:t>Iteratively Develop Custom </a:t>
            </a:r>
            <a:r>
              <a:rPr lang="en-US" dirty="0" smtClean="0"/>
              <a:t>COA Functionality </a:t>
            </a:r>
            <a:endParaRPr lang="en-US" dirty="0"/>
          </a:p>
          <a:p>
            <a:pPr lvl="1"/>
            <a:r>
              <a:rPr lang="en-US" dirty="0"/>
              <a:t>Frequent Releases for Review and Feedback</a:t>
            </a:r>
          </a:p>
          <a:p>
            <a:pPr lvl="1"/>
            <a:r>
              <a:rPr lang="en-US" dirty="0"/>
              <a:t>Periodic check-in meetings</a:t>
            </a:r>
          </a:p>
        </p:txBody>
      </p:sp>
    </p:spTree>
    <p:extLst>
      <p:ext uri="{BB962C8B-B14F-4D97-AF65-F5344CB8AC3E}">
        <p14:creationId xmlns:p14="http://schemas.microsoft.com/office/powerpoint/2010/main" val="321417610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Project Schedule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697" y="1182757"/>
            <a:ext cx="5743450" cy="549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45862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19124" y="209550"/>
            <a:ext cx="7820025" cy="1237285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ERT Help Desk Support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rgbClr val="FFFF00"/>
                </a:solidFill>
              </a:rPr>
              <a:t>http://ertsupport.natureserve.org</a:t>
            </a:r>
            <a:endParaRPr lang="en-US" sz="4000" dirty="0">
              <a:solidFill>
                <a:srgbClr val="FFFF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734878"/>
            <a:ext cx="9067138" cy="424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7410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atureServe_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1" ma:contentTypeDescription="Create a new document." ma:contentTypeScope="" ma:versionID="26e8d92fb71c865577db67ae1f37c69c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4F6AAA72-EB62-43B9-A7D2-4731531478B9}">
  <ds:schemaRefs>
    <ds:schemaRef ds:uri="http://schemas.microsoft.com/office/2006/metadata/properties"/>
    <ds:schemaRef ds:uri="e010bd29-76c8-44b3-a51a-3aaade979f6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D65D9C6-8EE5-4A80-97EE-251E84189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F296C41-555F-4119-B752-C6707109AB1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3C320AB-C420-4980-B6F5-08F398BF92EC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AB0E6B72-4EC4-4D4D-A57D-9A4EE0736F37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DC69DA90-83DE-4235-BD6D-550833C01537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B822B563-9163-42F4-AF80-2E177FC76667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8360</TotalTime>
  <Words>141</Words>
  <Application>Microsoft Office PowerPoint</Application>
  <PresentationFormat>On-screen Show (4:3)</PresentationFormat>
  <Paragraphs>36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NatureServe_PPT-Template</vt:lpstr>
      <vt:lpstr>Pennsylvania Conservation Opportunity Area Tool</vt:lpstr>
      <vt:lpstr>Overview</vt:lpstr>
      <vt:lpstr>NatureServe ERT History</vt:lpstr>
      <vt:lpstr>ERT Platform</vt:lpstr>
      <vt:lpstr>COA Tool Near-Term Development</vt:lpstr>
      <vt:lpstr>Proposed Project Schedule</vt:lpstr>
      <vt:lpstr>ERT Help Desk Support http://ertsupport.natureserve.org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NatureServe</dc:title>
  <dc:creator>Kyle Copas</dc:creator>
  <cp:lastModifiedBy>Rob Solomon</cp:lastModifiedBy>
  <cp:revision>224</cp:revision>
  <cp:lastPrinted>2012-05-22T02:48:47Z</cp:lastPrinted>
  <dcterms:created xsi:type="dcterms:W3CDTF">2010-10-06T23:44:47Z</dcterms:created>
  <dcterms:modified xsi:type="dcterms:W3CDTF">2018-06-12T14:50:32Z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