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8"/>
  </p:sldMasterIdLst>
  <p:notesMasterIdLst>
    <p:notesMasterId r:id="rId20"/>
  </p:notesMasterIdLst>
  <p:handoutMasterIdLst>
    <p:handoutMasterId r:id="rId21"/>
  </p:handoutMasterIdLst>
  <p:sldIdLst>
    <p:sldId id="337" r:id="rId9"/>
    <p:sldId id="338" r:id="rId10"/>
    <p:sldId id="376" r:id="rId11"/>
    <p:sldId id="379" r:id="rId12"/>
    <p:sldId id="369" r:id="rId13"/>
    <p:sldId id="377" r:id="rId14"/>
    <p:sldId id="370" r:id="rId15"/>
    <p:sldId id="373" r:id="rId16"/>
    <p:sldId id="363" r:id="rId17"/>
    <p:sldId id="352" r:id="rId18"/>
    <p:sldId id="378" r:id="rId19"/>
  </p:sldIdLst>
  <p:sldSz cx="9144000" cy="6858000" type="screen4x3"/>
  <p:notesSz cx="7023100" cy="93091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93">
          <p15:clr>
            <a:srgbClr val="A4A3A4"/>
          </p15:clr>
        </p15:guide>
        <p15:guide id="2" orient="horz" pos="2157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6666"/>
    <a:srgbClr val="ADC2E9"/>
    <a:srgbClr val="50C628"/>
    <a:srgbClr val="FAC864"/>
    <a:srgbClr val="996633"/>
    <a:srgbClr val="996600"/>
    <a:srgbClr val="FFEA87"/>
    <a:srgbClr val="FFFFFF"/>
    <a:srgbClr val="FFD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02" autoAdjust="0"/>
    <p:restoredTop sz="86228" autoAdjust="0"/>
  </p:normalViewPr>
  <p:slideViewPr>
    <p:cSldViewPr snapToGrid="0" snapToObjects="1">
      <p:cViewPr varScale="1">
        <p:scale>
          <a:sx n="81" d="100"/>
          <a:sy n="81" d="100"/>
        </p:scale>
        <p:origin x="1686" y="78"/>
      </p:cViewPr>
      <p:guideLst>
        <p:guide orient="horz" pos="1793"/>
        <p:guide orient="horz" pos="21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1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customXml" Target="../customXml/item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7.xml"/><Relationship Id="rId23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691458-6F6E-44D3-8B5F-6DB843684133}" type="datetimeFigureOut">
              <a:rPr lang="en-US"/>
              <a:pPr>
                <a:defRPr/>
              </a:pPr>
              <a:t>11/29/2017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6563075-BAF1-469B-AA96-074E72DF11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226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Trebuchet M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Trebuchet MS"/>
              </a:defRPr>
            </a:lvl1pPr>
          </a:lstStyle>
          <a:p>
            <a:pPr>
              <a:defRPr/>
            </a:pPr>
            <a:fld id="{550D7873-B4CE-4CC7-9EF7-758734F9C130}" type="datetimeFigureOut">
              <a:rPr lang="en-US"/>
              <a:pPr>
                <a:defRPr/>
              </a:pPr>
              <a:t>11/29/2017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2775"/>
            <a:ext cx="5619750" cy="4187825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Trebuchet M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Trebuchet MS"/>
              </a:defRPr>
            </a:lvl1pPr>
          </a:lstStyle>
          <a:p>
            <a:pPr>
              <a:defRPr/>
            </a:pPr>
            <a:fld id="{06233C49-41FB-4607-82CB-E3D0B64E4D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333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33C49-41FB-4607-82CB-E3D0B64E4D2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809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82244" y="3281539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en-US" dirty="0" smtClean="0">
              <a:solidFill>
                <a:srgbClr val="0033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[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72" y="1124712"/>
            <a:ext cx="7549115" cy="1357081"/>
          </a:xfrm>
        </p:spPr>
        <p:txBody>
          <a:bodyPr>
            <a:no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753" y="4488573"/>
            <a:ext cx="2614405" cy="1056741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369981" y="3478481"/>
            <a:ext cx="3508745" cy="101009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3366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E0660-D2A8-4569-917C-3B2FE0792EDF}" type="datetimeFigureOut">
              <a:rPr lang="en-US"/>
              <a:pPr>
                <a:defRPr/>
              </a:pPr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D3B33-C1B7-4734-8A80-26F81885FC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8781B-4673-4A45-8EDD-0AA00EA30C52}" type="datetimeFigureOut">
              <a:rPr lang="en-US"/>
              <a:pPr>
                <a:defRPr/>
              </a:pPr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D71BE-F1F6-4ECD-AF65-1B33249CEC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206375"/>
            <a:ext cx="8302625" cy="609600"/>
          </a:xfr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27038" y="1266825"/>
            <a:ext cx="4067175" cy="51784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266825"/>
            <a:ext cx="4068762" cy="51784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228870"/>
            <a:ext cx="8229600" cy="717550"/>
          </a:xfrm>
        </p:spPr>
        <p:txBody>
          <a:bodyPr/>
          <a:lstStyle>
            <a:lvl1pPr>
              <a:defRPr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ound Single Corner Rectangle 9"/>
          <p:cNvSpPr/>
          <p:nvPr userDrawn="1"/>
        </p:nvSpPr>
        <p:spPr>
          <a:xfrm rot="10800000">
            <a:off x="0" y="1174746"/>
            <a:ext cx="9144000" cy="5518776"/>
          </a:xfrm>
          <a:prstGeom prst="round1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57200" y="1318437"/>
            <a:ext cx="8229600" cy="5157688"/>
          </a:xfrm>
        </p:spPr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3600">
                <a:latin typeface="Calibri"/>
                <a:cs typeface="Calibri"/>
              </a:defRPr>
            </a:lvl1pPr>
            <a:lvl2pPr>
              <a:defRPr sz="3200">
                <a:latin typeface="Calibri"/>
                <a:cs typeface="Calibri"/>
              </a:defRPr>
            </a:lvl2pPr>
            <a:lvl3pPr>
              <a:defRPr sz="2800">
                <a:latin typeface="Calibri"/>
                <a:cs typeface="Calibri"/>
              </a:defRPr>
            </a:lvl3pPr>
            <a:lvl4pPr>
              <a:defRPr sz="2400">
                <a:latin typeface="Calibri"/>
                <a:cs typeface="Calibri"/>
              </a:defRPr>
            </a:lvl4pPr>
            <a:lvl5pPr>
              <a:defRPr sz="24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1029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228870"/>
            <a:ext cx="8229600" cy="717550"/>
          </a:xfrm>
        </p:spPr>
        <p:txBody>
          <a:bodyPr/>
          <a:lstStyle>
            <a:lvl1pPr>
              <a:defRPr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ound Single Corner Rectangle 9"/>
          <p:cNvSpPr/>
          <p:nvPr userDrawn="1"/>
        </p:nvSpPr>
        <p:spPr>
          <a:xfrm rot="10800000">
            <a:off x="0" y="1174746"/>
            <a:ext cx="9144000" cy="5518776"/>
          </a:xfrm>
          <a:prstGeom prst="round1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457200" y="1573213"/>
            <a:ext cx="8304213" cy="47847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2711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Single Corner Rectangle 10"/>
          <p:cNvSpPr/>
          <p:nvPr userDrawn="1"/>
        </p:nvSpPr>
        <p:spPr>
          <a:xfrm rot="10800000">
            <a:off x="0" y="1174746"/>
            <a:ext cx="9144000" cy="5518776"/>
          </a:xfrm>
          <a:prstGeom prst="round1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286C-EFC8-40F4-869B-384D259F4DD2}" type="datetimeFigureOut">
              <a:rPr lang="en-US"/>
              <a:pPr>
                <a:defRPr/>
              </a:pPr>
              <a:t>11/29/2017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E4B1-5967-4F47-9CEF-A70BD77886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 Single Corner Rectangle 12"/>
          <p:cNvSpPr/>
          <p:nvPr userDrawn="1"/>
        </p:nvSpPr>
        <p:spPr>
          <a:xfrm rot="10800000">
            <a:off x="0" y="1174746"/>
            <a:ext cx="9144000" cy="5518776"/>
          </a:xfrm>
          <a:prstGeom prst="round1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Date Placeholder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F4F36-9F1B-4F17-B3AD-5046984704DF}" type="datetimeFigureOut">
              <a:rPr lang="en-US"/>
              <a:pPr>
                <a:defRPr/>
              </a:pPr>
              <a:t>11/29/2017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6726-4A69-4BAB-A856-35D9399E6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311BD-3CCE-4E88-A9EA-A4E0CA97FB57}" type="datetimeFigureOut">
              <a:rPr lang="en-US"/>
              <a:pPr>
                <a:defRPr/>
              </a:pPr>
              <a:t>11/29/2017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D79C1-70A9-446B-B4DF-2FF881496E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62ED9-8D6B-4339-9A22-3E6470005083}" type="datetimeFigureOut">
              <a:rPr lang="en-US"/>
              <a:pPr>
                <a:defRPr/>
              </a:pPr>
              <a:t>11/29/2017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E3877-0563-447B-ACC1-BF6FA4A108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8B42E-C7BA-4747-9FFE-855AF69A7B8F}" type="datetimeFigureOut">
              <a:rPr lang="en-US"/>
              <a:pPr>
                <a:defRPr/>
              </a:pPr>
              <a:t>11/29/2017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DEA50-AEDF-4CBC-8F41-FEC2C90818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84275"/>
            <a:ext cx="8229600" cy="494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pPr>
              <a:defRPr/>
            </a:pPr>
            <a:fld id="{2B4A6378-6253-404D-8D7A-5ADDF33ECCA8}" type="datetimeFigureOut">
              <a:rPr lang="en-US"/>
              <a:pPr>
                <a:defRPr/>
              </a:pPr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pPr>
              <a:defRPr/>
            </a:pPr>
            <a:fld id="{4D998C53-BE50-4C3A-A239-9450C4FB99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7" r:id="rId2"/>
    <p:sldLayoutId id="2147483734" r:id="rId3"/>
    <p:sldLayoutId id="2147483735" r:id="rId4"/>
    <p:sldLayoutId id="2147483730" r:id="rId5"/>
    <p:sldLayoutId id="2147483731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8" r:id="rId12"/>
  </p:sldLayoutIdLst>
  <p:transition spd="slow"/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rgbClr val="003366"/>
          </a:solidFill>
          <a:latin typeface="Trebuchet MS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0"/>
        </a:spcBef>
        <a:spcAft>
          <a:spcPts val="1200"/>
        </a:spcAft>
        <a:buFont typeface="Arial" pitchFamily="34" charset="0"/>
        <a:buChar char="•"/>
        <a:defRPr sz="3200" kern="1200">
          <a:solidFill>
            <a:srgbClr val="003366"/>
          </a:solidFill>
          <a:latin typeface="Trebuchet MS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003366"/>
          </a:solidFill>
          <a:latin typeface="Trebuchet MS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003366"/>
          </a:solidFill>
          <a:latin typeface="Trebuchet MS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ncnhde.natureserve.org/" TargetMode="External"/><Relationship Id="rId2" Type="http://schemas.openxmlformats.org/officeDocument/2006/relationships/hyperlink" Target="https://naturalheritagereview.mdc.mo.gov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bit.ly/2cainN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5013" y="1124712"/>
            <a:ext cx="8407729" cy="1357081"/>
          </a:xfrm>
        </p:spPr>
        <p:txBody>
          <a:bodyPr/>
          <a:lstStyle/>
          <a:p>
            <a:pPr algn="ctr"/>
            <a:r>
              <a:rPr lang="en-US" dirty="0">
                <a:effectLst/>
              </a:rPr>
              <a:t>Kentucky State Nature Preserves </a:t>
            </a:r>
            <a:r>
              <a:rPr lang="en-US" dirty="0" smtClean="0">
                <a:effectLst/>
              </a:rPr>
              <a:t>Commission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Environmental Review Tool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Project Introduction</a:t>
            </a:r>
          </a:p>
          <a:p>
            <a:r>
              <a:rPr lang="en-US" dirty="0" smtClean="0"/>
              <a:t>November 30,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9517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Project Schedule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33766" t="27800" r="34155" b="16093"/>
          <a:stretch/>
        </p:blipFill>
        <p:spPr>
          <a:xfrm>
            <a:off x="1995054" y="1235032"/>
            <a:ext cx="5438899" cy="5328797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184586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19124" y="209550"/>
            <a:ext cx="7820025" cy="1237285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ERT Help Desk Support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rgbClr val="FFFF00"/>
                </a:solidFill>
              </a:rPr>
              <a:t>http://ertsupport.natureserve.org</a:t>
            </a:r>
            <a:endParaRPr lang="en-US" sz="4000" dirty="0">
              <a:solidFill>
                <a:srgbClr val="FFFF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734878"/>
            <a:ext cx="9067138" cy="424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4741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Team Introductions</a:t>
            </a:r>
          </a:p>
          <a:p>
            <a:r>
              <a:rPr lang="en-US" dirty="0" err="1" smtClean="0"/>
              <a:t>NatureServe’s</a:t>
            </a:r>
            <a:r>
              <a:rPr lang="en-US" dirty="0" smtClean="0"/>
              <a:t> Environmental Review Tool “Core” Fundamentals </a:t>
            </a:r>
          </a:p>
          <a:p>
            <a:r>
              <a:rPr lang="en-US" dirty="0" smtClean="0"/>
              <a:t>Production Site Demos/Questions</a:t>
            </a:r>
          </a:p>
          <a:p>
            <a:r>
              <a:rPr lang="en-US" dirty="0" smtClean="0"/>
              <a:t>Proposed Project Schedule</a:t>
            </a:r>
          </a:p>
          <a:p>
            <a:r>
              <a:rPr lang="en-US" dirty="0" smtClean="0"/>
              <a:t>ERT Help Desk Support </a:t>
            </a:r>
          </a:p>
          <a:p>
            <a:r>
              <a:rPr lang="en-US" dirty="0" smtClean="0"/>
              <a:t>GIS Data Preparation Guidelines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19670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NatureServe</a:t>
            </a:r>
            <a:r>
              <a:rPr lang="en-US" dirty="0" smtClean="0"/>
              <a:t> Team 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793" y="1318437"/>
            <a:ext cx="8715736" cy="515768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Rob Solomon – Project Coordinator</a:t>
            </a:r>
          </a:p>
          <a:p>
            <a:r>
              <a:rPr lang="en-US" sz="3200" dirty="0" smtClean="0"/>
              <a:t>Michele Bottiaux – Technical Lead Developer</a:t>
            </a:r>
          </a:p>
          <a:p>
            <a:r>
              <a:rPr lang="en-US" sz="3200" dirty="0"/>
              <a:t>Trang Nguyen – Technical </a:t>
            </a:r>
            <a:r>
              <a:rPr lang="en-US" sz="3200" dirty="0" smtClean="0"/>
              <a:t>Developer</a:t>
            </a:r>
          </a:p>
          <a:p>
            <a:r>
              <a:rPr lang="en-US" sz="3200" dirty="0" smtClean="0"/>
              <a:t>Whitney </a:t>
            </a:r>
            <a:r>
              <a:rPr lang="en-US" sz="3200" dirty="0"/>
              <a:t>Weber – GIS Data Support, Documentation, and Testing</a:t>
            </a:r>
          </a:p>
          <a:p>
            <a:r>
              <a:rPr lang="en-US" sz="3200" dirty="0"/>
              <a:t>Allen Anselmo – Map Viewer Customizations</a:t>
            </a:r>
          </a:p>
          <a:p>
            <a:r>
              <a:rPr lang="en-US" sz="3200" dirty="0" smtClean="0"/>
              <a:t>Todd </a:t>
            </a:r>
            <a:r>
              <a:rPr lang="en-US" sz="3200" dirty="0"/>
              <a:t>Parks – Site Styling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8025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KSNPC Team 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Zeb Weese – Director, Kentucky State Nature Preserve Commission</a:t>
            </a:r>
          </a:p>
          <a:p>
            <a:r>
              <a:rPr lang="en-US" dirty="0" smtClean="0"/>
              <a:t>Martina </a:t>
            </a:r>
            <a:r>
              <a:rPr lang="en-US" dirty="0" smtClean="0"/>
              <a:t>Hines </a:t>
            </a:r>
            <a:r>
              <a:rPr lang="en-US" dirty="0" smtClean="0"/>
              <a:t>– P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roject lead/Natural Heritage Program Manager</a:t>
            </a:r>
          </a:p>
          <a:p>
            <a:r>
              <a:rPr lang="en-US" dirty="0" smtClean="0"/>
              <a:t>Ian </a:t>
            </a:r>
            <a:r>
              <a:rPr lang="en-US" dirty="0"/>
              <a:t>Horn – </a:t>
            </a:r>
            <a:r>
              <a:rPr lang="en-US" dirty="0" smtClean="0"/>
              <a:t>Technical Lead</a:t>
            </a:r>
            <a:endParaRPr lang="en-US" dirty="0" smtClean="0"/>
          </a:p>
          <a:p>
            <a:r>
              <a:rPr lang="en-US" dirty="0" smtClean="0"/>
              <a:t>Evelyn </a:t>
            </a:r>
            <a:r>
              <a:rPr lang="en-US" dirty="0" smtClean="0"/>
              <a:t>Pickett -  </a:t>
            </a:r>
            <a:r>
              <a:rPr lang="en-US" dirty="0" smtClean="0"/>
              <a:t>Geographic Information Specialist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1681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NatureServe</a:t>
            </a:r>
            <a:r>
              <a:rPr lang="en-US" dirty="0" smtClean="0"/>
              <a:t> ERT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9588"/>
            <a:ext cx="8229600" cy="51576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Development lineage</a:t>
            </a:r>
          </a:p>
          <a:p>
            <a:pPr lvl="1"/>
            <a:r>
              <a:rPr lang="en-US" dirty="0" smtClean="0"/>
              <a:t>Surveyor (multi-jurisdiction screening tool)</a:t>
            </a:r>
          </a:p>
          <a:p>
            <a:pPr lvl="1"/>
            <a:r>
              <a:rPr lang="en-US" dirty="0" err="1" smtClean="0"/>
              <a:t>Biotics</a:t>
            </a:r>
            <a:r>
              <a:rPr lang="en-US" dirty="0" smtClean="0"/>
              <a:t> version 5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Generation ERT – VA NHDE</a:t>
            </a:r>
          </a:p>
          <a:p>
            <a:pPr lvl="1"/>
            <a:r>
              <a:rPr lang="en-US" dirty="0" smtClean="0"/>
              <a:t>LA, Parks Canada (Beta phases)</a:t>
            </a:r>
          </a:p>
          <a:p>
            <a:pPr lvl="1"/>
            <a:r>
              <a:rPr lang="en-US" dirty="0" smtClean="0"/>
              <a:t>ERT Core, 2</a:t>
            </a:r>
            <a:r>
              <a:rPr lang="en-US" baseline="30000" dirty="0" smtClean="0"/>
              <a:t>nd</a:t>
            </a:r>
            <a:r>
              <a:rPr lang="en-US" dirty="0" smtClean="0"/>
              <a:t> Generation </a:t>
            </a:r>
            <a:r>
              <a:rPr lang="en-US" dirty="0"/>
              <a:t>T</a:t>
            </a:r>
            <a:r>
              <a:rPr lang="en-US" dirty="0" smtClean="0"/>
              <a:t>echnology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Generation Sites for:</a:t>
            </a:r>
          </a:p>
          <a:p>
            <a:pPr lvl="2"/>
            <a:r>
              <a:rPr lang="en-US" dirty="0" smtClean="0"/>
              <a:t>Production: AZ, NC, MO, PA, NE</a:t>
            </a:r>
          </a:p>
          <a:p>
            <a:pPr lvl="2"/>
            <a:r>
              <a:rPr lang="en-US" dirty="0" smtClean="0"/>
              <a:t>Development:, NM, VA(v2.0)</a:t>
            </a:r>
          </a:p>
        </p:txBody>
      </p:sp>
    </p:spTree>
    <p:extLst>
      <p:ext uri="{BB962C8B-B14F-4D97-AF65-F5344CB8AC3E}">
        <p14:creationId xmlns:p14="http://schemas.microsoft.com/office/powerpoint/2010/main" val="139042975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ERT Primary Technologies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36270" y="1212446"/>
            <a:ext cx="6792686" cy="5188353"/>
          </a:xfrm>
        </p:spPr>
        <p:txBody>
          <a:bodyPr/>
          <a:lstStyle/>
          <a:p>
            <a:r>
              <a:rPr lang="en-US" sz="3600" dirty="0" smtClean="0">
                <a:latin typeface="Calibri" panose="020F0502020204030204" pitchFamily="34" charset="0"/>
              </a:rPr>
              <a:t>Website : Apache/PHP/Drupal</a:t>
            </a:r>
          </a:p>
          <a:p>
            <a:pPr>
              <a:spcAft>
                <a:spcPts val="0"/>
              </a:spcAft>
            </a:pPr>
            <a:r>
              <a:rPr lang="en-US" sz="3600" dirty="0" smtClean="0">
                <a:latin typeface="Calibri" panose="020F0502020204030204" pitchFamily="34" charset="0"/>
              </a:rPr>
              <a:t>GIS : </a:t>
            </a:r>
            <a:r>
              <a:rPr lang="en-US" sz="3600" dirty="0">
                <a:latin typeface="Calibri" panose="020F0502020204030204" pitchFamily="34" charset="0"/>
              </a:rPr>
              <a:t>ArcGIS </a:t>
            </a:r>
            <a:r>
              <a:rPr lang="en-US" sz="3600" dirty="0" smtClean="0">
                <a:latin typeface="Calibri" panose="020F0502020204030204" pitchFamily="34" charset="0"/>
              </a:rPr>
              <a:t>Server 10.x</a:t>
            </a:r>
            <a:endParaRPr lang="en-US" sz="3600" dirty="0">
              <a:latin typeface="Calibri" panose="020F0502020204030204" pitchFamily="34" charset="0"/>
            </a:endParaRPr>
          </a:p>
          <a:p>
            <a:pPr lvl="1"/>
            <a:r>
              <a:rPr lang="en-US" sz="3200" dirty="0" smtClean="0">
                <a:latin typeface="Calibri" panose="020F0502020204030204" pitchFamily="34" charset="0"/>
              </a:rPr>
              <a:t>Secure GIS Assets</a:t>
            </a:r>
          </a:p>
          <a:p>
            <a:pPr lvl="1"/>
            <a:r>
              <a:rPr lang="en-US" sz="3200" dirty="0" smtClean="0">
                <a:latin typeface="Calibri" panose="020F0502020204030204" pitchFamily="34" charset="0"/>
              </a:rPr>
              <a:t>Review geoprocessing</a:t>
            </a:r>
          </a:p>
          <a:p>
            <a:pPr lvl="1">
              <a:spcAft>
                <a:spcPts val="600"/>
              </a:spcAft>
            </a:pPr>
            <a:r>
              <a:rPr lang="en-US" sz="3200" dirty="0" smtClean="0">
                <a:latin typeface="Calibri" panose="020F0502020204030204" pitchFamily="34" charset="0"/>
              </a:rPr>
              <a:t>Map Utility Services</a:t>
            </a:r>
          </a:p>
          <a:p>
            <a:r>
              <a:rPr lang="en-US" sz="3600" dirty="0" smtClean="0">
                <a:latin typeface="Calibri" panose="020F0502020204030204" pitchFamily="34" charset="0"/>
              </a:rPr>
              <a:t>Database : MySQL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361062" y="500165"/>
            <a:ext cx="8439486" cy="396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 flipV="1">
            <a:off x="4652465" y="500165"/>
            <a:ext cx="79381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2271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ERT Software Components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72004" y="1144816"/>
            <a:ext cx="8709949" cy="5429603"/>
          </a:xfrm>
        </p:spPr>
        <p:txBody>
          <a:bodyPr>
            <a:normAutofit/>
          </a:bodyPr>
          <a:lstStyle/>
          <a:p>
            <a:r>
              <a:rPr lang="en-US" dirty="0" smtClean="0"/>
              <a:t>NatureServe ERT = 2 </a:t>
            </a:r>
            <a:r>
              <a:rPr lang="en-US" dirty="0"/>
              <a:t>P</a:t>
            </a:r>
            <a:r>
              <a:rPr lang="en-US" dirty="0" smtClean="0"/>
              <a:t>rimary Components</a:t>
            </a:r>
          </a:p>
          <a:p>
            <a:pPr lvl="1"/>
            <a:r>
              <a:rPr lang="en-US" dirty="0" smtClean="0"/>
              <a:t>ERT Core – Common Functionality</a:t>
            </a:r>
          </a:p>
          <a:p>
            <a:pPr lvl="2"/>
            <a:r>
              <a:rPr lang="en-US" dirty="0" smtClean="0"/>
              <a:t>Good amount of functionality “out of the box”</a:t>
            </a:r>
          </a:p>
          <a:p>
            <a:pPr lvl="2"/>
            <a:r>
              <a:rPr lang="en-US" dirty="0" smtClean="0"/>
              <a:t>All sites benefit from improvements</a:t>
            </a:r>
          </a:p>
          <a:p>
            <a:pPr lvl="1"/>
            <a:r>
              <a:rPr lang="en-US" dirty="0" smtClean="0"/>
              <a:t>ERT Custom – Kentucky Configuration</a:t>
            </a:r>
          </a:p>
          <a:p>
            <a:pPr lvl="2"/>
            <a:r>
              <a:rPr lang="en-US" dirty="0" smtClean="0"/>
              <a:t>Analysis review</a:t>
            </a:r>
          </a:p>
          <a:p>
            <a:pPr lvl="2"/>
            <a:r>
              <a:rPr lang="en-US" dirty="0" smtClean="0"/>
              <a:t>Report generation</a:t>
            </a:r>
          </a:p>
          <a:p>
            <a:pPr lvl="2"/>
            <a:r>
              <a:rPr lang="en-US" dirty="0" smtClean="0"/>
              <a:t>Site specific theming (look and feel)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995207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ERT Near-Term Development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Phase 1:</a:t>
            </a:r>
          </a:p>
          <a:p>
            <a:pPr lvl="1"/>
            <a:r>
              <a:rPr lang="en-US" dirty="0" smtClean="0"/>
              <a:t>Stand up environment</a:t>
            </a:r>
          </a:p>
          <a:p>
            <a:pPr lvl="1"/>
            <a:r>
              <a:rPr lang="en-US" dirty="0" smtClean="0"/>
              <a:t>Obtain and publish GIS data, as available</a:t>
            </a:r>
          </a:p>
          <a:p>
            <a:pPr lvl="1"/>
            <a:r>
              <a:rPr lang="en-US" dirty="0" smtClean="0"/>
              <a:t>Deploy ERT Core with basic functions</a:t>
            </a:r>
          </a:p>
          <a:p>
            <a:r>
              <a:rPr lang="en-US" dirty="0" smtClean="0"/>
              <a:t>Phase 2:</a:t>
            </a:r>
          </a:p>
          <a:p>
            <a:pPr lvl="1"/>
            <a:r>
              <a:rPr lang="en-US" dirty="0" smtClean="0"/>
              <a:t>Iteratively Develop Custom Functionality </a:t>
            </a:r>
          </a:p>
          <a:p>
            <a:pPr lvl="1"/>
            <a:r>
              <a:rPr lang="en-US" dirty="0" smtClean="0"/>
              <a:t>Frequent Releases for Review and Feedback</a:t>
            </a:r>
          </a:p>
          <a:p>
            <a:pPr lvl="1"/>
            <a:r>
              <a:rPr lang="en-US" dirty="0" smtClean="0"/>
              <a:t>Periodic check-in meetings</a:t>
            </a:r>
          </a:p>
        </p:txBody>
      </p:sp>
    </p:spTree>
    <p:extLst>
      <p:ext uri="{BB962C8B-B14F-4D97-AF65-F5344CB8AC3E}">
        <p14:creationId xmlns:p14="http://schemas.microsoft.com/office/powerpoint/2010/main" val="32141761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13757" y="1247185"/>
            <a:ext cx="9060872" cy="5355496"/>
          </a:xfrm>
        </p:spPr>
        <p:txBody>
          <a:bodyPr>
            <a:normAutofit/>
          </a:bodyPr>
          <a:lstStyle/>
          <a:p>
            <a:r>
              <a:rPr lang="en-US" dirty="0" smtClean="0"/>
              <a:t>Demo of </a:t>
            </a:r>
            <a:r>
              <a:rPr lang="en-US" dirty="0" smtClean="0"/>
              <a:t>select</a:t>
            </a:r>
            <a:r>
              <a:rPr lang="en-US" dirty="0" smtClean="0"/>
              <a:t> </a:t>
            </a:r>
            <a:r>
              <a:rPr lang="en-US" dirty="0" smtClean="0"/>
              <a:t>ERT production systems</a:t>
            </a:r>
          </a:p>
          <a:p>
            <a:pPr lvl="1"/>
            <a:r>
              <a:rPr lang="en-US" dirty="0"/>
              <a:t>Missouri: </a:t>
            </a:r>
            <a:r>
              <a:rPr lang="en-US" dirty="0">
                <a:hlinkClick r:id="rId2"/>
              </a:rPr>
              <a:t>https://naturalheritagereview.mdc.mo.gov</a:t>
            </a:r>
            <a:endParaRPr lang="en-US" dirty="0"/>
          </a:p>
          <a:p>
            <a:pPr lvl="1"/>
            <a:r>
              <a:rPr lang="en-US" dirty="0" smtClean="0"/>
              <a:t>North </a:t>
            </a:r>
            <a:r>
              <a:rPr lang="en-US" dirty="0" smtClean="0"/>
              <a:t>Carolina: </a:t>
            </a:r>
            <a:endParaRPr lang="en-US" dirty="0" smtClean="0"/>
          </a:p>
          <a:p>
            <a:pPr marL="857250" lvl="2" indent="0">
              <a:buNone/>
            </a:pPr>
            <a:r>
              <a:rPr lang="en-US" dirty="0" smtClean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ncnhde.natureserve.org</a:t>
            </a:r>
            <a:endParaRPr lang="en-US" dirty="0" smtClean="0"/>
          </a:p>
          <a:p>
            <a:pPr marL="457200" lvl="1" indent="0">
              <a:buNone/>
            </a:pPr>
            <a:endParaRPr lang="en-US" sz="1500" dirty="0" smtClean="0"/>
          </a:p>
          <a:p>
            <a:pPr marL="457200" lvl="1" indent="0">
              <a:buNone/>
            </a:pPr>
            <a:r>
              <a:rPr lang="en-US" sz="2800" dirty="0" smtClean="0"/>
              <a:t>Links to other production ERT sites can be found at,</a:t>
            </a:r>
          </a:p>
          <a:p>
            <a:pPr marL="457200" lvl="1" indent="0">
              <a:buNone/>
            </a:pPr>
            <a:r>
              <a:rPr lang="en-US" sz="2800" dirty="0" smtClean="0">
                <a:hlinkClick r:id="rId4"/>
              </a:rPr>
              <a:t>Environmental Review Community- ERT Site Comparison</a:t>
            </a:r>
            <a:endParaRPr lang="en-US" sz="2800" dirty="0"/>
          </a:p>
          <a:p>
            <a:pPr marL="457200" lvl="1" indent="0">
              <a:buNone/>
            </a:pPr>
            <a:r>
              <a:rPr lang="en-US" sz="2400" dirty="0" smtClean="0"/>
              <a:t>(logon to NatureServe Connected SharePoint site required)</a:t>
            </a:r>
            <a:endParaRPr lang="en-US" sz="2400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13734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ureServe_PP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7FD8A8E7F5F48B79DE748D389170D" ma:contentTypeVersion="1" ma:contentTypeDescription="Create a new document." ma:contentTypeScope="" ma:versionID="26e8d92fb71c865577db67ae1f37c69c">
  <xsd:schema xmlns:xsd="http://www.w3.org/2001/XMLSchema" xmlns:p="http://schemas.microsoft.com/office/2006/metadata/properties" xmlns:ns2="e010bd29-76c8-44b3-a51a-3aaade979f68" targetNamespace="http://schemas.microsoft.com/office/2006/metadata/properties" ma:root="true" ma:fieldsID="0141cdb9c1f90768e17ac13989fa226c" ns2:_="">
    <xsd:import namespace="e010bd29-76c8-44b3-a51a-3aaade979f68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010bd29-76c8-44b3-a51a-3aaade979f68" elementFormDefault="qualified">
    <xsd:import namespace="http://schemas.microsoft.com/office/2006/documentManagement/types"/>
    <xsd:element name="Document_x0020_Description" ma:index="8" nillable="true" ma:displayName="Document Description" ma:internalName="Document_x0020_Description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6.xml><?xml version="1.0" encoding="utf-8"?>
<p:properties xmlns:p="http://schemas.microsoft.com/office/2006/metadata/properties" xmlns:xsi="http://www.w3.org/2001/XMLSchema-instance">
  <documentManagement>
    <Document_x0020_Description xmlns="e010bd29-76c8-44b3-a51a-3aaade979f68" xsi:nil="true"/>
  </documentManagement>
</p:properties>
</file>

<file path=customXml/item7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43C320AB-C420-4980-B6F5-08F398BF92EC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DC69DA90-83DE-4235-BD6D-550833C01537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AB0E6B72-4EC4-4D4D-A57D-9A4EE0736F37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0F296C41-555F-4119-B752-C6707109AB1D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4D65D9C6-8EE5-4A80-97EE-251E841894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0bd29-76c8-44b3-a51a-3aaade979f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6.xml><?xml version="1.0" encoding="utf-8"?>
<ds:datastoreItem xmlns:ds="http://schemas.openxmlformats.org/officeDocument/2006/customXml" ds:itemID="{4F6AAA72-EB62-43B9-A7D2-4731531478B9}">
  <ds:schemaRefs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e010bd29-76c8-44b3-a51a-3aaade979f68"/>
    <ds:schemaRef ds:uri="http://schemas.microsoft.com/office/2006/metadata/properties"/>
    <ds:schemaRef ds:uri="http://www.w3.org/XML/1998/namespace"/>
  </ds:schemaRefs>
</ds:datastoreItem>
</file>

<file path=customXml/itemProps7.xml><?xml version="1.0" encoding="utf-8"?>
<ds:datastoreItem xmlns:ds="http://schemas.openxmlformats.org/officeDocument/2006/customXml" ds:itemID="{943AF1BB-78AB-402A-AA19-15147FA95B99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8227</TotalTime>
  <Words>324</Words>
  <Application>Microsoft Office PowerPoint</Application>
  <PresentationFormat>On-screen Show (4:3)</PresentationFormat>
  <Paragraphs>71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NatureServe_PPT-Template</vt:lpstr>
      <vt:lpstr>Kentucky State Nature Preserves Commission Environmental Review Tool</vt:lpstr>
      <vt:lpstr>Overview</vt:lpstr>
      <vt:lpstr>NatureServe Team Introductions</vt:lpstr>
      <vt:lpstr>KSNPC Team Introductions</vt:lpstr>
      <vt:lpstr>NatureServe ERT History</vt:lpstr>
      <vt:lpstr>ERT Primary Technologies</vt:lpstr>
      <vt:lpstr>ERT Software Components</vt:lpstr>
      <vt:lpstr>ERT Near-Term Development</vt:lpstr>
      <vt:lpstr>Demonstrations</vt:lpstr>
      <vt:lpstr>Proposed Project Schedule</vt:lpstr>
      <vt:lpstr>ERT Help Desk Support http://ertsupport.natureserve.org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NatureServe</dc:title>
  <dc:creator>Kyle Copas</dc:creator>
  <cp:lastModifiedBy>Rob Solomon</cp:lastModifiedBy>
  <cp:revision>216</cp:revision>
  <cp:lastPrinted>2012-05-22T02:48:47Z</cp:lastPrinted>
  <dcterms:created xsi:type="dcterms:W3CDTF">2010-10-06T23:44:47Z</dcterms:created>
  <dcterms:modified xsi:type="dcterms:W3CDTF">2017-11-29T22:04:47Z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0x0101004F87FD8A8E7F5F48B79DE748D389170D</vt:lpwstr>
  </property>
</Properties>
</file>