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9"/>
  </p:sldMasterIdLst>
  <p:notesMasterIdLst>
    <p:notesMasterId r:id="rId20"/>
  </p:notesMasterIdLst>
  <p:handoutMasterIdLst>
    <p:handoutMasterId r:id="rId21"/>
  </p:handoutMasterIdLst>
  <p:sldIdLst>
    <p:sldId id="337" r:id="rId10"/>
    <p:sldId id="379" r:id="rId11"/>
    <p:sldId id="380" r:id="rId12"/>
    <p:sldId id="384" r:id="rId13"/>
    <p:sldId id="352" r:id="rId14"/>
    <p:sldId id="383" r:id="rId15"/>
    <p:sldId id="386" r:id="rId16"/>
    <p:sldId id="387" r:id="rId17"/>
    <p:sldId id="378" r:id="rId18"/>
    <p:sldId id="388" r:id="rId19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3">
          <p15:clr>
            <a:srgbClr val="A4A3A4"/>
          </p15:clr>
        </p15:guide>
        <p15:guide id="2" orient="horz" pos="2157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66"/>
    <a:srgbClr val="ADC2E9"/>
    <a:srgbClr val="50C628"/>
    <a:srgbClr val="FAC864"/>
    <a:srgbClr val="996633"/>
    <a:srgbClr val="996600"/>
    <a:srgbClr val="FFEA87"/>
    <a:srgbClr val="FFFFFF"/>
    <a:srgbClr val="FFD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2" autoAdjust="0"/>
    <p:restoredTop sz="86228" autoAdjust="0"/>
  </p:normalViewPr>
  <p:slideViewPr>
    <p:cSldViewPr snapToGrid="0" snapToObjects="1">
      <p:cViewPr varScale="1">
        <p:scale>
          <a:sx n="81" d="100"/>
          <a:sy n="81" d="100"/>
        </p:scale>
        <p:origin x="1686" y="60"/>
      </p:cViewPr>
      <p:guideLst>
        <p:guide orient="horz" pos="1793"/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91458-6F6E-44D3-8B5F-6DB843684133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563075-BAF1-469B-AA96-074E72DF1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2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550D7873-B4CE-4CC7-9EF7-758734F9C130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2775"/>
            <a:ext cx="5619750" cy="418782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06233C49-41FB-4607-82CB-E3D0B64E4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2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33C49-41FB-4607-82CB-E3D0B64E4D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0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1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1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8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2244" y="3281539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2" y="1124712"/>
            <a:ext cx="7549115" cy="1357081"/>
          </a:xfr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53" y="4488573"/>
            <a:ext cx="2614405" cy="105674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69981" y="3478481"/>
            <a:ext cx="3508745" cy="101009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366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0660-D2A8-4569-917C-3B2FE0792EDF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3B33-C1B7-4734-8A80-26F81885F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781B-4673-4A45-8EDD-0AA00EA30C52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71BE-F1F6-4ECD-AF65-1B33249CE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06375"/>
            <a:ext cx="8302625" cy="609600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38" y="1266825"/>
            <a:ext cx="4067175" cy="517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6825"/>
            <a:ext cx="4068762" cy="517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870"/>
            <a:ext cx="82296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318437"/>
            <a:ext cx="8229600" cy="5157688"/>
          </a:xfrm>
        </p:spPr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3600">
                <a:latin typeface="Calibri"/>
                <a:cs typeface="Calibri"/>
              </a:defRPr>
            </a:lvl1pPr>
            <a:lvl2pPr>
              <a:defRPr sz="3200">
                <a:latin typeface="Calibri"/>
                <a:cs typeface="Calibri"/>
              </a:defRPr>
            </a:lvl2pPr>
            <a:lvl3pPr>
              <a:defRPr sz="2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02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8870"/>
            <a:ext cx="82296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57200" y="1573213"/>
            <a:ext cx="8304213" cy="4784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71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 userDrawn="1"/>
        </p:nvSpPr>
        <p:spPr>
          <a:xfrm rot="10800000">
            <a:off x="0" y="1174746"/>
            <a:ext cx="9144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11BD-3CCE-4E88-A9EA-A4E0CA97FB57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79C1-70A9-446B-B4DF-2FF881496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2ED9-8D6B-4339-9A22-3E6470005083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3877-0563-447B-ACC1-BF6FA4A10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B42E-C7BA-4747-9FFE-855AF69A7B8F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EA50-AEDF-4CBC-8F41-FEC2C9081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4275"/>
            <a:ext cx="82296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2B4A6378-6253-404D-8D7A-5ADDF33ECCA8}" type="datetimeFigureOut">
              <a:rPr lang="en-US"/>
              <a:pPr>
                <a:defRPr/>
              </a:pPr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4D998C53-BE50-4C3A-A239-9450C4FB9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7" r:id="rId2"/>
    <p:sldLayoutId id="2147483734" r:id="rId3"/>
    <p:sldLayoutId id="2147483735" r:id="rId4"/>
    <p:sldLayoutId id="2147483730" r:id="rId5"/>
    <p:sldLayoutId id="2147483731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8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mailto:rob_solomon@natureserve.or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013" y="1124712"/>
            <a:ext cx="8407729" cy="1357081"/>
          </a:xfrm>
        </p:spPr>
        <p:txBody>
          <a:bodyPr/>
          <a:lstStyle/>
          <a:p>
            <a:pPr algn="ctr"/>
            <a:r>
              <a:rPr lang="en-US" dirty="0">
                <a:effectLst/>
              </a:rPr>
              <a:t>Kentucky State </a:t>
            </a:r>
            <a:r>
              <a:rPr lang="en-US" dirty="0" smtClean="0">
                <a:effectLst/>
              </a:rPr>
              <a:t>NPC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Environmental Review Tool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 Release </a:t>
            </a:r>
            <a:r>
              <a:rPr lang="en-US" dirty="0" smtClean="0"/>
              <a:t>v.03</a:t>
            </a:r>
            <a:endParaRPr lang="en-US" dirty="0" smtClean="0"/>
          </a:p>
          <a:p>
            <a:r>
              <a:rPr lang="en-US" dirty="0" smtClean="0"/>
              <a:t>March </a:t>
            </a:r>
            <a:r>
              <a:rPr lang="en-US" dirty="0" smtClean="0"/>
              <a:t>28</a:t>
            </a:r>
            <a:r>
              <a:rPr lang="en-US" dirty="0" smtClean="0"/>
              <a:t>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51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888934"/>
            <a:ext cx="9144000" cy="717550"/>
          </a:xfrm>
        </p:spPr>
        <p:txBody>
          <a:bodyPr>
            <a:noAutofit/>
          </a:bodyPr>
          <a:lstStyle/>
          <a:p>
            <a:r>
              <a:rPr lang="en-US" sz="4800" dirty="0" smtClean="0"/>
              <a:t>Discussion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7425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dirty="0" smtClean="0"/>
              <a:t>Dev Release v0.3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Pending Items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Review Schedule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Pre-Production Plan 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Submit </a:t>
            </a:r>
            <a:r>
              <a:rPr lang="en-US" sz="3600" dirty="0" smtClean="0"/>
              <a:t>Feedback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41243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 Release v0.3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Theme</a:t>
            </a:r>
          </a:p>
          <a:p>
            <a:r>
              <a:rPr lang="en-US" dirty="0" smtClean="0"/>
              <a:t>Project Type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28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Project Size Restriction</a:t>
            </a:r>
          </a:p>
          <a:p>
            <a:r>
              <a:rPr lang="en-US" smtClean="0"/>
              <a:t>Species/Community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74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Project Schedule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766" t="27800" r="34155" b="16093"/>
          <a:stretch/>
        </p:blipFill>
        <p:spPr>
          <a:xfrm>
            <a:off x="1995054" y="1235032"/>
            <a:ext cx="5438899" cy="53287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458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Pre-Production Plan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800" y="1184576"/>
            <a:ext cx="8943702" cy="5406724"/>
          </a:xfrm>
        </p:spPr>
        <p:txBody>
          <a:bodyPr>
            <a:normAutofit fontScale="92500" lnSpcReduction="10000"/>
          </a:bodyPr>
          <a:lstStyle/>
          <a:p>
            <a:pPr marL="347472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Prepare environment for UAT/production:</a:t>
            </a: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GIS Updates </a:t>
            </a:r>
            <a:endParaRPr lang="en-US" dirty="0" smtClean="0">
              <a:solidFill>
                <a:schemeClr val="tx2"/>
              </a:solidFill>
            </a:endParaRP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ArcGIS for Server license</a:t>
            </a:r>
          </a:p>
          <a:p>
            <a:pPr marL="1204722" lvl="3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 ArcGIS Enterprise Standard (Windows) Up to Four Cores </a:t>
            </a:r>
            <a:r>
              <a:rPr lang="en-US" dirty="0" smtClean="0"/>
              <a:t>License – if you need to purchase</a:t>
            </a:r>
          </a:p>
          <a:p>
            <a:pPr marL="1204722" lvl="3" indent="-3429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ArcGIS Enterprise 10.5.1 Enterprise Standard, core, no extensions – when issuing provisioning file</a:t>
            </a:r>
            <a:endParaRPr lang="en-US" dirty="0">
              <a:solidFill>
                <a:schemeClr val="tx2"/>
              </a:solidFill>
            </a:endParaRP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Domain name</a:t>
            </a: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Site </a:t>
            </a:r>
            <a:r>
              <a:rPr lang="en-US" dirty="0">
                <a:solidFill>
                  <a:schemeClr val="tx2"/>
                </a:solidFill>
              </a:rPr>
              <a:t>Email </a:t>
            </a:r>
            <a:r>
              <a:rPr lang="en-US" dirty="0" smtClean="0">
                <a:solidFill>
                  <a:schemeClr val="tx2"/>
                </a:solidFill>
              </a:rPr>
              <a:t>Address</a:t>
            </a:r>
            <a:endParaRPr lang="en-US" dirty="0">
              <a:solidFill>
                <a:schemeClr val="tx2"/>
              </a:solidFill>
            </a:endParaRP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SSL Certification</a:t>
            </a: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Google Analytics Account and ID</a:t>
            </a: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Privacy </a:t>
            </a:r>
            <a:r>
              <a:rPr lang="en-US" dirty="0" smtClean="0">
                <a:solidFill>
                  <a:schemeClr val="tx2"/>
                </a:solidFill>
              </a:rPr>
              <a:t>Policies</a:t>
            </a: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Project ID format</a:t>
            </a: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347472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347472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0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ArcGIS Server Provisioning File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800" y="1184576"/>
            <a:ext cx="8943702" cy="5406724"/>
          </a:xfrm>
        </p:spPr>
        <p:txBody>
          <a:bodyPr>
            <a:normAutofit/>
          </a:bodyPr>
          <a:lstStyle/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ArcGIS for Server license</a:t>
            </a:r>
          </a:p>
          <a:p>
            <a:pPr marL="1204722" lvl="3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ArcGIS Enterprise 10.5.1 Enterprise Standard, core, no extensions – when issuing provisioning file</a:t>
            </a:r>
            <a:endParaRPr lang="en-US" sz="1800" dirty="0">
              <a:solidFill>
                <a:schemeClr val="tx2"/>
              </a:solidFill>
            </a:endParaRP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347472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347472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766" t="12848" r="14935" b="16307"/>
          <a:stretch/>
        </p:blipFill>
        <p:spPr>
          <a:xfrm>
            <a:off x="457200" y="2278831"/>
            <a:ext cx="7773056" cy="420509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3086" r="16104" b="29903"/>
          <a:stretch/>
        </p:blipFill>
        <p:spPr>
          <a:xfrm>
            <a:off x="3741703" y="4215740"/>
            <a:ext cx="5297799" cy="237556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786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298" y="1116696"/>
            <a:ext cx="8943702" cy="5406724"/>
          </a:xfrm>
        </p:spPr>
        <p:txBody>
          <a:bodyPr>
            <a:normAutofit/>
          </a:bodyPr>
          <a:lstStyle/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ArcGIS for Server license</a:t>
            </a:r>
            <a:endParaRPr lang="en-US" sz="1800" dirty="0">
              <a:solidFill>
                <a:schemeClr val="tx2"/>
              </a:solidFill>
            </a:endParaRPr>
          </a:p>
          <a:p>
            <a:pPr marL="747522" lvl="2" indent="-342900">
              <a:spcBef>
                <a:spcPts val="0"/>
              </a:spcBef>
              <a:spcAft>
                <a:spcPts val="600"/>
              </a:spcAft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347472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347472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KYERT_Prod_Server_10_5_</a:t>
            </a:r>
          </a:p>
          <a:p>
            <a:pPr marL="347472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ArcGIS Server Provisioning File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676" t="13325" r="15714" b="2334"/>
          <a:stretch/>
        </p:blipFill>
        <p:spPr>
          <a:xfrm>
            <a:off x="200298" y="1603169"/>
            <a:ext cx="5202695" cy="3431969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17029" y="2200342"/>
            <a:ext cx="292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with KY contact information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9351" t="26445" r="15325" b="24656"/>
          <a:stretch/>
        </p:blipFill>
        <p:spPr>
          <a:xfrm>
            <a:off x="2992753" y="3693227"/>
            <a:ext cx="5971957" cy="2873828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57755" y="5130141"/>
            <a:ext cx="4215741" cy="9856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203865" y="2734491"/>
            <a:ext cx="1491542" cy="5573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688" y="5193539"/>
            <a:ext cx="3314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Email direct to </a:t>
            </a:r>
            <a:r>
              <a:rPr lang="en-US" sz="1600" dirty="0" smtClean="0">
                <a:hlinkClick r:id="rId5"/>
              </a:rPr>
              <a:t>rob_solomon@natureserve.org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Fill in Note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191546" y="5863967"/>
            <a:ext cx="3880408" cy="6897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755" y="5719564"/>
            <a:ext cx="2377440" cy="360998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5" idx="1"/>
          </p:cNvCxnSpPr>
          <p:nvPr/>
        </p:nvCxnSpPr>
        <p:spPr>
          <a:xfrm flipH="1">
            <a:off x="1181282" y="5900063"/>
            <a:ext cx="1876473" cy="1934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2440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1237285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ERT Help Desk Support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http://ertsupport.natureserve.org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4878"/>
            <a:ext cx="9067138" cy="42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4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Serve_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1" ma:contentTypeDescription="Create a new document." ma:contentTypeScope="" ma:versionID="26e8d92fb71c865577db67ae1f37c69c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A447EDD-2C48-4A52-868C-0A76EC1E38F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A94B543-65D3-43D5-BEE5-1D31C23471C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C69DA90-83DE-4235-BD6D-550833C0153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F6AAA72-EB62-43B9-A7D2-4731531478B9}">
  <ds:schemaRefs>
    <ds:schemaRef ds:uri="e010bd29-76c8-44b3-a51a-3aaade979f68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4D65D9C6-8EE5-4A80-97EE-251E84189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6.xml><?xml version="1.0" encoding="utf-8"?>
<ds:datastoreItem xmlns:ds="http://schemas.openxmlformats.org/officeDocument/2006/customXml" ds:itemID="{0F296C41-555F-4119-B752-C6707109AB1D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792CA0A2-5655-4D93-B6CA-BE9D6810F70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08970FC-4646-4DB2-B184-F70E30F60CB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8528</TotalTime>
  <Words>161</Words>
  <Application>Microsoft Office PowerPoint</Application>
  <PresentationFormat>On-screen Show (4:3)</PresentationFormat>
  <Paragraphs>50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NatureServe_PPT-Template</vt:lpstr>
      <vt:lpstr>Kentucky State NPC Environmental Review Tool</vt:lpstr>
      <vt:lpstr>Agenda</vt:lpstr>
      <vt:lpstr>Dev Release v0.3</vt:lpstr>
      <vt:lpstr>Pending Items</vt:lpstr>
      <vt:lpstr>Proposed Project Schedule</vt:lpstr>
      <vt:lpstr>Pre-Production Plan</vt:lpstr>
      <vt:lpstr>ArcGIS Server Provisioning File</vt:lpstr>
      <vt:lpstr>ArcGIS Server Provisioning File</vt:lpstr>
      <vt:lpstr>ERT Help Desk Support http://ertsupport.natureserve.org</vt:lpstr>
      <vt:lpstr>Discussion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NatureServe</dc:title>
  <dc:creator>Kyle Copas</dc:creator>
  <cp:lastModifiedBy>Rob Solomon</cp:lastModifiedBy>
  <cp:revision>234</cp:revision>
  <cp:lastPrinted>2012-05-22T02:48:47Z</cp:lastPrinted>
  <dcterms:created xsi:type="dcterms:W3CDTF">2010-10-06T23:44:47Z</dcterms:created>
  <dcterms:modified xsi:type="dcterms:W3CDTF">2018-03-28T18:16:41Z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