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302" r:id="rId5"/>
    <p:sldId id="347" r:id="rId6"/>
    <p:sldId id="424" r:id="rId7"/>
    <p:sldId id="380" r:id="rId8"/>
    <p:sldId id="419" r:id="rId9"/>
    <p:sldId id="346" r:id="rId10"/>
  </p:sldIdLst>
  <p:sldSz cx="9144000" cy="6858000" type="screen4x3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2">
          <p15:clr>
            <a:srgbClr val="A4A3A4"/>
          </p15:clr>
        </p15:guide>
        <p15:guide id="2" pos="287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yle Copas" initials="KAC" lastIdx="2" clrIdx="0"/>
  <p:cmAuthor id="1" name="Lori Scott" initials="LS" lastIdx="3" clrIdx="1"/>
  <p:cmAuthor id="2" name="Rob_Solomon" initials="R" lastIdx="4" clrIdx="2"/>
  <p:cmAuthor id="3" name="whitney_weber" initials="ww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C864"/>
    <a:srgbClr val="FFDA3C"/>
    <a:srgbClr val="B7B7FF"/>
    <a:srgbClr val="9999FF"/>
    <a:srgbClr val="003366"/>
    <a:srgbClr val="FFD32F"/>
    <a:srgbClr val="BFE29C"/>
    <a:srgbClr val="DCE0E4"/>
    <a:srgbClr val="CBCBCB"/>
    <a:srgbClr val="3435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45" autoAdjust="0"/>
    <p:restoredTop sz="94918" autoAdjust="0"/>
  </p:normalViewPr>
  <p:slideViewPr>
    <p:cSldViewPr snapToGrid="0" snapToObjects="1">
      <p:cViewPr varScale="1">
        <p:scale>
          <a:sx n="97" d="100"/>
          <a:sy n="97" d="100"/>
        </p:scale>
        <p:origin x="540" y="84"/>
      </p:cViewPr>
      <p:guideLst>
        <p:guide orient="horz" pos="2182"/>
        <p:guide pos="2878"/>
      </p:guideLst>
    </p:cSldViewPr>
  </p:slideViewPr>
  <p:outlineViewPr>
    <p:cViewPr>
      <p:scale>
        <a:sx n="33" d="100"/>
        <a:sy n="33" d="100"/>
      </p:scale>
      <p:origin x="0" y="1074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3" y="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/>
          <a:lstStyle>
            <a:lvl1pPr algn="r">
              <a:defRPr sz="1200"/>
            </a:lvl1pPr>
          </a:lstStyle>
          <a:p>
            <a:fld id="{C77F0479-E9E6-B746-85CF-EE66F3205CD2}" type="datetimeFigureOut">
              <a:rPr lang="en-US" smtClean="0"/>
              <a:pPr/>
              <a:t>1/18/2017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3" y="884203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 anchor="b"/>
          <a:lstStyle>
            <a:lvl1pPr algn="r">
              <a:defRPr sz="1200"/>
            </a:lvl1pPr>
          </a:lstStyle>
          <a:p>
            <a:fld id="{103509D5-8FB2-2147-AD80-295BAFDFB05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1284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/>
          <a:lstStyle>
            <a:lvl1pPr algn="l">
              <a:defRPr sz="1200">
                <a:latin typeface="Trebuchet MS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3" y="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/>
          <a:lstStyle>
            <a:lvl1pPr algn="r">
              <a:defRPr sz="1200">
                <a:latin typeface="Trebuchet MS"/>
              </a:defRPr>
            </a:lvl1pPr>
          </a:lstStyle>
          <a:p>
            <a:fld id="{97B4ABA6-3E56-8741-9B76-8638831FAAE3}" type="datetimeFigureOut">
              <a:rPr lang="en-US" smtClean="0"/>
              <a:pPr/>
              <a:t>1/18/2017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5" tIns="46657" rIns="93315" bIns="4665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4"/>
            <a:ext cx="5618480" cy="4189095"/>
          </a:xfrm>
          <a:prstGeom prst="rect">
            <a:avLst/>
          </a:prstGeom>
        </p:spPr>
        <p:txBody>
          <a:bodyPr vert="horz" lIns="93315" tIns="46657" rIns="93315" bIns="46657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 anchor="b"/>
          <a:lstStyle>
            <a:lvl1pPr algn="l">
              <a:defRPr sz="1200">
                <a:latin typeface="Trebuchet M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3" y="884203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 anchor="b"/>
          <a:lstStyle>
            <a:lvl1pPr algn="r">
              <a:defRPr sz="1200">
                <a:latin typeface="Trebuchet MS"/>
              </a:defRPr>
            </a:lvl1pPr>
          </a:lstStyle>
          <a:p>
            <a:fld id="{FA8A180E-52CB-DE48-9725-4F81BEF79D7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298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Trebuchet MS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Trebuchet MS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Trebuchet MS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Trebuchet MS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Trebuchet MS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8CDDD7-8831-FD43-9C32-02B257E7277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26624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4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935142" y="4420870"/>
            <a:ext cx="5152818" cy="4190367"/>
          </a:xfrm>
        </p:spPr>
        <p:txBody>
          <a:bodyPr lIns="108784" tIns="54391" rIns="108784" bIns="54391"/>
          <a:lstStyle/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604093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Biotics 4</a:t>
            </a:r>
          </a:p>
          <a:p>
            <a:r>
              <a:rPr lang="en-US" dirty="0" smtClean="0"/>
              <a:t>	Living with Aging system</a:t>
            </a:r>
          </a:p>
          <a:p>
            <a:r>
              <a:rPr lang="en-US" dirty="0" smtClean="0"/>
              <a:t>		Compatibility issues in new environments</a:t>
            </a:r>
            <a:r>
              <a:rPr lang="en-US" baseline="0" dirty="0" smtClean="0"/>
              <a:t> (Windows, Oracle)</a:t>
            </a:r>
          </a:p>
          <a:p>
            <a:r>
              <a:rPr lang="en-US" baseline="0" dirty="0" smtClean="0"/>
              <a:t>	Other common problems (DM comments)</a:t>
            </a:r>
          </a:p>
          <a:p>
            <a:r>
              <a:rPr lang="en-US" baseline="0" dirty="0" smtClean="0"/>
              <a:t>	</a:t>
            </a:r>
            <a:r>
              <a:rPr lang="en-US" dirty="0" smtClean="0"/>
              <a:t>Phasing out Biotics</a:t>
            </a:r>
            <a:r>
              <a:rPr lang="en-US" baseline="0" dirty="0" smtClean="0"/>
              <a:t> 4 – Support will continue through FY13 and be phased out in FY14 (discuss with Lori)</a:t>
            </a:r>
          </a:p>
          <a:p>
            <a:pPr lvl="2"/>
            <a:r>
              <a:rPr lang="en-US" baseline="0" dirty="0" smtClean="0"/>
              <a:t>  Four stages;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dirty="0" smtClean="0"/>
              <a:t>Market introduction / General</a:t>
            </a:r>
            <a:r>
              <a:rPr lang="en-US" b="0" baseline="0" dirty="0" smtClean="0"/>
              <a:t> Availability (2003- 2004)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Growth/Extended  (2004 – 2010)</a:t>
            </a:r>
          </a:p>
          <a:p>
            <a:pPr marL="2099567" lvl="4" indent="-233285" defTabSz="466570">
              <a:buFont typeface="+mj-lt"/>
              <a:buAutoNum type="arabicPeriod"/>
            </a:pPr>
            <a:r>
              <a:rPr lang="en-US" b="0" baseline="0" dirty="0" smtClean="0"/>
              <a:t>Maturity (2010 – 2013)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No new versions or patches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Standard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Continued expansion of online information and Knowledgebase</a:t>
            </a:r>
          </a:p>
          <a:p>
            <a:pPr marL="2566138" lvl="5" indent="-233285" defTabSz="466570"/>
            <a:r>
              <a:rPr lang="en-US" b="0" baseline="0" dirty="0" smtClean="0"/>
              <a:t>With release of Biotics 5 in 2013 we will enter the last 12 month of this stage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Limited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New environments not certified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Few updates to online information (i.e., Knowledgebase)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Saturation and decline/Retired (2014) – final phase of Biotics 4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Standard helpdesk and email support ends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Access to very limited support through Biotics 4 online help archives</a:t>
            </a:r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699855" lvl="1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lvl="3"/>
            <a:endParaRPr lang="en-US" baseline="0" dirty="0" smtClean="0"/>
          </a:p>
          <a:p>
            <a:pPr lvl="3"/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A180E-52CB-DE48-9725-4F81BEF79D7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5065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Biotics 4</a:t>
            </a:r>
          </a:p>
          <a:p>
            <a:r>
              <a:rPr lang="en-US" dirty="0" smtClean="0"/>
              <a:t>	Living with Aging system</a:t>
            </a:r>
          </a:p>
          <a:p>
            <a:r>
              <a:rPr lang="en-US" dirty="0" smtClean="0"/>
              <a:t>		Compatibility issues in new environments</a:t>
            </a:r>
            <a:r>
              <a:rPr lang="en-US" baseline="0" dirty="0" smtClean="0"/>
              <a:t> (Windows, Oracle)</a:t>
            </a:r>
          </a:p>
          <a:p>
            <a:r>
              <a:rPr lang="en-US" baseline="0" dirty="0" smtClean="0"/>
              <a:t>	Other common problems (DM comments)</a:t>
            </a:r>
          </a:p>
          <a:p>
            <a:r>
              <a:rPr lang="en-US" baseline="0" dirty="0" smtClean="0"/>
              <a:t>	</a:t>
            </a:r>
            <a:r>
              <a:rPr lang="en-US" dirty="0" smtClean="0"/>
              <a:t>Phasing out Biotics</a:t>
            </a:r>
            <a:r>
              <a:rPr lang="en-US" baseline="0" dirty="0" smtClean="0"/>
              <a:t> 4 – Support will continue through FY13 and be phased out in FY14 (discuss with Lori)</a:t>
            </a:r>
          </a:p>
          <a:p>
            <a:pPr lvl="2"/>
            <a:r>
              <a:rPr lang="en-US" baseline="0" dirty="0" smtClean="0"/>
              <a:t>  Four stages;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dirty="0" smtClean="0"/>
              <a:t>Market introduction / General</a:t>
            </a:r>
            <a:r>
              <a:rPr lang="en-US" b="0" baseline="0" dirty="0" smtClean="0"/>
              <a:t> Availability (2003- 2004)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Growth/Extended  (2004 – 2010)</a:t>
            </a:r>
          </a:p>
          <a:p>
            <a:pPr marL="2099567" lvl="4" indent="-233285" defTabSz="466570">
              <a:buFont typeface="+mj-lt"/>
              <a:buAutoNum type="arabicPeriod"/>
            </a:pPr>
            <a:r>
              <a:rPr lang="en-US" b="0" baseline="0" dirty="0" smtClean="0"/>
              <a:t>Maturity (2010 – 2013)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No new versions or patches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Standard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Continued expansion of online information and Knowledgebase</a:t>
            </a:r>
          </a:p>
          <a:p>
            <a:pPr marL="2566138" lvl="5" indent="-233285" defTabSz="466570"/>
            <a:r>
              <a:rPr lang="en-US" b="0" baseline="0" dirty="0" smtClean="0"/>
              <a:t>With release of Biotics 5 in 2013 we will enter the last 12 month of this stage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Limited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New environments not certified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Few updates to online information (i.e., Knowledgebase)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Saturation and decline/Retired (2014) – final phase of Biotics 4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Standard helpdesk and email support ends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Access to very limited support through Biotics 4 online help archives</a:t>
            </a:r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699855" lvl="1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lvl="3"/>
            <a:endParaRPr lang="en-US" baseline="0" dirty="0" smtClean="0"/>
          </a:p>
          <a:p>
            <a:pPr lvl="3"/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A180E-52CB-DE48-9725-4F81BEF79D7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5065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Biotics 4</a:t>
            </a:r>
          </a:p>
          <a:p>
            <a:r>
              <a:rPr lang="en-US" dirty="0" smtClean="0"/>
              <a:t>	Living with Aging system</a:t>
            </a:r>
          </a:p>
          <a:p>
            <a:r>
              <a:rPr lang="en-US" dirty="0" smtClean="0"/>
              <a:t>		Compatibility issues in new environments</a:t>
            </a:r>
            <a:r>
              <a:rPr lang="en-US" baseline="0" dirty="0" smtClean="0"/>
              <a:t> (Windows, Oracle)</a:t>
            </a:r>
          </a:p>
          <a:p>
            <a:r>
              <a:rPr lang="en-US" baseline="0" dirty="0" smtClean="0"/>
              <a:t>	Other common problems (DM comments)</a:t>
            </a:r>
          </a:p>
          <a:p>
            <a:r>
              <a:rPr lang="en-US" baseline="0" dirty="0" smtClean="0"/>
              <a:t>	</a:t>
            </a:r>
            <a:r>
              <a:rPr lang="en-US" dirty="0" smtClean="0"/>
              <a:t>Phasing out Biotics</a:t>
            </a:r>
            <a:r>
              <a:rPr lang="en-US" baseline="0" dirty="0" smtClean="0"/>
              <a:t> 4 – Support will continue through FY13 and be phased out in FY14 (discuss with Lori)</a:t>
            </a:r>
          </a:p>
          <a:p>
            <a:pPr lvl="2"/>
            <a:r>
              <a:rPr lang="en-US" baseline="0" dirty="0" smtClean="0"/>
              <a:t>  Four stages;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dirty="0" smtClean="0"/>
              <a:t>Market introduction / General</a:t>
            </a:r>
            <a:r>
              <a:rPr lang="en-US" b="0" baseline="0" dirty="0" smtClean="0"/>
              <a:t> Availability (2003- 2004)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Growth/Extended  (2004 – 2010)</a:t>
            </a:r>
          </a:p>
          <a:p>
            <a:pPr marL="2099567" lvl="4" indent="-233285" defTabSz="466570">
              <a:buFont typeface="+mj-lt"/>
              <a:buAutoNum type="arabicPeriod"/>
            </a:pPr>
            <a:r>
              <a:rPr lang="en-US" b="0" baseline="0" dirty="0" smtClean="0"/>
              <a:t>Maturity (2010 – 2013)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No new versions or patches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Standard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Continued expansion of online information and Knowledgebase</a:t>
            </a:r>
          </a:p>
          <a:p>
            <a:pPr marL="2566138" lvl="5" indent="-233285" defTabSz="466570"/>
            <a:r>
              <a:rPr lang="en-US" b="0" baseline="0" dirty="0" smtClean="0"/>
              <a:t>With release of Biotics 5 in 2013 we will enter the last 12 month of this stage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Limited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New environments not certified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Few updates to online information (i.e., Knowledgebase)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Saturation and decline/Retired (2014) – final phase of Biotics 4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Standard helpdesk and email support ends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Access to very limited support through Biotics 4 online help archives</a:t>
            </a:r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699855" lvl="1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lvl="3"/>
            <a:endParaRPr lang="en-US" baseline="0" dirty="0" smtClean="0"/>
          </a:p>
          <a:p>
            <a:pPr lvl="3"/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A180E-52CB-DE48-9725-4F81BEF79D7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5065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3941763" y="3295650"/>
            <a:ext cx="4289425" cy="2263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3368675" y="2286000"/>
            <a:ext cx="1144588" cy="3846513"/>
          </a:xfrm>
          <a:custGeom>
            <a:avLst/>
            <a:gdLst>
              <a:gd name="connsiteX0" fmla="*/ 0 w 1144163"/>
              <a:gd name="connsiteY0" fmla="*/ 0 h 3847207"/>
              <a:gd name="connsiteX1" fmla="*/ 1144163 w 1144163"/>
              <a:gd name="connsiteY1" fmla="*/ 0 h 3847207"/>
              <a:gd name="connsiteX2" fmla="*/ 1144163 w 1144163"/>
              <a:gd name="connsiteY2" fmla="*/ 3847207 h 3847207"/>
              <a:gd name="connsiteX3" fmla="*/ 0 w 1144163"/>
              <a:gd name="connsiteY3" fmla="*/ 3847207 h 3847207"/>
              <a:gd name="connsiteX4" fmla="*/ 0 w 1144163"/>
              <a:gd name="connsiteY4" fmla="*/ 0 h 3847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4163" h="3847207">
                <a:moveTo>
                  <a:pt x="0" y="0"/>
                </a:moveTo>
                <a:lnTo>
                  <a:pt x="1144163" y="0"/>
                </a:lnTo>
                <a:lnTo>
                  <a:pt x="1144163" y="3847207"/>
                </a:lnTo>
                <a:lnTo>
                  <a:pt x="0" y="3847207"/>
                </a:lnTo>
                <a:lnTo>
                  <a:pt x="0" y="0"/>
                </a:lnTo>
                <a:close/>
              </a:path>
            </a:pathLst>
          </a:cu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400" dirty="0">
                <a:solidFill>
                  <a:srgbClr val="DCE0E4"/>
                </a:solidFill>
                <a:latin typeface="+mn-lt"/>
              </a:rPr>
              <a:t>[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7699375" y="2286000"/>
            <a:ext cx="1144588" cy="3846513"/>
          </a:xfrm>
          <a:custGeom>
            <a:avLst/>
            <a:gdLst>
              <a:gd name="connsiteX0" fmla="*/ 0 w 1144163"/>
              <a:gd name="connsiteY0" fmla="*/ 0 h 3847207"/>
              <a:gd name="connsiteX1" fmla="*/ 1144163 w 1144163"/>
              <a:gd name="connsiteY1" fmla="*/ 0 h 3847207"/>
              <a:gd name="connsiteX2" fmla="*/ 1144163 w 1144163"/>
              <a:gd name="connsiteY2" fmla="*/ 3847207 h 3847207"/>
              <a:gd name="connsiteX3" fmla="*/ 0 w 1144163"/>
              <a:gd name="connsiteY3" fmla="*/ 3847207 h 3847207"/>
              <a:gd name="connsiteX4" fmla="*/ 0 w 1144163"/>
              <a:gd name="connsiteY4" fmla="*/ 0 h 3847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4163" h="3847207">
                <a:moveTo>
                  <a:pt x="0" y="0"/>
                </a:moveTo>
                <a:lnTo>
                  <a:pt x="1144163" y="0"/>
                </a:lnTo>
                <a:lnTo>
                  <a:pt x="1144163" y="3847207"/>
                </a:lnTo>
                <a:lnTo>
                  <a:pt x="0" y="3847207"/>
                </a:lnTo>
                <a:lnTo>
                  <a:pt x="0" y="0"/>
                </a:lnTo>
                <a:close/>
              </a:path>
            </a:pathLst>
          </a:cu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400" dirty="0">
                <a:solidFill>
                  <a:srgbClr val="DCE0E4"/>
                </a:solidFill>
                <a:latin typeface="+mn-lt"/>
              </a:rPr>
              <a:t>]</a:t>
            </a:r>
          </a:p>
        </p:txBody>
      </p:sp>
      <p:pic>
        <p:nvPicPr>
          <p:cNvPr id="15" name="Picture 9" descr="Logo_Inline-Tag.png"/>
          <p:cNvPicPr>
            <a:picLocks noChangeAspect="1"/>
          </p:cNvPicPr>
          <p:nvPr userDrawn="1"/>
        </p:nvPicPr>
        <p:blipFill>
          <a:blip r:embed="rId2"/>
          <a:srcRect b="-12639"/>
          <a:stretch>
            <a:fillRect/>
          </a:stretch>
        </p:blipFill>
        <p:spPr bwMode="auto">
          <a:xfrm>
            <a:off x="4340225" y="3794125"/>
            <a:ext cx="3513138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1133793" y="1124712"/>
            <a:ext cx="3008042" cy="1357081"/>
          </a:xfrm>
        </p:spPr>
        <p:txBody>
          <a:bodyPr>
            <a:noAutofit/>
          </a:bodyPr>
          <a:lstStyle>
            <a:lvl1pPr algn="l">
              <a:defRPr sz="3600" cap="all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1/18/2017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1/18/2017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1/18/2017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 userDrawn="1"/>
        </p:nvGrpSpPr>
        <p:grpSpPr bwMode="auto">
          <a:xfrm>
            <a:off x="0" y="0"/>
            <a:ext cx="9144000" cy="6573838"/>
            <a:chOff x="0" y="0"/>
            <a:chExt cx="9144000" cy="6574220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9144000" cy="1174818"/>
            </a:xfrm>
            <a:prstGeom prst="rect">
              <a:avLst/>
            </a:prstGeom>
            <a:solidFill>
              <a:srgbClr val="FFE98C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6" name="Rectangle 5"/>
            <p:cNvSpPr/>
            <p:nvPr userDrawn="1"/>
          </p:nvSpPr>
          <p:spPr>
            <a:xfrm>
              <a:off x="0" y="1174818"/>
              <a:ext cx="9144000" cy="5399402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347472">
              <a:spcBef>
                <a:spcPts val="800"/>
              </a:spcBef>
              <a:spcAft>
                <a:spcPts val="600"/>
              </a:spcAft>
              <a:defRPr sz="4000">
                <a:latin typeface="Calibri"/>
                <a:cs typeface="Calibri"/>
              </a:defRPr>
            </a:lvl1pPr>
            <a:lvl2pPr>
              <a:defRPr sz="3600">
                <a:latin typeface="Calibri"/>
                <a:cs typeface="Calibri"/>
              </a:defRPr>
            </a:lvl2pPr>
            <a:lvl3pPr>
              <a:defRPr sz="3200">
                <a:latin typeface="Calibri"/>
                <a:cs typeface="Calibri"/>
              </a:defRPr>
            </a:lvl3pPr>
            <a:lvl4pPr>
              <a:defRPr sz="2800">
                <a:latin typeface="Calibri"/>
                <a:cs typeface="Calibri"/>
              </a:defRPr>
            </a:lvl4pPr>
            <a:lvl5pPr>
              <a:defRPr sz="2800"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21413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8501B6-D1DC-44CE-A07F-1DEC4F840948}" type="datetimeFigureOut">
              <a:rPr lang="en-US"/>
              <a:pPr>
                <a:defRPr/>
              </a:pPr>
              <a:t>1/18/2017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21413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21413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1149C-A224-46E2-82DF-612F452164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9144000" cy="6574220"/>
            <a:chOff x="0" y="0"/>
            <a:chExt cx="9144000" cy="657422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9144000" cy="1174749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1174750"/>
              <a:ext cx="9144000" cy="5399470"/>
            </a:xfrm>
            <a:prstGeom prst="rect">
              <a:avLst/>
            </a:prstGeom>
            <a:solidFill>
              <a:srgbClr val="FFE98C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347472">
              <a:spcAft>
                <a:spcPts val="600"/>
              </a:spcAft>
              <a:defRPr sz="4000">
                <a:latin typeface="Calibri"/>
                <a:cs typeface="Calibri"/>
              </a:defRPr>
            </a:lvl1pPr>
            <a:lvl2pPr>
              <a:defRPr sz="3600">
                <a:latin typeface="Calibri"/>
                <a:cs typeface="Calibri"/>
              </a:defRPr>
            </a:lvl2pPr>
            <a:lvl3pPr>
              <a:defRPr sz="3200">
                <a:latin typeface="Calibri"/>
                <a:cs typeface="Calibri"/>
              </a:defRPr>
            </a:lvl3pPr>
            <a:lvl4pPr>
              <a:defRPr sz="2800">
                <a:latin typeface="Calibri"/>
                <a:cs typeface="Calibri"/>
              </a:defRPr>
            </a:lvl4pPr>
            <a:lvl5pPr>
              <a:defRPr sz="2800"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1/18/2017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0"/>
          <p:cNvGrpSpPr/>
          <p:nvPr userDrawn="1"/>
        </p:nvGrpSpPr>
        <p:grpSpPr>
          <a:xfrm>
            <a:off x="0" y="0"/>
            <a:ext cx="9144000" cy="6573838"/>
            <a:chOff x="0" y="0"/>
            <a:chExt cx="9144000" cy="6573838"/>
          </a:xfrm>
        </p:grpSpPr>
        <p:sp>
          <p:nvSpPr>
            <p:cNvPr id="6" name="Rectangle 5"/>
            <p:cNvSpPr/>
            <p:nvPr/>
          </p:nvSpPr>
          <p:spPr bwMode="auto">
            <a:xfrm>
              <a:off x="0" y="0"/>
              <a:ext cx="9144000" cy="1174750"/>
            </a:xfrm>
            <a:prstGeom prst="rect">
              <a:avLst/>
            </a:prstGeom>
            <a:solidFill>
              <a:srgbClr val="FFEA87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0" y="1174750"/>
              <a:ext cx="9144000" cy="53990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 userDrawn="1"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 userDrawn="1"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F286C-EFC8-40F4-869B-384D259F4DD2}" type="datetimeFigureOut">
              <a:rPr lang="en-US"/>
              <a:pPr>
                <a:defRPr/>
              </a:pPr>
              <a:t>1/18/2017</a:t>
            </a:fld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Slide Number Placeholder 6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DDE4B1-5967-4F47-9CEF-A70BD77886F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 userDrawn="1"/>
        </p:nvGrpSpPr>
        <p:grpSpPr>
          <a:xfrm>
            <a:off x="0" y="0"/>
            <a:ext cx="9144000" cy="6574220"/>
            <a:chOff x="0" y="0"/>
            <a:chExt cx="9144000" cy="657422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44000" cy="1174749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0" y="1174750"/>
              <a:ext cx="9144000" cy="5399470"/>
            </a:xfrm>
            <a:prstGeom prst="rect">
              <a:avLst/>
            </a:prstGeom>
            <a:solidFill>
              <a:srgbClr val="FFE98C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1/18/2017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2"/>
          <p:cNvGrpSpPr/>
          <p:nvPr userDrawn="1"/>
        </p:nvGrpSpPr>
        <p:grpSpPr>
          <a:xfrm>
            <a:off x="0" y="0"/>
            <a:ext cx="9144000" cy="6573838"/>
            <a:chOff x="0" y="0"/>
            <a:chExt cx="9144000" cy="6573838"/>
          </a:xfrm>
        </p:grpSpPr>
        <p:sp>
          <p:nvSpPr>
            <p:cNvPr id="8" name="Rectangle 7"/>
            <p:cNvSpPr/>
            <p:nvPr/>
          </p:nvSpPr>
          <p:spPr bwMode="auto">
            <a:xfrm>
              <a:off x="0" y="0"/>
              <a:ext cx="9144000" cy="1174750"/>
            </a:xfrm>
            <a:prstGeom prst="rect">
              <a:avLst/>
            </a:prstGeom>
            <a:solidFill>
              <a:srgbClr val="FFEA87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0" y="1174750"/>
              <a:ext cx="9144000" cy="53990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 userDrawn="1"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 userDrawn="1"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 userDrawn="1"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 userDrawn="1"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Date Placeholder 6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F4F36-9F1B-4F17-B3AD-5046984704DF}" type="datetimeFigureOut">
              <a:rPr lang="en-US"/>
              <a:pPr>
                <a:defRPr/>
              </a:pPr>
              <a:t>1/18/2017</a:t>
            </a:fld>
            <a:endParaRPr lang="en-US" dirty="0"/>
          </a:p>
        </p:txBody>
      </p:sp>
      <p:sp>
        <p:nvSpPr>
          <p:cNvPr id="11" name="Footer Placeholder 7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" name="Slide Number Placeholder 8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916726-4A69-4BAB-A856-35D9399E66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 userDrawn="1"/>
        </p:nvGrpSpPr>
        <p:grpSpPr>
          <a:xfrm>
            <a:off x="0" y="0"/>
            <a:ext cx="9144000" cy="6574220"/>
            <a:chOff x="0" y="0"/>
            <a:chExt cx="9144000" cy="657422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1174749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0" y="1174750"/>
              <a:ext cx="9144000" cy="5399470"/>
            </a:xfrm>
            <a:prstGeom prst="rect">
              <a:avLst/>
            </a:prstGeom>
            <a:solidFill>
              <a:srgbClr val="FFE98C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1/18/2017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1/18/2017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1/18/2017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78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84576"/>
            <a:ext cx="8229600" cy="4941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rebuchet MS"/>
              </a:defRPr>
            </a:lvl1pPr>
          </a:lstStyle>
          <a:p>
            <a:fld id="{4844A1F6-ED14-C94B-98CF-52FCF40DDEB1}" type="datetimeFigureOut">
              <a:rPr lang="en-US" smtClean="0"/>
              <a:pPr/>
              <a:t>1/18/2017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rebuchet MS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rebuchet MS"/>
              </a:defRPr>
            </a:lvl1pPr>
          </a:lstStyle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60" r:id="rId2"/>
    <p:sldLayoutId id="2147483650" r:id="rId3"/>
    <p:sldLayoutId id="2147483661" r:id="rId4"/>
    <p:sldLayoutId id="2147483652" r:id="rId5"/>
    <p:sldLayoutId id="2147483662" r:id="rId6"/>
    <p:sldLayoutId id="2147483653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slow"/>
  <p:txStyles>
    <p:titleStyle>
      <a:lvl1pPr algn="ctr" defTabSz="457200" rtl="0" eaLnBrk="1" latinLnBrk="0" hangingPunct="1">
        <a:spcBef>
          <a:spcPct val="0"/>
        </a:spcBef>
        <a:buNone/>
        <a:defRPr sz="4000" b="1" kern="1200">
          <a:solidFill>
            <a:srgbClr val="003366"/>
          </a:solidFill>
          <a:latin typeface="Trebuchet MS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0"/>
        </a:spcBef>
        <a:spcAft>
          <a:spcPts val="1200"/>
        </a:spcAft>
        <a:buFont typeface="Arial"/>
        <a:buChar char="•"/>
        <a:defRPr sz="3200" kern="1200">
          <a:solidFill>
            <a:srgbClr val="003366"/>
          </a:solidFill>
          <a:latin typeface="Trebuchet MS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rgbClr val="003366"/>
          </a:solidFill>
          <a:latin typeface="Trebuchet MS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003366"/>
          </a:solidFill>
          <a:latin typeface="Trebuchet MS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3366"/>
          </a:solidFill>
          <a:latin typeface="Trebuchet MS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003366"/>
          </a:solidFill>
          <a:latin typeface="Trebuchet M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ertnedev.natureserve.org/" TargetMode="Externa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09601" y="435029"/>
            <a:ext cx="7805056" cy="2841568"/>
          </a:xfrm>
        </p:spPr>
        <p:txBody>
          <a:bodyPr>
            <a:normAutofit/>
          </a:bodyPr>
          <a:lstStyle/>
          <a:p>
            <a:r>
              <a:rPr lang="en-US" sz="4000" dirty="0" smtClean="0"/>
              <a:t>NE ERT Review MEETING v0.12</a:t>
            </a:r>
            <a:br>
              <a:rPr lang="en-US" sz="4000" dirty="0" smtClean="0"/>
            </a:br>
            <a:r>
              <a:rPr lang="en-US" sz="2700" i="1" dirty="0" smtClean="0"/>
              <a:t>Wednesday, January 18</a:t>
            </a:r>
            <a:r>
              <a:rPr lang="en-US" sz="2700" i="1" smtClean="0"/>
              <a:t>, 2017</a:t>
            </a:r>
            <a:r>
              <a:rPr lang="en-US" sz="2700" i="1" dirty="0" smtClean="0"/>
              <a:t/>
            </a:r>
            <a:br>
              <a:rPr lang="en-US" sz="2700" i="1" dirty="0" smtClean="0"/>
            </a:br>
            <a:r>
              <a:rPr lang="en-US" sz="2700" i="1" dirty="0" smtClean="0"/>
              <a:t>2:00 – 3:00 PM EST</a:t>
            </a:r>
            <a:endParaRPr lang="en-US" sz="2700" i="1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44929" y="1184576"/>
            <a:ext cx="8686799" cy="5250091"/>
          </a:xfrm>
        </p:spPr>
        <p:txBody>
          <a:bodyPr>
            <a:normAutofit/>
          </a:bodyPr>
          <a:lstStyle/>
          <a:p>
            <a:pPr marL="861822" indent="-857250">
              <a:buFont typeface="+mj-lt"/>
              <a:buAutoNum type="arabicPeriod"/>
            </a:pPr>
            <a:r>
              <a:rPr lang="en-US" sz="3600" dirty="0" smtClean="0"/>
              <a:t>Latest Release Review</a:t>
            </a:r>
          </a:p>
          <a:p>
            <a:pPr marL="861822" indent="-857250">
              <a:buFont typeface="+mj-lt"/>
              <a:buAutoNum type="arabicPeriod"/>
            </a:pPr>
            <a:r>
              <a:rPr lang="en-US" sz="3600" dirty="0" smtClean="0"/>
              <a:t>Demo</a:t>
            </a:r>
          </a:p>
          <a:p>
            <a:pPr marL="861822" indent="-857250">
              <a:buFont typeface="+mj-lt"/>
              <a:buAutoNum type="arabicPeriod"/>
            </a:pPr>
            <a:r>
              <a:rPr lang="en-US" sz="3600" dirty="0" smtClean="0"/>
              <a:t>Development Release Plan</a:t>
            </a:r>
          </a:p>
          <a:p>
            <a:pPr marL="861822" indent="-857250">
              <a:buFont typeface="+mj-lt"/>
              <a:buAutoNum type="arabicPeriod"/>
            </a:pPr>
            <a:r>
              <a:rPr lang="en-US" sz="3600" dirty="0" smtClean="0"/>
              <a:t>Discussion</a:t>
            </a:r>
          </a:p>
        </p:txBody>
      </p:sp>
    </p:spTree>
    <p:extLst>
      <p:ext uri="{BB962C8B-B14F-4D97-AF65-F5344CB8AC3E}">
        <p14:creationId xmlns:p14="http://schemas.microsoft.com/office/powerpoint/2010/main" val="99839176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Latest Release Review</a:t>
            </a:r>
            <a:br>
              <a:rPr lang="en-US" dirty="0" smtClean="0"/>
            </a:br>
            <a:r>
              <a:rPr lang="en-US" dirty="0" smtClean="0"/>
              <a:t>v0.11 – v0.12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70935" y="1382386"/>
            <a:ext cx="833311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1772" indent="-457200">
              <a:buFont typeface="+mj-lt"/>
              <a:buAutoNum type="arabicPeriod"/>
            </a:pPr>
            <a:endParaRPr lang="en-US" sz="3200" dirty="0" smtClean="0">
              <a:solidFill>
                <a:schemeClr val="tx2"/>
              </a:solidFill>
            </a:endParaRPr>
          </a:p>
          <a:p>
            <a:pPr marL="461772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2"/>
                </a:solidFill>
              </a:rPr>
              <a:t>0.11 –</a:t>
            </a:r>
          </a:p>
          <a:p>
            <a:pPr marL="918972" lvl="1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2"/>
                </a:solidFill>
              </a:rPr>
              <a:t>Add new Project field “Prepared By”</a:t>
            </a:r>
          </a:p>
          <a:p>
            <a:pPr marL="918972" lvl="1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2"/>
                </a:solidFill>
              </a:rPr>
              <a:t>Fix for Table 2 in customer report</a:t>
            </a:r>
          </a:p>
          <a:p>
            <a:pPr marL="461772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2"/>
                </a:solidFill>
              </a:rPr>
              <a:t>0.12 – </a:t>
            </a:r>
          </a:p>
          <a:p>
            <a:pPr marL="918972" lvl="1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2"/>
                </a:solidFill>
              </a:rPr>
              <a:t>Import Dynamic Analysis texts</a:t>
            </a:r>
          </a:p>
          <a:p>
            <a:pPr marL="918972" lvl="1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2"/>
                </a:solidFill>
              </a:rPr>
              <a:t>Import Project Type and Activities texts </a:t>
            </a:r>
          </a:p>
          <a:p>
            <a:pPr marL="918972" lvl="1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2"/>
                </a:solidFill>
              </a:rPr>
              <a:t>Import Matrix Rules </a:t>
            </a:r>
          </a:p>
          <a:p>
            <a:pPr marL="1376172" lvl="2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2"/>
                </a:solidFill>
              </a:rPr>
              <a:t>TBD: PT Activities rules – in process</a:t>
            </a:r>
          </a:p>
        </p:txBody>
      </p:sp>
    </p:spTree>
    <p:extLst>
      <p:ext uri="{BB962C8B-B14F-4D97-AF65-F5344CB8AC3E}">
        <p14:creationId xmlns:p14="http://schemas.microsoft.com/office/powerpoint/2010/main" val="99839176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4"/>
          <p:cNvSpPr>
            <a:spLocks noGrp="1"/>
          </p:cNvSpPr>
          <p:nvPr>
            <p:ph type="title"/>
          </p:nvPr>
        </p:nvSpPr>
        <p:spPr>
          <a:xfrm>
            <a:off x="619124" y="209550"/>
            <a:ext cx="7820025" cy="838597"/>
          </a:xfrm>
        </p:spPr>
        <p:txBody>
          <a:bodyPr anchor="t">
            <a:norm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ERT Demo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854015" y="5791747"/>
            <a:ext cx="6927011" cy="95410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854015" y="5757243"/>
            <a:ext cx="692701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  <a:hlinkClick r:id="rId2"/>
              </a:rPr>
              <a:t>https://ertnedev.natureserve.org/</a:t>
            </a:r>
            <a:endParaRPr lang="en-US" sz="2800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ctr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vailable 8:00 AM – 6:00 PM (Central)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958" y="844149"/>
            <a:ext cx="7479453" cy="4867209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Development Release Plan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23802" y="1436914"/>
            <a:ext cx="7096397" cy="4997753"/>
          </a:xfrm>
        </p:spPr>
        <p:txBody>
          <a:bodyPr>
            <a:normAutofit/>
          </a:bodyPr>
          <a:lstStyle/>
          <a:p>
            <a:pPr marL="342900" lvl="1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tx2"/>
                </a:solidFill>
              </a:rPr>
              <a:t>v0.13 – v0.14</a:t>
            </a:r>
          </a:p>
          <a:p>
            <a:pPr marL="742950" lvl="2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2"/>
                </a:solidFill>
              </a:rPr>
              <a:t>Import remaining texts/rules</a:t>
            </a:r>
          </a:p>
          <a:p>
            <a:pPr marL="742950" lvl="2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smtClean="0">
                <a:solidFill>
                  <a:schemeClr val="tx2"/>
                </a:solidFill>
              </a:rPr>
              <a:t>Any related </a:t>
            </a:r>
            <a:r>
              <a:rPr lang="en-US" sz="2800" dirty="0" smtClean="0">
                <a:solidFill>
                  <a:schemeClr val="tx2"/>
                </a:solidFill>
              </a:rPr>
              <a:t>report generation details</a:t>
            </a:r>
            <a:endParaRPr lang="en-US" sz="2800" dirty="0" smtClean="0">
              <a:solidFill>
                <a:schemeClr val="tx2"/>
              </a:solidFill>
            </a:endParaRPr>
          </a:p>
          <a:p>
            <a:pPr marL="742950" lvl="2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2"/>
                </a:solidFill>
              </a:rPr>
              <a:t>Add Project Submission feature layer</a:t>
            </a:r>
          </a:p>
          <a:p>
            <a:pPr marL="742950" lvl="2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dirty="0" err="1" smtClean="0">
                <a:solidFill>
                  <a:schemeClr val="tx2"/>
                </a:solidFill>
              </a:rPr>
              <a:t>Misc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smtClean="0">
                <a:solidFill>
                  <a:schemeClr val="tx2"/>
                </a:solidFill>
              </a:rPr>
              <a:t>pending issues and/or bugs</a:t>
            </a:r>
          </a:p>
          <a:p>
            <a:pPr marL="342900" lvl="1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tx2"/>
                </a:solidFill>
              </a:rPr>
              <a:t>Pending Items To Be Provided</a:t>
            </a:r>
          </a:p>
          <a:p>
            <a:pPr marL="742950" lvl="2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2"/>
                </a:solidFill>
              </a:rPr>
              <a:t>Remaining matrix rules and report texts, as available</a:t>
            </a:r>
          </a:p>
        </p:txBody>
      </p:sp>
    </p:spTree>
    <p:extLst>
      <p:ext uri="{BB962C8B-B14F-4D97-AF65-F5344CB8AC3E}">
        <p14:creationId xmlns:p14="http://schemas.microsoft.com/office/powerpoint/2010/main" val="99839176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4"/>
          <p:cNvSpPr>
            <a:spLocks noGrp="1"/>
          </p:cNvSpPr>
          <p:nvPr>
            <p:ph type="title"/>
          </p:nvPr>
        </p:nvSpPr>
        <p:spPr>
          <a:xfrm>
            <a:off x="1904731" y="1978702"/>
            <a:ext cx="5334538" cy="838597"/>
          </a:xfrm>
        </p:spPr>
        <p:txBody>
          <a:bodyPr anchor="t">
            <a:norm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Discussion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F87FD8A8E7F5F48B79DE748D389170D" ma:contentTypeVersion="0" ma:contentTypeDescription="Create a new document." ma:contentTypeScope="" ma:versionID="630b7b3fda4e077c86f276422b6f7212">
  <xsd:schema xmlns:xsd="http://www.w3.org/2001/XMLSchema" xmlns:p="http://schemas.microsoft.com/office/2006/metadata/properties" xmlns:ns2="e010bd29-76c8-44b3-a51a-3aaade979f68" targetNamespace="http://schemas.microsoft.com/office/2006/metadata/properties" ma:root="true" ma:fieldsID="0141cdb9c1f90768e17ac13989fa226c" ns2:_="">
    <xsd:import namespace="e010bd29-76c8-44b3-a51a-3aaade979f68"/>
    <xsd:element name="properties">
      <xsd:complexType>
        <xsd:sequence>
          <xsd:element name="documentManagement">
            <xsd:complexType>
              <xsd:all>
                <xsd:element ref="ns2:Document_x0020_Description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e010bd29-76c8-44b3-a51a-3aaade979f68" elementFormDefault="qualified">
    <xsd:import namespace="http://schemas.microsoft.com/office/2006/documentManagement/types"/>
    <xsd:element name="Document_x0020_Description" ma:index="8" nillable="true" ma:displayName="Document Description" ma:internalName="Document_x0020_Description" ma:readOnly="fals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Document_x0020_Description xmlns="e010bd29-76c8-44b3-a51a-3aaade979f68">NatureServe PowerPoint template in PRESENTATION FORMAT. Edit to create new presentations.</Document_x0020_Descrip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99F6A7A-3B23-4FA0-87FC-E3086027C0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010bd29-76c8-44b3-a51a-3aaade979f68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FFC4EBBB-289D-443C-AA73-49573E0F447A}">
  <ds:schemaRefs>
    <ds:schemaRef ds:uri="http://schemas.microsoft.com/office/2006/documentManagement/types"/>
    <ds:schemaRef ds:uri="e010bd29-76c8-44b3-a51a-3aaade979f68"/>
    <ds:schemaRef ds:uri="http://schemas.microsoft.com/office/2006/metadata/properties"/>
    <ds:schemaRef ds:uri="http://purl.org/dc/dcmitype/"/>
    <ds:schemaRef ds:uri="http://purl.org/dc/terms/"/>
    <ds:schemaRef ds:uri="http://purl.org/dc/elements/1.1/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EEA7957-7608-46B3-B175-4B6EEE05C61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14246</TotalTime>
  <Words>121</Words>
  <Application>Microsoft Office PowerPoint</Application>
  <PresentationFormat>On-screen Show (4:3)</PresentationFormat>
  <Paragraphs>116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Trebuchet MS</vt:lpstr>
      <vt:lpstr>Office Theme</vt:lpstr>
      <vt:lpstr>NE ERT Review MEETING v0.12 Wednesday, January 18, 2017 2:00 – 3:00 PM EST</vt:lpstr>
      <vt:lpstr>Agenda</vt:lpstr>
      <vt:lpstr>Latest Release Review v0.11 – v0.12</vt:lpstr>
      <vt:lpstr>ERT Demo</vt:lpstr>
      <vt:lpstr>Development Release Plan </vt:lpstr>
      <vt:lpstr>Discussion</vt:lpstr>
    </vt:vector>
  </TitlesOfParts>
  <Company>NatureServe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Strategy</dc:title>
  <dc:creator>Kyle Copas</dc:creator>
  <cp:lastModifiedBy>Michele Bottiaux</cp:lastModifiedBy>
  <cp:revision>832</cp:revision>
  <cp:lastPrinted>2012-04-19T17:27:33Z</cp:lastPrinted>
  <dcterms:created xsi:type="dcterms:W3CDTF">2010-06-22T21:10:03Z</dcterms:created>
  <dcterms:modified xsi:type="dcterms:W3CDTF">2017-01-18T17:48:58Z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0x0101004F87FD8A8E7F5F48B79DE748D389170D</vt:lpwstr>
  </property>
</Properties>
</file>