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02" r:id="rId5"/>
    <p:sldId id="347" r:id="rId6"/>
    <p:sldId id="424" r:id="rId7"/>
    <p:sldId id="380" r:id="rId8"/>
    <p:sldId id="419" r:id="rId9"/>
    <p:sldId id="346" r:id="rId10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Copas" initials="KAC" lastIdx="2" clrIdx="0"/>
  <p:cmAuthor id="1" name="Lori Scott" initials="LS" lastIdx="3" clrIdx="1"/>
  <p:cmAuthor id="2" name="Rob_Solomon" initials="R" lastIdx="4" clrIdx="2"/>
  <p:cmAuthor id="3" name="whitney_weber" initials="ww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64"/>
    <a:srgbClr val="FFDA3C"/>
    <a:srgbClr val="B7B7FF"/>
    <a:srgbClr val="9999FF"/>
    <a:srgbClr val="003366"/>
    <a:srgbClr val="FFD32F"/>
    <a:srgbClr val="BFE29C"/>
    <a:srgbClr val="DCE0E4"/>
    <a:srgbClr val="CBCBCB"/>
    <a:srgbClr val="343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5" autoAdjust="0"/>
    <p:restoredTop sz="94918" autoAdjust="0"/>
  </p:normalViewPr>
  <p:slideViewPr>
    <p:cSldViewPr snapToGrid="0" snapToObjects="1">
      <p:cViewPr varScale="1">
        <p:scale>
          <a:sx n="80" d="100"/>
          <a:sy n="80" d="100"/>
        </p:scale>
        <p:origin x="480" y="78"/>
      </p:cViewPr>
      <p:guideLst>
        <p:guide orient="horz" pos="2182"/>
        <p:guide pos="2878"/>
      </p:guideLst>
    </p:cSldViewPr>
  </p:slideViewPr>
  <p:outlineViewPr>
    <p:cViewPr>
      <p:scale>
        <a:sx n="33" d="100"/>
        <a:sy n="33" d="100"/>
      </p:scale>
      <p:origin x="0" y="10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C77F0479-E9E6-B746-85CF-EE66F3205CD2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103509D5-8FB2-2147-AD80-295BAFDFB0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2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>
                <a:latin typeface="Trebuchet MS"/>
              </a:defRPr>
            </a:lvl1pPr>
          </a:lstStyle>
          <a:p>
            <a:fld id="{97B4ABA6-3E56-8741-9B76-8638831FAAE3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>
                <a:latin typeface="Trebuchet MS"/>
              </a:defRPr>
            </a:lvl1pPr>
          </a:lstStyle>
          <a:p>
            <a:fld id="{FA8A180E-52CB-DE48-9725-4F81BEF79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5142" y="4420870"/>
            <a:ext cx="5152818" cy="4190367"/>
          </a:xfrm>
        </p:spPr>
        <p:txBody>
          <a:bodyPr lIns="108784" tIns="54391" rIns="108784" bIns="54391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40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Biotics 4</a:t>
            </a:r>
          </a:p>
          <a:p>
            <a:r>
              <a:rPr lang="en-US" dirty="0" smtClean="0"/>
              <a:t>	Living with Aging system</a:t>
            </a:r>
          </a:p>
          <a:p>
            <a:r>
              <a:rPr lang="en-US" dirty="0" smtClean="0"/>
              <a:t>		Compatibility issues in new environments</a:t>
            </a:r>
            <a:r>
              <a:rPr lang="en-US" baseline="0" dirty="0" smtClean="0"/>
              <a:t> (Windows, Oracle)</a:t>
            </a:r>
          </a:p>
          <a:p>
            <a:r>
              <a:rPr lang="en-US" baseline="0" dirty="0" smtClean="0"/>
              <a:t>	Other common problems (DM comments)</a:t>
            </a:r>
          </a:p>
          <a:p>
            <a:r>
              <a:rPr lang="en-US" baseline="0" dirty="0" smtClean="0"/>
              <a:t>	</a:t>
            </a:r>
            <a:r>
              <a:rPr lang="en-US" dirty="0" smtClean="0"/>
              <a:t>Phasing out Biotics</a:t>
            </a:r>
            <a:r>
              <a:rPr lang="en-US" baseline="0" dirty="0" smtClean="0"/>
              <a:t> 4 – Support will continue through FY13 and be phased out in FY14 (discuss with Lori)</a:t>
            </a:r>
          </a:p>
          <a:p>
            <a:pPr lvl="2"/>
            <a:r>
              <a:rPr lang="en-US" baseline="0" dirty="0" smtClean="0"/>
              <a:t>  Four stages;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dirty="0" smtClean="0"/>
              <a:t>Market introduction / General</a:t>
            </a:r>
            <a:r>
              <a:rPr lang="en-US" b="0" baseline="0" dirty="0" smtClean="0"/>
              <a:t> Availability (2003- 2004)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Growth/Extended  (2004 – 2010)</a:t>
            </a:r>
          </a:p>
          <a:p>
            <a:pPr marL="2099567" lvl="4" indent="-233285" defTabSz="466570">
              <a:buFont typeface="+mj-lt"/>
              <a:buAutoNum type="arabicPeriod"/>
            </a:pPr>
            <a:r>
              <a:rPr lang="en-US" b="0" baseline="0" dirty="0" smtClean="0"/>
              <a:t>Maturity (2010 – 2013)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No new versions or patches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Standard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</a:pPr>
            <a:r>
              <a:rPr lang="en-US" b="0" baseline="0" dirty="0" smtClean="0"/>
              <a:t>Continued expansion of online information and Knowledgebase</a:t>
            </a:r>
          </a:p>
          <a:p>
            <a:pPr marL="2566138" lvl="5" indent="-233285" defTabSz="466570"/>
            <a:r>
              <a:rPr lang="en-US" b="0" baseline="0" dirty="0" smtClean="0"/>
              <a:t>With release of Biotics 5 in 2013 we will enter the last 12 month of this stage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Limited support provided (helpdesk and email)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New environments not certified</a:t>
            </a:r>
          </a:p>
          <a:p>
            <a:pPr marL="3032708" lvl="6" indent="-233285" defTabSz="466570">
              <a:buFont typeface="Arial" pitchFamily="34" charset="0"/>
              <a:buChar char="•"/>
              <a:defRPr/>
            </a:pPr>
            <a:r>
              <a:rPr lang="en-US" b="0" baseline="0" dirty="0" smtClean="0"/>
              <a:t>Few updates to online information (i.e., Knowledgebase)</a:t>
            </a:r>
          </a:p>
          <a:p>
            <a:pPr marL="2099567" lvl="4" indent="-233285">
              <a:buFont typeface="+mj-lt"/>
              <a:buAutoNum type="arabicPeriod"/>
            </a:pPr>
            <a:r>
              <a:rPr lang="en-US" b="0" baseline="0" dirty="0" smtClean="0"/>
              <a:t>Saturation and decline/Retired (2014) – final phase of Biotics 4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Standard helpdesk and email support ends</a:t>
            </a:r>
          </a:p>
          <a:p>
            <a:pPr marL="3032708" lvl="6" indent="-233285">
              <a:buFont typeface="Arial" pitchFamily="34" charset="0"/>
              <a:buChar char="•"/>
            </a:pPr>
            <a:r>
              <a:rPr lang="en-US" b="0" baseline="0" dirty="0" smtClean="0"/>
              <a:t>Access to very limited support through Biotics 4 online help archives</a:t>
            </a:r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699855" lvl="1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3032708" lvl="6" indent="-233285">
              <a:buFont typeface="Arial" pitchFamily="34" charset="0"/>
              <a:buChar char="•"/>
            </a:pPr>
            <a:endParaRPr lang="en-US" b="0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marL="2566138" lvl="5" indent="-233285">
              <a:buFont typeface="+mj-lt"/>
              <a:buAutoNum type="arabicPeriod"/>
            </a:pPr>
            <a:endParaRPr lang="en-US" b="1" baseline="0" dirty="0" smtClean="0"/>
          </a:p>
          <a:p>
            <a:pPr lvl="3"/>
            <a:endParaRPr lang="en-US" baseline="0" dirty="0" smtClean="0"/>
          </a:p>
          <a:p>
            <a:pPr lvl="3"/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506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41763" y="329565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pic>
        <p:nvPicPr>
          <p:cNvPr id="15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0"/>
            <a:ext cx="9144000" cy="6573838"/>
            <a:chOff x="0" y="0"/>
            <a:chExt cx="9144000" cy="657422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174818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0" y="1174818"/>
              <a:ext cx="9144000" cy="5399402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501B6-D1DC-44CE-A07F-1DEC4F840948}" type="datetimeFigureOut">
              <a:rPr lang="en-US"/>
              <a:pPr>
                <a:defRPr/>
              </a:pPr>
              <a:t>6/28/2016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14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214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1149C-A224-46E2-82DF-612F45216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7472"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6" name="Rectangle 5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/>
              <a:pPr>
                <a:defRPr/>
              </a:pPr>
              <a:t>6/28/2016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2"/>
          <p:cNvGrpSpPr/>
          <p:nvPr userDrawn="1"/>
        </p:nvGrpSpPr>
        <p:grpSpPr>
          <a:xfrm>
            <a:off x="0" y="0"/>
            <a:ext cx="9144000" cy="6573838"/>
            <a:chOff x="0" y="0"/>
            <a:chExt cx="9144000" cy="6573838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0"/>
              <a:ext cx="9144000" cy="1174750"/>
            </a:xfrm>
            <a:prstGeom prst="rect">
              <a:avLst/>
            </a:prstGeom>
            <a:solidFill>
              <a:srgbClr val="FFEA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0" y="1174750"/>
              <a:ext cx="9144000" cy="53990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4F36-9F1B-4F17-B3AD-5046984704DF}" type="datetimeFigureOut">
              <a:rPr lang="en-US"/>
              <a:pPr>
                <a:defRPr/>
              </a:pPr>
              <a:t>6/28/2016</a:t>
            </a:fld>
            <a:endParaRPr lang="en-US" dirty="0"/>
          </a:p>
        </p:txBody>
      </p:sp>
      <p:sp>
        <p:nvSpPr>
          <p:cNvPr id="11" name="Footer Placeholder 7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8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726-4A69-4BAB-A856-35D9399E6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574220"/>
            <a:chOff x="0" y="0"/>
            <a:chExt cx="9144000" cy="657422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1174749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174750"/>
              <a:ext cx="9144000" cy="5399470"/>
            </a:xfrm>
            <a:prstGeom prst="rect">
              <a:avLst/>
            </a:prstGeom>
            <a:solidFill>
              <a:srgbClr val="FFE98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A1F6-ED14-C94B-98CF-52FCF40DDEB1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7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4576"/>
            <a:ext cx="8229600" cy="494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4844A1F6-ED14-C94B-98CF-52FCF40DDEB1}" type="datetimeFigureOut">
              <a:rPr lang="en-US" smtClean="0"/>
              <a:pPr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fld id="{F808DC92-C169-F04E-A1E5-3D481F10C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0" r:id="rId2"/>
    <p:sldLayoutId id="2147483650" r:id="rId3"/>
    <p:sldLayoutId id="2147483661" r:id="rId4"/>
    <p:sldLayoutId id="2147483652" r:id="rId5"/>
    <p:sldLayoutId id="214748366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rtnedev.natureserve.org/" TargetMode="Externa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1" y="435029"/>
            <a:ext cx="7805056" cy="284156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 ERT Review MEETING v0.5</a:t>
            </a:r>
            <a:br>
              <a:rPr lang="en-US" sz="4000" dirty="0" smtClean="0"/>
            </a:br>
            <a:r>
              <a:rPr lang="en-US" sz="2700" i="1" dirty="0" smtClean="0"/>
              <a:t>TUESDAY, JUNE 28, 2016</a:t>
            </a:r>
            <a:br>
              <a:rPr lang="en-US" sz="2700" i="1" dirty="0" smtClean="0"/>
            </a:br>
            <a:r>
              <a:rPr lang="en-US" sz="2700" i="1" dirty="0" smtClean="0"/>
              <a:t>11:00 – 12:30 PM EST</a:t>
            </a:r>
            <a:endParaRPr lang="en-US" sz="2700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4929" y="1184576"/>
            <a:ext cx="8686799" cy="5250091"/>
          </a:xfrm>
        </p:spPr>
        <p:txBody>
          <a:bodyPr>
            <a:normAutofit/>
          </a:bodyPr>
          <a:lstStyle/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Latest Release Review - v0.4 &amp; 0.5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Demo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Development Release Plan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Items To Be Provided</a:t>
            </a:r>
          </a:p>
          <a:p>
            <a:pPr marL="861822" indent="-857250">
              <a:buFont typeface="+mj-lt"/>
              <a:buAutoNum type="arabicPeriod"/>
            </a:pPr>
            <a:r>
              <a:rPr lang="en-US" sz="3600" dirty="0" smtClean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Release Plan</a:t>
            </a:r>
            <a:br>
              <a:rPr lang="en-US" dirty="0" smtClean="0"/>
            </a:br>
            <a:r>
              <a:rPr lang="en-US" dirty="0" smtClean="0"/>
              <a:t>v0.4 - 0.5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0935" y="1382386"/>
            <a:ext cx="83331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772" indent="-457200">
              <a:buFont typeface="+mj-lt"/>
              <a:buAutoNum type="arabicPeriod"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0.4 : Imported Project Types and Attributes </a:t>
            </a:r>
          </a:p>
          <a:p>
            <a:pPr marL="461772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0.5 : </a:t>
            </a:r>
          </a:p>
          <a:p>
            <a:pPr marL="918972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Project Type Attribute Triggers</a:t>
            </a:r>
          </a:p>
          <a:p>
            <a:pPr marL="918972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Analysis Questions configuration</a:t>
            </a:r>
          </a:p>
          <a:p>
            <a:pPr marL="918972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First draft of site theming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619124" y="209550"/>
            <a:ext cx="7820025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ERT Demo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54015" y="5791747"/>
            <a:ext cx="6927011" cy="95410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54015" y="5757243"/>
            <a:ext cx="69270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hlinkClick r:id="rId2"/>
              </a:rPr>
              <a:t>https://ertnedev.natureserve.org/</a:t>
            </a:r>
            <a:endParaRPr lang="en-US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vailable 8:00 AM – 6:00 PM (Central)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958" y="844149"/>
            <a:ext cx="7479453" cy="4867209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 Release Plan </a:t>
            </a:r>
            <a:br>
              <a:rPr lang="en-US" dirty="0" smtClean="0"/>
            </a:br>
            <a:r>
              <a:rPr lang="en-US" dirty="0" smtClean="0"/>
              <a:t>and Items To Be Provided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3802" y="1436914"/>
            <a:ext cx="7096397" cy="4997753"/>
          </a:xfrm>
        </p:spPr>
        <p:txBody>
          <a:bodyPr>
            <a:normAutofit fontScale="92500"/>
          </a:bodyPr>
          <a:lstStyle/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v0.6 </a:t>
            </a:r>
            <a:r>
              <a:rPr lang="en-US" sz="3200" dirty="0" smtClean="0">
                <a:solidFill>
                  <a:schemeClr val="tx2"/>
                </a:solidFill>
              </a:rPr>
              <a:t>- </a:t>
            </a:r>
            <a:r>
              <a:rPr lang="en-US" sz="3200" dirty="0" smtClean="0">
                <a:solidFill>
                  <a:schemeClr val="tx2"/>
                </a:solidFill>
              </a:rPr>
              <a:t>v0.7</a:t>
            </a:r>
            <a:endParaRPr lang="en-US" sz="3200" dirty="0" smtClean="0">
              <a:solidFill>
                <a:schemeClr val="tx2"/>
              </a:solidFill>
            </a:endParaRP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Import rules and/or report texts, as provided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Begin analysis review process 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Continue site theming</a:t>
            </a:r>
          </a:p>
          <a:p>
            <a:pPr marL="342900" lvl="1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2"/>
                </a:solidFill>
              </a:rPr>
              <a:t>Items To Be Provided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Analysis layer data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Rules datasets</a:t>
            </a:r>
          </a:p>
          <a:p>
            <a:pPr marL="742950" lvl="2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/>
                </a:solidFill>
              </a:rPr>
              <a:t>Report structure – layout, images (watermark/logo), map image(s)</a:t>
            </a:r>
          </a:p>
        </p:txBody>
      </p:sp>
    </p:spTree>
    <p:extLst>
      <p:ext uri="{BB962C8B-B14F-4D97-AF65-F5344CB8AC3E}">
        <p14:creationId xmlns:p14="http://schemas.microsoft.com/office/powerpoint/2010/main" val="998391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904731" y="1978702"/>
            <a:ext cx="5334538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Discussion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0" ma:contentTypeDescription="Create a new document." ma:contentTypeScope="" ma:versionID="630b7b3fda4e077c86f276422b6f7212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>NatureServe PowerPoint template in PRESENTATION FORMAT. Edit to create new presentations.</Document_x0020_Descrip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9F6A7A-3B23-4FA0-87FC-E3086027C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FC4EBBB-289D-443C-AA73-49573E0F447A}">
  <ds:schemaRefs>
    <ds:schemaRef ds:uri="http://schemas.microsoft.com/office/2006/documentManagement/types"/>
    <ds:schemaRef ds:uri="e010bd29-76c8-44b3-a51a-3aaade979f68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EEA7957-7608-46B3-B175-4B6EEE05C6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14227</TotalTime>
  <Words>114</Words>
  <Application>Microsoft Office PowerPoint</Application>
  <PresentationFormat>On-screen Show (4:3)</PresentationFormat>
  <Paragraphs>115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Office Theme</vt:lpstr>
      <vt:lpstr>NE ERT Review MEETING v0.5 TUESDAY, JUNE 28, 2016 11:00 – 12:30 PM EST</vt:lpstr>
      <vt:lpstr>Agenda</vt:lpstr>
      <vt:lpstr>Development Release Plan v0.4 - 0.5</vt:lpstr>
      <vt:lpstr>ERT Demo</vt:lpstr>
      <vt:lpstr>Development Release Plan  and Items To Be Provided</vt:lpstr>
      <vt:lpstr>Discussion</vt:lpstr>
    </vt:vector>
  </TitlesOfParts>
  <Company>NatureServe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</dc:title>
  <dc:creator>Kyle Copas</dc:creator>
  <cp:lastModifiedBy>Rob Solomon</cp:lastModifiedBy>
  <cp:revision>819</cp:revision>
  <cp:lastPrinted>2012-04-19T17:27:33Z</cp:lastPrinted>
  <dcterms:created xsi:type="dcterms:W3CDTF">2010-06-22T21:10:03Z</dcterms:created>
  <dcterms:modified xsi:type="dcterms:W3CDTF">2016-06-28T16:16:41Z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