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302" r:id="rId5"/>
    <p:sldId id="347" r:id="rId6"/>
    <p:sldId id="420" r:id="rId7"/>
    <p:sldId id="380" r:id="rId8"/>
    <p:sldId id="421" r:id="rId9"/>
    <p:sldId id="346" r:id="rId10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2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e Copas" initials="KAC" lastIdx="2" clrIdx="0"/>
  <p:cmAuthor id="1" name="Lori Scott" initials="LS" lastIdx="3" clrIdx="1"/>
  <p:cmAuthor id="2" name="Rob_Solomon" initials="R" lastIdx="4" clrIdx="2"/>
  <p:cmAuthor id="3" name="whitney_weber" initials="ww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C864"/>
    <a:srgbClr val="FFDA3C"/>
    <a:srgbClr val="B7B7FF"/>
    <a:srgbClr val="9999FF"/>
    <a:srgbClr val="003366"/>
    <a:srgbClr val="FFD32F"/>
    <a:srgbClr val="BFE29C"/>
    <a:srgbClr val="DCE0E4"/>
    <a:srgbClr val="CBCBCB"/>
    <a:srgbClr val="3435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45" autoAdjust="0"/>
    <p:restoredTop sz="94918" autoAdjust="0"/>
  </p:normalViewPr>
  <p:slideViewPr>
    <p:cSldViewPr snapToGrid="0" snapToObjects="1">
      <p:cViewPr varScale="1">
        <p:scale>
          <a:sx n="111" d="100"/>
          <a:sy n="111" d="100"/>
        </p:scale>
        <p:origin x="84" y="78"/>
      </p:cViewPr>
      <p:guideLst>
        <p:guide orient="horz" pos="2182"/>
        <p:guide pos="2878"/>
      </p:guideLst>
    </p:cSldViewPr>
  </p:slideViewPr>
  <p:outlineViewPr>
    <p:cViewPr>
      <p:scale>
        <a:sx n="33" d="100"/>
        <a:sy n="33" d="100"/>
      </p:scale>
      <p:origin x="0" y="107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r">
              <a:defRPr sz="1200"/>
            </a:lvl1pPr>
          </a:lstStyle>
          <a:p>
            <a:fld id="{C77F0479-E9E6-B746-85CF-EE66F3205CD2}" type="datetimeFigureOut">
              <a:rPr lang="en-US" smtClean="0"/>
              <a:pPr/>
              <a:t>6/11/2018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r">
              <a:defRPr sz="1200"/>
            </a:lvl1pPr>
          </a:lstStyle>
          <a:p>
            <a:fld id="{103509D5-8FB2-2147-AD80-295BAFDFB0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128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l">
              <a:defRPr sz="1200"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r">
              <a:defRPr sz="1200">
                <a:latin typeface="Trebuchet MS"/>
              </a:defRPr>
            </a:lvl1pPr>
          </a:lstStyle>
          <a:p>
            <a:fld id="{97B4ABA6-3E56-8741-9B76-8638831FAAE3}" type="datetimeFigureOut">
              <a:rPr lang="en-US" smtClean="0"/>
              <a:pPr/>
              <a:t>6/11/2018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7" rIns="93315" bIns="4665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vert="horz" lIns="93315" tIns="46657" rIns="93315" bIns="46657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l">
              <a:defRPr sz="1200"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r">
              <a:defRPr sz="1200">
                <a:latin typeface="Trebuchet MS"/>
              </a:defRPr>
            </a:lvl1pPr>
          </a:lstStyle>
          <a:p>
            <a:fld id="{FA8A180E-52CB-DE48-9725-4F81BEF79D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298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8CDDD7-8831-FD43-9C32-02B257E7277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6624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35142" y="4420870"/>
            <a:ext cx="5152818" cy="4190367"/>
          </a:xfrm>
        </p:spPr>
        <p:txBody>
          <a:bodyPr lIns="108784" tIns="54391" rIns="108784" bIns="54391"/>
          <a:lstStyle/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0409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3941763" y="3295650"/>
            <a:ext cx="4289425" cy="2263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33686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[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76993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]</a:t>
            </a:r>
          </a:p>
        </p:txBody>
      </p:sp>
      <p:pic>
        <p:nvPicPr>
          <p:cNvPr id="15" name="Picture 9" descr="Logo_Inline-Tag.png"/>
          <p:cNvPicPr>
            <a:picLocks noChangeAspect="1"/>
          </p:cNvPicPr>
          <p:nvPr userDrawn="1"/>
        </p:nvPicPr>
        <p:blipFill>
          <a:blip r:embed="rId2"/>
          <a:srcRect b="-12639"/>
          <a:stretch>
            <a:fillRect/>
          </a:stretch>
        </p:blipFill>
        <p:spPr bwMode="auto">
          <a:xfrm>
            <a:off x="4340225" y="3794125"/>
            <a:ext cx="3513138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133793" y="1124712"/>
            <a:ext cx="3008042" cy="1357081"/>
          </a:xfrm>
        </p:spPr>
        <p:txBody>
          <a:bodyPr>
            <a:noAutofit/>
          </a:bodyPr>
          <a:lstStyle>
            <a:lvl1pPr algn="l">
              <a:defRPr sz="3600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6/11/2018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6/11/2018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6/11/2018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 userDrawn="1"/>
        </p:nvGrpSpPr>
        <p:grpSpPr bwMode="auto">
          <a:xfrm>
            <a:off x="0" y="0"/>
            <a:ext cx="9144000" cy="6573838"/>
            <a:chOff x="0" y="0"/>
            <a:chExt cx="9144000" cy="6574220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1174818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0" y="1174818"/>
              <a:ext cx="9144000" cy="539940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7472">
              <a:spcBef>
                <a:spcPts val="800"/>
              </a:spcBef>
              <a:spcAft>
                <a:spcPts val="600"/>
              </a:spcAft>
              <a:defRPr sz="4000">
                <a:latin typeface="Calibri"/>
                <a:cs typeface="Calibri"/>
              </a:defRPr>
            </a:lvl1pPr>
            <a:lvl2pPr>
              <a:defRPr sz="3600">
                <a:latin typeface="Calibri"/>
                <a:cs typeface="Calibri"/>
              </a:defRPr>
            </a:lvl2pPr>
            <a:lvl3pPr>
              <a:defRPr sz="3200">
                <a:latin typeface="Calibri"/>
                <a:cs typeface="Calibri"/>
              </a:defRPr>
            </a:lvl3pPr>
            <a:lvl4pPr>
              <a:defRPr sz="2800">
                <a:latin typeface="Calibri"/>
                <a:cs typeface="Calibri"/>
              </a:defRPr>
            </a:lvl4pPr>
            <a:lvl5pPr>
              <a:defRPr sz="2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214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501B6-D1DC-44CE-A07F-1DEC4F840948}" type="datetimeFigureOut">
              <a:rPr lang="en-US"/>
              <a:pPr>
                <a:defRPr/>
              </a:pPr>
              <a:t>6/11/2018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21413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214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1149C-A224-46E2-82DF-612F452164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7472">
              <a:spcAft>
                <a:spcPts val="600"/>
              </a:spcAft>
              <a:defRPr sz="4000">
                <a:latin typeface="Calibri"/>
                <a:cs typeface="Calibri"/>
              </a:defRPr>
            </a:lvl1pPr>
            <a:lvl2pPr>
              <a:defRPr sz="3600">
                <a:latin typeface="Calibri"/>
                <a:cs typeface="Calibri"/>
              </a:defRPr>
            </a:lvl2pPr>
            <a:lvl3pPr>
              <a:defRPr sz="3200">
                <a:latin typeface="Calibri"/>
                <a:cs typeface="Calibri"/>
              </a:defRPr>
            </a:lvl3pPr>
            <a:lvl4pPr>
              <a:defRPr sz="2800">
                <a:latin typeface="Calibri"/>
                <a:cs typeface="Calibri"/>
              </a:defRPr>
            </a:lvl4pPr>
            <a:lvl5pPr>
              <a:defRPr sz="2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6/11/2018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0"/>
          <p:cNvGrpSpPr/>
          <p:nvPr userDrawn="1"/>
        </p:nvGrpSpPr>
        <p:grpSpPr>
          <a:xfrm>
            <a:off x="0" y="0"/>
            <a:ext cx="9144000" cy="6573838"/>
            <a:chOff x="0" y="0"/>
            <a:chExt cx="9144000" cy="6573838"/>
          </a:xfrm>
        </p:grpSpPr>
        <p:sp>
          <p:nvSpPr>
            <p:cNvPr id="6" name="Rectangle 5"/>
            <p:cNvSpPr/>
            <p:nvPr/>
          </p:nvSpPr>
          <p:spPr bwMode="auto">
            <a:xfrm>
              <a:off x="0" y="0"/>
              <a:ext cx="9144000" cy="1174750"/>
            </a:xfrm>
            <a:prstGeom prst="rect">
              <a:avLst/>
            </a:prstGeom>
            <a:solidFill>
              <a:srgbClr val="FFEA8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0" y="1174750"/>
              <a:ext cx="9144000" cy="5399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 userDrawn="1"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F286C-EFC8-40F4-869B-384D259F4DD2}" type="datetimeFigureOut">
              <a:rPr lang="en-US"/>
              <a:pPr>
                <a:defRPr/>
              </a:pPr>
              <a:t>6/11/2018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DE4B1-5967-4F47-9CEF-A70BD77886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6/11/2018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2"/>
          <p:cNvGrpSpPr/>
          <p:nvPr userDrawn="1"/>
        </p:nvGrpSpPr>
        <p:grpSpPr>
          <a:xfrm>
            <a:off x="0" y="0"/>
            <a:ext cx="9144000" cy="6573838"/>
            <a:chOff x="0" y="0"/>
            <a:chExt cx="9144000" cy="6573838"/>
          </a:xfrm>
        </p:grpSpPr>
        <p:sp>
          <p:nvSpPr>
            <p:cNvPr id="8" name="Rectangle 7"/>
            <p:cNvSpPr/>
            <p:nvPr/>
          </p:nvSpPr>
          <p:spPr bwMode="auto">
            <a:xfrm>
              <a:off x="0" y="0"/>
              <a:ext cx="9144000" cy="1174750"/>
            </a:xfrm>
            <a:prstGeom prst="rect">
              <a:avLst/>
            </a:prstGeom>
            <a:solidFill>
              <a:srgbClr val="FFEA8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0" y="1174750"/>
              <a:ext cx="9144000" cy="5399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 userDrawn="1"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 userDrawn="1"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6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F4F36-9F1B-4F17-B3AD-5046984704DF}" type="datetimeFigureOut">
              <a:rPr lang="en-US"/>
              <a:pPr>
                <a:defRPr/>
              </a:pPr>
              <a:t>6/11/2018</a:t>
            </a:fld>
            <a:endParaRPr lang="en-US" dirty="0"/>
          </a:p>
        </p:txBody>
      </p:sp>
      <p:sp>
        <p:nvSpPr>
          <p:cNvPr id="11" name="Footer Placeholder 7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Slide Number Placeholder 8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16726-4A69-4BAB-A856-35D9399E6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6/11/2018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6/11/2018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6/11/2018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78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84576"/>
            <a:ext cx="8229600" cy="4941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fld id="{4844A1F6-ED14-C94B-98CF-52FCF40DDEB1}" type="datetimeFigureOut">
              <a:rPr lang="en-US" smtClean="0"/>
              <a:pPr/>
              <a:t>6/11/2018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0" r:id="rId2"/>
    <p:sldLayoutId id="2147483650" r:id="rId3"/>
    <p:sldLayoutId id="2147483661" r:id="rId4"/>
    <p:sldLayoutId id="2147483652" r:id="rId5"/>
    <p:sldLayoutId id="2147483662" r:id="rId6"/>
    <p:sldLayoutId id="2147483653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rgbClr val="003366"/>
          </a:solidFill>
          <a:latin typeface="Trebuchet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0"/>
        </a:spcBef>
        <a:spcAft>
          <a:spcPts val="1200"/>
        </a:spcAft>
        <a:buFont typeface="Arial"/>
        <a:buChar char="•"/>
        <a:defRPr sz="3200" kern="1200">
          <a:solidFill>
            <a:srgbClr val="003366"/>
          </a:solidFill>
          <a:latin typeface="Trebuchet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003366"/>
          </a:solidFill>
          <a:latin typeface="Trebuchet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3366"/>
          </a:solidFill>
          <a:latin typeface="Trebuchet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3366"/>
          </a:solidFill>
          <a:latin typeface="Trebuchet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3366"/>
          </a:solidFill>
          <a:latin typeface="Trebuchet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1" y="435029"/>
            <a:ext cx="7805056" cy="284156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NC NHDE 1.5 </a:t>
            </a:r>
            <a:r>
              <a:rPr lang="en-US" sz="4000" dirty="0" smtClean="0"/>
              <a:t>DEV release </a:t>
            </a:r>
            <a:r>
              <a:rPr lang="en-US" sz="4000" dirty="0" smtClean="0"/>
              <a:t>1</a:t>
            </a:r>
            <a:br>
              <a:rPr lang="en-US" sz="4000" dirty="0" smtClean="0"/>
            </a:br>
            <a:r>
              <a:rPr lang="en-US" sz="2700" i="1" dirty="0" smtClean="0"/>
              <a:t>Monday </a:t>
            </a:r>
            <a:r>
              <a:rPr lang="en-US" sz="2700" i="1" dirty="0" err="1" smtClean="0"/>
              <a:t>june</a:t>
            </a:r>
            <a:r>
              <a:rPr lang="en-US" sz="2700" i="1" dirty="0" smtClean="0"/>
              <a:t> 11, 2018</a:t>
            </a:r>
            <a:br>
              <a:rPr lang="en-US" sz="2700" i="1" dirty="0" smtClean="0"/>
            </a:br>
            <a:r>
              <a:rPr lang="en-US" sz="2700" i="1" dirty="0" smtClean="0"/>
              <a:t>3:00 – 4:00 </a:t>
            </a:r>
            <a:r>
              <a:rPr lang="en-US" sz="2700" i="1" dirty="0" err="1"/>
              <a:t>p</a:t>
            </a:r>
            <a:r>
              <a:rPr lang="en-US" sz="2700" i="1" dirty="0" err="1" smtClean="0"/>
              <a:t>M</a:t>
            </a:r>
            <a:r>
              <a:rPr lang="en-US" sz="2700" i="1" dirty="0" smtClean="0"/>
              <a:t> </a:t>
            </a:r>
            <a:r>
              <a:rPr lang="en-US" sz="2700" i="1" dirty="0" err="1" smtClean="0"/>
              <a:t>EdT</a:t>
            </a:r>
            <a:endParaRPr lang="en-US" sz="2700" i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44929" y="1184576"/>
            <a:ext cx="8686799" cy="5250091"/>
          </a:xfrm>
        </p:spPr>
        <p:txBody>
          <a:bodyPr>
            <a:normAutofit/>
          </a:bodyPr>
          <a:lstStyle/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Project Payment Workflow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Dev Site Demo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Next Up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Payment Functionality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356" y="1235744"/>
            <a:ext cx="8839289" cy="6263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2"/>
            <a:r>
              <a:rPr lang="en-US" sz="2800" dirty="0" smtClean="0">
                <a:solidFill>
                  <a:schemeClr val="tx2"/>
                </a:solidFill>
              </a:rPr>
              <a:t>Project Payment Workflow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Non-Subscription Users project submit workflow</a:t>
            </a:r>
            <a:endParaRPr lang="en-US" sz="2400" dirty="0">
              <a:solidFill>
                <a:schemeClr val="tx2"/>
              </a:solidFill>
            </a:endParaRP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User Payment Status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User Orders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Admin Orders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Admin Payment </a:t>
            </a:r>
            <a:r>
              <a:rPr lang="en-US" sz="2400" dirty="0" smtClean="0">
                <a:solidFill>
                  <a:schemeClr val="tx2"/>
                </a:solidFill>
              </a:rPr>
              <a:t>Configuration</a:t>
            </a:r>
            <a:endParaRPr lang="en-US" sz="2400" dirty="0" smtClean="0">
              <a:solidFill>
                <a:schemeClr val="tx2"/>
              </a:solidFill>
            </a:endParaRP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Admin Order Logging</a:t>
            </a:r>
            <a:endParaRPr lang="en-US" sz="2400" dirty="0">
              <a:solidFill>
                <a:schemeClr val="tx2"/>
              </a:solidFill>
            </a:endParaRPr>
          </a:p>
          <a:p>
            <a:pPr marL="457200" lvl="2"/>
            <a:endParaRPr lang="en-US" sz="2400" b="1" dirty="0" smtClean="0">
              <a:solidFill>
                <a:schemeClr val="tx2"/>
              </a:solidFill>
            </a:endParaRPr>
          </a:p>
          <a:p>
            <a:pPr marL="457200" lvl="2"/>
            <a:r>
              <a:rPr lang="en-US" sz="2800" dirty="0" smtClean="0">
                <a:solidFill>
                  <a:schemeClr val="tx2"/>
                </a:solidFill>
              </a:rPr>
              <a:t>Questions: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User role setting when not in subscription</a:t>
            </a:r>
          </a:p>
          <a:p>
            <a:pPr marL="457200" lvl="2"/>
            <a:endParaRPr lang="en-US" b="1" dirty="0" smtClean="0">
              <a:solidFill>
                <a:schemeClr val="tx2"/>
              </a:solidFill>
            </a:endParaRPr>
          </a:p>
          <a:p>
            <a:pPr marL="342900" lvl="1" indent="-342900">
              <a:spcBef>
                <a:spcPts val="0"/>
              </a:spcBef>
            </a:pPr>
            <a:endParaRPr lang="en-US" dirty="0" smtClean="0">
              <a:solidFill>
                <a:schemeClr val="tx2"/>
              </a:solidFill>
            </a:endParaRPr>
          </a:p>
          <a:p>
            <a:pPr marL="342900" lvl="1" indent="-342900">
              <a:spcBef>
                <a:spcPts val="600"/>
              </a:spcBef>
            </a:pPr>
            <a:endParaRPr lang="en-US" dirty="0" smtClean="0">
              <a:solidFill>
                <a:schemeClr val="tx2"/>
              </a:solidFill>
            </a:endParaRPr>
          </a:p>
          <a:p>
            <a:pPr marL="342900" lvl="1" indent="-342900"/>
            <a:endParaRPr lang="en-US" dirty="0" smtClean="0">
              <a:solidFill>
                <a:schemeClr val="tx2"/>
              </a:solidFill>
            </a:endParaRPr>
          </a:p>
          <a:p>
            <a:pPr marL="342900" lvl="1" indent="-342900">
              <a:buFont typeface="Arial" pitchFamily="34" charset="0"/>
              <a:buChar char="•"/>
            </a:pPr>
            <a:endParaRPr lang="en-US" dirty="0" smtClean="0">
              <a:solidFill>
                <a:schemeClr val="tx2"/>
              </a:solidFill>
            </a:endParaRP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2400" dirty="0" smtClean="0">
              <a:solidFill>
                <a:schemeClr val="tx2"/>
              </a:solidFill>
            </a:endParaRPr>
          </a:p>
          <a:p>
            <a:pPr marL="342900" lvl="1" indent="-342900">
              <a:spcBef>
                <a:spcPts val="0"/>
              </a:spcBef>
              <a:buFont typeface="Arial" pitchFamily="34" charset="0"/>
              <a:buChar char="•"/>
            </a:pPr>
            <a:endParaRPr lang="en-US" sz="24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661988" y="209550"/>
            <a:ext cx="7820025" cy="838597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Dev Site Demo v1.5</a:t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>https://ertncdev.natureserve.org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170" y="1531086"/>
            <a:ext cx="6932265" cy="4826582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Next Up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38150" y="1375965"/>
            <a:ext cx="8248650" cy="499001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/>
              <a:t>Subscription Enhancements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Subscription Payment Workflows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Exempt organizations from payment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Subscription deactivation (manual)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Subscription expiration (automated), with pre-notify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Notes</a:t>
            </a:r>
          </a:p>
          <a:p>
            <a:pPr lvl="1">
              <a:spcBef>
                <a:spcPts val="0"/>
              </a:spcBef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800" dirty="0" smtClean="0"/>
              <a:t>Questions: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Subscription migration to payments – automated or manual?</a:t>
            </a:r>
          </a:p>
          <a:p>
            <a:pPr>
              <a:spcBef>
                <a:spcPts val="0"/>
              </a:spcBef>
            </a:pPr>
            <a:endParaRPr lang="en-US" sz="24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1904731" y="1978702"/>
            <a:ext cx="5334538" cy="838597"/>
          </a:xfrm>
        </p:spPr>
        <p:txBody>
          <a:bodyPr anchor="t">
            <a:norm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Discussion/Questions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87FD8A8E7F5F48B79DE748D389170D" ma:contentTypeVersion="0" ma:contentTypeDescription="Create a new document." ma:contentTypeScope="" ma:versionID="630b7b3fda4e077c86f276422b6f7212">
  <xsd:schema xmlns:xsd="http://www.w3.org/2001/XMLSchema" xmlns:p="http://schemas.microsoft.com/office/2006/metadata/properties" xmlns:ns2="e010bd29-76c8-44b3-a51a-3aaade979f68" targetNamespace="http://schemas.microsoft.com/office/2006/metadata/properties" ma:root="true" ma:fieldsID="0141cdb9c1f90768e17ac13989fa226c" ns2:_="">
    <xsd:import namespace="e010bd29-76c8-44b3-a51a-3aaade979f68"/>
    <xsd:element name="properties">
      <xsd:complexType>
        <xsd:sequence>
          <xsd:element name="documentManagement">
            <xsd:complexType>
              <xsd:all>
                <xsd:element ref="ns2:Document_x0020_Description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e010bd29-76c8-44b3-a51a-3aaade979f68" elementFormDefault="qualified">
    <xsd:import namespace="http://schemas.microsoft.com/office/2006/documentManagement/types"/>
    <xsd:element name="Document_x0020_Description" ma:index="8" nillable="true" ma:displayName="Document Description" ma:internalName="Document_x0020_Description" ma:readOnly="fals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Document_x0020_Description xmlns="e010bd29-76c8-44b3-a51a-3aaade979f68">NatureServe PowerPoint template in PRESENTATION FORMAT. Edit to create new presentations.</Document_x0020_Descrip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99F6A7A-3B23-4FA0-87FC-E3086027C0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10bd29-76c8-44b3-a51a-3aaade979f68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FFC4EBBB-289D-443C-AA73-49573E0F447A}">
  <ds:schemaRefs>
    <ds:schemaRef ds:uri="http://schemas.microsoft.com/office/2006/documentManagement/types"/>
    <ds:schemaRef ds:uri="e010bd29-76c8-44b3-a51a-3aaade979f68"/>
    <ds:schemaRef ds:uri="http://schemas.microsoft.com/office/2006/metadata/properties"/>
    <ds:schemaRef ds:uri="http://purl.org/dc/dcmitype/"/>
    <ds:schemaRef ds:uri="http://purl.org/dc/terms/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EEA7957-7608-46B3-B175-4B6EEE05C61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14288</TotalTime>
  <Words>98</Words>
  <Application>Microsoft Office PowerPoint</Application>
  <PresentationFormat>On-screen Show (4:3)</PresentationFormat>
  <Paragraphs>122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Trebuchet MS</vt:lpstr>
      <vt:lpstr>Office Theme</vt:lpstr>
      <vt:lpstr>NC NHDE 1.5 DEV release 1 Monday june 11, 2018 3:00 – 4:00 pM EdT</vt:lpstr>
      <vt:lpstr>Agenda</vt:lpstr>
      <vt:lpstr>Payment Functionality</vt:lpstr>
      <vt:lpstr>Dev Site Demo v1.5 https://ertncdev.natureserve.org</vt:lpstr>
      <vt:lpstr>Next Up</vt:lpstr>
      <vt:lpstr>Discussion/Questions</vt:lpstr>
    </vt:vector>
  </TitlesOfParts>
  <Company>NatureServe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Strategy</dc:title>
  <dc:creator>Kyle Copas</dc:creator>
  <cp:lastModifiedBy>Michele Bottiaux</cp:lastModifiedBy>
  <cp:revision>837</cp:revision>
  <cp:lastPrinted>2012-04-19T17:27:33Z</cp:lastPrinted>
  <dcterms:created xsi:type="dcterms:W3CDTF">2010-06-22T21:10:03Z</dcterms:created>
  <dcterms:modified xsi:type="dcterms:W3CDTF">2018-06-11T18:44:07Z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0x0101004F87FD8A8E7F5F48B79DE748D389170D</vt:lpwstr>
  </property>
</Properties>
</file>