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302" r:id="rId6"/>
    <p:sldId id="347" r:id="rId7"/>
    <p:sldId id="420" r:id="rId8"/>
    <p:sldId id="380" r:id="rId9"/>
    <p:sldId id="421" r:id="rId10"/>
    <p:sldId id="422" r:id="rId11"/>
    <p:sldId id="346" r:id="rId12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2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e Copas" initials="KAC" lastIdx="2" clrIdx="0"/>
  <p:cmAuthor id="1" name="Lori Scott" initials="LS" lastIdx="3" clrIdx="1"/>
  <p:cmAuthor id="2" name="Rob_Solomon" initials="R" lastIdx="4" clrIdx="2"/>
  <p:cmAuthor id="3" name="whitney_weber" initials="w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864"/>
    <a:srgbClr val="FFDA3C"/>
    <a:srgbClr val="B7B7FF"/>
    <a:srgbClr val="9999FF"/>
    <a:srgbClr val="003366"/>
    <a:srgbClr val="FFD32F"/>
    <a:srgbClr val="BFE29C"/>
    <a:srgbClr val="DCE0E4"/>
    <a:srgbClr val="CBCBCB"/>
    <a:srgbClr val="3435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5" autoAdjust="0"/>
    <p:restoredTop sz="94918" autoAdjust="0"/>
  </p:normalViewPr>
  <p:slideViewPr>
    <p:cSldViewPr snapToGrid="0" snapToObjects="1">
      <p:cViewPr varScale="1">
        <p:scale>
          <a:sx n="63" d="100"/>
          <a:sy n="63" d="100"/>
        </p:scale>
        <p:origin x="48" y="48"/>
      </p:cViewPr>
      <p:guideLst>
        <p:guide orient="horz" pos="2182"/>
        <p:guide pos="2878"/>
      </p:guideLst>
    </p:cSldViewPr>
  </p:slideViewPr>
  <p:outlineViewPr>
    <p:cViewPr>
      <p:scale>
        <a:sx n="33" d="100"/>
        <a:sy n="33" d="100"/>
      </p:scale>
      <p:origin x="0" y="107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/>
            </a:lvl1pPr>
          </a:lstStyle>
          <a:p>
            <a:fld id="{C77F0479-E9E6-B746-85CF-EE66F3205CD2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/>
            </a:lvl1pPr>
          </a:lstStyle>
          <a:p>
            <a:fld id="{103509D5-8FB2-2147-AD80-295BAFDFB0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12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/>
          <a:lstStyle>
            <a:lvl1pPr algn="r">
              <a:defRPr sz="1200">
                <a:latin typeface="Trebuchet MS"/>
              </a:defRPr>
            </a:lvl1pPr>
          </a:lstStyle>
          <a:p>
            <a:fld id="{97B4ABA6-3E56-8741-9B76-8638831FAAE3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7" rIns="93315" bIns="4665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15" tIns="46657" rIns="93315" bIns="4665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l">
              <a:defRPr sz="1200"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7" rIns="93315" bIns="46657" rtlCol="0" anchor="b"/>
          <a:lstStyle>
            <a:lvl1pPr algn="r">
              <a:defRPr sz="1200">
                <a:latin typeface="Trebuchet MS"/>
              </a:defRPr>
            </a:lvl1pPr>
          </a:lstStyle>
          <a:p>
            <a:fld id="{FA8A180E-52CB-DE48-9725-4F81BEF79D7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29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Trebuchet MS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8CDDD7-8831-FD43-9C32-02B257E7277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66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35142" y="4420870"/>
            <a:ext cx="5152818" cy="4190367"/>
          </a:xfrm>
        </p:spPr>
        <p:txBody>
          <a:bodyPr lIns="108784" tIns="54391" rIns="108784" bIns="54391"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040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Biotics 4</a:t>
            </a:r>
          </a:p>
          <a:p>
            <a:r>
              <a:rPr lang="en-US" dirty="0" smtClean="0"/>
              <a:t>	Living with Aging system</a:t>
            </a:r>
          </a:p>
          <a:p>
            <a:r>
              <a:rPr lang="en-US" dirty="0" smtClean="0"/>
              <a:t>		Compatibility issues in new environments</a:t>
            </a:r>
            <a:r>
              <a:rPr lang="en-US" baseline="0" dirty="0" smtClean="0"/>
              <a:t> (Windows, Oracle)</a:t>
            </a:r>
          </a:p>
          <a:p>
            <a:r>
              <a:rPr lang="en-US" baseline="0" dirty="0" smtClean="0"/>
              <a:t>	Other common problems (DM comments)</a:t>
            </a:r>
          </a:p>
          <a:p>
            <a:r>
              <a:rPr lang="en-US" baseline="0" dirty="0" smtClean="0"/>
              <a:t>	</a:t>
            </a:r>
            <a:r>
              <a:rPr lang="en-US" dirty="0" smtClean="0"/>
              <a:t>Phasing out Biotics</a:t>
            </a:r>
            <a:r>
              <a:rPr lang="en-US" baseline="0" dirty="0" smtClean="0"/>
              <a:t> 4 – Support will continue through FY13 and be phased out in FY14 (discuss with Lori)</a:t>
            </a:r>
          </a:p>
          <a:p>
            <a:pPr lvl="2"/>
            <a:r>
              <a:rPr lang="en-US" baseline="0" dirty="0" smtClean="0"/>
              <a:t>  Four stages;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dirty="0" smtClean="0"/>
              <a:t>Market introduction / General</a:t>
            </a:r>
            <a:r>
              <a:rPr lang="en-US" b="0" baseline="0" dirty="0" smtClean="0"/>
              <a:t> Availability (2003- 2004)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Growth/Extended  (2004 – 2010)</a:t>
            </a:r>
          </a:p>
          <a:p>
            <a:pPr marL="2099567" lvl="4" indent="-233285" defTabSz="466570">
              <a:buFont typeface="+mj-lt"/>
              <a:buAutoNum type="arabicPeriod"/>
            </a:pPr>
            <a:r>
              <a:rPr lang="en-US" b="0" baseline="0" dirty="0" smtClean="0"/>
              <a:t>Maturity (2010 – 2013)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No new versions or patches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Standard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</a:pPr>
            <a:r>
              <a:rPr lang="en-US" b="0" baseline="0" dirty="0" smtClean="0"/>
              <a:t>Continued expansion of online information and Knowledgebase</a:t>
            </a:r>
          </a:p>
          <a:p>
            <a:pPr marL="2566138" lvl="5" indent="-233285" defTabSz="466570"/>
            <a:r>
              <a:rPr lang="en-US" b="0" baseline="0" dirty="0" smtClean="0"/>
              <a:t>With release of Biotics 5 in 2013 we will enter the last 12 month of this stage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Limited support provided (helpdesk and email)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New environments not certified</a:t>
            </a:r>
          </a:p>
          <a:p>
            <a:pPr marL="3032708" lvl="6" indent="-233285" defTabSz="466570">
              <a:buFont typeface="Arial" pitchFamily="34" charset="0"/>
              <a:buChar char="•"/>
              <a:defRPr/>
            </a:pPr>
            <a:r>
              <a:rPr lang="en-US" b="0" baseline="0" dirty="0" smtClean="0"/>
              <a:t>Few updates to online information (i.e., Knowledgebase)</a:t>
            </a:r>
          </a:p>
          <a:p>
            <a:pPr marL="2099567" lvl="4" indent="-233285">
              <a:buFont typeface="+mj-lt"/>
              <a:buAutoNum type="arabicPeriod"/>
            </a:pPr>
            <a:r>
              <a:rPr lang="en-US" b="0" baseline="0" dirty="0" smtClean="0"/>
              <a:t>Saturation and decline/Retired (2014) – final phase of Biotics 4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Standard helpdesk and email support ends</a:t>
            </a:r>
          </a:p>
          <a:p>
            <a:pPr marL="3032708" lvl="6" indent="-233285">
              <a:buFont typeface="Arial" pitchFamily="34" charset="0"/>
              <a:buChar char="•"/>
            </a:pPr>
            <a:r>
              <a:rPr lang="en-US" b="0" baseline="0" dirty="0" smtClean="0"/>
              <a:t>Access to very limited support through Biotics 4 online help archives</a:t>
            </a:r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699855" lvl="1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3032708" lvl="6" indent="-233285">
              <a:buFont typeface="Arial" pitchFamily="34" charset="0"/>
              <a:buChar char="•"/>
            </a:pPr>
            <a:endParaRPr lang="en-US" b="0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marL="2566138" lvl="5" indent="-233285">
              <a:buFont typeface="+mj-lt"/>
              <a:buAutoNum type="arabicPeriod"/>
            </a:pPr>
            <a:endParaRPr lang="en-US" b="1" baseline="0" dirty="0" smtClean="0"/>
          </a:p>
          <a:p>
            <a:pPr lvl="3"/>
            <a:endParaRPr lang="en-US" baseline="0" dirty="0" smtClean="0"/>
          </a:p>
          <a:p>
            <a:pPr lvl="3"/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A180E-52CB-DE48-9725-4F81BEF79D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6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3941763" y="3295650"/>
            <a:ext cx="4289425" cy="2263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33686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[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699375" y="2286000"/>
            <a:ext cx="1144588" cy="3846513"/>
          </a:xfrm>
          <a:custGeom>
            <a:avLst/>
            <a:gdLst>
              <a:gd name="connsiteX0" fmla="*/ 0 w 1144163"/>
              <a:gd name="connsiteY0" fmla="*/ 0 h 3847207"/>
              <a:gd name="connsiteX1" fmla="*/ 1144163 w 1144163"/>
              <a:gd name="connsiteY1" fmla="*/ 0 h 3847207"/>
              <a:gd name="connsiteX2" fmla="*/ 1144163 w 1144163"/>
              <a:gd name="connsiteY2" fmla="*/ 3847207 h 3847207"/>
              <a:gd name="connsiteX3" fmla="*/ 0 w 1144163"/>
              <a:gd name="connsiteY3" fmla="*/ 3847207 h 3847207"/>
              <a:gd name="connsiteX4" fmla="*/ 0 w 1144163"/>
              <a:gd name="connsiteY4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4163" h="3847207">
                <a:moveTo>
                  <a:pt x="0" y="0"/>
                </a:moveTo>
                <a:lnTo>
                  <a:pt x="1144163" y="0"/>
                </a:lnTo>
                <a:lnTo>
                  <a:pt x="1144163" y="3847207"/>
                </a:lnTo>
                <a:lnTo>
                  <a:pt x="0" y="3847207"/>
                </a:lnTo>
                <a:lnTo>
                  <a:pt x="0" y="0"/>
                </a:lnTo>
                <a:close/>
              </a:path>
            </a:pathLst>
          </a:cu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400" dirty="0">
                <a:solidFill>
                  <a:srgbClr val="DCE0E4"/>
                </a:solidFill>
                <a:latin typeface="+mn-lt"/>
              </a:rPr>
              <a:t>]</a:t>
            </a:r>
          </a:p>
        </p:txBody>
      </p:sp>
      <p:pic>
        <p:nvPicPr>
          <p:cNvPr id="15" name="Picture 9" descr="Logo_Inline-Tag.png"/>
          <p:cNvPicPr>
            <a:picLocks noChangeAspect="1"/>
          </p:cNvPicPr>
          <p:nvPr userDrawn="1"/>
        </p:nvPicPr>
        <p:blipFill>
          <a:blip r:embed="rId2"/>
          <a:srcRect b="-12639"/>
          <a:stretch>
            <a:fillRect/>
          </a:stretch>
        </p:blipFill>
        <p:spPr bwMode="auto">
          <a:xfrm>
            <a:off x="4340225" y="3794125"/>
            <a:ext cx="3513138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33793" y="1124712"/>
            <a:ext cx="3008042" cy="1357081"/>
          </a:xfrm>
        </p:spPr>
        <p:txBody>
          <a:bodyPr>
            <a:noAutofit/>
          </a:bodyPr>
          <a:lstStyle>
            <a:lvl1pPr algn="l">
              <a:defRPr sz="360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0"/>
            <a:ext cx="9144000" cy="6573838"/>
            <a:chOff x="0" y="0"/>
            <a:chExt cx="9144000" cy="6574220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174818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0" y="1174818"/>
              <a:ext cx="9144000" cy="539940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Bef>
                <a:spcPts val="800"/>
              </a:spcBef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01B6-D1DC-44CE-A07F-1DEC4F840948}" type="datetimeFigureOut">
              <a:rPr lang="en-US"/>
              <a:pPr>
                <a:defRPr/>
              </a:pPr>
              <a:t>7/12/2018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214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2141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1149C-A224-46E2-82DF-612F45216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7472">
              <a:spcAft>
                <a:spcPts val="600"/>
              </a:spcAft>
              <a:defRPr sz="4000">
                <a:latin typeface="Calibri"/>
                <a:cs typeface="Calibri"/>
              </a:defRPr>
            </a:lvl1pPr>
            <a:lvl2pPr>
              <a:defRPr sz="3600">
                <a:latin typeface="Calibri"/>
                <a:cs typeface="Calibri"/>
              </a:defRPr>
            </a:lvl2pPr>
            <a:lvl3pPr>
              <a:defRPr sz="3200">
                <a:latin typeface="Calibri"/>
                <a:cs typeface="Calibri"/>
              </a:defRPr>
            </a:lvl3pPr>
            <a:lvl4pPr>
              <a:defRPr sz="2800">
                <a:latin typeface="Calibri"/>
                <a:cs typeface="Calibri"/>
              </a:defRPr>
            </a:lvl4pPr>
            <a:lvl5pPr>
              <a:defRPr sz="2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6" name="Rectangle 5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F286C-EFC8-40F4-869B-384D259F4DD2}" type="datetimeFigureOut">
              <a:rPr lang="en-US"/>
              <a:pPr>
                <a:defRPr/>
              </a:pPr>
              <a:t>7/12/2018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DE4B1-5967-4F47-9CEF-A70BD77886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2"/>
          <p:cNvGrpSpPr/>
          <p:nvPr userDrawn="1"/>
        </p:nvGrpSpPr>
        <p:grpSpPr>
          <a:xfrm>
            <a:off x="0" y="0"/>
            <a:ext cx="9144000" cy="6573838"/>
            <a:chOff x="0" y="0"/>
            <a:chExt cx="9144000" cy="6573838"/>
          </a:xfrm>
        </p:grpSpPr>
        <p:sp>
          <p:nvSpPr>
            <p:cNvPr id="8" name="Rectangle 7"/>
            <p:cNvSpPr/>
            <p:nvPr/>
          </p:nvSpPr>
          <p:spPr bwMode="auto">
            <a:xfrm>
              <a:off x="0" y="0"/>
              <a:ext cx="9144000" cy="1174750"/>
            </a:xfrm>
            <a:prstGeom prst="rect">
              <a:avLst/>
            </a:prstGeom>
            <a:solidFill>
              <a:srgbClr val="FFEA8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0" y="1174750"/>
              <a:ext cx="9144000" cy="53990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 userDrawn="1"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 userDrawn="1"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4F36-9F1B-4F17-B3AD-5046984704DF}" type="datetimeFigureOut">
              <a:rPr lang="en-US"/>
              <a:pPr>
                <a:defRPr/>
              </a:pPr>
              <a:t>7/12/2018</a:t>
            </a:fld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8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16726-4A69-4BAB-A856-35D9399E6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 userDrawn="1"/>
        </p:nvGrpSpPr>
        <p:grpSpPr>
          <a:xfrm>
            <a:off x="0" y="0"/>
            <a:ext cx="9144000" cy="6574220"/>
            <a:chOff x="0" y="0"/>
            <a:chExt cx="9144000" cy="657422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1174749"/>
            </a:xfrm>
            <a:prstGeom prst="rect">
              <a:avLst/>
            </a:prstGeom>
            <a:solidFill>
              <a:srgbClr val="FFFF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1174750"/>
              <a:ext cx="9144000" cy="5399470"/>
            </a:xfrm>
            <a:prstGeom prst="rect">
              <a:avLst/>
            </a:prstGeom>
            <a:solidFill>
              <a:srgbClr val="FFE98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78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4576"/>
            <a:ext cx="8229600" cy="4941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4844A1F6-ED14-C94B-98CF-52FCF40DDEB1}" type="datetimeFigureOut">
              <a:rPr lang="en-US" smtClean="0"/>
              <a:pPr/>
              <a:t>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</a:defRPr>
            </a:lvl1pPr>
          </a:lstStyle>
          <a:p>
            <a:fld id="{F808DC92-C169-F04E-A1E5-3D481F10C54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0" r:id="rId3"/>
    <p:sldLayoutId id="2147483661" r:id="rId4"/>
    <p:sldLayoutId id="2147483652" r:id="rId5"/>
    <p:sldLayoutId id="214748366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rgbClr val="003366"/>
          </a:solidFill>
          <a:latin typeface="Trebuchet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spcAft>
          <a:spcPts val="1200"/>
        </a:spcAft>
        <a:buFont typeface="Arial"/>
        <a:buChar char="•"/>
        <a:defRPr sz="3200" kern="1200">
          <a:solidFill>
            <a:srgbClr val="003366"/>
          </a:solidFill>
          <a:latin typeface="Trebuchet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03366"/>
          </a:solidFill>
          <a:latin typeface="Trebuchet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03366"/>
          </a:solidFill>
          <a:latin typeface="Trebuchet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03366"/>
          </a:solidFill>
          <a:latin typeface="Trebuchet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1" y="435029"/>
            <a:ext cx="7805056" cy="284156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NC NHDE 1.5 DEV release 2</a:t>
            </a:r>
            <a:br>
              <a:rPr lang="en-US" sz="4000" dirty="0" smtClean="0"/>
            </a:br>
            <a:r>
              <a:rPr lang="en-US" sz="2700" i="1" dirty="0" smtClean="0"/>
              <a:t>Monday JULY 12, 2018</a:t>
            </a:r>
            <a:br>
              <a:rPr lang="en-US" sz="2700" i="1" dirty="0" smtClean="0"/>
            </a:br>
            <a:r>
              <a:rPr lang="en-US" sz="2700" i="1" dirty="0" smtClean="0"/>
              <a:t>3:30 </a:t>
            </a:r>
            <a:r>
              <a:rPr lang="en-US" sz="2700" i="1" smtClean="0"/>
              <a:t>– </a:t>
            </a:r>
            <a:r>
              <a:rPr lang="en-US" sz="2700" i="1" smtClean="0"/>
              <a:t>5:00 </a:t>
            </a:r>
            <a:r>
              <a:rPr lang="en-US" sz="2700" i="1" dirty="0" err="1"/>
              <a:t>p</a:t>
            </a:r>
            <a:r>
              <a:rPr lang="en-US" sz="2700" i="1" dirty="0" err="1" smtClean="0"/>
              <a:t>M</a:t>
            </a:r>
            <a:r>
              <a:rPr lang="en-US" sz="2700" i="1" dirty="0" smtClean="0"/>
              <a:t> </a:t>
            </a:r>
            <a:r>
              <a:rPr lang="en-US" sz="2700" i="1" dirty="0" err="1" smtClean="0"/>
              <a:t>EdT</a:t>
            </a:r>
            <a:endParaRPr lang="en-US" sz="27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4929" y="1184576"/>
            <a:ext cx="8686799" cy="5250091"/>
          </a:xfrm>
        </p:spPr>
        <p:txBody>
          <a:bodyPr>
            <a:normAutofit/>
          </a:bodyPr>
          <a:lstStyle/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Release 2 Functionality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Dev Site Demo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Next Up</a:t>
            </a:r>
          </a:p>
          <a:p>
            <a:pPr marL="861822" indent="-857250">
              <a:buFont typeface="+mj-lt"/>
              <a:buAutoNum type="arabicPeriod"/>
            </a:pPr>
            <a:r>
              <a:rPr lang="en-US" sz="3600" dirty="0" smtClean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Release 2 Functionality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56" y="1235744"/>
            <a:ext cx="8839289" cy="70019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/>
            <a:r>
              <a:rPr lang="en-US" sz="2800" dirty="0" smtClean="0">
                <a:solidFill>
                  <a:schemeClr val="tx2"/>
                </a:solidFill>
              </a:rPr>
              <a:t>Subscription Functionality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Activation and Deactivation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Expiration and Notification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Exempt Organizations from Payment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Payment Workflow with Status</a:t>
            </a:r>
            <a:endParaRPr lang="en-US" sz="2400" dirty="0">
              <a:solidFill>
                <a:schemeClr val="tx2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Subscription Orders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Subscription Notes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Admin Configuration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2"/>
            <a:r>
              <a:rPr lang="en-US" sz="2800" dirty="0" smtClean="0">
                <a:solidFill>
                  <a:schemeClr val="tx2"/>
                </a:solidFill>
              </a:rPr>
              <a:t>Pending: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Increasing number of paid members – need input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2"/>
                </a:solidFill>
              </a:rPr>
              <a:t>Migrating existing subscriptions</a:t>
            </a:r>
          </a:p>
          <a:p>
            <a:pPr marL="457200" lvl="2"/>
            <a:endParaRPr lang="en-US" b="1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/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  <a:p>
            <a:pPr marL="342900" lvl="1" indent="-342900"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661988" y="209550"/>
            <a:ext cx="7820025" cy="8385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Dev Site Demo v1.5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https://ertncdev.natureserve.org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170" y="1531086"/>
            <a:ext cx="6932265" cy="4826582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Up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8150" y="1375965"/>
            <a:ext cx="8248650" cy="499001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Subscription Enhancements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Allow group manager(s) to view member projects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Data Requests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Submission Form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Submission confirmation and payment workflow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 err="1" smtClean="0"/>
              <a:t>Misc</a:t>
            </a: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Support Production Merchant Account configuration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983917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Payment </a:t>
            </a:r>
            <a:r>
              <a:rPr lang="en-US" dirty="0" smtClean="0"/>
              <a:t>Module Milestones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000673"/>
              </p:ext>
            </p:extLst>
          </p:nvPr>
        </p:nvGraphicFramePr>
        <p:xfrm>
          <a:off x="629919" y="1310642"/>
          <a:ext cx="7630160" cy="5110480"/>
        </p:xfrm>
        <a:graphic>
          <a:graphicData uri="http://schemas.openxmlformats.org/drawingml/2006/table">
            <a:tbl>
              <a:tblPr firstRow="1" firstCol="1" bandRow="1"/>
              <a:tblGrid>
                <a:gridCol w="602382"/>
                <a:gridCol w="1070899"/>
                <a:gridCol w="669312"/>
                <a:gridCol w="5287567"/>
              </a:tblGrid>
              <a:tr h="3272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Sprint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Date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Targeted Items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6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Release review dates: July 12</a:t>
                      </a:r>
                      <a:r>
                        <a:rPr lang="en-US" sz="1000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I-5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Allow subscription expiration and notification to renew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I-6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field setting for Non-Government (fee)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I-7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configurable fee for subscriptions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Input needed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I-8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number of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I-9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subscription upgrade for more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I-10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Customize workflow for subscriptions payment processing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I-11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Backwards compatible support for existing subscriptions – </a:t>
                      </a:r>
                      <a:r>
                        <a:rPr lang="en-US" sz="10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testing required.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I-13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Support deactivating a subscription - remove role from members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Initiate payment gateway account setup with FirstData Pyeezy merchant account reps and\or state merchant account support staff</a:t>
                      </a:r>
                      <a:r>
                        <a:rPr lang="en-US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31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Tentative release review dates: August 3rd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I-12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subscription admins ability to view members projects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II-14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data request submission form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II-15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up forms to confirm data request, generate invoice, send  notifications, accept invoice number and route for payment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II-16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Handle successful payment response  and send notification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II-17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Modified workflow &amp; entry forms to support customized ERs &amp; biological field surveys. 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27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in dates: As needed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Revisions and defect corrections based on testing results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2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Finalize set up with FirstData Pyeezy merchant payment gateway account, tested and confirmed – in coordination with NS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Sep. 21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Check in dates: As needed during acceptance testing 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Acceptance testing August 28- Sep. 14, and module approval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6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adjustments based on results of acceptance testing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9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Oct. 1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NS / NCHP</a:t>
                      </a:r>
                    </a:p>
                  </a:txBody>
                  <a:tcPr marL="60766" marR="607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Switch over to live gateway account and test, payment module in production mode.</a:t>
                      </a:r>
                    </a:p>
                  </a:txBody>
                  <a:tcPr marL="60766" marR="607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533869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>
            <a:spLocks noGrp="1"/>
          </p:cNvSpPr>
          <p:nvPr>
            <p:ph type="title"/>
          </p:nvPr>
        </p:nvSpPr>
        <p:spPr>
          <a:xfrm>
            <a:off x="1904731" y="1978702"/>
            <a:ext cx="5334538" cy="838597"/>
          </a:xfrm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Discussion/Questions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Document_x0020_Description xmlns="e010bd29-76c8-44b3-a51a-3aaade979f68">NatureServe PowerPoint template in PRESENTATION FORMAT. Edit to create new presentations.</Document_x0020_Descrip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7FD8A8E7F5F48B79DE748D389170D" ma:contentTypeVersion="0" ma:contentTypeDescription="Create a new document." ma:contentTypeScope="" ma:versionID="630b7b3fda4e077c86f276422b6f7212">
  <xsd:schema xmlns:xsd="http://www.w3.org/2001/XMLSchema" xmlns:p="http://schemas.microsoft.com/office/2006/metadata/properties" xmlns:ns2="e010bd29-76c8-44b3-a51a-3aaade979f68" targetNamespace="http://schemas.microsoft.com/office/2006/metadata/properties" ma:root="true" ma:fieldsID="0141cdb9c1f90768e17ac13989fa226c" ns2:_="">
    <xsd:import namespace="e010bd29-76c8-44b3-a51a-3aaade979f68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010bd29-76c8-44b3-a51a-3aaade979f68" elementFormDefault="qualified">
    <xsd:import namespace="http://schemas.microsoft.com/office/2006/documentManagement/types"/>
    <xsd:element name="Document_x0020_Description" ma:index="8" nillable="true" ma:displayName="Document Description" ma:internalName="Document_x0020_Description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EEEA7957-7608-46B3-B175-4B6EEE05C6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C4EBBB-289D-443C-AA73-49573E0F447A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e010bd29-76c8-44b3-a51a-3aaade979f68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99F6A7A-3B23-4FA0-87FC-E3086027C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0bd29-76c8-44b3-a51a-3aaade979f6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22A82155-5963-4E8B-BEB6-CAF4AFB465AD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14332</TotalTime>
  <Words>366</Words>
  <Application>Microsoft Office PowerPoint</Application>
  <PresentationFormat>On-screen Show (4:3)</PresentationFormat>
  <Paragraphs>217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NC NHDE 1.5 DEV release 2 Monday JULY 12, 2018 3:30 – 5:00 pM EdT</vt:lpstr>
      <vt:lpstr>Agenda</vt:lpstr>
      <vt:lpstr>Release 2 Functionality</vt:lpstr>
      <vt:lpstr>Dev Site Demo v1.5 https://ertncdev.natureserve.org</vt:lpstr>
      <vt:lpstr>Next Up</vt:lpstr>
      <vt:lpstr>Payment Module Milestones</vt:lpstr>
      <vt:lpstr>Discussion/Questions</vt:lpstr>
    </vt:vector>
  </TitlesOfParts>
  <Company>NatureServe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Strategy</dc:title>
  <dc:creator>Kyle Copas</dc:creator>
  <cp:lastModifiedBy>Rob Solomon</cp:lastModifiedBy>
  <cp:revision>845</cp:revision>
  <cp:lastPrinted>2012-04-19T17:27:33Z</cp:lastPrinted>
  <dcterms:created xsi:type="dcterms:W3CDTF">2010-06-22T21:10:03Z</dcterms:created>
  <dcterms:modified xsi:type="dcterms:W3CDTF">2018-07-12T19:26:00Z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0x0101004F87FD8A8E7F5F48B79DE748D389170D</vt:lpwstr>
  </property>
</Properties>
</file>