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60"/>
  </p:notesMasterIdLst>
  <p:sldIdLst>
    <p:sldId id="474" r:id="rId6"/>
    <p:sldId id="537" r:id="rId7"/>
    <p:sldId id="502" r:id="rId8"/>
    <p:sldId id="506" r:id="rId9"/>
    <p:sldId id="490" r:id="rId10"/>
    <p:sldId id="493" r:id="rId11"/>
    <p:sldId id="458" r:id="rId12"/>
    <p:sldId id="459" r:id="rId13"/>
    <p:sldId id="460" r:id="rId14"/>
    <p:sldId id="461" r:id="rId15"/>
    <p:sldId id="462" r:id="rId16"/>
    <p:sldId id="463" r:id="rId17"/>
    <p:sldId id="464" r:id="rId18"/>
    <p:sldId id="465" r:id="rId19"/>
    <p:sldId id="466" r:id="rId20"/>
    <p:sldId id="467" r:id="rId21"/>
    <p:sldId id="2343" r:id="rId22"/>
    <p:sldId id="468" r:id="rId23"/>
    <p:sldId id="2370" r:id="rId24"/>
    <p:sldId id="2367" r:id="rId25"/>
    <p:sldId id="2369" r:id="rId26"/>
    <p:sldId id="1640" r:id="rId27"/>
    <p:sldId id="1592" r:id="rId28"/>
    <p:sldId id="1556" r:id="rId29"/>
    <p:sldId id="1754" r:id="rId30"/>
    <p:sldId id="1644" r:id="rId31"/>
    <p:sldId id="1717" r:id="rId32"/>
    <p:sldId id="1799" r:id="rId33"/>
    <p:sldId id="1781" r:id="rId34"/>
    <p:sldId id="1774" r:id="rId35"/>
    <p:sldId id="1783" r:id="rId36"/>
    <p:sldId id="1776" r:id="rId37"/>
    <p:sldId id="1777" r:id="rId38"/>
    <p:sldId id="851" r:id="rId39"/>
    <p:sldId id="1828" r:id="rId40"/>
    <p:sldId id="2372" r:id="rId41"/>
    <p:sldId id="2386" r:id="rId42"/>
    <p:sldId id="2389" r:id="rId43"/>
    <p:sldId id="2390" r:id="rId44"/>
    <p:sldId id="1801" r:id="rId45"/>
    <p:sldId id="2391" r:id="rId46"/>
    <p:sldId id="2392" r:id="rId47"/>
    <p:sldId id="2387" r:id="rId48"/>
    <p:sldId id="2373" r:id="rId49"/>
    <p:sldId id="2382" r:id="rId50"/>
    <p:sldId id="2380" r:id="rId51"/>
    <p:sldId id="2381" r:id="rId52"/>
    <p:sldId id="2384" r:id="rId53"/>
    <p:sldId id="2374" r:id="rId54"/>
    <p:sldId id="2388" r:id="rId55"/>
    <p:sldId id="2385" r:id="rId56"/>
    <p:sldId id="2383" r:id="rId57"/>
    <p:sldId id="1796" r:id="rId58"/>
    <p:sldId id="237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4472C4"/>
    <a:srgbClr val="0B91DB"/>
    <a:srgbClr val="0D9FF3"/>
    <a:srgbClr val="90B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52" autoAdjust="0"/>
  </p:normalViewPr>
  <p:slideViewPr>
    <p:cSldViewPr snapToGrid="0">
      <p:cViewPr varScale="1">
        <p:scale>
          <a:sx n="86" d="100"/>
          <a:sy n="86" d="100"/>
        </p:scale>
        <p:origin x="552" y="90"/>
      </p:cViewPr>
      <p:guideLst/>
    </p:cSldViewPr>
  </p:slideViewPr>
  <p:notesTextViewPr>
    <p:cViewPr>
      <p:scale>
        <a:sx n="1" d="1"/>
        <a:sy n="1" d="1"/>
      </p:scale>
      <p:origin x="0" y="0"/>
    </p:cViewPr>
  </p:notesTextViewPr>
  <p:sorterViewPr>
    <p:cViewPr varScale="1">
      <p:scale>
        <a:sx n="1" d="1"/>
        <a:sy n="1" d="1"/>
      </p:scale>
      <p:origin x="0" y="-8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EB7AD-FD91-4718-8D7C-AA16EDF53DE2}" type="datetimeFigureOut">
              <a:rPr lang="en-CA" smtClean="0"/>
              <a:t>2020-11-18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5F0A0-B540-47EF-80BC-E95857F72E5D}" type="slidenum">
              <a:rPr lang="en-CA" smtClean="0"/>
              <a:t>‹#›</a:t>
            </a:fld>
            <a:endParaRPr lang="en-CA"/>
          </a:p>
        </p:txBody>
      </p:sp>
    </p:spTree>
    <p:extLst>
      <p:ext uri="{BB962C8B-B14F-4D97-AF65-F5344CB8AC3E}">
        <p14:creationId xmlns:p14="http://schemas.microsoft.com/office/powerpoint/2010/main" val="2345975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1. Intro to KBAs and the ecosystem criteria A2 and B4 - with some results from the prairies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2. The need for IUCN red listing of ecosystem and how it works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Global extent vs national extent</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Deciding on what classification system to use and which ecosystems to cover</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4. Data availability</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5. A path forward</a:t>
            </a:r>
          </a:p>
          <a:p>
            <a:endParaRPr lang="en-US" dirty="0"/>
          </a:p>
          <a:p>
            <a:endParaRPr lang="en-US" dirty="0"/>
          </a:p>
          <a:p>
            <a:endParaRPr lang="en-US" dirty="0"/>
          </a:p>
          <a:p>
            <a:r>
              <a:rPr lang="en-US" dirty="0"/>
              <a:t>Northern leopard</a:t>
            </a:r>
            <a:r>
              <a:rPr lang="en-US" baseline="0" dirty="0"/>
              <a:t> frog</a:t>
            </a:r>
          </a:p>
          <a:p>
            <a:r>
              <a:rPr lang="en-US" dirty="0"/>
              <a:t>Quillback rockfish (coast north</a:t>
            </a:r>
            <a:r>
              <a:rPr lang="en-US" baseline="0" dirty="0"/>
              <a:t> Pacific)</a:t>
            </a:r>
          </a:p>
          <a:p>
            <a:r>
              <a:rPr lang="en-US" baseline="0" dirty="0"/>
              <a:t>Victoria’s owl clover</a:t>
            </a:r>
          </a:p>
          <a:p>
            <a:r>
              <a:rPr lang="en-US" baseline="0" dirty="0"/>
              <a:t>Northern Criterion C landscape</a:t>
            </a:r>
          </a:p>
          <a:p>
            <a:r>
              <a:rPr lang="en-US" baseline="0" dirty="0" err="1"/>
              <a:t>snowgeese</a:t>
            </a:r>
            <a:endParaRPr lang="en-CA" dirty="0"/>
          </a:p>
        </p:txBody>
      </p:sp>
      <p:sp>
        <p:nvSpPr>
          <p:cNvPr id="4" name="Slide Number Placeholder 3"/>
          <p:cNvSpPr>
            <a:spLocks noGrp="1"/>
          </p:cNvSpPr>
          <p:nvPr>
            <p:ph type="sldNum" sz="quarter" idx="10"/>
          </p:nvPr>
        </p:nvSpPr>
        <p:spPr/>
        <p:txBody>
          <a:bodyPr/>
          <a:lstStyle/>
          <a:p>
            <a:fld id="{19A5F0A0-B540-47EF-80BC-E95857F72E5D}" type="slidenum">
              <a:rPr lang="en-CA" smtClean="0"/>
              <a:t>1</a:t>
            </a:fld>
            <a:endParaRPr lang="en-CA"/>
          </a:p>
        </p:txBody>
      </p:sp>
    </p:spTree>
    <p:extLst>
      <p:ext uri="{BB962C8B-B14F-4D97-AF65-F5344CB8AC3E}">
        <p14:creationId xmlns:p14="http://schemas.microsoft.com/office/powerpoint/2010/main" val="308041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results, mapped on historical extent and current footprint. </a:t>
            </a:r>
          </a:p>
        </p:txBody>
      </p:sp>
      <p:sp>
        <p:nvSpPr>
          <p:cNvPr id="4" name="Slide Number Placeholder 3"/>
          <p:cNvSpPr>
            <a:spLocks noGrp="1"/>
          </p:cNvSpPr>
          <p:nvPr>
            <p:ph type="sldNum" sz="quarter" idx="5"/>
          </p:nvPr>
        </p:nvSpPr>
        <p:spPr/>
        <p:txBody>
          <a:bodyPr/>
          <a:lstStyle/>
          <a:p>
            <a:pPr>
              <a:defRPr/>
            </a:pPr>
            <a:fld id="{06233C49-41FB-4607-82CB-E3D0B64E4D29}" type="slidenum">
              <a:rPr lang="en-US" smtClean="0"/>
              <a:pPr>
                <a:defRPr/>
              </a:pPr>
              <a:t>11</a:t>
            </a:fld>
            <a:endParaRPr lang="en-US" dirty="0"/>
          </a:p>
        </p:txBody>
      </p:sp>
    </p:spTree>
    <p:extLst>
      <p:ext uri="{BB962C8B-B14F-4D97-AF65-F5344CB8AC3E}">
        <p14:creationId xmlns:p14="http://schemas.microsoft.com/office/powerpoint/2010/main" val="523547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CC073B-4120-40BB-852F-0B19B2C6AAC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930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Pat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1. Intro to KBAs and the ecosystem criteria A2 and B4 - with some results from the prairies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2. The need for IUCN red listing of ecosystem and how it works</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Global extent vs national extent</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3. Deciding on what classification system to use and which ecosystems to cover</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4. Data availability</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5. A path forward</a:t>
            </a:r>
          </a:p>
          <a:p>
            <a:endParaRPr lang="en-US" dirty="0"/>
          </a:p>
          <a:p>
            <a:endParaRPr lang="en-US" dirty="0"/>
          </a:p>
          <a:p>
            <a:endParaRPr lang="en-US" dirty="0"/>
          </a:p>
          <a:p>
            <a:r>
              <a:rPr lang="en-US" dirty="0"/>
              <a:t>Northern leopard</a:t>
            </a:r>
            <a:r>
              <a:rPr lang="en-US" baseline="0" dirty="0"/>
              <a:t> frog</a:t>
            </a:r>
          </a:p>
          <a:p>
            <a:r>
              <a:rPr lang="en-US" dirty="0"/>
              <a:t>Quillback rockfish (coast north</a:t>
            </a:r>
            <a:r>
              <a:rPr lang="en-US" baseline="0" dirty="0"/>
              <a:t> Pacific)</a:t>
            </a:r>
          </a:p>
          <a:p>
            <a:r>
              <a:rPr lang="en-US" baseline="0" dirty="0"/>
              <a:t>Victoria’s owl clover</a:t>
            </a:r>
          </a:p>
          <a:p>
            <a:r>
              <a:rPr lang="en-US" baseline="0" dirty="0"/>
              <a:t>Northern Criterion C landscape</a:t>
            </a:r>
          </a:p>
          <a:p>
            <a:r>
              <a:rPr lang="en-US" baseline="0" dirty="0" err="1"/>
              <a:t>snowgeese</a:t>
            </a:r>
            <a:endParaRPr lang="en-CA" dirty="0"/>
          </a:p>
        </p:txBody>
      </p:sp>
      <p:sp>
        <p:nvSpPr>
          <p:cNvPr id="4" name="Slide Number Placeholder 3"/>
          <p:cNvSpPr>
            <a:spLocks noGrp="1"/>
          </p:cNvSpPr>
          <p:nvPr>
            <p:ph type="sldNum" sz="quarter" idx="10"/>
          </p:nvPr>
        </p:nvSpPr>
        <p:spPr/>
        <p:txBody>
          <a:bodyPr/>
          <a:lstStyle/>
          <a:p>
            <a:fld id="{19A5F0A0-B540-47EF-80BC-E95857F72E5D}" type="slidenum">
              <a:rPr lang="en-CA" smtClean="0"/>
              <a:t>19</a:t>
            </a:fld>
            <a:endParaRPr lang="en-CA"/>
          </a:p>
        </p:txBody>
      </p:sp>
    </p:spTree>
    <p:extLst>
      <p:ext uri="{BB962C8B-B14F-4D97-AF65-F5344CB8AC3E}">
        <p14:creationId xmlns:p14="http://schemas.microsoft.com/office/powerpoint/2010/main" val="933632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Scientific</a:t>
            </a:r>
            <a:r>
              <a:rPr lang="en-US" baseline="0" dirty="0"/>
              <a:t> foundations for the RLE were based on a series of global expert forums and publications. It is intended to work in parallel to the Red List of Species (networks of populations for a given taxa), but addresses aspects relevant to ecosystem types (made up of many taxa all interacting with each other and their environment).</a:t>
            </a:r>
          </a:p>
          <a:p>
            <a:endParaRPr lang="en-US" baseline="0" dirty="0"/>
          </a:p>
          <a:p>
            <a:r>
              <a:rPr lang="en-US" baseline="0" dirty="0"/>
              <a:t>They primarily focus on 4 criteria, two based on trends in ecosystem area, or susceptibilities due to spatially-explicit threats. The other two based on trends in ecosystem quality (condition, function, or integrity from both abiotic and biotic perspectives). </a:t>
            </a:r>
          </a:p>
          <a:p>
            <a:endParaRPr lang="en-US" baseline="0" dirty="0"/>
          </a:p>
          <a:p>
            <a:r>
              <a:rPr lang="en-US" baseline="0" dirty="0"/>
              <a:t>A fifth criterion may be applied in circumstances where sufficient data exist to quantitatively predict rangewide ecosystem “collapse” (e.g., like a population viability model for species). </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20</a:t>
            </a:fld>
            <a:endParaRPr lang="en-US"/>
          </a:p>
        </p:txBody>
      </p:sp>
    </p:spTree>
    <p:extLst>
      <p:ext uri="{BB962C8B-B14F-4D97-AF65-F5344CB8AC3E}">
        <p14:creationId xmlns:p14="http://schemas.microsoft.com/office/powerpoint/2010/main" val="2932198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Vegetation-based classification hierarchy, as one example to define terrestrial ecosystems for red listing. As you go down in the hierarchy, each classification unit describes a more specific unit that applies to increasingly localized areas.</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One example worked through the hierarchy</a:t>
            </a:r>
            <a:r>
              <a:rPr lang="en-US" baseline="0" dirty="0"/>
              <a:t> that occurs in the SE. Multiple alliances make up the “</a:t>
            </a:r>
            <a:r>
              <a:rPr kumimoji="0" lang="en-US" sz="1200" b="0" i="0" u="none" strike="noStrike" kern="1200" cap="none" normalizeH="0" baseline="0" dirty="0">
                <a:ln>
                  <a:noFill/>
                </a:ln>
                <a:solidFill>
                  <a:schemeClr val="tx1"/>
                </a:solidFill>
                <a:effectLst/>
                <a:latin typeface="Times New Roman" pitchFamily="18" charset="0"/>
                <a:ea typeface="Times New Roman" pitchFamily="18" charset="0"/>
                <a:cs typeface="Arial" pitchFamily="34" charset="0"/>
              </a:rPr>
              <a:t>Western Interior Riparian Forest &amp; Woodland</a:t>
            </a:r>
            <a:r>
              <a:rPr lang="en-US" baseline="0" dirty="0"/>
              <a:t>” group, and many associations make up each of those alliances.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our current work in temperate North America, the classification units fall into the Group to Alliance level of this vegetation hierarchy; around 90 units falling within the state.</a:t>
            </a:r>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21</a:t>
            </a:fld>
            <a:endParaRPr lang="en-US"/>
          </a:p>
        </p:txBody>
      </p:sp>
    </p:spTree>
    <p:extLst>
      <p:ext uri="{BB962C8B-B14F-4D97-AF65-F5344CB8AC3E}">
        <p14:creationId xmlns:p14="http://schemas.microsoft.com/office/powerpoint/2010/main" val="858135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A decision tree for RLE: starting with</a:t>
            </a:r>
            <a:r>
              <a:rPr lang="en-US" baseline="0" dirty="0"/>
              <a:t> the classification units, then identifying appropriate data for measures pertaining to area and distribution (A, B).</a:t>
            </a:r>
          </a:p>
          <a:p>
            <a:endParaRPr lang="en-US" baseline="0" dirty="0"/>
          </a:p>
          <a:p>
            <a:r>
              <a:rPr lang="en-US" baseline="0" dirty="0"/>
              <a:t>A second pathway first involves documenting key ecosystem processes and threats, and then selecting rangewide indicators for measuring criteria for environmental degradation and biotic disruption (C and D)</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22</a:t>
            </a:fld>
            <a:endParaRPr lang="en-US"/>
          </a:p>
        </p:txBody>
      </p:sp>
    </p:spTree>
    <p:extLst>
      <p:ext uri="{BB962C8B-B14F-4D97-AF65-F5344CB8AC3E}">
        <p14:creationId xmlns:p14="http://schemas.microsoft.com/office/powerpoint/2010/main" val="1410812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rtl="0" eaLnBrk="1" fontAlgn="t" latinLnBrk="0" hangingPunct="1"/>
            <a:r>
              <a:rPr lang="en-AU" sz="1200" b="0" i="0" u="none" strike="noStrike" kern="1200" dirty="0">
                <a:solidFill>
                  <a:schemeClr val="tx1"/>
                </a:solidFill>
                <a:effectLst/>
                <a:latin typeface="Times New Roman" pitchFamily="18" charset="0"/>
                <a:ea typeface="+mn-ea"/>
                <a:cs typeface="+mn-cs"/>
              </a:rPr>
              <a:t> </a:t>
            </a:r>
            <a:endParaRPr lang="en-US" sz="1200" b="0" i="0" u="none" strike="noStrike" kern="1200" dirty="0">
              <a:solidFill>
                <a:schemeClr val="tx1"/>
              </a:solidFill>
              <a:effectLst/>
              <a:latin typeface="Times New Roman" pitchFamily="18" charset="0"/>
              <a:ea typeface="+mn-ea"/>
              <a:cs typeface="+mn-cs"/>
            </a:endParaRPr>
          </a:p>
          <a:p>
            <a:pPr rtl="0" eaLnBrk="1" fontAlgn="t" latinLnBrk="0" hangingPunct="1"/>
            <a:r>
              <a:rPr lang="en-AU" sz="1200" b="0" i="0" u="none" strike="noStrike" kern="1200" dirty="0">
                <a:solidFill>
                  <a:schemeClr val="tx1"/>
                </a:solidFill>
                <a:effectLst/>
                <a:latin typeface="Times New Roman" pitchFamily="18" charset="0"/>
                <a:ea typeface="+mn-ea"/>
                <a:cs typeface="+mn-cs"/>
              </a:rPr>
              <a:t> Once primary criterion we’ve used in the in</a:t>
            </a:r>
            <a:r>
              <a:rPr lang="en-AU" sz="1200" b="0" i="0" u="none" strike="noStrike" kern="1200" baseline="0" dirty="0">
                <a:solidFill>
                  <a:schemeClr val="tx1"/>
                </a:solidFill>
                <a:effectLst/>
                <a:latin typeface="Times New Roman" pitchFamily="18" charset="0"/>
                <a:ea typeface="+mn-ea"/>
                <a:cs typeface="+mn-cs"/>
              </a:rPr>
              <a:t> temperate North America addresses long-term trends in ecosystem extent due to land conversion; basically since about 1600.  This criterion A3 then includes a series of thresholds of loss to determine which category is appropriate for red list status…</a:t>
            </a:r>
            <a:endParaRPr lang="en-US" sz="1200" b="0" i="0" u="none" strike="noStrike" kern="1200" dirty="0">
              <a:solidFill>
                <a:schemeClr val="tx1"/>
              </a:solidFill>
              <a:effectLst/>
              <a:latin typeface="Times New Roman" pitchFamily="18" charset="0"/>
              <a:ea typeface="+mn-ea"/>
              <a:cs typeface="+mn-cs"/>
            </a:endParaRPr>
          </a:p>
          <a:p>
            <a:pPr rtl="0" eaLnBrk="1" fontAlgn="auto" latinLnBrk="0" hangingPunct="1"/>
            <a:r>
              <a:rPr lang="en-AU" sz="1200" b="0" i="0" u="none" strike="noStrike" kern="1200" dirty="0">
                <a:solidFill>
                  <a:schemeClr val="tx1"/>
                </a:solidFill>
                <a:effectLst/>
                <a:latin typeface="Times New Roman" pitchFamily="18" charset="0"/>
                <a:ea typeface="+mn-ea"/>
                <a:cs typeface="+mn-cs"/>
              </a:rPr>
              <a:t> </a:t>
            </a:r>
            <a:endParaRPr lang="en-US" sz="1200" b="0" i="0" u="none" strike="noStrike"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1B6A36D-8EB7-4510-BA3F-D17AB69C9B46}" type="slidenum">
              <a:rPr lang="en-US" smtClean="0"/>
              <a:pPr/>
              <a:t>23</a:t>
            </a:fld>
            <a:endParaRPr lang="en-US"/>
          </a:p>
        </p:txBody>
      </p:sp>
    </p:spTree>
    <p:extLst>
      <p:ext uri="{BB962C8B-B14F-4D97-AF65-F5344CB8AC3E}">
        <p14:creationId xmlns:p14="http://schemas.microsoft.com/office/powerpoint/2010/main" val="383968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In</a:t>
            </a:r>
            <a:r>
              <a:rPr lang="en-US" baseline="0" dirty="0"/>
              <a:t> parallel to mapping current extent and land use, models have now been developed (@90m pixel resolution) that do not use current satellite imagery, but do utilize other geophysical layers to make predictive distributions of the “potential/historical” extent.  This model, using the NatureServe classification, forms the basis for documenting long-term trends in ecosystem extent under the RLE criterion A3.   Box shows the historic distribution, in orange-brown, of Central Tallgrass Prairie.  </a:t>
            </a:r>
          </a:p>
          <a:p>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24</a:t>
            </a:fld>
            <a:endParaRPr lang="en-US"/>
          </a:p>
        </p:txBody>
      </p:sp>
    </p:spTree>
    <p:extLst>
      <p:ext uri="{BB962C8B-B14F-4D97-AF65-F5344CB8AC3E}">
        <p14:creationId xmlns:p14="http://schemas.microsoft.com/office/powerpoint/2010/main" val="351555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baseline="0" dirty="0"/>
              <a:t>Box shows how the change in extent for Central Tallgrass Prairie is &gt; 95% decrease, which it shares with other ecosystem types in the same area and elsewhere. </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25</a:t>
            </a:fld>
            <a:endParaRPr lang="en-US"/>
          </a:p>
        </p:txBody>
      </p:sp>
    </p:spTree>
    <p:extLst>
      <p:ext uri="{BB962C8B-B14F-4D97-AF65-F5344CB8AC3E}">
        <p14:creationId xmlns:p14="http://schemas.microsoft.com/office/powerpoint/2010/main" val="3240471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2362200" y="514350"/>
            <a:ext cx="4572000" cy="25717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NatureServe</a:t>
            </a:r>
            <a:r>
              <a:rPr lang="en-US" baseline="0" dirty="0"/>
              <a:t> has been engaged in relative measures of ecological integrity or condition, identifying practical indicators to place any given example of an ecosystem types along this continuum of “excellent” to “poor” (and now “collapsed”).  IUCN framework is attempting to do the same, with some alternative terminology, focused on the “percent severity” of threatening conditions…</a:t>
            </a:r>
          </a:p>
          <a:p>
            <a:pPr eaLnBrk="1" hangingPunct="1">
              <a:spcBef>
                <a:spcPct val="0"/>
              </a:spcBef>
            </a:pPr>
            <a:r>
              <a:rPr lang="en-US" baseline="0" dirty="0"/>
              <a:t>Ecological integrity: </a:t>
            </a:r>
            <a:endParaRPr lang="en-US" dirty="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6E2AF8-FF13-4579-934A-41A17FEBA5BD}" type="slidenum">
              <a:rPr lang="en-US" smtClean="0"/>
              <a:pPr fontAlgn="base">
                <a:spcBef>
                  <a:spcPct val="0"/>
                </a:spcBef>
                <a:spcAft>
                  <a:spcPct val="0"/>
                </a:spcAft>
                <a:defRPr/>
              </a:pPr>
              <a:t>26</a:t>
            </a:fld>
            <a:endParaRPr lang="en-US"/>
          </a:p>
        </p:txBody>
      </p:sp>
    </p:spTree>
    <p:extLst>
      <p:ext uri="{BB962C8B-B14F-4D97-AF65-F5344CB8AC3E}">
        <p14:creationId xmlns:p14="http://schemas.microsoft.com/office/powerpoint/2010/main" val="43947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2475"/>
            <a:ext cx="6686550" cy="37623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Stephen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954C2-D7B7-4515-BC72-CA6022305D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381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Given the relatively</a:t>
            </a:r>
            <a:r>
              <a:rPr lang="en-US" baseline="0" dirty="0"/>
              <a:t> “mature” land use history of temperate North America, many degrading and disrupting land uses have been in place for greater &gt;50 years, and therefore, many of our measures apply only to this third timeframe (“long-term trends”) among the IUCN criteria C &amp; D. </a:t>
            </a:r>
          </a:p>
          <a:p>
            <a:endParaRPr lang="en-US" baseline="0" dirty="0"/>
          </a:p>
          <a:p>
            <a:r>
              <a:rPr lang="en-US" baseline="0" dirty="0"/>
              <a:t>From here, you can see that we are using measures to score the proportional of rangewide extent of the ecosystem type that is impacted at one or more levels of relative severity.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27</a:t>
            </a:fld>
            <a:endParaRPr lang="en-US"/>
          </a:p>
        </p:txBody>
      </p:sp>
    </p:spTree>
    <p:extLst>
      <p:ext uri="{BB962C8B-B14F-4D97-AF65-F5344CB8AC3E}">
        <p14:creationId xmlns:p14="http://schemas.microsoft.com/office/powerpoint/2010/main" val="339950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For illustration using big sagebrush</a:t>
            </a:r>
            <a:r>
              <a:rPr lang="en-US" baseline="0" dirty="0"/>
              <a:t> shrubland, we have applied rangewide indicators of landscape condition/fragmentation vs. invasive plants vs. fire regime alteration.  Each of these are summarized here by 100km hexagon across the range. It therefore enables a direct measure of proportional area affected at varying levels of severity by each measure. </a:t>
            </a:r>
          </a:p>
          <a:p>
            <a:endParaRPr lang="en-US" baseline="0" dirty="0"/>
          </a:p>
          <a:p>
            <a:r>
              <a:rPr lang="en-US" baseline="0" dirty="0"/>
              <a:t>In this case, landscape fragmentation and invasive plants each get combined to score for “biotic disruption” while fire regime alteration scores for “environmental degradation”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28</a:t>
            </a:fld>
            <a:endParaRPr lang="en-US"/>
          </a:p>
        </p:txBody>
      </p:sp>
    </p:spTree>
    <p:extLst>
      <p:ext uri="{BB962C8B-B14F-4D97-AF65-F5344CB8AC3E}">
        <p14:creationId xmlns:p14="http://schemas.microsoft.com/office/powerpoint/2010/main" val="1997800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For illustration using big sagebrush</a:t>
            </a:r>
            <a:r>
              <a:rPr lang="en-US" baseline="0" dirty="0"/>
              <a:t> shrubland, we have applied rangewide indicators of landscape condition/fragmentation vs. invasive plants vs. fire regime alteration.  Each of these are summarized here by 100km hexagon across the range. It therefore enables a direct measure of proportional area affected at varying levels of severity by each measure. </a:t>
            </a:r>
          </a:p>
          <a:p>
            <a:endParaRPr lang="en-US" baseline="0" dirty="0"/>
          </a:p>
          <a:p>
            <a:r>
              <a:rPr lang="en-US" baseline="0" dirty="0"/>
              <a:t>In this case, landscape fragmentation and invasive plants each get combined to score for “biotic disruption” while fire regime alteration scores for “environmental degradation”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29</a:t>
            </a:fld>
            <a:endParaRPr lang="en-US"/>
          </a:p>
        </p:txBody>
      </p:sp>
    </p:spTree>
    <p:extLst>
      <p:ext uri="{BB962C8B-B14F-4D97-AF65-F5344CB8AC3E}">
        <p14:creationId xmlns:p14="http://schemas.microsoft.com/office/powerpoint/2010/main" val="3982891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For illustration using big sagebrush</a:t>
            </a:r>
            <a:r>
              <a:rPr lang="en-US" baseline="0" dirty="0"/>
              <a:t> shrubland, we have applied rangewide indicators of landscape condition/fragmentation vs. invasive plants vs. fire regime alteration.  Each of these are summarized here by 100km hexagon across the range. It therefore enables a direct measure of proportional area affected at varying levels of severity by each measure. </a:t>
            </a:r>
          </a:p>
          <a:p>
            <a:endParaRPr lang="en-US" baseline="0" dirty="0"/>
          </a:p>
          <a:p>
            <a:r>
              <a:rPr lang="en-US" baseline="0" dirty="0"/>
              <a:t>In this case, landscape fragmentation and invasive plants each get combined to score for “biotic disruption” while fire regime alteration scores for “environmental degradation”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30</a:t>
            </a:fld>
            <a:endParaRPr lang="en-US"/>
          </a:p>
        </p:txBody>
      </p:sp>
    </p:spTree>
    <p:extLst>
      <p:ext uri="{BB962C8B-B14F-4D97-AF65-F5344CB8AC3E}">
        <p14:creationId xmlns:p14="http://schemas.microsoft.com/office/powerpoint/2010/main" val="1229550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Going back to our decision tree for the RLE, one might ask</a:t>
            </a:r>
            <a:r>
              <a:rPr lang="en-US" baseline="0" dirty="0"/>
              <a:t> where climate change is treated. Within the RLE framework, climate change is addressed mainly under “environmental degradation” over the upcoming 50 years. </a:t>
            </a:r>
          </a:p>
          <a:p>
            <a:endParaRPr lang="en-US" baseline="0" dirty="0"/>
          </a:p>
          <a:p>
            <a:r>
              <a:rPr lang="en-US" baseline="0" dirty="0"/>
              <a:t>In some limited cases, such as sea level rise impacts on coastal marshes and mangrove,, it might be treated as the predicted loss in areal extent over the next 50 years.</a:t>
            </a:r>
          </a:p>
          <a:p>
            <a:endParaRPr lang="en-US" baseline="0" dirty="0"/>
          </a:p>
          <a:p>
            <a:pPr rtl="0" eaLnBrk="1" fontAlgn="b" latinLnBrk="0" hangingPunct="1"/>
            <a:r>
              <a:rPr lang="en-AU" sz="1200" b="1" i="0" u="none" strike="noStrike" kern="1200" dirty="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31</a:t>
            </a:fld>
            <a:endParaRPr lang="en-US"/>
          </a:p>
        </p:txBody>
      </p:sp>
    </p:spTree>
    <p:extLst>
      <p:ext uri="{BB962C8B-B14F-4D97-AF65-F5344CB8AC3E}">
        <p14:creationId xmlns:p14="http://schemas.microsoft.com/office/powerpoint/2010/main" val="5458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dirty="0"/>
              <a:t>NatureServe</a:t>
            </a:r>
            <a:r>
              <a:rPr lang="en-US" baseline="0" dirty="0"/>
              <a:t> has developed a climate change vulnerability index approach that can directly measure the relative severity of climate change vulnerability (Very high, high, moderate, low) by 100km2 area for the mid-21</a:t>
            </a:r>
            <a:r>
              <a:rPr lang="en-US" baseline="30000" dirty="0"/>
              <a:t>st</a:t>
            </a:r>
            <a:r>
              <a:rPr lang="en-US" baseline="0" dirty="0"/>
              <a:t> century.  Vulnerability is a proxy for Severity. (E.g. Very High Vulnerability = 90% Relative Severity). This one example with big sagebrush shrubland </a:t>
            </a:r>
            <a:r>
              <a:rPr lang="en-US" baseline="0" dirty="0" err="1"/>
              <a:t>illustates</a:t>
            </a:r>
            <a:r>
              <a:rPr lang="en-US" baseline="0" dirty="0"/>
              <a:t> how the index results can be translated to relative severity scores for ecosystem red listing.  </a:t>
            </a:r>
          </a:p>
          <a:p>
            <a:endParaRPr lang="en-US" baseline="0" dirty="0"/>
          </a:p>
          <a:p>
            <a:r>
              <a:rPr lang="en-US" baseline="0" dirty="0"/>
              <a:t>In this case, it indicates that this type could score as Endangered based on criterion C2.</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32</a:t>
            </a:fld>
            <a:endParaRPr lang="en-US"/>
          </a:p>
        </p:txBody>
      </p:sp>
    </p:spTree>
    <p:extLst>
      <p:ext uri="{BB962C8B-B14F-4D97-AF65-F5344CB8AC3E}">
        <p14:creationId xmlns:p14="http://schemas.microsoft.com/office/powerpoint/2010/main" val="243143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r>
              <a:rPr lang="en-US" i="1" dirty="0"/>
              <a:t>Jumping back to the red listing process, this table illustrates an example of scoring several RLE criteria</a:t>
            </a:r>
            <a:r>
              <a:rPr lang="en-US" i="1" baseline="0" dirty="0"/>
              <a:t> for this big sagebrush shrubland in western North America. </a:t>
            </a:r>
          </a:p>
          <a:p>
            <a:endParaRPr lang="en-US" i="1" baseline="0" dirty="0"/>
          </a:p>
          <a:p>
            <a:r>
              <a:rPr lang="en-US" i="1" baseline="0" dirty="0"/>
              <a:t>Not yet accounting for climate change, this type approaches the thresholds for VU status, but will be scored for now as NT.  </a:t>
            </a:r>
          </a:p>
          <a:p>
            <a:endParaRPr lang="en-US" i="1" baseline="0" dirty="0"/>
          </a:p>
          <a:p>
            <a:r>
              <a:rPr lang="en-US" i="1" baseline="0" dirty="0"/>
              <a:t>And as with Red Listing for species, the “worst” score for one criterion translates to the overall score. </a:t>
            </a:r>
          </a:p>
          <a:p>
            <a:endParaRPr lang="en-US" i="1" baseline="0" dirty="0"/>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33</a:t>
            </a:fld>
            <a:endParaRPr lang="en-US"/>
          </a:p>
        </p:txBody>
      </p:sp>
    </p:spTree>
    <p:extLst>
      <p:ext uri="{BB962C8B-B14F-4D97-AF65-F5344CB8AC3E}">
        <p14:creationId xmlns:p14="http://schemas.microsoft.com/office/powerpoint/2010/main" val="2415522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Our initial results from North America show distinct patterns with extensive areas historically dominated by temperate grasslands, wetlands, and eastern forests converted for agriculture resulting in a large proportions of types scoring within the range of CR, EN or VU under IUCN criteria. </a:t>
            </a:r>
          </a:p>
          <a:p>
            <a:endParaRPr lang="en-US" i="1" dirty="0"/>
          </a:p>
          <a:p>
            <a:r>
              <a:rPr lang="en-US" i="1" dirty="0"/>
              <a:t>Here we show these results mapped on historical extent and current footprint. </a:t>
            </a:r>
          </a:p>
          <a:p>
            <a:endParaRPr lang="en-US" i="1" dirty="0"/>
          </a:p>
          <a:p>
            <a:r>
              <a:rPr lang="en-US" sz="1200" i="1" kern="1200" dirty="0">
                <a:solidFill>
                  <a:schemeClr val="tx1"/>
                </a:solidFill>
                <a:effectLst/>
                <a:latin typeface="Times New Roman" pitchFamily="18" charset="0"/>
                <a:ea typeface="+mn-ea"/>
                <a:cs typeface="+mn-cs"/>
              </a:rPr>
              <a:t>About 22% of current land area includes ecosystems scoring as CR, EN or VU.</a:t>
            </a: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pPr>
              <a:defRPr/>
            </a:pPr>
            <a:fld id="{06233C49-41FB-4607-82CB-E3D0B64E4D29}" type="slidenum">
              <a:rPr lang="en-US" smtClean="0"/>
              <a:pPr>
                <a:defRPr/>
              </a:pPr>
              <a:t>34</a:t>
            </a:fld>
            <a:endParaRPr lang="en-US" dirty="0"/>
          </a:p>
        </p:txBody>
      </p:sp>
    </p:spTree>
    <p:extLst>
      <p:ext uri="{BB962C8B-B14F-4D97-AF65-F5344CB8AC3E}">
        <p14:creationId xmlns:p14="http://schemas.microsoft.com/office/powerpoint/2010/main" val="863505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Times New Roman" pitchFamily="18" charset="0"/>
                <a:ea typeface="+mn-ea"/>
                <a:cs typeface="+mn-cs"/>
              </a:rPr>
              <a:t>A summary subset of the 640 ecosystems assessed (52% of types) include most diverse L3s in terms of L4s and L5s to provide an indication of the relationship among these classification levels</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Note the high variation in red list scores within each Macrogroup (L4) and certainly within individual L3 functional groups. </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Each macrogroup, and certainly L3 functional group, encompasses a wide range of types, some occurring across large to small area, in locations where threats stemming from land use vary from very intense to very limited. </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See one extreme in particular, Temperate </a:t>
            </a:r>
            <a:r>
              <a:rPr lang="en-US" sz="1200" i="1" kern="1200" dirty="0" err="1">
                <a:solidFill>
                  <a:schemeClr val="tx1"/>
                </a:solidFill>
                <a:effectLst/>
                <a:latin typeface="Times New Roman" pitchFamily="18" charset="0"/>
                <a:ea typeface="+mn-ea"/>
                <a:cs typeface="+mn-cs"/>
              </a:rPr>
              <a:t>subhumid</a:t>
            </a:r>
            <a:r>
              <a:rPr lang="en-US" sz="1200" i="1" kern="1200" dirty="0">
                <a:solidFill>
                  <a:schemeClr val="tx1"/>
                </a:solidFill>
                <a:effectLst/>
                <a:latin typeface="Times New Roman" pitchFamily="18" charset="0"/>
                <a:ea typeface="+mn-ea"/>
                <a:cs typeface="+mn-cs"/>
              </a:rPr>
              <a:t> grasslands, embody such a range from CR (tallgrass prairies) to LC types (montane grasslands and shrublands).</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Therefore the broader the classification concept, the more likely one is to mask underlying patterns of more extreme threat expressed in finer-grained classification concepts. </a:t>
            </a:r>
          </a:p>
        </p:txBody>
      </p:sp>
      <p:sp>
        <p:nvSpPr>
          <p:cNvPr id="4" name="Slide Number Placeholder 3"/>
          <p:cNvSpPr>
            <a:spLocks noGrp="1"/>
          </p:cNvSpPr>
          <p:nvPr>
            <p:ph type="sldNum" sz="quarter" idx="5"/>
          </p:nvPr>
        </p:nvSpPr>
        <p:spPr/>
        <p:txBody>
          <a:bodyPr/>
          <a:lstStyle/>
          <a:p>
            <a:fld id="{81B6A36D-8EB7-4510-BA3F-D17AB69C9B46}" type="slidenum">
              <a:rPr lang="en-US" smtClean="0"/>
              <a:pPr/>
              <a:t>35</a:t>
            </a:fld>
            <a:endParaRPr lang="en-US"/>
          </a:p>
        </p:txBody>
      </p:sp>
    </p:spTree>
    <p:extLst>
      <p:ext uri="{BB962C8B-B14F-4D97-AF65-F5344CB8AC3E}">
        <p14:creationId xmlns:p14="http://schemas.microsoft.com/office/powerpoint/2010/main" val="20419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i="1" kern="1200" dirty="0">
                <a:solidFill>
                  <a:schemeClr val="tx1"/>
                </a:solidFill>
                <a:effectLst/>
                <a:latin typeface="Times New Roman" pitchFamily="18" charset="0"/>
                <a:ea typeface="+mn-ea"/>
                <a:cs typeface="+mn-cs"/>
              </a:rPr>
              <a:t>In applying at-risk criteria to standardized classifications, we provide one important focus for governments and civil society to prioritize conservation effort. However, users of ecosystem risk assessment systems should be aware of the implications of classification approach and thematic detail on risk assessment outcomes.</a:t>
            </a:r>
            <a:endParaRPr lang="en-US" sz="1200" kern="1200" dirty="0">
              <a:solidFill>
                <a:schemeClr val="tx1"/>
              </a:solidFill>
              <a:effectLst/>
              <a:latin typeface="Times New Roman" pitchFamily="18" charset="0"/>
              <a:ea typeface="+mn-ea"/>
              <a:cs typeface="+mn-cs"/>
            </a:endParaRP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Using these two examples, we demonstrate a clear effect of classification scale on assessment results, so this is an important consideration for anyone applying these sorts of assessment frameworks.</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Types assessed at IUCN L3 or L4 clearly “mask” underlying status patterns that manifest themselves when finer-grain concepts are assessed.</a:t>
            </a:r>
          </a:p>
          <a:p>
            <a:endParaRPr lang="en-US" sz="1200" i="1" kern="1200" dirty="0">
              <a:solidFill>
                <a:schemeClr val="tx1"/>
              </a:solidFill>
              <a:effectLst/>
              <a:latin typeface="Times New Roman" pitchFamily="18" charset="0"/>
              <a:ea typeface="+mn-ea"/>
              <a:cs typeface="+mn-cs"/>
            </a:endParaRPr>
          </a:p>
          <a:p>
            <a:r>
              <a:rPr lang="en-US" sz="1200" i="1" kern="1200" dirty="0">
                <a:solidFill>
                  <a:schemeClr val="tx1"/>
                </a:solidFill>
                <a:effectLst/>
                <a:latin typeface="Times New Roman" pitchFamily="18" charset="0"/>
                <a:ea typeface="+mn-ea"/>
                <a:cs typeface="+mn-cs"/>
              </a:rPr>
              <a:t>Using the IUCN global typology, the L5 and L6 define the “sweet spot” for assessment that, at least considering conditions in North America and South Africa, strike a balance between identifying important patterns in status with available data. </a:t>
            </a:r>
          </a:p>
          <a:p>
            <a:endParaRPr lang="en-US" sz="1200" b="1" kern="1200" dirty="0">
              <a:solidFill>
                <a:schemeClr val="tx1"/>
              </a:solidFill>
              <a:effectLst/>
              <a:latin typeface="Times New Roman" pitchFamily="18" charset="0"/>
              <a:ea typeface="+mn-ea"/>
              <a:cs typeface="+mn-cs"/>
            </a:endParaRPr>
          </a:p>
          <a:p>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81B6A36D-8EB7-4510-BA3F-D17AB69C9B46}" type="slidenum">
              <a:rPr lang="en-US" smtClean="0"/>
              <a:pPr/>
              <a:t>36</a:t>
            </a:fld>
            <a:endParaRPr lang="en-US"/>
          </a:p>
        </p:txBody>
      </p:sp>
    </p:spTree>
    <p:extLst>
      <p:ext uri="{BB962C8B-B14F-4D97-AF65-F5344CB8AC3E}">
        <p14:creationId xmlns:p14="http://schemas.microsoft.com/office/powerpoint/2010/main" val="296212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Stephen</a:t>
            </a:r>
          </a:p>
        </p:txBody>
      </p:sp>
      <p:sp>
        <p:nvSpPr>
          <p:cNvPr id="4" name="Slide Number Placeholder 3"/>
          <p:cNvSpPr>
            <a:spLocks noGrp="1"/>
          </p:cNvSpPr>
          <p:nvPr>
            <p:ph type="sldNum" sz="quarter" idx="10"/>
          </p:nvPr>
        </p:nvSpPr>
        <p:spPr/>
        <p:txBody>
          <a:bodyPr/>
          <a:lstStyle/>
          <a:p>
            <a:fld id="{19A5F0A0-B540-47EF-80BC-E95857F72E5D}" type="slidenum">
              <a:rPr lang="en-CA" smtClean="0"/>
              <a:t>3</a:t>
            </a:fld>
            <a:endParaRPr lang="en-CA"/>
          </a:p>
        </p:txBody>
      </p:sp>
    </p:spTree>
    <p:extLst>
      <p:ext uri="{BB962C8B-B14F-4D97-AF65-F5344CB8AC3E}">
        <p14:creationId xmlns:p14="http://schemas.microsoft.com/office/powerpoint/2010/main" val="2800666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A5F0A0-B540-47EF-80BC-E95857F72E5D}" type="slidenum">
              <a:rPr lang="en-CA" smtClean="0"/>
              <a:t>37</a:t>
            </a:fld>
            <a:endParaRPr lang="en-CA"/>
          </a:p>
        </p:txBody>
      </p:sp>
    </p:spTree>
    <p:extLst>
      <p:ext uri="{BB962C8B-B14F-4D97-AF65-F5344CB8AC3E}">
        <p14:creationId xmlns:p14="http://schemas.microsoft.com/office/powerpoint/2010/main" val="2411401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Vegetation-based classification hierarchy, as one example to define terrestrial ecosystems for red listing. As you go down in the hierarchy, each classification unit describes a more specific unit that applies to increasingly localized areas.</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One example worked through the hierarchy</a:t>
            </a:r>
            <a:r>
              <a:rPr lang="en-US" baseline="0" dirty="0"/>
              <a:t> that occurs in the SE. Multiple alliances make up the “</a:t>
            </a:r>
            <a:r>
              <a:rPr kumimoji="0" lang="en-US" sz="1200" b="0" i="0" u="none" strike="noStrike" kern="1200" cap="none" normalizeH="0" baseline="0" dirty="0">
                <a:ln>
                  <a:noFill/>
                </a:ln>
                <a:solidFill>
                  <a:schemeClr val="tx1"/>
                </a:solidFill>
                <a:effectLst/>
                <a:latin typeface="Times New Roman" pitchFamily="18" charset="0"/>
                <a:ea typeface="Times New Roman" pitchFamily="18" charset="0"/>
                <a:cs typeface="Arial" pitchFamily="34" charset="0"/>
              </a:rPr>
              <a:t>Western Interior Riparian Forest &amp; Woodland</a:t>
            </a:r>
            <a:r>
              <a:rPr lang="en-US" baseline="0" dirty="0"/>
              <a:t>” group, and many associations make up each of those alliances.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our current work in temperate North America, the classification units fall into the Group to Alliance level of this vegetation hierarchy; around 90 units falling within the state.</a:t>
            </a:r>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38</a:t>
            </a:fld>
            <a:endParaRPr lang="en-US"/>
          </a:p>
        </p:txBody>
      </p:sp>
    </p:spTree>
    <p:extLst>
      <p:ext uri="{BB962C8B-B14F-4D97-AF65-F5344CB8AC3E}">
        <p14:creationId xmlns:p14="http://schemas.microsoft.com/office/powerpoint/2010/main" val="1496365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A5F0A0-B540-47EF-80BC-E95857F72E5D}" type="slidenum">
              <a:rPr lang="en-CA" smtClean="0"/>
              <a:t>52</a:t>
            </a:fld>
            <a:endParaRPr lang="en-CA"/>
          </a:p>
        </p:txBody>
      </p:sp>
    </p:spTree>
    <p:extLst>
      <p:ext uri="{BB962C8B-B14F-4D97-AF65-F5344CB8AC3E}">
        <p14:creationId xmlns:p14="http://schemas.microsoft.com/office/powerpoint/2010/main" val="285225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a:t>
            </a:r>
          </a:p>
          <a:p>
            <a:endParaRPr lang="en-US" dirty="0"/>
          </a:p>
          <a:p>
            <a:r>
              <a:rPr lang="en-US" dirty="0"/>
              <a:t>Bottom line is that there</a:t>
            </a:r>
            <a:r>
              <a:rPr lang="en-US" baseline="0" dirty="0"/>
              <a:t> are many people involved and getting educated in KBAs but progress relies on managing the process and decision making in the background</a:t>
            </a:r>
            <a:endParaRPr lang="en-CA" dirty="0"/>
          </a:p>
        </p:txBody>
      </p:sp>
      <p:sp>
        <p:nvSpPr>
          <p:cNvPr id="4" name="Slide Number Placeholder 3"/>
          <p:cNvSpPr>
            <a:spLocks noGrp="1"/>
          </p:cNvSpPr>
          <p:nvPr>
            <p:ph type="sldNum" sz="quarter" idx="10"/>
          </p:nvPr>
        </p:nvSpPr>
        <p:spPr/>
        <p:txBody>
          <a:bodyPr/>
          <a:lstStyle/>
          <a:p>
            <a:fld id="{19A5F0A0-B540-47EF-80BC-E95857F72E5D}" type="slidenum">
              <a:rPr lang="en-CA" smtClean="0"/>
              <a:t>4</a:t>
            </a:fld>
            <a:endParaRPr lang="en-CA"/>
          </a:p>
        </p:txBody>
      </p:sp>
    </p:spTree>
    <p:extLst>
      <p:ext uri="{BB962C8B-B14F-4D97-AF65-F5344CB8AC3E}">
        <p14:creationId xmlns:p14="http://schemas.microsoft.com/office/powerpoint/2010/main" val="209012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a:t>
            </a:r>
          </a:p>
          <a:p>
            <a:endParaRPr lang="en-CA" dirty="0"/>
          </a:p>
        </p:txBody>
      </p:sp>
      <p:sp>
        <p:nvSpPr>
          <p:cNvPr id="4" name="Slide Number Placeholder 3"/>
          <p:cNvSpPr>
            <a:spLocks noGrp="1"/>
          </p:cNvSpPr>
          <p:nvPr>
            <p:ph type="sldNum" sz="quarter" idx="10"/>
          </p:nvPr>
        </p:nvSpPr>
        <p:spPr/>
        <p:txBody>
          <a:bodyPr/>
          <a:lstStyle/>
          <a:p>
            <a:fld id="{19A5F0A0-B540-47EF-80BC-E95857F72E5D}" type="slidenum">
              <a:rPr lang="en-CA" smtClean="0"/>
              <a:t>5</a:t>
            </a:fld>
            <a:endParaRPr lang="en-CA"/>
          </a:p>
        </p:txBody>
      </p:sp>
    </p:spTree>
    <p:extLst>
      <p:ext uri="{BB962C8B-B14F-4D97-AF65-F5344CB8AC3E}">
        <p14:creationId xmlns:p14="http://schemas.microsoft.com/office/powerpoint/2010/main" val="62012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Stephen</a:t>
            </a:r>
          </a:p>
          <a:p>
            <a:endParaRPr lang="en-CA" dirty="0"/>
          </a:p>
        </p:txBody>
      </p:sp>
      <p:sp>
        <p:nvSpPr>
          <p:cNvPr id="4" name="Slide Number Placeholder 3"/>
          <p:cNvSpPr>
            <a:spLocks noGrp="1"/>
          </p:cNvSpPr>
          <p:nvPr>
            <p:ph type="sldNum" sz="quarter" idx="10"/>
          </p:nvPr>
        </p:nvSpPr>
        <p:spPr/>
        <p:txBody>
          <a:bodyPr/>
          <a:lstStyle/>
          <a:p>
            <a:fld id="{19A5F0A0-B540-47EF-80BC-E95857F72E5D}" type="slidenum">
              <a:rPr lang="en-CA" smtClean="0"/>
              <a:t>6</a:t>
            </a:fld>
            <a:endParaRPr lang="en-CA"/>
          </a:p>
        </p:txBody>
      </p:sp>
    </p:spTree>
    <p:extLst>
      <p:ext uri="{BB962C8B-B14F-4D97-AF65-F5344CB8AC3E}">
        <p14:creationId xmlns:p14="http://schemas.microsoft.com/office/powerpoint/2010/main" val="32499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2475"/>
            <a:ext cx="6686550" cy="37623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a:buNone/>
              <a:tabLst/>
              <a:defRPr/>
            </a:pPr>
            <a:r>
              <a:rPr lang="en-US" dirty="0"/>
              <a:t>Pat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F954C2-D7B7-4515-BC72-CA6022305D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293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2000" cy="25717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Vegetation-based classification hierarchy, as one example to define terrestrial ecosystems for red listing. As you go down in the hierarchy, each classification unit describes a more specific unit that applies to increasingly localized areas.</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One example worked through the hierarchy</a:t>
            </a:r>
            <a:r>
              <a:rPr lang="en-US" baseline="0" dirty="0"/>
              <a:t> that occurs in the SE. Multiple alliances make up the “</a:t>
            </a:r>
            <a:r>
              <a:rPr kumimoji="0" lang="en-US" sz="1200" b="0" i="0" u="none" strike="noStrike" kern="1200" cap="none" normalizeH="0" baseline="0" dirty="0">
                <a:ln>
                  <a:noFill/>
                </a:ln>
                <a:solidFill>
                  <a:schemeClr val="tx1"/>
                </a:solidFill>
                <a:effectLst/>
                <a:latin typeface="Times New Roman" pitchFamily="18" charset="0"/>
                <a:ea typeface="Times New Roman" pitchFamily="18" charset="0"/>
                <a:cs typeface="Arial" pitchFamily="34" charset="0"/>
              </a:rPr>
              <a:t>Western Interior Riparian Forest &amp; Woodland</a:t>
            </a:r>
            <a:r>
              <a:rPr lang="en-US" baseline="0" dirty="0"/>
              <a:t>” group, and many associations make up each of those alliances.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For our current work in temperate North America, the classification units fall into the Group to Alliance level of this vegetation hierarchy; around 90 units falling within the state.</a:t>
            </a:r>
          </a:p>
          <a:p>
            <a:endParaRPr lang="en-US" baseline="0"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9</a:t>
            </a:fld>
            <a:endParaRPr lang="en-US"/>
          </a:p>
        </p:txBody>
      </p:sp>
    </p:spTree>
    <p:extLst>
      <p:ext uri="{BB962C8B-B14F-4D97-AF65-F5344CB8AC3E}">
        <p14:creationId xmlns:p14="http://schemas.microsoft.com/office/powerpoint/2010/main" val="57304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results, mapped on historical extent and current footprint. </a:t>
            </a:r>
          </a:p>
        </p:txBody>
      </p:sp>
      <p:sp>
        <p:nvSpPr>
          <p:cNvPr id="4" name="Slide Number Placeholder 3"/>
          <p:cNvSpPr>
            <a:spLocks noGrp="1"/>
          </p:cNvSpPr>
          <p:nvPr>
            <p:ph type="sldNum" sz="quarter" idx="5"/>
          </p:nvPr>
        </p:nvSpPr>
        <p:spPr/>
        <p:txBody>
          <a:bodyPr/>
          <a:lstStyle/>
          <a:p>
            <a:pPr>
              <a:defRPr/>
            </a:pPr>
            <a:fld id="{06233C49-41FB-4607-82CB-E3D0B64E4D29}" type="slidenum">
              <a:rPr lang="en-US" smtClean="0"/>
              <a:pPr>
                <a:defRPr/>
              </a:pPr>
              <a:t>10</a:t>
            </a:fld>
            <a:endParaRPr lang="en-US" dirty="0"/>
          </a:p>
        </p:txBody>
      </p:sp>
    </p:spTree>
    <p:extLst>
      <p:ext uri="{BB962C8B-B14F-4D97-AF65-F5344CB8AC3E}">
        <p14:creationId xmlns:p14="http://schemas.microsoft.com/office/powerpoint/2010/main" val="331996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BA dec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164D-CCA3-45A5-AF0B-0DF0E945C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CD7EE10-DC4F-471B-84BF-C9A254735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6EFC4C0-3FE5-4D8F-A326-17C33211186E}"/>
              </a:ext>
            </a:extLst>
          </p:cNvPr>
          <p:cNvSpPr>
            <a:spLocks noGrp="1"/>
          </p:cNvSpPr>
          <p:nvPr>
            <p:ph type="dt" sz="half" idx="10"/>
          </p:nvPr>
        </p:nvSpPr>
        <p:spPr/>
        <p:txBody>
          <a:bodyPr/>
          <a:lstStyle/>
          <a:p>
            <a:fld id="{FABAD2B5-227D-4FD0-9E4F-F1F381C77609}" type="datetime1">
              <a:rPr lang="en-CA" smtClean="0"/>
              <a:t>2020-11-18</a:t>
            </a:fld>
            <a:endParaRPr lang="en-CA"/>
          </a:p>
        </p:txBody>
      </p:sp>
      <p:sp>
        <p:nvSpPr>
          <p:cNvPr id="5" name="Footer Placeholder 4">
            <a:extLst>
              <a:ext uri="{FF2B5EF4-FFF2-40B4-BE49-F238E27FC236}">
                <a16:creationId xmlns:a16="http://schemas.microsoft.com/office/drawing/2014/main" id="{26633A5D-7A87-42D3-91DF-7FB8E9022B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F73C4FC-CE9D-4890-91C1-8F4F1014A8B8}"/>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1008501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9D1E-D5C8-4BA5-A510-6EBF5F4CF5F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FE4A8B0-498E-4145-9398-13F9E32823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9AB1AA2-1B96-405F-BD6E-0110D5EA9605}"/>
              </a:ext>
            </a:extLst>
          </p:cNvPr>
          <p:cNvSpPr>
            <a:spLocks noGrp="1"/>
          </p:cNvSpPr>
          <p:nvPr>
            <p:ph type="dt" sz="half" idx="10"/>
          </p:nvPr>
        </p:nvSpPr>
        <p:spPr/>
        <p:txBody>
          <a:bodyPr/>
          <a:lstStyle/>
          <a:p>
            <a:fld id="{F00AA39F-9CCF-40CC-8F17-A518A0F988BE}" type="datetime1">
              <a:rPr lang="en-CA" smtClean="0"/>
              <a:t>2020-11-18</a:t>
            </a:fld>
            <a:endParaRPr lang="en-CA"/>
          </a:p>
        </p:txBody>
      </p:sp>
      <p:sp>
        <p:nvSpPr>
          <p:cNvPr id="5" name="Footer Placeholder 4">
            <a:extLst>
              <a:ext uri="{FF2B5EF4-FFF2-40B4-BE49-F238E27FC236}">
                <a16:creationId xmlns:a16="http://schemas.microsoft.com/office/drawing/2014/main" id="{B9E672AC-691E-46F7-B134-E181B454B2B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C602F1-5E0A-40C2-A071-75809014BF62}"/>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3470203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7C5137-FA5A-497D-A7F8-25B4846739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FC5C09-626B-49FA-B0DC-ECA28D48E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1E8BB2A-051A-454E-ACC2-EF670C8F6500}"/>
              </a:ext>
            </a:extLst>
          </p:cNvPr>
          <p:cNvSpPr>
            <a:spLocks noGrp="1"/>
          </p:cNvSpPr>
          <p:nvPr>
            <p:ph type="dt" sz="half" idx="10"/>
          </p:nvPr>
        </p:nvSpPr>
        <p:spPr/>
        <p:txBody>
          <a:bodyPr/>
          <a:lstStyle/>
          <a:p>
            <a:fld id="{71C99D0D-35B9-4743-9B9F-473AA706199F}" type="datetime1">
              <a:rPr lang="en-CA" smtClean="0"/>
              <a:t>2020-11-18</a:t>
            </a:fld>
            <a:endParaRPr lang="en-CA"/>
          </a:p>
        </p:txBody>
      </p:sp>
      <p:sp>
        <p:nvSpPr>
          <p:cNvPr id="5" name="Footer Placeholder 4">
            <a:extLst>
              <a:ext uri="{FF2B5EF4-FFF2-40B4-BE49-F238E27FC236}">
                <a16:creationId xmlns:a16="http://schemas.microsoft.com/office/drawing/2014/main" id="{186A37C2-BCB3-4C91-B669-FE6FF07123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A96EDFF-0195-4C2B-9DC4-EB7B70ECCAEA}"/>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1422620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Tree>
    <p:extLst>
      <p:ext uri="{BB962C8B-B14F-4D97-AF65-F5344CB8AC3E}">
        <p14:creationId xmlns:p14="http://schemas.microsoft.com/office/powerpoint/2010/main" val="281260677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22074-735E-468E-B807-D2BBD4D60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EA2061B-0318-4D81-89CC-426646DF6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5E76771-BF8A-4812-AF1F-90210E4168A9}"/>
              </a:ext>
            </a:extLst>
          </p:cNvPr>
          <p:cNvSpPr>
            <a:spLocks noGrp="1"/>
          </p:cNvSpPr>
          <p:nvPr>
            <p:ph type="dt" sz="half" idx="10"/>
          </p:nvPr>
        </p:nvSpPr>
        <p:spPr/>
        <p:txBody>
          <a:bodyPr/>
          <a:lstStyle/>
          <a:p>
            <a:fld id="{0C009718-FC0F-4186-9506-FAA4E28FF5C6}" type="datetime1">
              <a:rPr lang="en-CA" smtClean="0"/>
              <a:t>2020-11-18</a:t>
            </a:fld>
            <a:endParaRPr lang="en-CA"/>
          </a:p>
        </p:txBody>
      </p:sp>
      <p:sp>
        <p:nvSpPr>
          <p:cNvPr id="5" name="Footer Placeholder 4">
            <a:extLst>
              <a:ext uri="{FF2B5EF4-FFF2-40B4-BE49-F238E27FC236}">
                <a16:creationId xmlns:a16="http://schemas.microsoft.com/office/drawing/2014/main" id="{C6AB0B6A-A457-46FF-B5BA-229B9D6AF22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43384A5-F40F-4C0C-BE37-08F44863FD07}"/>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33203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679E-073D-427E-8228-638435E2824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D0A5A5-F4F6-4AB2-A6A8-92BC786A82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0DD09D0-B8B9-4B25-867B-B2DA32A79A7D}"/>
              </a:ext>
            </a:extLst>
          </p:cNvPr>
          <p:cNvSpPr>
            <a:spLocks noGrp="1"/>
          </p:cNvSpPr>
          <p:nvPr>
            <p:ph type="dt" sz="half" idx="10"/>
          </p:nvPr>
        </p:nvSpPr>
        <p:spPr/>
        <p:txBody>
          <a:bodyPr/>
          <a:lstStyle/>
          <a:p>
            <a:fld id="{9D5C188C-EE3E-4D84-B250-401E5BA4D74D}" type="datetime1">
              <a:rPr lang="en-CA" smtClean="0"/>
              <a:t>2020-11-18</a:t>
            </a:fld>
            <a:endParaRPr lang="en-CA"/>
          </a:p>
        </p:txBody>
      </p:sp>
      <p:sp>
        <p:nvSpPr>
          <p:cNvPr id="5" name="Footer Placeholder 4">
            <a:extLst>
              <a:ext uri="{FF2B5EF4-FFF2-40B4-BE49-F238E27FC236}">
                <a16:creationId xmlns:a16="http://schemas.microsoft.com/office/drawing/2014/main" id="{E58BB133-FAA4-49E1-A8F3-EB3443A5B4E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3DD766-9A42-452C-8E9B-2D6DBFD9E6B1}"/>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68878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1926-426D-4A45-99D8-8F4EFD0B4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7A732CA-09CB-4342-B7CB-A6EE90DA8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71C60-8033-4EE4-BE3A-1EC2643F2278}"/>
              </a:ext>
            </a:extLst>
          </p:cNvPr>
          <p:cNvSpPr>
            <a:spLocks noGrp="1"/>
          </p:cNvSpPr>
          <p:nvPr>
            <p:ph type="dt" sz="half" idx="10"/>
          </p:nvPr>
        </p:nvSpPr>
        <p:spPr/>
        <p:txBody>
          <a:bodyPr/>
          <a:lstStyle/>
          <a:p>
            <a:fld id="{E51165DE-CFF9-4584-90E9-41E9A0ABFEDA}" type="datetime1">
              <a:rPr lang="en-CA" smtClean="0"/>
              <a:t>2020-11-18</a:t>
            </a:fld>
            <a:endParaRPr lang="en-CA"/>
          </a:p>
        </p:txBody>
      </p:sp>
      <p:sp>
        <p:nvSpPr>
          <p:cNvPr id="5" name="Footer Placeholder 4">
            <a:extLst>
              <a:ext uri="{FF2B5EF4-FFF2-40B4-BE49-F238E27FC236}">
                <a16:creationId xmlns:a16="http://schemas.microsoft.com/office/drawing/2014/main" id="{D1A7DC0E-6CB8-4600-B04E-E92DD9361C8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4C9384-BD79-49C7-95BF-0608E6591569}"/>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292111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7D8DE-2454-4821-827F-4AD25B33F27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0DC0E62-4920-4B7C-A390-7525CF1DC2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B2502D5-293E-4A87-8447-33C554C406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B697458-5479-451E-B96D-8827174071D2}"/>
              </a:ext>
            </a:extLst>
          </p:cNvPr>
          <p:cNvSpPr>
            <a:spLocks noGrp="1"/>
          </p:cNvSpPr>
          <p:nvPr>
            <p:ph type="dt" sz="half" idx="10"/>
          </p:nvPr>
        </p:nvSpPr>
        <p:spPr/>
        <p:txBody>
          <a:bodyPr/>
          <a:lstStyle/>
          <a:p>
            <a:fld id="{6336DC43-34F1-44D5-8267-CA7E261927B5}" type="datetime1">
              <a:rPr lang="en-CA" smtClean="0"/>
              <a:t>2020-11-18</a:t>
            </a:fld>
            <a:endParaRPr lang="en-CA"/>
          </a:p>
        </p:txBody>
      </p:sp>
      <p:sp>
        <p:nvSpPr>
          <p:cNvPr id="6" name="Footer Placeholder 5">
            <a:extLst>
              <a:ext uri="{FF2B5EF4-FFF2-40B4-BE49-F238E27FC236}">
                <a16:creationId xmlns:a16="http://schemas.microsoft.com/office/drawing/2014/main" id="{E02BA778-35E2-4177-B5C9-4B2CAF6010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6757E84-4FFE-4FA3-80E6-FD75B5165567}"/>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4256093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D0D5F-F424-499D-B6A6-8BD82A8DB43B}"/>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951BDBA-3FE1-4600-8D50-6E8951279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261BCA-0590-4BC7-9FF6-150DD755B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A0A7C24-E52E-4887-A309-752375D02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E808FF-AE99-432B-BCC4-8D1C6D8BA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5C4215F-2373-4399-91B8-F0C634AFC075}"/>
              </a:ext>
            </a:extLst>
          </p:cNvPr>
          <p:cNvSpPr>
            <a:spLocks noGrp="1"/>
          </p:cNvSpPr>
          <p:nvPr>
            <p:ph type="dt" sz="half" idx="10"/>
          </p:nvPr>
        </p:nvSpPr>
        <p:spPr/>
        <p:txBody>
          <a:bodyPr/>
          <a:lstStyle/>
          <a:p>
            <a:fld id="{D78A5A40-8A75-4448-926F-40D09EC9E316}" type="datetime1">
              <a:rPr lang="en-CA" smtClean="0"/>
              <a:t>2020-11-18</a:t>
            </a:fld>
            <a:endParaRPr lang="en-CA"/>
          </a:p>
        </p:txBody>
      </p:sp>
      <p:sp>
        <p:nvSpPr>
          <p:cNvPr id="8" name="Footer Placeholder 7">
            <a:extLst>
              <a:ext uri="{FF2B5EF4-FFF2-40B4-BE49-F238E27FC236}">
                <a16:creationId xmlns:a16="http://schemas.microsoft.com/office/drawing/2014/main" id="{464F6582-30AC-46DC-B9D9-D79A2A987766}"/>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32813C6-B166-4C5D-A5C8-ECA3F59EE17D}"/>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3186698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C6C4D-E425-4D8E-BFE5-99662A22FC1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72EA274-FCF7-477B-B8D2-BBBDC2B2054E}"/>
              </a:ext>
            </a:extLst>
          </p:cNvPr>
          <p:cNvSpPr>
            <a:spLocks noGrp="1"/>
          </p:cNvSpPr>
          <p:nvPr>
            <p:ph type="dt" sz="half" idx="10"/>
          </p:nvPr>
        </p:nvSpPr>
        <p:spPr/>
        <p:txBody>
          <a:bodyPr/>
          <a:lstStyle/>
          <a:p>
            <a:fld id="{6AA9BE10-A7B0-40E6-9219-B98712599BEA}" type="datetime1">
              <a:rPr lang="en-CA" smtClean="0"/>
              <a:t>2020-11-18</a:t>
            </a:fld>
            <a:endParaRPr lang="en-CA"/>
          </a:p>
        </p:txBody>
      </p:sp>
      <p:sp>
        <p:nvSpPr>
          <p:cNvPr id="4" name="Footer Placeholder 3">
            <a:extLst>
              <a:ext uri="{FF2B5EF4-FFF2-40B4-BE49-F238E27FC236}">
                <a16:creationId xmlns:a16="http://schemas.microsoft.com/office/drawing/2014/main" id="{97D7B472-6E74-4F56-94D1-E7FDE1FBFCB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5A2F9EC-D293-4953-B45D-395283E19634}"/>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1829699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D7350-A2E2-4F10-9E7E-8C389C112A60}"/>
              </a:ext>
            </a:extLst>
          </p:cNvPr>
          <p:cNvSpPr>
            <a:spLocks noGrp="1"/>
          </p:cNvSpPr>
          <p:nvPr>
            <p:ph type="dt" sz="half" idx="10"/>
          </p:nvPr>
        </p:nvSpPr>
        <p:spPr/>
        <p:txBody>
          <a:bodyPr/>
          <a:lstStyle/>
          <a:p>
            <a:fld id="{ADEED2F4-D372-41F4-868F-BFC2BA930941}" type="datetime1">
              <a:rPr lang="en-CA" smtClean="0"/>
              <a:t>2020-11-18</a:t>
            </a:fld>
            <a:endParaRPr lang="en-CA"/>
          </a:p>
        </p:txBody>
      </p:sp>
      <p:sp>
        <p:nvSpPr>
          <p:cNvPr id="3" name="Footer Placeholder 2">
            <a:extLst>
              <a:ext uri="{FF2B5EF4-FFF2-40B4-BE49-F238E27FC236}">
                <a16:creationId xmlns:a16="http://schemas.microsoft.com/office/drawing/2014/main" id="{85CCF873-2A3D-438C-A0F6-1645D7433E7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36D5491-508D-4204-B727-1913DB8C766B}"/>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372007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F562B-9DE2-4B8D-AF46-AF2BD621EA0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FC63BD2-8994-45B7-A781-F4A0BB9EFF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610C41A-6523-4079-B6D0-073FF256015E}"/>
              </a:ext>
            </a:extLst>
          </p:cNvPr>
          <p:cNvSpPr>
            <a:spLocks noGrp="1"/>
          </p:cNvSpPr>
          <p:nvPr>
            <p:ph type="dt" sz="half" idx="10"/>
          </p:nvPr>
        </p:nvSpPr>
        <p:spPr/>
        <p:txBody>
          <a:bodyPr/>
          <a:lstStyle/>
          <a:p>
            <a:fld id="{3CA8AF1E-3450-43A7-A5D3-E3729E2B06F8}" type="datetime1">
              <a:rPr lang="en-CA" smtClean="0"/>
              <a:t>2020-11-18</a:t>
            </a:fld>
            <a:endParaRPr lang="en-CA"/>
          </a:p>
        </p:txBody>
      </p:sp>
      <p:sp>
        <p:nvSpPr>
          <p:cNvPr id="5" name="Footer Placeholder 4">
            <a:extLst>
              <a:ext uri="{FF2B5EF4-FFF2-40B4-BE49-F238E27FC236}">
                <a16:creationId xmlns:a16="http://schemas.microsoft.com/office/drawing/2014/main" id="{D067220A-32EF-4AD8-B2CA-CDDEB4BE55B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CE9ACD-0083-41FE-BC83-ADFCBDD818BE}"/>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852630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5F8A8-E2A4-4B1F-BAC8-2076F0446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318E4A2-544C-46DB-BBC4-35DD67A898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29D3271-E9DC-42C5-A1E6-2F1D22DDB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979858-6C67-41E7-93F9-F118CC388BC8}"/>
              </a:ext>
            </a:extLst>
          </p:cNvPr>
          <p:cNvSpPr>
            <a:spLocks noGrp="1"/>
          </p:cNvSpPr>
          <p:nvPr>
            <p:ph type="dt" sz="half" idx="10"/>
          </p:nvPr>
        </p:nvSpPr>
        <p:spPr/>
        <p:txBody>
          <a:bodyPr/>
          <a:lstStyle/>
          <a:p>
            <a:fld id="{1E0BB130-ADAD-451B-9AC9-9A0D4DD10C8F}" type="datetime1">
              <a:rPr lang="en-CA" smtClean="0"/>
              <a:t>2020-11-18</a:t>
            </a:fld>
            <a:endParaRPr lang="en-CA"/>
          </a:p>
        </p:txBody>
      </p:sp>
      <p:sp>
        <p:nvSpPr>
          <p:cNvPr id="6" name="Footer Placeholder 5">
            <a:extLst>
              <a:ext uri="{FF2B5EF4-FFF2-40B4-BE49-F238E27FC236}">
                <a16:creationId xmlns:a16="http://schemas.microsoft.com/office/drawing/2014/main" id="{5B57C06C-AE7C-4646-AAA5-10B20DAE909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DAE7C3-17B5-4CB1-B1E5-43E79DE67B18}"/>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2465699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231-33A0-4713-A5AC-1D4BE7DC8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6C6A724-6B4A-4DE7-81DF-81B2B2E00E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23E8108-B109-4EB1-9FA4-5987010A4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C6CE7-7864-4067-B510-EF2993D3AD3D}"/>
              </a:ext>
            </a:extLst>
          </p:cNvPr>
          <p:cNvSpPr>
            <a:spLocks noGrp="1"/>
          </p:cNvSpPr>
          <p:nvPr>
            <p:ph type="dt" sz="half" idx="10"/>
          </p:nvPr>
        </p:nvSpPr>
        <p:spPr/>
        <p:txBody>
          <a:bodyPr/>
          <a:lstStyle/>
          <a:p>
            <a:fld id="{3A53CD17-C117-4198-8884-B33B9191D928}" type="datetime1">
              <a:rPr lang="en-CA" smtClean="0"/>
              <a:t>2020-11-18</a:t>
            </a:fld>
            <a:endParaRPr lang="en-CA"/>
          </a:p>
        </p:txBody>
      </p:sp>
      <p:sp>
        <p:nvSpPr>
          <p:cNvPr id="6" name="Footer Placeholder 5">
            <a:extLst>
              <a:ext uri="{FF2B5EF4-FFF2-40B4-BE49-F238E27FC236}">
                <a16:creationId xmlns:a16="http://schemas.microsoft.com/office/drawing/2014/main" id="{C67FB70A-FFD0-4FED-8CF3-0D5CD857F6C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C43826B-431C-4F36-B826-6B7FB946E2CB}"/>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3642951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1577-0844-4C9F-9794-07181067DDA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46A71CB-526C-44B3-9DBC-FD9A4A7C7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4FD53B4-7D95-4598-985A-CC98A49238FF}"/>
              </a:ext>
            </a:extLst>
          </p:cNvPr>
          <p:cNvSpPr>
            <a:spLocks noGrp="1"/>
          </p:cNvSpPr>
          <p:nvPr>
            <p:ph type="dt" sz="half" idx="10"/>
          </p:nvPr>
        </p:nvSpPr>
        <p:spPr/>
        <p:txBody>
          <a:bodyPr/>
          <a:lstStyle/>
          <a:p>
            <a:fld id="{4307ECBA-025E-45F6-BA0D-9EC098E985DC}" type="datetime1">
              <a:rPr lang="en-CA" smtClean="0"/>
              <a:t>2020-11-18</a:t>
            </a:fld>
            <a:endParaRPr lang="en-CA"/>
          </a:p>
        </p:txBody>
      </p:sp>
      <p:sp>
        <p:nvSpPr>
          <p:cNvPr id="5" name="Footer Placeholder 4">
            <a:extLst>
              <a:ext uri="{FF2B5EF4-FFF2-40B4-BE49-F238E27FC236}">
                <a16:creationId xmlns:a16="http://schemas.microsoft.com/office/drawing/2014/main" id="{3EA09488-D213-48E7-8998-CC5D101C77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1CF80C-7729-41AB-AA23-55E991BD0F81}"/>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1347261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8403A7-B4AA-4B3B-AF19-7C18C27D25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4A26A64-81DF-455B-BBCF-B907EFD65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1FF58F-F2F2-4AF9-BEA5-C29D4AD2B132}"/>
              </a:ext>
            </a:extLst>
          </p:cNvPr>
          <p:cNvSpPr>
            <a:spLocks noGrp="1"/>
          </p:cNvSpPr>
          <p:nvPr>
            <p:ph type="dt" sz="half" idx="10"/>
          </p:nvPr>
        </p:nvSpPr>
        <p:spPr/>
        <p:txBody>
          <a:bodyPr/>
          <a:lstStyle/>
          <a:p>
            <a:fld id="{2179EB38-80A9-4DB1-8965-A83263795754}" type="datetime1">
              <a:rPr lang="en-CA" smtClean="0"/>
              <a:t>2020-11-18</a:t>
            </a:fld>
            <a:endParaRPr lang="en-CA"/>
          </a:p>
        </p:txBody>
      </p:sp>
      <p:sp>
        <p:nvSpPr>
          <p:cNvPr id="5" name="Footer Placeholder 4">
            <a:extLst>
              <a:ext uri="{FF2B5EF4-FFF2-40B4-BE49-F238E27FC236}">
                <a16:creationId xmlns:a16="http://schemas.microsoft.com/office/drawing/2014/main" id="{A4B46001-161C-4DFF-9207-EB834888498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BB2F98-DE4C-4267-9D7B-2C35241E55C9}"/>
              </a:ext>
            </a:extLst>
          </p:cNvPr>
          <p:cNvSpPr>
            <a:spLocks noGrp="1"/>
          </p:cNvSpPr>
          <p:nvPr>
            <p:ph type="sldNum" sz="quarter" idx="12"/>
          </p:nvPr>
        </p:nvSpPr>
        <p:spPr/>
        <p:txBody>
          <a:bodyPr/>
          <a:lstStyle/>
          <a:p>
            <a:fld id="{3A97CA5B-1160-4CBA-9319-64243643849C}" type="slidenum">
              <a:rPr lang="en-CA" smtClean="0"/>
              <a:t>‹#›</a:t>
            </a:fld>
            <a:endParaRPr lang="en-CA"/>
          </a:p>
        </p:txBody>
      </p:sp>
    </p:spTree>
    <p:extLst>
      <p:ext uri="{BB962C8B-B14F-4D97-AF65-F5344CB8AC3E}">
        <p14:creationId xmlns:p14="http://schemas.microsoft.com/office/powerpoint/2010/main" val="169621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FC279-A795-48D9-8D9E-C21C5816A0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48E13F7-BC22-4CB1-B0E5-7237EBAF2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22CCB4-9DE8-4452-97D4-4197A91484B9}"/>
              </a:ext>
            </a:extLst>
          </p:cNvPr>
          <p:cNvSpPr>
            <a:spLocks noGrp="1"/>
          </p:cNvSpPr>
          <p:nvPr>
            <p:ph type="dt" sz="half" idx="10"/>
          </p:nvPr>
        </p:nvSpPr>
        <p:spPr/>
        <p:txBody>
          <a:bodyPr/>
          <a:lstStyle/>
          <a:p>
            <a:fld id="{1C6BF36D-4BE6-45DA-B3DA-690937386131}" type="datetime1">
              <a:rPr lang="en-CA" smtClean="0"/>
              <a:t>2020-11-18</a:t>
            </a:fld>
            <a:endParaRPr lang="en-CA"/>
          </a:p>
        </p:txBody>
      </p:sp>
      <p:sp>
        <p:nvSpPr>
          <p:cNvPr id="5" name="Footer Placeholder 4">
            <a:extLst>
              <a:ext uri="{FF2B5EF4-FFF2-40B4-BE49-F238E27FC236}">
                <a16:creationId xmlns:a16="http://schemas.microsoft.com/office/drawing/2014/main" id="{A2F8977B-7B13-4903-9941-6D4A5AEAEE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6A71596-BFAB-4127-8F82-2EF240F6F786}"/>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56518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B9D3-AD0F-4B9C-A7DD-24F860AF8F4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9FBB0A3-85A6-4CE7-9D61-F4A507F881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08FE6CA-FBC8-49A1-80AF-C32C8C4E94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7DF9DB0-AF9C-4CC2-9316-9C0AE1D0C786}"/>
              </a:ext>
            </a:extLst>
          </p:cNvPr>
          <p:cNvSpPr>
            <a:spLocks noGrp="1"/>
          </p:cNvSpPr>
          <p:nvPr>
            <p:ph type="dt" sz="half" idx="10"/>
          </p:nvPr>
        </p:nvSpPr>
        <p:spPr/>
        <p:txBody>
          <a:bodyPr/>
          <a:lstStyle/>
          <a:p>
            <a:fld id="{FF09E47D-129F-41F0-94EA-CD3CD9EF0FD7}" type="datetime1">
              <a:rPr lang="en-CA" smtClean="0"/>
              <a:t>2020-11-18</a:t>
            </a:fld>
            <a:endParaRPr lang="en-CA"/>
          </a:p>
        </p:txBody>
      </p:sp>
      <p:sp>
        <p:nvSpPr>
          <p:cNvPr id="6" name="Footer Placeholder 5">
            <a:extLst>
              <a:ext uri="{FF2B5EF4-FFF2-40B4-BE49-F238E27FC236}">
                <a16:creationId xmlns:a16="http://schemas.microsoft.com/office/drawing/2014/main" id="{CC9BF0A6-267E-40D8-8264-F5E6502AB9F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CCF9EE5-214F-4122-9CD8-BA5DC4982B0D}"/>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317713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FC28-0E52-4646-B65F-16FC2B8ABD4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6DA0983-FCE1-4DE7-B2BC-F19C25393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5E4D74-0756-4FE2-A3F2-3D11273D33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5B671AA-CD34-4B81-A02C-5C03FAA7B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D6695D-29C8-45AB-A4D4-88A64DD41A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7561C3C-9B21-4E34-9738-4771AF2D5770}"/>
              </a:ext>
            </a:extLst>
          </p:cNvPr>
          <p:cNvSpPr>
            <a:spLocks noGrp="1"/>
          </p:cNvSpPr>
          <p:nvPr>
            <p:ph type="dt" sz="half" idx="10"/>
          </p:nvPr>
        </p:nvSpPr>
        <p:spPr/>
        <p:txBody>
          <a:bodyPr/>
          <a:lstStyle/>
          <a:p>
            <a:fld id="{50E00EF6-557C-4568-B44F-232FA0B104EB}" type="datetime1">
              <a:rPr lang="en-CA" smtClean="0"/>
              <a:t>2020-11-18</a:t>
            </a:fld>
            <a:endParaRPr lang="en-CA"/>
          </a:p>
        </p:txBody>
      </p:sp>
      <p:sp>
        <p:nvSpPr>
          <p:cNvPr id="8" name="Footer Placeholder 7">
            <a:extLst>
              <a:ext uri="{FF2B5EF4-FFF2-40B4-BE49-F238E27FC236}">
                <a16:creationId xmlns:a16="http://schemas.microsoft.com/office/drawing/2014/main" id="{96F1A8C4-F0BD-4E81-BF6A-265F59A6CA0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6202209-1834-4F77-AB13-C4DDFB5D6A7A}"/>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381352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371F1-3E58-4446-9BED-D64EA38C802C}"/>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A118B0B-0107-418C-A017-5D0BC7208CC7}"/>
              </a:ext>
            </a:extLst>
          </p:cNvPr>
          <p:cNvSpPr>
            <a:spLocks noGrp="1"/>
          </p:cNvSpPr>
          <p:nvPr>
            <p:ph type="dt" sz="half" idx="10"/>
          </p:nvPr>
        </p:nvSpPr>
        <p:spPr/>
        <p:txBody>
          <a:bodyPr/>
          <a:lstStyle/>
          <a:p>
            <a:fld id="{1C9525C7-4597-4BFE-B477-2C1A45804274}" type="datetime1">
              <a:rPr lang="en-CA" smtClean="0"/>
              <a:t>2020-11-18</a:t>
            </a:fld>
            <a:endParaRPr lang="en-CA"/>
          </a:p>
        </p:txBody>
      </p:sp>
      <p:sp>
        <p:nvSpPr>
          <p:cNvPr id="4" name="Footer Placeholder 3">
            <a:extLst>
              <a:ext uri="{FF2B5EF4-FFF2-40B4-BE49-F238E27FC236}">
                <a16:creationId xmlns:a16="http://schemas.microsoft.com/office/drawing/2014/main" id="{9FF87A7D-758D-48A7-95B6-4404DF2992B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1DB3F1E-9E16-48D9-A740-357053348CEA}"/>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45764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1E1EF-60C4-423A-8345-F160A8165C20}"/>
              </a:ext>
            </a:extLst>
          </p:cNvPr>
          <p:cNvSpPr>
            <a:spLocks noGrp="1"/>
          </p:cNvSpPr>
          <p:nvPr>
            <p:ph type="dt" sz="half" idx="10"/>
          </p:nvPr>
        </p:nvSpPr>
        <p:spPr/>
        <p:txBody>
          <a:bodyPr/>
          <a:lstStyle/>
          <a:p>
            <a:fld id="{08105419-6FB5-48E3-88B8-80EF9954A893}" type="datetime1">
              <a:rPr lang="en-CA" smtClean="0"/>
              <a:t>2020-11-18</a:t>
            </a:fld>
            <a:endParaRPr lang="en-CA"/>
          </a:p>
        </p:txBody>
      </p:sp>
      <p:sp>
        <p:nvSpPr>
          <p:cNvPr id="3" name="Footer Placeholder 2">
            <a:extLst>
              <a:ext uri="{FF2B5EF4-FFF2-40B4-BE49-F238E27FC236}">
                <a16:creationId xmlns:a16="http://schemas.microsoft.com/office/drawing/2014/main" id="{FE37DCED-41A7-46CE-BB7E-1D5DE2D093F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492EC3B-625B-42F2-889F-050E6939AFE2}"/>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92947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7F23-6BFF-47FF-A1CA-A7528219C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1850E1C-7A79-4201-AE08-57CBC92B59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A511652-F93F-41C9-83BC-E34841FFC7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E6C4D9-C05E-4527-9670-85DBC968043B}"/>
              </a:ext>
            </a:extLst>
          </p:cNvPr>
          <p:cNvSpPr>
            <a:spLocks noGrp="1"/>
          </p:cNvSpPr>
          <p:nvPr>
            <p:ph type="dt" sz="half" idx="10"/>
          </p:nvPr>
        </p:nvSpPr>
        <p:spPr/>
        <p:txBody>
          <a:bodyPr/>
          <a:lstStyle/>
          <a:p>
            <a:fld id="{905641E5-EA51-4C37-B214-C3C8B1BC1588}" type="datetime1">
              <a:rPr lang="en-CA" smtClean="0"/>
              <a:t>2020-11-18</a:t>
            </a:fld>
            <a:endParaRPr lang="en-CA"/>
          </a:p>
        </p:txBody>
      </p:sp>
      <p:sp>
        <p:nvSpPr>
          <p:cNvPr id="6" name="Footer Placeholder 5">
            <a:extLst>
              <a:ext uri="{FF2B5EF4-FFF2-40B4-BE49-F238E27FC236}">
                <a16:creationId xmlns:a16="http://schemas.microsoft.com/office/drawing/2014/main" id="{EF4A1AF4-1B87-4949-86AA-45A768D28E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061F0A1-F5BB-4B97-A8D4-B494F04CBBF4}"/>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4062464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8D5D-6F5A-47FD-9655-C783BFE41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FDC114B-763A-4767-B249-FA5F13096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A8787B7A-4785-4073-9BE2-031C7509E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19A2DC-5518-4C65-97C7-2BBBFCBE46E9}"/>
              </a:ext>
            </a:extLst>
          </p:cNvPr>
          <p:cNvSpPr>
            <a:spLocks noGrp="1"/>
          </p:cNvSpPr>
          <p:nvPr>
            <p:ph type="dt" sz="half" idx="10"/>
          </p:nvPr>
        </p:nvSpPr>
        <p:spPr/>
        <p:txBody>
          <a:bodyPr/>
          <a:lstStyle/>
          <a:p>
            <a:fld id="{35FABA47-249A-41A2-B778-BA81A6799A0E}" type="datetime1">
              <a:rPr lang="en-CA" smtClean="0"/>
              <a:t>2020-11-18</a:t>
            </a:fld>
            <a:endParaRPr lang="en-CA"/>
          </a:p>
        </p:txBody>
      </p:sp>
      <p:sp>
        <p:nvSpPr>
          <p:cNvPr id="6" name="Footer Placeholder 5">
            <a:extLst>
              <a:ext uri="{FF2B5EF4-FFF2-40B4-BE49-F238E27FC236}">
                <a16:creationId xmlns:a16="http://schemas.microsoft.com/office/drawing/2014/main" id="{619A05C1-CED6-46D3-8D87-A667B147261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762446F-A354-4E6E-9661-C02CE6C9E231}"/>
              </a:ext>
            </a:extLst>
          </p:cNvPr>
          <p:cNvSpPr>
            <a:spLocks noGrp="1"/>
          </p:cNvSpPr>
          <p:nvPr>
            <p:ph type="sldNum" sz="quarter" idx="12"/>
          </p:nvPr>
        </p:nvSpPr>
        <p:spPr/>
        <p:txBody>
          <a:bodyPr/>
          <a:lstStyle/>
          <a:p>
            <a:fld id="{BD9883B9-876C-4B32-A4D8-E3889EED9ECF}" type="slidenum">
              <a:rPr lang="en-CA" smtClean="0"/>
              <a:t>‹#›</a:t>
            </a:fld>
            <a:endParaRPr lang="en-CA"/>
          </a:p>
        </p:txBody>
      </p:sp>
    </p:spTree>
    <p:extLst>
      <p:ext uri="{BB962C8B-B14F-4D97-AF65-F5344CB8AC3E}">
        <p14:creationId xmlns:p14="http://schemas.microsoft.com/office/powerpoint/2010/main" val="3497139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A117B-655E-4F86-8C58-6628B43ECB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8D8EBBF-9A48-4D8A-BDB1-32AB39610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B128E6E-16E6-4415-AC09-55947CA87A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650FB-ADEF-4B14-9824-B4FD0193D544}" type="datetime1">
              <a:rPr lang="en-CA" smtClean="0"/>
              <a:t>2020-11-18</a:t>
            </a:fld>
            <a:endParaRPr lang="en-CA"/>
          </a:p>
        </p:txBody>
      </p:sp>
      <p:sp>
        <p:nvSpPr>
          <p:cNvPr id="5" name="Footer Placeholder 4">
            <a:extLst>
              <a:ext uri="{FF2B5EF4-FFF2-40B4-BE49-F238E27FC236}">
                <a16:creationId xmlns:a16="http://schemas.microsoft.com/office/drawing/2014/main" id="{57015CCF-1783-4BBA-B857-B054FE091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AABC5CE-94A0-4DF7-8A3F-98D48AF13D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883B9-876C-4B32-A4D8-E3889EED9ECF}" type="slidenum">
              <a:rPr lang="en-CA" smtClean="0"/>
              <a:t>‹#›</a:t>
            </a:fld>
            <a:endParaRPr lang="en-CA"/>
          </a:p>
        </p:txBody>
      </p:sp>
      <p:sp>
        <p:nvSpPr>
          <p:cNvPr id="7" name="Rectangle 6">
            <a:extLst>
              <a:ext uri="{FF2B5EF4-FFF2-40B4-BE49-F238E27FC236}">
                <a16:creationId xmlns:a16="http://schemas.microsoft.com/office/drawing/2014/main" id="{98DD3249-1543-4E8D-954B-1316BFBF8839}"/>
              </a:ext>
            </a:extLst>
          </p:cNvPr>
          <p:cNvSpPr/>
          <p:nvPr userDrawn="1"/>
        </p:nvSpPr>
        <p:spPr>
          <a:xfrm>
            <a:off x="0" y="6507804"/>
            <a:ext cx="12277344" cy="350196"/>
          </a:xfrm>
          <a:prstGeom prst="rect">
            <a:avLst/>
          </a:prstGeom>
          <a:solidFill>
            <a:srgbClr val="4472C4"/>
          </a:solidFill>
          <a:ln>
            <a:solidFill>
              <a:srgbClr val="0B91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D291B0A5-D93C-4857-A549-537F609780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070592" y="-100684"/>
            <a:ext cx="1857064" cy="1855239"/>
          </a:xfrm>
          <a:prstGeom prst="rect">
            <a:avLst/>
          </a:prstGeom>
        </p:spPr>
      </p:pic>
    </p:spTree>
    <p:extLst>
      <p:ext uri="{BB962C8B-B14F-4D97-AF65-F5344CB8AC3E}">
        <p14:creationId xmlns:p14="http://schemas.microsoft.com/office/powerpoint/2010/main" val="1410787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A9DCD-3093-4634-BACD-38B5F5BBA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67E3A22-BF83-45A3-809C-15E0AC8BC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00900FC-5E23-4051-BAF7-46375BC0C7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C793E-7BD6-41EA-9C99-AEF6DCCF8E26}" type="datetime1">
              <a:rPr lang="en-CA" smtClean="0"/>
              <a:t>2020-11-18</a:t>
            </a:fld>
            <a:endParaRPr lang="en-CA"/>
          </a:p>
        </p:txBody>
      </p:sp>
      <p:sp>
        <p:nvSpPr>
          <p:cNvPr id="5" name="Footer Placeholder 4">
            <a:extLst>
              <a:ext uri="{FF2B5EF4-FFF2-40B4-BE49-F238E27FC236}">
                <a16:creationId xmlns:a16="http://schemas.microsoft.com/office/drawing/2014/main" id="{0E2A0B7C-5355-4859-8FF4-3B67D87F8D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03AC409-5094-4FC7-87FC-E567061EE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7CA5B-1160-4CBA-9319-64243643849C}" type="slidenum">
              <a:rPr lang="en-CA" smtClean="0"/>
              <a:t>‹#›</a:t>
            </a:fld>
            <a:endParaRPr lang="en-CA"/>
          </a:p>
        </p:txBody>
      </p:sp>
    </p:spTree>
    <p:extLst>
      <p:ext uri="{BB962C8B-B14F-4D97-AF65-F5344CB8AC3E}">
        <p14:creationId xmlns:p14="http://schemas.microsoft.com/office/powerpoint/2010/main" val="4109046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doi.org/10.1371/journal.pone.023496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s://doi.org/10.1371/journal.pone.023496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4.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hyperlink" Target="https://www.mdpi.com/2073-445X/8/7/108" TargetMode="External"/><Relationship Id="rId5" Type="http://schemas.openxmlformats.org/officeDocument/2006/relationships/image" Target="../media/image51.jpeg"/><Relationship Id="rId10" Type="http://schemas.openxmlformats.org/officeDocument/2006/relationships/image" Target="../media/image41.png"/><Relationship Id="rId4" Type="http://schemas.openxmlformats.org/officeDocument/2006/relationships/image" Target="../media/image50.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20.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09DB47-F78B-46FA-ABB7-0A25ABE1899B}"/>
              </a:ext>
            </a:extLst>
          </p:cNvPr>
          <p:cNvSpPr>
            <a:spLocks noGrp="1"/>
          </p:cNvSpPr>
          <p:nvPr>
            <p:ph type="ctrTitle"/>
          </p:nvPr>
        </p:nvSpPr>
        <p:spPr>
          <a:xfrm>
            <a:off x="1200409" y="3208843"/>
            <a:ext cx="9791178" cy="1390876"/>
          </a:xfrm>
        </p:spPr>
        <p:txBody>
          <a:bodyPr>
            <a:noAutofit/>
          </a:bodyPr>
          <a:lstStyle/>
          <a:p>
            <a:r>
              <a:rPr lang="en-US" sz="4800" b="1" dirty="0"/>
              <a:t>Implementing KBAs in Canada -</a:t>
            </a:r>
            <a:br>
              <a:rPr lang="en-US" sz="4800" b="1" dirty="0"/>
            </a:br>
            <a:r>
              <a:rPr lang="en-US" sz="4800" b="1" dirty="0"/>
              <a:t>Ecosystem Criteria</a:t>
            </a:r>
            <a:endParaRPr lang="en-CA" sz="4800" b="1" dirty="0"/>
          </a:p>
        </p:txBody>
      </p:sp>
      <p:sp>
        <p:nvSpPr>
          <p:cNvPr id="5" name="Subtitle 2">
            <a:extLst>
              <a:ext uri="{FF2B5EF4-FFF2-40B4-BE49-F238E27FC236}">
                <a16:creationId xmlns:a16="http://schemas.microsoft.com/office/drawing/2014/main" id="{D948912F-6DDB-4E95-A4B5-E7CD8455AE97}"/>
              </a:ext>
            </a:extLst>
          </p:cNvPr>
          <p:cNvSpPr txBox="1">
            <a:spLocks/>
          </p:cNvSpPr>
          <p:nvPr/>
        </p:nvSpPr>
        <p:spPr>
          <a:xfrm>
            <a:off x="3232968" y="3164501"/>
            <a:ext cx="5425440" cy="4619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A" sz="2800"/>
          </a:p>
        </p:txBody>
      </p:sp>
      <p:sp>
        <p:nvSpPr>
          <p:cNvPr id="2" name="Slide Number Placeholder 1"/>
          <p:cNvSpPr>
            <a:spLocks noGrp="1"/>
          </p:cNvSpPr>
          <p:nvPr>
            <p:ph type="sldNum" sz="quarter" idx="12"/>
          </p:nvPr>
        </p:nvSpPr>
        <p:spPr>
          <a:xfrm>
            <a:off x="9058274" y="6010361"/>
            <a:ext cx="2743200" cy="365125"/>
          </a:xfrm>
        </p:spPr>
        <p:txBody>
          <a:bodyPr/>
          <a:lstStyle/>
          <a:p>
            <a:fld id="{BD9883B9-876C-4B32-A4D8-E3889EED9ECF}" type="slidenum">
              <a:rPr lang="en-CA" smtClean="0"/>
              <a:t>1</a:t>
            </a:fld>
            <a:endParaRPr lang="en-CA" dirty="0"/>
          </a:p>
        </p:txBody>
      </p:sp>
      <p:sp>
        <p:nvSpPr>
          <p:cNvPr id="3" name="TextBox 2"/>
          <p:cNvSpPr txBox="1"/>
          <p:nvPr/>
        </p:nvSpPr>
        <p:spPr>
          <a:xfrm>
            <a:off x="2648260" y="4918026"/>
            <a:ext cx="6895475" cy="954107"/>
          </a:xfrm>
          <a:prstGeom prst="rect">
            <a:avLst/>
          </a:prstGeom>
          <a:noFill/>
        </p:spPr>
        <p:txBody>
          <a:bodyPr wrap="square" rtlCol="0">
            <a:spAutoFit/>
          </a:bodyPr>
          <a:lstStyle/>
          <a:p>
            <a:pPr algn="ctr"/>
            <a:r>
              <a:rPr lang="en-US" sz="2800" dirty="0"/>
              <a:t>British Columbia KBA RLE workshop</a:t>
            </a:r>
          </a:p>
          <a:p>
            <a:pPr algn="ctr"/>
            <a:r>
              <a:rPr lang="en-US" sz="2800" dirty="0"/>
              <a:t>November 20, 2020</a:t>
            </a:r>
          </a:p>
        </p:txBody>
      </p:sp>
      <p:grpSp>
        <p:nvGrpSpPr>
          <p:cNvPr id="19" name="Group 18"/>
          <p:cNvGrpSpPr/>
          <p:nvPr/>
        </p:nvGrpSpPr>
        <p:grpSpPr>
          <a:xfrm>
            <a:off x="1200409" y="1782507"/>
            <a:ext cx="9960223" cy="1406082"/>
            <a:chOff x="733978" y="1045284"/>
            <a:chExt cx="9960223" cy="1406082"/>
          </a:xfrm>
        </p:grpSpPr>
        <p:grpSp>
          <p:nvGrpSpPr>
            <p:cNvPr id="18" name="Group 17"/>
            <p:cNvGrpSpPr/>
            <p:nvPr/>
          </p:nvGrpSpPr>
          <p:grpSpPr>
            <a:xfrm>
              <a:off x="733978" y="1045284"/>
              <a:ext cx="7648022" cy="1406082"/>
              <a:chOff x="1800778" y="1011012"/>
              <a:chExt cx="7648022" cy="1406082"/>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778" y="1022634"/>
                <a:ext cx="1859280" cy="139446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4184" y="1022634"/>
                <a:ext cx="971716" cy="1350118"/>
              </a:xfrm>
              <a:prstGeom prst="rect">
                <a:avLst/>
              </a:prstGeom>
            </p:spPr>
          </p:pic>
          <p:pic>
            <p:nvPicPr>
              <p:cNvPr id="14" name="Picture 13" descr="A picture containing grass, outdoor, field, grazing&#10;&#10;Description automatically generated"/>
              <p:cNvPicPr/>
              <p:nvPr/>
            </p:nvPicPr>
            <p:blipFill rotWithShape="1">
              <a:blip r:embed="rId5" cstate="screen">
                <a:extLst>
                  <a:ext uri="{28A0092B-C50C-407E-A947-70E740481C1C}">
                    <a14:useLocalDpi xmlns:a14="http://schemas.microsoft.com/office/drawing/2010/main"/>
                  </a:ext>
                </a:extLst>
              </a:blip>
              <a:srcRect t="4393" b="20559"/>
              <a:stretch/>
            </p:blipFill>
            <p:spPr>
              <a:xfrm>
                <a:off x="6613732" y="1011012"/>
                <a:ext cx="2835068" cy="1361740"/>
              </a:xfrm>
              <a:prstGeom prst="rect">
                <a:avLst/>
              </a:prstGeom>
            </p:spPr>
          </p:pic>
          <p:pic>
            <p:nvPicPr>
              <p:cNvPr id="15" name="Picture 14" descr="A close up of a fish&#10;&#10;Description automatically generated"/>
              <p:cNvPicPr/>
              <p:nvPr/>
            </p:nvPicPr>
            <p:blipFill rotWithShape="1">
              <a:blip r:embed="rId6" cstate="screen">
                <a:extLst>
                  <a:ext uri="{28A0092B-C50C-407E-A947-70E740481C1C}">
                    <a14:useLocalDpi xmlns:a14="http://schemas.microsoft.com/office/drawing/2010/main"/>
                  </a:ext>
                </a:extLst>
              </a:blip>
              <a:srcRect l="12145" r="17726" b="4742"/>
              <a:stretch/>
            </p:blipFill>
            <p:spPr>
              <a:xfrm>
                <a:off x="3707890" y="1011012"/>
                <a:ext cx="1838462" cy="1386084"/>
              </a:xfrm>
              <a:prstGeom prst="rect">
                <a:avLst/>
              </a:prstGeom>
            </p:spPr>
          </p:pic>
        </p:grpSp>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l="514" t="63029" r="53209"/>
            <a:stretch/>
          </p:blipFill>
          <p:spPr>
            <a:xfrm>
              <a:off x="8429832" y="1054100"/>
              <a:ext cx="2264369" cy="1356781"/>
            </a:xfrm>
            <a:prstGeom prst="rect">
              <a:avLst/>
            </a:prstGeom>
          </p:spPr>
        </p:pic>
      </p:grpSp>
    </p:spTree>
    <p:extLst>
      <p:ext uri="{BB962C8B-B14F-4D97-AF65-F5344CB8AC3E}">
        <p14:creationId xmlns:p14="http://schemas.microsoft.com/office/powerpoint/2010/main" val="362561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6F2CDF-A949-4384-94C6-A9105ABA3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082" y="1772001"/>
            <a:ext cx="2151290" cy="2520274"/>
          </a:xfrm>
          <a:prstGeom prst="rect">
            <a:avLst/>
          </a:prstGeom>
        </p:spPr>
      </p:pic>
      <p:pic>
        <p:nvPicPr>
          <p:cNvPr id="10" name="Picture 1">
            <a:extLst>
              <a:ext uri="{FF2B5EF4-FFF2-40B4-BE49-F238E27FC236}">
                <a16:creationId xmlns:a16="http://schemas.microsoft.com/office/drawing/2014/main" id="{0C1B7D76-3895-4AC8-97AE-ABD7D65D30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3341" y="5461338"/>
            <a:ext cx="639741" cy="239008"/>
          </a:xfrm>
          <a:prstGeom prst="rect">
            <a:avLst/>
          </a:prstGeom>
          <a:noFill/>
          <a:ln w="9525">
            <a:noFill/>
            <a:miter lim="800000"/>
            <a:headEnd/>
            <a:tailEnd/>
          </a:ln>
        </p:spPr>
      </p:pic>
      <p:sp>
        <p:nvSpPr>
          <p:cNvPr id="12" name="Rectangle 11">
            <a:extLst>
              <a:ext uri="{FF2B5EF4-FFF2-40B4-BE49-F238E27FC236}">
                <a16:creationId xmlns:a16="http://schemas.microsoft.com/office/drawing/2014/main" id="{8CB92633-9E63-4A58-9907-2426F32945B7}"/>
              </a:ext>
            </a:extLst>
          </p:cNvPr>
          <p:cNvSpPr/>
          <p:nvPr/>
        </p:nvSpPr>
        <p:spPr>
          <a:xfrm>
            <a:off x="9344695" y="5603254"/>
            <a:ext cx="2395293" cy="892167"/>
          </a:xfrm>
          <a:prstGeom prst="rect">
            <a:avLst/>
          </a:prstGeom>
        </p:spPr>
        <p:txBody>
          <a:bodyPr wrap="square">
            <a:spAutoFit/>
          </a:bodyPr>
          <a:lstStyle/>
          <a:p>
            <a:pPr marL="118745" marR="0" indent="-118745">
              <a:lnSpc>
                <a:spcPct val="115000"/>
              </a:lnSpc>
              <a:spcBef>
                <a:spcPts val="0"/>
              </a:spcBef>
              <a:spcAft>
                <a:spcPts val="0"/>
              </a:spcAft>
            </a:pPr>
            <a:r>
              <a:rPr lang="en-US" sz="1000" dirty="0">
                <a:solidFill>
                  <a:schemeClr val="bg1"/>
                </a:solidFill>
                <a:ea typeface="Times New Roman" panose="02020603050405020304" pitchFamily="18" charset="0"/>
                <a:cs typeface="Times New Roman" panose="02020603050405020304" pitchFamily="18" charset="0"/>
              </a:rPr>
              <a:t>Comer, P.J., J.C. Hak, et al.. </a:t>
            </a:r>
            <a:r>
              <a:rPr lang="en-US" sz="1000" i="1" dirty="0">
                <a:solidFill>
                  <a:schemeClr val="bg1"/>
                </a:solidFill>
                <a:ea typeface="Times New Roman" panose="02020603050405020304" pitchFamily="18" charset="0"/>
                <a:cs typeface="Times New Roman" panose="02020603050405020304" pitchFamily="18" charset="0"/>
              </a:rPr>
              <a:t>in prep</a:t>
            </a:r>
            <a:r>
              <a:rPr lang="en-US" sz="1000" dirty="0">
                <a:solidFill>
                  <a:schemeClr val="bg1"/>
                </a:solidFill>
                <a:ea typeface="Times New Roman" panose="02020603050405020304" pitchFamily="18" charset="0"/>
                <a:cs typeface="Times New Roman" panose="02020603050405020304" pitchFamily="18" charset="0"/>
              </a:rPr>
              <a:t>. </a:t>
            </a:r>
            <a:r>
              <a:rPr lang="en-US" sz="900" dirty="0">
                <a:solidFill>
                  <a:schemeClr val="bg1"/>
                </a:solidFill>
              </a:rPr>
              <a:t>Documenting At-risk Status of Terrestrial Ecosystems in Temperate and Tropical North America. For </a:t>
            </a:r>
            <a:r>
              <a:rPr lang="en-US" sz="900" i="1" dirty="0">
                <a:solidFill>
                  <a:schemeClr val="bg1"/>
                </a:solidFill>
              </a:rPr>
              <a:t>Conservation Biology</a:t>
            </a:r>
            <a:endParaRPr lang="en-US" sz="900" i="1" dirty="0">
              <a:solidFill>
                <a:schemeClr val="bg1"/>
              </a:solidFill>
              <a:effectLs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45E268C-80CC-443F-AB3B-F2388318D98A}"/>
              </a:ext>
            </a:extLst>
          </p:cNvPr>
          <p:cNvPicPr>
            <a:picLocks noChangeAspect="1"/>
          </p:cNvPicPr>
          <p:nvPr/>
        </p:nvPicPr>
        <p:blipFill>
          <a:blip r:embed="rId5"/>
          <a:stretch>
            <a:fillRect/>
          </a:stretch>
        </p:blipFill>
        <p:spPr>
          <a:xfrm>
            <a:off x="384418" y="215435"/>
            <a:ext cx="2458065" cy="1442960"/>
          </a:xfrm>
          <a:prstGeom prst="rect">
            <a:avLst/>
          </a:prstGeom>
        </p:spPr>
      </p:pic>
      <p:sp>
        <p:nvSpPr>
          <p:cNvPr id="14" name="TextBox 13">
            <a:extLst>
              <a:ext uri="{FF2B5EF4-FFF2-40B4-BE49-F238E27FC236}">
                <a16:creationId xmlns:a16="http://schemas.microsoft.com/office/drawing/2014/main" id="{1C7B51C7-E1E2-42FF-BCAD-510247D317AF}"/>
              </a:ext>
            </a:extLst>
          </p:cNvPr>
          <p:cNvSpPr txBox="1"/>
          <p:nvPr/>
        </p:nvSpPr>
        <p:spPr>
          <a:xfrm>
            <a:off x="200803" y="4314439"/>
            <a:ext cx="2819400" cy="2416046"/>
          </a:xfrm>
          <a:prstGeom prst="rect">
            <a:avLst/>
          </a:prstGeom>
          <a:noFill/>
        </p:spPr>
        <p:txBody>
          <a:bodyPr wrap="square" rtlCol="0">
            <a:spAutoFit/>
          </a:bodyPr>
          <a:lstStyle/>
          <a:p>
            <a:r>
              <a:rPr lang="en-US" sz="1050" dirty="0">
                <a:solidFill>
                  <a:schemeClr val="tx2"/>
                </a:solidFill>
              </a:rPr>
              <a:t>NatureServe terrestrial ecological system types @ Level 6 of vegetation hierarchy</a:t>
            </a:r>
          </a:p>
          <a:p>
            <a:endParaRPr lang="en-US" dirty="0">
              <a:solidFill>
                <a:schemeClr val="tx2"/>
              </a:solidFill>
            </a:endParaRPr>
          </a:p>
          <a:p>
            <a:r>
              <a:rPr lang="en-US" sz="1600" dirty="0"/>
              <a:t>Analysis of 107 grassland and savanna ecosystems in temperate North America, 63% of grassland and savanna ecosystem types scored as threatened.  </a:t>
            </a:r>
            <a:endParaRPr lang="en-US" sz="1600" b="1" dirty="0">
              <a:solidFill>
                <a:schemeClr val="tx2"/>
              </a:solidFill>
            </a:endParaRPr>
          </a:p>
        </p:txBody>
      </p:sp>
      <p:pic>
        <p:nvPicPr>
          <p:cNvPr id="4" name="Picture 3" descr="Map&#10;&#10;Description automatically generated">
            <a:extLst>
              <a:ext uri="{FF2B5EF4-FFF2-40B4-BE49-F238E27FC236}">
                <a16:creationId xmlns:a16="http://schemas.microsoft.com/office/drawing/2014/main" id="{BAD1D42D-D9F0-4877-9CCE-A2630505B0C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sp>
        <p:nvSpPr>
          <p:cNvPr id="18" name="TextBox 17">
            <a:extLst>
              <a:ext uri="{FF2B5EF4-FFF2-40B4-BE49-F238E27FC236}">
                <a16:creationId xmlns:a16="http://schemas.microsoft.com/office/drawing/2014/main" id="{1384C02A-2CDD-4C96-830B-EED22B1A0671}"/>
              </a:ext>
            </a:extLst>
          </p:cNvPr>
          <p:cNvSpPr txBox="1"/>
          <p:nvPr/>
        </p:nvSpPr>
        <p:spPr>
          <a:xfrm>
            <a:off x="7694879" y="5867400"/>
            <a:ext cx="2706156" cy="715196"/>
          </a:xfrm>
          <a:prstGeom prst="rect">
            <a:avLst/>
          </a:prstGeom>
          <a:noFill/>
        </p:spPr>
        <p:txBody>
          <a:bodyPr wrap="square">
            <a:spAutoFit/>
          </a:bodyPr>
          <a:lstStyle/>
          <a:p>
            <a:pPr marL="114300" marR="0" indent="-114300">
              <a:lnSpc>
                <a:spcPct val="115000"/>
              </a:lnSpc>
              <a:spcBef>
                <a:spcPts val="0"/>
              </a:spcBef>
              <a:spcAft>
                <a:spcPts val="0"/>
              </a:spcAft>
            </a:pPr>
            <a:r>
              <a:rPr lang="en-US" sz="900" dirty="0">
                <a:effectLst/>
                <a:latin typeface="Century Gothic" panose="020B0502020202020204" pitchFamily="34" charset="0"/>
                <a:ea typeface="Times New Roman" panose="02020603050405020304" pitchFamily="18" charset="0"/>
                <a:cs typeface="Times New Roman" panose="02020603050405020304" pitchFamily="18" charset="0"/>
              </a:rPr>
              <a:t>Comer, P.J. 2020. Red Listing Temperate Grasslands and Savannas in North America. </a:t>
            </a:r>
            <a:r>
              <a:rPr lang="en-US" sz="900" i="1" dirty="0">
                <a:effectLst/>
                <a:latin typeface="Century Gothic" panose="020B0502020202020204" pitchFamily="34" charset="0"/>
                <a:ea typeface="Times New Roman" panose="02020603050405020304" pitchFamily="18" charset="0"/>
                <a:cs typeface="Times New Roman" panose="02020603050405020304" pitchFamily="18" charset="0"/>
              </a:rPr>
              <a:t>Imperiled: The Encyclopedia of Conservation. Elsevier.</a:t>
            </a:r>
            <a:endParaRPr lang="en-US" sz="9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974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6F2CDF-A949-4384-94C6-A9105ABA3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082" y="1772001"/>
            <a:ext cx="2151290" cy="2520274"/>
          </a:xfrm>
          <a:prstGeom prst="rect">
            <a:avLst/>
          </a:prstGeom>
        </p:spPr>
      </p:pic>
      <p:pic>
        <p:nvPicPr>
          <p:cNvPr id="10" name="Picture 1">
            <a:extLst>
              <a:ext uri="{FF2B5EF4-FFF2-40B4-BE49-F238E27FC236}">
                <a16:creationId xmlns:a16="http://schemas.microsoft.com/office/drawing/2014/main" id="{0C1B7D76-3895-4AC8-97AE-ABD7D65D30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3341" y="5461338"/>
            <a:ext cx="639741" cy="239008"/>
          </a:xfrm>
          <a:prstGeom prst="rect">
            <a:avLst/>
          </a:prstGeom>
          <a:noFill/>
          <a:ln w="9525">
            <a:noFill/>
            <a:miter lim="800000"/>
            <a:headEnd/>
            <a:tailEnd/>
          </a:ln>
        </p:spPr>
      </p:pic>
      <p:sp>
        <p:nvSpPr>
          <p:cNvPr id="12" name="Rectangle 11">
            <a:extLst>
              <a:ext uri="{FF2B5EF4-FFF2-40B4-BE49-F238E27FC236}">
                <a16:creationId xmlns:a16="http://schemas.microsoft.com/office/drawing/2014/main" id="{8CB92633-9E63-4A58-9907-2426F32945B7}"/>
              </a:ext>
            </a:extLst>
          </p:cNvPr>
          <p:cNvSpPr/>
          <p:nvPr/>
        </p:nvSpPr>
        <p:spPr>
          <a:xfrm>
            <a:off x="9344695" y="5603254"/>
            <a:ext cx="2395293" cy="892167"/>
          </a:xfrm>
          <a:prstGeom prst="rect">
            <a:avLst/>
          </a:prstGeom>
        </p:spPr>
        <p:txBody>
          <a:bodyPr wrap="square">
            <a:spAutoFit/>
          </a:bodyPr>
          <a:lstStyle/>
          <a:p>
            <a:pPr marL="118745" marR="0" indent="-118745">
              <a:lnSpc>
                <a:spcPct val="115000"/>
              </a:lnSpc>
              <a:spcBef>
                <a:spcPts val="0"/>
              </a:spcBef>
              <a:spcAft>
                <a:spcPts val="0"/>
              </a:spcAft>
            </a:pPr>
            <a:r>
              <a:rPr lang="en-US" sz="1000" dirty="0">
                <a:solidFill>
                  <a:schemeClr val="bg1"/>
                </a:solidFill>
                <a:ea typeface="Times New Roman" panose="02020603050405020304" pitchFamily="18" charset="0"/>
                <a:cs typeface="Times New Roman" panose="02020603050405020304" pitchFamily="18" charset="0"/>
              </a:rPr>
              <a:t>Comer, P.J., J.C. Hak, et al.. </a:t>
            </a:r>
            <a:r>
              <a:rPr lang="en-US" sz="1000" i="1" dirty="0">
                <a:solidFill>
                  <a:schemeClr val="bg1"/>
                </a:solidFill>
                <a:ea typeface="Times New Roman" panose="02020603050405020304" pitchFamily="18" charset="0"/>
                <a:cs typeface="Times New Roman" panose="02020603050405020304" pitchFamily="18" charset="0"/>
              </a:rPr>
              <a:t>in prep</a:t>
            </a:r>
            <a:r>
              <a:rPr lang="en-US" sz="1000" dirty="0">
                <a:solidFill>
                  <a:schemeClr val="bg1"/>
                </a:solidFill>
                <a:ea typeface="Times New Roman" panose="02020603050405020304" pitchFamily="18" charset="0"/>
                <a:cs typeface="Times New Roman" panose="02020603050405020304" pitchFamily="18" charset="0"/>
              </a:rPr>
              <a:t>. </a:t>
            </a:r>
            <a:r>
              <a:rPr lang="en-US" sz="900" dirty="0">
                <a:solidFill>
                  <a:schemeClr val="bg1"/>
                </a:solidFill>
              </a:rPr>
              <a:t>Documenting At-risk Status of Terrestrial Ecosystems in Temperate and Tropical North America. For </a:t>
            </a:r>
            <a:r>
              <a:rPr lang="en-US" sz="900" i="1" dirty="0">
                <a:solidFill>
                  <a:schemeClr val="bg1"/>
                </a:solidFill>
              </a:rPr>
              <a:t>Conservation Biology</a:t>
            </a:r>
            <a:endParaRPr lang="en-US" sz="900" i="1" dirty="0">
              <a:solidFill>
                <a:schemeClr val="bg1"/>
              </a:solidFill>
              <a:effectLs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45E268C-80CC-443F-AB3B-F2388318D98A}"/>
              </a:ext>
            </a:extLst>
          </p:cNvPr>
          <p:cNvPicPr>
            <a:picLocks noChangeAspect="1"/>
          </p:cNvPicPr>
          <p:nvPr/>
        </p:nvPicPr>
        <p:blipFill>
          <a:blip r:embed="rId5"/>
          <a:stretch>
            <a:fillRect/>
          </a:stretch>
        </p:blipFill>
        <p:spPr>
          <a:xfrm>
            <a:off x="384418" y="215435"/>
            <a:ext cx="2458065" cy="1442960"/>
          </a:xfrm>
          <a:prstGeom prst="rect">
            <a:avLst/>
          </a:prstGeom>
        </p:spPr>
      </p:pic>
      <p:sp>
        <p:nvSpPr>
          <p:cNvPr id="14" name="TextBox 13">
            <a:extLst>
              <a:ext uri="{FF2B5EF4-FFF2-40B4-BE49-F238E27FC236}">
                <a16:creationId xmlns:a16="http://schemas.microsoft.com/office/drawing/2014/main" id="{1C7B51C7-E1E2-42FF-BCAD-510247D317AF}"/>
              </a:ext>
            </a:extLst>
          </p:cNvPr>
          <p:cNvSpPr txBox="1"/>
          <p:nvPr/>
        </p:nvSpPr>
        <p:spPr>
          <a:xfrm>
            <a:off x="200803" y="4314439"/>
            <a:ext cx="2819400" cy="2416046"/>
          </a:xfrm>
          <a:prstGeom prst="rect">
            <a:avLst/>
          </a:prstGeom>
          <a:noFill/>
        </p:spPr>
        <p:txBody>
          <a:bodyPr wrap="square" rtlCol="0">
            <a:spAutoFit/>
          </a:bodyPr>
          <a:lstStyle/>
          <a:p>
            <a:r>
              <a:rPr lang="en-US" sz="1050" dirty="0">
                <a:solidFill>
                  <a:schemeClr val="tx2"/>
                </a:solidFill>
              </a:rPr>
              <a:t>NatureServe terrestrial ecological system types @ Level 6 of vegetation hierarchy</a:t>
            </a:r>
          </a:p>
          <a:p>
            <a:endParaRPr lang="en-US" dirty="0">
              <a:solidFill>
                <a:schemeClr val="tx2"/>
              </a:solidFill>
            </a:endParaRPr>
          </a:p>
          <a:p>
            <a:r>
              <a:rPr lang="en-US" sz="1600" dirty="0"/>
              <a:t>Analysis of 107 grassland and savanna ecosystems in temperate North America, 63% of grassland and savanna ecosystem types scored as threatened.  </a:t>
            </a:r>
            <a:endParaRPr lang="en-US" sz="1600" b="1" dirty="0">
              <a:solidFill>
                <a:schemeClr val="tx2"/>
              </a:solidFill>
            </a:endParaRPr>
          </a:p>
        </p:txBody>
      </p:sp>
      <p:pic>
        <p:nvPicPr>
          <p:cNvPr id="6" name="Picture 5" descr="Map&#10;&#10;Description automatically generated">
            <a:extLst>
              <a:ext uri="{FF2B5EF4-FFF2-40B4-BE49-F238E27FC236}">
                <a16:creationId xmlns:a16="http://schemas.microsoft.com/office/drawing/2014/main" id="{C39CC060-32F3-4C7A-B578-2C1499BFF9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sp>
        <p:nvSpPr>
          <p:cNvPr id="18" name="TextBox 17">
            <a:extLst>
              <a:ext uri="{FF2B5EF4-FFF2-40B4-BE49-F238E27FC236}">
                <a16:creationId xmlns:a16="http://schemas.microsoft.com/office/drawing/2014/main" id="{1384C02A-2CDD-4C96-830B-EED22B1A0671}"/>
              </a:ext>
            </a:extLst>
          </p:cNvPr>
          <p:cNvSpPr txBox="1"/>
          <p:nvPr/>
        </p:nvSpPr>
        <p:spPr>
          <a:xfrm>
            <a:off x="7726085" y="5867400"/>
            <a:ext cx="2706156" cy="715196"/>
          </a:xfrm>
          <a:prstGeom prst="rect">
            <a:avLst/>
          </a:prstGeom>
          <a:noFill/>
        </p:spPr>
        <p:txBody>
          <a:bodyPr wrap="square">
            <a:spAutoFit/>
          </a:bodyPr>
          <a:lstStyle/>
          <a:p>
            <a:pPr marL="114300" marR="0" indent="-114300">
              <a:lnSpc>
                <a:spcPct val="115000"/>
              </a:lnSpc>
              <a:spcBef>
                <a:spcPts val="0"/>
              </a:spcBef>
              <a:spcAft>
                <a:spcPts val="0"/>
              </a:spcAft>
            </a:pPr>
            <a:r>
              <a:rPr lang="en-US" sz="900" dirty="0">
                <a:effectLst/>
                <a:latin typeface="Century Gothic" panose="020B0502020202020204" pitchFamily="34" charset="0"/>
                <a:ea typeface="Times New Roman" panose="02020603050405020304" pitchFamily="18" charset="0"/>
                <a:cs typeface="Times New Roman" panose="02020603050405020304" pitchFamily="18" charset="0"/>
              </a:rPr>
              <a:t>Comer, P.J. 2020. Red Listing Temperate Grasslands and Savannas in North America. </a:t>
            </a:r>
            <a:r>
              <a:rPr lang="en-US" sz="900" i="1" dirty="0">
                <a:effectLst/>
                <a:latin typeface="Century Gothic" panose="020B0502020202020204" pitchFamily="34" charset="0"/>
                <a:ea typeface="Times New Roman" panose="02020603050405020304" pitchFamily="18" charset="0"/>
                <a:cs typeface="Times New Roman" panose="02020603050405020304" pitchFamily="18" charset="0"/>
              </a:rPr>
              <a:t>Imperiled: The Encyclopedia of Conservation. Elsevier.</a:t>
            </a:r>
            <a:endParaRPr lang="en-US" sz="9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592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390236" y="147372"/>
            <a:ext cx="2743200" cy="1619446"/>
          </a:xfrm>
        </p:spPr>
        <p:txBody>
          <a:bodyPr/>
          <a:lstStyle/>
          <a:p>
            <a:r>
              <a:rPr lang="en-US" sz="3200" dirty="0"/>
              <a:t>Updated Ecosystem Distributions</a:t>
            </a:r>
          </a:p>
        </p:txBody>
      </p:sp>
      <p:pic>
        <p:nvPicPr>
          <p:cNvPr id="8" name="Picture 7">
            <a:extLst>
              <a:ext uri="{FF2B5EF4-FFF2-40B4-BE49-F238E27FC236}">
                <a16:creationId xmlns:a16="http://schemas.microsoft.com/office/drawing/2014/main" id="{ABCA2BFA-A294-48D9-923D-AF2899B3FEA3}"/>
              </a:ext>
            </a:extLst>
          </p:cNvPr>
          <p:cNvPicPr>
            <a:picLocks noChangeAspect="1"/>
          </p:cNvPicPr>
          <p:nvPr/>
        </p:nvPicPr>
        <p:blipFill>
          <a:blip r:embed="rId2"/>
          <a:stretch>
            <a:fillRect/>
          </a:stretch>
        </p:blipFill>
        <p:spPr>
          <a:xfrm>
            <a:off x="287999" y="5091181"/>
            <a:ext cx="2590801" cy="1283218"/>
          </a:xfrm>
          <a:prstGeom prst="rect">
            <a:avLst/>
          </a:prstGeom>
        </p:spPr>
      </p:pic>
      <p:sp>
        <p:nvSpPr>
          <p:cNvPr id="9" name="TextBox 8">
            <a:extLst>
              <a:ext uri="{FF2B5EF4-FFF2-40B4-BE49-F238E27FC236}">
                <a16:creationId xmlns:a16="http://schemas.microsoft.com/office/drawing/2014/main" id="{36BC51ED-E251-4562-BF21-37BFD6580AD7}"/>
              </a:ext>
            </a:extLst>
          </p:cNvPr>
          <p:cNvSpPr txBox="1"/>
          <p:nvPr/>
        </p:nvSpPr>
        <p:spPr>
          <a:xfrm>
            <a:off x="212387" y="4120428"/>
            <a:ext cx="2971800" cy="954107"/>
          </a:xfrm>
          <a:prstGeom prst="rect">
            <a:avLst/>
          </a:prstGeom>
          <a:noFill/>
        </p:spPr>
        <p:txBody>
          <a:bodyPr wrap="square" rtlCol="0">
            <a:spAutoFit/>
          </a:bodyPr>
          <a:lstStyle/>
          <a:p>
            <a:r>
              <a:rPr lang="en-US" sz="2000" dirty="0"/>
              <a:t>USA side:</a:t>
            </a:r>
          </a:p>
          <a:p>
            <a:r>
              <a:rPr lang="en-US" dirty="0"/>
              <a:t>       LANDFIRE EVT </a:t>
            </a:r>
          </a:p>
          <a:p>
            <a:r>
              <a:rPr lang="en-US" dirty="0"/>
              <a:t>       2016: USNVC Groups</a:t>
            </a:r>
          </a:p>
        </p:txBody>
      </p:sp>
      <p:sp>
        <p:nvSpPr>
          <p:cNvPr id="10" name="TextBox 9">
            <a:extLst>
              <a:ext uri="{FF2B5EF4-FFF2-40B4-BE49-F238E27FC236}">
                <a16:creationId xmlns:a16="http://schemas.microsoft.com/office/drawing/2014/main" id="{1E487EF6-379A-46AA-A2FF-FA3FADECCB9E}"/>
              </a:ext>
            </a:extLst>
          </p:cNvPr>
          <p:cNvSpPr txBox="1"/>
          <p:nvPr/>
        </p:nvSpPr>
        <p:spPr>
          <a:xfrm>
            <a:off x="212387" y="1706087"/>
            <a:ext cx="2438401" cy="954107"/>
          </a:xfrm>
          <a:prstGeom prst="rect">
            <a:avLst/>
          </a:prstGeom>
          <a:noFill/>
        </p:spPr>
        <p:txBody>
          <a:bodyPr wrap="square" rtlCol="0">
            <a:spAutoFit/>
          </a:bodyPr>
          <a:lstStyle/>
          <a:p>
            <a:r>
              <a:rPr lang="en-US" sz="2000" dirty="0"/>
              <a:t>Canadian side:</a:t>
            </a:r>
          </a:p>
          <a:p>
            <a:endParaRPr lang="en-US" dirty="0"/>
          </a:p>
          <a:p>
            <a:endParaRPr lang="en-US" dirty="0"/>
          </a:p>
        </p:txBody>
      </p:sp>
      <p:sp>
        <p:nvSpPr>
          <p:cNvPr id="11" name="TextBox 10">
            <a:extLst>
              <a:ext uri="{FF2B5EF4-FFF2-40B4-BE49-F238E27FC236}">
                <a16:creationId xmlns:a16="http://schemas.microsoft.com/office/drawing/2014/main" id="{C8C4CC63-148E-4042-A378-C2662E3C9AAF}"/>
              </a:ext>
            </a:extLst>
          </p:cNvPr>
          <p:cNvSpPr txBox="1"/>
          <p:nvPr/>
        </p:nvSpPr>
        <p:spPr>
          <a:xfrm>
            <a:off x="542635" y="2136338"/>
            <a:ext cx="2438401" cy="2585323"/>
          </a:xfrm>
          <a:prstGeom prst="rect">
            <a:avLst/>
          </a:prstGeom>
          <a:noFill/>
        </p:spPr>
        <p:txBody>
          <a:bodyPr wrap="square" rtlCol="0">
            <a:spAutoFit/>
          </a:bodyPr>
          <a:lstStyle/>
          <a:p>
            <a:r>
              <a:rPr lang="en-US" dirty="0"/>
              <a:t>Agriculture and Agri-Food Canada Land use/land cover:</a:t>
            </a:r>
          </a:p>
          <a:p>
            <a:r>
              <a:rPr lang="en-US" dirty="0"/>
              <a:t>“managed” vs. unmanaged” grassland</a:t>
            </a:r>
          </a:p>
          <a:p>
            <a:r>
              <a:rPr lang="en-US" dirty="0"/>
              <a:t>- Sandy vs. loamy soils</a:t>
            </a:r>
          </a:p>
        </p:txBody>
      </p:sp>
      <p:pic>
        <p:nvPicPr>
          <p:cNvPr id="13" name="Picture 12" descr="A close up of a map&#10;&#10;Description automatically generated">
            <a:extLst>
              <a:ext uri="{FF2B5EF4-FFF2-40B4-BE49-F238E27FC236}">
                <a16:creationId xmlns:a16="http://schemas.microsoft.com/office/drawing/2014/main" id="{88145257-A33E-47AE-A2AD-15E91456B6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spTree>
    <p:extLst>
      <p:ext uri="{BB962C8B-B14F-4D97-AF65-F5344CB8AC3E}">
        <p14:creationId xmlns:p14="http://schemas.microsoft.com/office/powerpoint/2010/main" val="261896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F671-9A33-47AE-BFA6-AFEAE1D834A2}"/>
              </a:ext>
            </a:extLst>
          </p:cNvPr>
          <p:cNvSpPr>
            <a:spLocks noGrp="1"/>
          </p:cNvSpPr>
          <p:nvPr>
            <p:ph type="title"/>
          </p:nvPr>
        </p:nvSpPr>
        <p:spPr>
          <a:xfrm>
            <a:off x="609600" y="363151"/>
            <a:ext cx="10402889" cy="773043"/>
          </a:xfrm>
        </p:spPr>
        <p:txBody>
          <a:bodyPr/>
          <a:lstStyle/>
          <a:p>
            <a:r>
              <a:rPr lang="en-US" dirty="0"/>
              <a:t>A2 &amp; B4 </a:t>
            </a:r>
            <a:r>
              <a:rPr lang="en-US" i="1" u="sng" dirty="0"/>
              <a:t>Minimum</a:t>
            </a:r>
            <a:r>
              <a:rPr lang="en-US" dirty="0"/>
              <a:t> Area Requirements</a:t>
            </a:r>
            <a:endParaRPr lang="en-US" sz="3600" dirty="0"/>
          </a:p>
        </p:txBody>
      </p:sp>
      <p:sp>
        <p:nvSpPr>
          <p:cNvPr id="4" name="Slide Number Placeholder 3">
            <a:extLst>
              <a:ext uri="{FF2B5EF4-FFF2-40B4-BE49-F238E27FC236}">
                <a16:creationId xmlns:a16="http://schemas.microsoft.com/office/drawing/2014/main" id="{BB7E29DF-4B96-4E1E-B9A5-92DAB7E5A744}"/>
              </a:ext>
            </a:extLst>
          </p:cNvPr>
          <p:cNvSpPr>
            <a:spLocks noGrp="1"/>
          </p:cNvSpPr>
          <p:nvPr>
            <p:ph type="sldNum" sz="quarter" idx="12"/>
          </p:nvPr>
        </p:nvSpPr>
        <p:spPr/>
        <p:txBody>
          <a:bodyPr/>
          <a:lstStyle/>
          <a:p>
            <a:fld id="{5D84065D-F351-4B03-BD91-D8A6B8D4B362}" type="slidenum">
              <a:rPr lang="en-US" smtClean="0"/>
              <a:pPr/>
              <a:t>13</a:t>
            </a:fld>
            <a:endParaRPr lang="en-US" dirty="0"/>
          </a:p>
        </p:txBody>
      </p:sp>
      <p:graphicFrame>
        <p:nvGraphicFramePr>
          <p:cNvPr id="15" name="Table 14">
            <a:extLst>
              <a:ext uri="{FF2B5EF4-FFF2-40B4-BE49-F238E27FC236}">
                <a16:creationId xmlns:a16="http://schemas.microsoft.com/office/drawing/2014/main" id="{4EF15F07-E1C5-4DB8-9AB6-B19AA9BAC0BD}"/>
              </a:ext>
            </a:extLst>
          </p:cNvPr>
          <p:cNvGraphicFramePr>
            <a:graphicFrameLocks noGrp="1"/>
          </p:cNvGraphicFramePr>
          <p:nvPr>
            <p:extLst>
              <p:ext uri="{D42A27DB-BD31-4B8C-83A1-F6EECF244321}">
                <p14:modId xmlns:p14="http://schemas.microsoft.com/office/powerpoint/2010/main" val="1910680460"/>
              </p:ext>
            </p:extLst>
          </p:nvPr>
        </p:nvGraphicFramePr>
        <p:xfrm>
          <a:off x="609600" y="1295399"/>
          <a:ext cx="11048999" cy="5266871"/>
        </p:xfrm>
        <a:graphic>
          <a:graphicData uri="http://schemas.openxmlformats.org/drawingml/2006/table">
            <a:tbl>
              <a:tblPr/>
              <a:tblGrid>
                <a:gridCol w="2613671">
                  <a:extLst>
                    <a:ext uri="{9D8B030D-6E8A-4147-A177-3AD203B41FA5}">
                      <a16:colId xmlns:a16="http://schemas.microsoft.com/office/drawing/2014/main" val="1441167561"/>
                    </a:ext>
                  </a:extLst>
                </a:gridCol>
                <a:gridCol w="840576">
                  <a:extLst>
                    <a:ext uri="{9D8B030D-6E8A-4147-A177-3AD203B41FA5}">
                      <a16:colId xmlns:a16="http://schemas.microsoft.com/office/drawing/2014/main" val="1905938140"/>
                    </a:ext>
                  </a:extLst>
                </a:gridCol>
                <a:gridCol w="1405341">
                  <a:extLst>
                    <a:ext uri="{9D8B030D-6E8A-4147-A177-3AD203B41FA5}">
                      <a16:colId xmlns:a16="http://schemas.microsoft.com/office/drawing/2014/main" val="3269191983"/>
                    </a:ext>
                  </a:extLst>
                </a:gridCol>
                <a:gridCol w="1526831">
                  <a:extLst>
                    <a:ext uri="{9D8B030D-6E8A-4147-A177-3AD203B41FA5}">
                      <a16:colId xmlns:a16="http://schemas.microsoft.com/office/drawing/2014/main" val="3650231727"/>
                    </a:ext>
                  </a:extLst>
                </a:gridCol>
                <a:gridCol w="591031">
                  <a:extLst>
                    <a:ext uri="{9D8B030D-6E8A-4147-A177-3AD203B41FA5}">
                      <a16:colId xmlns:a16="http://schemas.microsoft.com/office/drawing/2014/main" val="378673867"/>
                    </a:ext>
                  </a:extLst>
                </a:gridCol>
                <a:gridCol w="1221465">
                  <a:extLst>
                    <a:ext uri="{9D8B030D-6E8A-4147-A177-3AD203B41FA5}">
                      <a16:colId xmlns:a16="http://schemas.microsoft.com/office/drawing/2014/main" val="592047341"/>
                    </a:ext>
                  </a:extLst>
                </a:gridCol>
                <a:gridCol w="1326085">
                  <a:extLst>
                    <a:ext uri="{9D8B030D-6E8A-4147-A177-3AD203B41FA5}">
                      <a16:colId xmlns:a16="http://schemas.microsoft.com/office/drawing/2014/main" val="1190230465"/>
                    </a:ext>
                  </a:extLst>
                </a:gridCol>
                <a:gridCol w="1523999">
                  <a:extLst>
                    <a:ext uri="{9D8B030D-6E8A-4147-A177-3AD203B41FA5}">
                      <a16:colId xmlns:a16="http://schemas.microsoft.com/office/drawing/2014/main" val="1574466861"/>
                    </a:ext>
                  </a:extLst>
                </a:gridCol>
              </a:tblGrid>
              <a:tr h="1205235">
                <a:tc>
                  <a:txBody>
                    <a:bodyPr/>
                    <a:lstStyle/>
                    <a:p>
                      <a:pPr algn="l" rtl="0" fontAlgn="ctr"/>
                      <a:r>
                        <a:rPr lang="en-US" sz="1600" b="1" i="0" u="none" strike="noStrike" dirty="0">
                          <a:solidFill>
                            <a:srgbClr val="000000"/>
                          </a:solidFill>
                          <a:effectLst/>
                          <a:latin typeface="Century Gothic" panose="020B0502020202020204" pitchFamily="34" charset="0"/>
                        </a:rPr>
                        <a:t>Targeted Ecosystem Type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RLE Status</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fr-FR" sz="1600" b="1" i="0" u="none" strike="noStrike" dirty="0" err="1">
                          <a:solidFill>
                            <a:srgbClr val="000000"/>
                          </a:solidFill>
                          <a:effectLst/>
                          <a:latin typeface="Century Gothic" panose="020B0502020202020204" pitchFamily="34" charset="0"/>
                        </a:rPr>
                        <a:t>Current</a:t>
                      </a:r>
                      <a:r>
                        <a:rPr lang="fr-FR" sz="1600" b="1" i="0" u="none" strike="noStrike" dirty="0">
                          <a:solidFill>
                            <a:srgbClr val="000000"/>
                          </a:solidFill>
                          <a:effectLst/>
                          <a:latin typeface="Century Gothic" panose="020B0502020202020204" pitchFamily="34" charset="0"/>
                        </a:rPr>
                        <a:t> Global </a:t>
                      </a:r>
                      <a:r>
                        <a:rPr lang="fr-FR" sz="1600" b="1" i="0" u="none" strike="noStrike" dirty="0" err="1">
                          <a:solidFill>
                            <a:srgbClr val="000000"/>
                          </a:solidFill>
                          <a:effectLst/>
                          <a:latin typeface="Century Gothic" panose="020B0502020202020204" pitchFamily="34" charset="0"/>
                        </a:rPr>
                        <a:t>Extent</a:t>
                      </a:r>
                      <a:r>
                        <a:rPr lang="fr-FR" sz="1600" b="1" i="0" u="none" strike="noStrike" dirty="0">
                          <a:solidFill>
                            <a:srgbClr val="000000"/>
                          </a:solidFill>
                          <a:effectLst/>
                          <a:latin typeface="Century Gothic" panose="020B0502020202020204" pitchFamily="34" charset="0"/>
                        </a:rPr>
                        <a:t> </a:t>
                      </a:r>
                      <a:r>
                        <a:rPr lang="fr-FR" sz="1600" b="1" i="0" u="none" strike="noStrike" dirty="0" err="1">
                          <a:solidFill>
                            <a:srgbClr val="000000"/>
                          </a:solidFill>
                          <a:effectLst/>
                          <a:latin typeface="Century Gothic" panose="020B0502020202020204" pitchFamily="34" charset="0"/>
                        </a:rPr>
                        <a:t>Estimate</a:t>
                      </a:r>
                      <a:r>
                        <a:rPr lang="fr-FR" sz="1600" b="1" i="0" u="none" strike="noStrike" dirty="0">
                          <a:solidFill>
                            <a:srgbClr val="000000"/>
                          </a:solidFill>
                          <a:effectLst/>
                          <a:latin typeface="Century Gothic" panose="020B0502020202020204" pitchFamily="34" charset="0"/>
                        </a:rPr>
                        <a:t> (km</a:t>
                      </a:r>
                      <a:r>
                        <a:rPr lang="fr-FR" sz="1600" b="1" i="0" u="none" strike="noStrike" baseline="30000" dirty="0">
                          <a:solidFill>
                            <a:srgbClr val="000000"/>
                          </a:solidFill>
                          <a:effectLst/>
                          <a:latin typeface="Century Gothic" panose="020B0502020202020204" pitchFamily="34" charset="0"/>
                        </a:rPr>
                        <a:t>2</a:t>
                      </a:r>
                      <a:r>
                        <a:rPr lang="fr-FR" sz="1600" b="1" i="0" u="none" strike="noStrike" dirty="0">
                          <a:solidFill>
                            <a:srgbClr val="000000"/>
                          </a:solidFill>
                          <a:effectLst/>
                          <a:latin typeface="Century Gothic" panose="020B0502020202020204" pitchFamily="34" charset="0"/>
                        </a:rPr>
                        <a: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fr-FR" sz="1600" b="1" i="0" u="none" strike="noStrike" dirty="0" err="1">
                          <a:solidFill>
                            <a:srgbClr val="000000"/>
                          </a:solidFill>
                          <a:effectLst/>
                          <a:latin typeface="Century Gothic" panose="020B0502020202020204" pitchFamily="34" charset="0"/>
                        </a:rPr>
                        <a:t>Current</a:t>
                      </a:r>
                      <a:r>
                        <a:rPr lang="fr-FR" sz="1600" b="1" i="0" u="none" strike="noStrike" dirty="0">
                          <a:solidFill>
                            <a:srgbClr val="000000"/>
                          </a:solidFill>
                          <a:effectLst/>
                          <a:latin typeface="Century Gothic" panose="020B0502020202020204" pitchFamily="34" charset="0"/>
                        </a:rPr>
                        <a:t> National </a:t>
                      </a:r>
                      <a:r>
                        <a:rPr lang="fr-FR" sz="1600" b="1" i="0" u="none" strike="noStrike" dirty="0" err="1">
                          <a:solidFill>
                            <a:srgbClr val="000000"/>
                          </a:solidFill>
                          <a:effectLst/>
                          <a:latin typeface="Century Gothic" panose="020B0502020202020204" pitchFamily="34" charset="0"/>
                        </a:rPr>
                        <a:t>Extent</a:t>
                      </a:r>
                      <a:r>
                        <a:rPr lang="fr-FR" sz="1600" b="1" i="0" u="none" strike="noStrike" dirty="0">
                          <a:solidFill>
                            <a:srgbClr val="000000"/>
                          </a:solidFill>
                          <a:effectLst/>
                          <a:latin typeface="Century Gothic" panose="020B0502020202020204" pitchFamily="34" charset="0"/>
                        </a:rPr>
                        <a:t> </a:t>
                      </a:r>
                      <a:r>
                        <a:rPr lang="fr-FR" sz="1600" b="1" i="0" u="none" strike="noStrike" dirty="0" err="1">
                          <a:solidFill>
                            <a:srgbClr val="000000"/>
                          </a:solidFill>
                          <a:effectLst/>
                          <a:latin typeface="Century Gothic" panose="020B0502020202020204" pitchFamily="34" charset="0"/>
                        </a:rPr>
                        <a:t>Estimate</a:t>
                      </a:r>
                      <a:r>
                        <a:rPr lang="fr-FR" sz="1600" b="1" i="0" u="none" strike="noStrike" dirty="0">
                          <a:solidFill>
                            <a:srgbClr val="000000"/>
                          </a:solidFill>
                          <a:effectLst/>
                          <a:latin typeface="Century Gothic" panose="020B0502020202020204" pitchFamily="34" charset="0"/>
                        </a:rPr>
                        <a:t> (km</a:t>
                      </a:r>
                      <a:r>
                        <a:rPr lang="fr-FR" sz="1600" b="1" i="0" u="none" strike="noStrike" baseline="30000" dirty="0">
                          <a:solidFill>
                            <a:srgbClr val="000000"/>
                          </a:solidFill>
                          <a:effectLst/>
                          <a:latin typeface="Century Gothic" panose="020B0502020202020204" pitchFamily="34" charset="0"/>
                        </a:rPr>
                        <a:t>2</a:t>
                      </a:r>
                      <a:r>
                        <a:rPr lang="fr-FR" sz="1600" b="1" i="0" u="none" strike="noStrike" dirty="0">
                          <a:solidFill>
                            <a:srgbClr val="000000"/>
                          </a:solidFill>
                          <a:effectLst/>
                          <a:latin typeface="Century Gothic" panose="020B0502020202020204" pitchFamily="34" charset="0"/>
                        </a:rPr>
                        <a: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KBA%</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A2 KBA Global Target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A2 KBA National Target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B4 KBA Global Target (@20%)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726454"/>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Northern Tallgrass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CR</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6,213</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582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311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29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1,242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3441207"/>
                  </a:ext>
                </a:extLst>
              </a:tr>
              <a:tr h="590564">
                <a:tc>
                  <a:txBody>
                    <a:bodyPr/>
                    <a:lstStyle/>
                    <a:p>
                      <a:pPr algn="l" rtl="0" fontAlgn="ctr"/>
                      <a:r>
                        <a:rPr lang="en-US" sz="1400" b="1" i="0" u="none" strike="noStrike" dirty="0">
                          <a:solidFill>
                            <a:srgbClr val="000000"/>
                          </a:solidFill>
                          <a:effectLst/>
                          <a:latin typeface="Century Gothic" panose="020B0502020202020204" pitchFamily="34" charset="0"/>
                        </a:rPr>
                        <a:t>Northern Great Plains Fescue </a:t>
                      </a:r>
                      <a:r>
                        <a:rPr lang="en-US" sz="1400" b="1" i="0" u="none" strike="noStrike" dirty="0" err="1">
                          <a:solidFill>
                            <a:srgbClr val="000000"/>
                          </a:solidFill>
                          <a:effectLst/>
                          <a:latin typeface="Century Gothic" panose="020B0502020202020204" pitchFamily="34" charset="0"/>
                        </a:rPr>
                        <a:t>Mixedgrass</a:t>
                      </a:r>
                      <a:r>
                        <a:rPr lang="en-US" sz="1400" b="1" i="0" u="none" strike="noStrike" dirty="0">
                          <a:solidFill>
                            <a:srgbClr val="000000"/>
                          </a:solidFill>
                          <a:effectLst/>
                          <a:latin typeface="Century Gothic" panose="020B0502020202020204" pitchFamily="34" charset="0"/>
                        </a:rPr>
                        <a:t>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EN</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19,981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19,800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999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990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3,996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9616866"/>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Northwestern Great Plains Dry </a:t>
                      </a:r>
                      <a:r>
                        <a:rPr lang="en-US" sz="1400" b="1" i="0" u="none" strike="noStrike" dirty="0" err="1">
                          <a:solidFill>
                            <a:srgbClr val="000000"/>
                          </a:solidFill>
                          <a:effectLst/>
                          <a:latin typeface="Century Gothic" panose="020B0502020202020204" pitchFamily="34" charset="0"/>
                        </a:rPr>
                        <a:t>Mixedgrass</a:t>
                      </a:r>
                      <a:r>
                        <a:rPr lang="en-US" sz="1400" b="1" i="0" u="none" strike="noStrike" dirty="0">
                          <a:solidFill>
                            <a:srgbClr val="000000"/>
                          </a:solidFill>
                          <a:effectLst/>
                          <a:latin typeface="Century Gothic" panose="020B0502020202020204" pitchFamily="34" charset="0"/>
                        </a:rPr>
                        <a:t>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EN</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57,897</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38,166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2,895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1,908</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11,580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60307988"/>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Eastern Great Plains Tallgrass Aspen Parkland</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4,515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3,986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451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399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902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5791491"/>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Northwestern Great Plains Aspen Forest and Parkland</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VU </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a:solidFill>
                            <a:srgbClr val="000000"/>
                          </a:solidFill>
                          <a:effectLst/>
                          <a:latin typeface="Century Gothic" panose="020B0502020202020204" pitchFamily="34" charset="0"/>
                        </a:rPr>
                        <a:t>23,055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23,002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2,305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2,300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4,610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5003614"/>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Great Plains Prairie Pothole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a:solidFill>
                            <a:srgbClr val="000000"/>
                          </a:solidFill>
                          <a:effectLst/>
                          <a:latin typeface="Century Gothic" panose="020B0502020202020204" pitchFamily="34" charset="0"/>
                        </a:rPr>
                        <a:t>6,457</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4,329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646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433</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1,290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898223"/>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Great Lakes Alvar (MB disjunct)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181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44</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18</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4</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36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4928131"/>
                  </a:ext>
                </a:extLst>
              </a:tr>
            </a:tbl>
          </a:graphicData>
        </a:graphic>
      </p:graphicFrame>
    </p:spTree>
    <p:extLst>
      <p:ext uri="{BB962C8B-B14F-4D97-AF65-F5344CB8AC3E}">
        <p14:creationId xmlns:p14="http://schemas.microsoft.com/office/powerpoint/2010/main" val="3132808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E0FDF-8FED-4C01-84D0-D8CE7419867C}"/>
              </a:ext>
            </a:extLst>
          </p:cNvPr>
          <p:cNvSpPr>
            <a:spLocks noGrp="1"/>
          </p:cNvSpPr>
          <p:nvPr>
            <p:ph type="title"/>
          </p:nvPr>
        </p:nvSpPr>
        <p:spPr>
          <a:xfrm>
            <a:off x="381000" y="838200"/>
            <a:ext cx="2819400" cy="3668486"/>
          </a:xfrm>
        </p:spPr>
        <p:txBody>
          <a:bodyPr>
            <a:normAutofit/>
          </a:bodyPr>
          <a:lstStyle/>
          <a:p>
            <a:r>
              <a:rPr lang="en-US" sz="3600" dirty="0"/>
              <a:t>Draft KBA Identification</a:t>
            </a:r>
            <a:br>
              <a:rPr lang="en-US" sz="3600" dirty="0"/>
            </a:br>
            <a:br>
              <a:rPr lang="en-US" sz="3600" dirty="0"/>
            </a:br>
            <a:r>
              <a:rPr lang="en-US" sz="3600" dirty="0"/>
              <a:t>100km</a:t>
            </a:r>
            <a:r>
              <a:rPr lang="en-US" sz="3600" baseline="30000" dirty="0"/>
              <a:t>2</a:t>
            </a:r>
            <a:r>
              <a:rPr lang="en-US" sz="3600" dirty="0"/>
              <a:t> hexagon spatial analysis units</a:t>
            </a:r>
          </a:p>
        </p:txBody>
      </p:sp>
      <p:sp>
        <p:nvSpPr>
          <p:cNvPr id="3" name="Slide Number Placeholder 2">
            <a:extLst>
              <a:ext uri="{FF2B5EF4-FFF2-40B4-BE49-F238E27FC236}">
                <a16:creationId xmlns:a16="http://schemas.microsoft.com/office/drawing/2014/main" id="{F8395162-D50F-4BD4-B2F9-97DF660F058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8" name="Picture 7" descr="A close up of a map&#10;&#10;Description automatically generated">
            <a:extLst>
              <a:ext uri="{FF2B5EF4-FFF2-40B4-BE49-F238E27FC236}">
                <a16:creationId xmlns:a16="http://schemas.microsoft.com/office/drawing/2014/main" id="{BC1814F2-6F25-4287-8DD6-C9C2EE61EE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4584" y="0"/>
            <a:ext cx="8875059" cy="6858000"/>
          </a:xfrm>
          <a:prstGeom prst="rect">
            <a:avLst/>
          </a:prstGeom>
        </p:spPr>
      </p:pic>
    </p:spTree>
    <p:extLst>
      <p:ext uri="{BB962C8B-B14F-4D97-AF65-F5344CB8AC3E}">
        <p14:creationId xmlns:p14="http://schemas.microsoft.com/office/powerpoint/2010/main" val="2640824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A3BF2A-D87E-4428-890E-2686EA0C0C9B}"/>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4" name="Title 1">
            <a:extLst>
              <a:ext uri="{FF2B5EF4-FFF2-40B4-BE49-F238E27FC236}">
                <a16:creationId xmlns:a16="http://schemas.microsoft.com/office/drawing/2014/main" id="{058F8CD2-C53E-4B76-BFA6-077023608D3C}"/>
              </a:ext>
            </a:extLst>
          </p:cNvPr>
          <p:cNvSpPr>
            <a:spLocks noGrp="1"/>
          </p:cNvSpPr>
          <p:nvPr>
            <p:ph type="title"/>
          </p:nvPr>
        </p:nvSpPr>
        <p:spPr>
          <a:xfrm>
            <a:off x="381000" y="838200"/>
            <a:ext cx="2819400" cy="2590800"/>
          </a:xfrm>
        </p:spPr>
        <p:txBody>
          <a:bodyPr>
            <a:normAutofit/>
          </a:bodyPr>
          <a:lstStyle/>
          <a:p>
            <a:r>
              <a:rPr lang="en-US" sz="3600" dirty="0"/>
              <a:t>Draft KBA Identification</a:t>
            </a:r>
            <a:br>
              <a:rPr lang="en-US" sz="3600" dirty="0"/>
            </a:br>
            <a:br>
              <a:rPr lang="en-US" sz="3600" dirty="0"/>
            </a:br>
            <a:r>
              <a:rPr lang="en-US" sz="3600" dirty="0"/>
              <a:t>Landscape Condition</a:t>
            </a:r>
          </a:p>
        </p:txBody>
      </p:sp>
      <p:grpSp>
        <p:nvGrpSpPr>
          <p:cNvPr id="11" name="Group 10">
            <a:extLst>
              <a:ext uri="{FF2B5EF4-FFF2-40B4-BE49-F238E27FC236}">
                <a16:creationId xmlns:a16="http://schemas.microsoft.com/office/drawing/2014/main" id="{D43DAFCA-CB58-48EC-9E65-9F5B1FD6937C}"/>
              </a:ext>
            </a:extLst>
          </p:cNvPr>
          <p:cNvGrpSpPr/>
          <p:nvPr/>
        </p:nvGrpSpPr>
        <p:grpSpPr>
          <a:xfrm>
            <a:off x="3292588" y="0"/>
            <a:ext cx="8875059" cy="6858000"/>
            <a:chOff x="3292588" y="0"/>
            <a:chExt cx="8875059" cy="6858000"/>
          </a:xfrm>
        </p:grpSpPr>
        <p:pic>
          <p:nvPicPr>
            <p:cNvPr id="8" name="Picture 7" descr="Map&#10;&#10;Description automatically generated">
              <a:extLst>
                <a:ext uri="{FF2B5EF4-FFF2-40B4-BE49-F238E27FC236}">
                  <a16:creationId xmlns:a16="http://schemas.microsoft.com/office/drawing/2014/main" id="{B07E187F-69A6-424A-80DA-4BF52BE041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2588" y="0"/>
              <a:ext cx="8875059" cy="6858000"/>
            </a:xfrm>
            <a:prstGeom prst="rect">
              <a:avLst/>
            </a:prstGeom>
          </p:spPr>
        </p:pic>
        <p:sp>
          <p:nvSpPr>
            <p:cNvPr id="10" name="TextBox 9">
              <a:extLst>
                <a:ext uri="{FF2B5EF4-FFF2-40B4-BE49-F238E27FC236}">
                  <a16:creationId xmlns:a16="http://schemas.microsoft.com/office/drawing/2014/main" id="{72CE0EBA-136F-4D00-B600-603D772BEFF8}"/>
                </a:ext>
              </a:extLst>
            </p:cNvPr>
            <p:cNvSpPr txBox="1"/>
            <p:nvPr/>
          </p:nvSpPr>
          <p:spPr>
            <a:xfrm>
              <a:off x="7162800" y="6324600"/>
              <a:ext cx="4824715" cy="362856"/>
            </a:xfrm>
            <a:prstGeom prst="rect">
              <a:avLst/>
            </a:prstGeom>
            <a:solidFill>
              <a:schemeClr val="tx2"/>
            </a:solidFill>
          </p:spPr>
          <p:txBody>
            <a:bodyPr wrap="square">
              <a:spAutoFit/>
            </a:bodyPr>
            <a:lstStyle/>
            <a:p>
              <a:pPr marL="114300" marR="0" indent="-114300">
                <a:lnSpc>
                  <a:spcPct val="115000"/>
                </a:lnSpc>
                <a:spcBef>
                  <a:spcPts val="0"/>
                </a:spcBef>
                <a:spcAft>
                  <a:spcPts val="0"/>
                </a:spcAft>
              </a:pPr>
              <a:r>
                <a:rPr lang="en-US" sz="800" dirty="0">
                  <a:solidFill>
                    <a:schemeClr val="bg1"/>
                  </a:solidFill>
                  <a:effectLst/>
                  <a:latin typeface="+mj-lt"/>
                  <a:ea typeface="Times New Roman" panose="02020603050405020304" pitchFamily="18" charset="0"/>
                  <a:cs typeface="Times New Roman" panose="02020603050405020304" pitchFamily="18" charset="0"/>
                </a:rPr>
                <a:t>Hak, J.C. and P.J. Comer</a:t>
              </a:r>
              <a:r>
                <a:rPr lang="en-US" sz="800" b="1" dirty="0">
                  <a:solidFill>
                    <a:schemeClr val="bg1"/>
                  </a:solidFill>
                  <a:effectLst/>
                  <a:latin typeface="+mj-lt"/>
                  <a:ea typeface="Times New Roman" panose="02020603050405020304" pitchFamily="18" charset="0"/>
                  <a:cs typeface="Times New Roman" panose="02020603050405020304" pitchFamily="18" charset="0"/>
                </a:rPr>
                <a:t>. </a:t>
              </a:r>
              <a:r>
                <a:rPr lang="en-US" sz="800" dirty="0">
                  <a:solidFill>
                    <a:schemeClr val="bg1"/>
                  </a:solidFill>
                  <a:effectLst/>
                  <a:latin typeface="+mj-lt"/>
                  <a:ea typeface="Times New Roman" panose="02020603050405020304" pitchFamily="18" charset="0"/>
                  <a:cs typeface="Times New Roman" panose="02020603050405020304" pitchFamily="18" charset="0"/>
                </a:rPr>
                <a:t>2017. Modeling Landscape Condition for Biodiversity Assessment – Application in Temperate North America. </a:t>
              </a:r>
              <a:r>
                <a:rPr lang="en-US" sz="800" i="1" dirty="0">
                  <a:solidFill>
                    <a:schemeClr val="bg1"/>
                  </a:solidFill>
                  <a:effectLst/>
                  <a:latin typeface="+mj-lt"/>
                  <a:ea typeface="Times New Roman" panose="02020603050405020304" pitchFamily="18" charset="0"/>
                  <a:cs typeface="Times New Roman" panose="02020603050405020304" pitchFamily="18" charset="0"/>
                </a:rPr>
                <a:t>Ecological Indicators Vol. 82:206-216</a:t>
              </a:r>
              <a:endParaRPr lang="en-US" sz="800" dirty="0">
                <a:solidFill>
                  <a:schemeClr val="bg1"/>
                </a:solidFill>
                <a:effectLst/>
                <a:latin typeface="+mj-lt"/>
                <a:ea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B1891C62-73E2-410B-8973-B96D1AAB490A}"/>
              </a:ext>
            </a:extLst>
          </p:cNvPr>
          <p:cNvGrpSpPr/>
          <p:nvPr/>
        </p:nvGrpSpPr>
        <p:grpSpPr>
          <a:xfrm>
            <a:off x="381000" y="0"/>
            <a:ext cx="11786646" cy="6858000"/>
            <a:chOff x="381000" y="0"/>
            <a:chExt cx="11786646" cy="6858000"/>
          </a:xfrm>
        </p:grpSpPr>
        <p:pic>
          <p:nvPicPr>
            <p:cNvPr id="6" name="Picture 5" descr="Map&#10;&#10;Description automatically generated">
              <a:extLst>
                <a:ext uri="{FF2B5EF4-FFF2-40B4-BE49-F238E27FC236}">
                  <a16:creationId xmlns:a16="http://schemas.microsoft.com/office/drawing/2014/main" id="{084851A0-2B02-4CCC-848B-161127E21B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2587" y="0"/>
              <a:ext cx="8875059" cy="6858000"/>
            </a:xfrm>
            <a:prstGeom prst="rect">
              <a:avLst/>
            </a:prstGeom>
          </p:spPr>
        </p:pic>
        <p:sp>
          <p:nvSpPr>
            <p:cNvPr id="12" name="Title 1">
              <a:extLst>
                <a:ext uri="{FF2B5EF4-FFF2-40B4-BE49-F238E27FC236}">
                  <a16:creationId xmlns:a16="http://schemas.microsoft.com/office/drawing/2014/main" id="{BF1DD6FC-352D-44EF-9209-4E03180A1583}"/>
                </a:ext>
              </a:extLst>
            </p:cNvPr>
            <p:cNvSpPr txBox="1">
              <a:spLocks/>
            </p:cNvSpPr>
            <p:nvPr/>
          </p:nvSpPr>
          <p:spPr>
            <a:xfrm>
              <a:off x="381000" y="4033426"/>
              <a:ext cx="2819400" cy="25908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Managed Lands</a:t>
              </a:r>
            </a:p>
          </p:txBody>
        </p:sp>
      </p:grpSp>
    </p:spTree>
    <p:extLst>
      <p:ext uri="{BB962C8B-B14F-4D97-AF65-F5344CB8AC3E}">
        <p14:creationId xmlns:p14="http://schemas.microsoft.com/office/powerpoint/2010/main" val="391474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4C7965-5F2B-4444-AB9B-9DF57FA1572F}"/>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7" name="Title 1">
            <a:extLst>
              <a:ext uri="{FF2B5EF4-FFF2-40B4-BE49-F238E27FC236}">
                <a16:creationId xmlns:a16="http://schemas.microsoft.com/office/drawing/2014/main" id="{F1FA1930-F190-478B-B45A-E23707BD4536}"/>
              </a:ext>
            </a:extLst>
          </p:cNvPr>
          <p:cNvSpPr>
            <a:spLocks noGrp="1"/>
          </p:cNvSpPr>
          <p:nvPr>
            <p:ph type="title"/>
          </p:nvPr>
        </p:nvSpPr>
        <p:spPr>
          <a:xfrm>
            <a:off x="381000" y="838200"/>
            <a:ext cx="2819400" cy="3276600"/>
          </a:xfrm>
        </p:spPr>
        <p:txBody>
          <a:bodyPr>
            <a:normAutofit/>
          </a:bodyPr>
          <a:lstStyle/>
          <a:p>
            <a:r>
              <a:rPr lang="en-US" sz="3600" dirty="0"/>
              <a:t>Draft KBA Identification</a:t>
            </a:r>
            <a:br>
              <a:rPr lang="en-US" sz="3600" dirty="0"/>
            </a:br>
            <a:br>
              <a:rPr lang="en-US" sz="3600" dirty="0"/>
            </a:br>
            <a:r>
              <a:rPr lang="en-US" sz="3600" dirty="0"/>
              <a:t>Hex-based Draft Boundaries</a:t>
            </a:r>
          </a:p>
        </p:txBody>
      </p:sp>
      <p:pic>
        <p:nvPicPr>
          <p:cNvPr id="9" name="Picture 8" descr="Map&#10;&#10;Description automatically generated">
            <a:extLst>
              <a:ext uri="{FF2B5EF4-FFF2-40B4-BE49-F238E27FC236}">
                <a16:creationId xmlns:a16="http://schemas.microsoft.com/office/drawing/2014/main" id="{CCDD2B0D-8818-45B3-9A32-F2C35EE80A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6941" y="0"/>
            <a:ext cx="8875059" cy="6858000"/>
          </a:xfrm>
          <a:prstGeom prst="rect">
            <a:avLst/>
          </a:prstGeom>
        </p:spPr>
      </p:pic>
      <p:pic>
        <p:nvPicPr>
          <p:cNvPr id="11" name="Picture 10" descr="Map&#10;&#10;Description automatically generated">
            <a:extLst>
              <a:ext uri="{FF2B5EF4-FFF2-40B4-BE49-F238E27FC236}">
                <a16:creationId xmlns:a16="http://schemas.microsoft.com/office/drawing/2014/main" id="{1E95BC99-EC65-4E59-BCF3-E3ECFFED1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6940" y="0"/>
            <a:ext cx="8875059" cy="6858000"/>
          </a:xfrm>
          <a:prstGeom prst="rect">
            <a:avLst/>
          </a:prstGeom>
        </p:spPr>
      </p:pic>
      <p:sp>
        <p:nvSpPr>
          <p:cNvPr id="14" name="Title 1">
            <a:extLst>
              <a:ext uri="{FF2B5EF4-FFF2-40B4-BE49-F238E27FC236}">
                <a16:creationId xmlns:a16="http://schemas.microsoft.com/office/drawing/2014/main" id="{52233762-0433-4223-8FEA-74076EE30EC2}"/>
              </a:ext>
            </a:extLst>
          </p:cNvPr>
          <p:cNvSpPr txBox="1">
            <a:spLocks/>
          </p:cNvSpPr>
          <p:nvPr/>
        </p:nvSpPr>
        <p:spPr>
          <a:xfrm>
            <a:off x="372124" y="3276600"/>
            <a:ext cx="2819400" cy="32766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200" dirty="0">
              <a:solidFill>
                <a:srgbClr val="FFFF99"/>
              </a:solidFill>
              <a:effectLst>
                <a:outerShdw blurRad="38100" dist="38100" dir="2700000" algn="tl">
                  <a:srgbClr val="000000">
                    <a:alpha val="43137"/>
                  </a:srgbClr>
                </a:outerShdw>
              </a:effectLst>
            </a:endParaRPr>
          </a:p>
        </p:txBody>
      </p:sp>
      <p:grpSp>
        <p:nvGrpSpPr>
          <p:cNvPr id="16" name="Group 15">
            <a:extLst>
              <a:ext uri="{FF2B5EF4-FFF2-40B4-BE49-F238E27FC236}">
                <a16:creationId xmlns:a16="http://schemas.microsoft.com/office/drawing/2014/main" id="{8CC446AD-AEE3-4F1B-8B12-4ADB8F2B828F}"/>
              </a:ext>
            </a:extLst>
          </p:cNvPr>
          <p:cNvGrpSpPr/>
          <p:nvPr/>
        </p:nvGrpSpPr>
        <p:grpSpPr>
          <a:xfrm>
            <a:off x="381000" y="0"/>
            <a:ext cx="11819876" cy="7924800"/>
            <a:chOff x="381000" y="0"/>
            <a:chExt cx="11819876" cy="7924800"/>
          </a:xfrm>
        </p:grpSpPr>
        <p:pic>
          <p:nvPicPr>
            <p:cNvPr id="13" name="Picture 12" descr="Map&#10;&#10;Description automatically generated">
              <a:extLst>
                <a:ext uri="{FF2B5EF4-FFF2-40B4-BE49-F238E27FC236}">
                  <a16:creationId xmlns:a16="http://schemas.microsoft.com/office/drawing/2014/main" id="{F5C96F17-3736-4503-9DD0-64B528AF22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5817" y="0"/>
              <a:ext cx="8875059" cy="6858000"/>
            </a:xfrm>
            <a:prstGeom prst="rect">
              <a:avLst/>
            </a:prstGeom>
          </p:spPr>
        </p:pic>
        <p:sp>
          <p:nvSpPr>
            <p:cNvPr id="15" name="Title 1">
              <a:extLst>
                <a:ext uri="{FF2B5EF4-FFF2-40B4-BE49-F238E27FC236}">
                  <a16:creationId xmlns:a16="http://schemas.microsoft.com/office/drawing/2014/main" id="{06F7043C-AECF-4302-91DB-DE56D70BCA0D}"/>
                </a:ext>
              </a:extLst>
            </p:cNvPr>
            <p:cNvSpPr txBox="1">
              <a:spLocks/>
            </p:cNvSpPr>
            <p:nvPr/>
          </p:nvSpPr>
          <p:spPr>
            <a:xfrm>
              <a:off x="381000" y="4648200"/>
              <a:ext cx="2819400" cy="327660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Smoothed  Boundaries</a:t>
              </a:r>
            </a:p>
          </p:txBody>
        </p:sp>
      </p:grpSp>
    </p:spTree>
    <p:extLst>
      <p:ext uri="{BB962C8B-B14F-4D97-AF65-F5344CB8AC3E}">
        <p14:creationId xmlns:p14="http://schemas.microsoft.com/office/powerpoint/2010/main" val="42527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6739" y="2320435"/>
            <a:ext cx="10038522" cy="3255021"/>
          </a:xfrm>
        </p:spPr>
        <p:txBody>
          <a:bodyPr>
            <a:noAutofit/>
          </a:bodyPr>
          <a:lstStyle/>
          <a:p>
            <a:pPr lvl="0">
              <a:lnSpc>
                <a:spcPct val="100000"/>
              </a:lnSpc>
              <a:buClr>
                <a:schemeClr val="dk1"/>
              </a:buClr>
              <a:buSzPts val="1627"/>
            </a:pPr>
            <a:r>
              <a:rPr lang="en-US" sz="3200" b="1" dirty="0"/>
              <a:t>Site</a:t>
            </a:r>
            <a:r>
              <a:rPr lang="en-US" sz="3200" dirty="0"/>
              <a:t> = A geographical area on land and/or in water with defined ecological, physical, administrative or management boundaries that is actually or potentially manageable as a single unit </a:t>
            </a:r>
          </a:p>
          <a:p>
            <a:pPr lvl="0">
              <a:lnSpc>
                <a:spcPct val="100000"/>
              </a:lnSpc>
              <a:buClr>
                <a:schemeClr val="dk1"/>
              </a:buClr>
              <a:buSzPts val="1627"/>
            </a:pPr>
            <a:r>
              <a:rPr lang="en-US" sz="3200" b="1" dirty="0"/>
              <a:t>Manageability</a:t>
            </a:r>
            <a:r>
              <a:rPr lang="en-US" sz="3200" dirty="0"/>
              <a:t> = The possibility of some type of effective management across the site. </a:t>
            </a:r>
          </a:p>
        </p:txBody>
      </p:sp>
      <p:sp>
        <p:nvSpPr>
          <p:cNvPr id="6" name="Title 1">
            <a:extLst>
              <a:ext uri="{FF2B5EF4-FFF2-40B4-BE49-F238E27FC236}">
                <a16:creationId xmlns:a16="http://schemas.microsoft.com/office/drawing/2014/main" id="{BB60C392-DA83-1940-B322-2EBBE759991D}"/>
              </a:ext>
            </a:extLst>
          </p:cNvPr>
          <p:cNvSpPr txBox="1">
            <a:spLocks/>
          </p:cNvSpPr>
          <p:nvPr/>
        </p:nvSpPr>
        <p:spPr>
          <a:xfrm>
            <a:off x="0" y="541871"/>
            <a:ext cx="12192000" cy="646920"/>
          </a:xfrm>
          <a:prstGeom prst="rect">
            <a:avLst/>
          </a:prstGeom>
          <a:solidFill>
            <a:schemeClr val="accent3">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ea typeface="+mj-ea"/>
                <a:cs typeface="+mj-cs"/>
              </a:rPr>
              <a:t>KBA Delineation</a:t>
            </a:r>
          </a:p>
        </p:txBody>
      </p:sp>
      <p:sp>
        <p:nvSpPr>
          <p:cNvPr id="7" name="Title 1">
            <a:extLst>
              <a:ext uri="{FF2B5EF4-FFF2-40B4-BE49-F238E27FC236}">
                <a16:creationId xmlns:a16="http://schemas.microsoft.com/office/drawing/2014/main" id="{76A9A80D-9798-A547-BAC3-A47BAF48EA44}"/>
              </a:ext>
            </a:extLst>
          </p:cNvPr>
          <p:cNvSpPr txBox="1">
            <a:spLocks/>
          </p:cNvSpPr>
          <p:nvPr/>
        </p:nvSpPr>
        <p:spPr>
          <a:xfrm>
            <a:off x="0" y="1449770"/>
            <a:ext cx="12192000" cy="646920"/>
          </a:xfrm>
          <a:prstGeom prst="rect">
            <a:avLst/>
          </a:prstGeom>
          <a:solidFill>
            <a:schemeClr val="tx2">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i="0" u="none" strike="noStrike" kern="1200" cap="none" spc="0" normalizeH="0" baseline="0" noProof="0" dirty="0">
                <a:ln>
                  <a:noFill/>
                </a:ln>
                <a:solidFill>
                  <a:prstClr val="black"/>
                </a:solidFill>
                <a:effectLst/>
                <a:uLnTx/>
                <a:uFillTx/>
                <a:ea typeface="+mj-ea"/>
                <a:cs typeface="+mj-cs"/>
              </a:rPr>
              <a:t>Definitions</a:t>
            </a:r>
          </a:p>
        </p:txBody>
      </p:sp>
      <p:pic>
        <p:nvPicPr>
          <p:cNvPr id="5" name="Picture 4">
            <a:extLst>
              <a:ext uri="{FF2B5EF4-FFF2-40B4-BE49-F238E27FC236}">
                <a16:creationId xmlns:a16="http://schemas.microsoft.com/office/drawing/2014/main" id="{087CB279-A540-4F78-90BA-FAC7716D3982}"/>
              </a:ext>
            </a:extLst>
          </p:cNvPr>
          <p:cNvPicPr>
            <a:picLocks noChangeAspect="1"/>
          </p:cNvPicPr>
          <p:nvPr/>
        </p:nvPicPr>
        <p:blipFill>
          <a:blip r:embed="rId3"/>
          <a:stretch>
            <a:fillRect/>
          </a:stretch>
        </p:blipFill>
        <p:spPr>
          <a:xfrm>
            <a:off x="1524000" y="608106"/>
            <a:ext cx="2048144" cy="1296894"/>
          </a:xfrm>
          <a:prstGeom prst="rect">
            <a:avLst/>
          </a:prstGeom>
        </p:spPr>
      </p:pic>
    </p:spTree>
    <p:extLst>
      <p:ext uri="{BB962C8B-B14F-4D97-AF65-F5344CB8AC3E}">
        <p14:creationId xmlns:p14="http://schemas.microsoft.com/office/powerpoint/2010/main" val="75134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305DF-71A6-4DA8-9D4E-5544210E29EA}"/>
              </a:ext>
            </a:extLst>
          </p:cNvPr>
          <p:cNvSpPr txBox="1"/>
          <p:nvPr/>
        </p:nvSpPr>
        <p:spPr>
          <a:xfrm>
            <a:off x="342900" y="231263"/>
            <a:ext cx="9410700" cy="954107"/>
          </a:xfrm>
          <a:prstGeom prst="rect">
            <a:avLst/>
          </a:prstGeom>
          <a:noFill/>
        </p:spPr>
        <p:txBody>
          <a:bodyPr wrap="square" rtlCol="0">
            <a:spAutoFit/>
          </a:bodyPr>
          <a:lstStyle/>
          <a:p>
            <a:r>
              <a:rPr lang="en-BZ" sz="2800" b="1" dirty="0"/>
              <a:t>Results &amp; Lessons Learned from Applying Ecosystem Criteria A2 and B4 in Canada</a:t>
            </a:r>
          </a:p>
        </p:txBody>
      </p:sp>
      <p:sp>
        <p:nvSpPr>
          <p:cNvPr id="6" name="TextBox 5">
            <a:extLst>
              <a:ext uri="{FF2B5EF4-FFF2-40B4-BE49-F238E27FC236}">
                <a16:creationId xmlns:a16="http://schemas.microsoft.com/office/drawing/2014/main" id="{0DF6121E-5432-4596-B177-AFB1DF45C831}"/>
              </a:ext>
            </a:extLst>
          </p:cNvPr>
          <p:cNvSpPr txBox="1"/>
          <p:nvPr/>
        </p:nvSpPr>
        <p:spPr>
          <a:xfrm>
            <a:off x="342900" y="1330336"/>
            <a:ext cx="11201400" cy="4933402"/>
          </a:xfrm>
          <a:prstGeom prst="rect">
            <a:avLst/>
          </a:prstGeom>
          <a:noFill/>
        </p:spPr>
        <p:txBody>
          <a:bodyPr wrap="square" rtlCol="0">
            <a:spAutoFit/>
          </a:bodyPr>
          <a:lstStyle/>
          <a:p>
            <a:pPr marL="0" marR="0">
              <a:lnSpc>
                <a:spcPct val="115000"/>
              </a:lnSpc>
              <a:spcBef>
                <a:spcPts val="0"/>
              </a:spcBef>
              <a:spcAft>
                <a:spcPts val="1000"/>
              </a:spcAft>
            </a:pPr>
            <a:r>
              <a:rPr lang="en-US" sz="2400" b="1" dirty="0">
                <a:ea typeface="Calibri" panose="020F0502020204030204" pitchFamily="34" charset="0"/>
                <a:cs typeface="Times New Roman" panose="02020603050405020304" pitchFamily="18" charset="0"/>
              </a:rPr>
              <a:t>Lessons</a:t>
            </a:r>
          </a:p>
          <a:p>
            <a:pPr marL="0" marR="0">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A2 - Red Listing ecosystems is challenging because it requires:</a:t>
            </a:r>
          </a:p>
          <a:p>
            <a:pPr marL="800100" lvl="1" indent="-342900">
              <a:lnSpc>
                <a:spcPct val="115000"/>
              </a:lnSpc>
              <a:buFontTx/>
              <a:buChar char="-"/>
            </a:pPr>
            <a:r>
              <a:rPr lang="en-US" sz="2000" dirty="0">
                <a:ea typeface="Calibri" panose="020F0502020204030204" pitchFamily="34" charset="0"/>
                <a:cs typeface="Times New Roman" panose="02020603050405020304" pitchFamily="18" charset="0"/>
              </a:rPr>
              <a:t>Common classification systems and mapping to look at both national and global extent </a:t>
            </a:r>
          </a:p>
          <a:p>
            <a:pPr marL="800100" lvl="1" indent="-342900">
              <a:lnSpc>
                <a:spcPct val="115000"/>
              </a:lnSpc>
              <a:spcAft>
                <a:spcPts val="1000"/>
              </a:spcAft>
              <a:buFontTx/>
              <a:buChar char="-"/>
            </a:pPr>
            <a:r>
              <a:rPr lang="en-US" sz="2000" dirty="0">
                <a:ea typeface="Calibri" panose="020F0502020204030204" pitchFamily="34" charset="0"/>
                <a:cs typeface="Times New Roman" panose="02020603050405020304" pitchFamily="18" charset="0"/>
              </a:rPr>
              <a:t>Data are limited on ecological condition (plowing, grazing, planted pasture)</a:t>
            </a:r>
          </a:p>
          <a:p>
            <a:pPr marL="0" marR="0">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Designation of KBA boundaries in heavily modified landscapes</a:t>
            </a:r>
          </a:p>
          <a:p>
            <a:pPr marL="461963" marR="0" indent="-461963">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	- Measuring size of unit is challenging in fragmented grasslands – very large and irregular</a:t>
            </a:r>
          </a:p>
          <a:p>
            <a:pPr marL="461963" marR="0" indent="-461963">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	- Follow up needed to determine actual ecological integrity</a:t>
            </a:r>
          </a:p>
          <a:p>
            <a:pPr marL="461963" marR="0" indent="-461963">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	- In an agricultural landscape of private lands, there are few discernible “manageable units” for use in delineation</a:t>
            </a:r>
          </a:p>
          <a:p>
            <a:pPr marL="461963" marR="0" indent="-461963">
              <a:lnSpc>
                <a:spcPct val="115000"/>
              </a:lnSpc>
              <a:spcBef>
                <a:spcPts val="0"/>
              </a:spcBef>
              <a:spcAft>
                <a:spcPts val="1000"/>
              </a:spcAft>
            </a:pPr>
            <a:r>
              <a:rPr lang="en-US" sz="2000" dirty="0">
                <a:ea typeface="Calibri" panose="020F0502020204030204" pitchFamily="34" charset="0"/>
                <a:cs typeface="Times New Roman" panose="02020603050405020304" pitchFamily="18" charset="0"/>
              </a:rPr>
              <a:t>National KBAs will likely be as important or more important for national conservation goals - e.g., A2 – Dry </a:t>
            </a:r>
            <a:r>
              <a:rPr lang="en-US" sz="2000" dirty="0" err="1">
                <a:ea typeface="Calibri" panose="020F0502020204030204" pitchFamily="34" charset="0"/>
                <a:cs typeface="Times New Roman" panose="02020603050405020304" pitchFamily="18" charset="0"/>
              </a:rPr>
              <a:t>Mixedgrass</a:t>
            </a:r>
            <a:r>
              <a:rPr lang="en-US" sz="2000" dirty="0">
                <a:ea typeface="Calibri" panose="020F0502020204030204" pitchFamily="34" charset="0"/>
                <a:cs typeface="Times New Roman" panose="02020603050405020304" pitchFamily="18" charset="0"/>
              </a:rPr>
              <a:t> Prairie severely reduced in Canada but more common in USA</a:t>
            </a:r>
          </a:p>
        </p:txBody>
      </p:sp>
    </p:spTree>
    <p:extLst>
      <p:ext uri="{BB962C8B-B14F-4D97-AF65-F5344CB8AC3E}">
        <p14:creationId xmlns:p14="http://schemas.microsoft.com/office/powerpoint/2010/main" val="405898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709DB47-F78B-46FA-ABB7-0A25ABE1899B}"/>
              </a:ext>
            </a:extLst>
          </p:cNvPr>
          <p:cNvSpPr>
            <a:spLocks noGrp="1"/>
          </p:cNvSpPr>
          <p:nvPr>
            <p:ph type="ctrTitle"/>
          </p:nvPr>
        </p:nvSpPr>
        <p:spPr>
          <a:xfrm>
            <a:off x="1200409" y="3014459"/>
            <a:ext cx="9791178" cy="1390876"/>
          </a:xfrm>
        </p:spPr>
        <p:txBody>
          <a:bodyPr>
            <a:noAutofit/>
          </a:bodyPr>
          <a:lstStyle/>
          <a:p>
            <a:r>
              <a:rPr lang="en-US" sz="4800" b="1" dirty="0"/>
              <a:t>IUCN Red List of Ecosystems</a:t>
            </a:r>
            <a:endParaRPr lang="en-CA" sz="4800" b="1" dirty="0"/>
          </a:p>
        </p:txBody>
      </p:sp>
      <p:sp>
        <p:nvSpPr>
          <p:cNvPr id="5" name="Subtitle 2">
            <a:extLst>
              <a:ext uri="{FF2B5EF4-FFF2-40B4-BE49-F238E27FC236}">
                <a16:creationId xmlns:a16="http://schemas.microsoft.com/office/drawing/2014/main" id="{D948912F-6DDB-4E95-A4B5-E7CD8455AE97}"/>
              </a:ext>
            </a:extLst>
          </p:cNvPr>
          <p:cNvSpPr txBox="1">
            <a:spLocks/>
          </p:cNvSpPr>
          <p:nvPr/>
        </p:nvSpPr>
        <p:spPr>
          <a:xfrm>
            <a:off x="3232968" y="3164501"/>
            <a:ext cx="5425440" cy="4619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CA" sz="2800"/>
          </a:p>
        </p:txBody>
      </p:sp>
      <p:sp>
        <p:nvSpPr>
          <p:cNvPr id="2" name="Slide Number Placeholder 1"/>
          <p:cNvSpPr>
            <a:spLocks noGrp="1"/>
          </p:cNvSpPr>
          <p:nvPr>
            <p:ph type="sldNum" sz="quarter" idx="12"/>
          </p:nvPr>
        </p:nvSpPr>
        <p:spPr>
          <a:xfrm>
            <a:off x="9058274" y="6010361"/>
            <a:ext cx="2743200" cy="365125"/>
          </a:xfrm>
        </p:spPr>
        <p:txBody>
          <a:bodyPr/>
          <a:lstStyle/>
          <a:p>
            <a:fld id="{BD9883B9-876C-4B32-A4D8-E3889EED9ECF}" type="slidenum">
              <a:rPr lang="en-CA" smtClean="0"/>
              <a:t>19</a:t>
            </a:fld>
            <a:endParaRPr lang="en-CA" dirty="0"/>
          </a:p>
        </p:txBody>
      </p:sp>
      <p:sp>
        <p:nvSpPr>
          <p:cNvPr id="3" name="TextBox 2"/>
          <p:cNvSpPr txBox="1"/>
          <p:nvPr/>
        </p:nvSpPr>
        <p:spPr>
          <a:xfrm>
            <a:off x="2648260" y="4918026"/>
            <a:ext cx="6895475" cy="954107"/>
          </a:xfrm>
          <a:prstGeom prst="rect">
            <a:avLst/>
          </a:prstGeom>
          <a:noFill/>
        </p:spPr>
        <p:txBody>
          <a:bodyPr wrap="square" rtlCol="0">
            <a:spAutoFit/>
          </a:bodyPr>
          <a:lstStyle/>
          <a:p>
            <a:pPr algn="ctr"/>
            <a:r>
              <a:rPr lang="en-US" sz="2800" dirty="0"/>
              <a:t>British Columbia KBA RLE workshop</a:t>
            </a:r>
          </a:p>
          <a:p>
            <a:pPr algn="ctr"/>
            <a:r>
              <a:rPr lang="en-US" sz="2800" dirty="0"/>
              <a:t>November 20, 2020</a:t>
            </a:r>
          </a:p>
        </p:txBody>
      </p:sp>
      <p:grpSp>
        <p:nvGrpSpPr>
          <p:cNvPr id="19" name="Group 18"/>
          <p:cNvGrpSpPr/>
          <p:nvPr/>
        </p:nvGrpSpPr>
        <p:grpSpPr>
          <a:xfrm>
            <a:off x="1200409" y="1782507"/>
            <a:ext cx="9960223" cy="1406082"/>
            <a:chOff x="733978" y="1045284"/>
            <a:chExt cx="9960223" cy="1406082"/>
          </a:xfrm>
        </p:grpSpPr>
        <p:grpSp>
          <p:nvGrpSpPr>
            <p:cNvPr id="18" name="Group 17"/>
            <p:cNvGrpSpPr/>
            <p:nvPr/>
          </p:nvGrpSpPr>
          <p:grpSpPr>
            <a:xfrm>
              <a:off x="733978" y="1045284"/>
              <a:ext cx="7648022" cy="1406082"/>
              <a:chOff x="1800778" y="1011012"/>
              <a:chExt cx="7648022" cy="1406082"/>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0778" y="1022634"/>
                <a:ext cx="1859280" cy="139446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4184" y="1022634"/>
                <a:ext cx="971716" cy="1350118"/>
              </a:xfrm>
              <a:prstGeom prst="rect">
                <a:avLst/>
              </a:prstGeom>
            </p:spPr>
          </p:pic>
          <p:pic>
            <p:nvPicPr>
              <p:cNvPr id="14" name="Picture 13" descr="A picture containing grass, outdoor, field, grazing&#10;&#10;Description automatically generated"/>
              <p:cNvPicPr/>
              <p:nvPr/>
            </p:nvPicPr>
            <p:blipFill rotWithShape="1">
              <a:blip r:embed="rId5" cstate="screen">
                <a:extLst>
                  <a:ext uri="{28A0092B-C50C-407E-A947-70E740481C1C}">
                    <a14:useLocalDpi xmlns:a14="http://schemas.microsoft.com/office/drawing/2010/main"/>
                  </a:ext>
                </a:extLst>
              </a:blip>
              <a:srcRect t="4393" b="20559"/>
              <a:stretch/>
            </p:blipFill>
            <p:spPr>
              <a:xfrm>
                <a:off x="6613732" y="1011012"/>
                <a:ext cx="2835068" cy="1361740"/>
              </a:xfrm>
              <a:prstGeom prst="rect">
                <a:avLst/>
              </a:prstGeom>
            </p:spPr>
          </p:pic>
          <p:pic>
            <p:nvPicPr>
              <p:cNvPr id="15" name="Picture 14" descr="A close up of a fish&#10;&#10;Description automatically generated"/>
              <p:cNvPicPr/>
              <p:nvPr/>
            </p:nvPicPr>
            <p:blipFill rotWithShape="1">
              <a:blip r:embed="rId6" cstate="screen">
                <a:extLst>
                  <a:ext uri="{28A0092B-C50C-407E-A947-70E740481C1C}">
                    <a14:useLocalDpi xmlns:a14="http://schemas.microsoft.com/office/drawing/2010/main"/>
                  </a:ext>
                </a:extLst>
              </a:blip>
              <a:srcRect l="12145" r="17726" b="4742"/>
              <a:stretch/>
            </p:blipFill>
            <p:spPr>
              <a:xfrm>
                <a:off x="3707890" y="1011012"/>
                <a:ext cx="1838462" cy="1386084"/>
              </a:xfrm>
              <a:prstGeom prst="rect">
                <a:avLst/>
              </a:prstGeom>
            </p:spPr>
          </p:pic>
        </p:grpSp>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l="514" t="63029" r="53209"/>
            <a:stretch/>
          </p:blipFill>
          <p:spPr>
            <a:xfrm>
              <a:off x="8429832" y="1054100"/>
              <a:ext cx="2264369" cy="1356781"/>
            </a:xfrm>
            <a:prstGeom prst="rect">
              <a:avLst/>
            </a:prstGeom>
          </p:spPr>
        </p:pic>
      </p:grpSp>
    </p:spTree>
    <p:extLst>
      <p:ext uri="{BB962C8B-B14F-4D97-AF65-F5344CB8AC3E}">
        <p14:creationId xmlns:p14="http://schemas.microsoft.com/office/powerpoint/2010/main" val="1084080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4FC65-5C1D-414F-823F-61A1351049DE}"/>
              </a:ext>
            </a:extLst>
          </p:cNvPr>
          <p:cNvSpPr/>
          <p:nvPr/>
        </p:nvSpPr>
        <p:spPr>
          <a:xfrm>
            <a:off x="4374370" y="431648"/>
            <a:ext cx="5915025" cy="599470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2D19867-8125-5745-8126-3020FB8BA794}"/>
              </a:ext>
            </a:extLst>
          </p:cNvPr>
          <p:cNvSpPr txBox="1"/>
          <p:nvPr/>
        </p:nvSpPr>
        <p:spPr>
          <a:xfrm>
            <a:off x="4562486" y="585790"/>
            <a:ext cx="5553075"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THREATENED BIODIVERSITY</a:t>
            </a:r>
          </a:p>
        </p:txBody>
      </p:sp>
      <p:sp>
        <p:nvSpPr>
          <p:cNvPr id="13" name="TextBox 12">
            <a:extLst>
              <a:ext uri="{FF2B5EF4-FFF2-40B4-BE49-F238E27FC236}">
                <a16:creationId xmlns:a16="http://schemas.microsoft.com/office/drawing/2014/main" id="{071F0645-C189-084B-A794-96AF268C8C33}"/>
              </a:ext>
            </a:extLst>
          </p:cNvPr>
          <p:cNvSpPr txBox="1"/>
          <p:nvPr/>
        </p:nvSpPr>
        <p:spPr>
          <a:xfrm>
            <a:off x="5119703" y="1016135"/>
            <a:ext cx="4424361"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A1.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Threatened species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51F732C-713B-0A41-8C6A-931F6C99C025}"/>
              </a:ext>
            </a:extLst>
          </p:cNvPr>
          <p:cNvSpPr txBox="1"/>
          <p:nvPr/>
        </p:nvSpPr>
        <p:spPr>
          <a:xfrm>
            <a:off x="5119703" y="1446480"/>
            <a:ext cx="4424361" cy="338554"/>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A2. Threatened ecosystems types</a:t>
            </a:r>
          </a:p>
        </p:txBody>
      </p:sp>
      <p:sp>
        <p:nvSpPr>
          <p:cNvPr id="17" name="TextBox 16">
            <a:extLst>
              <a:ext uri="{FF2B5EF4-FFF2-40B4-BE49-F238E27FC236}">
                <a16:creationId xmlns:a16="http://schemas.microsoft.com/office/drawing/2014/main" id="{2FA9A3E9-F52D-B846-8834-FFCDCFB7FD9A}"/>
              </a:ext>
            </a:extLst>
          </p:cNvPr>
          <p:cNvSpPr txBox="1"/>
          <p:nvPr/>
        </p:nvSpPr>
        <p:spPr>
          <a:xfrm>
            <a:off x="4562487" y="1846047"/>
            <a:ext cx="5553075" cy="369332"/>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GEOGRAPHICALLY RESTRICTED BIODIVERSITY</a:t>
            </a:r>
          </a:p>
        </p:txBody>
      </p:sp>
      <p:sp>
        <p:nvSpPr>
          <p:cNvPr id="20" name="TextBox 19">
            <a:extLst>
              <a:ext uri="{FF2B5EF4-FFF2-40B4-BE49-F238E27FC236}">
                <a16:creationId xmlns:a16="http://schemas.microsoft.com/office/drawing/2014/main" id="{339AAFC6-396D-AE46-BA70-2E06B68F1EA1}"/>
              </a:ext>
            </a:extLst>
          </p:cNvPr>
          <p:cNvSpPr txBox="1"/>
          <p:nvPr/>
        </p:nvSpPr>
        <p:spPr>
          <a:xfrm>
            <a:off x="5119703" y="2276392"/>
            <a:ext cx="4424361" cy="338554"/>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B1. Individual geographically restricted species</a:t>
            </a:r>
          </a:p>
        </p:txBody>
      </p:sp>
      <p:sp>
        <p:nvSpPr>
          <p:cNvPr id="21" name="TextBox 20">
            <a:extLst>
              <a:ext uri="{FF2B5EF4-FFF2-40B4-BE49-F238E27FC236}">
                <a16:creationId xmlns:a16="http://schemas.microsoft.com/office/drawing/2014/main" id="{0F720776-C203-1E4A-9F39-F63D3A1D6336}"/>
              </a:ext>
            </a:extLst>
          </p:cNvPr>
          <p:cNvSpPr txBox="1"/>
          <p:nvPr/>
        </p:nvSpPr>
        <p:spPr>
          <a:xfrm>
            <a:off x="5119703" y="2675959"/>
            <a:ext cx="4424361" cy="338554"/>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B2. Co-occurring geographically restricted species</a:t>
            </a:r>
          </a:p>
        </p:txBody>
      </p:sp>
      <p:sp>
        <p:nvSpPr>
          <p:cNvPr id="22" name="TextBox 21">
            <a:extLst>
              <a:ext uri="{FF2B5EF4-FFF2-40B4-BE49-F238E27FC236}">
                <a16:creationId xmlns:a16="http://schemas.microsoft.com/office/drawing/2014/main" id="{E5B53BF5-A7B8-024B-B875-24BFE3639FDB}"/>
              </a:ext>
            </a:extLst>
          </p:cNvPr>
          <p:cNvSpPr txBox="1"/>
          <p:nvPr/>
        </p:nvSpPr>
        <p:spPr>
          <a:xfrm>
            <a:off x="5119703" y="3075526"/>
            <a:ext cx="4424361" cy="338554"/>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B3. Geographically restricted assemblages</a:t>
            </a:r>
          </a:p>
        </p:txBody>
      </p:sp>
      <p:sp>
        <p:nvSpPr>
          <p:cNvPr id="23" name="TextBox 22">
            <a:extLst>
              <a:ext uri="{FF2B5EF4-FFF2-40B4-BE49-F238E27FC236}">
                <a16:creationId xmlns:a16="http://schemas.microsoft.com/office/drawing/2014/main" id="{0247939B-B297-7C4F-9E92-D5F28FC4695E}"/>
              </a:ext>
            </a:extLst>
          </p:cNvPr>
          <p:cNvSpPr txBox="1"/>
          <p:nvPr/>
        </p:nvSpPr>
        <p:spPr>
          <a:xfrm>
            <a:off x="5119703" y="3475093"/>
            <a:ext cx="4424361" cy="338554"/>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B4. Geographically restricted ecosystem types</a:t>
            </a:r>
          </a:p>
        </p:txBody>
      </p:sp>
      <p:sp>
        <p:nvSpPr>
          <p:cNvPr id="24" name="TextBox 23">
            <a:extLst>
              <a:ext uri="{FF2B5EF4-FFF2-40B4-BE49-F238E27FC236}">
                <a16:creationId xmlns:a16="http://schemas.microsoft.com/office/drawing/2014/main" id="{F837EC9B-835B-5D4E-A648-D8E88F15C9D8}"/>
              </a:ext>
            </a:extLst>
          </p:cNvPr>
          <p:cNvSpPr txBox="1"/>
          <p:nvPr/>
        </p:nvSpPr>
        <p:spPr>
          <a:xfrm>
            <a:off x="4562487" y="3874660"/>
            <a:ext cx="5553074" cy="36933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ECOLOGICAL INTEGRITY</a:t>
            </a:r>
          </a:p>
        </p:txBody>
      </p:sp>
      <p:sp>
        <p:nvSpPr>
          <p:cNvPr id="25" name="TextBox 24">
            <a:extLst>
              <a:ext uri="{FF2B5EF4-FFF2-40B4-BE49-F238E27FC236}">
                <a16:creationId xmlns:a16="http://schemas.microsoft.com/office/drawing/2014/main" id="{18387330-02BF-E646-B633-D3F7FBE6C93D}"/>
              </a:ext>
            </a:extLst>
          </p:cNvPr>
          <p:cNvSpPr txBox="1"/>
          <p:nvPr/>
        </p:nvSpPr>
        <p:spPr>
          <a:xfrm>
            <a:off x="4562487" y="4305005"/>
            <a:ext cx="5553074" cy="369332"/>
          </a:xfrm>
          <a:prstGeom prst="rect">
            <a:avLst/>
          </a:prstGeom>
          <a:solidFill>
            <a:srgbClr val="D82042">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 BIOLOGICAL PROCESSES</a:t>
            </a:r>
          </a:p>
        </p:txBody>
      </p:sp>
      <p:sp>
        <p:nvSpPr>
          <p:cNvPr id="26" name="TextBox 25">
            <a:extLst>
              <a:ext uri="{FF2B5EF4-FFF2-40B4-BE49-F238E27FC236}">
                <a16:creationId xmlns:a16="http://schemas.microsoft.com/office/drawing/2014/main" id="{3BE811DD-5EA8-2A43-B8F9-E5BBDA134053}"/>
              </a:ext>
            </a:extLst>
          </p:cNvPr>
          <p:cNvSpPr txBox="1"/>
          <p:nvPr/>
        </p:nvSpPr>
        <p:spPr>
          <a:xfrm>
            <a:off x="5119703" y="4735349"/>
            <a:ext cx="4424361" cy="338006"/>
          </a:xfrm>
          <a:prstGeom prst="rect">
            <a:avLst/>
          </a:prstGeom>
          <a:solidFill>
            <a:srgbClr val="D82042">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D1. Demographic aggregations</a:t>
            </a:r>
          </a:p>
        </p:txBody>
      </p:sp>
      <p:sp>
        <p:nvSpPr>
          <p:cNvPr id="27" name="TextBox 26">
            <a:extLst>
              <a:ext uri="{FF2B5EF4-FFF2-40B4-BE49-F238E27FC236}">
                <a16:creationId xmlns:a16="http://schemas.microsoft.com/office/drawing/2014/main" id="{3E99A582-577D-0D43-9C50-3C6A87FBD041}"/>
              </a:ext>
            </a:extLst>
          </p:cNvPr>
          <p:cNvSpPr txBox="1"/>
          <p:nvPr/>
        </p:nvSpPr>
        <p:spPr>
          <a:xfrm>
            <a:off x="5119703" y="5534483"/>
            <a:ext cx="4424361" cy="338006"/>
          </a:xfrm>
          <a:prstGeom prst="rect">
            <a:avLst/>
          </a:prstGeom>
          <a:solidFill>
            <a:srgbClr val="D82042">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D3. Recruitment sources</a:t>
            </a:r>
          </a:p>
        </p:txBody>
      </p:sp>
      <p:sp>
        <p:nvSpPr>
          <p:cNvPr id="28" name="TextBox 27">
            <a:extLst>
              <a:ext uri="{FF2B5EF4-FFF2-40B4-BE49-F238E27FC236}">
                <a16:creationId xmlns:a16="http://schemas.microsoft.com/office/drawing/2014/main" id="{AF294B19-D147-504A-A69C-C25D86625AB2}"/>
              </a:ext>
            </a:extLst>
          </p:cNvPr>
          <p:cNvSpPr txBox="1"/>
          <p:nvPr/>
        </p:nvSpPr>
        <p:spPr>
          <a:xfrm>
            <a:off x="4562487" y="5934045"/>
            <a:ext cx="5553074" cy="369332"/>
          </a:xfrm>
          <a:prstGeom prst="rect">
            <a:avLst/>
          </a:prstGeom>
          <a:solidFill>
            <a:schemeClr val="tx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E. IRREPLACEABILITY THROUGH QUANTITATIVE ANALYSIS</a:t>
            </a:r>
          </a:p>
        </p:txBody>
      </p:sp>
      <p:sp>
        <p:nvSpPr>
          <p:cNvPr id="29" name="TextBox 28">
            <a:extLst>
              <a:ext uri="{FF2B5EF4-FFF2-40B4-BE49-F238E27FC236}">
                <a16:creationId xmlns:a16="http://schemas.microsoft.com/office/drawing/2014/main" id="{634C81FF-2E21-9F42-97E8-F7FB75004182}"/>
              </a:ext>
            </a:extLst>
          </p:cNvPr>
          <p:cNvSpPr txBox="1"/>
          <p:nvPr/>
        </p:nvSpPr>
        <p:spPr>
          <a:xfrm>
            <a:off x="5119703" y="5134916"/>
            <a:ext cx="4424361" cy="338006"/>
          </a:xfrm>
          <a:prstGeom prst="rect">
            <a:avLst/>
          </a:prstGeom>
          <a:solidFill>
            <a:srgbClr val="D82042">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D2. Ecological refugia</a:t>
            </a:r>
          </a:p>
        </p:txBody>
      </p:sp>
      <p:pic>
        <p:nvPicPr>
          <p:cNvPr id="6" name="Picture 5">
            <a:extLst>
              <a:ext uri="{FF2B5EF4-FFF2-40B4-BE49-F238E27FC236}">
                <a16:creationId xmlns:a16="http://schemas.microsoft.com/office/drawing/2014/main" id="{F827CB46-B270-4CAC-BA8E-FAD6532E86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530" y="753714"/>
            <a:ext cx="3843006" cy="5454285"/>
          </a:xfrm>
          <a:prstGeom prst="rect">
            <a:avLst/>
          </a:prstGeom>
          <a:ln>
            <a:solidFill>
              <a:schemeClr val="tx1"/>
            </a:solidFill>
          </a:ln>
        </p:spPr>
      </p:pic>
    </p:spTree>
    <p:extLst>
      <p:ext uri="{BB962C8B-B14F-4D97-AF65-F5344CB8AC3E}">
        <p14:creationId xmlns:p14="http://schemas.microsoft.com/office/powerpoint/2010/main" val="4081650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80615" y="2490549"/>
            <a:ext cx="1935185" cy="3139321"/>
          </a:xfrm>
          <a:prstGeom prst="rect">
            <a:avLst/>
          </a:prstGeom>
          <a:solidFill>
            <a:schemeClr val="bg2"/>
          </a:solidFill>
        </p:spPr>
        <p:txBody>
          <a:bodyPr wrap="square" rtlCol="0">
            <a:spAutoFit/>
          </a:bodyPr>
          <a:lstStyle/>
          <a:p>
            <a:r>
              <a:rPr lang="en-US" sz="800" dirty="0">
                <a:effectLst/>
                <a:latin typeface="+mn-lt"/>
              </a:rPr>
              <a:t>Keith, D.A., J.P. Rodríguez, K. M. Rodríguez-Clark, K. </a:t>
            </a:r>
            <a:r>
              <a:rPr lang="en-US" sz="800" dirty="0" err="1">
                <a:effectLst/>
                <a:latin typeface="+mn-lt"/>
              </a:rPr>
              <a:t>Aapala</a:t>
            </a:r>
            <a:r>
              <a:rPr lang="en-US" sz="800" dirty="0">
                <a:effectLst/>
                <a:latin typeface="+mn-lt"/>
              </a:rPr>
              <a:t>, </a:t>
            </a:r>
            <a:r>
              <a:rPr lang="en-US" sz="800" dirty="0" err="1">
                <a:effectLst/>
                <a:latin typeface="+mn-lt"/>
              </a:rPr>
              <a:t>A.Alonso</a:t>
            </a:r>
            <a:r>
              <a:rPr lang="en-US" sz="800" dirty="0">
                <a:effectLst/>
                <a:latin typeface="+mn-lt"/>
              </a:rPr>
              <a:t>, </a:t>
            </a:r>
            <a:r>
              <a:rPr lang="en-US" sz="800" dirty="0" err="1">
                <a:effectLst/>
                <a:latin typeface="+mn-lt"/>
              </a:rPr>
              <a:t>M.Asmussen</a:t>
            </a:r>
            <a:r>
              <a:rPr lang="en-US" sz="800" dirty="0">
                <a:effectLst/>
                <a:latin typeface="+mn-lt"/>
              </a:rPr>
              <a:t>, S. Bachman, A., Bassett, E.G. Barrow, J.S. Benson, M.J. Bishop, R. </a:t>
            </a:r>
            <a:r>
              <a:rPr lang="en-US" sz="800" dirty="0" err="1">
                <a:effectLst/>
                <a:latin typeface="+mn-lt"/>
              </a:rPr>
              <a:t>Bonifacio</a:t>
            </a:r>
            <a:r>
              <a:rPr lang="en-US" sz="800" dirty="0">
                <a:effectLst/>
                <a:latin typeface="+mn-lt"/>
              </a:rPr>
              <a:t>, T.M. Brooks, M.A. </a:t>
            </a:r>
            <a:r>
              <a:rPr lang="en-US" sz="800" dirty="0" err="1">
                <a:effectLst/>
                <a:latin typeface="+mn-lt"/>
              </a:rPr>
              <a:t>Burgman</a:t>
            </a:r>
            <a:r>
              <a:rPr lang="en-US" sz="800" dirty="0">
                <a:effectLst/>
                <a:latin typeface="+mn-lt"/>
              </a:rPr>
              <a:t>, P.J. Comer, F., </a:t>
            </a:r>
            <a:r>
              <a:rPr lang="en-US" sz="800" dirty="0" err="1">
                <a:effectLst/>
                <a:latin typeface="+mn-lt"/>
              </a:rPr>
              <a:t>Comín</a:t>
            </a:r>
            <a:r>
              <a:rPr lang="en-US" sz="800" dirty="0">
                <a:effectLst/>
                <a:latin typeface="+mn-lt"/>
              </a:rPr>
              <a:t>, F. </a:t>
            </a:r>
            <a:r>
              <a:rPr lang="en-US" sz="800" dirty="0" err="1">
                <a:effectLst/>
                <a:latin typeface="+mn-lt"/>
              </a:rPr>
              <a:t>Essl</a:t>
            </a:r>
            <a:r>
              <a:rPr lang="en-US" sz="800" dirty="0">
                <a:effectLst/>
                <a:latin typeface="+mn-lt"/>
              </a:rPr>
              <a:t>, D. Faber-</a:t>
            </a:r>
            <a:r>
              <a:rPr lang="en-US" sz="800" dirty="0" err="1">
                <a:effectLst/>
                <a:latin typeface="+mn-lt"/>
              </a:rPr>
              <a:t>Langendoen</a:t>
            </a:r>
            <a:r>
              <a:rPr lang="en-US" sz="800" dirty="0">
                <a:effectLst/>
                <a:latin typeface="+mn-lt"/>
              </a:rPr>
              <a:t>, P.G. </a:t>
            </a:r>
            <a:r>
              <a:rPr lang="en-US" sz="800" dirty="0" err="1">
                <a:effectLst/>
                <a:latin typeface="+mn-lt"/>
              </a:rPr>
              <a:t>Fairweather</a:t>
            </a:r>
            <a:r>
              <a:rPr lang="en-US" sz="800" dirty="0">
                <a:effectLst/>
                <a:latin typeface="+mn-lt"/>
              </a:rPr>
              <a:t>, R. </a:t>
            </a:r>
            <a:r>
              <a:rPr lang="en-US" sz="800" dirty="0" err="1">
                <a:effectLst/>
                <a:latin typeface="+mn-lt"/>
              </a:rPr>
              <a:t>Holdaway</a:t>
            </a:r>
            <a:r>
              <a:rPr lang="en-US" sz="800" dirty="0">
                <a:effectLst/>
                <a:latin typeface="+mn-lt"/>
              </a:rPr>
              <a:t>, M. Jennings, R. T. Kingsford, R.E. Lester, R. Mac </a:t>
            </a:r>
            <a:r>
              <a:rPr lang="en-US" sz="800" dirty="0" err="1">
                <a:effectLst/>
                <a:latin typeface="+mn-lt"/>
              </a:rPr>
              <a:t>Nally</a:t>
            </a:r>
            <a:r>
              <a:rPr lang="en-US" sz="800" dirty="0">
                <a:effectLst/>
                <a:latin typeface="+mn-lt"/>
              </a:rPr>
              <a:t>, M.A. McCarthy, J. Moat, E. Nicholson, M.A. Oliveira-Miranda, P. </a:t>
            </a:r>
            <a:r>
              <a:rPr lang="en-US" sz="800" dirty="0" err="1">
                <a:effectLst/>
                <a:latin typeface="+mn-lt"/>
              </a:rPr>
              <a:t>Pisanu</a:t>
            </a:r>
            <a:r>
              <a:rPr lang="en-US" sz="800" dirty="0">
                <a:effectLst/>
                <a:latin typeface="+mn-lt"/>
              </a:rPr>
              <a:t>, B. </a:t>
            </a:r>
            <a:r>
              <a:rPr lang="en-US" sz="800" dirty="0" err="1">
                <a:effectLst/>
                <a:latin typeface="+mn-lt"/>
              </a:rPr>
              <a:t>Poulin</a:t>
            </a:r>
            <a:r>
              <a:rPr lang="en-US" sz="800" dirty="0">
                <a:effectLst/>
                <a:latin typeface="+mn-lt"/>
              </a:rPr>
              <a:t>, U. </a:t>
            </a:r>
            <a:r>
              <a:rPr lang="en-US" sz="800" dirty="0" err="1">
                <a:effectLst/>
                <a:latin typeface="+mn-lt"/>
              </a:rPr>
              <a:t>Riecken</a:t>
            </a:r>
            <a:r>
              <a:rPr lang="en-US" sz="800" dirty="0">
                <a:effectLst/>
                <a:latin typeface="+mn-lt"/>
              </a:rPr>
              <a:t>, M.D. Spalding, S. </a:t>
            </a:r>
            <a:r>
              <a:rPr lang="en-US" sz="800" dirty="0" err="1">
                <a:effectLst/>
                <a:latin typeface="+mn-lt"/>
              </a:rPr>
              <a:t>Zambrano-Martínez</a:t>
            </a:r>
            <a:r>
              <a:rPr lang="en-US" sz="800" dirty="0">
                <a:effectLst/>
                <a:latin typeface="+mn-lt"/>
              </a:rPr>
              <a:t>.  </a:t>
            </a:r>
          </a:p>
          <a:p>
            <a:r>
              <a:rPr lang="en-US" sz="1200" dirty="0">
                <a:effectLst/>
                <a:latin typeface="+mn-lt"/>
              </a:rPr>
              <a:t>2013. </a:t>
            </a:r>
          </a:p>
          <a:p>
            <a:r>
              <a:rPr lang="en-US" dirty="0">
                <a:effectLst/>
                <a:latin typeface="+mn-lt"/>
              </a:rPr>
              <a:t>Scientific Foundations for an IUCN Red List of Ecosystems. </a:t>
            </a:r>
            <a:r>
              <a:rPr lang="en-US" i="1" dirty="0" err="1">
                <a:effectLst/>
                <a:latin typeface="+mn-lt"/>
              </a:rPr>
              <a:t>PLoS</a:t>
            </a:r>
            <a:r>
              <a:rPr lang="en-US" i="1" dirty="0">
                <a:effectLst/>
                <a:latin typeface="+mn-lt"/>
              </a:rPr>
              <a:t> ONE.</a:t>
            </a:r>
            <a:r>
              <a:rPr lang="en-US" dirty="0">
                <a:effectLst/>
                <a:latin typeface="+mn-lt"/>
              </a:rPr>
              <a:t> Vol. 8 Issue </a:t>
            </a:r>
            <a:r>
              <a:rPr lang="en-US" dirty="0">
                <a:solidFill>
                  <a:schemeClr val="bg2"/>
                </a:solidFill>
                <a:effectLst/>
                <a:latin typeface="+mn-lt"/>
              </a:rPr>
              <a:t>5</a:t>
            </a:r>
          </a:p>
        </p:txBody>
      </p:sp>
      <p:pic>
        <p:nvPicPr>
          <p:cNvPr id="2119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49487" y="-11299"/>
            <a:ext cx="5867400" cy="686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bwMode="auto">
          <a:xfrm>
            <a:off x="4876800" y="1371600"/>
            <a:ext cx="15240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4343400" y="3581400"/>
            <a:ext cx="16002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7696200" y="1371600"/>
            <a:ext cx="1573472"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Oval 9"/>
          <p:cNvSpPr/>
          <p:nvPr/>
        </p:nvSpPr>
        <p:spPr bwMode="auto">
          <a:xfrm>
            <a:off x="8305800" y="3581400"/>
            <a:ext cx="1524000" cy="990600"/>
          </a:xfrm>
          <a:prstGeom prst="ellipse">
            <a:avLst/>
          </a:prstGeom>
          <a:noFill/>
          <a:ln w="5715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2FEFDE7-D644-40C0-A689-7118C246221E}"/>
              </a:ext>
            </a:extLst>
          </p:cNvPr>
          <p:cNvPicPr>
            <a:picLocks noChangeAspect="1"/>
          </p:cNvPicPr>
          <p:nvPr/>
        </p:nvPicPr>
        <p:blipFill>
          <a:blip r:embed="rId4"/>
          <a:stretch>
            <a:fillRect/>
          </a:stretch>
        </p:blipFill>
        <p:spPr>
          <a:xfrm>
            <a:off x="247626" y="1862698"/>
            <a:ext cx="3639365" cy="1969770"/>
          </a:xfrm>
          <a:prstGeom prst="rect">
            <a:avLst/>
          </a:prstGeom>
        </p:spPr>
      </p:pic>
      <p:sp>
        <p:nvSpPr>
          <p:cNvPr id="5" name="Rectangle 4"/>
          <p:cNvSpPr/>
          <p:nvPr/>
        </p:nvSpPr>
        <p:spPr bwMode="auto">
          <a:xfrm>
            <a:off x="238101" y="1862698"/>
            <a:ext cx="3648890" cy="196977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7336D1A-1A89-40E3-8B92-925511AD6D7B}"/>
              </a:ext>
            </a:extLst>
          </p:cNvPr>
          <p:cNvPicPr>
            <a:picLocks noChangeAspect="1"/>
          </p:cNvPicPr>
          <p:nvPr/>
        </p:nvPicPr>
        <p:blipFill>
          <a:blip r:embed="rId5"/>
          <a:stretch>
            <a:fillRect/>
          </a:stretch>
        </p:blipFill>
        <p:spPr>
          <a:xfrm>
            <a:off x="10298409" y="48894"/>
            <a:ext cx="1676221" cy="2389506"/>
          </a:xfrm>
          <a:prstGeom prst="rect">
            <a:avLst/>
          </a:prstGeom>
        </p:spPr>
      </p:pic>
      <p:sp>
        <p:nvSpPr>
          <p:cNvPr id="11" name="Rectangle 10">
            <a:extLst>
              <a:ext uri="{FF2B5EF4-FFF2-40B4-BE49-F238E27FC236}">
                <a16:creationId xmlns:a16="http://schemas.microsoft.com/office/drawing/2014/main" id="{BFEB1796-57D2-4782-A4DA-A25886378C5E}"/>
              </a:ext>
            </a:extLst>
          </p:cNvPr>
          <p:cNvSpPr/>
          <p:nvPr/>
        </p:nvSpPr>
        <p:spPr>
          <a:xfrm>
            <a:off x="403318" y="4203454"/>
            <a:ext cx="3318456" cy="1631216"/>
          </a:xfrm>
          <a:prstGeom prst="rect">
            <a:avLst/>
          </a:prstGeom>
        </p:spPr>
        <p:txBody>
          <a:bodyPr wrap="square">
            <a:spAutoFit/>
          </a:bodyPr>
          <a:lstStyle/>
          <a:p>
            <a:r>
              <a:rPr lang="en-AU" sz="2000" i="1" dirty="0">
                <a:solidFill>
                  <a:srgbClr val="FF0000"/>
                </a:solidFill>
              </a:rPr>
              <a:t>Ecosystem Collapse </a:t>
            </a:r>
            <a:r>
              <a:rPr lang="en-AU" sz="2000" dirty="0"/>
              <a:t>is the transformation of identity, loss of defining features, and replacement by a novel ecosystem or cultural system.</a:t>
            </a:r>
            <a:endParaRPr lang="en-US" sz="2000" dirty="0"/>
          </a:p>
        </p:txBody>
      </p:sp>
      <p:pic>
        <p:nvPicPr>
          <p:cNvPr id="4" name="Picture 3">
            <a:extLst>
              <a:ext uri="{FF2B5EF4-FFF2-40B4-BE49-F238E27FC236}">
                <a16:creationId xmlns:a16="http://schemas.microsoft.com/office/drawing/2014/main" id="{5DA7667E-DE2E-40E9-96E7-A829D54822A2}"/>
              </a:ext>
            </a:extLst>
          </p:cNvPr>
          <p:cNvPicPr>
            <a:picLocks noChangeAspect="1"/>
          </p:cNvPicPr>
          <p:nvPr/>
        </p:nvPicPr>
        <p:blipFill>
          <a:blip r:embed="rId6"/>
          <a:stretch>
            <a:fillRect/>
          </a:stretch>
        </p:blipFill>
        <p:spPr>
          <a:xfrm>
            <a:off x="685501" y="234245"/>
            <a:ext cx="2458065" cy="1442960"/>
          </a:xfrm>
          <a:prstGeom prst="rect">
            <a:avLst/>
          </a:prstGeom>
        </p:spPr>
      </p:pic>
    </p:spTree>
    <p:extLst>
      <p:ext uri="{BB962C8B-B14F-4D97-AF65-F5344CB8AC3E}">
        <p14:creationId xmlns:p14="http://schemas.microsoft.com/office/powerpoint/2010/main" val="266139240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2026096" y="180380"/>
            <a:ext cx="6611403" cy="1090431"/>
          </a:xfrm>
        </p:spPr>
        <p:txBody>
          <a:bodyPr>
            <a:normAutofit fontScale="90000"/>
          </a:bodyPr>
          <a:lstStyle/>
          <a:p>
            <a:pPr algn="l"/>
            <a:r>
              <a:rPr lang="en-US" sz="4900" dirty="0"/>
              <a:t>Vegetation-Based Hierarchy </a:t>
            </a:r>
            <a:br>
              <a:rPr lang="en-US" dirty="0"/>
            </a:br>
            <a:r>
              <a:rPr lang="en-US" sz="2700" i="1" dirty="0"/>
              <a:t>Example from British Columbia</a:t>
            </a:r>
          </a:p>
        </p:txBody>
      </p:sp>
      <p:graphicFrame>
        <p:nvGraphicFramePr>
          <p:cNvPr id="17" name="Group 179"/>
          <p:cNvGraphicFramePr>
            <a:graphicFrameLocks/>
          </p:cNvGraphicFramePr>
          <p:nvPr>
            <p:extLst>
              <p:ext uri="{D42A27DB-BD31-4B8C-83A1-F6EECF244321}">
                <p14:modId xmlns:p14="http://schemas.microsoft.com/office/powerpoint/2010/main" val="3335911868"/>
              </p:ext>
            </p:extLst>
          </p:nvPr>
        </p:nvGraphicFramePr>
        <p:xfrm>
          <a:off x="1831582" y="1410046"/>
          <a:ext cx="8709633" cy="4541520"/>
        </p:xfrm>
        <a:graphic>
          <a:graphicData uri="http://schemas.openxmlformats.org/drawingml/2006/table">
            <a:tbl>
              <a:tblPr/>
              <a:tblGrid>
                <a:gridCol w="2623045">
                  <a:extLst>
                    <a:ext uri="{9D8B030D-6E8A-4147-A177-3AD203B41FA5}">
                      <a16:colId xmlns:a16="http://schemas.microsoft.com/office/drawing/2014/main" val="20000"/>
                    </a:ext>
                  </a:extLst>
                </a:gridCol>
                <a:gridCol w="6086588">
                  <a:extLst>
                    <a:ext uri="{9D8B030D-6E8A-4147-A177-3AD203B41FA5}">
                      <a16:colId xmlns:a16="http://schemas.microsoft.com/office/drawing/2014/main" val="20001"/>
                    </a:ext>
                  </a:extLst>
                </a:gridCol>
              </a:tblGrid>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Hierarchy Levels </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Example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Upper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L1 – Formation 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Forest and Woodland</a:t>
                      </a:r>
                      <a:endParaRPr kumimoji="0" lang="en-US" sz="1800" b="0" i="1"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L2 – Form. Subclass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&amp; Boreal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L3 -  Formation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Cool Temperate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Mid</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Vancouverian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L5 – Macrogroup</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Southern Vancouverian Dry Foothill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Cascadian Oregon White Oak - Conifer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Lower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428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L7 – Alliance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Quercus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garryana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Pseudotsuga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menziesii</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 Toxicodendron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diversilobum</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Forest &amp; Woodland Alliance</a:t>
                      </a:r>
                      <a:endParaRPr kumimoji="0" lang="en-US" sz="1400" b="0" i="0"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L8 – Association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Pseudotsuga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menziesii</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Quercus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garryana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Melica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subulata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Forest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Rectangle 2">
            <a:extLst>
              <a:ext uri="{FF2B5EF4-FFF2-40B4-BE49-F238E27FC236}">
                <a16:creationId xmlns:a16="http://schemas.microsoft.com/office/drawing/2014/main" id="{B4FC2216-383F-4BAC-97D2-1439EE75F06B}"/>
              </a:ext>
            </a:extLst>
          </p:cNvPr>
          <p:cNvSpPr/>
          <p:nvPr/>
        </p:nvSpPr>
        <p:spPr>
          <a:xfrm>
            <a:off x="10570336" y="3692519"/>
            <a:ext cx="1621664" cy="2954655"/>
          </a:xfrm>
          <a:prstGeom prst="rect">
            <a:avLst/>
          </a:prstGeom>
        </p:spPr>
        <p:txBody>
          <a:bodyPr wrap="square">
            <a:spAutoFit/>
          </a:bodyPr>
          <a:lstStyle/>
          <a:p>
            <a:r>
              <a:rPr lang="en-US" sz="800" dirty="0">
                <a:latin typeface="+mn-lt"/>
              </a:rPr>
              <a:t>*</a:t>
            </a:r>
            <a:r>
              <a:rPr lang="en-US" sz="1050" dirty="0">
                <a:latin typeface="+mn-lt"/>
              </a:rPr>
              <a:t>Faber-Langendoen, D., T. Keeler-Wolf, D. Meidinger, D. Tart, C. Josse, G. Navarro, B. Hoagland, S. Ponomarenko, J-P. Saucier, A. Weakley, and P. Comer. 2014</a:t>
            </a:r>
            <a:r>
              <a:rPr lang="en-US" sz="1050" i="1" dirty="0">
                <a:latin typeface="+mn-lt"/>
              </a:rPr>
              <a:t>.</a:t>
            </a:r>
            <a:r>
              <a:rPr lang="en-US" sz="1050" dirty="0">
                <a:latin typeface="+mn-lt"/>
              </a:rPr>
              <a:t> Eco-Veg: a new approach to Vegetation Description and Classification. </a:t>
            </a:r>
            <a:r>
              <a:rPr lang="en-US" sz="1050" i="1" dirty="0">
                <a:latin typeface="+mn-lt"/>
              </a:rPr>
              <a:t>Ecological Monographs </a:t>
            </a:r>
            <a:r>
              <a:rPr lang="en-US" sz="1050" dirty="0">
                <a:latin typeface="+mn-lt"/>
              </a:rPr>
              <a:t>84(4):533-561.</a:t>
            </a:r>
            <a:br>
              <a:rPr lang="en-US" dirty="0"/>
            </a:br>
            <a:endParaRPr lang="en-US" dirty="0"/>
          </a:p>
        </p:txBody>
      </p:sp>
      <p:sp>
        <p:nvSpPr>
          <p:cNvPr id="4" name="Rectangle 3">
            <a:extLst>
              <a:ext uri="{FF2B5EF4-FFF2-40B4-BE49-F238E27FC236}">
                <a16:creationId xmlns:a16="http://schemas.microsoft.com/office/drawing/2014/main" id="{B6485502-68F0-4901-B44F-3FE4BC97345B}"/>
              </a:ext>
            </a:extLst>
          </p:cNvPr>
          <p:cNvSpPr/>
          <p:nvPr/>
        </p:nvSpPr>
        <p:spPr>
          <a:xfrm>
            <a:off x="218406" y="6527969"/>
            <a:ext cx="11811000" cy="275588"/>
          </a:xfrm>
          <a:prstGeom prst="rect">
            <a:avLst/>
          </a:prstGeom>
        </p:spPr>
        <p:txBody>
          <a:bodyPr wrap="square">
            <a:spAutoFit/>
          </a:bodyPr>
          <a:lstStyle/>
          <a:p>
            <a:pPr marL="114300" marR="0" indent="-114300">
              <a:lnSpc>
                <a:spcPct val="115000"/>
              </a:lnSpc>
              <a:spcBef>
                <a:spcPts val="0"/>
              </a:spcBef>
              <a:spcAft>
                <a:spcPts val="0"/>
              </a:spcAft>
            </a:pPr>
            <a:r>
              <a:rPr lang="en-US" sz="1100" baseline="30000" dirty="0">
                <a:solidFill>
                  <a:srgbClr val="FFFF99"/>
                </a:solidFill>
              </a:rPr>
              <a:t>§ </a:t>
            </a:r>
            <a:r>
              <a:rPr lang="en-US" sz="1100" b="1" dirty="0">
                <a:ea typeface="Times New Roman" panose="02020603050405020304" pitchFamily="18" charset="0"/>
                <a:cs typeface="Times New Roman" panose="02020603050405020304" pitchFamily="18" charset="0"/>
              </a:rPr>
              <a:t>NatureServe Ecological Systems Classification: </a:t>
            </a:r>
            <a:r>
              <a:rPr lang="en-US" sz="1100" dirty="0">
                <a:ea typeface="Times New Roman" panose="02020603050405020304" pitchFamily="18" charset="0"/>
                <a:cs typeface="Times New Roman" panose="02020603050405020304" pitchFamily="18" charset="0"/>
              </a:rPr>
              <a:t>Comer, P., et al. 2003. Ecological Systems of the United States: A Working Classification of U.S. Terrestrial Systems. NatureServe, Arlington, VA.</a:t>
            </a:r>
          </a:p>
        </p:txBody>
      </p:sp>
      <p:pic>
        <p:nvPicPr>
          <p:cNvPr id="14" name="Picture 13">
            <a:extLst>
              <a:ext uri="{FF2B5EF4-FFF2-40B4-BE49-F238E27FC236}">
                <a16:creationId xmlns:a16="http://schemas.microsoft.com/office/drawing/2014/main" id="{B4DD011C-9E30-4402-BCB1-5AFBB229D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80" y="318107"/>
            <a:ext cx="1622921" cy="952705"/>
          </a:xfrm>
          <a:prstGeom prst="rect">
            <a:avLst/>
          </a:prstGeom>
        </p:spPr>
      </p:pic>
      <p:sp>
        <p:nvSpPr>
          <p:cNvPr id="6" name="TextBox 5">
            <a:extLst>
              <a:ext uri="{FF2B5EF4-FFF2-40B4-BE49-F238E27FC236}">
                <a16:creationId xmlns:a16="http://schemas.microsoft.com/office/drawing/2014/main" id="{54F441A3-035C-4310-A510-E8D65E2D0C3C}"/>
              </a:ext>
            </a:extLst>
          </p:cNvPr>
          <p:cNvSpPr txBox="1"/>
          <p:nvPr/>
        </p:nvSpPr>
        <p:spPr>
          <a:xfrm>
            <a:off x="211753" y="2894662"/>
            <a:ext cx="1507176" cy="400110"/>
          </a:xfrm>
          <a:prstGeom prst="rect">
            <a:avLst/>
          </a:prstGeom>
          <a:noFill/>
          <a:ln w="38100">
            <a:solidFill>
              <a:srgbClr val="FFC000"/>
            </a:solidFill>
          </a:ln>
        </p:spPr>
        <p:txBody>
          <a:bodyPr wrap="square" rtlCol="0">
            <a:spAutoFit/>
          </a:bodyPr>
          <a:lstStyle/>
          <a:p>
            <a:r>
              <a:rPr lang="en-US" sz="2000" b="1" dirty="0"/>
              <a:t>Level 3 EFG</a:t>
            </a:r>
          </a:p>
        </p:txBody>
      </p:sp>
      <p:sp>
        <p:nvSpPr>
          <p:cNvPr id="18" name="TextBox 17">
            <a:extLst>
              <a:ext uri="{FF2B5EF4-FFF2-40B4-BE49-F238E27FC236}">
                <a16:creationId xmlns:a16="http://schemas.microsoft.com/office/drawing/2014/main" id="{48CAF872-5C23-4448-93E1-C3062206E9FA}"/>
              </a:ext>
            </a:extLst>
          </p:cNvPr>
          <p:cNvSpPr txBox="1"/>
          <p:nvPr/>
        </p:nvSpPr>
        <p:spPr>
          <a:xfrm>
            <a:off x="224498" y="3661582"/>
            <a:ext cx="1507176" cy="707886"/>
          </a:xfrm>
          <a:prstGeom prst="rect">
            <a:avLst/>
          </a:prstGeom>
          <a:noFill/>
          <a:ln w="38100">
            <a:solidFill>
              <a:srgbClr val="FFC000"/>
            </a:solidFill>
          </a:ln>
        </p:spPr>
        <p:txBody>
          <a:bodyPr wrap="square" rtlCol="0">
            <a:spAutoFit/>
          </a:bodyPr>
          <a:lstStyle/>
          <a:p>
            <a:r>
              <a:rPr lang="en-US" sz="2000" b="1" dirty="0"/>
              <a:t>Level 4 </a:t>
            </a:r>
            <a:r>
              <a:rPr lang="en-US" sz="2000" b="1" dirty="0" err="1"/>
              <a:t>BioEcotype</a:t>
            </a:r>
            <a:endParaRPr lang="en-US" sz="2000" b="1" dirty="0"/>
          </a:p>
        </p:txBody>
      </p:sp>
      <p:sp>
        <p:nvSpPr>
          <p:cNvPr id="20" name="TextBox 19">
            <a:extLst>
              <a:ext uri="{FF2B5EF4-FFF2-40B4-BE49-F238E27FC236}">
                <a16:creationId xmlns:a16="http://schemas.microsoft.com/office/drawing/2014/main" id="{3637252C-0D73-4DCC-8511-B2FE5BC0AA1E}"/>
              </a:ext>
            </a:extLst>
          </p:cNvPr>
          <p:cNvSpPr txBox="1"/>
          <p:nvPr/>
        </p:nvSpPr>
        <p:spPr>
          <a:xfrm>
            <a:off x="214208" y="5382573"/>
            <a:ext cx="1507176" cy="1015663"/>
          </a:xfrm>
          <a:prstGeom prst="rect">
            <a:avLst/>
          </a:prstGeom>
          <a:noFill/>
          <a:ln w="38100">
            <a:solidFill>
              <a:srgbClr val="FFC000"/>
            </a:solidFill>
          </a:ln>
        </p:spPr>
        <p:txBody>
          <a:bodyPr wrap="square" rtlCol="0">
            <a:spAutoFit/>
          </a:bodyPr>
          <a:lstStyle/>
          <a:p>
            <a:r>
              <a:rPr lang="en-US" sz="2000" b="1" dirty="0"/>
              <a:t>Level 6 </a:t>
            </a:r>
            <a:r>
              <a:rPr lang="en-US" sz="2000" b="1" dirty="0" err="1"/>
              <a:t>Subglobal</a:t>
            </a:r>
            <a:r>
              <a:rPr lang="en-US" sz="2000" b="1" dirty="0"/>
              <a:t> Type</a:t>
            </a:r>
          </a:p>
        </p:txBody>
      </p:sp>
      <p:sp>
        <p:nvSpPr>
          <p:cNvPr id="23" name="TextBox 22">
            <a:extLst>
              <a:ext uri="{FF2B5EF4-FFF2-40B4-BE49-F238E27FC236}">
                <a16:creationId xmlns:a16="http://schemas.microsoft.com/office/drawing/2014/main" id="{FBD39F14-188B-4BE2-8A0B-0ADDAC1C3DEC}"/>
              </a:ext>
            </a:extLst>
          </p:cNvPr>
          <p:cNvSpPr txBox="1"/>
          <p:nvPr/>
        </p:nvSpPr>
        <p:spPr>
          <a:xfrm>
            <a:off x="211753" y="2522462"/>
            <a:ext cx="1507176" cy="400110"/>
          </a:xfrm>
          <a:prstGeom prst="rect">
            <a:avLst/>
          </a:prstGeom>
          <a:noFill/>
          <a:ln w="38100">
            <a:solidFill>
              <a:srgbClr val="FFC000"/>
            </a:solidFill>
          </a:ln>
        </p:spPr>
        <p:txBody>
          <a:bodyPr wrap="square" rtlCol="0">
            <a:spAutoFit/>
          </a:bodyPr>
          <a:lstStyle/>
          <a:p>
            <a:r>
              <a:rPr lang="en-US" sz="2000" b="1" dirty="0"/>
              <a:t>Level 2 </a:t>
            </a:r>
            <a:r>
              <a:rPr lang="en-US" sz="1500" b="1" dirty="0"/>
              <a:t>Biome</a:t>
            </a:r>
          </a:p>
        </p:txBody>
      </p:sp>
      <p:sp>
        <p:nvSpPr>
          <p:cNvPr id="24" name="TextBox 23">
            <a:extLst>
              <a:ext uri="{FF2B5EF4-FFF2-40B4-BE49-F238E27FC236}">
                <a16:creationId xmlns:a16="http://schemas.microsoft.com/office/drawing/2014/main" id="{868CCC70-DAA6-47DC-8033-7F3048F28F9D}"/>
              </a:ext>
            </a:extLst>
          </p:cNvPr>
          <p:cNvSpPr txBox="1"/>
          <p:nvPr/>
        </p:nvSpPr>
        <p:spPr>
          <a:xfrm>
            <a:off x="218406" y="1726372"/>
            <a:ext cx="1500523" cy="707886"/>
          </a:xfrm>
          <a:prstGeom prst="rect">
            <a:avLst/>
          </a:prstGeom>
          <a:noFill/>
          <a:ln w="38100">
            <a:solidFill>
              <a:srgbClr val="FFC000"/>
            </a:solidFill>
          </a:ln>
        </p:spPr>
        <p:txBody>
          <a:bodyPr wrap="square" rtlCol="0">
            <a:spAutoFit/>
          </a:bodyPr>
          <a:lstStyle/>
          <a:p>
            <a:r>
              <a:rPr lang="en-US" sz="2000" b="1" dirty="0"/>
              <a:t>Level 1 Terrestrial</a:t>
            </a:r>
          </a:p>
        </p:txBody>
      </p:sp>
      <p:grpSp>
        <p:nvGrpSpPr>
          <p:cNvPr id="25" name="Group 24">
            <a:extLst>
              <a:ext uri="{FF2B5EF4-FFF2-40B4-BE49-F238E27FC236}">
                <a16:creationId xmlns:a16="http://schemas.microsoft.com/office/drawing/2014/main" id="{240D1D65-3457-4DEB-9658-5BA29747C1FB}"/>
              </a:ext>
            </a:extLst>
          </p:cNvPr>
          <p:cNvGrpSpPr/>
          <p:nvPr/>
        </p:nvGrpSpPr>
        <p:grpSpPr>
          <a:xfrm>
            <a:off x="222027" y="3313157"/>
            <a:ext cx="10319188" cy="2221172"/>
            <a:chOff x="211753" y="3415807"/>
            <a:chExt cx="10319188" cy="2070592"/>
          </a:xfrm>
        </p:grpSpPr>
        <p:grpSp>
          <p:nvGrpSpPr>
            <p:cNvPr id="9" name="Group 8">
              <a:extLst>
                <a:ext uri="{FF2B5EF4-FFF2-40B4-BE49-F238E27FC236}">
                  <a16:creationId xmlns:a16="http://schemas.microsoft.com/office/drawing/2014/main" id="{FB9DA9C3-63CE-403A-B890-D8FBA056E28C}"/>
                </a:ext>
              </a:extLst>
            </p:cNvPr>
            <p:cNvGrpSpPr/>
            <p:nvPr/>
          </p:nvGrpSpPr>
          <p:grpSpPr>
            <a:xfrm>
              <a:off x="1844141" y="3415807"/>
              <a:ext cx="8686800" cy="2070592"/>
              <a:chOff x="527968" y="3233247"/>
              <a:chExt cx="8865632" cy="1990428"/>
            </a:xfrm>
          </p:grpSpPr>
          <p:sp>
            <p:nvSpPr>
              <p:cNvPr id="11" name="TextBox 10">
                <a:extLst>
                  <a:ext uri="{FF2B5EF4-FFF2-40B4-BE49-F238E27FC236}">
                    <a16:creationId xmlns:a16="http://schemas.microsoft.com/office/drawing/2014/main" id="{551E3755-2C3D-4643-97E5-2A8D7B1C8062}"/>
                  </a:ext>
                </a:extLst>
              </p:cNvPr>
              <p:cNvSpPr txBox="1"/>
              <p:nvPr/>
            </p:nvSpPr>
            <p:spPr>
              <a:xfrm>
                <a:off x="7260519" y="3233247"/>
                <a:ext cx="2127827" cy="887583"/>
              </a:xfrm>
              <a:prstGeom prst="rect">
                <a:avLst/>
              </a:prstGeom>
              <a:solidFill>
                <a:schemeClr val="tx2"/>
              </a:solidFill>
              <a:ln>
                <a:solidFill>
                  <a:srgbClr val="FF0000"/>
                </a:solidFill>
              </a:ln>
            </p:spPr>
            <p:txBody>
              <a:bodyPr wrap="square" rtlCol="0">
                <a:spAutoFit/>
              </a:bodyPr>
              <a:lstStyle/>
              <a:p>
                <a:pPr algn="ctr"/>
                <a:r>
                  <a:rPr lang="en-US" dirty="0">
                    <a:solidFill>
                      <a:schemeClr val="bg1"/>
                    </a:solidFill>
                    <a:latin typeface="+mn-lt"/>
                  </a:rPr>
                  <a:t>NA Red List units</a:t>
                </a:r>
                <a:r>
                  <a:rPr lang="en-US" baseline="30000" dirty="0">
                    <a:solidFill>
                      <a:schemeClr val="bg1"/>
                    </a:solidFill>
                    <a:latin typeface="+mn-lt"/>
                  </a:rPr>
                  <a:t>§</a:t>
                </a:r>
                <a:r>
                  <a:rPr lang="en-US" dirty="0">
                    <a:solidFill>
                      <a:schemeClr val="bg1"/>
                    </a:solidFill>
                    <a:latin typeface="+mn-lt"/>
                  </a:rPr>
                  <a:t> approximate these levels</a:t>
                </a:r>
              </a:p>
            </p:txBody>
          </p:sp>
          <p:sp>
            <p:nvSpPr>
              <p:cNvPr id="10" name="Rectangle 9">
                <a:extLst>
                  <a:ext uri="{FF2B5EF4-FFF2-40B4-BE49-F238E27FC236}">
                    <a16:creationId xmlns:a16="http://schemas.microsoft.com/office/drawing/2014/main" id="{78159974-A872-4755-93D6-B5157327E511}"/>
                  </a:ext>
                </a:extLst>
              </p:cNvPr>
              <p:cNvSpPr/>
              <p:nvPr/>
            </p:nvSpPr>
            <p:spPr>
              <a:xfrm>
                <a:off x="527968" y="4118465"/>
                <a:ext cx="8865632" cy="11052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grpSp>
        <p:sp>
          <p:nvSpPr>
            <p:cNvPr id="19" name="TextBox 18">
              <a:extLst>
                <a:ext uri="{FF2B5EF4-FFF2-40B4-BE49-F238E27FC236}">
                  <a16:creationId xmlns:a16="http://schemas.microsoft.com/office/drawing/2014/main" id="{56F3117D-7067-4816-A67B-424EB0F313B5}"/>
                </a:ext>
              </a:extLst>
            </p:cNvPr>
            <p:cNvSpPr txBox="1"/>
            <p:nvPr/>
          </p:nvSpPr>
          <p:spPr>
            <a:xfrm>
              <a:off x="211753" y="4383578"/>
              <a:ext cx="1507176" cy="1015663"/>
            </a:xfrm>
            <a:prstGeom prst="rect">
              <a:avLst/>
            </a:prstGeom>
            <a:noFill/>
            <a:ln w="38100">
              <a:solidFill>
                <a:srgbClr val="FFC000"/>
              </a:solidFill>
            </a:ln>
          </p:spPr>
          <p:txBody>
            <a:bodyPr wrap="square" rtlCol="0">
              <a:spAutoFit/>
            </a:bodyPr>
            <a:lstStyle/>
            <a:p>
              <a:r>
                <a:rPr lang="en-US" sz="2000" b="1" dirty="0"/>
                <a:t>Level 5 Global </a:t>
              </a:r>
              <a:r>
                <a:rPr lang="en-US" sz="2000" b="1" dirty="0" err="1"/>
                <a:t>EcoType</a:t>
              </a:r>
              <a:endParaRPr lang="en-US" sz="2000" b="1" dirty="0"/>
            </a:p>
          </p:txBody>
        </p:sp>
      </p:grpSp>
      <p:pic>
        <p:nvPicPr>
          <p:cNvPr id="28" name="Picture 27">
            <a:extLst>
              <a:ext uri="{FF2B5EF4-FFF2-40B4-BE49-F238E27FC236}">
                <a16:creationId xmlns:a16="http://schemas.microsoft.com/office/drawing/2014/main" id="{695BA31D-0943-4475-B590-FA8CF43282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0887" y="375843"/>
            <a:ext cx="1668982" cy="531634"/>
          </a:xfrm>
          <a:prstGeom prst="rect">
            <a:avLst/>
          </a:prstGeom>
        </p:spPr>
      </p:pic>
    </p:spTree>
    <p:extLst>
      <p:ext uri="{BB962C8B-B14F-4D97-AF65-F5344CB8AC3E}">
        <p14:creationId xmlns:p14="http://schemas.microsoft.com/office/powerpoint/2010/main" val="34263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57400" y="34119"/>
            <a:ext cx="8243150" cy="6823881"/>
            <a:chOff x="533400" y="34118"/>
            <a:chExt cx="8243150" cy="6823881"/>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34118"/>
              <a:ext cx="8243150" cy="682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026745" y="3668135"/>
              <a:ext cx="1078655" cy="246221"/>
            </a:xfrm>
            <a:prstGeom prst="rect">
              <a:avLst/>
            </a:prstGeom>
            <a:solidFill>
              <a:schemeClr val="bg1"/>
            </a:solidFill>
            <a:ln>
              <a:noFill/>
            </a:ln>
          </p:spPr>
          <p:txBody>
            <a:bodyPr wrap="square" rtlCol="0">
              <a:spAutoFit/>
            </a:bodyPr>
            <a:lstStyle/>
            <a:p>
              <a:r>
                <a:rPr lang="en-US" sz="1000" dirty="0">
                  <a:effectLst/>
                  <a:latin typeface="Arial" panose="020B0604020202020204" pitchFamily="34" charset="0"/>
                  <a:cs typeface="Arial" panose="020B0604020202020204" pitchFamily="34" charset="0"/>
                </a:rPr>
                <a:t>environmental</a:t>
              </a:r>
            </a:p>
          </p:txBody>
        </p:sp>
      </p:grpSp>
      <p:sp>
        <p:nvSpPr>
          <p:cNvPr id="2" name="Rectangle 1"/>
          <p:cNvSpPr/>
          <p:nvPr/>
        </p:nvSpPr>
        <p:spPr bwMode="auto">
          <a:xfrm>
            <a:off x="2438400" y="3446059"/>
            <a:ext cx="1066800" cy="94397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 name="Rectangle 6"/>
          <p:cNvSpPr/>
          <p:nvPr/>
        </p:nvSpPr>
        <p:spPr bwMode="auto">
          <a:xfrm>
            <a:off x="3962400" y="3446059"/>
            <a:ext cx="1143000" cy="943971"/>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5486400" y="3416487"/>
            <a:ext cx="1181100" cy="97354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7048500" y="3416487"/>
            <a:ext cx="1181100" cy="97354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962400" y="228600"/>
            <a:ext cx="2514600" cy="973542"/>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95330" y="176009"/>
            <a:ext cx="1752940" cy="2052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F7C67AFA-B5B9-4DC1-A48F-B4C278844113}"/>
              </a:ext>
            </a:extLst>
          </p:cNvPr>
          <p:cNvSpPr/>
          <p:nvPr/>
        </p:nvSpPr>
        <p:spPr bwMode="auto">
          <a:xfrm>
            <a:off x="2709393" y="2286000"/>
            <a:ext cx="2091207" cy="73697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944023FC-69FD-4309-A3CA-63EE4CE0F77E}"/>
              </a:ext>
            </a:extLst>
          </p:cNvPr>
          <p:cNvSpPr/>
          <p:nvPr/>
        </p:nvSpPr>
        <p:spPr bwMode="auto">
          <a:xfrm>
            <a:off x="6497732" y="1295400"/>
            <a:ext cx="2189068" cy="7620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F31F258-11B2-46A1-B6A4-A9EAB22D36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880" y="318107"/>
            <a:ext cx="1622921" cy="952705"/>
          </a:xfrm>
          <a:prstGeom prst="rect">
            <a:avLst/>
          </a:prstGeom>
        </p:spPr>
      </p:pic>
    </p:spTree>
    <p:extLst>
      <p:ext uri="{BB962C8B-B14F-4D97-AF65-F5344CB8AC3E}">
        <p14:creationId xmlns:p14="http://schemas.microsoft.com/office/powerpoint/2010/main" val="667465818"/>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10" presetClass="entr" presetSubtype="0" fill="hold" grpId="0" nodeType="after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5"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233739" y="2025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1" hangingPunct="1"/>
            <a:endParaRPr lang="en-US">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44649594"/>
              </p:ext>
            </p:extLst>
          </p:nvPr>
        </p:nvGraphicFramePr>
        <p:xfrm>
          <a:off x="2191384" y="2634236"/>
          <a:ext cx="8000998" cy="3350384"/>
        </p:xfrm>
        <a:graphic>
          <a:graphicData uri="http://schemas.openxmlformats.org/drawingml/2006/table">
            <a:tbl>
              <a:tblPr>
                <a:tableStyleId>{5C22544A-7EE6-4342-B048-85BDC9FD1C3A}</a:tableStyleId>
              </a:tblPr>
              <a:tblGrid>
                <a:gridCol w="304799">
                  <a:extLst>
                    <a:ext uri="{9D8B030D-6E8A-4147-A177-3AD203B41FA5}">
                      <a16:colId xmlns:a16="http://schemas.microsoft.com/office/drawing/2014/main" val="1171616664"/>
                    </a:ext>
                  </a:extLst>
                </a:gridCol>
                <a:gridCol w="457200">
                  <a:extLst>
                    <a:ext uri="{9D8B030D-6E8A-4147-A177-3AD203B41FA5}">
                      <a16:colId xmlns:a16="http://schemas.microsoft.com/office/drawing/2014/main" val="2661056403"/>
                    </a:ext>
                  </a:extLst>
                </a:gridCol>
                <a:gridCol w="152400">
                  <a:extLst>
                    <a:ext uri="{9D8B030D-6E8A-4147-A177-3AD203B41FA5}">
                      <a16:colId xmlns:a16="http://schemas.microsoft.com/office/drawing/2014/main" val="1894176636"/>
                    </a:ext>
                  </a:extLst>
                </a:gridCol>
                <a:gridCol w="4142150">
                  <a:extLst>
                    <a:ext uri="{9D8B030D-6E8A-4147-A177-3AD203B41FA5}">
                      <a16:colId xmlns:a16="http://schemas.microsoft.com/office/drawing/2014/main" val="694248759"/>
                    </a:ext>
                  </a:extLst>
                </a:gridCol>
                <a:gridCol w="995438">
                  <a:extLst>
                    <a:ext uri="{9D8B030D-6E8A-4147-A177-3AD203B41FA5}">
                      <a16:colId xmlns:a16="http://schemas.microsoft.com/office/drawing/2014/main" val="2507200657"/>
                    </a:ext>
                  </a:extLst>
                </a:gridCol>
                <a:gridCol w="974193">
                  <a:extLst>
                    <a:ext uri="{9D8B030D-6E8A-4147-A177-3AD203B41FA5}">
                      <a16:colId xmlns:a16="http://schemas.microsoft.com/office/drawing/2014/main" val="2048048246"/>
                    </a:ext>
                  </a:extLst>
                </a:gridCol>
                <a:gridCol w="974818">
                  <a:extLst>
                    <a:ext uri="{9D8B030D-6E8A-4147-A177-3AD203B41FA5}">
                      <a16:colId xmlns:a16="http://schemas.microsoft.com/office/drawing/2014/main" val="1386609504"/>
                    </a:ext>
                  </a:extLst>
                </a:gridCol>
              </a:tblGrid>
              <a:tr h="422399">
                <a:tc>
                  <a:txBody>
                    <a:bodyPr/>
                    <a:lstStyle/>
                    <a:p>
                      <a:pPr marL="0" marR="0">
                        <a:lnSpc>
                          <a:spcPct val="115000"/>
                        </a:lnSpc>
                        <a:spcBef>
                          <a:spcPts val="0"/>
                        </a:spcBef>
                        <a:spcAft>
                          <a:spcPts val="0"/>
                        </a:spcAft>
                      </a:pPr>
                      <a:r>
                        <a:rPr lang="en-AU" sz="1200" dirty="0">
                          <a:effectLst/>
                          <a:latin typeface="+mn-lt"/>
                        </a:rPr>
                        <a:t> </a:t>
                      </a:r>
                      <a:endParaRPr lang="en-US" sz="1200" dirty="0">
                        <a:effectLst/>
                        <a:latin typeface="+mn-lt"/>
                        <a:ea typeface="Times New Roman"/>
                      </a:endParaRPr>
                    </a:p>
                  </a:txBody>
                  <a:tcPr marL="48298" marR="48298" marT="0" marB="0">
                    <a:solidFill>
                      <a:schemeClr val="tx2">
                        <a:lumMod val="75000"/>
                      </a:schemeClr>
                    </a:solidFill>
                  </a:tcPr>
                </a:tc>
                <a:tc>
                  <a:txBody>
                    <a:bodyPr/>
                    <a:lstStyle/>
                    <a:p>
                      <a:pPr marL="0" marR="0" algn="ctr">
                        <a:lnSpc>
                          <a:spcPct val="115000"/>
                        </a:lnSpc>
                        <a:spcBef>
                          <a:spcPts val="0"/>
                        </a:spcBef>
                        <a:spcAft>
                          <a:spcPts val="0"/>
                        </a:spcAft>
                      </a:pPr>
                      <a:r>
                        <a:rPr lang="en-AU" sz="1200" dirty="0">
                          <a:effectLst/>
                          <a:latin typeface="+mn-lt"/>
                        </a:rPr>
                        <a:t> </a:t>
                      </a:r>
                      <a:endParaRPr lang="en-US" sz="1200" dirty="0">
                        <a:effectLst/>
                        <a:latin typeface="+mn-lt"/>
                        <a:ea typeface="Times New Roman"/>
                      </a:endParaRPr>
                    </a:p>
                  </a:txBody>
                  <a:tcPr marL="48298" marR="48298" marT="0" marB="0">
                    <a:solidFill>
                      <a:schemeClr val="tx2">
                        <a:lumMod val="75000"/>
                      </a:schemeClr>
                    </a:solidFill>
                  </a:tcPr>
                </a:tc>
                <a:tc grid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AU" sz="1200" dirty="0">
                          <a:effectLst/>
                          <a:latin typeface="+mn-lt"/>
                        </a:rPr>
                        <a:t> </a:t>
                      </a:r>
                      <a:r>
                        <a:rPr lang="en-AU" sz="2400" b="1" dirty="0">
                          <a:solidFill>
                            <a:schemeClr val="bg1"/>
                          </a:solidFill>
                          <a:effectLst/>
                          <a:latin typeface="+mn-lt"/>
                        </a:rPr>
                        <a:t>Criterion</a:t>
                      </a:r>
                      <a:r>
                        <a:rPr lang="en-AU" sz="2400" b="1" baseline="0" dirty="0">
                          <a:solidFill>
                            <a:schemeClr val="bg1"/>
                          </a:solidFill>
                          <a:effectLst/>
                          <a:latin typeface="+mn-lt"/>
                        </a:rPr>
                        <a:t> A</a:t>
                      </a:r>
                      <a:endParaRPr lang="en-US" sz="2400" b="1" dirty="0">
                        <a:solidFill>
                          <a:schemeClr val="bg1"/>
                        </a:solidFill>
                        <a:effectLst/>
                        <a:latin typeface="+mn-lt"/>
                        <a:ea typeface="Times New Roman"/>
                      </a:endParaRPr>
                    </a:p>
                  </a:txBody>
                  <a:tcPr marL="48298" marR="48298" marT="0" marB="0" anchor="b">
                    <a:solidFill>
                      <a:schemeClr val="tx2">
                        <a:lumMod val="75000"/>
                      </a:schemeClr>
                    </a:solidFill>
                  </a:tcPr>
                </a:tc>
                <a:tc hMerge="1">
                  <a:txBody>
                    <a:bodyPr/>
                    <a:lstStyle/>
                    <a:p>
                      <a:endParaRPr lang="en-US"/>
                    </a:p>
                  </a:txBody>
                  <a:tcPr/>
                </a:tc>
                <a:tc>
                  <a:txBody>
                    <a:bodyPr/>
                    <a:lstStyle/>
                    <a:p>
                      <a:pPr marL="0" marR="0" algn="ctr">
                        <a:lnSpc>
                          <a:spcPct val="115000"/>
                        </a:lnSpc>
                        <a:spcBef>
                          <a:spcPts val="0"/>
                        </a:spcBef>
                        <a:spcAft>
                          <a:spcPts val="0"/>
                        </a:spcAft>
                      </a:pPr>
                      <a:r>
                        <a:rPr lang="en-AU" sz="1100" b="1" dirty="0">
                          <a:effectLst/>
                          <a:latin typeface="+mn-lt"/>
                        </a:rPr>
                        <a:t>Critically Endangered</a:t>
                      </a:r>
                      <a:endParaRPr lang="en-US" sz="1100" b="1" dirty="0">
                        <a:effectLst/>
                        <a:latin typeface="+mn-lt"/>
                        <a:ea typeface="Times New Roman"/>
                      </a:endParaRPr>
                    </a:p>
                  </a:txBody>
                  <a:tcPr marL="48298" marR="48298" marT="0" marB="0" anchor="b">
                    <a:solidFill>
                      <a:srgbClr val="C00000"/>
                    </a:solidFill>
                  </a:tcPr>
                </a:tc>
                <a:tc>
                  <a:txBody>
                    <a:bodyPr/>
                    <a:lstStyle/>
                    <a:p>
                      <a:pPr marL="0" marR="0" algn="ctr">
                        <a:lnSpc>
                          <a:spcPct val="115000"/>
                        </a:lnSpc>
                        <a:spcBef>
                          <a:spcPts val="0"/>
                        </a:spcBef>
                        <a:spcAft>
                          <a:spcPts val="0"/>
                        </a:spcAft>
                      </a:pPr>
                      <a:r>
                        <a:rPr lang="en-AU" sz="1100" b="1" dirty="0">
                          <a:effectLst/>
                          <a:latin typeface="+mn-lt"/>
                        </a:rPr>
                        <a:t>Endangered</a:t>
                      </a:r>
                      <a:endParaRPr lang="en-US" sz="1100" b="1" dirty="0">
                        <a:effectLst/>
                        <a:latin typeface="+mn-lt"/>
                        <a:ea typeface="Times New Roman"/>
                      </a:endParaRPr>
                    </a:p>
                  </a:txBody>
                  <a:tcPr marL="48298" marR="48298" marT="0" marB="0" anchor="b">
                    <a:solidFill>
                      <a:schemeClr val="accent1">
                        <a:lumMod val="40000"/>
                        <a:lumOff val="60000"/>
                      </a:schemeClr>
                    </a:solidFill>
                  </a:tcPr>
                </a:tc>
                <a:tc>
                  <a:txBody>
                    <a:bodyPr/>
                    <a:lstStyle/>
                    <a:p>
                      <a:pPr marL="0" marR="0" algn="ctr">
                        <a:lnSpc>
                          <a:spcPct val="115000"/>
                        </a:lnSpc>
                        <a:spcBef>
                          <a:spcPts val="0"/>
                        </a:spcBef>
                        <a:spcAft>
                          <a:spcPts val="0"/>
                        </a:spcAft>
                      </a:pPr>
                      <a:r>
                        <a:rPr lang="en-AU" sz="1100" b="1" dirty="0">
                          <a:effectLst/>
                          <a:latin typeface="+mn-lt"/>
                        </a:rPr>
                        <a:t>Vulnerable</a:t>
                      </a:r>
                      <a:endParaRPr lang="en-US" sz="1100" b="1" dirty="0">
                        <a:effectLst/>
                        <a:latin typeface="+mn-lt"/>
                        <a:ea typeface="Times New Roman"/>
                      </a:endParaRPr>
                    </a:p>
                  </a:txBody>
                  <a:tcPr marL="48298" marR="48298" marT="0" marB="0" anchor="b">
                    <a:solidFill>
                      <a:srgbClr val="FFFFCC"/>
                    </a:solidFill>
                  </a:tcPr>
                </a:tc>
                <a:extLst>
                  <a:ext uri="{0D108BD9-81ED-4DB2-BD59-A6C34878D82A}">
                    <a16:rowId xmlns:a16="http://schemas.microsoft.com/office/drawing/2014/main" val="1293200829"/>
                  </a:ext>
                </a:extLst>
              </a:tr>
              <a:tr h="211199">
                <a:tc>
                  <a:txBody>
                    <a:bodyPr/>
                    <a:lstStyle/>
                    <a:p>
                      <a:pPr marL="0" marR="0">
                        <a:lnSpc>
                          <a:spcPct val="115000"/>
                        </a:lnSpc>
                        <a:spcBef>
                          <a:spcPts val="0"/>
                        </a:spcBef>
                        <a:spcAft>
                          <a:spcPts val="0"/>
                        </a:spcAft>
                      </a:pPr>
                      <a:r>
                        <a:rPr lang="en-AU" sz="2800" dirty="0">
                          <a:solidFill>
                            <a:schemeClr val="bg1"/>
                          </a:solidFill>
                          <a:effectLst/>
                          <a:latin typeface="+mn-lt"/>
                        </a:rPr>
                        <a:t>A</a:t>
                      </a:r>
                      <a:endParaRPr lang="en-US" sz="2800" dirty="0">
                        <a:solidFill>
                          <a:schemeClr val="bg1"/>
                        </a:solidFill>
                        <a:effectLst/>
                        <a:latin typeface="+mn-lt"/>
                        <a:ea typeface="Times New Roman"/>
                      </a:endParaRPr>
                    </a:p>
                  </a:txBody>
                  <a:tcPr marL="48298" marR="48298" marT="0" marB="0">
                    <a:solidFill>
                      <a:schemeClr val="tx2"/>
                    </a:solidFill>
                  </a:tcPr>
                </a:tc>
                <a:tc gridSpan="6">
                  <a:txBody>
                    <a:bodyPr/>
                    <a:lstStyle/>
                    <a:p>
                      <a:pPr marL="0" marR="0">
                        <a:lnSpc>
                          <a:spcPct val="100000"/>
                        </a:lnSpc>
                        <a:spcBef>
                          <a:spcPts val="0"/>
                        </a:spcBef>
                        <a:spcAft>
                          <a:spcPts val="0"/>
                        </a:spcAft>
                      </a:pPr>
                      <a:r>
                        <a:rPr lang="en-AU" sz="1800" dirty="0">
                          <a:solidFill>
                            <a:schemeClr val="bg1"/>
                          </a:solidFill>
                          <a:effectLst/>
                          <a:latin typeface="+mn-lt"/>
                        </a:rPr>
                        <a:t>Reduction in geographic distribution over ANY of following periods:</a:t>
                      </a:r>
                      <a:endParaRPr lang="en-US" sz="1800" dirty="0">
                        <a:solidFill>
                          <a:schemeClr val="bg1"/>
                        </a:solidFill>
                        <a:effectLst/>
                        <a:latin typeface="+mn-lt"/>
                        <a:ea typeface="Times New Roman"/>
                      </a:endParaRPr>
                    </a:p>
                  </a:txBody>
                  <a:tcPr marL="48298" marR="48298" marT="0" marB="0">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6159652"/>
                  </a:ext>
                </a:extLst>
              </a:tr>
              <a:tr h="211199">
                <a:tc>
                  <a:txBody>
                    <a:bodyPr/>
                    <a:lstStyle/>
                    <a:p>
                      <a:pPr marL="0" marR="0">
                        <a:lnSpc>
                          <a:spcPct val="115000"/>
                        </a:lnSpc>
                        <a:spcBef>
                          <a:spcPts val="0"/>
                        </a:spcBef>
                        <a:spcAft>
                          <a:spcPts val="0"/>
                        </a:spcAft>
                      </a:pPr>
                      <a:r>
                        <a:rPr lang="en-AU" sz="2800" dirty="0">
                          <a:effectLst/>
                          <a:latin typeface="+mn-lt"/>
                        </a:rPr>
                        <a:t> </a:t>
                      </a:r>
                      <a:endParaRPr lang="en-US" sz="2800" dirty="0">
                        <a:effectLst/>
                        <a:latin typeface="+mn-lt"/>
                        <a:ea typeface="Times New Roman"/>
                      </a:endParaRPr>
                    </a:p>
                  </a:txBody>
                  <a:tcPr marL="48298" marR="48298" marT="0" marB="0">
                    <a:solidFill>
                      <a:schemeClr val="tx2">
                        <a:lumMod val="40000"/>
                        <a:lumOff val="60000"/>
                      </a:schemeClr>
                    </a:solidFill>
                  </a:tcPr>
                </a:tc>
                <a:tc gridSpan="2">
                  <a:txBody>
                    <a:bodyPr/>
                    <a:lstStyle/>
                    <a:p>
                      <a:pPr marL="0" marR="0" algn="ctr">
                        <a:lnSpc>
                          <a:spcPct val="115000"/>
                        </a:lnSpc>
                        <a:spcBef>
                          <a:spcPts val="0"/>
                        </a:spcBef>
                        <a:spcAft>
                          <a:spcPts val="0"/>
                        </a:spcAft>
                      </a:pPr>
                      <a:r>
                        <a:rPr lang="en-AU" sz="2800">
                          <a:effectLst/>
                          <a:latin typeface="+mn-lt"/>
                        </a:rPr>
                        <a:t>1</a:t>
                      </a:r>
                      <a:endParaRPr lang="en-US" sz="2800">
                        <a:effectLst/>
                        <a:latin typeface="+mn-lt"/>
                        <a:ea typeface="Times New Roman"/>
                      </a:endParaRPr>
                    </a:p>
                  </a:txBody>
                  <a:tcPr marL="48298" marR="48298" marT="0" marB="0">
                    <a:solidFill>
                      <a:schemeClr val="tx2">
                        <a:lumMod val="40000"/>
                        <a:lumOff val="60000"/>
                      </a:schemeClr>
                    </a:solidFill>
                  </a:tcPr>
                </a:tc>
                <a:tc hMerge="1">
                  <a:txBody>
                    <a:bodyPr/>
                    <a:lstStyle/>
                    <a:p>
                      <a:pPr marL="0" marR="0">
                        <a:lnSpc>
                          <a:spcPct val="115000"/>
                        </a:lnSpc>
                        <a:spcBef>
                          <a:spcPts val="0"/>
                        </a:spcBef>
                        <a:spcAft>
                          <a:spcPts val="0"/>
                        </a:spcAft>
                      </a:pPr>
                      <a:endParaRPr lang="en-US" sz="2800" dirty="0">
                        <a:effectLst/>
                        <a:latin typeface="Trebuchet MS" pitchFamily="34" charset="0"/>
                        <a:ea typeface="Times New Roman"/>
                      </a:endParaRPr>
                    </a:p>
                  </a:txBody>
                  <a:tcPr marL="48298" marR="48298" marT="0" marB="0">
                    <a:solidFill>
                      <a:schemeClr val="tx2">
                        <a:lumMod val="40000"/>
                        <a:lumOff val="60000"/>
                      </a:schemeClr>
                    </a:solidFill>
                  </a:tcPr>
                </a:tc>
                <a:tc>
                  <a:txBody>
                    <a:bodyPr/>
                    <a:lstStyle/>
                    <a:p>
                      <a:pPr marL="0" marR="0">
                        <a:lnSpc>
                          <a:spcPct val="115000"/>
                        </a:lnSpc>
                        <a:spcBef>
                          <a:spcPts val="0"/>
                        </a:spcBef>
                        <a:spcAft>
                          <a:spcPts val="0"/>
                        </a:spcAft>
                      </a:pPr>
                      <a:r>
                        <a:rPr lang="en-AU" sz="2800" dirty="0">
                          <a:effectLst/>
                          <a:latin typeface="+mn-lt"/>
                        </a:rPr>
                        <a:t>Present </a:t>
                      </a:r>
                      <a:r>
                        <a:rPr lang="en-AU" sz="1600" dirty="0">
                          <a:effectLst/>
                          <a:latin typeface="+mn-lt"/>
                        </a:rPr>
                        <a:t>(over the past 50 years)</a:t>
                      </a:r>
                      <a:endParaRPr lang="en-US" sz="1600" dirty="0">
                        <a:effectLst/>
                        <a:latin typeface="+mn-lt"/>
                        <a:ea typeface="Times New Roman"/>
                      </a:endParaRPr>
                    </a:p>
                  </a:txBody>
                  <a:tcPr marL="48298" marR="48298" marT="0" marB="0">
                    <a:solidFill>
                      <a:schemeClr val="tx2">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80%</a:t>
                      </a:r>
                      <a:endParaRPr lang="en-US" sz="2800" dirty="0">
                        <a:effectLst/>
                        <a:latin typeface="+mn-lt"/>
                        <a:ea typeface="Times New Roman"/>
                      </a:endParaRPr>
                    </a:p>
                  </a:txBody>
                  <a:tcPr marL="48298" marR="48298" marT="0" marB="0" anchor="ctr">
                    <a:solidFill>
                      <a:srgbClr val="C00000"/>
                    </a:solidFill>
                  </a:tcPr>
                </a:tc>
                <a:tc>
                  <a:txBody>
                    <a:bodyPr/>
                    <a:lstStyle/>
                    <a:p>
                      <a:pPr marL="0" marR="0" algn="ctr">
                        <a:lnSpc>
                          <a:spcPct val="115000"/>
                        </a:lnSpc>
                        <a:spcBef>
                          <a:spcPts val="0"/>
                        </a:spcBef>
                        <a:spcAft>
                          <a:spcPts val="0"/>
                        </a:spcAft>
                      </a:pPr>
                      <a:r>
                        <a:rPr lang="en-AU" sz="2800" dirty="0">
                          <a:effectLst/>
                          <a:latin typeface="+mn-lt"/>
                        </a:rPr>
                        <a:t>50%</a:t>
                      </a:r>
                      <a:endParaRPr lang="en-US" sz="2800" dirty="0">
                        <a:effectLst/>
                        <a:latin typeface="+mn-lt"/>
                        <a:ea typeface="Times New Roman"/>
                      </a:endParaRPr>
                    </a:p>
                  </a:txBody>
                  <a:tcPr marL="48298" marR="48298"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30%</a:t>
                      </a:r>
                      <a:endParaRPr lang="en-US" sz="2800" dirty="0">
                        <a:effectLst/>
                        <a:latin typeface="+mn-lt"/>
                        <a:ea typeface="Times New Roman"/>
                      </a:endParaRPr>
                    </a:p>
                  </a:txBody>
                  <a:tcPr marL="48298" marR="48298" marT="0" marB="0" anchor="ctr">
                    <a:solidFill>
                      <a:srgbClr val="FFFFCC"/>
                    </a:solidFill>
                  </a:tcPr>
                </a:tc>
                <a:extLst>
                  <a:ext uri="{0D108BD9-81ED-4DB2-BD59-A6C34878D82A}">
                    <a16:rowId xmlns:a16="http://schemas.microsoft.com/office/drawing/2014/main" val="3116863969"/>
                  </a:ext>
                </a:extLst>
              </a:tr>
              <a:tr h="211199">
                <a:tc>
                  <a:txBody>
                    <a:bodyPr/>
                    <a:lstStyle/>
                    <a:p>
                      <a:pPr marL="0" marR="0">
                        <a:lnSpc>
                          <a:spcPct val="115000"/>
                        </a:lnSpc>
                        <a:spcBef>
                          <a:spcPts val="0"/>
                        </a:spcBef>
                        <a:spcAft>
                          <a:spcPts val="0"/>
                        </a:spcAft>
                      </a:pPr>
                      <a:r>
                        <a:rPr lang="en-AU" sz="2800">
                          <a:effectLst/>
                          <a:latin typeface="+mn-lt"/>
                        </a:rPr>
                        <a:t> </a:t>
                      </a:r>
                      <a:endParaRPr lang="en-US" sz="2800">
                        <a:effectLst/>
                        <a:latin typeface="+mn-lt"/>
                        <a:ea typeface="Times New Roman"/>
                      </a:endParaRPr>
                    </a:p>
                  </a:txBody>
                  <a:tcPr marL="48298" marR="48298" marT="0" marB="0">
                    <a:solidFill>
                      <a:schemeClr val="tx2">
                        <a:lumMod val="40000"/>
                        <a:lumOff val="60000"/>
                      </a:schemeClr>
                    </a:solidFill>
                  </a:tcPr>
                </a:tc>
                <a:tc gridSpan="2">
                  <a:txBody>
                    <a:bodyPr/>
                    <a:lstStyle/>
                    <a:p>
                      <a:pPr marL="0" marR="0" algn="ctr">
                        <a:lnSpc>
                          <a:spcPct val="115000"/>
                        </a:lnSpc>
                        <a:spcBef>
                          <a:spcPts val="0"/>
                        </a:spcBef>
                        <a:spcAft>
                          <a:spcPts val="0"/>
                        </a:spcAft>
                      </a:pPr>
                      <a:r>
                        <a:rPr lang="en-AU" sz="2800" dirty="0">
                          <a:effectLst/>
                          <a:latin typeface="+mn-lt"/>
                        </a:rPr>
                        <a:t>2a</a:t>
                      </a:r>
                      <a:endParaRPr lang="en-US" sz="2800" dirty="0">
                        <a:effectLst/>
                        <a:latin typeface="+mn-lt"/>
                        <a:ea typeface="Times New Roman"/>
                      </a:endParaRPr>
                    </a:p>
                  </a:txBody>
                  <a:tcPr marL="48298" marR="48298" marT="0" marB="0">
                    <a:solidFill>
                      <a:schemeClr val="tx2">
                        <a:lumMod val="40000"/>
                        <a:lumOff val="60000"/>
                      </a:schemeClr>
                    </a:solidFill>
                  </a:tcPr>
                </a:tc>
                <a:tc hMerge="1">
                  <a:txBody>
                    <a:bodyPr/>
                    <a:lstStyle/>
                    <a:p>
                      <a:pPr marL="0" marR="0">
                        <a:lnSpc>
                          <a:spcPct val="115000"/>
                        </a:lnSpc>
                        <a:spcBef>
                          <a:spcPts val="0"/>
                        </a:spcBef>
                        <a:spcAft>
                          <a:spcPts val="0"/>
                        </a:spcAft>
                      </a:pPr>
                      <a:endParaRPr lang="en-US" sz="2800" dirty="0">
                        <a:effectLst/>
                        <a:latin typeface="Trebuchet MS" pitchFamily="34" charset="0"/>
                        <a:ea typeface="Times New Roman"/>
                      </a:endParaRPr>
                    </a:p>
                  </a:txBody>
                  <a:tcPr marL="48298" marR="48298" marT="0" marB="0">
                    <a:solidFill>
                      <a:schemeClr val="tx2">
                        <a:lumMod val="40000"/>
                        <a:lumOff val="60000"/>
                      </a:schemeClr>
                    </a:solidFill>
                  </a:tcPr>
                </a:tc>
                <a:tc>
                  <a:txBody>
                    <a:bodyPr/>
                    <a:lstStyle/>
                    <a:p>
                      <a:pPr marL="0" marR="0">
                        <a:lnSpc>
                          <a:spcPct val="115000"/>
                        </a:lnSpc>
                        <a:spcBef>
                          <a:spcPts val="0"/>
                        </a:spcBef>
                        <a:spcAft>
                          <a:spcPts val="0"/>
                        </a:spcAft>
                      </a:pPr>
                      <a:r>
                        <a:rPr lang="en-AU" sz="2800" dirty="0">
                          <a:effectLst/>
                          <a:latin typeface="+mn-lt"/>
                        </a:rPr>
                        <a:t>Future </a:t>
                      </a:r>
                      <a:r>
                        <a:rPr lang="en-AU" sz="1600" dirty="0">
                          <a:effectLst/>
                          <a:latin typeface="+mn-lt"/>
                        </a:rPr>
                        <a:t>(over the next 50 years)</a:t>
                      </a:r>
                      <a:endParaRPr lang="en-US" sz="1600" dirty="0">
                        <a:effectLst/>
                        <a:latin typeface="+mn-lt"/>
                        <a:ea typeface="Times New Roman"/>
                      </a:endParaRPr>
                    </a:p>
                  </a:txBody>
                  <a:tcPr marL="48298" marR="48298" marT="0" marB="0">
                    <a:solidFill>
                      <a:schemeClr val="tx2">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80%</a:t>
                      </a:r>
                      <a:endParaRPr lang="en-US" sz="2800" dirty="0">
                        <a:effectLst/>
                        <a:latin typeface="+mn-lt"/>
                        <a:ea typeface="Times New Roman"/>
                      </a:endParaRPr>
                    </a:p>
                  </a:txBody>
                  <a:tcPr marL="48298" marR="48298" marT="0" marB="0" anchor="ctr">
                    <a:solidFill>
                      <a:srgbClr val="C00000"/>
                    </a:solidFill>
                  </a:tcPr>
                </a:tc>
                <a:tc>
                  <a:txBody>
                    <a:bodyPr/>
                    <a:lstStyle/>
                    <a:p>
                      <a:pPr marL="0" marR="0" algn="ctr">
                        <a:lnSpc>
                          <a:spcPct val="115000"/>
                        </a:lnSpc>
                        <a:spcBef>
                          <a:spcPts val="0"/>
                        </a:spcBef>
                        <a:spcAft>
                          <a:spcPts val="0"/>
                        </a:spcAft>
                      </a:pPr>
                      <a:r>
                        <a:rPr lang="en-AU" sz="2800" dirty="0">
                          <a:effectLst/>
                          <a:latin typeface="+mn-lt"/>
                        </a:rPr>
                        <a:t>50%</a:t>
                      </a:r>
                      <a:endParaRPr lang="en-US" sz="2800" dirty="0">
                        <a:effectLst/>
                        <a:latin typeface="+mn-lt"/>
                        <a:ea typeface="Times New Roman"/>
                      </a:endParaRPr>
                    </a:p>
                  </a:txBody>
                  <a:tcPr marL="48298" marR="48298"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30%</a:t>
                      </a:r>
                      <a:endParaRPr lang="en-US" sz="2800" dirty="0">
                        <a:effectLst/>
                        <a:latin typeface="+mn-lt"/>
                        <a:ea typeface="Times New Roman"/>
                      </a:endParaRPr>
                    </a:p>
                  </a:txBody>
                  <a:tcPr marL="48298" marR="48298" marT="0" marB="0" anchor="ctr">
                    <a:solidFill>
                      <a:srgbClr val="FFFFCC"/>
                    </a:solidFill>
                  </a:tcPr>
                </a:tc>
                <a:extLst>
                  <a:ext uri="{0D108BD9-81ED-4DB2-BD59-A6C34878D82A}">
                    <a16:rowId xmlns:a16="http://schemas.microsoft.com/office/drawing/2014/main" val="1089565368"/>
                  </a:ext>
                </a:extLst>
              </a:tr>
              <a:tr h="211199">
                <a:tc>
                  <a:txBody>
                    <a:bodyPr/>
                    <a:lstStyle/>
                    <a:p>
                      <a:pPr marL="0" marR="0">
                        <a:lnSpc>
                          <a:spcPct val="115000"/>
                        </a:lnSpc>
                        <a:spcBef>
                          <a:spcPts val="0"/>
                        </a:spcBef>
                        <a:spcAft>
                          <a:spcPts val="0"/>
                        </a:spcAft>
                      </a:pPr>
                      <a:r>
                        <a:rPr lang="en-AU" sz="2800">
                          <a:effectLst/>
                          <a:latin typeface="+mn-lt"/>
                        </a:rPr>
                        <a:t> </a:t>
                      </a:r>
                      <a:endParaRPr lang="en-US" sz="2800">
                        <a:effectLst/>
                        <a:latin typeface="+mn-lt"/>
                        <a:ea typeface="Times New Roman"/>
                      </a:endParaRPr>
                    </a:p>
                  </a:txBody>
                  <a:tcPr marL="48298" marR="48298" marT="0" marB="0">
                    <a:solidFill>
                      <a:schemeClr val="tx2">
                        <a:lumMod val="40000"/>
                        <a:lumOff val="60000"/>
                      </a:schemeClr>
                    </a:solidFill>
                  </a:tcPr>
                </a:tc>
                <a:tc gridSpan="2">
                  <a:txBody>
                    <a:bodyPr/>
                    <a:lstStyle/>
                    <a:p>
                      <a:pPr marL="0" marR="0" algn="ctr">
                        <a:lnSpc>
                          <a:spcPct val="115000"/>
                        </a:lnSpc>
                        <a:spcBef>
                          <a:spcPts val="0"/>
                        </a:spcBef>
                        <a:spcAft>
                          <a:spcPts val="0"/>
                        </a:spcAft>
                      </a:pPr>
                      <a:r>
                        <a:rPr lang="en-AU" sz="2800" dirty="0">
                          <a:effectLst/>
                          <a:latin typeface="+mn-lt"/>
                        </a:rPr>
                        <a:t>2b</a:t>
                      </a:r>
                      <a:endParaRPr lang="en-US" sz="2800" dirty="0">
                        <a:effectLst/>
                        <a:latin typeface="+mn-lt"/>
                        <a:ea typeface="Times New Roman"/>
                      </a:endParaRPr>
                    </a:p>
                  </a:txBody>
                  <a:tcPr marL="48298" marR="48298" marT="0" marB="0">
                    <a:solidFill>
                      <a:schemeClr val="tx2">
                        <a:lumMod val="40000"/>
                        <a:lumOff val="60000"/>
                      </a:schemeClr>
                    </a:solidFill>
                  </a:tcPr>
                </a:tc>
                <a:tc hMerge="1">
                  <a:txBody>
                    <a:bodyPr/>
                    <a:lstStyle/>
                    <a:p>
                      <a:pPr marL="0" marR="0">
                        <a:lnSpc>
                          <a:spcPct val="115000"/>
                        </a:lnSpc>
                        <a:spcBef>
                          <a:spcPts val="0"/>
                        </a:spcBef>
                        <a:spcAft>
                          <a:spcPts val="0"/>
                        </a:spcAft>
                      </a:pPr>
                      <a:endParaRPr lang="en-US" sz="2800" dirty="0">
                        <a:effectLst/>
                        <a:latin typeface="Trebuchet MS" pitchFamily="34" charset="0"/>
                        <a:ea typeface="Times New Roman"/>
                      </a:endParaRPr>
                    </a:p>
                  </a:txBody>
                  <a:tcPr marL="48298" marR="48298" marT="0" marB="0">
                    <a:solidFill>
                      <a:schemeClr val="tx2">
                        <a:lumMod val="40000"/>
                        <a:lumOff val="60000"/>
                      </a:schemeClr>
                    </a:solidFill>
                  </a:tcPr>
                </a:tc>
                <a:tc>
                  <a:txBody>
                    <a:bodyPr/>
                    <a:lstStyle/>
                    <a:p>
                      <a:pPr marL="0" marR="0">
                        <a:lnSpc>
                          <a:spcPct val="115000"/>
                        </a:lnSpc>
                        <a:spcBef>
                          <a:spcPts val="0"/>
                        </a:spcBef>
                        <a:spcAft>
                          <a:spcPts val="0"/>
                        </a:spcAft>
                      </a:pPr>
                      <a:r>
                        <a:rPr lang="en-AU" sz="2800" dirty="0">
                          <a:effectLst/>
                          <a:latin typeface="+mn-lt"/>
                        </a:rPr>
                        <a:t>Future </a:t>
                      </a:r>
                      <a:r>
                        <a:rPr lang="en-AU" sz="1600" dirty="0">
                          <a:effectLst/>
                          <a:latin typeface="+mn-lt"/>
                        </a:rPr>
                        <a:t>(over any 50 year period including the present and future)</a:t>
                      </a:r>
                      <a:endParaRPr lang="en-US" sz="1600" dirty="0">
                        <a:effectLst/>
                        <a:latin typeface="+mn-lt"/>
                        <a:ea typeface="Times New Roman"/>
                      </a:endParaRPr>
                    </a:p>
                  </a:txBody>
                  <a:tcPr marL="48298" marR="48298" marT="0" marB="0">
                    <a:solidFill>
                      <a:schemeClr val="tx2">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80%</a:t>
                      </a:r>
                      <a:endParaRPr lang="en-US" sz="2800" dirty="0">
                        <a:effectLst/>
                        <a:latin typeface="+mn-lt"/>
                        <a:ea typeface="Times New Roman"/>
                      </a:endParaRPr>
                    </a:p>
                  </a:txBody>
                  <a:tcPr marL="48298" marR="48298" marT="0" marB="0" anchor="ctr">
                    <a:solidFill>
                      <a:srgbClr val="C00000"/>
                    </a:solidFill>
                  </a:tcPr>
                </a:tc>
                <a:tc>
                  <a:txBody>
                    <a:bodyPr/>
                    <a:lstStyle/>
                    <a:p>
                      <a:pPr marL="0" marR="0" algn="ctr">
                        <a:lnSpc>
                          <a:spcPct val="115000"/>
                        </a:lnSpc>
                        <a:spcBef>
                          <a:spcPts val="0"/>
                        </a:spcBef>
                        <a:spcAft>
                          <a:spcPts val="0"/>
                        </a:spcAft>
                      </a:pPr>
                      <a:r>
                        <a:rPr lang="en-AU" sz="2800" dirty="0">
                          <a:effectLst/>
                          <a:latin typeface="+mn-lt"/>
                        </a:rPr>
                        <a:t>50%</a:t>
                      </a:r>
                      <a:endParaRPr lang="en-US" sz="2800" dirty="0">
                        <a:effectLst/>
                        <a:latin typeface="+mn-lt"/>
                        <a:ea typeface="Times New Roman"/>
                      </a:endParaRPr>
                    </a:p>
                  </a:txBody>
                  <a:tcPr marL="48298" marR="48298"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30%</a:t>
                      </a:r>
                      <a:endParaRPr lang="en-US" sz="2800" dirty="0">
                        <a:effectLst/>
                        <a:latin typeface="+mn-lt"/>
                        <a:ea typeface="Times New Roman"/>
                      </a:endParaRPr>
                    </a:p>
                  </a:txBody>
                  <a:tcPr marL="48298" marR="48298" marT="0" marB="0" anchor="ctr">
                    <a:solidFill>
                      <a:srgbClr val="FFFFCC"/>
                    </a:solidFill>
                  </a:tcPr>
                </a:tc>
                <a:extLst>
                  <a:ext uri="{0D108BD9-81ED-4DB2-BD59-A6C34878D82A}">
                    <a16:rowId xmlns:a16="http://schemas.microsoft.com/office/drawing/2014/main" val="303535463"/>
                  </a:ext>
                </a:extLst>
              </a:tr>
              <a:tr h="211199">
                <a:tc>
                  <a:txBody>
                    <a:bodyPr/>
                    <a:lstStyle/>
                    <a:p>
                      <a:pPr marL="0" marR="0">
                        <a:lnSpc>
                          <a:spcPct val="115000"/>
                        </a:lnSpc>
                        <a:spcBef>
                          <a:spcPts val="0"/>
                        </a:spcBef>
                        <a:spcAft>
                          <a:spcPts val="0"/>
                        </a:spcAft>
                      </a:pPr>
                      <a:r>
                        <a:rPr lang="en-AU" sz="2800">
                          <a:effectLst/>
                          <a:latin typeface="+mn-lt"/>
                        </a:rPr>
                        <a:t> </a:t>
                      </a:r>
                      <a:endParaRPr lang="en-US" sz="2800">
                        <a:effectLst/>
                        <a:latin typeface="+mn-lt"/>
                        <a:ea typeface="Times New Roman"/>
                      </a:endParaRPr>
                    </a:p>
                  </a:txBody>
                  <a:tcPr marL="48298" marR="48298" marT="0" marB="0">
                    <a:solidFill>
                      <a:schemeClr val="tx2">
                        <a:lumMod val="40000"/>
                        <a:lumOff val="60000"/>
                      </a:schemeClr>
                    </a:solidFill>
                  </a:tcPr>
                </a:tc>
                <a:tc gridSpan="2">
                  <a:txBody>
                    <a:bodyPr/>
                    <a:lstStyle/>
                    <a:p>
                      <a:pPr marL="0" marR="0" algn="ctr">
                        <a:lnSpc>
                          <a:spcPct val="115000"/>
                        </a:lnSpc>
                        <a:spcBef>
                          <a:spcPts val="0"/>
                        </a:spcBef>
                        <a:spcAft>
                          <a:spcPts val="0"/>
                        </a:spcAft>
                      </a:pPr>
                      <a:r>
                        <a:rPr lang="en-AU" sz="2800" dirty="0">
                          <a:effectLst/>
                          <a:latin typeface="+mn-lt"/>
                        </a:rPr>
                        <a:t>3</a:t>
                      </a:r>
                      <a:endParaRPr lang="en-US" sz="2800" dirty="0">
                        <a:effectLst/>
                        <a:latin typeface="+mn-lt"/>
                        <a:ea typeface="Times New Roman"/>
                      </a:endParaRPr>
                    </a:p>
                  </a:txBody>
                  <a:tcPr marL="48298" marR="48298" marT="0" marB="0">
                    <a:solidFill>
                      <a:schemeClr val="tx2">
                        <a:lumMod val="40000"/>
                        <a:lumOff val="60000"/>
                      </a:schemeClr>
                    </a:solidFill>
                  </a:tcPr>
                </a:tc>
                <a:tc hMerge="1">
                  <a:txBody>
                    <a:bodyPr/>
                    <a:lstStyle/>
                    <a:p>
                      <a:pPr marL="0" marR="0">
                        <a:lnSpc>
                          <a:spcPct val="115000"/>
                        </a:lnSpc>
                        <a:spcBef>
                          <a:spcPts val="0"/>
                        </a:spcBef>
                        <a:spcAft>
                          <a:spcPts val="0"/>
                        </a:spcAft>
                      </a:pPr>
                      <a:endParaRPr lang="en-US" sz="2800" dirty="0">
                        <a:effectLst/>
                        <a:latin typeface="Trebuchet MS" pitchFamily="34" charset="0"/>
                        <a:ea typeface="Times New Roman"/>
                      </a:endParaRPr>
                    </a:p>
                  </a:txBody>
                  <a:tcPr marL="48298" marR="48298" marT="0" marB="0">
                    <a:solidFill>
                      <a:schemeClr val="tx2">
                        <a:lumMod val="40000"/>
                        <a:lumOff val="60000"/>
                      </a:schemeClr>
                    </a:solidFill>
                  </a:tcPr>
                </a:tc>
                <a:tc>
                  <a:txBody>
                    <a:bodyPr/>
                    <a:lstStyle/>
                    <a:p>
                      <a:pPr marL="0" marR="0">
                        <a:lnSpc>
                          <a:spcPct val="115000"/>
                        </a:lnSpc>
                        <a:spcBef>
                          <a:spcPts val="0"/>
                        </a:spcBef>
                        <a:spcAft>
                          <a:spcPts val="0"/>
                        </a:spcAft>
                      </a:pPr>
                      <a:r>
                        <a:rPr lang="en-AU" sz="2800" dirty="0">
                          <a:effectLst/>
                          <a:latin typeface="+mn-lt"/>
                        </a:rPr>
                        <a:t>Historic </a:t>
                      </a:r>
                      <a:r>
                        <a:rPr lang="en-AU" sz="1800" dirty="0">
                          <a:effectLst/>
                          <a:latin typeface="+mn-lt"/>
                        </a:rPr>
                        <a:t>(since 1750 </a:t>
                      </a:r>
                      <a:r>
                        <a:rPr lang="en-AU" sz="1800" i="1" dirty="0">
                          <a:effectLst/>
                          <a:latin typeface="+mn-lt"/>
                        </a:rPr>
                        <a:t>or pre-industrial land use intensity</a:t>
                      </a:r>
                      <a:r>
                        <a:rPr lang="en-AU" sz="1800" dirty="0">
                          <a:effectLst/>
                          <a:latin typeface="+mn-lt"/>
                        </a:rPr>
                        <a:t>)</a:t>
                      </a:r>
                      <a:endParaRPr lang="en-US" sz="1800" dirty="0">
                        <a:effectLst/>
                        <a:latin typeface="+mn-lt"/>
                        <a:ea typeface="Times New Roman"/>
                      </a:endParaRPr>
                    </a:p>
                  </a:txBody>
                  <a:tcPr marL="48298" marR="48298" marT="0" marB="0">
                    <a:solidFill>
                      <a:schemeClr val="tx2">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90%</a:t>
                      </a:r>
                      <a:endParaRPr lang="en-US" sz="2800" dirty="0">
                        <a:effectLst/>
                        <a:latin typeface="+mn-lt"/>
                        <a:ea typeface="Times New Roman"/>
                      </a:endParaRPr>
                    </a:p>
                  </a:txBody>
                  <a:tcPr marL="48298" marR="48298" marT="0" marB="0" anchor="ctr">
                    <a:solidFill>
                      <a:srgbClr val="C00000"/>
                    </a:solidFill>
                  </a:tcPr>
                </a:tc>
                <a:tc>
                  <a:txBody>
                    <a:bodyPr/>
                    <a:lstStyle/>
                    <a:p>
                      <a:pPr marL="0" marR="0" algn="ctr">
                        <a:lnSpc>
                          <a:spcPct val="115000"/>
                        </a:lnSpc>
                        <a:spcBef>
                          <a:spcPts val="0"/>
                        </a:spcBef>
                        <a:spcAft>
                          <a:spcPts val="0"/>
                        </a:spcAft>
                      </a:pPr>
                      <a:r>
                        <a:rPr lang="en-AU" sz="2800" dirty="0">
                          <a:effectLst/>
                          <a:latin typeface="+mn-lt"/>
                        </a:rPr>
                        <a:t>70%</a:t>
                      </a:r>
                      <a:endParaRPr lang="en-US" sz="2800" dirty="0">
                        <a:effectLst/>
                        <a:latin typeface="+mn-lt"/>
                        <a:ea typeface="Times New Roman"/>
                      </a:endParaRPr>
                    </a:p>
                  </a:txBody>
                  <a:tcPr marL="48298" marR="48298" marT="0" marB="0" anchor="ctr">
                    <a:solidFill>
                      <a:schemeClr val="accent1">
                        <a:lumMod val="40000"/>
                        <a:lumOff val="60000"/>
                      </a:schemeClr>
                    </a:solidFill>
                  </a:tcPr>
                </a:tc>
                <a:tc>
                  <a:txBody>
                    <a:bodyPr/>
                    <a:lstStyle/>
                    <a:p>
                      <a:pPr marL="0" marR="0" algn="ctr">
                        <a:lnSpc>
                          <a:spcPct val="115000"/>
                        </a:lnSpc>
                        <a:spcBef>
                          <a:spcPts val="0"/>
                        </a:spcBef>
                        <a:spcAft>
                          <a:spcPts val="0"/>
                        </a:spcAft>
                      </a:pPr>
                      <a:r>
                        <a:rPr lang="en-AU" sz="2800" dirty="0">
                          <a:effectLst/>
                          <a:latin typeface="+mn-lt"/>
                        </a:rPr>
                        <a:t>50%</a:t>
                      </a:r>
                      <a:endParaRPr lang="en-US" sz="2800" dirty="0">
                        <a:effectLst/>
                        <a:latin typeface="+mn-lt"/>
                        <a:ea typeface="Times New Roman"/>
                      </a:endParaRPr>
                    </a:p>
                  </a:txBody>
                  <a:tcPr marL="48298" marR="48298" marT="0" marB="0" anchor="ctr">
                    <a:solidFill>
                      <a:srgbClr val="FFFFCC"/>
                    </a:solidFill>
                  </a:tcPr>
                </a:tc>
                <a:extLst>
                  <a:ext uri="{0D108BD9-81ED-4DB2-BD59-A6C34878D82A}">
                    <a16:rowId xmlns:a16="http://schemas.microsoft.com/office/drawing/2014/main" val="2932913833"/>
                  </a:ext>
                </a:extLst>
              </a:tr>
            </a:tbl>
          </a:graphicData>
        </a:graphic>
      </p:graphicFrame>
      <p:sp>
        <p:nvSpPr>
          <p:cNvPr id="6" name="Rectangle 5"/>
          <p:cNvSpPr/>
          <p:nvPr/>
        </p:nvSpPr>
        <p:spPr>
          <a:xfrm>
            <a:off x="2191384" y="5185787"/>
            <a:ext cx="8000998" cy="7988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29484" y="1114962"/>
            <a:ext cx="8077200"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mn-lt"/>
              </a:rPr>
              <a:t>Trends in Ecosystem Loss Through Land Conversion</a:t>
            </a:r>
          </a:p>
        </p:txBody>
      </p:sp>
      <p:sp>
        <p:nvSpPr>
          <p:cNvPr id="7" name="TextBox 6">
            <a:extLst>
              <a:ext uri="{FF2B5EF4-FFF2-40B4-BE49-F238E27FC236}">
                <a16:creationId xmlns:a16="http://schemas.microsoft.com/office/drawing/2014/main" id="{ED85BAB0-BEA7-4B65-9EE6-336C5EB8D21A}"/>
              </a:ext>
            </a:extLst>
          </p:cNvPr>
          <p:cNvSpPr txBox="1"/>
          <p:nvPr/>
        </p:nvSpPr>
        <p:spPr>
          <a:xfrm>
            <a:off x="152399" y="35924"/>
            <a:ext cx="8891239" cy="523220"/>
          </a:xfrm>
          <a:prstGeom prst="rect">
            <a:avLst/>
          </a:prstGeom>
          <a:solidFill>
            <a:schemeClr val="bg2"/>
          </a:solidFill>
        </p:spPr>
        <p:txBody>
          <a:bodyPr wrap="square" rtlCol="0">
            <a:spAutoFit/>
          </a:bodyPr>
          <a:lstStyle/>
          <a:p>
            <a:r>
              <a:rPr lang="en-US" sz="2800" dirty="0">
                <a:latin typeface="+mn-lt"/>
              </a:rPr>
              <a:t>Red Listing Ecosystems</a:t>
            </a:r>
            <a:r>
              <a:rPr lang="en-US" sz="2800" dirty="0"/>
              <a:t> - </a:t>
            </a:r>
            <a:r>
              <a:rPr lang="en-US" sz="2800" dirty="0">
                <a:latin typeface="+mn-lt"/>
              </a:rPr>
              <a:t>Criterion A: Change In Distribution </a:t>
            </a:r>
          </a:p>
        </p:txBody>
      </p:sp>
      <p:pic>
        <p:nvPicPr>
          <p:cNvPr id="2" name="Picture 1">
            <a:extLst>
              <a:ext uri="{FF2B5EF4-FFF2-40B4-BE49-F238E27FC236}">
                <a16:creationId xmlns:a16="http://schemas.microsoft.com/office/drawing/2014/main" id="{07E5DF11-B324-486C-90ED-D473EC202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399" y="638609"/>
            <a:ext cx="1622921" cy="952705"/>
          </a:xfrm>
          <a:prstGeom prst="rect">
            <a:avLst/>
          </a:prstGeom>
        </p:spPr>
      </p:pic>
    </p:spTree>
    <p:extLst>
      <p:ext uri="{BB962C8B-B14F-4D97-AF65-F5344CB8AC3E}">
        <p14:creationId xmlns:p14="http://schemas.microsoft.com/office/powerpoint/2010/main" val="353813382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56400" y="0"/>
            <a:ext cx="8875058" cy="6858000"/>
          </a:xfrm>
        </p:spPr>
      </p:pic>
      <p:sp>
        <p:nvSpPr>
          <p:cNvPr id="8" name="Rectangle 2"/>
          <p:cNvSpPr>
            <a:spLocks noChangeArrowheads="1"/>
          </p:cNvSpPr>
          <p:nvPr/>
        </p:nvSpPr>
        <p:spPr bwMode="auto">
          <a:xfrm>
            <a:off x="1154594" y="6377869"/>
            <a:ext cx="10308859" cy="480131"/>
          </a:xfrm>
          <a:prstGeom prst="rect">
            <a:avLst/>
          </a:prstGeom>
          <a:solidFill>
            <a:schemeClr val="tx2"/>
          </a:solidFill>
          <a:ln>
            <a:noFill/>
          </a:ln>
          <a:effectLst/>
        </p:spPr>
        <p:txBody>
          <a:bodyPr vert="horz" wrap="square" lIns="91440" tIns="45720" rIns="91440" bIns="45720" numCol="1" anchor="ctr" anchorCtr="0" compatLnSpc="1">
            <a:prstTxWarp prst="textNoShape">
              <a:avLst/>
            </a:prstTxWarp>
            <a:spAutoFit/>
          </a:bodyPr>
          <a:lstStyle/>
          <a:p>
            <a:pPr marL="114300" marR="0" indent="-114300">
              <a:lnSpc>
                <a:spcPct val="115000"/>
              </a:lnSpc>
              <a:spcBef>
                <a:spcPts val="0"/>
              </a:spcBef>
              <a:spcAft>
                <a:spcPts val="0"/>
              </a:spcAft>
            </a:pPr>
            <a:r>
              <a:rPr lang="en-US" sz="800" b="1" dirty="0">
                <a:solidFill>
                  <a:schemeClr val="bg1"/>
                </a:solidFill>
                <a:effectLst/>
                <a:latin typeface="+mn-lt"/>
              </a:rPr>
              <a:t>Maps: </a:t>
            </a:r>
            <a:r>
              <a:rPr lang="en-US" sz="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Comer PJ, Hak JC, Josse C, Smyth R. 2020. Long-term loss in extent and current protection of terrestrial ecosystem diversity in the temperate and tropical Americas</a:t>
            </a:r>
            <a:r>
              <a:rPr lang="en-US" sz="800" dirty="0">
                <a:effectLst/>
                <a:latin typeface="Arial" panose="020B0604020202020204" pitchFamily="34" charset="0"/>
                <a:ea typeface="Times New Roman" panose="02020603050405020304" pitchFamily="18" charset="0"/>
                <a:cs typeface="Arial" panose="020B0604020202020204" pitchFamily="34" charset="0"/>
              </a:rPr>
              <a:t>. </a:t>
            </a:r>
            <a:r>
              <a:rPr lang="en-US" sz="800" u="sng"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PLoS</a:t>
            </a:r>
            <a:r>
              <a:rPr lang="en-US" sz="8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 ONE 15(6): e0234960</a:t>
            </a:r>
            <a:r>
              <a:rPr lang="en-US" sz="800" dirty="0">
                <a:effectLst/>
                <a:latin typeface="Arial" panose="020B0604020202020204" pitchFamily="34" charset="0"/>
                <a:ea typeface="Times New Roman" panose="02020603050405020304" pitchFamily="18" charset="0"/>
                <a:cs typeface="Arial" panose="020B0604020202020204" pitchFamily="34" charset="0"/>
              </a:rPr>
              <a:t>. </a:t>
            </a:r>
          </a:p>
          <a:p>
            <a:r>
              <a:rPr lang="en-US" altLang="en-US" sz="800" b="1" dirty="0">
                <a:solidFill>
                  <a:schemeClr val="bg1"/>
                </a:solidFill>
                <a:effectLst/>
                <a:latin typeface="+mj-lt"/>
                <a:ea typeface="Times New Roman" panose="02020603050405020304" pitchFamily="18" charset="0"/>
              </a:rPr>
              <a:t>Classification: </a:t>
            </a:r>
            <a:r>
              <a:rPr lang="en-US" altLang="en-US" sz="800" dirty="0">
                <a:solidFill>
                  <a:schemeClr val="bg1"/>
                </a:solidFill>
                <a:effectLst/>
                <a:latin typeface="+mj-lt"/>
                <a:ea typeface="Times New Roman" panose="02020603050405020304" pitchFamily="18" charset="0"/>
              </a:rPr>
              <a:t>Comer, P., D. Faber-Langendoen, R. Evans, S. </a:t>
            </a:r>
            <a:r>
              <a:rPr lang="en-US" altLang="en-US" sz="800" dirty="0" err="1">
                <a:solidFill>
                  <a:schemeClr val="bg1"/>
                </a:solidFill>
                <a:effectLst/>
                <a:latin typeface="+mj-lt"/>
                <a:ea typeface="Times New Roman" panose="02020603050405020304" pitchFamily="18" charset="0"/>
              </a:rPr>
              <a:t>Gawler</a:t>
            </a:r>
            <a:r>
              <a:rPr lang="en-US" altLang="en-US" sz="800" dirty="0">
                <a:solidFill>
                  <a:schemeClr val="bg1"/>
                </a:solidFill>
                <a:effectLst/>
                <a:latin typeface="+mj-lt"/>
                <a:ea typeface="Times New Roman" panose="02020603050405020304" pitchFamily="18" charset="0"/>
              </a:rPr>
              <a:t>, C. Josse, G. Kittel, S. Menard, M. Pyne, M. Reid, K. Schulz, K. Snow, and J. Teague.  2003. Ecological Systems of the United States: A Working Classification of U.S. Terrestrial Systems. NatureServe, Arlington, VA.</a:t>
            </a:r>
            <a:endParaRPr lang="en-US" altLang="en-US" sz="800" dirty="0">
              <a:solidFill>
                <a:schemeClr val="bg1"/>
              </a:solidFill>
              <a:effectLst/>
              <a:latin typeface="+mj-lt"/>
            </a:endParaRPr>
          </a:p>
        </p:txBody>
      </p:sp>
      <p:sp>
        <p:nvSpPr>
          <p:cNvPr id="7" name="TextBox 6"/>
          <p:cNvSpPr txBox="1"/>
          <p:nvPr/>
        </p:nvSpPr>
        <p:spPr>
          <a:xfrm>
            <a:off x="8835458" y="2726953"/>
            <a:ext cx="1761720" cy="2088392"/>
          </a:xfrm>
          <a:prstGeom prst="rect">
            <a:avLst/>
          </a:prstGeom>
          <a:noFill/>
        </p:spPr>
        <p:txBody>
          <a:bodyPr wrap="square" rtlCol="0">
            <a:spAutoFit/>
          </a:bodyPr>
          <a:lstStyle/>
          <a:p>
            <a:pPr algn="ctr"/>
            <a:r>
              <a:rPr lang="en-US" sz="1297" dirty="0"/>
              <a:t>&gt;</a:t>
            </a:r>
            <a:r>
              <a:rPr lang="en-US" sz="1297" dirty="0">
                <a:latin typeface="+mn-lt"/>
              </a:rPr>
              <a:t>500,000 field observations of classified ecosystem types were combined with map information on climate, landform, soil, drainage, and wildfire simulations to model approximate historical extent.</a:t>
            </a:r>
          </a:p>
        </p:txBody>
      </p:sp>
      <p:pic>
        <p:nvPicPr>
          <p:cNvPr id="9" name="Picture 8"/>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94902" y="5638801"/>
            <a:ext cx="1307387" cy="503817"/>
          </a:xfrm>
          <a:prstGeom prst="rect">
            <a:avLst/>
          </a:prstGeom>
          <a:noFill/>
          <a:ln w="9525">
            <a:noFill/>
            <a:miter lim="800000"/>
            <a:headEnd/>
            <a:tailEnd/>
          </a:ln>
        </p:spPr>
      </p:pic>
    </p:spTree>
    <p:extLst>
      <p:ext uri="{BB962C8B-B14F-4D97-AF65-F5344CB8AC3E}">
        <p14:creationId xmlns:p14="http://schemas.microsoft.com/office/powerpoint/2010/main" val="396026534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F7D128-40F5-448B-BD64-F6C1F5031BE0}"/>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4" name="Picture 3">
            <a:extLst>
              <a:ext uri="{FF2B5EF4-FFF2-40B4-BE49-F238E27FC236}">
                <a16:creationId xmlns:a16="http://schemas.microsoft.com/office/drawing/2014/main" id="{9620C976-88AE-41FE-8157-DE0A310C1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471" y="0"/>
            <a:ext cx="8875059" cy="6858000"/>
          </a:xfrm>
          <a:prstGeom prst="rect">
            <a:avLst/>
          </a:prstGeom>
        </p:spPr>
      </p:pic>
      <p:sp>
        <p:nvSpPr>
          <p:cNvPr id="5" name="TextBox 4">
            <a:extLst>
              <a:ext uri="{FF2B5EF4-FFF2-40B4-BE49-F238E27FC236}">
                <a16:creationId xmlns:a16="http://schemas.microsoft.com/office/drawing/2014/main" id="{FB00405A-34D7-41C6-BF4C-2DE7EC294E7E}"/>
              </a:ext>
            </a:extLst>
          </p:cNvPr>
          <p:cNvSpPr txBox="1"/>
          <p:nvPr/>
        </p:nvSpPr>
        <p:spPr>
          <a:xfrm>
            <a:off x="57615" y="1074509"/>
            <a:ext cx="1561171" cy="4708981"/>
          </a:xfrm>
          <a:prstGeom prst="rect">
            <a:avLst/>
          </a:prstGeom>
          <a:noFill/>
        </p:spPr>
        <p:txBody>
          <a:bodyPr wrap="square" rtlCol="0">
            <a:spAutoFit/>
          </a:bodyPr>
          <a:lstStyle/>
          <a:p>
            <a:pPr algn="ctr"/>
            <a:r>
              <a:rPr lang="en-US" sz="2000" dirty="0">
                <a:effectLst/>
                <a:latin typeface="+mn-lt"/>
              </a:rPr>
              <a:t>Grassland, forest, and wetland types, concentrated in most productive agricultural regions score as most endangered due to long-term trends in land conversion.</a:t>
            </a:r>
          </a:p>
        </p:txBody>
      </p:sp>
      <p:sp>
        <p:nvSpPr>
          <p:cNvPr id="6" name="TextBox 5">
            <a:extLst>
              <a:ext uri="{FF2B5EF4-FFF2-40B4-BE49-F238E27FC236}">
                <a16:creationId xmlns:a16="http://schemas.microsoft.com/office/drawing/2014/main" id="{AB4E8AA1-F340-46F4-BAE9-D2E3077B98D8}"/>
              </a:ext>
            </a:extLst>
          </p:cNvPr>
          <p:cNvSpPr txBox="1"/>
          <p:nvPr/>
        </p:nvSpPr>
        <p:spPr>
          <a:xfrm>
            <a:off x="5944529" y="6216465"/>
            <a:ext cx="4392652" cy="505010"/>
          </a:xfrm>
          <a:prstGeom prst="rect">
            <a:avLst/>
          </a:prstGeom>
          <a:noFill/>
        </p:spPr>
        <p:txBody>
          <a:bodyPr wrap="square">
            <a:spAutoFit/>
          </a:bodyPr>
          <a:lstStyle/>
          <a:p>
            <a:pPr marL="114300" marR="0" indent="-114300">
              <a:lnSpc>
                <a:spcPct val="115000"/>
              </a:lnSpc>
              <a:spcBef>
                <a:spcPts val="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Comer PJ, Hak JC, Josse C, Smyth R. 2020. Long-term loss in extent and current protection of terrestrial ecosystem diversity in the temperate and tropical Americas. </a:t>
            </a:r>
            <a:r>
              <a:rPr lang="en-US" sz="800" u="sng"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PLoS</a:t>
            </a:r>
            <a:r>
              <a:rPr lang="en-US" sz="80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 ONE 15(6): e0234960</a:t>
            </a:r>
            <a:r>
              <a:rPr lang="en-US" sz="800" dirty="0">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8176212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1581151" y="928297"/>
            <a:ext cx="8496300" cy="584775"/>
          </a:xfrm>
          <a:prstGeom prst="rect">
            <a:avLst/>
          </a:prstGeom>
          <a:noFill/>
        </p:spPr>
        <p:txBody>
          <a:bodyPr>
            <a:spAutoFit/>
          </a:bodyPr>
          <a:lstStyle/>
          <a:p>
            <a:pPr algn="ctr" fontAlgn="auto">
              <a:spcBef>
                <a:spcPts val="0"/>
              </a:spcBef>
              <a:spcAft>
                <a:spcPts val="0"/>
              </a:spcAft>
              <a:defRPr/>
            </a:pPr>
            <a:r>
              <a:rPr lang="en-US" sz="3200" dirty="0">
                <a:effectLst>
                  <a:outerShdw blurRad="38100" dist="38100" dir="2700000" algn="tl">
                    <a:srgbClr val="000000">
                      <a:alpha val="43137"/>
                    </a:srgbClr>
                  </a:outerShdw>
                </a:effectLst>
                <a:latin typeface="+mn-lt"/>
                <a:cs typeface="Arial" pitchFamily="34" charset="0"/>
              </a:rPr>
              <a:t>Continuum of Ecological Integrity </a:t>
            </a:r>
          </a:p>
        </p:txBody>
      </p:sp>
      <p:sp>
        <p:nvSpPr>
          <p:cNvPr id="8" name="Freeform 7"/>
          <p:cNvSpPr/>
          <p:nvPr/>
        </p:nvSpPr>
        <p:spPr bwMode="auto">
          <a:xfrm>
            <a:off x="2968924" y="1560512"/>
            <a:ext cx="5565477" cy="4230688"/>
          </a:xfrm>
          <a:custGeom>
            <a:avLst/>
            <a:gdLst>
              <a:gd name="connsiteX0" fmla="*/ 0 w 5527964"/>
              <a:gd name="connsiteY0" fmla="*/ 0 h 5527963"/>
              <a:gd name="connsiteX1" fmla="*/ 5527964 w 5527964"/>
              <a:gd name="connsiteY1"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5527964 w 5527964"/>
              <a:gd name="connsiteY3"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4599709 w 5527964"/>
              <a:gd name="connsiteY3" fmla="*/ 5299363 h 5527963"/>
              <a:gd name="connsiteX4" fmla="*/ 5527964 w 5527964"/>
              <a:gd name="connsiteY4"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3913909 w 5527964"/>
              <a:gd name="connsiteY3" fmla="*/ 4682836 h 5527963"/>
              <a:gd name="connsiteX4" fmla="*/ 4599709 w 5527964"/>
              <a:gd name="connsiteY4" fmla="*/ 5299363 h 5527963"/>
              <a:gd name="connsiteX5" fmla="*/ 5527964 w 5527964"/>
              <a:gd name="connsiteY5" fmla="*/ 5527963 h 5527963"/>
              <a:gd name="connsiteX0" fmla="*/ 0 w 5527964"/>
              <a:gd name="connsiteY0" fmla="*/ 0 h 5527963"/>
              <a:gd name="connsiteX1" fmla="*/ 886691 w 5527964"/>
              <a:gd name="connsiteY1" fmla="*/ 214745 h 5527963"/>
              <a:gd name="connsiteX2" fmla="*/ 1593273 w 5527964"/>
              <a:gd name="connsiteY2" fmla="*/ 789709 h 5527963"/>
              <a:gd name="connsiteX3" fmla="*/ 2757055 w 5527964"/>
              <a:gd name="connsiteY3" fmla="*/ 2770909 h 5527963"/>
              <a:gd name="connsiteX4" fmla="*/ 3913909 w 5527964"/>
              <a:gd name="connsiteY4" fmla="*/ 4682836 h 5527963"/>
              <a:gd name="connsiteX5" fmla="*/ 4599709 w 5527964"/>
              <a:gd name="connsiteY5" fmla="*/ 5299363 h 5527963"/>
              <a:gd name="connsiteX6" fmla="*/ 5527964 w 5527964"/>
              <a:gd name="connsiteY6"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5527964 w 5527964"/>
              <a:gd name="connsiteY7"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4738255 w 5527964"/>
              <a:gd name="connsiteY7" fmla="*/ 5362625 h 5527963"/>
              <a:gd name="connsiteX8" fmla="*/ 5527964 w 5527964"/>
              <a:gd name="connsiteY8" fmla="*/ 5527963 h 55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64" h="5527963">
                <a:moveTo>
                  <a:pt x="0" y="0"/>
                </a:moveTo>
                <a:lnTo>
                  <a:pt x="693909" y="116218"/>
                </a:lnTo>
                <a:lnTo>
                  <a:pt x="886691" y="214745"/>
                </a:lnTo>
                <a:lnTo>
                  <a:pt x="1593273" y="789709"/>
                </a:lnTo>
                <a:lnTo>
                  <a:pt x="2757055" y="2770909"/>
                </a:lnTo>
                <a:lnTo>
                  <a:pt x="3913909" y="4682836"/>
                </a:lnTo>
                <a:lnTo>
                  <a:pt x="4599709" y="5299363"/>
                </a:lnTo>
                <a:lnTo>
                  <a:pt x="4738255" y="5362625"/>
                </a:lnTo>
                <a:lnTo>
                  <a:pt x="5527964" y="5527963"/>
                </a:ln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 name="Rectangle 9"/>
          <p:cNvSpPr/>
          <p:nvPr/>
        </p:nvSpPr>
        <p:spPr bwMode="auto">
          <a:xfrm>
            <a:off x="2743201" y="1493838"/>
            <a:ext cx="6340475" cy="4449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TextBox 103"/>
          <p:cNvSpPr txBox="1"/>
          <p:nvPr/>
        </p:nvSpPr>
        <p:spPr bwMode="auto">
          <a:xfrm>
            <a:off x="2707482" y="6200865"/>
            <a:ext cx="6243638" cy="369332"/>
          </a:xfrm>
          <a:prstGeom prst="rect">
            <a:avLst/>
          </a:prstGeom>
          <a:noFill/>
        </p:spPr>
        <p:txBody>
          <a:bodyPr wrap="square">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latin typeface="+mn-lt"/>
              </a:rPr>
              <a:t>Increasing severity of </a:t>
            </a:r>
            <a:r>
              <a:rPr lang="en-US" dirty="0">
                <a:latin typeface="+mn-lt"/>
              </a:rPr>
              <a:t>alteration/ecological disruption</a:t>
            </a:r>
            <a:endParaRPr lang="en-US" dirty="0">
              <a:effectLst>
                <a:outerShdw blurRad="38100" dist="38100" dir="2700000" algn="tl">
                  <a:srgbClr val="000000">
                    <a:alpha val="43137"/>
                  </a:srgbClr>
                </a:outerShdw>
              </a:effectLst>
              <a:latin typeface="+mn-lt"/>
            </a:endParaRPr>
          </a:p>
        </p:txBody>
      </p:sp>
      <p:cxnSp>
        <p:nvCxnSpPr>
          <p:cNvPr id="106" name="Straight Arrow Connector 105"/>
          <p:cNvCxnSpPr/>
          <p:nvPr/>
        </p:nvCxnSpPr>
        <p:spPr bwMode="auto">
          <a:xfrm>
            <a:off x="2743201" y="6172200"/>
            <a:ext cx="6340475" cy="0"/>
          </a:xfrm>
          <a:prstGeom prst="straightConnector1">
            <a:avLst/>
          </a:prstGeom>
          <a:ln w="76200">
            <a:gradFill>
              <a:gsLst>
                <a:gs pos="0">
                  <a:schemeClr val="accent6"/>
                </a:gs>
                <a:gs pos="38000">
                  <a:srgbClr val="FFFF00"/>
                </a:gs>
                <a:gs pos="71000">
                  <a:schemeClr val="accent2"/>
                </a:gs>
                <a:gs pos="100000">
                  <a:srgbClr val="FF0000"/>
                </a:gs>
              </a:gsLst>
              <a:lin ang="0" scaled="0"/>
            </a:gradFill>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bwMode="auto">
          <a:xfrm>
            <a:off x="1828801" y="1703510"/>
            <a:ext cx="461665" cy="4316290"/>
          </a:xfrm>
          <a:prstGeom prst="rect">
            <a:avLst/>
          </a:prstGeom>
          <a:noFill/>
        </p:spPr>
        <p:txBody>
          <a:bodyPr vert="vert270">
            <a:spAutoFit/>
          </a:bodyPr>
          <a:lstStyle/>
          <a:p>
            <a:pPr algn="ctr" fontAlgn="auto">
              <a:spcBef>
                <a:spcPts val="0"/>
              </a:spcBef>
              <a:spcAft>
                <a:spcPts val="0"/>
              </a:spcAft>
              <a:defRPr/>
            </a:pPr>
            <a:r>
              <a:rPr lang="en-US" dirty="0">
                <a:effectLst>
                  <a:outerShdw blurRad="38100" dist="38100" dir="2700000" algn="tl">
                    <a:srgbClr val="000000">
                      <a:alpha val="43137"/>
                    </a:srgbClr>
                  </a:outerShdw>
                </a:effectLst>
              </a:rPr>
              <a:t>De</a:t>
            </a:r>
            <a:r>
              <a:rPr lang="en-US" dirty="0">
                <a:effectLst>
                  <a:outerShdw blurRad="38100" dist="38100" dir="2700000" algn="tl">
                    <a:srgbClr val="000000">
                      <a:alpha val="43137"/>
                    </a:srgbClr>
                  </a:outerShdw>
                </a:effectLst>
                <a:latin typeface="+mn-lt"/>
                <a:cs typeface="+mn-cs"/>
              </a:rPr>
              <a:t>creasing ecological integrity</a:t>
            </a:r>
          </a:p>
        </p:txBody>
      </p:sp>
      <p:grpSp>
        <p:nvGrpSpPr>
          <p:cNvPr id="30" name="Group 29"/>
          <p:cNvGrpSpPr/>
          <p:nvPr/>
        </p:nvGrpSpPr>
        <p:grpSpPr>
          <a:xfrm>
            <a:off x="5452956" y="1776412"/>
            <a:ext cx="1188720" cy="1097280"/>
            <a:chOff x="6374631" y="4062231"/>
            <a:chExt cx="1405044" cy="1042988"/>
          </a:xfrm>
        </p:grpSpPr>
        <p:sp>
          <p:nvSpPr>
            <p:cNvPr id="31" name="Rectangle 30"/>
            <p:cNvSpPr/>
            <p:nvPr/>
          </p:nvSpPr>
          <p:spPr bwMode="auto">
            <a:xfrm>
              <a:off x="6374631" y="4062231"/>
              <a:ext cx="1392534" cy="1042988"/>
            </a:xfrm>
            <a:prstGeom prst="rect">
              <a:avLst/>
            </a:prstGeom>
            <a:solidFill>
              <a:schemeClr val="accent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2" name="TextBox 31"/>
            <p:cNvSpPr txBox="1"/>
            <p:nvPr/>
          </p:nvSpPr>
          <p:spPr>
            <a:xfrm>
              <a:off x="6387142" y="4220439"/>
              <a:ext cx="1392533" cy="672861"/>
            </a:xfrm>
            <a:prstGeom prst="rect">
              <a:avLst/>
            </a:prstGeom>
            <a:solidFill>
              <a:schemeClr val="accent6"/>
            </a:solidFill>
          </p:spPr>
          <p:txBody>
            <a:bodyPr wrap="square" rtlCol="0">
              <a:spAutoFit/>
            </a:bodyPr>
            <a:lstStyle/>
            <a:p>
              <a:pPr algn="ctr"/>
              <a:r>
                <a:rPr lang="en-US" sz="2000" dirty="0">
                  <a:solidFill>
                    <a:schemeClr val="bg2"/>
                  </a:solidFill>
                  <a:latin typeface="+mn-lt"/>
                </a:rPr>
                <a:t>30% Severity</a:t>
              </a:r>
              <a:endParaRPr lang="en-US" sz="2000" dirty="0">
                <a:solidFill>
                  <a:schemeClr val="bg2"/>
                </a:solidFill>
                <a:latin typeface="Trebuchet MS" pitchFamily="34" charset="0"/>
              </a:endParaRPr>
            </a:p>
          </p:txBody>
        </p:sp>
      </p:grpSp>
      <p:grpSp>
        <p:nvGrpSpPr>
          <p:cNvPr id="21" name="Group 20"/>
          <p:cNvGrpSpPr/>
          <p:nvPr/>
        </p:nvGrpSpPr>
        <p:grpSpPr>
          <a:xfrm>
            <a:off x="6659880" y="3048000"/>
            <a:ext cx="1188720" cy="1097280"/>
            <a:chOff x="6298431" y="3986031"/>
            <a:chExt cx="1392534" cy="1042988"/>
          </a:xfrm>
          <a:solidFill>
            <a:srgbClr val="FFC000"/>
          </a:solidFill>
        </p:grpSpPr>
        <p:sp>
          <p:nvSpPr>
            <p:cNvPr id="22" name="Rectangle 21"/>
            <p:cNvSpPr/>
            <p:nvPr/>
          </p:nvSpPr>
          <p:spPr bwMode="auto">
            <a:xfrm>
              <a:off x="6298431" y="3986031"/>
              <a:ext cx="1392534" cy="1042988"/>
            </a:xfrm>
            <a:prstGeom prst="rect">
              <a:avLst/>
            </a:prstGeom>
            <a:grp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TextBox 22"/>
            <p:cNvSpPr txBox="1"/>
            <p:nvPr/>
          </p:nvSpPr>
          <p:spPr>
            <a:xfrm>
              <a:off x="6383985" y="4158985"/>
              <a:ext cx="1262239" cy="672861"/>
            </a:xfrm>
            <a:prstGeom prst="rect">
              <a:avLst/>
            </a:prstGeom>
            <a:grpFill/>
          </p:spPr>
          <p:txBody>
            <a:bodyPr wrap="square" rtlCol="0">
              <a:spAutoFit/>
            </a:bodyPr>
            <a:lstStyle/>
            <a:p>
              <a:pPr algn="ctr"/>
              <a:r>
                <a:rPr lang="en-US" sz="2000" dirty="0">
                  <a:latin typeface="+mn-lt"/>
                </a:rPr>
                <a:t>50% Severity</a:t>
              </a:r>
              <a:endParaRPr lang="en-US" sz="2000" dirty="0">
                <a:latin typeface="Trebuchet MS" pitchFamily="34" charset="0"/>
              </a:endParaRPr>
            </a:p>
          </p:txBody>
        </p:sp>
      </p:grpSp>
      <p:grpSp>
        <p:nvGrpSpPr>
          <p:cNvPr id="27" name="Group 26"/>
          <p:cNvGrpSpPr/>
          <p:nvPr/>
        </p:nvGrpSpPr>
        <p:grpSpPr>
          <a:xfrm>
            <a:off x="7772400" y="4312920"/>
            <a:ext cx="1188720" cy="1097280"/>
            <a:chOff x="6446663" y="4097950"/>
            <a:chExt cx="1392534" cy="1042988"/>
          </a:xfrm>
          <a:solidFill>
            <a:srgbClr val="FF3300"/>
          </a:solidFill>
        </p:grpSpPr>
        <p:sp>
          <p:nvSpPr>
            <p:cNvPr id="28" name="Rectangle 27"/>
            <p:cNvSpPr/>
            <p:nvPr/>
          </p:nvSpPr>
          <p:spPr bwMode="auto">
            <a:xfrm>
              <a:off x="6446663" y="4097950"/>
              <a:ext cx="1392534" cy="1042988"/>
            </a:xfrm>
            <a:prstGeom prst="rect">
              <a:avLst/>
            </a:prstGeom>
            <a:solidFill>
              <a:srgbClr val="FF0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9" name="TextBox 28"/>
            <p:cNvSpPr txBox="1"/>
            <p:nvPr/>
          </p:nvSpPr>
          <p:spPr>
            <a:xfrm>
              <a:off x="6483152" y="4278990"/>
              <a:ext cx="1355010" cy="672861"/>
            </a:xfrm>
            <a:prstGeom prst="rect">
              <a:avLst/>
            </a:prstGeom>
            <a:solidFill>
              <a:srgbClr val="FF0000"/>
            </a:solidFill>
          </p:spPr>
          <p:txBody>
            <a:bodyPr wrap="square" rtlCol="0">
              <a:spAutoFit/>
            </a:bodyPr>
            <a:lstStyle/>
            <a:p>
              <a:pPr algn="ctr"/>
              <a:r>
                <a:rPr lang="en-US" sz="2000" dirty="0">
                  <a:latin typeface="+mn-lt"/>
                </a:rPr>
                <a:t>90% Severity</a:t>
              </a:r>
            </a:p>
          </p:txBody>
        </p:sp>
      </p:grpSp>
      <p:pic>
        <p:nvPicPr>
          <p:cNvPr id="39" name="Picture 38"/>
          <p:cNvPicPr>
            <a:picLocks noChangeAspect="1" noChangeArrowheads="1"/>
          </p:cNvPicPr>
          <p:nvPr/>
        </p:nvPicPr>
        <p:blipFill>
          <a:blip r:embed="rId3" cstate="email"/>
          <a:srcRect/>
          <a:stretch>
            <a:fillRect/>
          </a:stretch>
        </p:blipFill>
        <p:spPr bwMode="auto">
          <a:xfrm>
            <a:off x="7475640" y="1827906"/>
            <a:ext cx="832964" cy="748732"/>
          </a:xfrm>
          <a:prstGeom prst="rect">
            <a:avLst/>
          </a:prstGeom>
          <a:noFill/>
          <a:ln w="9525">
            <a:noFill/>
            <a:miter lim="800000"/>
            <a:headEnd/>
            <a:tailEnd/>
          </a:ln>
        </p:spPr>
      </p:pic>
      <p:grpSp>
        <p:nvGrpSpPr>
          <p:cNvPr id="6" name="Group 5"/>
          <p:cNvGrpSpPr/>
          <p:nvPr/>
        </p:nvGrpSpPr>
        <p:grpSpPr>
          <a:xfrm>
            <a:off x="2590801" y="2069068"/>
            <a:ext cx="4301529" cy="3039180"/>
            <a:chOff x="1066800" y="2069068"/>
            <a:chExt cx="4301529" cy="3039180"/>
          </a:xfrm>
        </p:grpSpPr>
        <p:sp>
          <p:nvSpPr>
            <p:cNvPr id="92" name="TextBox 91"/>
            <p:cNvSpPr txBox="1"/>
            <p:nvPr/>
          </p:nvSpPr>
          <p:spPr bwMode="auto">
            <a:xfrm>
              <a:off x="1066800" y="2069068"/>
              <a:ext cx="2285946" cy="369332"/>
            </a:xfrm>
            <a:prstGeom prst="rect">
              <a:avLst/>
            </a:prstGeom>
            <a:noFill/>
          </p:spPr>
          <p:txBody>
            <a:bodyPr wrap="square">
              <a:spAutoFit/>
            </a:bodyPr>
            <a:lstStyle/>
            <a:p>
              <a:pPr algn="ctr" fontAlgn="auto">
                <a:spcBef>
                  <a:spcPts val="0"/>
                </a:spcBef>
                <a:spcAft>
                  <a:spcPts val="0"/>
                </a:spcAft>
                <a:defRPr/>
              </a:pPr>
              <a:r>
                <a:rPr lang="en-US" dirty="0">
                  <a:latin typeface="+mn-lt"/>
                </a:rPr>
                <a:t>A =“excellent”</a:t>
              </a:r>
              <a:endParaRPr lang="en-US" dirty="0">
                <a:effectLst>
                  <a:outerShdw blurRad="38100" dist="38100" dir="2700000" algn="tl">
                    <a:srgbClr val="000000">
                      <a:alpha val="43137"/>
                    </a:srgbClr>
                  </a:outerShdw>
                </a:effectLst>
                <a:latin typeface="+mn-lt"/>
              </a:endParaRPr>
            </a:p>
          </p:txBody>
        </p:sp>
        <p:sp>
          <p:nvSpPr>
            <p:cNvPr id="94" name="TextBox 93"/>
            <p:cNvSpPr txBox="1"/>
            <p:nvPr/>
          </p:nvSpPr>
          <p:spPr bwMode="auto">
            <a:xfrm>
              <a:off x="2317394" y="2943135"/>
              <a:ext cx="1579503" cy="369332"/>
            </a:xfrm>
            <a:prstGeom prst="rect">
              <a:avLst/>
            </a:prstGeom>
            <a:noFill/>
          </p:spPr>
          <p:txBody>
            <a:bodyPr wrap="square">
              <a:spAutoFit/>
            </a:bodyPr>
            <a:lstStyle/>
            <a:p>
              <a:pPr algn="ctr" fontAlgn="auto">
                <a:spcBef>
                  <a:spcPts val="0"/>
                </a:spcBef>
                <a:spcAft>
                  <a:spcPts val="0"/>
                </a:spcAft>
                <a:defRPr/>
              </a:pPr>
              <a:r>
                <a:rPr lang="en-US" dirty="0">
                  <a:latin typeface="+mn-lt"/>
                </a:rPr>
                <a:t>B =“good”</a:t>
              </a:r>
            </a:p>
          </p:txBody>
        </p:sp>
        <p:sp>
          <p:nvSpPr>
            <p:cNvPr id="95" name="TextBox 94"/>
            <p:cNvSpPr txBox="1"/>
            <p:nvPr/>
          </p:nvSpPr>
          <p:spPr bwMode="auto">
            <a:xfrm>
              <a:off x="3251578" y="3743726"/>
              <a:ext cx="1290637" cy="369332"/>
            </a:xfrm>
            <a:prstGeom prst="rect">
              <a:avLst/>
            </a:prstGeom>
            <a:noFill/>
          </p:spPr>
          <p:txBody>
            <a:bodyPr>
              <a:spAutoFit/>
            </a:bodyPr>
            <a:lstStyle/>
            <a:p>
              <a:pPr algn="ctr" fontAlgn="auto">
                <a:spcBef>
                  <a:spcPts val="0"/>
                </a:spcBef>
                <a:spcAft>
                  <a:spcPts val="0"/>
                </a:spcAft>
                <a:defRPr/>
              </a:pPr>
              <a:r>
                <a:rPr lang="en-US" dirty="0">
                  <a:latin typeface="+mn-lt"/>
                </a:rPr>
                <a:t>C =“fair”</a:t>
              </a:r>
              <a:endParaRPr lang="en-US" sz="2800" b="1" dirty="0">
                <a:latin typeface="Arial" pitchFamily="34" charset="0"/>
              </a:endParaRPr>
            </a:p>
          </p:txBody>
        </p:sp>
        <p:sp>
          <p:nvSpPr>
            <p:cNvPr id="97" name="TextBox 96"/>
            <p:cNvSpPr txBox="1"/>
            <p:nvPr/>
          </p:nvSpPr>
          <p:spPr bwMode="auto">
            <a:xfrm>
              <a:off x="3676586" y="4738916"/>
              <a:ext cx="1691743" cy="369332"/>
            </a:xfrm>
            <a:prstGeom prst="rect">
              <a:avLst/>
            </a:prstGeom>
            <a:noFill/>
          </p:spPr>
          <p:txBody>
            <a:bodyPr wrap="square">
              <a:spAutoFit/>
            </a:bodyPr>
            <a:lstStyle/>
            <a:p>
              <a:pPr algn="ctr" fontAlgn="auto">
                <a:spcBef>
                  <a:spcPts val="0"/>
                </a:spcBef>
                <a:spcAft>
                  <a:spcPts val="0"/>
                </a:spcAft>
                <a:defRPr/>
              </a:pPr>
              <a:r>
                <a:rPr lang="en-US" dirty="0">
                  <a:latin typeface="+mn-lt"/>
                </a:rPr>
                <a:t>D =“poor”</a:t>
              </a:r>
              <a:endParaRPr lang="en-US" dirty="0">
                <a:effectLst>
                  <a:outerShdw blurRad="38100" dist="38100" dir="2700000" algn="tl">
                    <a:srgbClr val="000000">
                      <a:alpha val="43137"/>
                    </a:srgbClr>
                  </a:outerShdw>
                </a:effectLst>
                <a:latin typeface="+mn-lt"/>
              </a:endParaRPr>
            </a:p>
          </p:txBody>
        </p:sp>
      </p:grpSp>
      <p:pic>
        <p:nvPicPr>
          <p:cNvPr id="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68" y="1801911"/>
            <a:ext cx="1892513" cy="2215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p:cNvPicPr/>
          <p:nvPr/>
        </p:nvPicPr>
        <p:blipFill>
          <a:blip r:embed="rId5" cstate="email">
            <a:extLst>
              <a:ext uri="{28A0092B-C50C-407E-A947-70E740481C1C}">
                <a14:useLocalDpi xmlns:a14="http://schemas.microsoft.com/office/drawing/2010/main"/>
              </a:ext>
            </a:extLst>
          </a:blip>
          <a:srcRect/>
          <a:stretch>
            <a:fillRect/>
          </a:stretch>
        </p:blipFill>
        <p:spPr bwMode="auto">
          <a:xfrm>
            <a:off x="3092615" y="4130875"/>
            <a:ext cx="1622721" cy="643551"/>
          </a:xfrm>
          <a:prstGeom prst="rect">
            <a:avLst/>
          </a:prstGeom>
          <a:noFill/>
          <a:ln w="9525">
            <a:noFill/>
            <a:miter lim="800000"/>
            <a:headEnd/>
            <a:tailEnd/>
          </a:ln>
        </p:spPr>
      </p:pic>
      <p:sp>
        <p:nvSpPr>
          <p:cNvPr id="33" name="TextBox 32">
            <a:extLst>
              <a:ext uri="{FF2B5EF4-FFF2-40B4-BE49-F238E27FC236}">
                <a16:creationId xmlns:a16="http://schemas.microsoft.com/office/drawing/2014/main" id="{7AB2F95F-BEF8-4819-A0FB-3C055239931F}"/>
              </a:ext>
            </a:extLst>
          </p:cNvPr>
          <p:cNvSpPr txBox="1"/>
          <p:nvPr/>
        </p:nvSpPr>
        <p:spPr>
          <a:xfrm>
            <a:off x="14857" y="3897"/>
            <a:ext cx="9329865" cy="523220"/>
          </a:xfrm>
          <a:prstGeom prst="rect">
            <a:avLst/>
          </a:prstGeom>
          <a:solidFill>
            <a:schemeClr val="bg2"/>
          </a:solidFill>
        </p:spPr>
        <p:txBody>
          <a:bodyPr wrap="square" rtlCol="0">
            <a:spAutoFit/>
          </a:bodyPr>
          <a:lstStyle/>
          <a:p>
            <a:r>
              <a:rPr lang="en-US" sz="2800" dirty="0">
                <a:latin typeface="+mn-lt"/>
              </a:rPr>
              <a:t>Red Listing Ecosystems - </a:t>
            </a:r>
            <a:r>
              <a:rPr lang="en-US" sz="2000" dirty="0">
                <a:latin typeface="+mn-lt"/>
              </a:rPr>
              <a:t>Criterion C &amp; D: Degradation &amp; Biotic Disruption</a:t>
            </a:r>
          </a:p>
        </p:txBody>
      </p:sp>
      <p:sp>
        <p:nvSpPr>
          <p:cNvPr id="34" name="Rectangle 33">
            <a:extLst>
              <a:ext uri="{FF2B5EF4-FFF2-40B4-BE49-F238E27FC236}">
                <a16:creationId xmlns:a16="http://schemas.microsoft.com/office/drawing/2014/main" id="{54695E9B-202F-4DB9-B8BE-BEF957882FBE}"/>
              </a:ext>
            </a:extLst>
          </p:cNvPr>
          <p:cNvSpPr/>
          <p:nvPr/>
        </p:nvSpPr>
        <p:spPr>
          <a:xfrm>
            <a:off x="9236076" y="2069068"/>
            <a:ext cx="2596580" cy="3170099"/>
          </a:xfrm>
          <a:prstGeom prst="rect">
            <a:avLst/>
          </a:prstGeom>
        </p:spPr>
        <p:txBody>
          <a:bodyPr wrap="square">
            <a:spAutoFit/>
          </a:bodyPr>
          <a:lstStyle/>
          <a:p>
            <a:r>
              <a:rPr lang="en-US" sz="2000" dirty="0"/>
              <a:t> “assessment of an ecosystem as compared to reference ecosystems operating within the bounds of natural or historical disturbance regimes” </a:t>
            </a:r>
          </a:p>
        </p:txBody>
      </p:sp>
      <p:cxnSp>
        <p:nvCxnSpPr>
          <p:cNvPr id="35" name="Straight Arrow Connector 34">
            <a:extLst>
              <a:ext uri="{FF2B5EF4-FFF2-40B4-BE49-F238E27FC236}">
                <a16:creationId xmlns:a16="http://schemas.microsoft.com/office/drawing/2014/main" id="{63767794-CD49-471F-8159-E17C64C25C7D}"/>
              </a:ext>
            </a:extLst>
          </p:cNvPr>
          <p:cNvCxnSpPr>
            <a:cxnSpLocks/>
          </p:cNvCxnSpPr>
          <p:nvPr/>
        </p:nvCxnSpPr>
        <p:spPr bwMode="auto">
          <a:xfrm flipH="1">
            <a:off x="2464420" y="1512106"/>
            <a:ext cx="46517" cy="4507694"/>
          </a:xfrm>
          <a:prstGeom prst="straightConnector1">
            <a:avLst/>
          </a:prstGeom>
          <a:ln w="76200">
            <a:gradFill>
              <a:gsLst>
                <a:gs pos="0">
                  <a:schemeClr val="accent6"/>
                </a:gs>
                <a:gs pos="38000">
                  <a:srgbClr val="FFFF00"/>
                </a:gs>
                <a:gs pos="71000">
                  <a:schemeClr val="accent2"/>
                </a:gs>
                <a:gs pos="100000">
                  <a:srgbClr val="FF0000"/>
                </a:gs>
              </a:gsLst>
              <a:lin ang="5400000" scaled="0"/>
            </a:gradFill>
            <a:tailEnd type="arrow"/>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947F9DF-4B94-48B0-9F81-65E606E9D1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103" y="708946"/>
            <a:ext cx="1622921" cy="952705"/>
          </a:xfrm>
          <a:prstGeom prst="rect">
            <a:avLst/>
          </a:prstGeom>
        </p:spPr>
      </p:pic>
    </p:spTree>
    <p:extLst>
      <p:ext uri="{BB962C8B-B14F-4D97-AF65-F5344CB8AC3E}">
        <p14:creationId xmlns:p14="http://schemas.microsoft.com/office/powerpoint/2010/main" val="385275846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1500"/>
                            </p:stCondLst>
                            <p:childTnLst>
                              <p:par>
                                <p:cTn id="9" presetID="22" presetClass="entr" presetSubtype="8"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3000"/>
                            </p:stCondLst>
                            <p:childTnLst>
                              <p:par>
                                <p:cTn id="13" presetID="1" presetClass="entr" presetSubtype="0" fill="hold" nodeType="afterEffect">
                                  <p:stCondLst>
                                    <p:cond delay="300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p:stCondLst>
                              <p:cond delay="6000"/>
                            </p:stCondLst>
                            <p:childTnLst>
                              <p:par>
                                <p:cTn id="16" presetID="10"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6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7000"/>
                            </p:stCondLst>
                            <p:childTnLst>
                              <p:par>
                                <p:cTn id="24" presetID="10"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88731525"/>
              </p:ext>
            </p:extLst>
          </p:nvPr>
        </p:nvGraphicFramePr>
        <p:xfrm>
          <a:off x="1981201" y="2055119"/>
          <a:ext cx="8305799" cy="3814172"/>
        </p:xfrm>
        <a:graphic>
          <a:graphicData uri="http://schemas.openxmlformats.org/drawingml/2006/table">
            <a:tbl>
              <a:tblPr>
                <a:tableStyleId>{5C22544A-7EE6-4342-B048-85BDC9FD1C3A}</a:tableStyleId>
              </a:tblPr>
              <a:tblGrid>
                <a:gridCol w="3810000">
                  <a:extLst>
                    <a:ext uri="{9D8B030D-6E8A-4147-A177-3AD203B41FA5}">
                      <a16:colId xmlns:a16="http://schemas.microsoft.com/office/drawing/2014/main" val="2426646022"/>
                    </a:ext>
                  </a:extLst>
                </a:gridCol>
                <a:gridCol w="1676400">
                  <a:extLst>
                    <a:ext uri="{9D8B030D-6E8A-4147-A177-3AD203B41FA5}">
                      <a16:colId xmlns:a16="http://schemas.microsoft.com/office/drawing/2014/main" val="2890598725"/>
                    </a:ext>
                  </a:extLst>
                </a:gridCol>
                <a:gridCol w="1447800">
                  <a:extLst>
                    <a:ext uri="{9D8B030D-6E8A-4147-A177-3AD203B41FA5}">
                      <a16:colId xmlns:a16="http://schemas.microsoft.com/office/drawing/2014/main" val="2269031194"/>
                    </a:ext>
                  </a:extLst>
                </a:gridCol>
                <a:gridCol w="1371599">
                  <a:extLst>
                    <a:ext uri="{9D8B030D-6E8A-4147-A177-3AD203B41FA5}">
                      <a16:colId xmlns:a16="http://schemas.microsoft.com/office/drawing/2014/main" val="1540141607"/>
                    </a:ext>
                  </a:extLst>
                </a:gridCol>
              </a:tblGrid>
              <a:tr h="498710">
                <a:tc>
                  <a:txBody>
                    <a:bodyPr/>
                    <a:lstStyle/>
                    <a:p>
                      <a:pPr marL="0" marR="0">
                        <a:lnSpc>
                          <a:spcPct val="115000"/>
                        </a:lnSpc>
                        <a:spcBef>
                          <a:spcPts val="0"/>
                        </a:spcBef>
                        <a:spcAft>
                          <a:spcPts val="0"/>
                        </a:spcAft>
                      </a:pPr>
                      <a:r>
                        <a:rPr lang="en-AU" sz="2800" b="1" dirty="0">
                          <a:solidFill>
                            <a:schemeClr val="tx1"/>
                          </a:solidFill>
                          <a:effectLst/>
                          <a:latin typeface="+mn-lt"/>
                        </a:rPr>
                        <a:t> Criteria</a:t>
                      </a:r>
                      <a:r>
                        <a:rPr lang="en-AU" sz="2800" b="1" baseline="0" dirty="0">
                          <a:solidFill>
                            <a:schemeClr val="tx1"/>
                          </a:solidFill>
                          <a:effectLst/>
                          <a:latin typeface="+mn-lt"/>
                        </a:rPr>
                        <a:t> C (&amp; D)</a:t>
                      </a:r>
                      <a:endParaRPr lang="en-US" sz="2800" b="1" dirty="0">
                        <a:solidFill>
                          <a:schemeClr val="tx1"/>
                        </a:solidFill>
                        <a:effectLst/>
                        <a:latin typeface="+mn-lt"/>
                        <a:ea typeface="Times New Roman"/>
                      </a:endParaRPr>
                    </a:p>
                  </a:txBody>
                  <a:tcPr marL="46204" marR="46204" marT="0" marB="0" anchor="b">
                    <a:solidFill>
                      <a:schemeClr val="bg1">
                        <a:lumMod val="75000"/>
                      </a:schemeClr>
                    </a:solidFill>
                  </a:tcPr>
                </a:tc>
                <a:tc>
                  <a:txBody>
                    <a:bodyPr/>
                    <a:lstStyle/>
                    <a:p>
                      <a:pPr marL="0" marR="0" algn="ctr">
                        <a:lnSpc>
                          <a:spcPct val="115000"/>
                        </a:lnSpc>
                        <a:spcBef>
                          <a:spcPts val="0"/>
                        </a:spcBef>
                        <a:spcAft>
                          <a:spcPts val="0"/>
                        </a:spcAft>
                      </a:pPr>
                      <a:r>
                        <a:rPr lang="en-AU" sz="1200" b="1" dirty="0">
                          <a:effectLst/>
                          <a:latin typeface="+mn-lt"/>
                        </a:rPr>
                        <a:t>Critically Endangered</a:t>
                      </a:r>
                      <a:endParaRPr lang="en-US" sz="1200" b="1" dirty="0">
                        <a:effectLst/>
                        <a:latin typeface="+mn-lt"/>
                        <a:ea typeface="Times New Roman"/>
                      </a:endParaRPr>
                    </a:p>
                  </a:txBody>
                  <a:tcPr marL="46204" marR="46204" marT="0" marB="0" anchor="b">
                    <a:solidFill>
                      <a:srgbClr val="C00000"/>
                    </a:solidFill>
                  </a:tcPr>
                </a:tc>
                <a:tc>
                  <a:txBody>
                    <a:bodyPr/>
                    <a:lstStyle/>
                    <a:p>
                      <a:pPr marL="0" marR="0" algn="ctr">
                        <a:lnSpc>
                          <a:spcPct val="115000"/>
                        </a:lnSpc>
                        <a:spcBef>
                          <a:spcPts val="0"/>
                        </a:spcBef>
                        <a:spcAft>
                          <a:spcPts val="0"/>
                        </a:spcAft>
                      </a:pPr>
                      <a:r>
                        <a:rPr lang="en-AU" sz="1200" b="1" dirty="0">
                          <a:effectLst/>
                          <a:latin typeface="+mn-lt"/>
                        </a:rPr>
                        <a:t>Endangered</a:t>
                      </a:r>
                      <a:endParaRPr lang="en-US" sz="1200" b="1" dirty="0">
                        <a:effectLst/>
                        <a:latin typeface="+mn-lt"/>
                        <a:ea typeface="Times New Roman"/>
                      </a:endParaRPr>
                    </a:p>
                  </a:txBody>
                  <a:tcPr marL="46204" marR="46204" marT="0" marB="0" anchor="b">
                    <a:solidFill>
                      <a:srgbClr val="FFC000"/>
                    </a:solidFill>
                  </a:tcPr>
                </a:tc>
                <a:tc>
                  <a:txBody>
                    <a:bodyPr/>
                    <a:lstStyle/>
                    <a:p>
                      <a:pPr marL="0" marR="0" algn="ctr">
                        <a:lnSpc>
                          <a:spcPct val="115000"/>
                        </a:lnSpc>
                        <a:spcBef>
                          <a:spcPts val="0"/>
                        </a:spcBef>
                        <a:spcAft>
                          <a:spcPts val="0"/>
                        </a:spcAft>
                      </a:pPr>
                      <a:r>
                        <a:rPr lang="en-AU" sz="1200" b="1" dirty="0">
                          <a:effectLst/>
                          <a:latin typeface="+mn-lt"/>
                        </a:rPr>
                        <a:t>Vulnerable</a:t>
                      </a:r>
                      <a:endParaRPr lang="en-US" sz="1200" b="1"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3840824223"/>
                  </a:ext>
                </a:extLst>
              </a:tr>
              <a:tr h="681047">
                <a:tc rowSpan="3">
                  <a:txBody>
                    <a:bodyPr/>
                    <a:lstStyle/>
                    <a:p>
                      <a:pPr marL="0" marR="0">
                        <a:lnSpc>
                          <a:spcPct val="115000"/>
                        </a:lnSpc>
                        <a:spcBef>
                          <a:spcPts val="0"/>
                        </a:spcBef>
                        <a:spcAft>
                          <a:spcPts val="0"/>
                        </a:spcAft>
                      </a:pPr>
                      <a:r>
                        <a:rPr lang="en-AU" sz="1800" dirty="0">
                          <a:solidFill>
                            <a:schemeClr val="tx1"/>
                          </a:solidFill>
                          <a:effectLst/>
                          <a:latin typeface="+mn-lt"/>
                        </a:rPr>
                        <a:t>Environmental degradation (or Biotic disruption) since 1750 based on change in (a)biotic variables affecting</a:t>
                      </a:r>
                      <a:r>
                        <a:rPr lang="en-AU" sz="1800" baseline="0" dirty="0">
                          <a:solidFill>
                            <a:schemeClr val="tx1"/>
                          </a:solidFill>
                          <a:effectLst/>
                          <a:latin typeface="+mn-lt"/>
                        </a:rPr>
                        <a:t> the native biota of the ecosystem type…</a:t>
                      </a:r>
                      <a:endParaRPr lang="en-US" sz="1800" dirty="0">
                        <a:solidFill>
                          <a:schemeClr val="tx1"/>
                        </a:solidFill>
                        <a:effectLst/>
                        <a:latin typeface="+mn-lt"/>
                        <a:ea typeface="Times New Roman"/>
                      </a:endParaRPr>
                    </a:p>
                    <a:p>
                      <a:pPr marL="0" marR="0">
                        <a:lnSpc>
                          <a:spcPct val="115000"/>
                        </a:lnSpc>
                        <a:spcBef>
                          <a:spcPts val="0"/>
                        </a:spcBef>
                        <a:spcAft>
                          <a:spcPts val="0"/>
                        </a:spcAft>
                      </a:pPr>
                      <a:r>
                        <a:rPr lang="en-AU" sz="1000" dirty="0">
                          <a:solidFill>
                            <a:schemeClr val="tx1"/>
                          </a:solidFill>
                          <a:effectLst/>
                          <a:latin typeface="+mn-lt"/>
                        </a:rPr>
                        <a:t> </a:t>
                      </a:r>
                      <a:endParaRPr lang="en-US" sz="1000" dirty="0">
                        <a:solidFill>
                          <a:schemeClr val="tx1"/>
                        </a:solidFill>
                        <a:effectLst/>
                        <a:latin typeface="+mn-lt"/>
                        <a:ea typeface="Times New Roman"/>
                      </a:endParaRPr>
                    </a:p>
                    <a:p>
                      <a:pPr marL="0" marR="0">
                        <a:lnSpc>
                          <a:spcPct val="115000"/>
                        </a:lnSpc>
                        <a:spcBef>
                          <a:spcPts val="0"/>
                        </a:spcBef>
                        <a:spcAft>
                          <a:spcPts val="0"/>
                        </a:spcAft>
                      </a:pPr>
                      <a:r>
                        <a:rPr lang="en-AU" sz="1000" dirty="0">
                          <a:solidFill>
                            <a:schemeClr val="tx1"/>
                          </a:solidFill>
                          <a:effectLst/>
                          <a:latin typeface="+mn-lt"/>
                        </a:rPr>
                        <a:t> </a:t>
                      </a:r>
                      <a:endParaRPr lang="en-US" sz="1000" dirty="0">
                        <a:solidFill>
                          <a:schemeClr val="tx1"/>
                        </a:solidFill>
                        <a:effectLst/>
                        <a:latin typeface="+mn-lt"/>
                        <a:ea typeface="Times New Roman"/>
                      </a:endParaRPr>
                    </a:p>
                  </a:txBody>
                  <a:tcPr marL="46204" marR="46204" marT="0" marB="0">
                    <a:solidFill>
                      <a:schemeClr val="bg1">
                        <a:lumMod val="75000"/>
                      </a:schemeClr>
                    </a:solidFill>
                  </a:tcPr>
                </a:tc>
                <a:tc>
                  <a:txBody>
                    <a:bodyPr/>
                    <a:lstStyle/>
                    <a:p>
                      <a:pPr marL="0" marR="0">
                        <a:lnSpc>
                          <a:spcPct val="115000"/>
                        </a:lnSpc>
                        <a:spcBef>
                          <a:spcPts val="0"/>
                        </a:spcBef>
                        <a:spcAft>
                          <a:spcPts val="600"/>
                        </a:spcAft>
                      </a:pPr>
                      <a:r>
                        <a:rPr lang="en-AU" sz="1600" dirty="0">
                          <a:effectLst/>
                          <a:latin typeface="+mn-lt"/>
                        </a:rPr>
                        <a:t>≥ 90% extent with ≥ 90% relative severity</a:t>
                      </a:r>
                      <a:endParaRPr lang="en-US" sz="1600" dirty="0">
                        <a:effectLst/>
                        <a:latin typeface="+mn-lt"/>
                        <a:ea typeface="Times New Roman"/>
                      </a:endParaRPr>
                    </a:p>
                  </a:txBody>
                  <a:tcPr marL="46204" marR="46204" marT="0" marB="0" anchor="b">
                    <a:solidFill>
                      <a:srgbClr val="C00000"/>
                    </a:solidFill>
                  </a:tcPr>
                </a:tc>
                <a:tc>
                  <a:txBody>
                    <a:bodyPr/>
                    <a:lstStyle/>
                    <a:p>
                      <a:pPr marL="0" marR="0">
                        <a:lnSpc>
                          <a:spcPct val="115000"/>
                        </a:lnSpc>
                        <a:spcBef>
                          <a:spcPts val="0"/>
                        </a:spcBef>
                        <a:spcAft>
                          <a:spcPts val="600"/>
                        </a:spcAft>
                      </a:pPr>
                      <a:r>
                        <a:rPr lang="en-AU" sz="1600" dirty="0">
                          <a:effectLst/>
                          <a:latin typeface="+mn-lt"/>
                        </a:rPr>
                        <a:t>≥ 70% extent with ≥ 90% relative severity</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70% extent with ≥ 70%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1459038060"/>
                  </a:ext>
                </a:extLst>
              </a:tr>
              <a:tr h="671985">
                <a:tc vMerge="1">
                  <a:txBody>
                    <a:bodyPr/>
                    <a:lstStyle/>
                    <a:p>
                      <a:pPr marL="0" marR="0">
                        <a:lnSpc>
                          <a:spcPct val="115000"/>
                        </a:lnSpc>
                        <a:spcBef>
                          <a:spcPts val="0"/>
                        </a:spcBef>
                        <a:spcAft>
                          <a:spcPts val="0"/>
                        </a:spcAft>
                      </a:pPr>
                      <a:endParaRPr lang="en-US" sz="1000" dirty="0">
                        <a:effectLst/>
                        <a:latin typeface="+mn-lt"/>
                        <a:ea typeface="Times New Roman"/>
                      </a:endParaRPr>
                    </a:p>
                  </a:txBody>
                  <a:tcPr marL="46204" marR="46204" marT="0" marB="0">
                    <a:solidFill>
                      <a:schemeClr val="tx1"/>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C00000"/>
                    </a:solidFill>
                  </a:tcPr>
                </a:tc>
                <a:tc>
                  <a:txBody>
                    <a:bodyPr/>
                    <a:lstStyle/>
                    <a:p>
                      <a:pPr marL="0" marR="0">
                        <a:lnSpc>
                          <a:spcPct val="115000"/>
                        </a:lnSpc>
                        <a:spcBef>
                          <a:spcPts val="0"/>
                        </a:spcBef>
                        <a:spcAft>
                          <a:spcPts val="600"/>
                        </a:spcAft>
                      </a:pPr>
                      <a:r>
                        <a:rPr lang="en-AU" sz="1600" dirty="0">
                          <a:effectLst/>
                          <a:latin typeface="+mn-lt"/>
                        </a:rPr>
                        <a:t>≥ 90% extent with ≥ 70% relative severity</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90% extent with ≥ 50%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2627070204"/>
                  </a:ext>
                </a:extLst>
              </a:tr>
              <a:tr h="671985">
                <a:tc vMerge="1">
                  <a:txBody>
                    <a:bodyPr/>
                    <a:lstStyle/>
                    <a:p>
                      <a:pPr marL="0" marR="0">
                        <a:lnSpc>
                          <a:spcPct val="115000"/>
                        </a:lnSpc>
                        <a:spcBef>
                          <a:spcPts val="0"/>
                        </a:spcBef>
                        <a:spcAft>
                          <a:spcPts val="0"/>
                        </a:spcAft>
                      </a:pPr>
                      <a:endParaRPr lang="en-US" sz="1000" dirty="0">
                        <a:effectLst/>
                        <a:latin typeface="+mn-lt"/>
                        <a:ea typeface="Times New Roman"/>
                      </a:endParaRPr>
                    </a:p>
                  </a:txBody>
                  <a:tcPr marL="46204" marR="46204" marT="0" marB="0">
                    <a:solidFill>
                      <a:schemeClr val="tx1"/>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C00000"/>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50% extent with ≥ 90%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4009863402"/>
                  </a:ext>
                </a:extLst>
              </a:tr>
            </a:tbl>
          </a:graphicData>
        </a:graphic>
      </p:graphicFrame>
      <p:sp>
        <p:nvSpPr>
          <p:cNvPr id="6" name="TextBox 5"/>
          <p:cNvSpPr txBox="1"/>
          <p:nvPr/>
        </p:nvSpPr>
        <p:spPr>
          <a:xfrm>
            <a:off x="1905000" y="857072"/>
            <a:ext cx="8077200" cy="1200329"/>
          </a:xfrm>
          <a:prstGeom prst="rect">
            <a:avLst/>
          </a:prstGeom>
          <a:noFill/>
        </p:spPr>
        <p:txBody>
          <a:bodyPr wrap="square" rtlCol="0">
            <a:spAutoFit/>
          </a:bodyPr>
          <a:lstStyle/>
          <a:p>
            <a:pPr algn="ctr"/>
            <a:r>
              <a:rPr lang="en-US" sz="3600" dirty="0">
                <a:effectLst>
                  <a:outerShdw blurRad="38100" dist="38100" dir="2700000" algn="tl">
                    <a:srgbClr val="000000">
                      <a:alpha val="43137"/>
                    </a:srgbClr>
                  </a:outerShdw>
                </a:effectLst>
                <a:latin typeface="+mn-lt"/>
              </a:rPr>
              <a:t>Long-Term Trends in Ecosystem Degradation and Biotic Disruption</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4191002"/>
            <a:ext cx="2973344" cy="266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BEA07D04-5431-4370-A430-4B39B8BD3D46}"/>
              </a:ext>
            </a:extLst>
          </p:cNvPr>
          <p:cNvSpPr txBox="1"/>
          <p:nvPr/>
        </p:nvSpPr>
        <p:spPr>
          <a:xfrm>
            <a:off x="206298" y="120805"/>
            <a:ext cx="6972300" cy="523220"/>
          </a:xfrm>
          <a:prstGeom prst="rect">
            <a:avLst/>
          </a:prstGeom>
          <a:solidFill>
            <a:schemeClr val="bg2"/>
          </a:solidFill>
        </p:spPr>
        <p:txBody>
          <a:bodyPr wrap="square" rtlCol="0">
            <a:spAutoFit/>
          </a:bodyPr>
          <a:lstStyle/>
          <a:p>
            <a:r>
              <a:rPr lang="en-US" sz="2800" dirty="0">
                <a:latin typeface="+mn-lt"/>
              </a:rPr>
              <a:t>Red Listing Ecosystems: Criteria C &amp; D</a:t>
            </a:r>
          </a:p>
        </p:txBody>
      </p:sp>
      <p:pic>
        <p:nvPicPr>
          <p:cNvPr id="8" name="Picture 2">
            <a:extLst>
              <a:ext uri="{FF2B5EF4-FFF2-40B4-BE49-F238E27FC236}">
                <a16:creationId xmlns:a16="http://schemas.microsoft.com/office/drawing/2014/main" id="{8C572D4A-CC9B-412D-9EF5-B6A8A6C9FA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4166" y="2055119"/>
            <a:ext cx="1532733" cy="179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7807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45A1710-C6C0-4E60-9DFF-FC396B9E0F0D}"/>
              </a:ext>
            </a:extLst>
          </p:cNvPr>
          <p:cNvGrpSpPr/>
          <p:nvPr/>
        </p:nvGrpSpPr>
        <p:grpSpPr>
          <a:xfrm>
            <a:off x="5566353" y="699635"/>
            <a:ext cx="5129221" cy="5535620"/>
            <a:chOff x="4042352" y="699635"/>
            <a:chExt cx="5129221" cy="5535620"/>
          </a:xfrm>
        </p:grpSpPr>
        <p:grpSp>
          <p:nvGrpSpPr>
            <p:cNvPr id="5" name="Group 4">
              <a:extLst>
                <a:ext uri="{FF2B5EF4-FFF2-40B4-BE49-F238E27FC236}">
                  <a16:creationId xmlns:a16="http://schemas.microsoft.com/office/drawing/2014/main" id="{97024E9C-B0E5-435F-84BC-9A2C5F046C96}"/>
                </a:ext>
              </a:extLst>
            </p:cNvPr>
            <p:cNvGrpSpPr/>
            <p:nvPr/>
          </p:nvGrpSpPr>
          <p:grpSpPr>
            <a:xfrm>
              <a:off x="4042352" y="709160"/>
              <a:ext cx="5129221" cy="5526095"/>
              <a:chOff x="4028634" y="709160"/>
              <a:chExt cx="5129221" cy="5526095"/>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634" y="709160"/>
                <a:ext cx="5129221" cy="5526095"/>
              </a:xfrm>
              <a:prstGeom prst="rect">
                <a:avLst/>
              </a:prstGeom>
            </p:spPr>
          </p:pic>
          <p:sp>
            <p:nvSpPr>
              <p:cNvPr id="15" name="TextBox 14">
                <a:extLst>
                  <a:ext uri="{FF2B5EF4-FFF2-40B4-BE49-F238E27FC236}">
                    <a16:creationId xmlns:a16="http://schemas.microsoft.com/office/drawing/2014/main" id="{635F5AA0-12F1-468C-84FD-0B55C7EDC1F3}"/>
                  </a:ext>
                </a:extLst>
              </p:cNvPr>
              <p:cNvSpPr txBox="1"/>
              <p:nvPr/>
            </p:nvSpPr>
            <p:spPr>
              <a:xfrm>
                <a:off x="7005837" y="4163627"/>
                <a:ext cx="762000" cy="2062103"/>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endParaRPr lang="en-US" sz="1000" dirty="0">
                  <a:solidFill>
                    <a:schemeClr val="bg1"/>
                  </a:solidFill>
                  <a:latin typeface="+mn-lt"/>
                </a:endParaRPr>
              </a:p>
              <a:p>
                <a:r>
                  <a:rPr lang="en-US" dirty="0">
                    <a:solidFill>
                      <a:schemeClr val="bg1"/>
                    </a:solidFill>
                    <a:latin typeface="+mn-lt"/>
                  </a:rPr>
                  <a:t>30%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90%</a:t>
                </a:r>
              </a:p>
              <a:p>
                <a:endParaRPr lang="en-US" dirty="0">
                  <a:solidFill>
                    <a:schemeClr val="bg1"/>
                  </a:solidFill>
                  <a:latin typeface="+mn-lt"/>
                </a:endParaRPr>
              </a:p>
            </p:txBody>
          </p:sp>
        </p:grpSp>
        <p:sp>
          <p:nvSpPr>
            <p:cNvPr id="19" name="Rectangle 18">
              <a:extLst>
                <a:ext uri="{FF2B5EF4-FFF2-40B4-BE49-F238E27FC236}">
                  <a16:creationId xmlns:a16="http://schemas.microsoft.com/office/drawing/2014/main" id="{64C7B213-5291-4E1D-AEF5-9A8661D35F21}"/>
                </a:ext>
              </a:extLst>
            </p:cNvPr>
            <p:cNvSpPr/>
            <p:nvPr/>
          </p:nvSpPr>
          <p:spPr>
            <a:xfrm>
              <a:off x="5934075" y="699635"/>
              <a:ext cx="3200400" cy="715196"/>
            </a:xfrm>
            <a:prstGeom prst="rect">
              <a:avLst/>
            </a:prstGeom>
          </p:spPr>
          <p:txBody>
            <a:bodyPr wrap="square">
              <a:spAutoFit/>
            </a:bodyPr>
            <a:lstStyle/>
            <a:p>
              <a:pPr marL="114300" indent="-114300">
                <a:lnSpc>
                  <a:spcPct val="115000"/>
                </a:lnSpc>
                <a:spcBef>
                  <a:spcPts val="0"/>
                </a:spcBef>
                <a:spcAft>
                  <a:spcPts val="0"/>
                </a:spcAft>
              </a:pPr>
              <a:r>
                <a:rPr lang="en-US" sz="900" dirty="0">
                  <a:solidFill>
                    <a:schemeClr val="bg1"/>
                  </a:solidFill>
                  <a:effectLst/>
                  <a:latin typeface="+mn-lt"/>
                  <a:ea typeface="Times New Roman" panose="02020603050405020304" pitchFamily="18" charset="0"/>
                  <a:cs typeface="Times New Roman" panose="02020603050405020304" pitchFamily="18" charset="0"/>
                </a:rPr>
                <a:t>Hak, J.C. and P.J. Comer. 2017. Modeling Landscape Condition for Biodiversity Assessment – Application in Temperate North America. </a:t>
              </a:r>
              <a:r>
                <a:rPr lang="en-US" sz="900" i="1" dirty="0">
                  <a:solidFill>
                    <a:schemeClr val="bg1"/>
                  </a:solidFill>
                  <a:effectLst/>
                  <a:latin typeface="+mn-lt"/>
                  <a:ea typeface="Times New Roman" panose="02020603050405020304" pitchFamily="18" charset="0"/>
                  <a:cs typeface="Times New Roman" panose="02020603050405020304" pitchFamily="18" charset="0"/>
                </a:rPr>
                <a:t>Ecological Indicators Vol. 82:206-216</a:t>
              </a:r>
              <a:endParaRPr lang="en-US" sz="900" dirty="0">
                <a:solidFill>
                  <a:schemeClr val="bg1"/>
                </a:solidFill>
                <a:effectLst/>
                <a:latin typeface="+mn-lt"/>
                <a:ea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4163627"/>
            <a:ext cx="4037019" cy="269437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4436" y="345075"/>
            <a:ext cx="4042349" cy="2590800"/>
          </a:xfrm>
          <a:prstGeom prst="rect">
            <a:avLst/>
          </a:prstGeom>
        </p:spPr>
      </p:pic>
      <p:sp>
        <p:nvSpPr>
          <p:cNvPr id="11" name="Rectangle 10"/>
          <p:cNvSpPr/>
          <p:nvPr/>
        </p:nvSpPr>
        <p:spPr>
          <a:xfrm>
            <a:off x="1524001" y="3049514"/>
            <a:ext cx="4042349" cy="1015663"/>
          </a:xfrm>
          <a:prstGeom prst="rect">
            <a:avLst/>
          </a:prstGeom>
          <a:solidFill>
            <a:schemeClr val="tx1"/>
          </a:solidFill>
        </p:spPr>
        <p:txBody>
          <a:bodyPr wrap="square">
            <a:spAutoFit/>
          </a:bodyPr>
          <a:lstStyle/>
          <a:p>
            <a:pPr>
              <a:spcBef>
                <a:spcPts val="0"/>
              </a:spcBef>
              <a:spcAft>
                <a:spcPts val="0"/>
              </a:spcAft>
            </a:pPr>
            <a:r>
              <a:rPr lang="en-AU" sz="2000" dirty="0">
                <a:solidFill>
                  <a:schemeClr val="bg2"/>
                </a:solidFill>
                <a:effectLst/>
                <a:latin typeface="+mj-lt"/>
              </a:rPr>
              <a:t>D3. Landscape Fragmentation</a:t>
            </a:r>
          </a:p>
          <a:p>
            <a:pPr>
              <a:spcBef>
                <a:spcPts val="0"/>
              </a:spcBef>
              <a:spcAft>
                <a:spcPts val="0"/>
              </a:spcAft>
            </a:pPr>
            <a:r>
              <a:rPr lang="en-AU" sz="2000" dirty="0">
                <a:solidFill>
                  <a:schemeClr val="bg2"/>
                </a:solidFill>
                <a:effectLst/>
                <a:latin typeface="+mj-lt"/>
              </a:rPr>
              <a:t>D3. Invasive Annual Grasses</a:t>
            </a:r>
          </a:p>
          <a:p>
            <a:pPr>
              <a:spcBef>
                <a:spcPts val="0"/>
              </a:spcBef>
              <a:spcAft>
                <a:spcPts val="0"/>
              </a:spcAft>
            </a:pPr>
            <a:r>
              <a:rPr lang="en-AU" sz="2000" dirty="0">
                <a:solidFill>
                  <a:schemeClr val="bg2"/>
                </a:solidFill>
                <a:effectLst/>
                <a:latin typeface="+mj-lt"/>
              </a:rPr>
              <a:t>C3. Altered Fire Regime</a:t>
            </a:r>
          </a:p>
        </p:txBody>
      </p:sp>
      <p:sp>
        <p:nvSpPr>
          <p:cNvPr id="12" name="TextBox 11">
            <a:extLst>
              <a:ext uri="{FF2B5EF4-FFF2-40B4-BE49-F238E27FC236}">
                <a16:creationId xmlns:a16="http://schemas.microsoft.com/office/drawing/2014/main" id="{EE4DC4A6-7246-403D-B208-2232A2079645}"/>
              </a:ext>
            </a:extLst>
          </p:cNvPr>
          <p:cNvSpPr txBox="1"/>
          <p:nvPr/>
        </p:nvSpPr>
        <p:spPr>
          <a:xfrm>
            <a:off x="104452" y="87491"/>
            <a:ext cx="9093881" cy="523220"/>
          </a:xfrm>
          <a:prstGeom prst="rect">
            <a:avLst/>
          </a:prstGeom>
          <a:solidFill>
            <a:schemeClr val="bg2"/>
          </a:solidFill>
        </p:spPr>
        <p:txBody>
          <a:bodyPr wrap="square" rtlCol="0">
            <a:spAutoFit/>
          </a:bodyPr>
          <a:lstStyle/>
          <a:p>
            <a:r>
              <a:rPr lang="en-US" sz="2800" dirty="0">
                <a:latin typeface="+mn-lt"/>
              </a:rPr>
              <a:t>Red Listing Ecosystems: Criteria C &amp; D</a:t>
            </a:r>
          </a:p>
        </p:txBody>
      </p:sp>
      <p:pic>
        <p:nvPicPr>
          <p:cNvPr id="23" name="Picture 2">
            <a:extLst>
              <a:ext uri="{FF2B5EF4-FFF2-40B4-BE49-F238E27FC236}">
                <a16:creationId xmlns:a16="http://schemas.microsoft.com/office/drawing/2014/main" id="{63E0B43C-F438-42C1-B02D-8D8A366E94C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3880" y="1772393"/>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5772409-9F2E-4B07-A0DE-E36C8821398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452" y="674023"/>
            <a:ext cx="1622921" cy="952705"/>
          </a:xfrm>
          <a:prstGeom prst="rect">
            <a:avLst/>
          </a:prstGeom>
        </p:spPr>
      </p:pic>
    </p:spTree>
    <p:extLst>
      <p:ext uri="{BB962C8B-B14F-4D97-AF65-F5344CB8AC3E}">
        <p14:creationId xmlns:p14="http://schemas.microsoft.com/office/powerpoint/2010/main" val="224888177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45A1710-C6C0-4E60-9DFF-FC396B9E0F0D}"/>
              </a:ext>
            </a:extLst>
          </p:cNvPr>
          <p:cNvGrpSpPr/>
          <p:nvPr/>
        </p:nvGrpSpPr>
        <p:grpSpPr>
          <a:xfrm>
            <a:off x="5566353" y="699635"/>
            <a:ext cx="5129221" cy="5535620"/>
            <a:chOff x="4042352" y="699635"/>
            <a:chExt cx="5129221" cy="5535620"/>
          </a:xfrm>
        </p:grpSpPr>
        <p:grpSp>
          <p:nvGrpSpPr>
            <p:cNvPr id="5" name="Group 4">
              <a:extLst>
                <a:ext uri="{FF2B5EF4-FFF2-40B4-BE49-F238E27FC236}">
                  <a16:creationId xmlns:a16="http://schemas.microsoft.com/office/drawing/2014/main" id="{97024E9C-B0E5-435F-84BC-9A2C5F046C96}"/>
                </a:ext>
              </a:extLst>
            </p:cNvPr>
            <p:cNvGrpSpPr/>
            <p:nvPr/>
          </p:nvGrpSpPr>
          <p:grpSpPr>
            <a:xfrm>
              <a:off x="4042352" y="709160"/>
              <a:ext cx="5129221" cy="5526095"/>
              <a:chOff x="4028634" y="709160"/>
              <a:chExt cx="5129221" cy="5526095"/>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634" y="709160"/>
                <a:ext cx="5129221" cy="5526095"/>
              </a:xfrm>
              <a:prstGeom prst="rect">
                <a:avLst/>
              </a:prstGeom>
            </p:spPr>
          </p:pic>
          <p:sp>
            <p:nvSpPr>
              <p:cNvPr id="15" name="TextBox 14">
                <a:extLst>
                  <a:ext uri="{FF2B5EF4-FFF2-40B4-BE49-F238E27FC236}">
                    <a16:creationId xmlns:a16="http://schemas.microsoft.com/office/drawing/2014/main" id="{635F5AA0-12F1-468C-84FD-0B55C7EDC1F3}"/>
                  </a:ext>
                </a:extLst>
              </p:cNvPr>
              <p:cNvSpPr txBox="1"/>
              <p:nvPr/>
            </p:nvSpPr>
            <p:spPr>
              <a:xfrm>
                <a:off x="7005837" y="4163627"/>
                <a:ext cx="762000" cy="2062103"/>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endParaRPr lang="en-US" sz="1000" dirty="0">
                  <a:solidFill>
                    <a:schemeClr val="bg1"/>
                  </a:solidFill>
                  <a:latin typeface="+mn-lt"/>
                </a:endParaRPr>
              </a:p>
              <a:p>
                <a:r>
                  <a:rPr lang="en-US" dirty="0">
                    <a:solidFill>
                      <a:schemeClr val="bg1"/>
                    </a:solidFill>
                    <a:latin typeface="+mn-lt"/>
                  </a:rPr>
                  <a:t>30%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90%</a:t>
                </a:r>
              </a:p>
              <a:p>
                <a:endParaRPr lang="en-US" dirty="0">
                  <a:solidFill>
                    <a:schemeClr val="bg1"/>
                  </a:solidFill>
                  <a:latin typeface="+mn-lt"/>
                </a:endParaRPr>
              </a:p>
            </p:txBody>
          </p:sp>
        </p:grpSp>
        <p:sp>
          <p:nvSpPr>
            <p:cNvPr id="19" name="Rectangle 18">
              <a:extLst>
                <a:ext uri="{FF2B5EF4-FFF2-40B4-BE49-F238E27FC236}">
                  <a16:creationId xmlns:a16="http://schemas.microsoft.com/office/drawing/2014/main" id="{64C7B213-5291-4E1D-AEF5-9A8661D35F21}"/>
                </a:ext>
              </a:extLst>
            </p:cNvPr>
            <p:cNvSpPr/>
            <p:nvPr/>
          </p:nvSpPr>
          <p:spPr>
            <a:xfrm>
              <a:off x="5934075" y="699635"/>
              <a:ext cx="3200400" cy="715196"/>
            </a:xfrm>
            <a:prstGeom prst="rect">
              <a:avLst/>
            </a:prstGeom>
          </p:spPr>
          <p:txBody>
            <a:bodyPr wrap="square">
              <a:spAutoFit/>
            </a:bodyPr>
            <a:lstStyle/>
            <a:p>
              <a:pPr marL="114300" indent="-114300">
                <a:lnSpc>
                  <a:spcPct val="115000"/>
                </a:lnSpc>
                <a:spcBef>
                  <a:spcPts val="0"/>
                </a:spcBef>
                <a:spcAft>
                  <a:spcPts val="0"/>
                </a:spcAft>
              </a:pPr>
              <a:r>
                <a:rPr lang="en-US" sz="900" dirty="0">
                  <a:solidFill>
                    <a:schemeClr val="bg1"/>
                  </a:solidFill>
                  <a:effectLst/>
                  <a:latin typeface="+mn-lt"/>
                  <a:ea typeface="Times New Roman" panose="02020603050405020304" pitchFamily="18" charset="0"/>
                  <a:cs typeface="Times New Roman" panose="02020603050405020304" pitchFamily="18" charset="0"/>
                </a:rPr>
                <a:t>Hak, J.C. and P.J. Comer. 2017. Modeling Landscape Condition for Biodiversity Assessment – Application in Temperate North America. </a:t>
              </a:r>
              <a:r>
                <a:rPr lang="en-US" sz="900" i="1" dirty="0">
                  <a:solidFill>
                    <a:schemeClr val="bg1"/>
                  </a:solidFill>
                  <a:effectLst/>
                  <a:latin typeface="+mn-lt"/>
                  <a:ea typeface="Times New Roman" panose="02020603050405020304" pitchFamily="18" charset="0"/>
                  <a:cs typeface="Times New Roman" panose="02020603050405020304" pitchFamily="18" charset="0"/>
                </a:rPr>
                <a:t>Ecological Indicators Vol. 82:206-216</a:t>
              </a:r>
              <a:endParaRPr lang="en-US" sz="900" dirty="0">
                <a:solidFill>
                  <a:schemeClr val="bg1"/>
                </a:solidFill>
                <a:effectLst/>
                <a:latin typeface="+mn-lt"/>
                <a:ea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4163627"/>
            <a:ext cx="4037019" cy="269437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4436" y="345075"/>
            <a:ext cx="4042349" cy="2590800"/>
          </a:xfrm>
          <a:prstGeom prst="rect">
            <a:avLst/>
          </a:prstGeom>
        </p:spPr>
      </p:pic>
      <p:sp>
        <p:nvSpPr>
          <p:cNvPr id="11" name="Rectangle 10"/>
          <p:cNvSpPr/>
          <p:nvPr/>
        </p:nvSpPr>
        <p:spPr>
          <a:xfrm>
            <a:off x="1524001" y="3049514"/>
            <a:ext cx="4179915" cy="1015663"/>
          </a:xfrm>
          <a:prstGeom prst="rect">
            <a:avLst/>
          </a:prstGeom>
          <a:solidFill>
            <a:schemeClr val="tx1"/>
          </a:solidFill>
        </p:spPr>
        <p:txBody>
          <a:bodyPr wrap="square">
            <a:spAutoFit/>
          </a:bodyPr>
          <a:lstStyle/>
          <a:p>
            <a:pPr>
              <a:spcBef>
                <a:spcPts val="0"/>
              </a:spcBef>
              <a:spcAft>
                <a:spcPts val="0"/>
              </a:spcAft>
            </a:pPr>
            <a:r>
              <a:rPr lang="en-AU" sz="2000" dirty="0">
                <a:solidFill>
                  <a:schemeClr val="bg2"/>
                </a:solidFill>
                <a:effectLst/>
                <a:latin typeface="+mj-lt"/>
              </a:rPr>
              <a:t>D3. Landscape Fragmentation</a:t>
            </a:r>
          </a:p>
          <a:p>
            <a:pPr>
              <a:spcBef>
                <a:spcPts val="0"/>
              </a:spcBef>
              <a:spcAft>
                <a:spcPts val="0"/>
              </a:spcAft>
            </a:pPr>
            <a:r>
              <a:rPr lang="en-AU" sz="2000" dirty="0">
                <a:solidFill>
                  <a:schemeClr val="bg2"/>
                </a:solidFill>
                <a:effectLst/>
                <a:latin typeface="+mj-lt"/>
              </a:rPr>
              <a:t>D3. Invasive Annual Grasses</a:t>
            </a:r>
          </a:p>
          <a:p>
            <a:pPr>
              <a:spcBef>
                <a:spcPts val="0"/>
              </a:spcBef>
              <a:spcAft>
                <a:spcPts val="0"/>
              </a:spcAft>
            </a:pPr>
            <a:r>
              <a:rPr lang="en-AU" sz="2000" dirty="0">
                <a:solidFill>
                  <a:schemeClr val="bg2"/>
                </a:solidFill>
                <a:effectLst/>
                <a:latin typeface="+mj-lt"/>
              </a:rPr>
              <a:t>C3. Altered Fire Regime</a:t>
            </a:r>
          </a:p>
        </p:txBody>
      </p:sp>
      <p:sp>
        <p:nvSpPr>
          <p:cNvPr id="12" name="TextBox 11">
            <a:extLst>
              <a:ext uri="{FF2B5EF4-FFF2-40B4-BE49-F238E27FC236}">
                <a16:creationId xmlns:a16="http://schemas.microsoft.com/office/drawing/2014/main" id="{EE4DC4A6-7246-403D-B208-2232A2079645}"/>
              </a:ext>
            </a:extLst>
          </p:cNvPr>
          <p:cNvSpPr txBox="1"/>
          <p:nvPr/>
        </p:nvSpPr>
        <p:spPr>
          <a:xfrm>
            <a:off x="95194" y="62776"/>
            <a:ext cx="9093881" cy="523220"/>
          </a:xfrm>
          <a:prstGeom prst="rect">
            <a:avLst/>
          </a:prstGeom>
          <a:solidFill>
            <a:schemeClr val="bg2"/>
          </a:solidFill>
        </p:spPr>
        <p:txBody>
          <a:bodyPr wrap="square" rtlCol="0">
            <a:spAutoFit/>
          </a:bodyPr>
          <a:lstStyle/>
          <a:p>
            <a:r>
              <a:rPr lang="en-US" sz="2800" dirty="0">
                <a:latin typeface="+mn-lt"/>
              </a:rPr>
              <a:t>Red Listing Ecosystems: Criteria C &amp; D</a:t>
            </a:r>
          </a:p>
        </p:txBody>
      </p:sp>
      <p:grpSp>
        <p:nvGrpSpPr>
          <p:cNvPr id="18" name="Group 17">
            <a:extLst>
              <a:ext uri="{FF2B5EF4-FFF2-40B4-BE49-F238E27FC236}">
                <a16:creationId xmlns:a16="http://schemas.microsoft.com/office/drawing/2014/main" id="{B9284ACD-E9E3-475A-A83C-C189F0C5D0A8}"/>
              </a:ext>
            </a:extLst>
          </p:cNvPr>
          <p:cNvGrpSpPr/>
          <p:nvPr/>
        </p:nvGrpSpPr>
        <p:grpSpPr>
          <a:xfrm>
            <a:off x="5566352" y="709161"/>
            <a:ext cx="5220641" cy="5526095"/>
            <a:chOff x="3299574" y="862972"/>
            <a:chExt cx="5220641" cy="5526095"/>
          </a:xfrm>
        </p:grpSpPr>
        <p:grpSp>
          <p:nvGrpSpPr>
            <p:cNvPr id="3" name="Group 2">
              <a:extLst>
                <a:ext uri="{FF2B5EF4-FFF2-40B4-BE49-F238E27FC236}">
                  <a16:creationId xmlns:a16="http://schemas.microsoft.com/office/drawing/2014/main" id="{44581D98-BC0B-4AB4-B313-B1033C97F3ED}"/>
                </a:ext>
              </a:extLst>
            </p:cNvPr>
            <p:cNvGrpSpPr/>
            <p:nvPr/>
          </p:nvGrpSpPr>
          <p:grpSpPr>
            <a:xfrm>
              <a:off x="3299574" y="862972"/>
              <a:ext cx="5129221" cy="5526095"/>
              <a:chOff x="4042420" y="721195"/>
              <a:chExt cx="5129221" cy="5526095"/>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2420" y="721195"/>
                <a:ext cx="5129221" cy="5526095"/>
              </a:xfrm>
              <a:prstGeom prst="rect">
                <a:avLst/>
              </a:prstGeom>
            </p:spPr>
          </p:pic>
          <p:sp>
            <p:nvSpPr>
              <p:cNvPr id="14" name="TextBox 13">
                <a:extLst>
                  <a:ext uri="{FF2B5EF4-FFF2-40B4-BE49-F238E27FC236}">
                    <a16:creationId xmlns:a16="http://schemas.microsoft.com/office/drawing/2014/main" id="{AF8B7E09-AC1E-4E06-8677-877D784782AE}"/>
                  </a:ext>
                </a:extLst>
              </p:cNvPr>
              <p:cNvSpPr txBox="1"/>
              <p:nvPr/>
            </p:nvSpPr>
            <p:spPr>
              <a:xfrm>
                <a:off x="7024955" y="4240625"/>
                <a:ext cx="762000" cy="1908215"/>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r>
                  <a:rPr lang="en-US" dirty="0">
                    <a:solidFill>
                      <a:schemeClr val="bg1"/>
                    </a:solidFill>
                    <a:latin typeface="+mn-lt"/>
                  </a:rPr>
                  <a:t>90%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30%</a:t>
                </a:r>
              </a:p>
              <a:p>
                <a:endParaRPr lang="en-US" dirty="0">
                  <a:solidFill>
                    <a:schemeClr val="bg1"/>
                  </a:solidFill>
                  <a:latin typeface="+mn-lt"/>
                </a:endParaRPr>
              </a:p>
            </p:txBody>
          </p:sp>
        </p:grpSp>
        <p:sp>
          <p:nvSpPr>
            <p:cNvPr id="17" name="Rectangle 16">
              <a:extLst>
                <a:ext uri="{FF2B5EF4-FFF2-40B4-BE49-F238E27FC236}">
                  <a16:creationId xmlns:a16="http://schemas.microsoft.com/office/drawing/2014/main" id="{9E5473A6-7938-4E76-9CEE-790080300BD7}"/>
                </a:ext>
              </a:extLst>
            </p:cNvPr>
            <p:cNvSpPr/>
            <p:nvPr/>
          </p:nvSpPr>
          <p:spPr>
            <a:xfrm>
              <a:off x="5324378" y="941770"/>
              <a:ext cx="3195837" cy="560795"/>
            </a:xfrm>
            <a:prstGeom prst="rect">
              <a:avLst/>
            </a:prstGeom>
          </p:spPr>
          <p:txBody>
            <a:bodyPr wrap="square">
              <a:spAutoFit/>
            </a:bodyPr>
            <a:lstStyle/>
            <a:p>
              <a:pPr marL="114300" indent="-114300">
                <a:lnSpc>
                  <a:spcPct val="115000"/>
                </a:lnSpc>
                <a:spcBef>
                  <a:spcPts val="0"/>
                </a:spcBef>
                <a:spcAft>
                  <a:spcPts val="0"/>
                </a:spcAft>
              </a:pPr>
              <a:r>
                <a:rPr lang="en-US" sz="900" dirty="0">
                  <a:solidFill>
                    <a:schemeClr val="bg1"/>
                  </a:solidFill>
                  <a:effectLst/>
                  <a:latin typeface="+mn-lt"/>
                  <a:ea typeface="Times New Roman" panose="02020603050405020304" pitchFamily="18" charset="0"/>
                  <a:cs typeface="Times New Roman" panose="02020603050405020304" pitchFamily="18" charset="0"/>
                </a:rPr>
                <a:t>Hak, J.C. and P.J. Comer. </a:t>
              </a:r>
              <a:r>
                <a:rPr lang="en-US" sz="900" i="1" dirty="0">
                  <a:solidFill>
                    <a:schemeClr val="bg1"/>
                  </a:solidFill>
                  <a:ea typeface="Times New Roman" panose="02020603050405020304" pitchFamily="18" charset="0"/>
                  <a:cs typeface="Times New Roman" panose="02020603050405020304" pitchFamily="18" charset="0"/>
                </a:rPr>
                <a:t>2020</a:t>
              </a:r>
              <a:r>
                <a:rPr lang="en-US" sz="900" dirty="0">
                  <a:solidFill>
                    <a:schemeClr val="bg1"/>
                  </a:solidFill>
                  <a:effectLst/>
                  <a:latin typeface="+mn-lt"/>
                  <a:ea typeface="Times New Roman" panose="02020603050405020304" pitchFamily="18" charset="0"/>
                  <a:cs typeface="Times New Roman" panose="02020603050405020304" pitchFamily="18" charset="0"/>
                </a:rPr>
                <a:t>. Modeling Invasive Annual Grass Vulnerability in the Cold Deserts of the Intermountain West. </a:t>
              </a:r>
              <a:r>
                <a:rPr lang="en-US" sz="900" i="1" dirty="0">
                  <a:solidFill>
                    <a:schemeClr val="bg1"/>
                  </a:solidFill>
                  <a:effectLst/>
                  <a:latin typeface="+mn-lt"/>
                  <a:ea typeface="Times New Roman" panose="02020603050405020304" pitchFamily="18" charset="0"/>
                  <a:cs typeface="Times New Roman" panose="02020603050405020304" pitchFamily="18" charset="0"/>
                </a:rPr>
                <a:t>For Rangeland Ecology and Management </a:t>
              </a:r>
              <a:r>
                <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73 171-180</a:t>
              </a:r>
              <a:endParaRPr lang="en-US" sz="800" dirty="0">
                <a:solidFill>
                  <a:schemeClr val="bg1"/>
                </a:solidFill>
                <a:effectLst/>
                <a:latin typeface="+mn-lt"/>
                <a:ea typeface="Times New Roman" panose="02020603050405020304" pitchFamily="18" charset="0"/>
                <a:cs typeface="Times New Roman" panose="02020603050405020304" pitchFamily="18" charset="0"/>
              </a:endParaRPr>
            </a:p>
          </p:txBody>
        </p:sp>
      </p:grpSp>
      <p:pic>
        <p:nvPicPr>
          <p:cNvPr id="2" name="Picture 2">
            <a:extLst>
              <a:ext uri="{FF2B5EF4-FFF2-40B4-BE49-F238E27FC236}">
                <a16:creationId xmlns:a16="http://schemas.microsoft.com/office/drawing/2014/main" id="{BEB22915-82FB-45FB-8E79-70B942A6B9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4452" y="1904747"/>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EBC674BF-E1F6-4BF9-81C4-030D0CC25C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16" y="736811"/>
            <a:ext cx="1622921" cy="952705"/>
          </a:xfrm>
          <a:prstGeom prst="rect">
            <a:avLst/>
          </a:prstGeom>
        </p:spPr>
      </p:pic>
    </p:spTree>
    <p:extLst>
      <p:ext uri="{BB962C8B-B14F-4D97-AF65-F5344CB8AC3E}">
        <p14:creationId xmlns:p14="http://schemas.microsoft.com/office/powerpoint/2010/main" val="78586444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828" y="545835"/>
            <a:ext cx="9841977" cy="5810515"/>
          </a:xfrm>
          <a:prstGeom prst="rect">
            <a:avLst/>
          </a:prstGeom>
        </p:spPr>
      </p:pic>
      <p:sp>
        <p:nvSpPr>
          <p:cNvPr id="2" name="Slide Number Placeholder 1"/>
          <p:cNvSpPr>
            <a:spLocks noGrp="1"/>
          </p:cNvSpPr>
          <p:nvPr>
            <p:ph type="sldNum" sz="quarter" idx="12"/>
          </p:nvPr>
        </p:nvSpPr>
        <p:spPr/>
        <p:txBody>
          <a:bodyPr/>
          <a:lstStyle/>
          <a:p>
            <a:fld id="{BD9883B9-876C-4B32-A4D8-E3889EED9ECF}" type="slidenum">
              <a:rPr lang="en-CA" smtClean="0"/>
              <a:t>3</a:t>
            </a:fld>
            <a:endParaRPr lang="en-CA"/>
          </a:p>
        </p:txBody>
      </p:sp>
      <p:sp>
        <p:nvSpPr>
          <p:cNvPr id="4" name="Title 1">
            <a:extLst>
              <a:ext uri="{FF2B5EF4-FFF2-40B4-BE49-F238E27FC236}">
                <a16:creationId xmlns:a16="http://schemas.microsoft.com/office/drawing/2014/main" id="{6682076B-4EDD-420D-A41D-39E8ACB1F48B}"/>
              </a:ext>
            </a:extLst>
          </p:cNvPr>
          <p:cNvSpPr txBox="1">
            <a:spLocks/>
          </p:cNvSpPr>
          <p:nvPr/>
        </p:nvSpPr>
        <p:spPr>
          <a:xfrm>
            <a:off x="1265325" y="636418"/>
            <a:ext cx="1935074" cy="884038"/>
          </a:xfrm>
          <a:prstGeom prst="rect">
            <a:avLst/>
          </a:prstGeom>
          <a:solidFill>
            <a:schemeClr val="bg2"/>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t>Global KBA Programme</a:t>
            </a:r>
          </a:p>
        </p:txBody>
      </p:sp>
      <p:sp>
        <p:nvSpPr>
          <p:cNvPr id="5" name="Title 1">
            <a:extLst>
              <a:ext uri="{FF2B5EF4-FFF2-40B4-BE49-F238E27FC236}">
                <a16:creationId xmlns:a16="http://schemas.microsoft.com/office/drawing/2014/main" id="{6682076B-4EDD-420D-A41D-39E8ACB1F48B}"/>
              </a:ext>
            </a:extLst>
          </p:cNvPr>
          <p:cNvSpPr txBox="1">
            <a:spLocks/>
          </p:cNvSpPr>
          <p:nvPr/>
        </p:nvSpPr>
        <p:spPr>
          <a:xfrm>
            <a:off x="6244907" y="636418"/>
            <a:ext cx="1935074" cy="884038"/>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dirty="0"/>
              <a:t>Canada KBA Programme</a:t>
            </a:r>
          </a:p>
        </p:txBody>
      </p:sp>
    </p:spTree>
    <p:extLst>
      <p:ext uri="{BB962C8B-B14F-4D97-AF65-F5344CB8AC3E}">
        <p14:creationId xmlns:p14="http://schemas.microsoft.com/office/powerpoint/2010/main" val="1117484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45A1710-C6C0-4E60-9DFF-FC396B9E0F0D}"/>
              </a:ext>
            </a:extLst>
          </p:cNvPr>
          <p:cNvGrpSpPr/>
          <p:nvPr/>
        </p:nvGrpSpPr>
        <p:grpSpPr>
          <a:xfrm>
            <a:off x="5566353" y="699635"/>
            <a:ext cx="5129221" cy="5535620"/>
            <a:chOff x="4042352" y="699635"/>
            <a:chExt cx="5129221" cy="5535620"/>
          </a:xfrm>
        </p:grpSpPr>
        <p:grpSp>
          <p:nvGrpSpPr>
            <p:cNvPr id="5" name="Group 4">
              <a:extLst>
                <a:ext uri="{FF2B5EF4-FFF2-40B4-BE49-F238E27FC236}">
                  <a16:creationId xmlns:a16="http://schemas.microsoft.com/office/drawing/2014/main" id="{97024E9C-B0E5-435F-84BC-9A2C5F046C96}"/>
                </a:ext>
              </a:extLst>
            </p:cNvPr>
            <p:cNvGrpSpPr/>
            <p:nvPr/>
          </p:nvGrpSpPr>
          <p:grpSpPr>
            <a:xfrm>
              <a:off x="4042352" y="709160"/>
              <a:ext cx="5129221" cy="5526095"/>
              <a:chOff x="4028634" y="709160"/>
              <a:chExt cx="5129221" cy="5526095"/>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8634" y="709160"/>
                <a:ext cx="5129221" cy="5526095"/>
              </a:xfrm>
              <a:prstGeom prst="rect">
                <a:avLst/>
              </a:prstGeom>
            </p:spPr>
          </p:pic>
          <p:sp>
            <p:nvSpPr>
              <p:cNvPr id="15" name="TextBox 14">
                <a:extLst>
                  <a:ext uri="{FF2B5EF4-FFF2-40B4-BE49-F238E27FC236}">
                    <a16:creationId xmlns:a16="http://schemas.microsoft.com/office/drawing/2014/main" id="{635F5AA0-12F1-468C-84FD-0B55C7EDC1F3}"/>
                  </a:ext>
                </a:extLst>
              </p:cNvPr>
              <p:cNvSpPr txBox="1"/>
              <p:nvPr/>
            </p:nvSpPr>
            <p:spPr>
              <a:xfrm>
                <a:off x="7005837" y="4163627"/>
                <a:ext cx="762000" cy="2062103"/>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endParaRPr lang="en-US" sz="1000" dirty="0">
                  <a:solidFill>
                    <a:schemeClr val="bg1"/>
                  </a:solidFill>
                  <a:latin typeface="+mn-lt"/>
                </a:endParaRPr>
              </a:p>
              <a:p>
                <a:r>
                  <a:rPr lang="en-US" dirty="0">
                    <a:solidFill>
                      <a:schemeClr val="bg1"/>
                    </a:solidFill>
                    <a:latin typeface="+mn-lt"/>
                  </a:rPr>
                  <a:t>30%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90%</a:t>
                </a:r>
              </a:p>
              <a:p>
                <a:endParaRPr lang="en-US" dirty="0">
                  <a:solidFill>
                    <a:schemeClr val="bg1"/>
                  </a:solidFill>
                  <a:latin typeface="+mn-lt"/>
                </a:endParaRPr>
              </a:p>
            </p:txBody>
          </p:sp>
        </p:grpSp>
        <p:sp>
          <p:nvSpPr>
            <p:cNvPr id="19" name="Rectangle 18">
              <a:extLst>
                <a:ext uri="{FF2B5EF4-FFF2-40B4-BE49-F238E27FC236}">
                  <a16:creationId xmlns:a16="http://schemas.microsoft.com/office/drawing/2014/main" id="{64C7B213-5291-4E1D-AEF5-9A8661D35F21}"/>
                </a:ext>
              </a:extLst>
            </p:cNvPr>
            <p:cNvSpPr/>
            <p:nvPr/>
          </p:nvSpPr>
          <p:spPr>
            <a:xfrm>
              <a:off x="5934075" y="699635"/>
              <a:ext cx="3200400" cy="715196"/>
            </a:xfrm>
            <a:prstGeom prst="rect">
              <a:avLst/>
            </a:prstGeom>
          </p:spPr>
          <p:txBody>
            <a:bodyPr wrap="square">
              <a:spAutoFit/>
            </a:bodyPr>
            <a:lstStyle/>
            <a:p>
              <a:pPr marL="114300" indent="-114300">
                <a:lnSpc>
                  <a:spcPct val="115000"/>
                </a:lnSpc>
                <a:spcBef>
                  <a:spcPts val="0"/>
                </a:spcBef>
                <a:spcAft>
                  <a:spcPts val="0"/>
                </a:spcAft>
              </a:pPr>
              <a:r>
                <a:rPr lang="en-US" sz="900" dirty="0">
                  <a:solidFill>
                    <a:schemeClr val="bg1"/>
                  </a:solidFill>
                  <a:effectLst/>
                  <a:latin typeface="+mn-lt"/>
                  <a:ea typeface="Times New Roman" panose="02020603050405020304" pitchFamily="18" charset="0"/>
                  <a:cs typeface="Times New Roman" panose="02020603050405020304" pitchFamily="18" charset="0"/>
                </a:rPr>
                <a:t>Hak, J.C. and P.J. Comer. 2017. Modeling Landscape Condition for Biodiversity Assessment – Application in Temperate North America. </a:t>
              </a:r>
              <a:r>
                <a:rPr lang="en-US" sz="900" i="1" dirty="0">
                  <a:solidFill>
                    <a:schemeClr val="bg1"/>
                  </a:solidFill>
                  <a:effectLst/>
                  <a:latin typeface="+mn-lt"/>
                  <a:ea typeface="Times New Roman" panose="02020603050405020304" pitchFamily="18" charset="0"/>
                  <a:cs typeface="Times New Roman" panose="02020603050405020304" pitchFamily="18" charset="0"/>
                </a:rPr>
                <a:t>Ecological Indicators Vol. 82:206-216</a:t>
              </a:r>
              <a:endParaRPr lang="en-US" sz="900" dirty="0">
                <a:solidFill>
                  <a:schemeClr val="bg1"/>
                </a:solidFill>
                <a:effectLst/>
                <a:latin typeface="+mn-lt"/>
                <a:ea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4163627"/>
            <a:ext cx="4037019" cy="269437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4436" y="345075"/>
            <a:ext cx="4042349" cy="2590800"/>
          </a:xfrm>
          <a:prstGeom prst="rect">
            <a:avLst/>
          </a:prstGeom>
        </p:spPr>
      </p:pic>
      <p:sp>
        <p:nvSpPr>
          <p:cNvPr id="11" name="Rectangle 10"/>
          <p:cNvSpPr/>
          <p:nvPr/>
        </p:nvSpPr>
        <p:spPr>
          <a:xfrm>
            <a:off x="1524001" y="3049514"/>
            <a:ext cx="4179915" cy="1015663"/>
          </a:xfrm>
          <a:prstGeom prst="rect">
            <a:avLst/>
          </a:prstGeom>
          <a:solidFill>
            <a:schemeClr val="tx1"/>
          </a:solidFill>
        </p:spPr>
        <p:txBody>
          <a:bodyPr wrap="square">
            <a:spAutoFit/>
          </a:bodyPr>
          <a:lstStyle/>
          <a:p>
            <a:pPr>
              <a:spcBef>
                <a:spcPts val="0"/>
              </a:spcBef>
              <a:spcAft>
                <a:spcPts val="0"/>
              </a:spcAft>
            </a:pPr>
            <a:r>
              <a:rPr lang="en-AU" sz="2000" dirty="0">
                <a:solidFill>
                  <a:schemeClr val="bg2"/>
                </a:solidFill>
                <a:effectLst/>
                <a:latin typeface="+mj-lt"/>
              </a:rPr>
              <a:t>D3. Landscape Fragmentation</a:t>
            </a:r>
          </a:p>
          <a:p>
            <a:pPr>
              <a:spcBef>
                <a:spcPts val="0"/>
              </a:spcBef>
              <a:spcAft>
                <a:spcPts val="0"/>
              </a:spcAft>
            </a:pPr>
            <a:r>
              <a:rPr lang="en-AU" sz="2000" dirty="0">
                <a:solidFill>
                  <a:schemeClr val="bg2"/>
                </a:solidFill>
                <a:effectLst/>
                <a:latin typeface="+mj-lt"/>
              </a:rPr>
              <a:t>D3. Invasive Annual Grasses</a:t>
            </a:r>
          </a:p>
          <a:p>
            <a:pPr>
              <a:spcBef>
                <a:spcPts val="0"/>
              </a:spcBef>
              <a:spcAft>
                <a:spcPts val="0"/>
              </a:spcAft>
            </a:pPr>
            <a:r>
              <a:rPr lang="en-AU" sz="2000" dirty="0">
                <a:solidFill>
                  <a:schemeClr val="bg2"/>
                </a:solidFill>
                <a:effectLst/>
                <a:latin typeface="+mj-lt"/>
              </a:rPr>
              <a:t>C3. Altered Fire Regime</a:t>
            </a:r>
          </a:p>
        </p:txBody>
      </p:sp>
      <p:sp>
        <p:nvSpPr>
          <p:cNvPr id="12" name="TextBox 11">
            <a:extLst>
              <a:ext uri="{FF2B5EF4-FFF2-40B4-BE49-F238E27FC236}">
                <a16:creationId xmlns:a16="http://schemas.microsoft.com/office/drawing/2014/main" id="{EE4DC4A6-7246-403D-B208-2232A2079645}"/>
              </a:ext>
            </a:extLst>
          </p:cNvPr>
          <p:cNvSpPr txBox="1"/>
          <p:nvPr/>
        </p:nvSpPr>
        <p:spPr>
          <a:xfrm>
            <a:off x="104452" y="87491"/>
            <a:ext cx="9093881" cy="523220"/>
          </a:xfrm>
          <a:prstGeom prst="rect">
            <a:avLst/>
          </a:prstGeom>
          <a:solidFill>
            <a:schemeClr val="bg2"/>
          </a:solidFill>
        </p:spPr>
        <p:txBody>
          <a:bodyPr wrap="square" rtlCol="0">
            <a:spAutoFit/>
          </a:bodyPr>
          <a:lstStyle/>
          <a:p>
            <a:r>
              <a:rPr lang="en-US" sz="2800" dirty="0">
                <a:latin typeface="+mn-lt"/>
              </a:rPr>
              <a:t>Red Listing Ecosystems: Criteria C &amp; D</a:t>
            </a:r>
          </a:p>
        </p:txBody>
      </p:sp>
      <p:grpSp>
        <p:nvGrpSpPr>
          <p:cNvPr id="18" name="Group 17">
            <a:extLst>
              <a:ext uri="{FF2B5EF4-FFF2-40B4-BE49-F238E27FC236}">
                <a16:creationId xmlns:a16="http://schemas.microsoft.com/office/drawing/2014/main" id="{B9284ACD-E9E3-475A-A83C-C189F0C5D0A8}"/>
              </a:ext>
            </a:extLst>
          </p:cNvPr>
          <p:cNvGrpSpPr/>
          <p:nvPr/>
        </p:nvGrpSpPr>
        <p:grpSpPr>
          <a:xfrm>
            <a:off x="5566352" y="709161"/>
            <a:ext cx="5129221" cy="5526095"/>
            <a:chOff x="3299574" y="862972"/>
            <a:chExt cx="5129221" cy="5526095"/>
          </a:xfrm>
        </p:grpSpPr>
        <p:grpSp>
          <p:nvGrpSpPr>
            <p:cNvPr id="3" name="Group 2">
              <a:extLst>
                <a:ext uri="{FF2B5EF4-FFF2-40B4-BE49-F238E27FC236}">
                  <a16:creationId xmlns:a16="http://schemas.microsoft.com/office/drawing/2014/main" id="{44581D98-BC0B-4AB4-B313-B1033C97F3ED}"/>
                </a:ext>
              </a:extLst>
            </p:cNvPr>
            <p:cNvGrpSpPr/>
            <p:nvPr/>
          </p:nvGrpSpPr>
          <p:grpSpPr>
            <a:xfrm>
              <a:off x="3299574" y="862972"/>
              <a:ext cx="5129221" cy="5526095"/>
              <a:chOff x="4042420" y="721195"/>
              <a:chExt cx="5129221" cy="5526095"/>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2420" y="721195"/>
                <a:ext cx="5129221" cy="5526095"/>
              </a:xfrm>
              <a:prstGeom prst="rect">
                <a:avLst/>
              </a:prstGeom>
            </p:spPr>
          </p:pic>
          <p:sp>
            <p:nvSpPr>
              <p:cNvPr id="14" name="TextBox 13">
                <a:extLst>
                  <a:ext uri="{FF2B5EF4-FFF2-40B4-BE49-F238E27FC236}">
                    <a16:creationId xmlns:a16="http://schemas.microsoft.com/office/drawing/2014/main" id="{AF8B7E09-AC1E-4E06-8677-877D784782AE}"/>
                  </a:ext>
                </a:extLst>
              </p:cNvPr>
              <p:cNvSpPr txBox="1"/>
              <p:nvPr/>
            </p:nvSpPr>
            <p:spPr>
              <a:xfrm>
                <a:off x="7024955" y="4240625"/>
                <a:ext cx="762000" cy="1908215"/>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r>
                  <a:rPr lang="en-US" dirty="0">
                    <a:solidFill>
                      <a:schemeClr val="bg1"/>
                    </a:solidFill>
                    <a:latin typeface="+mn-lt"/>
                  </a:rPr>
                  <a:t>90%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30%</a:t>
                </a:r>
              </a:p>
              <a:p>
                <a:endParaRPr lang="en-US" dirty="0">
                  <a:solidFill>
                    <a:schemeClr val="bg1"/>
                  </a:solidFill>
                  <a:latin typeface="+mn-lt"/>
                </a:endParaRPr>
              </a:p>
            </p:txBody>
          </p:sp>
        </p:grpSp>
        <p:sp>
          <p:nvSpPr>
            <p:cNvPr id="17" name="Rectangle 16">
              <a:extLst>
                <a:ext uri="{FF2B5EF4-FFF2-40B4-BE49-F238E27FC236}">
                  <a16:creationId xmlns:a16="http://schemas.microsoft.com/office/drawing/2014/main" id="{9E5473A6-7938-4E76-9CEE-790080300BD7}"/>
                </a:ext>
              </a:extLst>
            </p:cNvPr>
            <p:cNvSpPr/>
            <p:nvPr/>
          </p:nvSpPr>
          <p:spPr>
            <a:xfrm>
              <a:off x="5232958" y="1079090"/>
              <a:ext cx="3195837" cy="715196"/>
            </a:xfrm>
            <a:prstGeom prst="rect">
              <a:avLst/>
            </a:prstGeom>
          </p:spPr>
          <p:txBody>
            <a:bodyPr wrap="square">
              <a:spAutoFit/>
            </a:bodyPr>
            <a:lstStyle/>
            <a:p>
              <a:pPr marL="114300" indent="-114300">
                <a:lnSpc>
                  <a:spcPct val="115000"/>
                </a:lnSpc>
                <a:spcBef>
                  <a:spcPts val="0"/>
                </a:spcBef>
                <a:spcAft>
                  <a:spcPts val="0"/>
                </a:spcAft>
              </a:pPr>
              <a:r>
                <a:rPr lang="en-US" sz="900" dirty="0">
                  <a:solidFill>
                    <a:schemeClr val="bg1"/>
                  </a:solidFill>
                  <a:effectLst/>
                  <a:latin typeface="+mn-lt"/>
                  <a:ea typeface="Times New Roman" panose="02020603050405020304" pitchFamily="18" charset="0"/>
                  <a:cs typeface="Times New Roman" panose="02020603050405020304" pitchFamily="18" charset="0"/>
                </a:rPr>
                <a:t>Hak, J.C. and P.J. Comer. </a:t>
              </a:r>
              <a:r>
                <a:rPr lang="en-US" sz="900" i="1" dirty="0">
                  <a:solidFill>
                    <a:schemeClr val="bg1"/>
                  </a:solidFill>
                  <a:effectLst/>
                  <a:latin typeface="+mn-lt"/>
                  <a:ea typeface="Times New Roman" panose="02020603050405020304" pitchFamily="18" charset="0"/>
                  <a:cs typeface="Times New Roman" panose="02020603050405020304" pitchFamily="18" charset="0"/>
                </a:rPr>
                <a:t>in review</a:t>
              </a:r>
              <a:r>
                <a:rPr lang="en-US" sz="900" dirty="0">
                  <a:solidFill>
                    <a:schemeClr val="bg1"/>
                  </a:solidFill>
                  <a:effectLst/>
                  <a:latin typeface="+mn-lt"/>
                  <a:ea typeface="Times New Roman" panose="02020603050405020304" pitchFamily="18" charset="0"/>
                  <a:cs typeface="Times New Roman" panose="02020603050405020304" pitchFamily="18" charset="0"/>
                </a:rPr>
                <a:t>. Modeling Invasive Annual Grass Vulnerability in the Cold Deserts of the Intermountain West. </a:t>
              </a:r>
              <a:r>
                <a:rPr lang="en-US" sz="900" i="1" dirty="0">
                  <a:solidFill>
                    <a:schemeClr val="bg1"/>
                  </a:solidFill>
                  <a:effectLst/>
                  <a:latin typeface="+mn-lt"/>
                  <a:ea typeface="Times New Roman" panose="02020603050405020304" pitchFamily="18" charset="0"/>
                  <a:cs typeface="Times New Roman" panose="02020603050405020304" pitchFamily="18" charset="0"/>
                </a:rPr>
                <a:t>For Rangeland Ecology and Management</a:t>
              </a:r>
              <a:endParaRPr lang="en-US" sz="900" dirty="0">
                <a:solidFill>
                  <a:schemeClr val="bg1"/>
                </a:solidFill>
                <a:effectLst/>
                <a:latin typeface="+mn-lt"/>
                <a:ea typeface="Times New Roman" panose="020206030504050203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696CE89D-C861-4DFF-BEBD-696476A04188}"/>
              </a:ext>
            </a:extLst>
          </p:cNvPr>
          <p:cNvGrpSpPr/>
          <p:nvPr/>
        </p:nvGrpSpPr>
        <p:grpSpPr>
          <a:xfrm>
            <a:off x="5592657" y="709160"/>
            <a:ext cx="5052092" cy="5543061"/>
            <a:chOff x="-2081374" y="519360"/>
            <a:chExt cx="5052092" cy="5543061"/>
          </a:xfrm>
        </p:grpSpPr>
        <p:grpSp>
          <p:nvGrpSpPr>
            <p:cNvPr id="2" name="Group 1">
              <a:extLst>
                <a:ext uri="{FF2B5EF4-FFF2-40B4-BE49-F238E27FC236}">
                  <a16:creationId xmlns:a16="http://schemas.microsoft.com/office/drawing/2014/main" id="{D10BE505-1E06-4715-920E-D49F4311761D}"/>
                </a:ext>
              </a:extLst>
            </p:cNvPr>
            <p:cNvGrpSpPr/>
            <p:nvPr/>
          </p:nvGrpSpPr>
          <p:grpSpPr>
            <a:xfrm>
              <a:off x="-2081374" y="519360"/>
              <a:ext cx="5052092" cy="5543061"/>
              <a:chOff x="4014848" y="721195"/>
              <a:chExt cx="5052092" cy="5442998"/>
            </a:xfrm>
          </p:grpSpPr>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14848" y="721195"/>
                <a:ext cx="5052092" cy="5442998"/>
              </a:xfrm>
              <a:prstGeom prst="rect">
                <a:avLst/>
              </a:prstGeom>
            </p:spPr>
          </p:pic>
          <p:sp>
            <p:nvSpPr>
              <p:cNvPr id="4" name="TextBox 3">
                <a:extLst>
                  <a:ext uri="{FF2B5EF4-FFF2-40B4-BE49-F238E27FC236}">
                    <a16:creationId xmlns:a16="http://schemas.microsoft.com/office/drawing/2014/main" id="{E696DBB6-F58A-407C-A0C3-B290812832B8}"/>
                  </a:ext>
                </a:extLst>
              </p:cNvPr>
              <p:cNvSpPr txBox="1"/>
              <p:nvPr/>
            </p:nvSpPr>
            <p:spPr>
              <a:xfrm>
                <a:off x="6858000" y="4200015"/>
                <a:ext cx="762000" cy="1908215"/>
              </a:xfrm>
              <a:prstGeom prst="rect">
                <a:avLst/>
              </a:prstGeom>
              <a:solidFill>
                <a:schemeClr val="tx1"/>
              </a:solidFill>
            </p:spPr>
            <p:txBody>
              <a:bodyPr wrap="square" rtlCol="0">
                <a:spAutoFit/>
              </a:bodyPr>
              <a:lstStyle/>
              <a:p>
                <a:r>
                  <a:rPr lang="en-US" sz="1200" dirty="0">
                    <a:solidFill>
                      <a:schemeClr val="bg1"/>
                    </a:solidFill>
                    <a:latin typeface="+mn-lt"/>
                  </a:rPr>
                  <a:t>Severity</a:t>
                </a:r>
              </a:p>
              <a:p>
                <a:endParaRPr lang="en-US" sz="1000" dirty="0">
                  <a:solidFill>
                    <a:schemeClr val="bg1"/>
                  </a:solidFill>
                  <a:latin typeface="+mn-lt"/>
                </a:endParaRPr>
              </a:p>
              <a:p>
                <a:r>
                  <a:rPr lang="en-US" dirty="0">
                    <a:solidFill>
                      <a:schemeClr val="bg1"/>
                    </a:solidFill>
                    <a:latin typeface="+mn-lt"/>
                  </a:rPr>
                  <a:t>90%</a:t>
                </a:r>
              </a:p>
              <a:p>
                <a:endParaRPr lang="en-US" sz="1200" dirty="0">
                  <a:solidFill>
                    <a:schemeClr val="bg1"/>
                  </a:solidFill>
                  <a:latin typeface="+mn-lt"/>
                </a:endParaRPr>
              </a:p>
              <a:p>
                <a:r>
                  <a:rPr lang="en-US" dirty="0">
                    <a:solidFill>
                      <a:schemeClr val="bg1"/>
                    </a:solidFill>
                    <a:latin typeface="+mn-lt"/>
                  </a:rPr>
                  <a:t>50%</a:t>
                </a:r>
              </a:p>
              <a:p>
                <a:endParaRPr lang="en-US" sz="1200" dirty="0">
                  <a:solidFill>
                    <a:schemeClr val="bg1"/>
                  </a:solidFill>
                  <a:latin typeface="+mn-lt"/>
                </a:endParaRPr>
              </a:p>
              <a:p>
                <a:r>
                  <a:rPr lang="en-US" dirty="0">
                    <a:solidFill>
                      <a:schemeClr val="bg1"/>
                    </a:solidFill>
                    <a:latin typeface="+mn-lt"/>
                  </a:rPr>
                  <a:t>30%</a:t>
                </a:r>
              </a:p>
              <a:p>
                <a:endParaRPr lang="en-US" dirty="0">
                  <a:solidFill>
                    <a:schemeClr val="bg1"/>
                  </a:solidFill>
                  <a:latin typeface="+mn-lt"/>
                </a:endParaRPr>
              </a:p>
            </p:txBody>
          </p:sp>
        </p:grpSp>
        <p:sp>
          <p:nvSpPr>
            <p:cNvPr id="21" name="Rectangle 20">
              <a:extLst>
                <a:ext uri="{FF2B5EF4-FFF2-40B4-BE49-F238E27FC236}">
                  <a16:creationId xmlns:a16="http://schemas.microsoft.com/office/drawing/2014/main" id="{471E94C8-A2C9-4499-82EB-23E77C0F59D1}"/>
                </a:ext>
              </a:extLst>
            </p:cNvPr>
            <p:cNvSpPr/>
            <p:nvPr/>
          </p:nvSpPr>
          <p:spPr>
            <a:xfrm>
              <a:off x="50118" y="592574"/>
              <a:ext cx="2845482" cy="646331"/>
            </a:xfrm>
            <a:prstGeom prst="rect">
              <a:avLst/>
            </a:prstGeom>
          </p:spPr>
          <p:txBody>
            <a:bodyPr wrap="square">
              <a:spAutoFit/>
            </a:bodyPr>
            <a:lstStyle/>
            <a:p>
              <a:r>
                <a:rPr lang="en-US" sz="900" dirty="0">
                  <a:solidFill>
                    <a:schemeClr val="bg1"/>
                  </a:solidFill>
                  <a:effectLst/>
                  <a:latin typeface="+mn-lt"/>
                </a:rPr>
                <a:t>Rollins, M.G., 2009. LANDFIRE: a nationally consistent vegetation, wildland fire, and fuel assessment. </a:t>
              </a:r>
              <a:r>
                <a:rPr lang="en-US" sz="900" i="1" dirty="0">
                  <a:solidFill>
                    <a:schemeClr val="bg1"/>
                  </a:solidFill>
                  <a:effectLst/>
                  <a:latin typeface="+mn-lt"/>
                </a:rPr>
                <a:t>International Journal of Wildland Fire</a:t>
              </a:r>
              <a:r>
                <a:rPr lang="en-US" sz="900" dirty="0">
                  <a:solidFill>
                    <a:schemeClr val="bg1"/>
                  </a:solidFill>
                  <a:effectLst/>
                  <a:latin typeface="+mn-lt"/>
                </a:rPr>
                <a:t>, </a:t>
              </a:r>
              <a:r>
                <a:rPr lang="en-US" sz="900" i="1" dirty="0">
                  <a:solidFill>
                    <a:schemeClr val="bg1"/>
                  </a:solidFill>
                  <a:effectLst/>
                  <a:latin typeface="+mn-lt"/>
                </a:rPr>
                <a:t>18</a:t>
              </a:r>
              <a:r>
                <a:rPr lang="en-US" sz="900" dirty="0">
                  <a:solidFill>
                    <a:schemeClr val="bg1"/>
                  </a:solidFill>
                  <a:effectLst/>
                  <a:latin typeface="+mn-lt"/>
                </a:rPr>
                <a:t>(3), pp.235-249.</a:t>
              </a:r>
            </a:p>
          </p:txBody>
        </p:sp>
      </p:grpSp>
      <p:pic>
        <p:nvPicPr>
          <p:cNvPr id="6" name="Picture 2">
            <a:extLst>
              <a:ext uri="{FF2B5EF4-FFF2-40B4-BE49-F238E27FC236}">
                <a16:creationId xmlns:a16="http://schemas.microsoft.com/office/drawing/2014/main" id="{9F8D6162-8362-42F3-A0A5-B3A1DEA20BF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3880" y="1772393"/>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F108D3C0-4025-4632-834C-1E8C198A790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452" y="674023"/>
            <a:ext cx="1622921" cy="952705"/>
          </a:xfrm>
          <a:prstGeom prst="rect">
            <a:avLst/>
          </a:prstGeom>
        </p:spPr>
      </p:pic>
    </p:spTree>
    <p:extLst>
      <p:ext uri="{BB962C8B-B14F-4D97-AF65-F5344CB8AC3E}">
        <p14:creationId xmlns:p14="http://schemas.microsoft.com/office/powerpoint/2010/main" val="189235074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24380" y="34120"/>
            <a:ext cx="8243150" cy="6823881"/>
            <a:chOff x="538480" y="34119"/>
            <a:chExt cx="8243150" cy="6823881"/>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480" y="34119"/>
              <a:ext cx="8243150" cy="682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057650" y="3682794"/>
              <a:ext cx="1047750" cy="253585"/>
            </a:xfrm>
            <a:prstGeom prst="rect">
              <a:avLst/>
            </a:prstGeom>
            <a:solidFill>
              <a:schemeClr val="bg1"/>
            </a:solidFill>
            <a:ln>
              <a:noFill/>
            </a:ln>
          </p:spPr>
          <p:txBody>
            <a:bodyPr wrap="square" rtlCol="0">
              <a:spAutoFit/>
            </a:bodyPr>
            <a:lstStyle/>
            <a:p>
              <a:r>
                <a:rPr lang="en-US" sz="1000" dirty="0">
                  <a:latin typeface="Arial" panose="020B0604020202020204" pitchFamily="34" charset="0"/>
                  <a:cs typeface="Arial" panose="020B0604020202020204" pitchFamily="34" charset="0"/>
                </a:rPr>
                <a:t>environmental</a:t>
              </a:r>
            </a:p>
          </p:txBody>
        </p:sp>
      </p:grpSp>
      <p:sp>
        <p:nvSpPr>
          <p:cNvPr id="8" name="Rectangle 7"/>
          <p:cNvSpPr/>
          <p:nvPr/>
        </p:nvSpPr>
        <p:spPr bwMode="auto">
          <a:xfrm>
            <a:off x="5486400" y="3416487"/>
            <a:ext cx="1181100" cy="973542"/>
          </a:xfrm>
          <a:prstGeom prst="rect">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2438400" y="3409661"/>
            <a:ext cx="1066800" cy="973542"/>
          </a:xfrm>
          <a:prstGeom prst="rect">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8" name="Group 17"/>
          <p:cNvGrpSpPr/>
          <p:nvPr/>
        </p:nvGrpSpPr>
        <p:grpSpPr>
          <a:xfrm>
            <a:off x="2438400" y="5053693"/>
            <a:ext cx="7867230" cy="1526564"/>
            <a:chOff x="914400" y="5053693"/>
            <a:chExt cx="7867230" cy="1526564"/>
          </a:xfrm>
        </p:grpSpPr>
        <p:sp>
          <p:nvSpPr>
            <p:cNvPr id="3" name="Rectangle 2"/>
            <p:cNvSpPr/>
            <p:nvPr/>
          </p:nvSpPr>
          <p:spPr bwMode="auto">
            <a:xfrm>
              <a:off x="4038600" y="5053693"/>
              <a:ext cx="1028700" cy="1143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10" name="Straight Arrow Connector 9"/>
            <p:cNvCxnSpPr/>
            <p:nvPr/>
          </p:nvCxnSpPr>
          <p:spPr bwMode="auto">
            <a:xfrm flipH="1" flipV="1">
              <a:off x="5067300" y="5167994"/>
              <a:ext cx="495300" cy="704377"/>
            </a:xfrm>
            <a:prstGeom prst="straightConnector1">
              <a:avLst/>
            </a:prstGeom>
            <a:solidFill>
              <a:schemeClr val="accent1"/>
            </a:solidFill>
            <a:ln w="12700" cap="flat" cmpd="sng" algn="ctr">
              <a:solidFill>
                <a:schemeClr val="accent1"/>
              </a:solidFill>
              <a:prstDash val="solid"/>
              <a:round/>
              <a:headEnd type="none" w="med" len="med"/>
              <a:tailEnd type="arrow"/>
            </a:ln>
            <a:effectLst/>
          </p:spPr>
        </p:cxnSp>
        <p:sp>
          <p:nvSpPr>
            <p:cNvPr id="12" name="TextBox 11"/>
            <p:cNvSpPr txBox="1"/>
            <p:nvPr/>
          </p:nvSpPr>
          <p:spPr>
            <a:xfrm>
              <a:off x="5224780" y="5872371"/>
              <a:ext cx="3556850" cy="707886"/>
            </a:xfrm>
            <a:prstGeom prst="rect">
              <a:avLst/>
            </a:prstGeom>
            <a:noFill/>
            <a:ln>
              <a:solidFill>
                <a:schemeClr val="bg1">
                  <a:lumMod val="60000"/>
                  <a:lumOff val="40000"/>
                </a:schemeClr>
              </a:solidFill>
            </a:ln>
          </p:spPr>
          <p:txBody>
            <a:bodyPr wrap="square" rtlCol="0">
              <a:spAutoFit/>
            </a:bodyPr>
            <a:lstStyle/>
            <a:p>
              <a:r>
                <a:rPr lang="en-US" sz="2000" dirty="0">
                  <a:solidFill>
                    <a:srgbClr val="C00000"/>
                  </a:solidFill>
                  <a:latin typeface="+mj-lt"/>
                </a:rPr>
                <a:t>Climate Change Vulnerability within 50 years</a:t>
              </a:r>
            </a:p>
          </p:txBody>
        </p:sp>
        <p:cxnSp>
          <p:nvCxnSpPr>
            <p:cNvPr id="16" name="Straight Arrow Connector 15"/>
            <p:cNvCxnSpPr>
              <a:stCxn id="12" idx="1"/>
            </p:cNvCxnSpPr>
            <p:nvPr/>
          </p:nvCxnSpPr>
          <p:spPr bwMode="auto">
            <a:xfrm flipH="1" flipV="1">
              <a:off x="1981200" y="5110843"/>
              <a:ext cx="3243580" cy="1115471"/>
            </a:xfrm>
            <a:prstGeom prst="straightConnector1">
              <a:avLst/>
            </a:prstGeom>
            <a:solidFill>
              <a:schemeClr val="accent1"/>
            </a:solidFill>
            <a:ln w="12700" cap="flat" cmpd="sng" algn="ctr">
              <a:solidFill>
                <a:schemeClr val="accent1"/>
              </a:solidFill>
              <a:prstDash val="solid"/>
              <a:round/>
              <a:headEnd type="none" w="med" len="med"/>
              <a:tailEnd type="arrow"/>
            </a:ln>
            <a:effectLst/>
          </p:spPr>
        </p:cxnSp>
        <p:sp>
          <p:nvSpPr>
            <p:cNvPr id="17" name="Rectangle 16"/>
            <p:cNvSpPr/>
            <p:nvPr/>
          </p:nvSpPr>
          <p:spPr bwMode="auto">
            <a:xfrm>
              <a:off x="914400" y="5053693"/>
              <a:ext cx="1028700" cy="1143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2062480" y="5167994"/>
            <a:ext cx="1404620" cy="1315449"/>
            <a:chOff x="538480" y="5167993"/>
            <a:chExt cx="1404620" cy="1315449"/>
          </a:xfrm>
        </p:grpSpPr>
        <p:sp>
          <p:nvSpPr>
            <p:cNvPr id="7" name="TextBox 6"/>
            <p:cNvSpPr txBox="1"/>
            <p:nvPr/>
          </p:nvSpPr>
          <p:spPr>
            <a:xfrm>
              <a:off x="538480" y="5714001"/>
              <a:ext cx="1404620" cy="769441"/>
            </a:xfrm>
            <a:prstGeom prst="rect">
              <a:avLst/>
            </a:prstGeom>
            <a:noFill/>
          </p:spPr>
          <p:txBody>
            <a:bodyPr wrap="square" rtlCol="0">
              <a:spAutoFit/>
            </a:bodyPr>
            <a:lstStyle/>
            <a:p>
              <a:r>
                <a:rPr lang="en-US" sz="1100" dirty="0">
                  <a:solidFill>
                    <a:srgbClr val="C00000"/>
                  </a:solidFill>
                  <a:latin typeface="+mn-lt"/>
                </a:rPr>
                <a:t> e.g., effects of sea level rise on coastal salt marshes</a:t>
              </a:r>
            </a:p>
          </p:txBody>
        </p:sp>
        <p:cxnSp>
          <p:nvCxnSpPr>
            <p:cNvPr id="11" name="Elbow Connector 10"/>
            <p:cNvCxnSpPr/>
            <p:nvPr/>
          </p:nvCxnSpPr>
          <p:spPr>
            <a:xfrm rot="5400000">
              <a:off x="633479" y="5297784"/>
              <a:ext cx="605022" cy="34544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0" name="Table 19">
            <a:extLst>
              <a:ext uri="{FF2B5EF4-FFF2-40B4-BE49-F238E27FC236}">
                <a16:creationId xmlns:a16="http://schemas.microsoft.com/office/drawing/2014/main" id="{45396E08-FF60-42EC-A970-6804B78741FD}"/>
              </a:ext>
            </a:extLst>
          </p:cNvPr>
          <p:cNvGraphicFramePr>
            <a:graphicFrameLocks noGrp="1"/>
          </p:cNvGraphicFramePr>
          <p:nvPr>
            <p:extLst>
              <p:ext uri="{D42A27DB-BD31-4B8C-83A1-F6EECF244321}">
                <p14:modId xmlns:p14="http://schemas.microsoft.com/office/powerpoint/2010/main" val="3712137699"/>
              </p:ext>
            </p:extLst>
          </p:nvPr>
        </p:nvGraphicFramePr>
        <p:xfrm>
          <a:off x="2062480" y="3043828"/>
          <a:ext cx="8305799" cy="3814172"/>
        </p:xfrm>
        <a:graphic>
          <a:graphicData uri="http://schemas.openxmlformats.org/drawingml/2006/table">
            <a:tbl>
              <a:tblPr>
                <a:tableStyleId>{5C22544A-7EE6-4342-B048-85BDC9FD1C3A}</a:tableStyleId>
              </a:tblPr>
              <a:tblGrid>
                <a:gridCol w="3809999">
                  <a:extLst>
                    <a:ext uri="{9D8B030D-6E8A-4147-A177-3AD203B41FA5}">
                      <a16:colId xmlns:a16="http://schemas.microsoft.com/office/drawing/2014/main" val="2426646022"/>
                    </a:ext>
                  </a:extLst>
                </a:gridCol>
                <a:gridCol w="1676401">
                  <a:extLst>
                    <a:ext uri="{9D8B030D-6E8A-4147-A177-3AD203B41FA5}">
                      <a16:colId xmlns:a16="http://schemas.microsoft.com/office/drawing/2014/main" val="2890598725"/>
                    </a:ext>
                  </a:extLst>
                </a:gridCol>
                <a:gridCol w="1447800">
                  <a:extLst>
                    <a:ext uri="{9D8B030D-6E8A-4147-A177-3AD203B41FA5}">
                      <a16:colId xmlns:a16="http://schemas.microsoft.com/office/drawing/2014/main" val="2269031194"/>
                    </a:ext>
                  </a:extLst>
                </a:gridCol>
                <a:gridCol w="1371599">
                  <a:extLst>
                    <a:ext uri="{9D8B030D-6E8A-4147-A177-3AD203B41FA5}">
                      <a16:colId xmlns:a16="http://schemas.microsoft.com/office/drawing/2014/main" val="1540141607"/>
                    </a:ext>
                  </a:extLst>
                </a:gridCol>
              </a:tblGrid>
              <a:tr h="498710">
                <a:tc>
                  <a:txBody>
                    <a:bodyPr/>
                    <a:lstStyle/>
                    <a:p>
                      <a:pPr marL="0" marR="0">
                        <a:lnSpc>
                          <a:spcPct val="115000"/>
                        </a:lnSpc>
                        <a:spcBef>
                          <a:spcPts val="0"/>
                        </a:spcBef>
                        <a:spcAft>
                          <a:spcPts val="0"/>
                        </a:spcAft>
                      </a:pPr>
                      <a:r>
                        <a:rPr lang="en-AU" sz="2800" b="1" dirty="0">
                          <a:solidFill>
                            <a:schemeClr val="tx1"/>
                          </a:solidFill>
                          <a:effectLst/>
                          <a:latin typeface="+mn-lt"/>
                        </a:rPr>
                        <a:t> Criterion</a:t>
                      </a:r>
                      <a:r>
                        <a:rPr lang="en-AU" sz="2800" b="1" baseline="0" dirty="0">
                          <a:solidFill>
                            <a:schemeClr val="tx1"/>
                          </a:solidFill>
                          <a:effectLst/>
                          <a:latin typeface="+mn-lt"/>
                        </a:rPr>
                        <a:t> C2</a:t>
                      </a:r>
                      <a:endParaRPr lang="en-US" sz="2800" b="1" dirty="0">
                        <a:solidFill>
                          <a:schemeClr val="tx1"/>
                        </a:solidFill>
                        <a:effectLst/>
                        <a:latin typeface="+mn-lt"/>
                        <a:ea typeface="Times New Roman"/>
                      </a:endParaRPr>
                    </a:p>
                  </a:txBody>
                  <a:tcPr marL="46204" marR="46204" marT="0" marB="0" anchor="b">
                    <a:solidFill>
                      <a:schemeClr val="bg1">
                        <a:lumMod val="65000"/>
                      </a:schemeClr>
                    </a:solidFill>
                  </a:tcPr>
                </a:tc>
                <a:tc>
                  <a:txBody>
                    <a:bodyPr/>
                    <a:lstStyle/>
                    <a:p>
                      <a:pPr marL="0" marR="0" algn="ctr">
                        <a:lnSpc>
                          <a:spcPct val="115000"/>
                        </a:lnSpc>
                        <a:spcBef>
                          <a:spcPts val="0"/>
                        </a:spcBef>
                        <a:spcAft>
                          <a:spcPts val="0"/>
                        </a:spcAft>
                      </a:pPr>
                      <a:r>
                        <a:rPr lang="en-AU" sz="1200" b="1" dirty="0">
                          <a:effectLst/>
                          <a:latin typeface="+mn-lt"/>
                        </a:rPr>
                        <a:t>Critically Endangered</a:t>
                      </a:r>
                      <a:endParaRPr lang="en-US" sz="1200" b="1" dirty="0">
                        <a:effectLst/>
                        <a:latin typeface="+mn-lt"/>
                        <a:ea typeface="Times New Roman"/>
                      </a:endParaRPr>
                    </a:p>
                  </a:txBody>
                  <a:tcPr marL="46204" marR="46204" marT="0" marB="0" anchor="b">
                    <a:solidFill>
                      <a:srgbClr val="C00000"/>
                    </a:solidFill>
                  </a:tcPr>
                </a:tc>
                <a:tc>
                  <a:txBody>
                    <a:bodyPr/>
                    <a:lstStyle/>
                    <a:p>
                      <a:pPr marL="0" marR="0" algn="ctr">
                        <a:lnSpc>
                          <a:spcPct val="115000"/>
                        </a:lnSpc>
                        <a:spcBef>
                          <a:spcPts val="0"/>
                        </a:spcBef>
                        <a:spcAft>
                          <a:spcPts val="0"/>
                        </a:spcAft>
                      </a:pPr>
                      <a:r>
                        <a:rPr lang="en-AU" sz="1200" b="1" dirty="0">
                          <a:effectLst/>
                          <a:latin typeface="+mn-lt"/>
                        </a:rPr>
                        <a:t>Endangered</a:t>
                      </a:r>
                      <a:endParaRPr lang="en-US" sz="1200" b="1" dirty="0">
                        <a:effectLst/>
                        <a:latin typeface="+mn-lt"/>
                        <a:ea typeface="Times New Roman"/>
                      </a:endParaRPr>
                    </a:p>
                  </a:txBody>
                  <a:tcPr marL="46204" marR="46204" marT="0" marB="0" anchor="b">
                    <a:solidFill>
                      <a:srgbClr val="FFC000"/>
                    </a:solidFill>
                  </a:tcPr>
                </a:tc>
                <a:tc>
                  <a:txBody>
                    <a:bodyPr/>
                    <a:lstStyle/>
                    <a:p>
                      <a:pPr marL="0" marR="0" algn="ctr">
                        <a:lnSpc>
                          <a:spcPct val="115000"/>
                        </a:lnSpc>
                        <a:spcBef>
                          <a:spcPts val="0"/>
                        </a:spcBef>
                        <a:spcAft>
                          <a:spcPts val="0"/>
                        </a:spcAft>
                      </a:pPr>
                      <a:r>
                        <a:rPr lang="en-AU" sz="1200" b="1" dirty="0">
                          <a:effectLst/>
                          <a:latin typeface="+mn-lt"/>
                        </a:rPr>
                        <a:t>Vulnerable</a:t>
                      </a:r>
                      <a:endParaRPr lang="en-US" sz="1200" b="1"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3840824223"/>
                  </a:ext>
                </a:extLst>
              </a:tr>
              <a:tr h="681047">
                <a:tc rowSpan="3">
                  <a:txBody>
                    <a:bodyPr/>
                    <a:lstStyle/>
                    <a:p>
                      <a:pPr marL="0" marR="0">
                        <a:lnSpc>
                          <a:spcPct val="115000"/>
                        </a:lnSpc>
                        <a:spcBef>
                          <a:spcPts val="0"/>
                        </a:spcBef>
                        <a:spcAft>
                          <a:spcPts val="0"/>
                        </a:spcAft>
                      </a:pPr>
                      <a:r>
                        <a:rPr lang="en-AU" sz="1800" dirty="0">
                          <a:solidFill>
                            <a:schemeClr val="tx1"/>
                          </a:solidFill>
                          <a:effectLst/>
                          <a:latin typeface="+mn-lt"/>
                        </a:rPr>
                        <a:t>Environmental degradation over the next 50 years or any 50-year period including the present and future, based on change in abiotic variables affecting</a:t>
                      </a:r>
                      <a:r>
                        <a:rPr lang="en-AU" sz="1800" baseline="0" dirty="0">
                          <a:solidFill>
                            <a:schemeClr val="tx1"/>
                          </a:solidFill>
                          <a:effectLst/>
                          <a:latin typeface="+mn-lt"/>
                        </a:rPr>
                        <a:t> a fraction of the extent of the ecosystem type and with relative severity, as indicated by the following table.</a:t>
                      </a:r>
                      <a:endParaRPr lang="en-US" sz="1800" dirty="0">
                        <a:solidFill>
                          <a:schemeClr val="tx1"/>
                        </a:solidFill>
                        <a:effectLst/>
                        <a:latin typeface="+mn-lt"/>
                        <a:ea typeface="Times New Roman"/>
                      </a:endParaRPr>
                    </a:p>
                    <a:p>
                      <a:pPr marL="0" marR="0">
                        <a:lnSpc>
                          <a:spcPct val="115000"/>
                        </a:lnSpc>
                        <a:spcBef>
                          <a:spcPts val="0"/>
                        </a:spcBef>
                        <a:spcAft>
                          <a:spcPts val="0"/>
                        </a:spcAft>
                      </a:pPr>
                      <a:r>
                        <a:rPr lang="en-AU" sz="1000" dirty="0">
                          <a:solidFill>
                            <a:schemeClr val="tx1"/>
                          </a:solidFill>
                          <a:effectLst/>
                          <a:latin typeface="+mn-lt"/>
                        </a:rPr>
                        <a:t> </a:t>
                      </a:r>
                      <a:endParaRPr lang="en-US" sz="1000" dirty="0">
                        <a:solidFill>
                          <a:schemeClr val="tx1"/>
                        </a:solidFill>
                        <a:effectLst/>
                        <a:latin typeface="+mn-lt"/>
                        <a:ea typeface="Times New Roman"/>
                      </a:endParaRPr>
                    </a:p>
                    <a:p>
                      <a:pPr marL="0" marR="0">
                        <a:lnSpc>
                          <a:spcPct val="115000"/>
                        </a:lnSpc>
                        <a:spcBef>
                          <a:spcPts val="0"/>
                        </a:spcBef>
                        <a:spcAft>
                          <a:spcPts val="0"/>
                        </a:spcAft>
                      </a:pPr>
                      <a:r>
                        <a:rPr lang="en-AU" sz="1000" dirty="0">
                          <a:solidFill>
                            <a:schemeClr val="tx1"/>
                          </a:solidFill>
                          <a:effectLst/>
                          <a:latin typeface="+mn-lt"/>
                        </a:rPr>
                        <a:t> </a:t>
                      </a:r>
                      <a:endParaRPr lang="en-US" sz="1000" dirty="0">
                        <a:solidFill>
                          <a:schemeClr val="tx1"/>
                        </a:solidFill>
                        <a:effectLst/>
                        <a:latin typeface="+mn-lt"/>
                        <a:ea typeface="Times New Roman"/>
                      </a:endParaRPr>
                    </a:p>
                  </a:txBody>
                  <a:tcPr marL="46204" marR="46204" marT="0" marB="0">
                    <a:solidFill>
                      <a:schemeClr val="bg1">
                        <a:lumMod val="65000"/>
                      </a:schemeClr>
                    </a:solidFill>
                  </a:tcPr>
                </a:tc>
                <a:tc>
                  <a:txBody>
                    <a:bodyPr/>
                    <a:lstStyle/>
                    <a:p>
                      <a:pPr marL="0" marR="0">
                        <a:lnSpc>
                          <a:spcPct val="115000"/>
                        </a:lnSpc>
                        <a:spcBef>
                          <a:spcPts val="0"/>
                        </a:spcBef>
                        <a:spcAft>
                          <a:spcPts val="600"/>
                        </a:spcAft>
                      </a:pPr>
                      <a:r>
                        <a:rPr lang="en-AU" sz="1600" dirty="0">
                          <a:effectLst/>
                          <a:latin typeface="+mn-lt"/>
                        </a:rPr>
                        <a:t>≥ 80% extent with ≥ 80% relative severity</a:t>
                      </a:r>
                      <a:endParaRPr lang="en-US" sz="1600" dirty="0">
                        <a:effectLst/>
                        <a:latin typeface="+mn-lt"/>
                        <a:ea typeface="Times New Roman"/>
                      </a:endParaRPr>
                    </a:p>
                  </a:txBody>
                  <a:tcPr marL="46204" marR="46204" marT="0" marB="0" anchor="b">
                    <a:solidFill>
                      <a:srgbClr val="C00000"/>
                    </a:solidFill>
                  </a:tcPr>
                </a:tc>
                <a:tc>
                  <a:txBody>
                    <a:bodyPr/>
                    <a:lstStyle/>
                    <a:p>
                      <a:pPr marL="0" marR="0">
                        <a:lnSpc>
                          <a:spcPct val="115000"/>
                        </a:lnSpc>
                        <a:spcBef>
                          <a:spcPts val="0"/>
                        </a:spcBef>
                        <a:spcAft>
                          <a:spcPts val="600"/>
                        </a:spcAft>
                      </a:pPr>
                      <a:r>
                        <a:rPr lang="en-AU" sz="1600" dirty="0">
                          <a:effectLst/>
                          <a:latin typeface="+mn-lt"/>
                        </a:rPr>
                        <a:t>≥ 50% extent with ≥ 80% relative severity</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80% extent with ≥ 30%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1459038060"/>
                  </a:ext>
                </a:extLst>
              </a:tr>
              <a:tr h="671985">
                <a:tc vMerge="1">
                  <a:txBody>
                    <a:bodyPr/>
                    <a:lstStyle/>
                    <a:p>
                      <a:pPr marL="0" marR="0">
                        <a:lnSpc>
                          <a:spcPct val="115000"/>
                        </a:lnSpc>
                        <a:spcBef>
                          <a:spcPts val="0"/>
                        </a:spcBef>
                        <a:spcAft>
                          <a:spcPts val="0"/>
                        </a:spcAft>
                      </a:pPr>
                      <a:endParaRPr lang="en-US" sz="1000" dirty="0">
                        <a:effectLst/>
                        <a:latin typeface="+mn-lt"/>
                        <a:ea typeface="Times New Roman"/>
                      </a:endParaRPr>
                    </a:p>
                  </a:txBody>
                  <a:tcPr marL="46204" marR="46204" marT="0" marB="0">
                    <a:solidFill>
                      <a:schemeClr val="tx1"/>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C00000"/>
                    </a:solidFill>
                  </a:tcPr>
                </a:tc>
                <a:tc>
                  <a:txBody>
                    <a:bodyPr/>
                    <a:lstStyle/>
                    <a:p>
                      <a:pPr marL="0" marR="0">
                        <a:lnSpc>
                          <a:spcPct val="115000"/>
                        </a:lnSpc>
                        <a:spcBef>
                          <a:spcPts val="0"/>
                        </a:spcBef>
                        <a:spcAft>
                          <a:spcPts val="600"/>
                        </a:spcAft>
                      </a:pPr>
                      <a:r>
                        <a:rPr lang="en-AU" sz="1600" dirty="0">
                          <a:effectLst/>
                          <a:latin typeface="+mn-lt"/>
                        </a:rPr>
                        <a:t>≥ 80% extent with ≥ 50% relative severity</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50% extent with ≥ 50%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2627070204"/>
                  </a:ext>
                </a:extLst>
              </a:tr>
              <a:tr h="671985">
                <a:tc vMerge="1">
                  <a:txBody>
                    <a:bodyPr/>
                    <a:lstStyle/>
                    <a:p>
                      <a:pPr marL="0" marR="0">
                        <a:lnSpc>
                          <a:spcPct val="115000"/>
                        </a:lnSpc>
                        <a:spcBef>
                          <a:spcPts val="0"/>
                        </a:spcBef>
                        <a:spcAft>
                          <a:spcPts val="0"/>
                        </a:spcAft>
                      </a:pPr>
                      <a:endParaRPr lang="en-US" sz="1000" dirty="0">
                        <a:effectLst/>
                        <a:latin typeface="+mn-lt"/>
                        <a:ea typeface="Times New Roman"/>
                      </a:endParaRPr>
                    </a:p>
                  </a:txBody>
                  <a:tcPr marL="46204" marR="46204" marT="0" marB="0">
                    <a:solidFill>
                      <a:schemeClr val="tx1"/>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C00000"/>
                    </a:solidFill>
                  </a:tcPr>
                </a:tc>
                <a:tc>
                  <a:txBody>
                    <a:bodyPr/>
                    <a:lstStyle/>
                    <a:p>
                      <a:pPr marL="0" marR="0" algn="ctr">
                        <a:lnSpc>
                          <a:spcPct val="115000"/>
                        </a:lnSpc>
                        <a:spcBef>
                          <a:spcPts val="0"/>
                        </a:spcBef>
                        <a:spcAft>
                          <a:spcPts val="600"/>
                        </a:spcAft>
                      </a:pPr>
                      <a:r>
                        <a:rPr lang="en-AU" sz="1600" dirty="0">
                          <a:effectLst/>
                          <a:latin typeface="+mn-lt"/>
                        </a:rPr>
                        <a:t> </a:t>
                      </a:r>
                      <a:endParaRPr lang="en-US" sz="1600" dirty="0">
                        <a:effectLst/>
                        <a:latin typeface="+mn-lt"/>
                        <a:ea typeface="Times New Roman"/>
                      </a:endParaRPr>
                    </a:p>
                  </a:txBody>
                  <a:tcPr marL="46204" marR="46204" marT="0" marB="0" anchor="b">
                    <a:solidFill>
                      <a:srgbClr val="FFC000"/>
                    </a:solidFill>
                  </a:tcPr>
                </a:tc>
                <a:tc>
                  <a:txBody>
                    <a:bodyPr/>
                    <a:lstStyle/>
                    <a:p>
                      <a:pPr marL="0" marR="0">
                        <a:lnSpc>
                          <a:spcPct val="115000"/>
                        </a:lnSpc>
                        <a:spcBef>
                          <a:spcPts val="0"/>
                        </a:spcBef>
                        <a:spcAft>
                          <a:spcPts val="600"/>
                        </a:spcAft>
                      </a:pPr>
                      <a:r>
                        <a:rPr lang="en-AU" sz="1600" dirty="0">
                          <a:effectLst/>
                          <a:latin typeface="+mn-lt"/>
                        </a:rPr>
                        <a:t>≥ 30% extent with ≥ 80% relative severity</a:t>
                      </a:r>
                      <a:endParaRPr lang="en-US" sz="1600" dirty="0">
                        <a:effectLst/>
                        <a:latin typeface="+mn-lt"/>
                        <a:ea typeface="Times New Roman"/>
                      </a:endParaRPr>
                    </a:p>
                  </a:txBody>
                  <a:tcPr marL="46204" marR="46204" marT="0" marB="0" anchor="b">
                    <a:solidFill>
                      <a:srgbClr val="FFFF00"/>
                    </a:solidFill>
                  </a:tcPr>
                </a:tc>
                <a:extLst>
                  <a:ext uri="{0D108BD9-81ED-4DB2-BD59-A6C34878D82A}">
                    <a16:rowId xmlns:a16="http://schemas.microsoft.com/office/drawing/2014/main" val="4009863402"/>
                  </a:ext>
                </a:extLst>
              </a:tr>
            </a:tbl>
          </a:graphicData>
        </a:graphic>
      </p:graphicFrame>
      <p:pic>
        <p:nvPicPr>
          <p:cNvPr id="2" name="Picture 2">
            <a:extLst>
              <a:ext uri="{FF2B5EF4-FFF2-40B4-BE49-F238E27FC236}">
                <a16:creationId xmlns:a16="http://schemas.microsoft.com/office/drawing/2014/main" id="{949B3B8C-D8FB-4146-BCE2-5C23774245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3880" y="1772393"/>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9C28A060-10BB-4027-A6F8-58ECC49D02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452" y="674023"/>
            <a:ext cx="1622921" cy="952705"/>
          </a:xfrm>
          <a:prstGeom prst="rect">
            <a:avLst/>
          </a:prstGeom>
        </p:spPr>
      </p:pic>
    </p:spTree>
    <p:extLst>
      <p:ext uri="{BB962C8B-B14F-4D97-AF65-F5344CB8AC3E}">
        <p14:creationId xmlns:p14="http://schemas.microsoft.com/office/powerpoint/2010/main" val="1394983532"/>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1000"/>
                                        <p:tgtEl>
                                          <p:spTgt spid="18"/>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142" y="1257129"/>
            <a:ext cx="5661159" cy="830997"/>
          </a:xfrm>
          <a:prstGeom prst="rect">
            <a:avLst/>
          </a:prstGeom>
          <a:noFill/>
        </p:spPr>
        <p:txBody>
          <a:bodyPr wrap="square" rtlCol="0">
            <a:spAutoFit/>
          </a:bodyPr>
          <a:lstStyle/>
          <a:p>
            <a:pPr algn="ctr"/>
            <a:r>
              <a:rPr lang="en-US" sz="1600" dirty="0">
                <a:latin typeface="+mn-lt"/>
              </a:rPr>
              <a:t>NatureServe’s Climate Change Vulnerability Assessment Framework for Ecosystems can be applied to gauge relative CC Severity for the mid-21</a:t>
            </a:r>
            <a:r>
              <a:rPr lang="en-US" sz="1600" baseline="30000" dirty="0">
                <a:latin typeface="+mn-lt"/>
              </a:rPr>
              <a:t>st</a:t>
            </a:r>
            <a:r>
              <a:rPr lang="en-US" sz="1600" dirty="0">
                <a:latin typeface="+mn-lt"/>
              </a:rPr>
              <a:t> century</a:t>
            </a:r>
            <a:r>
              <a:rPr lang="en-US" sz="1600" dirty="0">
                <a:solidFill>
                  <a:srgbClr val="FFFFFF"/>
                </a:solidFill>
                <a:latin typeface="+mn-lt"/>
              </a:rPr>
              <a:t>.</a:t>
            </a:r>
          </a:p>
        </p:txBody>
      </p:sp>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l="1784" t="17095" r="541" b="10567"/>
          <a:stretch/>
        </p:blipFill>
        <p:spPr>
          <a:xfrm>
            <a:off x="3618223" y="5474627"/>
            <a:ext cx="3034983" cy="1264328"/>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55320" y="176333"/>
            <a:ext cx="3018983" cy="3252667"/>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9961" y="3495807"/>
            <a:ext cx="3014342" cy="3247667"/>
          </a:xfrm>
          <a:prstGeom prst="rect">
            <a:avLst/>
          </a:prstGeom>
        </p:spPr>
      </p:pic>
      <p:pic>
        <p:nvPicPr>
          <p:cNvPr id="10" name="Picture 9">
            <a:extLst>
              <a:ext uri="{FF2B5EF4-FFF2-40B4-BE49-F238E27FC236}">
                <a16:creationId xmlns:a16="http://schemas.microsoft.com/office/drawing/2014/main" id="{BBF420EF-BAB3-4050-A2B8-2DE3A1F0C2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3359" y="492690"/>
            <a:ext cx="4637878" cy="6006234"/>
          </a:xfrm>
          <a:prstGeom prst="rect">
            <a:avLst/>
          </a:prstGeom>
          <a:solidFill>
            <a:schemeClr val="bg2"/>
          </a:solidFill>
        </p:spPr>
      </p:pic>
      <p:sp>
        <p:nvSpPr>
          <p:cNvPr id="12" name="TextBox 11">
            <a:extLst>
              <a:ext uri="{FF2B5EF4-FFF2-40B4-BE49-F238E27FC236}">
                <a16:creationId xmlns:a16="http://schemas.microsoft.com/office/drawing/2014/main" id="{7AF21C32-D069-42E9-8471-51A5E0DF9564}"/>
              </a:ext>
            </a:extLst>
          </p:cNvPr>
          <p:cNvSpPr txBox="1"/>
          <p:nvPr/>
        </p:nvSpPr>
        <p:spPr>
          <a:xfrm>
            <a:off x="62142" y="47825"/>
            <a:ext cx="5334000" cy="1077218"/>
          </a:xfrm>
          <a:prstGeom prst="rect">
            <a:avLst/>
          </a:prstGeom>
          <a:solidFill>
            <a:schemeClr val="bg2"/>
          </a:solidFill>
        </p:spPr>
        <p:txBody>
          <a:bodyPr wrap="square" rtlCol="0">
            <a:spAutoFit/>
          </a:bodyPr>
          <a:lstStyle/>
          <a:p>
            <a:r>
              <a:rPr lang="en-US" sz="2800" dirty="0">
                <a:latin typeface="+mn-lt"/>
              </a:rPr>
              <a:t>Red Listing Ecosystems: </a:t>
            </a:r>
          </a:p>
          <a:p>
            <a:r>
              <a:rPr lang="en-US" dirty="0">
                <a:latin typeface="+mn-lt"/>
              </a:rPr>
              <a:t>Addressing Climate Change: Criterion C2: Environmental Degradation over next 50 years</a:t>
            </a:r>
          </a:p>
        </p:txBody>
      </p:sp>
      <p:graphicFrame>
        <p:nvGraphicFramePr>
          <p:cNvPr id="4" name="Table 3">
            <a:extLst>
              <a:ext uri="{FF2B5EF4-FFF2-40B4-BE49-F238E27FC236}">
                <a16:creationId xmlns:a16="http://schemas.microsoft.com/office/drawing/2014/main" id="{F87B4798-99AC-4555-92C0-1F501DD09348}"/>
              </a:ext>
            </a:extLst>
          </p:cNvPr>
          <p:cNvGraphicFramePr>
            <a:graphicFrameLocks noGrp="1"/>
          </p:cNvGraphicFramePr>
          <p:nvPr/>
        </p:nvGraphicFramePr>
        <p:xfrm>
          <a:off x="9343383" y="3935683"/>
          <a:ext cx="2593225" cy="2123440"/>
        </p:xfrm>
        <a:graphic>
          <a:graphicData uri="http://schemas.openxmlformats.org/drawingml/2006/table">
            <a:tbl>
              <a:tblPr firstRow="1" bandRow="1">
                <a:tableStyleId>{5C22544A-7EE6-4342-B048-85BDC9FD1C3A}</a:tableStyleId>
              </a:tblPr>
              <a:tblGrid>
                <a:gridCol w="1514145">
                  <a:extLst>
                    <a:ext uri="{9D8B030D-6E8A-4147-A177-3AD203B41FA5}">
                      <a16:colId xmlns:a16="http://schemas.microsoft.com/office/drawing/2014/main" val="1173551669"/>
                    </a:ext>
                  </a:extLst>
                </a:gridCol>
                <a:gridCol w="1079080">
                  <a:extLst>
                    <a:ext uri="{9D8B030D-6E8A-4147-A177-3AD203B41FA5}">
                      <a16:colId xmlns:a16="http://schemas.microsoft.com/office/drawing/2014/main" val="1149618027"/>
                    </a:ext>
                  </a:extLst>
                </a:gridCol>
              </a:tblGrid>
              <a:tr h="370840">
                <a:tc>
                  <a:txBody>
                    <a:bodyPr/>
                    <a:lstStyle/>
                    <a:p>
                      <a:r>
                        <a:rPr lang="en-US" dirty="0"/>
                        <a:t>HCCVI</a:t>
                      </a:r>
                    </a:p>
                    <a:p>
                      <a:r>
                        <a:rPr lang="en-US" dirty="0"/>
                        <a:t>by 2040-70</a:t>
                      </a:r>
                    </a:p>
                  </a:txBody>
                  <a:tcPr/>
                </a:tc>
                <a:tc>
                  <a:txBody>
                    <a:bodyPr/>
                    <a:lstStyle/>
                    <a:p>
                      <a:r>
                        <a:rPr lang="en-US" dirty="0"/>
                        <a:t>IUCN % Severity</a:t>
                      </a:r>
                    </a:p>
                  </a:txBody>
                  <a:tcPr/>
                </a:tc>
                <a:extLst>
                  <a:ext uri="{0D108BD9-81ED-4DB2-BD59-A6C34878D82A}">
                    <a16:rowId xmlns:a16="http://schemas.microsoft.com/office/drawing/2014/main" val="395730295"/>
                  </a:ext>
                </a:extLst>
              </a:tr>
              <a:tr h="370840">
                <a:tc>
                  <a:txBody>
                    <a:bodyPr/>
                    <a:lstStyle/>
                    <a:p>
                      <a:r>
                        <a:rPr lang="en-US" dirty="0"/>
                        <a:t>Very High</a:t>
                      </a:r>
                    </a:p>
                  </a:txBody>
                  <a:tcPr/>
                </a:tc>
                <a:tc>
                  <a:txBody>
                    <a:bodyPr/>
                    <a:lstStyle/>
                    <a:p>
                      <a:pPr algn="ctr"/>
                      <a:r>
                        <a:rPr lang="en-US" dirty="0"/>
                        <a:t>80%</a:t>
                      </a:r>
                    </a:p>
                  </a:txBody>
                  <a:tcPr/>
                </a:tc>
                <a:extLst>
                  <a:ext uri="{0D108BD9-81ED-4DB2-BD59-A6C34878D82A}">
                    <a16:rowId xmlns:a16="http://schemas.microsoft.com/office/drawing/2014/main" val="1318504935"/>
                  </a:ext>
                </a:extLst>
              </a:tr>
              <a:tr h="370840">
                <a:tc>
                  <a:txBody>
                    <a:bodyPr/>
                    <a:lstStyle/>
                    <a:p>
                      <a:r>
                        <a:rPr lang="en-US" dirty="0"/>
                        <a:t>High</a:t>
                      </a:r>
                    </a:p>
                  </a:txBody>
                  <a:tcPr/>
                </a:tc>
                <a:tc>
                  <a:txBody>
                    <a:bodyPr/>
                    <a:lstStyle/>
                    <a:p>
                      <a:pPr algn="ctr"/>
                      <a:r>
                        <a:rPr lang="en-US" dirty="0"/>
                        <a:t>50%</a:t>
                      </a:r>
                    </a:p>
                  </a:txBody>
                  <a:tcPr/>
                </a:tc>
                <a:extLst>
                  <a:ext uri="{0D108BD9-81ED-4DB2-BD59-A6C34878D82A}">
                    <a16:rowId xmlns:a16="http://schemas.microsoft.com/office/drawing/2014/main" val="2962851083"/>
                  </a:ext>
                </a:extLst>
              </a:tr>
              <a:tr h="370840">
                <a:tc>
                  <a:txBody>
                    <a:bodyPr/>
                    <a:lstStyle/>
                    <a:p>
                      <a:r>
                        <a:rPr lang="en-US" dirty="0"/>
                        <a:t>Moderate</a:t>
                      </a:r>
                    </a:p>
                  </a:txBody>
                  <a:tcPr/>
                </a:tc>
                <a:tc>
                  <a:txBody>
                    <a:bodyPr/>
                    <a:lstStyle/>
                    <a:p>
                      <a:pPr algn="ctr"/>
                      <a:r>
                        <a:rPr lang="en-US" dirty="0"/>
                        <a:t>30%</a:t>
                      </a:r>
                    </a:p>
                  </a:txBody>
                  <a:tcPr/>
                </a:tc>
                <a:extLst>
                  <a:ext uri="{0D108BD9-81ED-4DB2-BD59-A6C34878D82A}">
                    <a16:rowId xmlns:a16="http://schemas.microsoft.com/office/drawing/2014/main" val="2324674032"/>
                  </a:ext>
                </a:extLst>
              </a:tr>
              <a:tr h="370840">
                <a:tc>
                  <a:txBody>
                    <a:bodyPr/>
                    <a:lstStyle/>
                    <a:p>
                      <a:r>
                        <a:rPr lang="en-US" dirty="0"/>
                        <a:t>Low</a:t>
                      </a:r>
                    </a:p>
                  </a:txBody>
                  <a:tcPr/>
                </a:tc>
                <a:tc>
                  <a:txBody>
                    <a:bodyPr/>
                    <a:lstStyle/>
                    <a:p>
                      <a:pPr algn="ctr"/>
                      <a:r>
                        <a:rPr lang="en-US" dirty="0"/>
                        <a:t>&lt;30%</a:t>
                      </a:r>
                    </a:p>
                  </a:txBody>
                  <a:tcPr/>
                </a:tc>
                <a:extLst>
                  <a:ext uri="{0D108BD9-81ED-4DB2-BD59-A6C34878D82A}">
                    <a16:rowId xmlns:a16="http://schemas.microsoft.com/office/drawing/2014/main" val="2651225654"/>
                  </a:ext>
                </a:extLst>
              </a:tr>
            </a:tbl>
          </a:graphicData>
        </a:graphic>
      </p:graphicFrame>
      <p:pic>
        <p:nvPicPr>
          <p:cNvPr id="3" name="Picture 2">
            <a:extLst>
              <a:ext uri="{FF2B5EF4-FFF2-40B4-BE49-F238E27FC236}">
                <a16:creationId xmlns:a16="http://schemas.microsoft.com/office/drawing/2014/main" id="{F81C565B-AD9C-4D08-BE7A-456767022D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37" y="2237137"/>
            <a:ext cx="2624065" cy="3397092"/>
          </a:xfrm>
          <a:prstGeom prst="rect">
            <a:avLst/>
          </a:prstGeom>
        </p:spPr>
      </p:pic>
      <p:grpSp>
        <p:nvGrpSpPr>
          <p:cNvPr id="6" name="Group 5">
            <a:extLst>
              <a:ext uri="{FF2B5EF4-FFF2-40B4-BE49-F238E27FC236}">
                <a16:creationId xmlns:a16="http://schemas.microsoft.com/office/drawing/2014/main" id="{D2BFD4B8-9655-4FB6-982F-BAF96A9068F5}"/>
              </a:ext>
            </a:extLst>
          </p:cNvPr>
          <p:cNvGrpSpPr/>
          <p:nvPr/>
        </p:nvGrpSpPr>
        <p:grpSpPr>
          <a:xfrm>
            <a:off x="2748890" y="2458806"/>
            <a:ext cx="3904316" cy="2953754"/>
            <a:chOff x="2796917" y="2370853"/>
            <a:chExt cx="3154828" cy="2249908"/>
          </a:xfrm>
          <a:solidFill>
            <a:schemeClr val="bg1"/>
          </a:solidFill>
        </p:grpSpPr>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96917" y="2370853"/>
              <a:ext cx="3154828" cy="2249908"/>
            </a:xfrm>
            <a:prstGeom prst="rect">
              <a:avLst/>
            </a:prstGeom>
            <a:grpFill/>
          </p:spPr>
        </p:pic>
        <p:pic>
          <p:nvPicPr>
            <p:cNvPr id="15" name="Picture 14">
              <a:extLst>
                <a:ext uri="{FF2B5EF4-FFF2-40B4-BE49-F238E27FC236}">
                  <a16:creationId xmlns:a16="http://schemas.microsoft.com/office/drawing/2014/main" id="{6898CCD7-DBC7-4023-95FC-4FA05B3D3DFB}"/>
                </a:ext>
              </a:extLst>
            </p:cNvPr>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19203" y="2418129"/>
              <a:ext cx="1080762" cy="369332"/>
            </a:xfrm>
            <a:prstGeom prst="rect">
              <a:avLst/>
            </a:prstGeom>
            <a:grpFill/>
            <a:ln w="9525">
              <a:noFill/>
              <a:miter lim="800000"/>
              <a:headEnd/>
              <a:tailEnd/>
            </a:ln>
          </p:spPr>
        </p:pic>
      </p:grpSp>
      <p:pic>
        <p:nvPicPr>
          <p:cNvPr id="7" name="Picture 2">
            <a:extLst>
              <a:ext uri="{FF2B5EF4-FFF2-40B4-BE49-F238E27FC236}">
                <a16:creationId xmlns:a16="http://schemas.microsoft.com/office/drawing/2014/main" id="{F8AECFAA-6550-4DA6-A77E-09BA75CAE5FD}"/>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93921" y="683313"/>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2B481E7D-1983-4E13-AFFF-8F3F30366F22}"/>
              </a:ext>
            </a:extLst>
          </p:cNvPr>
          <p:cNvSpPr txBox="1"/>
          <p:nvPr/>
        </p:nvSpPr>
        <p:spPr>
          <a:xfrm>
            <a:off x="0" y="5783240"/>
            <a:ext cx="3666900" cy="584775"/>
          </a:xfrm>
          <a:prstGeom prst="rect">
            <a:avLst/>
          </a:prstGeom>
          <a:noFill/>
        </p:spPr>
        <p:txBody>
          <a:bodyPr wrap="square">
            <a:spAutoFit/>
          </a:bodyPr>
          <a:lstStyle/>
          <a:p>
            <a:pPr marL="114300" marR="0" indent="-114300">
              <a:spcBef>
                <a:spcPts val="0"/>
              </a:spcBef>
              <a:spcAft>
                <a:spcPts val="0"/>
              </a:spcAft>
            </a:pPr>
            <a:r>
              <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Comer, P.J., J.C. Hak, M.S. Reid, S.L. Auer, K.A. Schulz, H.H. Hamilton, R.L. Smyth and M.M. Kling. 2019. Habitat Climate Change Vulnerability Index Applied to Major Vegetation Types of the Western Interior United States. </a:t>
            </a:r>
            <a:r>
              <a:rPr lang="en-US" sz="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Land </a:t>
            </a:r>
            <a:r>
              <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2019, Volume 8, Issue 7, 108; doi:10.3390/</a:t>
            </a:r>
            <a:r>
              <a:rPr lang="en-US" sz="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11"/>
              </a:rPr>
              <a:t>land8070108</a:t>
            </a:r>
            <a:endParaRPr lang="en-US"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4999831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351023" y="-264416"/>
            <a:ext cx="6627410" cy="8382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eaLnBrk="1" hangingPunct="1">
              <a:lnSpc>
                <a:spcPct val="120000"/>
              </a:lnSpc>
              <a:defRPr/>
            </a:pPr>
            <a:endParaRPr lang="en-US" sz="3200" kern="0" dirty="0">
              <a:solidFill>
                <a:srgbClr val="FFFF99"/>
              </a:solidFill>
            </a:endParaRPr>
          </a:p>
          <a:p>
            <a:pPr eaLnBrk="1" hangingPunct="1">
              <a:lnSpc>
                <a:spcPct val="120000"/>
              </a:lnSpc>
              <a:defRPr/>
            </a:pPr>
            <a:r>
              <a:rPr lang="en-US" sz="3200" kern="0" dirty="0">
                <a:solidFill>
                  <a:schemeClr val="tx1"/>
                </a:solidFill>
                <a:effectLst>
                  <a:outerShdw blurRad="38100" dist="38100" dir="2700000" algn="tl">
                    <a:srgbClr val="000000">
                      <a:alpha val="43137"/>
                    </a:srgbClr>
                  </a:outerShdw>
                </a:effectLst>
              </a:rPr>
              <a:t>IUCN Criteria and Categories</a:t>
            </a:r>
          </a:p>
        </p:txBody>
      </p:sp>
      <p:graphicFrame>
        <p:nvGraphicFramePr>
          <p:cNvPr id="5" name="Table 4"/>
          <p:cNvGraphicFramePr>
            <a:graphicFrameLocks noGrp="1"/>
          </p:cNvGraphicFramePr>
          <p:nvPr>
            <p:extLst>
              <p:ext uri="{D42A27DB-BD31-4B8C-83A1-F6EECF244321}">
                <p14:modId xmlns:p14="http://schemas.microsoft.com/office/powerpoint/2010/main" val="4258351034"/>
              </p:ext>
            </p:extLst>
          </p:nvPr>
        </p:nvGraphicFramePr>
        <p:xfrm>
          <a:off x="1943099" y="2043316"/>
          <a:ext cx="8305801" cy="3716157"/>
        </p:xfrm>
        <a:graphic>
          <a:graphicData uri="http://schemas.openxmlformats.org/drawingml/2006/table">
            <a:tbl>
              <a:tblPr>
                <a:tableStyleId>{5C22544A-7EE6-4342-B048-85BDC9FD1C3A}</a:tableStyleId>
              </a:tblPr>
              <a:tblGrid>
                <a:gridCol w="1295400">
                  <a:extLst>
                    <a:ext uri="{9D8B030D-6E8A-4147-A177-3AD203B41FA5}">
                      <a16:colId xmlns:a16="http://schemas.microsoft.com/office/drawing/2014/main" val="20000"/>
                    </a:ext>
                  </a:extLst>
                </a:gridCol>
                <a:gridCol w="1028701">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524001">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1181099">
                  <a:extLst>
                    <a:ext uri="{9D8B030D-6E8A-4147-A177-3AD203B41FA5}">
                      <a16:colId xmlns:a16="http://schemas.microsoft.com/office/drawing/2014/main" val="20006"/>
                    </a:ext>
                  </a:extLst>
                </a:gridCol>
              </a:tblGrid>
              <a:tr h="228600">
                <a:tc>
                  <a:txBody>
                    <a:bodyPr/>
                    <a:lstStyle/>
                    <a:p>
                      <a:pPr marL="0" marR="0" algn="r">
                        <a:spcBef>
                          <a:spcPts val="0"/>
                        </a:spcBef>
                        <a:spcAft>
                          <a:spcPts val="0"/>
                        </a:spcAft>
                      </a:pPr>
                      <a:endParaRPr lang="en-US" sz="2400" b="0" dirty="0">
                        <a:effectLst/>
                        <a:latin typeface="+mn-lt"/>
                        <a:ea typeface="Times New Roman"/>
                      </a:endParaRPr>
                    </a:p>
                  </a:txBody>
                  <a:tcPr marL="68580" marR="68580" marT="0" marB="0" anchor="b">
                    <a:solidFill>
                      <a:schemeClr val="accent5">
                        <a:lumMod val="75000"/>
                      </a:schemeClr>
                    </a:solidFill>
                  </a:tcPr>
                </a:tc>
                <a:tc gridSpan="6">
                  <a:txBody>
                    <a:bodyPr/>
                    <a:lstStyle/>
                    <a:p>
                      <a:pPr marL="0" marR="0" algn="ctr">
                        <a:spcBef>
                          <a:spcPts val="0"/>
                        </a:spcBef>
                        <a:spcAft>
                          <a:spcPts val="0"/>
                        </a:spcAft>
                      </a:pPr>
                      <a:r>
                        <a:rPr lang="en-US" sz="1400" b="0" dirty="0">
                          <a:solidFill>
                            <a:schemeClr val="tx1"/>
                          </a:solidFill>
                          <a:effectLst/>
                          <a:latin typeface="+mn-lt"/>
                          <a:ea typeface="Times New Roman"/>
                        </a:rPr>
                        <a:t>CRITERIA</a:t>
                      </a: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dirty="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a:effectLst/>
                        <a:latin typeface="Times New Roman"/>
                        <a:ea typeface="Times New Roman"/>
                      </a:endParaRPr>
                    </a:p>
                  </a:txBody>
                  <a:tcPr marL="68580" marR="68580" marT="0" marB="0" anchor="b">
                    <a:solidFill>
                      <a:schemeClr val="accent5">
                        <a:lumMod val="75000"/>
                      </a:schemeClr>
                    </a:solidFill>
                  </a:tcPr>
                </a:tc>
                <a:tc hMerge="1">
                  <a:txBody>
                    <a:bodyPr/>
                    <a:lstStyle/>
                    <a:p>
                      <a:pPr marL="0" marR="0" algn="ctr">
                        <a:spcBef>
                          <a:spcPts val="0"/>
                        </a:spcBef>
                        <a:spcAft>
                          <a:spcPts val="0"/>
                        </a:spcAft>
                      </a:pPr>
                      <a:endParaRPr lang="en-US" sz="2400" dirty="0">
                        <a:effectLst/>
                        <a:latin typeface="Times New Roman"/>
                        <a:ea typeface="Times New Roman"/>
                      </a:endParaRPr>
                    </a:p>
                  </a:txBody>
                  <a:tcPr marL="68580" marR="68580" marT="0" marB="0" anchor="b">
                    <a:solidFill>
                      <a:schemeClr val="accent5">
                        <a:lumMod val="75000"/>
                      </a:schemeClr>
                    </a:solidFill>
                  </a:tcPr>
                </a:tc>
                <a:extLst>
                  <a:ext uri="{0D108BD9-81ED-4DB2-BD59-A6C34878D82A}">
                    <a16:rowId xmlns:a16="http://schemas.microsoft.com/office/drawing/2014/main" val="10000"/>
                  </a:ext>
                </a:extLst>
              </a:tr>
              <a:tr h="476870">
                <a:tc>
                  <a:txBody>
                    <a:bodyPr/>
                    <a:lstStyle/>
                    <a:p>
                      <a:pPr marL="0" marR="0" algn="r">
                        <a:spcBef>
                          <a:spcPts val="0"/>
                        </a:spcBef>
                        <a:spcAft>
                          <a:spcPts val="0"/>
                        </a:spcAft>
                      </a:pPr>
                      <a:endParaRPr lang="en-US" sz="2400" b="0" dirty="0">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A</a:t>
                      </a:r>
                    </a:p>
                    <a:p>
                      <a:pPr marL="0" marR="0" algn="ctr">
                        <a:spcBef>
                          <a:spcPts val="0"/>
                        </a:spcBef>
                        <a:spcAft>
                          <a:spcPts val="0"/>
                        </a:spcAft>
                      </a:pPr>
                      <a:r>
                        <a:rPr lang="en-AU" sz="1200" b="0" dirty="0">
                          <a:solidFill>
                            <a:schemeClr val="tx1"/>
                          </a:solidFill>
                          <a:effectLst/>
                          <a:latin typeface="+mn-lt"/>
                          <a:ea typeface="Times New Roman"/>
                        </a:rPr>
                        <a:t>Reduced Extent</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B</a:t>
                      </a:r>
                    </a:p>
                    <a:p>
                      <a:pPr marL="0" marR="0" algn="ctr">
                        <a:spcBef>
                          <a:spcPts val="0"/>
                        </a:spcBef>
                        <a:spcAft>
                          <a:spcPts val="0"/>
                        </a:spcAft>
                      </a:pPr>
                      <a:r>
                        <a:rPr lang="en-AU" sz="1200" b="0" dirty="0">
                          <a:solidFill>
                            <a:schemeClr val="tx1"/>
                          </a:solidFill>
                          <a:effectLst/>
                          <a:latin typeface="+mn-lt"/>
                          <a:ea typeface="Times New Roman"/>
                        </a:rPr>
                        <a:t>Restricted</a:t>
                      </a:r>
                      <a:r>
                        <a:rPr lang="en-AU" sz="1200" b="0" baseline="0" dirty="0">
                          <a:solidFill>
                            <a:schemeClr val="tx1"/>
                          </a:solidFill>
                          <a:effectLst/>
                          <a:latin typeface="+mn-lt"/>
                          <a:ea typeface="Times New Roman"/>
                        </a:rPr>
                        <a:t> Distribution</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C </a:t>
                      </a:r>
                      <a:r>
                        <a:rPr lang="en-AU" sz="1200" b="0" dirty="0">
                          <a:solidFill>
                            <a:schemeClr val="tx1"/>
                          </a:solidFill>
                          <a:effectLst/>
                          <a:latin typeface="+mn-lt"/>
                        </a:rPr>
                        <a:t>Environmental Degradation</a:t>
                      </a:r>
                      <a:endParaRPr lang="en-US" sz="12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D</a:t>
                      </a:r>
                      <a:r>
                        <a:rPr lang="en-US" sz="2400" b="0" baseline="0" dirty="0">
                          <a:solidFill>
                            <a:schemeClr val="tx1"/>
                          </a:solidFill>
                          <a:effectLst/>
                          <a:latin typeface="+mn-lt"/>
                        </a:rPr>
                        <a:t> </a:t>
                      </a:r>
                    </a:p>
                    <a:p>
                      <a:pPr marL="0" marR="0" algn="ctr">
                        <a:spcBef>
                          <a:spcPts val="0"/>
                        </a:spcBef>
                        <a:spcAft>
                          <a:spcPts val="0"/>
                        </a:spcAft>
                      </a:pPr>
                      <a:r>
                        <a:rPr lang="en-US" sz="1200" b="0" baseline="0" dirty="0">
                          <a:solidFill>
                            <a:schemeClr val="tx1"/>
                          </a:solidFill>
                          <a:effectLst/>
                          <a:latin typeface="+mn-lt"/>
                        </a:rPr>
                        <a:t>Biotic Process Disruption</a:t>
                      </a:r>
                      <a:endParaRPr lang="en-AU" sz="1200" b="0" dirty="0">
                        <a:solidFill>
                          <a:schemeClr val="tx1"/>
                        </a:solidFill>
                        <a:effectLst/>
                        <a:latin typeface="+mn-lt"/>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E</a:t>
                      </a:r>
                      <a:endParaRPr lang="en-US" sz="24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latin typeface="+mn-lt"/>
                        </a:rPr>
                        <a:t>overall</a:t>
                      </a:r>
                      <a:endParaRPr lang="en-US" sz="2400" b="0" dirty="0">
                        <a:solidFill>
                          <a:schemeClr val="tx1"/>
                        </a:solidFill>
                        <a:effectLst/>
                        <a:latin typeface="+mn-lt"/>
                        <a:ea typeface="Times New Roman"/>
                      </a:endParaRPr>
                    </a:p>
                  </a:txBody>
                  <a:tcPr marL="68580" marR="68580" marT="0" marB="0" anchor="b">
                    <a:solidFill>
                      <a:schemeClr val="accent5">
                        <a:lumMod val="75000"/>
                      </a:schemeClr>
                    </a:solidFill>
                  </a:tcPr>
                </a:tc>
                <a:extLst>
                  <a:ext uri="{0D108BD9-81ED-4DB2-BD59-A6C34878D82A}">
                    <a16:rowId xmlns:a16="http://schemas.microsoft.com/office/drawing/2014/main" val="10001"/>
                  </a:ext>
                </a:extLst>
              </a:tr>
              <a:tr h="927302">
                <a:tc>
                  <a:txBody>
                    <a:bodyPr/>
                    <a:lstStyle/>
                    <a:p>
                      <a:pPr marL="0" marR="0" algn="ctr">
                        <a:spcBef>
                          <a:spcPts val="0"/>
                        </a:spcBef>
                        <a:spcAft>
                          <a:spcPts val="0"/>
                        </a:spcAft>
                      </a:pPr>
                      <a:r>
                        <a:rPr lang="en-AU" sz="2000" b="0" dirty="0">
                          <a:solidFill>
                            <a:schemeClr val="tx1"/>
                          </a:solidFill>
                          <a:effectLst/>
                          <a:latin typeface="+mn-lt"/>
                        </a:rPr>
                        <a:t>Subcrit.1</a:t>
                      </a:r>
                    </a:p>
                    <a:p>
                      <a:pPr marL="0" marR="0" algn="ctr">
                        <a:spcBef>
                          <a:spcPts val="0"/>
                        </a:spcBef>
                        <a:spcAft>
                          <a:spcPts val="0"/>
                        </a:spcAft>
                      </a:pPr>
                      <a:r>
                        <a:rPr lang="en-AU" sz="1400" b="0" dirty="0">
                          <a:solidFill>
                            <a:schemeClr val="tx1"/>
                          </a:solidFill>
                          <a:effectLst/>
                          <a:latin typeface="+mn-lt"/>
                          <a:ea typeface="Times New Roman"/>
                        </a:rPr>
                        <a:t>(past 50 </a:t>
                      </a:r>
                      <a:r>
                        <a:rPr lang="en-AU" sz="1400" b="0" dirty="0" err="1">
                          <a:solidFill>
                            <a:schemeClr val="tx1"/>
                          </a:solidFill>
                          <a:effectLst/>
                          <a:latin typeface="+mn-lt"/>
                          <a:ea typeface="Times New Roman"/>
                        </a:rPr>
                        <a:t>yrs</a:t>
                      </a:r>
                      <a:r>
                        <a:rPr lang="en-AU" sz="1400" b="0" dirty="0">
                          <a:solidFill>
                            <a:schemeClr val="tx1"/>
                          </a:solidFill>
                          <a:effectLst/>
                          <a:latin typeface="+mn-lt"/>
                          <a:ea typeface="Times New Roman"/>
                        </a:rPr>
                        <a:t>)</a:t>
                      </a:r>
                      <a:endParaRPr lang="en-US" sz="1400" b="0" dirty="0">
                        <a:solidFill>
                          <a:schemeClr val="tx1"/>
                        </a:solidFill>
                        <a:effectLst/>
                        <a:latin typeface="+mn-lt"/>
                        <a:ea typeface="Times New Roman"/>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rPr>
                        <a:t>DD</a:t>
                      </a:r>
                      <a:endParaRPr lang="en-US" sz="2400" b="0" dirty="0">
                        <a:solidFill>
                          <a:schemeClr val="tx1"/>
                        </a:solidFill>
                        <a:effectLst>
                          <a:outerShdw blurRad="38100" dist="38100" dir="2700000" algn="tl">
                            <a:srgbClr val="000000">
                              <a:alpha val="43137"/>
                            </a:srgbClr>
                          </a:outerShdw>
                        </a:effectLst>
                        <a:latin typeface="+mn-lt"/>
                        <a:ea typeface="Times New Roman"/>
                      </a:endParaRPr>
                    </a:p>
                  </a:txBody>
                  <a:tcPr marL="68580" marR="68580" marT="0" marB="0" anchor="b">
                    <a:solidFill>
                      <a:schemeClr val="bg1">
                        <a:lumMod val="75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ea typeface="+mn-ea"/>
                        </a:rPr>
                        <a:t>LC</a:t>
                      </a:r>
                    </a:p>
                    <a:p>
                      <a:pPr marL="0" marR="0" algn="ctr">
                        <a:spcBef>
                          <a:spcPts val="0"/>
                        </a:spcBef>
                        <a:spcAft>
                          <a:spcPts val="0"/>
                        </a:spcAft>
                      </a:pPr>
                      <a:r>
                        <a:rPr lang="en-AU" sz="1600" b="0" dirty="0">
                          <a:solidFill>
                            <a:schemeClr val="tx1"/>
                          </a:solidFill>
                          <a:effectLst>
                            <a:outerShdw blurRad="38100" dist="38100" dir="2700000" algn="tl">
                              <a:srgbClr val="000000">
                                <a:alpha val="43137"/>
                              </a:srgbClr>
                            </a:outerShdw>
                          </a:effectLst>
                          <a:latin typeface="+mn-lt"/>
                          <a:ea typeface="+mn-ea"/>
                        </a:rPr>
                        <a:t>(current extent)</a:t>
                      </a:r>
                      <a:endParaRPr lang="en-US" sz="1600" b="0" dirty="0">
                        <a:solidFill>
                          <a:schemeClr val="tx1"/>
                        </a:solidFill>
                        <a:effectLst>
                          <a:outerShdw blurRad="38100" dist="38100" dir="2700000" algn="tl">
                            <a:srgbClr val="000000">
                              <a:alpha val="43137"/>
                            </a:srgbClr>
                          </a:outerShdw>
                        </a:effectLst>
                        <a:latin typeface="+mn-lt"/>
                        <a:ea typeface="Times New Roman"/>
                      </a:endParaRPr>
                    </a:p>
                  </a:txBody>
                  <a:tcPr marL="68580" marR="68580" marT="0" marB="0" anchor="b">
                    <a:solidFill>
                      <a:schemeClr val="accent4">
                        <a:lumMod val="75000"/>
                      </a:schemeClr>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AU" sz="2400" b="0" dirty="0">
                          <a:solidFill>
                            <a:schemeClr val="tx1"/>
                          </a:solidFill>
                          <a:effectLst/>
                          <a:latin typeface="+mn-lt"/>
                        </a:rPr>
                        <a:t>NE</a:t>
                      </a:r>
                      <a:endParaRPr lang="en-US" sz="1100" b="0" dirty="0">
                        <a:solidFill>
                          <a:schemeClr val="tx1"/>
                        </a:solidFill>
                        <a:effectLst/>
                        <a:latin typeface="+mn-lt"/>
                        <a:ea typeface="Times New Roman"/>
                      </a:endParaRPr>
                    </a:p>
                  </a:txBody>
                  <a:tcPr marL="68580" marR="68580" marT="0" marB="0" anchor="b"/>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AU" sz="2400" b="0" dirty="0">
                          <a:solidFill>
                            <a:schemeClr val="tx1"/>
                          </a:solidFill>
                          <a:effectLst/>
                          <a:latin typeface="+mn-lt"/>
                        </a:rPr>
                        <a:t>NE</a:t>
                      </a:r>
                      <a:endParaRPr lang="en-US" sz="1100" b="0" dirty="0">
                        <a:solidFill>
                          <a:schemeClr val="tx1"/>
                        </a:solidFill>
                        <a:effectLst/>
                        <a:latin typeface="+mn-lt"/>
                        <a:ea typeface="Times New Roman"/>
                      </a:endParaRPr>
                    </a:p>
                  </a:txBody>
                  <a:tcPr marL="68580" marR="68580" marT="0" marB="0" anchor="b"/>
                </a:tc>
                <a:tc>
                  <a:txBody>
                    <a:bodyPr/>
                    <a:lstStyle/>
                    <a:p>
                      <a:pPr marL="0" marR="0" algn="ctr">
                        <a:spcBef>
                          <a:spcPts val="0"/>
                        </a:spcBef>
                        <a:spcAft>
                          <a:spcPts val="0"/>
                        </a:spcAft>
                      </a:pPr>
                      <a:r>
                        <a:rPr lang="en-AU" sz="2400" b="0" kern="1200" dirty="0">
                          <a:solidFill>
                            <a:schemeClr val="dk1"/>
                          </a:solidFill>
                          <a:effectLst/>
                          <a:latin typeface="+mn-lt"/>
                          <a:ea typeface="+mn-ea"/>
                          <a:cs typeface="+mn-cs"/>
                        </a:rPr>
                        <a:t>NE</a:t>
                      </a:r>
                      <a:endParaRPr lang="en-US" sz="2400" b="0" kern="1200" dirty="0">
                        <a:solidFill>
                          <a:schemeClr val="dk1"/>
                        </a:solidFill>
                        <a:effectLst/>
                        <a:latin typeface="+mn-lt"/>
                        <a:ea typeface="Times New Roman"/>
                        <a:cs typeface="+mn-cs"/>
                      </a:endParaRPr>
                    </a:p>
                  </a:txBody>
                  <a:tcPr marL="68580" marR="68580" marT="0" marB="0" anchor="b"/>
                </a:tc>
                <a:tc>
                  <a:txBody>
                    <a:bodyPr/>
                    <a:lstStyle/>
                    <a:p>
                      <a:pPr marL="0" marR="0" algn="ctr">
                        <a:spcBef>
                          <a:spcPts val="0"/>
                        </a:spcBef>
                        <a:spcAft>
                          <a:spcPts val="0"/>
                        </a:spcAft>
                      </a:pPr>
                      <a:r>
                        <a:rPr lang="en-AU" sz="2400" b="1" dirty="0">
                          <a:solidFill>
                            <a:schemeClr val="tx1"/>
                          </a:solidFill>
                          <a:effectLst>
                            <a:outerShdw blurRad="38100" dist="38100" dir="2700000" algn="tl">
                              <a:srgbClr val="000000">
                                <a:alpha val="43137"/>
                              </a:srgbClr>
                            </a:outerShdw>
                          </a:effectLst>
                          <a:latin typeface="+mn-lt"/>
                        </a:rPr>
                        <a:t>NT</a:t>
                      </a:r>
                      <a:r>
                        <a:rPr lang="en-AU" sz="2400" b="1" dirty="0">
                          <a:effectLst/>
                          <a:latin typeface="+mn-lt"/>
                        </a:rPr>
                        <a:t> </a:t>
                      </a:r>
                    </a:p>
                  </a:txBody>
                  <a:tcPr marL="68580" marR="68580" marT="0" marB="0" anchor="b">
                    <a:solidFill>
                      <a:srgbClr val="92D050"/>
                    </a:solidFill>
                  </a:tcPr>
                </a:tc>
                <a:extLst>
                  <a:ext uri="{0D108BD9-81ED-4DB2-BD59-A6C34878D82A}">
                    <a16:rowId xmlns:a16="http://schemas.microsoft.com/office/drawing/2014/main" val="10002"/>
                  </a:ext>
                </a:extLst>
              </a:tr>
              <a:tr h="838135">
                <a:tc>
                  <a:txBody>
                    <a:bodyPr/>
                    <a:lstStyle/>
                    <a:p>
                      <a:pPr marL="0" marR="0" algn="ctr">
                        <a:spcBef>
                          <a:spcPts val="0"/>
                        </a:spcBef>
                        <a:spcAft>
                          <a:spcPts val="0"/>
                        </a:spcAft>
                      </a:pPr>
                      <a:r>
                        <a:rPr lang="en-AU" sz="2000" b="0" dirty="0" err="1">
                          <a:solidFill>
                            <a:schemeClr val="tx1"/>
                          </a:solidFill>
                          <a:effectLst/>
                          <a:latin typeface="+mn-lt"/>
                        </a:rPr>
                        <a:t>Subcrit</a:t>
                      </a:r>
                      <a:r>
                        <a:rPr lang="en-AU" sz="2000" b="0" dirty="0">
                          <a:solidFill>
                            <a:schemeClr val="tx1"/>
                          </a:solidFill>
                          <a:effectLst/>
                          <a:latin typeface="+mn-lt"/>
                        </a:rPr>
                        <a:t>. 2</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n-lt"/>
                          <a:ea typeface="Times New Roman"/>
                          <a:cs typeface="+mn-cs"/>
                        </a:rPr>
                        <a:t>(next 50 </a:t>
                      </a:r>
                      <a:r>
                        <a:rPr lang="en-AU" sz="1400" b="0" kern="1200" dirty="0" err="1">
                          <a:solidFill>
                            <a:schemeClr val="tx1"/>
                          </a:solidFill>
                          <a:effectLst/>
                          <a:latin typeface="+mn-lt"/>
                          <a:ea typeface="Times New Roman"/>
                          <a:cs typeface="+mn-cs"/>
                        </a:rPr>
                        <a:t>yrs</a:t>
                      </a:r>
                      <a:r>
                        <a:rPr lang="en-AU" sz="1400" b="0" kern="1200" dirty="0">
                          <a:solidFill>
                            <a:schemeClr val="tx1"/>
                          </a:solidFill>
                          <a:effectLst/>
                          <a:latin typeface="+mn-lt"/>
                          <a:ea typeface="Times New Roman"/>
                          <a:cs typeface="+mn-cs"/>
                        </a:rPr>
                        <a:t>)</a:t>
                      </a:r>
                      <a:endParaRPr lang="en-US" sz="1400" b="0" kern="1200" dirty="0">
                        <a:solidFill>
                          <a:schemeClr val="tx1"/>
                        </a:solidFill>
                        <a:effectLst/>
                        <a:latin typeface="+mn-lt"/>
                        <a:ea typeface="Times New Roman"/>
                        <a:cs typeface="+mn-cs"/>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dirty="0">
                          <a:solidFill>
                            <a:schemeClr val="tx1"/>
                          </a:solidFill>
                          <a:effectLst>
                            <a:outerShdw blurRad="38100" dist="38100" dir="2700000" algn="tl">
                              <a:srgbClr val="000000">
                                <a:alpha val="43137"/>
                              </a:srgbClr>
                            </a:outerShdw>
                          </a:effectLst>
                          <a:latin typeface="+mn-lt"/>
                          <a:ea typeface="+mn-ea"/>
                        </a:rPr>
                        <a:t>DD</a:t>
                      </a:r>
                      <a:endParaRPr lang="en-US" sz="2400" b="0" dirty="0">
                        <a:solidFill>
                          <a:schemeClr val="tx1"/>
                        </a:solidFill>
                        <a:effectLst>
                          <a:outerShdw blurRad="38100" dist="38100" dir="2700000" algn="tl">
                            <a:srgbClr val="000000">
                              <a:alpha val="43137"/>
                            </a:srgbClr>
                          </a:outerShdw>
                        </a:effectLst>
                        <a:latin typeface="+mn-lt"/>
                        <a:ea typeface="Times New Roman"/>
                      </a:endParaRPr>
                    </a:p>
                  </a:txBody>
                  <a:tcPr marL="68580" marR="68580" marT="0" marB="0" anchor="b">
                    <a:solidFill>
                      <a:schemeClr val="bg1">
                        <a:lumMod val="75000"/>
                      </a:schemeClr>
                    </a:solidFill>
                  </a:tcPr>
                </a:tc>
                <a:tc>
                  <a:txBody>
                    <a:bodyPr/>
                    <a:lstStyle/>
                    <a:p>
                      <a:pPr marL="0" marR="0" algn="ctr">
                        <a:spcBef>
                          <a:spcPts val="0"/>
                        </a:spcBef>
                        <a:spcAft>
                          <a:spcPts val="0"/>
                        </a:spcAft>
                      </a:pPr>
                      <a:endParaRPr lang="en-AU" sz="2400" b="0" dirty="0">
                        <a:solidFill>
                          <a:schemeClr val="bg1"/>
                        </a:solidFill>
                        <a:effectLst>
                          <a:outerShdw blurRad="38100" dist="38100" dir="2700000" algn="tl">
                            <a:srgbClr val="000000">
                              <a:alpha val="43137"/>
                            </a:srgbClr>
                          </a:outerShdw>
                        </a:effectLst>
                        <a:latin typeface="+mn-lt"/>
                      </a:endParaRPr>
                    </a:p>
                  </a:txBody>
                  <a:tcPr marL="68580" marR="68580" marT="0" marB="0" anchor="b"/>
                </a:tc>
                <a:tc>
                  <a:txBody>
                    <a:bodyPr/>
                    <a:lstStyle/>
                    <a:p>
                      <a:pPr marL="0" marR="0" algn="ctr">
                        <a:spcBef>
                          <a:spcPts val="0"/>
                        </a:spcBef>
                        <a:spcAft>
                          <a:spcPts val="0"/>
                        </a:spcAft>
                      </a:pPr>
                      <a:r>
                        <a:rPr lang="en-US" sz="2400" b="0" kern="1200" dirty="0">
                          <a:solidFill>
                            <a:schemeClr val="tx1"/>
                          </a:solidFill>
                          <a:effectLst/>
                          <a:latin typeface="+mn-lt"/>
                          <a:ea typeface="Times New Roman"/>
                          <a:cs typeface="+mn-cs"/>
                        </a:rPr>
                        <a:t>NE</a:t>
                      </a:r>
                    </a:p>
                  </a:txBody>
                  <a:tcPr marL="68580" marR="68580" marT="0" marB="0" anchor="b"/>
                </a:tc>
                <a:tc>
                  <a:txBody>
                    <a:bodyPr/>
                    <a:lstStyle/>
                    <a:p>
                      <a:pPr marL="0" marR="0" algn="ctr">
                        <a:spcBef>
                          <a:spcPts val="0"/>
                        </a:spcBef>
                        <a:spcAft>
                          <a:spcPts val="0"/>
                        </a:spcAft>
                      </a:pPr>
                      <a:r>
                        <a:rPr lang="en-AU" sz="2400" b="0" dirty="0">
                          <a:solidFill>
                            <a:schemeClr val="tx1"/>
                          </a:solidFill>
                          <a:effectLst/>
                          <a:latin typeface="+mn-lt"/>
                          <a:ea typeface="+mn-ea"/>
                        </a:rPr>
                        <a:t>NE</a:t>
                      </a:r>
                      <a:endParaRPr lang="en-US" sz="2400" b="0" dirty="0">
                        <a:solidFill>
                          <a:schemeClr val="tx1"/>
                        </a:solidFill>
                        <a:effectLst/>
                        <a:latin typeface="+mn-lt"/>
                        <a:ea typeface="Times New Roman"/>
                      </a:endParaRPr>
                    </a:p>
                  </a:txBody>
                  <a:tcPr marL="68580" marR="68580" marT="0" marB="0" anchor="b"/>
                </a:tc>
                <a:tc>
                  <a:txBody>
                    <a:bodyPr/>
                    <a:lstStyle/>
                    <a:p>
                      <a:pPr marL="0" marR="0" algn="ctr">
                        <a:spcBef>
                          <a:spcPts val="0"/>
                        </a:spcBef>
                        <a:spcAft>
                          <a:spcPts val="0"/>
                        </a:spcAft>
                      </a:pPr>
                      <a:r>
                        <a:rPr lang="en-AU" sz="2400" b="0" dirty="0">
                          <a:effectLst>
                            <a:outerShdw blurRad="38100" dist="38100" dir="2700000" algn="tl">
                              <a:srgbClr val="000000">
                                <a:alpha val="43137"/>
                              </a:srgbClr>
                            </a:outerShdw>
                          </a:effectLst>
                          <a:latin typeface="+mn-lt"/>
                        </a:rPr>
                        <a:t> </a:t>
                      </a:r>
                      <a:endParaRPr lang="en-US" sz="2400" b="0" dirty="0">
                        <a:effectLst>
                          <a:outerShdw blurRad="38100" dist="38100" dir="2700000" algn="tl">
                            <a:srgbClr val="000000">
                              <a:alpha val="43137"/>
                            </a:srgbClr>
                          </a:outerShdw>
                        </a:effectLst>
                        <a:latin typeface="+mn-lt"/>
                        <a:ea typeface="Times New Roman"/>
                      </a:endParaRPr>
                    </a:p>
                  </a:txBody>
                  <a:tcPr marL="68580" marR="68580" marT="0" marB="0" anchor="b"/>
                </a:tc>
                <a:tc>
                  <a:txBody>
                    <a:bodyPr/>
                    <a:lstStyle/>
                    <a:p>
                      <a:pPr marL="0" marR="0" algn="ctr">
                        <a:spcBef>
                          <a:spcPts val="0"/>
                        </a:spcBef>
                        <a:spcAft>
                          <a:spcPts val="0"/>
                        </a:spcAft>
                      </a:pPr>
                      <a:r>
                        <a:rPr lang="en-AU" sz="2400" b="0" dirty="0">
                          <a:effectLst/>
                          <a:latin typeface="+mn-lt"/>
                        </a:rPr>
                        <a:t> </a:t>
                      </a:r>
                      <a:endParaRPr lang="en-US" sz="2400" b="0" dirty="0">
                        <a:effectLst/>
                        <a:latin typeface="+mn-lt"/>
                        <a:ea typeface="Times New Roman"/>
                      </a:endParaRPr>
                    </a:p>
                  </a:txBody>
                  <a:tcPr marL="68580" marR="68580" marT="0" marB="0" anchor="b"/>
                </a:tc>
                <a:extLst>
                  <a:ext uri="{0D108BD9-81ED-4DB2-BD59-A6C34878D82A}">
                    <a16:rowId xmlns:a16="http://schemas.microsoft.com/office/drawing/2014/main" val="10003"/>
                  </a:ext>
                </a:extLst>
              </a:tr>
              <a:tr h="798724">
                <a:tc>
                  <a:txBody>
                    <a:bodyPr/>
                    <a:lstStyle/>
                    <a:p>
                      <a:pPr marL="0" marR="0" algn="ctr">
                        <a:spcBef>
                          <a:spcPts val="0"/>
                        </a:spcBef>
                        <a:spcAft>
                          <a:spcPts val="0"/>
                        </a:spcAft>
                      </a:pPr>
                      <a:r>
                        <a:rPr lang="en-AU" sz="2000" b="0" dirty="0" err="1">
                          <a:solidFill>
                            <a:schemeClr val="tx1"/>
                          </a:solidFill>
                          <a:effectLst/>
                          <a:latin typeface="+mn-lt"/>
                        </a:rPr>
                        <a:t>Subcrit</a:t>
                      </a:r>
                      <a:r>
                        <a:rPr lang="en-AU" sz="2000" b="0" dirty="0">
                          <a:solidFill>
                            <a:schemeClr val="tx1"/>
                          </a:solidFill>
                          <a:effectLst/>
                          <a:latin typeface="+mn-lt"/>
                        </a:rPr>
                        <a:t>. 3</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b="0" kern="1200" dirty="0">
                          <a:solidFill>
                            <a:schemeClr val="tx1"/>
                          </a:solidFill>
                          <a:effectLst/>
                          <a:latin typeface="+mn-lt"/>
                          <a:ea typeface="Times New Roman"/>
                          <a:cs typeface="+mn-cs"/>
                        </a:rPr>
                        <a:t>(since</a:t>
                      </a:r>
                      <a:r>
                        <a:rPr lang="en-AU" sz="1400" b="0" kern="1200" baseline="0" dirty="0">
                          <a:solidFill>
                            <a:schemeClr val="tx1"/>
                          </a:solidFill>
                          <a:effectLst/>
                          <a:latin typeface="+mn-lt"/>
                          <a:ea typeface="Times New Roman"/>
                          <a:cs typeface="+mn-cs"/>
                        </a:rPr>
                        <a:t> 1750</a:t>
                      </a:r>
                      <a:r>
                        <a:rPr lang="en-AU" sz="1400" b="0" kern="1200" dirty="0">
                          <a:solidFill>
                            <a:schemeClr val="tx1"/>
                          </a:solidFill>
                          <a:effectLst/>
                          <a:latin typeface="+mn-lt"/>
                          <a:ea typeface="Times New Roman"/>
                          <a:cs typeface="+mn-cs"/>
                        </a:rPr>
                        <a:t>)</a:t>
                      </a:r>
                      <a:endParaRPr lang="en-US" sz="1400" b="0" kern="1200" dirty="0">
                        <a:solidFill>
                          <a:schemeClr val="tx1"/>
                        </a:solidFill>
                        <a:effectLst/>
                        <a:latin typeface="+mn-lt"/>
                        <a:ea typeface="Times New Roman"/>
                        <a:cs typeface="+mn-cs"/>
                      </a:endParaRPr>
                    </a:p>
                  </a:txBody>
                  <a:tcPr marL="68580" marR="68580" marT="0" marB="0" anchor="b">
                    <a:solidFill>
                      <a:schemeClr val="accent5">
                        <a:lumMod val="75000"/>
                      </a:schemeClr>
                    </a:solidFill>
                  </a:tcPr>
                </a:tc>
                <a:tc>
                  <a:txBody>
                    <a:bodyPr/>
                    <a:lstStyle/>
                    <a:p>
                      <a:pPr marL="0" marR="0" algn="ctr">
                        <a:spcBef>
                          <a:spcPts val="0"/>
                        </a:spcBef>
                        <a:spcAft>
                          <a:spcPts val="0"/>
                        </a:spcAft>
                      </a:pPr>
                      <a:r>
                        <a:rPr lang="en-AU" sz="2400" b="0" baseline="0" dirty="0">
                          <a:solidFill>
                            <a:schemeClr val="tx1"/>
                          </a:solidFill>
                          <a:effectLst>
                            <a:outerShdw blurRad="38100" dist="38100" dir="2700000" algn="tl">
                              <a:srgbClr val="000000">
                                <a:alpha val="43137"/>
                              </a:srgbClr>
                            </a:outerShdw>
                          </a:effectLst>
                          <a:latin typeface="+mn-lt"/>
                        </a:rPr>
                        <a:t>LC</a:t>
                      </a:r>
                      <a:endParaRPr lang="en-AU" sz="2400" b="0" dirty="0">
                        <a:solidFill>
                          <a:schemeClr val="tx1"/>
                        </a:solidFill>
                        <a:effectLst>
                          <a:outerShdw blurRad="38100" dist="38100" dir="2700000" algn="tl">
                            <a:srgbClr val="000000">
                              <a:alpha val="43137"/>
                            </a:srgbClr>
                          </a:outerShdw>
                        </a:effectLst>
                        <a:latin typeface="+mn-lt"/>
                      </a:endParaRPr>
                    </a:p>
                  </a:txBody>
                  <a:tcPr marL="68580" marR="68580" marT="0" marB="0" anchor="b">
                    <a:solidFill>
                      <a:schemeClr val="accent4">
                        <a:lumMod val="75000"/>
                      </a:schemeClr>
                    </a:solidFill>
                  </a:tcPr>
                </a:tc>
                <a:tc>
                  <a:txBody>
                    <a:bodyPr/>
                    <a:lstStyle/>
                    <a:p>
                      <a:pPr marL="0" marR="0" algn="ctr">
                        <a:spcBef>
                          <a:spcPts val="0"/>
                        </a:spcBef>
                        <a:spcAft>
                          <a:spcPts val="0"/>
                        </a:spcAft>
                      </a:pPr>
                      <a:endParaRPr lang="en-US" sz="2400" b="0" dirty="0">
                        <a:solidFill>
                          <a:schemeClr val="bg1"/>
                        </a:solidFill>
                        <a:effectLst>
                          <a:outerShdw blurRad="38100" dist="38100" dir="2700000" algn="tl">
                            <a:srgbClr val="000000">
                              <a:alpha val="43137"/>
                            </a:srgbClr>
                          </a:outerShdw>
                        </a:effectLst>
                        <a:latin typeface="+mn-lt"/>
                        <a:ea typeface="Times New Roman"/>
                      </a:endParaRPr>
                    </a:p>
                  </a:txBody>
                  <a:tcPr marL="68580" marR="68580" marT="0" marB="0" anchor="b"/>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AU" sz="2400" b="0" dirty="0">
                          <a:solidFill>
                            <a:schemeClr val="tx1"/>
                          </a:solidFill>
                          <a:effectLst>
                            <a:outerShdw blurRad="38100" dist="38100" dir="2700000" algn="tl">
                              <a:srgbClr val="000000">
                                <a:alpha val="43137"/>
                              </a:srgbClr>
                            </a:outerShdw>
                          </a:effectLst>
                          <a:latin typeface="+mn-lt"/>
                        </a:rPr>
                        <a:t>NT</a:t>
                      </a:r>
                    </a:p>
                    <a:p>
                      <a:pPr marL="0" marR="0" lvl="0" indent="0" algn="ctr" defTabSz="457207" rtl="0" eaLnBrk="1" fontAlgn="auto" latinLnBrk="0" hangingPunct="1">
                        <a:lnSpc>
                          <a:spcPct val="100000"/>
                        </a:lnSpc>
                        <a:spcBef>
                          <a:spcPts val="0"/>
                        </a:spcBef>
                        <a:spcAft>
                          <a:spcPts val="0"/>
                        </a:spcAft>
                        <a:buClrTx/>
                        <a:buSzTx/>
                        <a:buFontTx/>
                        <a:buNone/>
                        <a:tabLst/>
                        <a:defRPr/>
                      </a:pPr>
                      <a:r>
                        <a:rPr lang="en-AU" sz="1600" b="0" dirty="0">
                          <a:solidFill>
                            <a:schemeClr val="tx1"/>
                          </a:solidFill>
                          <a:effectLst>
                            <a:outerShdw blurRad="38100" dist="38100" dir="2700000" algn="tl">
                              <a:srgbClr val="000000">
                                <a:alpha val="43137"/>
                              </a:srgbClr>
                            </a:outerShdw>
                          </a:effectLst>
                          <a:latin typeface="+mn-lt"/>
                        </a:rPr>
                        <a:t>(fire regime alteration)</a:t>
                      </a:r>
                      <a:endParaRPr lang="en-US" sz="1600" b="0" dirty="0">
                        <a:solidFill>
                          <a:schemeClr val="tx1"/>
                        </a:solidFill>
                        <a:effectLst>
                          <a:outerShdw blurRad="38100" dist="38100" dir="2700000" algn="tl">
                            <a:srgbClr val="000000">
                              <a:alpha val="43137"/>
                            </a:srgbClr>
                          </a:outerShdw>
                        </a:effectLst>
                        <a:latin typeface="+mn-lt"/>
                        <a:ea typeface="Times New Roman"/>
                      </a:endParaRPr>
                    </a:p>
                  </a:txBody>
                  <a:tcPr marL="68580" marR="68580" marT="0" marB="0" anchor="b">
                    <a:solidFill>
                      <a:srgbClr val="92D050"/>
                    </a:solidFill>
                  </a:tcPr>
                </a:tc>
                <a:tc>
                  <a:txBody>
                    <a:bodyPr/>
                    <a:lstStyle/>
                    <a:p>
                      <a:pPr marL="0" marR="0" lvl="0" indent="0" algn="ctr" defTabSz="457207" rtl="0" eaLnBrk="1" fontAlgn="auto" latinLnBrk="0" hangingPunct="1">
                        <a:lnSpc>
                          <a:spcPct val="100000"/>
                        </a:lnSpc>
                        <a:spcBef>
                          <a:spcPts val="0"/>
                        </a:spcBef>
                        <a:spcAft>
                          <a:spcPts val="0"/>
                        </a:spcAft>
                        <a:buClrTx/>
                        <a:buSzTx/>
                        <a:buFontTx/>
                        <a:buNone/>
                        <a:tabLst/>
                        <a:defRPr/>
                      </a:pPr>
                      <a:r>
                        <a:rPr lang="en-AU" sz="2400" b="0" dirty="0">
                          <a:solidFill>
                            <a:schemeClr val="tx1"/>
                          </a:solidFill>
                          <a:effectLst>
                            <a:outerShdw blurRad="38100" dist="38100" dir="2700000" algn="tl">
                              <a:srgbClr val="000000">
                                <a:alpha val="43137"/>
                              </a:srgbClr>
                            </a:outerShdw>
                          </a:effectLst>
                          <a:latin typeface="+mn-lt"/>
                        </a:rPr>
                        <a:t>NT</a:t>
                      </a:r>
                    </a:p>
                    <a:p>
                      <a:pPr marL="0" marR="0" lvl="0" indent="0" algn="ctr" defTabSz="457207" rtl="0" eaLnBrk="1" fontAlgn="auto" latinLnBrk="0" hangingPunct="1">
                        <a:lnSpc>
                          <a:spcPct val="100000"/>
                        </a:lnSpc>
                        <a:spcBef>
                          <a:spcPts val="0"/>
                        </a:spcBef>
                        <a:spcAft>
                          <a:spcPts val="0"/>
                        </a:spcAft>
                        <a:buClrTx/>
                        <a:buSzTx/>
                        <a:buFontTx/>
                        <a:buNone/>
                        <a:tabLst/>
                        <a:defRPr/>
                      </a:pPr>
                      <a:r>
                        <a:rPr lang="en-AU" sz="1400" b="0" dirty="0">
                          <a:solidFill>
                            <a:schemeClr val="tx1"/>
                          </a:solidFill>
                          <a:effectLst>
                            <a:outerShdw blurRad="38100" dist="38100" dir="2700000" algn="tl">
                              <a:srgbClr val="000000">
                                <a:alpha val="43137"/>
                              </a:srgbClr>
                            </a:outerShdw>
                          </a:effectLst>
                          <a:latin typeface="+mn-lt"/>
                        </a:rPr>
                        <a:t>(fragmentation</a:t>
                      </a:r>
                      <a:r>
                        <a:rPr lang="en-AU" sz="1400" b="0" baseline="0" dirty="0">
                          <a:solidFill>
                            <a:schemeClr val="tx1"/>
                          </a:solidFill>
                          <a:effectLst>
                            <a:outerShdw blurRad="38100" dist="38100" dir="2700000" algn="tl">
                              <a:srgbClr val="000000">
                                <a:alpha val="43137"/>
                              </a:srgbClr>
                            </a:outerShdw>
                          </a:effectLst>
                          <a:latin typeface="+mn-lt"/>
                        </a:rPr>
                        <a:t> and </a:t>
                      </a:r>
                      <a:r>
                        <a:rPr lang="en-AU" sz="1400" b="0" baseline="0" dirty="0" err="1">
                          <a:solidFill>
                            <a:schemeClr val="tx1"/>
                          </a:solidFill>
                          <a:effectLst>
                            <a:outerShdw blurRad="38100" dist="38100" dir="2700000" algn="tl">
                              <a:srgbClr val="000000">
                                <a:alpha val="43137"/>
                              </a:srgbClr>
                            </a:outerShdw>
                          </a:effectLst>
                          <a:latin typeface="+mn-lt"/>
                        </a:rPr>
                        <a:t>invasives</a:t>
                      </a:r>
                      <a:r>
                        <a:rPr lang="en-AU" sz="1400" b="0" dirty="0">
                          <a:solidFill>
                            <a:schemeClr val="tx1"/>
                          </a:solidFill>
                          <a:effectLst>
                            <a:outerShdw blurRad="38100" dist="38100" dir="2700000" algn="tl">
                              <a:srgbClr val="000000">
                                <a:alpha val="43137"/>
                              </a:srgbClr>
                            </a:outerShdw>
                          </a:effectLst>
                          <a:latin typeface="+mn-lt"/>
                        </a:rPr>
                        <a:t>)</a:t>
                      </a:r>
                      <a:endParaRPr lang="en-US" sz="1400" b="0" dirty="0">
                        <a:solidFill>
                          <a:schemeClr val="tx1"/>
                        </a:solidFill>
                        <a:effectLst>
                          <a:outerShdw blurRad="38100" dist="38100" dir="2700000" algn="tl">
                            <a:srgbClr val="000000">
                              <a:alpha val="43137"/>
                            </a:srgbClr>
                          </a:outerShdw>
                        </a:effectLst>
                        <a:latin typeface="+mn-lt"/>
                        <a:ea typeface="Times New Roman"/>
                      </a:endParaRPr>
                    </a:p>
                  </a:txBody>
                  <a:tcPr marL="68580" marR="68580" marT="0" marB="0" anchor="b">
                    <a:solidFill>
                      <a:srgbClr val="92D050"/>
                    </a:solidFill>
                  </a:tcPr>
                </a:tc>
                <a:tc>
                  <a:txBody>
                    <a:bodyPr/>
                    <a:lstStyle/>
                    <a:p>
                      <a:pPr marL="0" marR="0" algn="ctr">
                        <a:spcBef>
                          <a:spcPts val="0"/>
                        </a:spcBef>
                        <a:spcAft>
                          <a:spcPts val="0"/>
                        </a:spcAft>
                      </a:pPr>
                      <a:r>
                        <a:rPr lang="en-AU" sz="2400" b="0" dirty="0">
                          <a:effectLst>
                            <a:outerShdw blurRad="38100" dist="38100" dir="2700000" algn="tl">
                              <a:srgbClr val="000000">
                                <a:alpha val="43137"/>
                              </a:srgbClr>
                            </a:outerShdw>
                          </a:effectLst>
                          <a:latin typeface="+mn-lt"/>
                        </a:rPr>
                        <a:t> </a:t>
                      </a:r>
                      <a:endParaRPr lang="en-US" sz="2400" b="0" dirty="0">
                        <a:effectLst>
                          <a:outerShdw blurRad="38100" dist="38100" dir="2700000" algn="tl">
                            <a:srgbClr val="000000">
                              <a:alpha val="43137"/>
                            </a:srgbClr>
                          </a:outerShdw>
                        </a:effectLst>
                        <a:latin typeface="+mn-lt"/>
                        <a:ea typeface="Times New Roman"/>
                      </a:endParaRPr>
                    </a:p>
                  </a:txBody>
                  <a:tcPr marL="68580" marR="68580" marT="0" marB="0" anchor="b"/>
                </a:tc>
                <a:tc>
                  <a:txBody>
                    <a:bodyPr/>
                    <a:lstStyle/>
                    <a:p>
                      <a:pPr marL="0" marR="0" algn="ctr">
                        <a:spcBef>
                          <a:spcPts val="0"/>
                        </a:spcBef>
                        <a:spcAft>
                          <a:spcPts val="0"/>
                        </a:spcAft>
                      </a:pPr>
                      <a:r>
                        <a:rPr lang="en-AU" sz="2400" b="0" dirty="0">
                          <a:effectLst/>
                          <a:latin typeface="+mn-lt"/>
                        </a:rPr>
                        <a:t> </a:t>
                      </a:r>
                      <a:endParaRPr lang="en-US" sz="2400" b="0" dirty="0">
                        <a:effectLst/>
                        <a:latin typeface="+mn-lt"/>
                        <a:ea typeface="Times New Roman"/>
                      </a:endParaRPr>
                    </a:p>
                  </a:txBody>
                  <a:tcPr marL="68580" marR="68580" marT="0" marB="0" anchor="b"/>
                </a:tc>
                <a:extLst>
                  <a:ext uri="{0D108BD9-81ED-4DB2-BD59-A6C34878D82A}">
                    <a16:rowId xmlns:a16="http://schemas.microsoft.com/office/drawing/2014/main" val="10004"/>
                  </a:ext>
                </a:extLst>
              </a:tr>
            </a:tbl>
          </a:graphicData>
        </a:graphic>
      </p:graphicFrame>
      <p:sp>
        <p:nvSpPr>
          <p:cNvPr id="6" name="TextBox 5"/>
          <p:cNvSpPr txBox="1"/>
          <p:nvPr/>
        </p:nvSpPr>
        <p:spPr>
          <a:xfrm>
            <a:off x="1407841" y="5780115"/>
            <a:ext cx="9372601" cy="707886"/>
          </a:xfrm>
          <a:prstGeom prst="rect">
            <a:avLst/>
          </a:prstGeom>
          <a:noFill/>
        </p:spPr>
        <p:txBody>
          <a:bodyPr wrap="square" rtlCol="0">
            <a:spAutoFit/>
          </a:bodyPr>
          <a:lstStyle/>
          <a:p>
            <a:r>
              <a:rPr lang="en-US" sz="2000" dirty="0">
                <a:latin typeface="+mn-lt"/>
                <a:cs typeface="Arial" pitchFamily="34" charset="0"/>
              </a:rPr>
              <a:t>CR= Critically Endangered, EN = Endangered, VU = Vulnerable, NT = Near Threatened LC = Least Concern, DD = Data Deficient, NE = Not </a:t>
            </a:r>
            <a:r>
              <a:rPr lang="en-US" sz="2000" dirty="0">
                <a:cs typeface="Arial" pitchFamily="34" charset="0"/>
              </a:rPr>
              <a:t>Evaluat</a:t>
            </a:r>
            <a:r>
              <a:rPr lang="en-US" sz="2000" dirty="0">
                <a:latin typeface="+mn-lt"/>
                <a:cs typeface="Arial" pitchFamily="34" charset="0"/>
              </a:rPr>
              <a:t>ed</a:t>
            </a:r>
          </a:p>
        </p:txBody>
      </p:sp>
      <p:sp>
        <p:nvSpPr>
          <p:cNvPr id="8" name="TextBox 7"/>
          <p:cNvSpPr txBox="1"/>
          <p:nvPr/>
        </p:nvSpPr>
        <p:spPr>
          <a:xfrm>
            <a:off x="4738419" y="765022"/>
            <a:ext cx="5129995" cy="1077218"/>
          </a:xfrm>
          <a:prstGeom prst="rect">
            <a:avLst/>
          </a:prstGeom>
          <a:noFill/>
        </p:spPr>
        <p:txBody>
          <a:bodyPr wrap="square" rtlCol="0">
            <a:spAutoFit/>
          </a:bodyPr>
          <a:lstStyle/>
          <a:p>
            <a:pPr algn="ctr"/>
            <a:r>
              <a:rPr lang="en-US" sz="3200" dirty="0">
                <a:solidFill>
                  <a:schemeClr val="tx2"/>
                </a:solidFill>
                <a:effectLst/>
                <a:latin typeface="+mn-lt"/>
              </a:rPr>
              <a:t>Intermountain Basins Big Sagebrush Shrubland</a:t>
            </a:r>
            <a:endParaRPr lang="en-US" sz="3200" dirty="0">
              <a:latin typeface="+mn-lt"/>
              <a:cs typeface="Arial" pitchFamily="34" charset="0"/>
            </a:endParaRPr>
          </a:p>
        </p:txBody>
      </p:sp>
      <p:pic>
        <p:nvPicPr>
          <p:cNvPr id="9" name="Picture 2" descr="https://encrypted-tbn1.gstatic.com/images?q=tbn:ANd9GcTDRXRwCb7456lPfg9U8NQ_uFtE5wfL5VAUfy8fbf8-zEQoxMOcI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2476" y="806935"/>
            <a:ext cx="1585943" cy="1045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FA8702B-B58D-4E1A-B65D-0A5E4851E98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87001" y="13447"/>
            <a:ext cx="1707776" cy="1999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C3AB571B-FB4C-4126-8493-2B727B8C1339}"/>
              </a:ext>
            </a:extLst>
          </p:cNvPr>
          <p:cNvPicPr>
            <a:picLocks noChangeAspect="1"/>
          </p:cNvPicPr>
          <p:nvPr/>
        </p:nvPicPr>
        <p:blipFill>
          <a:blip r:embed="rId5"/>
          <a:stretch>
            <a:fillRect/>
          </a:stretch>
        </p:blipFill>
        <p:spPr>
          <a:xfrm>
            <a:off x="122633" y="154684"/>
            <a:ext cx="2709090" cy="1590320"/>
          </a:xfrm>
          <a:prstGeom prst="rect">
            <a:avLst/>
          </a:prstGeom>
        </p:spPr>
      </p:pic>
      <p:grpSp>
        <p:nvGrpSpPr>
          <p:cNvPr id="14" name="Group 13">
            <a:extLst>
              <a:ext uri="{FF2B5EF4-FFF2-40B4-BE49-F238E27FC236}">
                <a16:creationId xmlns:a16="http://schemas.microsoft.com/office/drawing/2014/main" id="{B5F441B8-6EA4-4D7C-8329-C4354A575423}"/>
              </a:ext>
            </a:extLst>
          </p:cNvPr>
          <p:cNvGrpSpPr/>
          <p:nvPr/>
        </p:nvGrpSpPr>
        <p:grpSpPr>
          <a:xfrm>
            <a:off x="5419493" y="3469223"/>
            <a:ext cx="4674386" cy="1446549"/>
            <a:chOff x="5419493" y="3469223"/>
            <a:chExt cx="4674386" cy="1446549"/>
          </a:xfrm>
        </p:grpSpPr>
        <p:sp>
          <p:nvSpPr>
            <p:cNvPr id="2" name="TextBox 1">
              <a:extLst>
                <a:ext uri="{FF2B5EF4-FFF2-40B4-BE49-F238E27FC236}">
                  <a16:creationId xmlns:a16="http://schemas.microsoft.com/office/drawing/2014/main" id="{0D74DC51-5399-466E-88DF-56A13B757ADB}"/>
                </a:ext>
              </a:extLst>
            </p:cNvPr>
            <p:cNvSpPr txBox="1"/>
            <p:nvPr/>
          </p:nvSpPr>
          <p:spPr>
            <a:xfrm>
              <a:off x="9209049" y="3469223"/>
              <a:ext cx="884830" cy="584775"/>
            </a:xfrm>
            <a:prstGeom prst="rect">
              <a:avLst/>
            </a:prstGeom>
            <a:solidFill>
              <a:schemeClr val="accent1">
                <a:lumMod val="20000"/>
                <a:lumOff val="80000"/>
              </a:schemeClr>
            </a:solidFill>
          </p:spPr>
          <p:txBody>
            <a:bodyPr wrap="square" rtlCol="0">
              <a:spAutoFit/>
            </a:bodyPr>
            <a:lstStyle/>
            <a:p>
              <a:pPr algn="ctr"/>
              <a:r>
                <a:rPr lang="en-US" sz="3200" dirty="0">
                  <a:solidFill>
                    <a:srgbClr val="FF0000"/>
                  </a:solidFill>
                  <a:latin typeface="+mn-lt"/>
                </a:rPr>
                <a:t>EN</a:t>
              </a:r>
            </a:p>
          </p:txBody>
        </p:sp>
        <p:sp>
          <p:nvSpPr>
            <p:cNvPr id="3" name="TextBox 2">
              <a:extLst>
                <a:ext uri="{FF2B5EF4-FFF2-40B4-BE49-F238E27FC236}">
                  <a16:creationId xmlns:a16="http://schemas.microsoft.com/office/drawing/2014/main" id="{BDEB0792-9C48-4BE9-BFDC-28FA4E6DC35F}"/>
                </a:ext>
              </a:extLst>
            </p:cNvPr>
            <p:cNvSpPr txBox="1"/>
            <p:nvPr/>
          </p:nvSpPr>
          <p:spPr>
            <a:xfrm>
              <a:off x="5419493" y="4053998"/>
              <a:ext cx="1349296" cy="861774"/>
            </a:xfrm>
            <a:prstGeom prst="rect">
              <a:avLst/>
            </a:prstGeom>
            <a:solidFill>
              <a:schemeClr val="accent1">
                <a:lumMod val="20000"/>
                <a:lumOff val="80000"/>
              </a:schemeClr>
            </a:solidFill>
          </p:spPr>
          <p:txBody>
            <a:bodyPr wrap="square" rtlCol="0">
              <a:spAutoFit/>
            </a:bodyPr>
            <a:lstStyle/>
            <a:p>
              <a:pPr algn="ctr"/>
              <a:r>
                <a:rPr lang="en-US" sz="3200" dirty="0">
                  <a:solidFill>
                    <a:srgbClr val="FF0000"/>
                  </a:solidFill>
                  <a:latin typeface="+mn-lt"/>
                </a:rPr>
                <a:t>EN </a:t>
              </a:r>
            </a:p>
            <a:p>
              <a:pPr algn="ctr"/>
              <a:r>
                <a:rPr lang="en-US" sz="900" dirty="0">
                  <a:solidFill>
                    <a:srgbClr val="FF0000"/>
                  </a:solidFill>
                  <a:latin typeface="+mn-lt"/>
                </a:rPr>
                <a:t>(climate change vulnerability)</a:t>
              </a:r>
            </a:p>
          </p:txBody>
        </p:sp>
      </p:grpSp>
    </p:spTree>
    <p:extLst>
      <p:ext uri="{BB962C8B-B14F-4D97-AF65-F5344CB8AC3E}">
        <p14:creationId xmlns:p14="http://schemas.microsoft.com/office/powerpoint/2010/main" val="425123388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6F2CDF-A949-4384-94C6-A9105ABA30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7805" y="1751756"/>
            <a:ext cx="2151290" cy="2520274"/>
          </a:xfrm>
          <a:prstGeom prst="rect">
            <a:avLst/>
          </a:prstGeom>
        </p:spPr>
      </p:pic>
      <p:pic>
        <p:nvPicPr>
          <p:cNvPr id="10" name="Picture 1">
            <a:extLst>
              <a:ext uri="{FF2B5EF4-FFF2-40B4-BE49-F238E27FC236}">
                <a16:creationId xmlns:a16="http://schemas.microsoft.com/office/drawing/2014/main" id="{0C1B7D76-3895-4AC8-97AE-ABD7D65D308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33341" y="5461338"/>
            <a:ext cx="639741" cy="239008"/>
          </a:xfrm>
          <a:prstGeom prst="rect">
            <a:avLst/>
          </a:prstGeom>
          <a:noFill/>
          <a:ln w="9525">
            <a:noFill/>
            <a:miter lim="800000"/>
            <a:headEnd/>
            <a:tailEnd/>
          </a:ln>
        </p:spPr>
      </p:pic>
      <p:sp>
        <p:nvSpPr>
          <p:cNvPr id="12" name="Rectangle 11">
            <a:extLst>
              <a:ext uri="{FF2B5EF4-FFF2-40B4-BE49-F238E27FC236}">
                <a16:creationId xmlns:a16="http://schemas.microsoft.com/office/drawing/2014/main" id="{8CB92633-9E63-4A58-9907-2426F32945B7}"/>
              </a:ext>
            </a:extLst>
          </p:cNvPr>
          <p:cNvSpPr/>
          <p:nvPr/>
        </p:nvSpPr>
        <p:spPr>
          <a:xfrm>
            <a:off x="9344695" y="5603254"/>
            <a:ext cx="2395293" cy="892167"/>
          </a:xfrm>
          <a:prstGeom prst="rect">
            <a:avLst/>
          </a:prstGeom>
        </p:spPr>
        <p:txBody>
          <a:bodyPr wrap="square">
            <a:spAutoFit/>
          </a:bodyPr>
          <a:lstStyle/>
          <a:p>
            <a:pPr marL="118745" marR="0" indent="-118745">
              <a:lnSpc>
                <a:spcPct val="115000"/>
              </a:lnSpc>
              <a:spcBef>
                <a:spcPts val="0"/>
              </a:spcBef>
              <a:spcAft>
                <a:spcPts val="0"/>
              </a:spcAft>
            </a:pPr>
            <a:r>
              <a:rPr lang="en-US" sz="1000" dirty="0">
                <a:solidFill>
                  <a:schemeClr val="bg1"/>
                </a:solidFill>
                <a:ea typeface="Times New Roman" panose="02020603050405020304" pitchFamily="18" charset="0"/>
                <a:cs typeface="Times New Roman" panose="02020603050405020304" pitchFamily="18" charset="0"/>
              </a:rPr>
              <a:t>Comer, P.J., J.C. Hak, et al.. </a:t>
            </a:r>
            <a:r>
              <a:rPr lang="en-US" sz="1000" i="1" dirty="0">
                <a:solidFill>
                  <a:schemeClr val="bg1"/>
                </a:solidFill>
                <a:ea typeface="Times New Roman" panose="02020603050405020304" pitchFamily="18" charset="0"/>
                <a:cs typeface="Times New Roman" panose="02020603050405020304" pitchFamily="18" charset="0"/>
              </a:rPr>
              <a:t>in prep</a:t>
            </a:r>
            <a:r>
              <a:rPr lang="en-US" sz="1000" dirty="0">
                <a:solidFill>
                  <a:schemeClr val="bg1"/>
                </a:solidFill>
                <a:ea typeface="Times New Roman" panose="02020603050405020304" pitchFamily="18" charset="0"/>
                <a:cs typeface="Times New Roman" panose="02020603050405020304" pitchFamily="18" charset="0"/>
              </a:rPr>
              <a:t>. </a:t>
            </a:r>
            <a:r>
              <a:rPr lang="en-US" sz="900" dirty="0">
                <a:solidFill>
                  <a:schemeClr val="bg1"/>
                </a:solidFill>
              </a:rPr>
              <a:t>Documenting At-risk Status of Terrestrial Ecosystems in Temperate and Tropical North America. For </a:t>
            </a:r>
            <a:r>
              <a:rPr lang="en-US" sz="900" i="1" dirty="0">
                <a:solidFill>
                  <a:schemeClr val="bg1"/>
                </a:solidFill>
              </a:rPr>
              <a:t>Conservation Biology</a:t>
            </a:r>
            <a:endParaRPr lang="en-US" sz="900" i="1" dirty="0">
              <a:solidFill>
                <a:schemeClr val="bg1"/>
              </a:solidFill>
              <a:effectLst/>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45E268C-80CC-443F-AB3B-F2388318D98A}"/>
              </a:ext>
            </a:extLst>
          </p:cNvPr>
          <p:cNvPicPr>
            <a:picLocks noChangeAspect="1"/>
          </p:cNvPicPr>
          <p:nvPr/>
        </p:nvPicPr>
        <p:blipFill>
          <a:blip r:embed="rId5"/>
          <a:stretch>
            <a:fillRect/>
          </a:stretch>
        </p:blipFill>
        <p:spPr>
          <a:xfrm>
            <a:off x="384418" y="215435"/>
            <a:ext cx="2458065" cy="1442960"/>
          </a:xfrm>
          <a:prstGeom prst="rect">
            <a:avLst/>
          </a:prstGeom>
        </p:spPr>
      </p:pic>
      <p:sp>
        <p:nvSpPr>
          <p:cNvPr id="14" name="TextBox 13">
            <a:extLst>
              <a:ext uri="{FF2B5EF4-FFF2-40B4-BE49-F238E27FC236}">
                <a16:creationId xmlns:a16="http://schemas.microsoft.com/office/drawing/2014/main" id="{1C7B51C7-E1E2-42FF-BCAD-510247D317AF}"/>
              </a:ext>
            </a:extLst>
          </p:cNvPr>
          <p:cNvSpPr txBox="1"/>
          <p:nvPr/>
        </p:nvSpPr>
        <p:spPr>
          <a:xfrm>
            <a:off x="255240" y="4618799"/>
            <a:ext cx="2955587" cy="1685077"/>
          </a:xfrm>
          <a:prstGeom prst="rect">
            <a:avLst/>
          </a:prstGeom>
          <a:noFill/>
        </p:spPr>
        <p:txBody>
          <a:bodyPr wrap="square" rtlCol="0">
            <a:spAutoFit/>
          </a:bodyPr>
          <a:lstStyle/>
          <a:p>
            <a:r>
              <a:rPr lang="en-US" sz="1050" dirty="0">
                <a:solidFill>
                  <a:schemeClr val="tx2"/>
                </a:solidFill>
              </a:rPr>
              <a:t>~640 terrestrial ecological system types (uplands and wetlands) </a:t>
            </a:r>
          </a:p>
          <a:p>
            <a:r>
              <a:rPr lang="en-US" sz="1050" dirty="0">
                <a:solidFill>
                  <a:schemeClr val="tx2"/>
                </a:solidFill>
              </a:rPr>
              <a:t>@ IUCN Level 5</a:t>
            </a:r>
          </a:p>
          <a:p>
            <a:endParaRPr lang="en-US" dirty="0">
              <a:solidFill>
                <a:schemeClr val="tx2"/>
              </a:solidFill>
            </a:endParaRPr>
          </a:p>
          <a:p>
            <a:r>
              <a:rPr lang="en-US" b="1" dirty="0">
                <a:solidFill>
                  <a:schemeClr val="tx2"/>
                </a:solidFill>
              </a:rPr>
              <a:t>~22% of current land surface area includes CR, EN or VU ecosystems</a:t>
            </a:r>
          </a:p>
        </p:txBody>
      </p:sp>
      <p:pic>
        <p:nvPicPr>
          <p:cNvPr id="2" name="Picture 1">
            <a:extLst>
              <a:ext uri="{FF2B5EF4-FFF2-40B4-BE49-F238E27FC236}">
                <a16:creationId xmlns:a16="http://schemas.microsoft.com/office/drawing/2014/main" id="{223D9D3E-2059-4D3F-89E4-39FA4C6668A8}"/>
              </a:ext>
            </a:extLst>
          </p:cNvPr>
          <p:cNvPicPr>
            <a:picLocks noChangeAspect="1"/>
          </p:cNvPicPr>
          <p:nvPr/>
        </p:nvPicPr>
        <p:blipFill>
          <a:blip r:embed="rId6"/>
          <a:stretch>
            <a:fillRect/>
          </a:stretch>
        </p:blipFill>
        <p:spPr>
          <a:xfrm>
            <a:off x="3235616" y="-1"/>
            <a:ext cx="8956384" cy="6917085"/>
          </a:xfrm>
          <a:prstGeom prst="rect">
            <a:avLst/>
          </a:prstGeom>
        </p:spPr>
      </p:pic>
      <p:pic>
        <p:nvPicPr>
          <p:cNvPr id="6" name="Picture 5" descr="A picture containing text, map&#10;&#10;Description automatically generated">
            <a:extLst>
              <a:ext uri="{FF2B5EF4-FFF2-40B4-BE49-F238E27FC236}">
                <a16:creationId xmlns:a16="http://schemas.microsoft.com/office/drawing/2014/main" id="{810151A2-770A-4100-AB1F-CB21BB4EE1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278" y="0"/>
            <a:ext cx="8875059" cy="6858000"/>
          </a:xfrm>
          <a:prstGeom prst="rect">
            <a:avLst/>
          </a:prstGeom>
        </p:spPr>
      </p:pic>
    </p:spTree>
    <p:extLst>
      <p:ext uri="{BB962C8B-B14F-4D97-AF65-F5344CB8AC3E}">
        <p14:creationId xmlns:p14="http://schemas.microsoft.com/office/powerpoint/2010/main" val="1634571380"/>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D281-DBDB-4261-B2D3-7FA5BC7E7C66}"/>
              </a:ext>
            </a:extLst>
          </p:cNvPr>
          <p:cNvSpPr>
            <a:spLocks noGrp="1"/>
          </p:cNvSpPr>
          <p:nvPr>
            <p:ph type="title"/>
          </p:nvPr>
        </p:nvSpPr>
        <p:spPr>
          <a:xfrm>
            <a:off x="1366915" y="307021"/>
            <a:ext cx="9404723" cy="1400530"/>
          </a:xfrm>
        </p:spPr>
        <p:txBody>
          <a:bodyPr/>
          <a:lstStyle/>
          <a:p>
            <a:pPr algn="ctr"/>
            <a:r>
              <a:rPr lang="en-US" sz="3600" dirty="0">
                <a:effectLst>
                  <a:outerShdw blurRad="38100" dist="38100" dir="2700000" algn="tl">
                    <a:srgbClr val="000000">
                      <a:alpha val="43137"/>
                    </a:srgbClr>
                  </a:outerShdw>
                </a:effectLst>
              </a:rPr>
              <a:t>Summary Findings – North America</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Subset of L3, L4, plus L5 type status</a:t>
            </a:r>
            <a:endParaRPr lang="en-US" sz="3200" dirty="0">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93BB6664-2DD9-4844-B69C-A3384EF6D7F7}"/>
              </a:ext>
            </a:extLst>
          </p:cNvPr>
          <p:cNvSpPr>
            <a:spLocks noGrp="1"/>
          </p:cNvSpPr>
          <p:nvPr>
            <p:ph type="sldNum" sz="quarter" idx="12"/>
          </p:nvPr>
        </p:nvSpPr>
        <p:spPr/>
        <p:txBody>
          <a:bodyPr/>
          <a:lstStyle/>
          <a:p>
            <a:fld id="{5D84065D-F351-4B03-BD91-D8A6B8D4B362}" type="slidenum">
              <a:rPr lang="en-US" smtClean="0"/>
              <a:pPr/>
              <a:t>35</a:t>
            </a:fld>
            <a:endParaRPr lang="en-US" dirty="0"/>
          </a:p>
        </p:txBody>
      </p:sp>
      <p:pic>
        <p:nvPicPr>
          <p:cNvPr id="5" name="Picture 4">
            <a:extLst>
              <a:ext uri="{FF2B5EF4-FFF2-40B4-BE49-F238E27FC236}">
                <a16:creationId xmlns:a16="http://schemas.microsoft.com/office/drawing/2014/main" id="{1F0B3E79-1D0B-4CEC-92D5-C91D09D696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2540" y="149606"/>
            <a:ext cx="1622921" cy="952705"/>
          </a:xfrm>
          <a:prstGeom prst="rect">
            <a:avLst/>
          </a:prstGeom>
        </p:spPr>
      </p:pic>
      <p:pic>
        <p:nvPicPr>
          <p:cNvPr id="6" name="Picture 5">
            <a:extLst>
              <a:ext uri="{FF2B5EF4-FFF2-40B4-BE49-F238E27FC236}">
                <a16:creationId xmlns:a16="http://schemas.microsoft.com/office/drawing/2014/main" id="{0F7D37AE-FF97-4670-A93E-EDA830B20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839" y="345844"/>
            <a:ext cx="1929761" cy="614702"/>
          </a:xfrm>
          <a:prstGeom prst="rect">
            <a:avLst/>
          </a:prstGeom>
        </p:spPr>
      </p:pic>
      <p:pic>
        <p:nvPicPr>
          <p:cNvPr id="7" name="Picture 6">
            <a:extLst>
              <a:ext uri="{FF2B5EF4-FFF2-40B4-BE49-F238E27FC236}">
                <a16:creationId xmlns:a16="http://schemas.microsoft.com/office/drawing/2014/main" id="{467EB888-5074-4662-AA63-7294C740EA61}"/>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81856" y="86134"/>
            <a:ext cx="1819644" cy="1338609"/>
          </a:xfrm>
          <a:prstGeom prst="rect">
            <a:avLst/>
          </a:prstGeom>
          <a:noFill/>
          <a:ln>
            <a:noFill/>
          </a:ln>
        </p:spPr>
      </p:pic>
      <p:graphicFrame>
        <p:nvGraphicFramePr>
          <p:cNvPr id="11" name="Content Placeholder 10">
            <a:extLst>
              <a:ext uri="{FF2B5EF4-FFF2-40B4-BE49-F238E27FC236}">
                <a16:creationId xmlns:a16="http://schemas.microsoft.com/office/drawing/2014/main" id="{37C8E55B-F806-469C-A5C1-80BCEFA48F76}"/>
              </a:ext>
            </a:extLst>
          </p:cNvPr>
          <p:cNvGraphicFramePr>
            <a:graphicFrameLocks noGrp="1"/>
          </p:cNvGraphicFramePr>
          <p:nvPr>
            <p:ph idx="1"/>
            <p:extLst>
              <p:ext uri="{D42A27DB-BD31-4B8C-83A1-F6EECF244321}">
                <p14:modId xmlns:p14="http://schemas.microsoft.com/office/powerpoint/2010/main" val="3395826960"/>
              </p:ext>
            </p:extLst>
          </p:nvPr>
        </p:nvGraphicFramePr>
        <p:xfrm>
          <a:off x="582875" y="1746374"/>
          <a:ext cx="10972801" cy="4487085"/>
        </p:xfrm>
        <a:graphic>
          <a:graphicData uri="http://schemas.openxmlformats.org/drawingml/2006/table">
            <a:tbl>
              <a:tblPr/>
              <a:tblGrid>
                <a:gridCol w="4674925">
                  <a:extLst>
                    <a:ext uri="{9D8B030D-6E8A-4147-A177-3AD203B41FA5}">
                      <a16:colId xmlns:a16="http://schemas.microsoft.com/office/drawing/2014/main" val="2493819236"/>
                    </a:ext>
                  </a:extLst>
                </a:gridCol>
                <a:gridCol w="1524000">
                  <a:extLst>
                    <a:ext uri="{9D8B030D-6E8A-4147-A177-3AD203B41FA5}">
                      <a16:colId xmlns:a16="http://schemas.microsoft.com/office/drawing/2014/main" val="1875711289"/>
                    </a:ext>
                  </a:extLst>
                </a:gridCol>
                <a:gridCol w="1364112">
                  <a:extLst>
                    <a:ext uri="{9D8B030D-6E8A-4147-A177-3AD203B41FA5}">
                      <a16:colId xmlns:a16="http://schemas.microsoft.com/office/drawing/2014/main" val="1459964051"/>
                    </a:ext>
                  </a:extLst>
                </a:gridCol>
                <a:gridCol w="568294">
                  <a:extLst>
                    <a:ext uri="{9D8B030D-6E8A-4147-A177-3AD203B41FA5}">
                      <a16:colId xmlns:a16="http://schemas.microsoft.com/office/drawing/2014/main" val="917653349"/>
                    </a:ext>
                  </a:extLst>
                </a:gridCol>
                <a:gridCol w="568294">
                  <a:extLst>
                    <a:ext uri="{9D8B030D-6E8A-4147-A177-3AD203B41FA5}">
                      <a16:colId xmlns:a16="http://schemas.microsoft.com/office/drawing/2014/main" val="2087948865"/>
                    </a:ext>
                  </a:extLst>
                </a:gridCol>
                <a:gridCol w="568294">
                  <a:extLst>
                    <a:ext uri="{9D8B030D-6E8A-4147-A177-3AD203B41FA5}">
                      <a16:colId xmlns:a16="http://schemas.microsoft.com/office/drawing/2014/main" val="3843778113"/>
                    </a:ext>
                  </a:extLst>
                </a:gridCol>
                <a:gridCol w="568294">
                  <a:extLst>
                    <a:ext uri="{9D8B030D-6E8A-4147-A177-3AD203B41FA5}">
                      <a16:colId xmlns:a16="http://schemas.microsoft.com/office/drawing/2014/main" val="437707296"/>
                    </a:ext>
                  </a:extLst>
                </a:gridCol>
                <a:gridCol w="568294">
                  <a:extLst>
                    <a:ext uri="{9D8B030D-6E8A-4147-A177-3AD203B41FA5}">
                      <a16:colId xmlns:a16="http://schemas.microsoft.com/office/drawing/2014/main" val="2556887419"/>
                    </a:ext>
                  </a:extLst>
                </a:gridCol>
                <a:gridCol w="568294">
                  <a:extLst>
                    <a:ext uri="{9D8B030D-6E8A-4147-A177-3AD203B41FA5}">
                      <a16:colId xmlns:a16="http://schemas.microsoft.com/office/drawing/2014/main" val="2712020482"/>
                    </a:ext>
                  </a:extLst>
                </a:gridCol>
              </a:tblGrid>
              <a:tr h="1171388">
                <a:tc>
                  <a:txBody>
                    <a:bodyPr/>
                    <a:lstStyle/>
                    <a:p>
                      <a:pPr marL="114300" indent="0" algn="l" fontAlgn="b"/>
                      <a:r>
                        <a:rPr lang="en-US" sz="2400" b="1" i="0" u="none" strike="noStrike" dirty="0">
                          <a:solidFill>
                            <a:srgbClr val="000000"/>
                          </a:solidFill>
                          <a:effectLst/>
                          <a:latin typeface="Calibri" panose="020F0502020204030204" pitchFamily="34" charset="0"/>
                        </a:rPr>
                        <a:t>IUCN Global Ecosystem Typology (v1.0) - Code and Name (L3) Ecosystem Functional Group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800" b="1" i="0" u="none" strike="noStrike" dirty="0">
                          <a:solidFill>
                            <a:srgbClr val="000000"/>
                          </a:solidFill>
                          <a:effectLst/>
                          <a:latin typeface="Calibri" panose="020F0502020204030204" pitchFamily="34" charset="0"/>
                        </a:rPr>
                        <a:t>Number of IVC Macrogroup (IUCN L4)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800" b="1" i="0" u="none" strike="noStrike" dirty="0">
                          <a:solidFill>
                            <a:srgbClr val="000000"/>
                          </a:solidFill>
                          <a:effectLst/>
                          <a:latin typeface="Calibri" panose="020F0502020204030204" pitchFamily="34" charset="0"/>
                        </a:rPr>
                        <a:t>Number of Assessed Ecosystems (IUCN L5)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800" b="1" i="0" u="none" strike="noStrike" dirty="0">
                          <a:solidFill>
                            <a:srgbClr val="000000"/>
                          </a:solidFill>
                          <a:effectLst/>
                          <a:latin typeface="Calibri" panose="020F0502020204030204" pitchFamily="34" charset="0"/>
                        </a:rPr>
                        <a:t>CR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800" b="1" i="0" u="none" strike="noStrike" dirty="0">
                          <a:solidFill>
                            <a:srgbClr val="000000"/>
                          </a:solidFill>
                          <a:effectLst/>
                          <a:latin typeface="Calibri" panose="020F0502020204030204" pitchFamily="34" charset="0"/>
                        </a:rPr>
                        <a:t>VU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0000"/>
                          </a:solidFill>
                          <a:effectLst/>
                          <a:latin typeface="Calibri" panose="020F0502020204030204" pitchFamily="34" charset="0"/>
                        </a:rPr>
                        <a:t>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800" b="1" i="0" u="none" strike="noStrike" dirty="0">
                          <a:solidFill>
                            <a:srgbClr val="000000"/>
                          </a:solidFill>
                          <a:effectLst/>
                          <a:latin typeface="Calibri" panose="020F0502020204030204" pitchFamily="34" charset="0"/>
                        </a:rPr>
                        <a:t>LC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DD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205653735"/>
                  </a:ext>
                </a:extLst>
              </a:tr>
              <a:tr h="366059">
                <a:tc>
                  <a:txBody>
                    <a:bodyPr/>
                    <a:lstStyle/>
                    <a:p>
                      <a:pPr marL="171450" indent="0" algn="l" fontAlgn="b"/>
                      <a:r>
                        <a:rPr lang="en-US" sz="2400" b="0" i="0" u="none" strike="noStrike" dirty="0">
                          <a:solidFill>
                            <a:srgbClr val="000000"/>
                          </a:solidFill>
                          <a:effectLst/>
                          <a:latin typeface="Calibri" panose="020F0502020204030204" pitchFamily="34" charset="0"/>
                        </a:rPr>
                        <a:t>T2.1 Temperate-boreal montane forests and woodlands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dirty="0">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dirty="0">
                          <a:solidFill>
                            <a:srgbClr val="000000"/>
                          </a:solidFill>
                          <a:effectLst/>
                          <a:latin typeface="Calibri" panose="020F0502020204030204" pitchFamily="34" charset="0"/>
                        </a:rPr>
                        <a:t>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46061840"/>
                  </a:ext>
                </a:extLst>
              </a:tr>
              <a:tr h="366059">
                <a:tc>
                  <a:txBody>
                    <a:bodyPr/>
                    <a:lstStyle/>
                    <a:p>
                      <a:pPr marL="228600" indent="-57150" algn="l" fontAlgn="b"/>
                      <a:r>
                        <a:rPr lang="en-US" sz="2400" b="0" i="0" u="none" strike="noStrike" dirty="0">
                          <a:solidFill>
                            <a:srgbClr val="000000"/>
                          </a:solidFill>
                          <a:effectLst/>
                          <a:latin typeface="Calibri" panose="020F0502020204030204" pitchFamily="34" charset="0"/>
                        </a:rPr>
                        <a:t>T2.2 Deciduous temperate forests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40487981"/>
                  </a:ext>
                </a:extLst>
              </a:tr>
              <a:tr h="366059">
                <a:tc>
                  <a:txBody>
                    <a:bodyPr/>
                    <a:lstStyle/>
                    <a:p>
                      <a:pPr marL="228600" indent="-57150" algn="l" fontAlgn="b"/>
                      <a:r>
                        <a:rPr lang="en-US" sz="2400" b="0" i="0" u="none" strike="noStrike" dirty="0">
                          <a:solidFill>
                            <a:srgbClr val="000000"/>
                          </a:solidFill>
                          <a:effectLst/>
                          <a:latin typeface="Calibri" panose="020F0502020204030204" pitchFamily="34" charset="0"/>
                        </a:rPr>
                        <a:t>T4.4 Temperate woodlands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a:solidFill>
                            <a:srgbClr val="000000"/>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84542737"/>
                  </a:ext>
                </a:extLst>
              </a:tr>
              <a:tr h="366059">
                <a:tc>
                  <a:txBody>
                    <a:bodyPr/>
                    <a:lstStyle/>
                    <a:p>
                      <a:pPr marL="171450" indent="0" algn="l" fontAlgn="b"/>
                      <a:r>
                        <a:rPr lang="en-US" sz="2400" b="0" i="0" u="none" strike="noStrike" dirty="0">
                          <a:solidFill>
                            <a:srgbClr val="000000"/>
                          </a:solidFill>
                          <a:effectLst/>
                          <a:latin typeface="Calibri" panose="020F0502020204030204" pitchFamily="34" charset="0"/>
                        </a:rPr>
                        <a:t>T4.5 Temperate </a:t>
                      </a:r>
                      <a:r>
                        <a:rPr lang="en-US" sz="2400" b="0" i="0" u="none" strike="noStrike" dirty="0" err="1">
                          <a:solidFill>
                            <a:srgbClr val="000000"/>
                          </a:solidFill>
                          <a:effectLst/>
                          <a:latin typeface="Calibri" panose="020F0502020204030204" pitchFamily="34" charset="0"/>
                        </a:rPr>
                        <a:t>subhumid</a:t>
                      </a:r>
                      <a:r>
                        <a:rPr lang="en-US" sz="2400" b="0" i="0" u="none" strike="noStrike" dirty="0">
                          <a:solidFill>
                            <a:srgbClr val="000000"/>
                          </a:solidFill>
                          <a:effectLst/>
                          <a:latin typeface="Calibri" panose="020F0502020204030204" pitchFamily="34" charset="0"/>
                        </a:rPr>
                        <a:t> grassland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a:solidFill>
                            <a:srgbClr val="000000"/>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797078"/>
                  </a:ext>
                </a:extLst>
              </a:tr>
              <a:tr h="366059">
                <a:tc>
                  <a:txBody>
                    <a:bodyPr/>
                    <a:lstStyle/>
                    <a:p>
                      <a:pPr marL="400050" indent="-228600" algn="l" fontAlgn="b"/>
                      <a:r>
                        <a:rPr lang="en-US" sz="2400" b="0" i="0" u="none" strike="noStrike" dirty="0">
                          <a:solidFill>
                            <a:srgbClr val="000000"/>
                          </a:solidFill>
                          <a:effectLst/>
                          <a:latin typeface="Calibri" panose="020F0502020204030204" pitchFamily="34" charset="0"/>
                        </a:rPr>
                        <a:t>TF1.2 Subtropical/temperate forested wetlands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dirty="0">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79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2997867"/>
                  </a:ext>
                </a:extLst>
              </a:tr>
              <a:tr h="388421">
                <a:tc>
                  <a:txBody>
                    <a:bodyPr/>
                    <a:lstStyle/>
                    <a:p>
                      <a:pPr marL="0" indent="171450" algn="l" fontAlgn="b"/>
                      <a:r>
                        <a:rPr lang="en-US" sz="2400" b="0" i="0" u="none" strike="noStrike" dirty="0">
                          <a:solidFill>
                            <a:srgbClr val="000000"/>
                          </a:solidFill>
                          <a:effectLst/>
                          <a:latin typeface="Calibri" panose="020F0502020204030204" pitchFamily="34" charset="0"/>
                        </a:rPr>
                        <a:t>TF1.3 Permanent marshes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31917442"/>
                  </a:ext>
                </a:extLst>
              </a:tr>
              <a:tr h="366059">
                <a:tc>
                  <a:txBody>
                    <a:bodyPr/>
                    <a:lstStyle/>
                    <a:p>
                      <a:pPr marL="0" indent="171450" algn="l" fontAlgn="b"/>
                      <a:r>
                        <a:rPr lang="en-US" sz="2400" b="0" i="0" u="none" strike="noStrike" dirty="0">
                          <a:solidFill>
                            <a:srgbClr val="000000"/>
                          </a:solidFill>
                          <a:effectLst/>
                          <a:latin typeface="Calibri" panose="020F0502020204030204" pitchFamily="34" charset="0"/>
                        </a:rPr>
                        <a:t>MT1.3 Sandy shorelines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2400" b="0" i="0" u="none" strike="noStrike">
                          <a:solidFill>
                            <a:srgbClr val="000000"/>
                          </a:solidFill>
                          <a:effectLst/>
                          <a:latin typeface="Calibri" panose="020F0502020204030204" pitchFamily="34" charset="0"/>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2400" b="0" i="0" u="none" strike="noStrike">
                          <a:solidFill>
                            <a:srgbClr val="000000"/>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0" i="0" u="none" strike="noStrike" dirty="0">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2400" b="0" i="0" u="none" strike="noStrike" dirty="0">
                          <a:solidFill>
                            <a:srgbClr val="000000"/>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400" b="0" i="0" u="none" strike="noStrike" dirty="0">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84218996"/>
                  </a:ext>
                </a:extLst>
              </a:tr>
            </a:tbl>
          </a:graphicData>
        </a:graphic>
      </p:graphicFrame>
    </p:spTree>
    <p:extLst>
      <p:ext uri="{BB962C8B-B14F-4D97-AF65-F5344CB8AC3E}">
        <p14:creationId xmlns:p14="http://schemas.microsoft.com/office/powerpoint/2010/main" val="4282939727"/>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6314" y="1249603"/>
            <a:ext cx="6805902" cy="5931737"/>
          </a:xfrm>
        </p:spPr>
        <p:txBody>
          <a:bodyPr>
            <a:normAutofit/>
          </a:bodyPr>
          <a:lstStyle/>
          <a:p>
            <a:pPr marL="0" indent="0">
              <a:buNone/>
            </a:pPr>
            <a:r>
              <a:rPr lang="en-US" dirty="0"/>
              <a:t> </a:t>
            </a:r>
          </a:p>
          <a:p>
            <a:pPr lvl="0"/>
            <a:r>
              <a:rPr lang="en-US" sz="4800" dirty="0">
                <a:effectLst>
                  <a:outerShdw blurRad="38100" dist="38100" dir="2700000" algn="tl">
                    <a:srgbClr val="000000">
                      <a:alpha val="43137"/>
                    </a:srgbClr>
                  </a:outerShdw>
                </a:effectLst>
              </a:rPr>
              <a:t>Types assessed at L4 clearly “mask” underlying risk patterns</a:t>
            </a:r>
          </a:p>
          <a:p>
            <a:pPr lvl="0"/>
            <a:r>
              <a:rPr lang="en-US" sz="4800" dirty="0">
                <a:effectLst>
                  <a:outerShdw blurRad="38100" dist="38100" dir="2700000" algn="tl">
                    <a:srgbClr val="000000">
                      <a:alpha val="43137"/>
                    </a:srgbClr>
                  </a:outerShdw>
                </a:effectLst>
              </a:rPr>
              <a:t>L5 (and L6) define the “sweet spot” for assessment</a:t>
            </a:r>
          </a:p>
        </p:txBody>
      </p:sp>
      <p:sp>
        <p:nvSpPr>
          <p:cNvPr id="4" name="Slide Number Placeholder 3"/>
          <p:cNvSpPr>
            <a:spLocks noGrp="1"/>
          </p:cNvSpPr>
          <p:nvPr>
            <p:ph type="sldNum" sz="quarter" idx="12"/>
          </p:nvPr>
        </p:nvSpPr>
        <p:spPr/>
        <p:txBody>
          <a:bodyPr/>
          <a:lstStyle/>
          <a:p>
            <a:fld id="{5D84065D-F351-4B03-BD91-D8A6B8D4B362}" type="slidenum">
              <a:rPr lang="en-US" smtClean="0"/>
              <a:t>36</a:t>
            </a:fld>
            <a:endParaRPr lang="en-US" dirty="0"/>
          </a:p>
        </p:txBody>
      </p:sp>
      <p:sp>
        <p:nvSpPr>
          <p:cNvPr id="5" name="Title 1"/>
          <p:cNvSpPr txBox="1">
            <a:spLocks/>
          </p:cNvSpPr>
          <p:nvPr/>
        </p:nvSpPr>
        <p:spPr>
          <a:xfrm>
            <a:off x="1478946" y="489704"/>
            <a:ext cx="8274653" cy="866656"/>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5400" dirty="0">
                <a:solidFill>
                  <a:schemeClr val="tx1"/>
                </a:solidFill>
                <a:effectLst>
                  <a:outerShdw blurRad="38100" dist="38100" dir="2700000" algn="tl">
                    <a:srgbClr val="000000">
                      <a:alpha val="43137"/>
                    </a:srgbClr>
                  </a:outerShdw>
                </a:effectLst>
              </a:rPr>
              <a:t>Classification Scale Effects</a:t>
            </a:r>
          </a:p>
        </p:txBody>
      </p:sp>
      <p:grpSp>
        <p:nvGrpSpPr>
          <p:cNvPr id="8" name="Group 7">
            <a:extLst>
              <a:ext uri="{FF2B5EF4-FFF2-40B4-BE49-F238E27FC236}">
                <a16:creationId xmlns:a16="http://schemas.microsoft.com/office/drawing/2014/main" id="{8006BAF3-FEEE-4D23-953C-52ECD3EF02E9}"/>
              </a:ext>
            </a:extLst>
          </p:cNvPr>
          <p:cNvGrpSpPr/>
          <p:nvPr/>
        </p:nvGrpSpPr>
        <p:grpSpPr>
          <a:xfrm>
            <a:off x="95238" y="2273521"/>
            <a:ext cx="2930499" cy="2310958"/>
            <a:chOff x="3183584" y="1511145"/>
            <a:chExt cx="2803645" cy="2062104"/>
          </a:xfrm>
        </p:grpSpPr>
        <p:pic>
          <p:nvPicPr>
            <p:cNvPr id="9" name="Picture 8">
              <a:extLst>
                <a:ext uri="{FF2B5EF4-FFF2-40B4-BE49-F238E27FC236}">
                  <a16:creationId xmlns:a16="http://schemas.microsoft.com/office/drawing/2014/main" id="{C566B2A3-C7C9-483A-B663-D5C9881A3E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3959" y="1511145"/>
              <a:ext cx="2753270" cy="2062104"/>
            </a:xfrm>
            <a:prstGeom prst="rect">
              <a:avLst/>
            </a:prstGeom>
            <a:ln>
              <a:solidFill>
                <a:schemeClr val="tx1"/>
              </a:solidFill>
            </a:ln>
          </p:spPr>
        </p:pic>
        <p:sp>
          <p:nvSpPr>
            <p:cNvPr id="10" name="TextBox 9">
              <a:extLst>
                <a:ext uri="{FF2B5EF4-FFF2-40B4-BE49-F238E27FC236}">
                  <a16:creationId xmlns:a16="http://schemas.microsoft.com/office/drawing/2014/main" id="{0FC8AD57-43C8-4E57-AA22-47AF077100CD}"/>
                </a:ext>
              </a:extLst>
            </p:cNvPr>
            <p:cNvSpPr txBox="1"/>
            <p:nvPr/>
          </p:nvSpPr>
          <p:spPr>
            <a:xfrm>
              <a:off x="3183584" y="3271152"/>
              <a:ext cx="2803645" cy="302097"/>
            </a:xfrm>
            <a:prstGeom prst="rect">
              <a:avLst/>
            </a:prstGeom>
            <a:noFill/>
          </p:spPr>
          <p:txBody>
            <a:bodyPr wrap="square" rtlCol="0">
              <a:spAutoFit/>
            </a:bodyPr>
            <a:lstStyle/>
            <a:p>
              <a:pPr algn="ctr"/>
              <a:r>
                <a:rPr lang="en-US" sz="1600" dirty="0">
                  <a:solidFill>
                    <a:srgbClr val="FFFF00"/>
                  </a:solidFill>
                  <a:latin typeface="+mn-lt"/>
                </a:rPr>
                <a:t>Northern Tallgrass  Prairie (CR) </a:t>
              </a:r>
            </a:p>
          </p:txBody>
        </p:sp>
      </p:grpSp>
      <p:pic>
        <p:nvPicPr>
          <p:cNvPr id="15" name="Picture 2">
            <a:extLst>
              <a:ext uri="{FF2B5EF4-FFF2-40B4-BE49-F238E27FC236}">
                <a16:creationId xmlns:a16="http://schemas.microsoft.com/office/drawing/2014/main" id="{8C75410E-2390-4D02-9CC3-BA1EC5D4A9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9B9DFED1-2218-4F17-8BAE-768986F96B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spTree>
    <p:extLst>
      <p:ext uri="{BB962C8B-B14F-4D97-AF65-F5344CB8AC3E}">
        <p14:creationId xmlns:p14="http://schemas.microsoft.com/office/powerpoint/2010/main" val="3517729084"/>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799C-71D4-4305-9CAD-2B69640E3F85}"/>
              </a:ext>
            </a:extLst>
          </p:cNvPr>
          <p:cNvSpPr>
            <a:spLocks noGrp="1"/>
          </p:cNvSpPr>
          <p:nvPr>
            <p:ph type="title"/>
          </p:nvPr>
        </p:nvSpPr>
        <p:spPr>
          <a:xfrm>
            <a:off x="838200" y="365125"/>
            <a:ext cx="8963722" cy="1325563"/>
          </a:xfrm>
        </p:spPr>
        <p:txBody>
          <a:bodyPr>
            <a:normAutofit/>
          </a:bodyPr>
          <a:lstStyle/>
          <a:p>
            <a:r>
              <a:rPr lang="en-US" sz="6000" b="1" dirty="0">
                <a:effectLst>
                  <a:outerShdw blurRad="38100" dist="38100" dir="2700000" algn="tl">
                    <a:srgbClr val="000000">
                      <a:alpha val="43137"/>
                    </a:srgbClr>
                  </a:outerShdw>
                </a:effectLst>
              </a:rPr>
              <a:t>Our key tasks</a:t>
            </a:r>
          </a:p>
        </p:txBody>
      </p:sp>
      <p:sp>
        <p:nvSpPr>
          <p:cNvPr id="3" name="Content Placeholder 2">
            <a:extLst>
              <a:ext uri="{FF2B5EF4-FFF2-40B4-BE49-F238E27FC236}">
                <a16:creationId xmlns:a16="http://schemas.microsoft.com/office/drawing/2014/main" id="{2447F46C-D7C5-4DFD-9A8E-6E62A97EB563}"/>
              </a:ext>
            </a:extLst>
          </p:cNvPr>
          <p:cNvSpPr>
            <a:spLocks noGrp="1"/>
          </p:cNvSpPr>
          <p:nvPr>
            <p:ph idx="1"/>
          </p:nvPr>
        </p:nvSpPr>
        <p:spPr/>
        <p:txBody>
          <a:bodyPr/>
          <a:lstStyle/>
          <a:p>
            <a:pPr>
              <a:spcBef>
                <a:spcPts val="0"/>
              </a:spcBef>
              <a:buFont typeface="Wingdings" panose="05000000000000000000" pitchFamily="2" charset="2"/>
              <a:buChar char="Ø"/>
            </a:pPr>
            <a:r>
              <a:rPr lang="en-US" sz="5400" dirty="0">
                <a:effectLst/>
                <a:latin typeface="Calibri" panose="020F0502020204030204" pitchFamily="34" charset="0"/>
                <a:ea typeface="Calibri" panose="020F0502020204030204" pitchFamily="34" charset="0"/>
              </a:rPr>
              <a:t>Deciding on what classification </a:t>
            </a:r>
            <a:r>
              <a:rPr lang="en-US" sz="5400" dirty="0">
                <a:latin typeface="Calibri" panose="020F0502020204030204" pitchFamily="34" charset="0"/>
                <a:ea typeface="Calibri" panose="020F0502020204030204" pitchFamily="34" charset="0"/>
              </a:rPr>
              <a:t>and types to focus on</a:t>
            </a:r>
            <a:endParaRPr lang="en-US" sz="5400" dirty="0">
              <a:effectLst/>
              <a:latin typeface="Calibri" panose="020F0502020204030204" pitchFamily="34" charset="0"/>
              <a:ea typeface="Calibri" panose="020F0502020204030204" pitchFamily="34" charset="0"/>
            </a:endParaRPr>
          </a:p>
          <a:p>
            <a:pPr>
              <a:spcBef>
                <a:spcPts val="0"/>
              </a:spcBef>
              <a:buFont typeface="Wingdings" panose="05000000000000000000" pitchFamily="2" charset="2"/>
              <a:buChar char="Ø"/>
            </a:pPr>
            <a:r>
              <a:rPr lang="en-US" sz="5400" dirty="0">
                <a:effectLst/>
                <a:latin typeface="Calibri" panose="020F0502020204030204" pitchFamily="34" charset="0"/>
                <a:ea typeface="Calibri" panose="020F0502020204030204" pitchFamily="34" charset="0"/>
              </a:rPr>
              <a:t>Data availability</a:t>
            </a:r>
          </a:p>
          <a:p>
            <a:pPr>
              <a:spcBef>
                <a:spcPts val="0"/>
              </a:spcBef>
              <a:buFont typeface="Wingdings" panose="05000000000000000000" pitchFamily="2" charset="2"/>
              <a:buChar char="Ø"/>
            </a:pPr>
            <a:r>
              <a:rPr lang="en-US" sz="5400" dirty="0">
                <a:effectLst/>
                <a:latin typeface="Calibri" panose="020F0502020204030204" pitchFamily="34" charset="0"/>
                <a:ea typeface="Calibri" panose="020F0502020204030204" pitchFamily="34" charset="0"/>
              </a:rPr>
              <a:t>A path forward</a:t>
            </a:r>
          </a:p>
          <a:p>
            <a:endParaRPr lang="en-US" dirty="0"/>
          </a:p>
        </p:txBody>
      </p:sp>
      <p:sp>
        <p:nvSpPr>
          <p:cNvPr id="4" name="Slide Number Placeholder 3">
            <a:extLst>
              <a:ext uri="{FF2B5EF4-FFF2-40B4-BE49-F238E27FC236}">
                <a16:creationId xmlns:a16="http://schemas.microsoft.com/office/drawing/2014/main" id="{4B3D11B8-4FFF-4AE9-AAEA-69A9BC7911CB}"/>
              </a:ext>
            </a:extLst>
          </p:cNvPr>
          <p:cNvSpPr>
            <a:spLocks noGrp="1"/>
          </p:cNvSpPr>
          <p:nvPr>
            <p:ph type="sldNum" sz="quarter" idx="12"/>
          </p:nvPr>
        </p:nvSpPr>
        <p:spPr/>
        <p:txBody>
          <a:bodyPr/>
          <a:lstStyle/>
          <a:p>
            <a:fld id="{BD9883B9-876C-4B32-A4D8-E3889EED9ECF}" type="slidenum">
              <a:rPr lang="en-CA" smtClean="0"/>
              <a:t>37</a:t>
            </a:fld>
            <a:endParaRPr lang="en-CA"/>
          </a:p>
        </p:txBody>
      </p:sp>
    </p:spTree>
    <p:extLst>
      <p:ext uri="{BB962C8B-B14F-4D97-AF65-F5344CB8AC3E}">
        <p14:creationId xmlns:p14="http://schemas.microsoft.com/office/powerpoint/2010/main" val="712321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2026096" y="180380"/>
            <a:ext cx="6611403" cy="1090431"/>
          </a:xfrm>
        </p:spPr>
        <p:txBody>
          <a:bodyPr>
            <a:normAutofit fontScale="90000"/>
          </a:bodyPr>
          <a:lstStyle/>
          <a:p>
            <a:pPr algn="l"/>
            <a:r>
              <a:rPr lang="en-US" sz="4900" dirty="0"/>
              <a:t>Vegetation-Based Hierarchy </a:t>
            </a:r>
            <a:br>
              <a:rPr lang="en-US" dirty="0"/>
            </a:br>
            <a:r>
              <a:rPr lang="en-US" sz="2700" i="1" dirty="0"/>
              <a:t>Example from British Columbia</a:t>
            </a:r>
          </a:p>
        </p:txBody>
      </p:sp>
      <p:graphicFrame>
        <p:nvGraphicFramePr>
          <p:cNvPr id="17" name="Group 179"/>
          <p:cNvGraphicFramePr>
            <a:graphicFrameLocks/>
          </p:cNvGraphicFramePr>
          <p:nvPr/>
        </p:nvGraphicFramePr>
        <p:xfrm>
          <a:off x="1831582" y="1410046"/>
          <a:ext cx="8709633" cy="4541520"/>
        </p:xfrm>
        <a:graphic>
          <a:graphicData uri="http://schemas.openxmlformats.org/drawingml/2006/table">
            <a:tbl>
              <a:tblPr/>
              <a:tblGrid>
                <a:gridCol w="2623045">
                  <a:extLst>
                    <a:ext uri="{9D8B030D-6E8A-4147-A177-3AD203B41FA5}">
                      <a16:colId xmlns:a16="http://schemas.microsoft.com/office/drawing/2014/main" val="20000"/>
                    </a:ext>
                  </a:extLst>
                </a:gridCol>
                <a:gridCol w="6086588">
                  <a:extLst>
                    <a:ext uri="{9D8B030D-6E8A-4147-A177-3AD203B41FA5}">
                      <a16:colId xmlns:a16="http://schemas.microsoft.com/office/drawing/2014/main" val="20001"/>
                    </a:ext>
                  </a:extLst>
                </a:gridCol>
              </a:tblGrid>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Hierarchy Levels </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Example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Upper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L1 – Formation 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Forest and Woodland</a:t>
                      </a:r>
                      <a:endParaRPr kumimoji="0" lang="en-US" sz="1800" b="0" i="1"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L2 – Form. Subclass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&amp; Boreal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L3 -  Formation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Cool Temperate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Mid</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Vancouverian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L5 – Macrogroup</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Southern Vancouverian Dry Foothill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Cascadian Oregon White Oak - Conifer Forest &amp; Woodland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Lower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428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L7 – Alliance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Quercus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garryana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Pseudotsuga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menziesii</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 Toxicodendron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diversilobum</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Forest &amp; Woodland Alliance</a:t>
                      </a:r>
                      <a:endParaRPr kumimoji="0" lang="en-US" sz="1400" b="0" i="0"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L8 – Association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Pseudotsuga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menziesii</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Quercus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garryana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Melica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subulata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Forest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Rectangle 2">
            <a:extLst>
              <a:ext uri="{FF2B5EF4-FFF2-40B4-BE49-F238E27FC236}">
                <a16:creationId xmlns:a16="http://schemas.microsoft.com/office/drawing/2014/main" id="{B4FC2216-383F-4BAC-97D2-1439EE75F06B}"/>
              </a:ext>
            </a:extLst>
          </p:cNvPr>
          <p:cNvSpPr/>
          <p:nvPr/>
        </p:nvSpPr>
        <p:spPr>
          <a:xfrm>
            <a:off x="10570336" y="3692519"/>
            <a:ext cx="1621664" cy="2954655"/>
          </a:xfrm>
          <a:prstGeom prst="rect">
            <a:avLst/>
          </a:prstGeom>
        </p:spPr>
        <p:txBody>
          <a:bodyPr wrap="square">
            <a:spAutoFit/>
          </a:bodyPr>
          <a:lstStyle/>
          <a:p>
            <a:r>
              <a:rPr lang="en-US" sz="800" dirty="0">
                <a:latin typeface="+mn-lt"/>
              </a:rPr>
              <a:t>*</a:t>
            </a:r>
            <a:r>
              <a:rPr lang="en-US" sz="1050" dirty="0">
                <a:latin typeface="+mn-lt"/>
              </a:rPr>
              <a:t>Faber-Langendoen, D., T. Keeler-Wolf, D. Meidinger, D. Tart, C. Josse, G. Navarro, B. Hoagland, S. Ponomarenko, J-P. Saucier, A. Weakley, and P. Comer. 2014</a:t>
            </a:r>
            <a:r>
              <a:rPr lang="en-US" sz="1050" i="1" dirty="0">
                <a:latin typeface="+mn-lt"/>
              </a:rPr>
              <a:t>.</a:t>
            </a:r>
            <a:r>
              <a:rPr lang="en-US" sz="1050" dirty="0">
                <a:latin typeface="+mn-lt"/>
              </a:rPr>
              <a:t> Eco-Veg: a new approach to Vegetation Description and Classification. </a:t>
            </a:r>
            <a:r>
              <a:rPr lang="en-US" sz="1050" i="1" dirty="0">
                <a:latin typeface="+mn-lt"/>
              </a:rPr>
              <a:t>Ecological Monographs </a:t>
            </a:r>
            <a:r>
              <a:rPr lang="en-US" sz="1050" dirty="0">
                <a:latin typeface="+mn-lt"/>
              </a:rPr>
              <a:t>84(4):533-561.</a:t>
            </a:r>
            <a:br>
              <a:rPr lang="en-US" dirty="0"/>
            </a:br>
            <a:endParaRPr lang="en-US" dirty="0"/>
          </a:p>
        </p:txBody>
      </p:sp>
      <p:sp>
        <p:nvSpPr>
          <p:cNvPr id="4" name="Rectangle 3">
            <a:extLst>
              <a:ext uri="{FF2B5EF4-FFF2-40B4-BE49-F238E27FC236}">
                <a16:creationId xmlns:a16="http://schemas.microsoft.com/office/drawing/2014/main" id="{B6485502-68F0-4901-B44F-3FE4BC97345B}"/>
              </a:ext>
            </a:extLst>
          </p:cNvPr>
          <p:cNvSpPr/>
          <p:nvPr/>
        </p:nvSpPr>
        <p:spPr>
          <a:xfrm>
            <a:off x="218406" y="6527969"/>
            <a:ext cx="11811000" cy="275588"/>
          </a:xfrm>
          <a:prstGeom prst="rect">
            <a:avLst/>
          </a:prstGeom>
        </p:spPr>
        <p:txBody>
          <a:bodyPr wrap="square">
            <a:spAutoFit/>
          </a:bodyPr>
          <a:lstStyle/>
          <a:p>
            <a:pPr marL="114300" marR="0" indent="-114300">
              <a:lnSpc>
                <a:spcPct val="115000"/>
              </a:lnSpc>
              <a:spcBef>
                <a:spcPts val="0"/>
              </a:spcBef>
              <a:spcAft>
                <a:spcPts val="0"/>
              </a:spcAft>
            </a:pPr>
            <a:r>
              <a:rPr lang="en-US" sz="1100" baseline="30000" dirty="0">
                <a:solidFill>
                  <a:srgbClr val="FFFF99"/>
                </a:solidFill>
              </a:rPr>
              <a:t>§ </a:t>
            </a:r>
            <a:r>
              <a:rPr lang="en-US" sz="1100" b="1" dirty="0">
                <a:ea typeface="Times New Roman" panose="02020603050405020304" pitchFamily="18" charset="0"/>
                <a:cs typeface="Times New Roman" panose="02020603050405020304" pitchFamily="18" charset="0"/>
              </a:rPr>
              <a:t>NatureServe Ecological Systems Classification: </a:t>
            </a:r>
            <a:r>
              <a:rPr lang="en-US" sz="1100" dirty="0">
                <a:ea typeface="Times New Roman" panose="02020603050405020304" pitchFamily="18" charset="0"/>
                <a:cs typeface="Times New Roman" panose="02020603050405020304" pitchFamily="18" charset="0"/>
              </a:rPr>
              <a:t>Comer, P., et al. 2003. Ecological Systems of the United States: A Working Classification of U.S. Terrestrial Systems. NatureServe, Arlington, VA.</a:t>
            </a:r>
          </a:p>
        </p:txBody>
      </p:sp>
      <p:pic>
        <p:nvPicPr>
          <p:cNvPr id="14" name="Picture 13">
            <a:extLst>
              <a:ext uri="{FF2B5EF4-FFF2-40B4-BE49-F238E27FC236}">
                <a16:creationId xmlns:a16="http://schemas.microsoft.com/office/drawing/2014/main" id="{B4DD011C-9E30-4402-BCB1-5AFBB229D2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880" y="318107"/>
            <a:ext cx="1622921" cy="952705"/>
          </a:xfrm>
          <a:prstGeom prst="rect">
            <a:avLst/>
          </a:prstGeom>
        </p:spPr>
      </p:pic>
      <p:sp>
        <p:nvSpPr>
          <p:cNvPr id="6" name="TextBox 5">
            <a:extLst>
              <a:ext uri="{FF2B5EF4-FFF2-40B4-BE49-F238E27FC236}">
                <a16:creationId xmlns:a16="http://schemas.microsoft.com/office/drawing/2014/main" id="{54F441A3-035C-4310-A510-E8D65E2D0C3C}"/>
              </a:ext>
            </a:extLst>
          </p:cNvPr>
          <p:cNvSpPr txBox="1"/>
          <p:nvPr/>
        </p:nvSpPr>
        <p:spPr>
          <a:xfrm>
            <a:off x="211753" y="2894662"/>
            <a:ext cx="1507176" cy="400110"/>
          </a:xfrm>
          <a:prstGeom prst="rect">
            <a:avLst/>
          </a:prstGeom>
          <a:noFill/>
          <a:ln w="38100">
            <a:solidFill>
              <a:srgbClr val="FFC000"/>
            </a:solidFill>
          </a:ln>
        </p:spPr>
        <p:txBody>
          <a:bodyPr wrap="square" rtlCol="0">
            <a:spAutoFit/>
          </a:bodyPr>
          <a:lstStyle/>
          <a:p>
            <a:r>
              <a:rPr lang="en-US" sz="2000" b="1" dirty="0"/>
              <a:t>Level 3 EFG</a:t>
            </a:r>
          </a:p>
        </p:txBody>
      </p:sp>
      <p:sp>
        <p:nvSpPr>
          <p:cNvPr id="18" name="TextBox 17">
            <a:extLst>
              <a:ext uri="{FF2B5EF4-FFF2-40B4-BE49-F238E27FC236}">
                <a16:creationId xmlns:a16="http://schemas.microsoft.com/office/drawing/2014/main" id="{48CAF872-5C23-4448-93E1-C3062206E9FA}"/>
              </a:ext>
            </a:extLst>
          </p:cNvPr>
          <p:cNvSpPr txBox="1"/>
          <p:nvPr/>
        </p:nvSpPr>
        <p:spPr>
          <a:xfrm>
            <a:off x="224498" y="3661582"/>
            <a:ext cx="1507176" cy="707886"/>
          </a:xfrm>
          <a:prstGeom prst="rect">
            <a:avLst/>
          </a:prstGeom>
          <a:noFill/>
          <a:ln w="38100">
            <a:solidFill>
              <a:srgbClr val="FFC000"/>
            </a:solidFill>
          </a:ln>
        </p:spPr>
        <p:txBody>
          <a:bodyPr wrap="square" rtlCol="0">
            <a:spAutoFit/>
          </a:bodyPr>
          <a:lstStyle/>
          <a:p>
            <a:r>
              <a:rPr lang="en-US" sz="2000" b="1" dirty="0"/>
              <a:t>Level 4 </a:t>
            </a:r>
            <a:r>
              <a:rPr lang="en-US" sz="2000" b="1" dirty="0" err="1"/>
              <a:t>BioEcotype</a:t>
            </a:r>
            <a:endParaRPr lang="en-US" sz="2000" b="1" dirty="0"/>
          </a:p>
        </p:txBody>
      </p:sp>
      <p:sp>
        <p:nvSpPr>
          <p:cNvPr id="20" name="TextBox 19">
            <a:extLst>
              <a:ext uri="{FF2B5EF4-FFF2-40B4-BE49-F238E27FC236}">
                <a16:creationId xmlns:a16="http://schemas.microsoft.com/office/drawing/2014/main" id="{3637252C-0D73-4DCC-8511-B2FE5BC0AA1E}"/>
              </a:ext>
            </a:extLst>
          </p:cNvPr>
          <p:cNvSpPr txBox="1"/>
          <p:nvPr/>
        </p:nvSpPr>
        <p:spPr>
          <a:xfrm>
            <a:off x="214208" y="5382573"/>
            <a:ext cx="1507176" cy="1015663"/>
          </a:xfrm>
          <a:prstGeom prst="rect">
            <a:avLst/>
          </a:prstGeom>
          <a:noFill/>
          <a:ln w="38100">
            <a:solidFill>
              <a:srgbClr val="FFC000"/>
            </a:solidFill>
          </a:ln>
        </p:spPr>
        <p:txBody>
          <a:bodyPr wrap="square" rtlCol="0">
            <a:spAutoFit/>
          </a:bodyPr>
          <a:lstStyle/>
          <a:p>
            <a:r>
              <a:rPr lang="en-US" sz="2000" b="1" dirty="0"/>
              <a:t>Level 6 </a:t>
            </a:r>
            <a:r>
              <a:rPr lang="en-US" sz="2000" b="1" dirty="0" err="1"/>
              <a:t>Subglobal</a:t>
            </a:r>
            <a:r>
              <a:rPr lang="en-US" sz="2000" b="1" dirty="0"/>
              <a:t> Type</a:t>
            </a:r>
          </a:p>
        </p:txBody>
      </p:sp>
      <p:sp>
        <p:nvSpPr>
          <p:cNvPr id="23" name="TextBox 22">
            <a:extLst>
              <a:ext uri="{FF2B5EF4-FFF2-40B4-BE49-F238E27FC236}">
                <a16:creationId xmlns:a16="http://schemas.microsoft.com/office/drawing/2014/main" id="{FBD39F14-188B-4BE2-8A0B-0ADDAC1C3DEC}"/>
              </a:ext>
            </a:extLst>
          </p:cNvPr>
          <p:cNvSpPr txBox="1"/>
          <p:nvPr/>
        </p:nvSpPr>
        <p:spPr>
          <a:xfrm>
            <a:off x="211753" y="2522462"/>
            <a:ext cx="1507176" cy="400110"/>
          </a:xfrm>
          <a:prstGeom prst="rect">
            <a:avLst/>
          </a:prstGeom>
          <a:noFill/>
          <a:ln w="38100">
            <a:solidFill>
              <a:srgbClr val="FFC000"/>
            </a:solidFill>
          </a:ln>
        </p:spPr>
        <p:txBody>
          <a:bodyPr wrap="square" rtlCol="0">
            <a:spAutoFit/>
          </a:bodyPr>
          <a:lstStyle/>
          <a:p>
            <a:r>
              <a:rPr lang="en-US" sz="2000" b="1" dirty="0"/>
              <a:t>Level 2 </a:t>
            </a:r>
            <a:r>
              <a:rPr lang="en-US" sz="1500" b="1" dirty="0"/>
              <a:t>Biome</a:t>
            </a:r>
          </a:p>
        </p:txBody>
      </p:sp>
      <p:sp>
        <p:nvSpPr>
          <p:cNvPr id="24" name="TextBox 23">
            <a:extLst>
              <a:ext uri="{FF2B5EF4-FFF2-40B4-BE49-F238E27FC236}">
                <a16:creationId xmlns:a16="http://schemas.microsoft.com/office/drawing/2014/main" id="{868CCC70-DAA6-47DC-8033-7F3048F28F9D}"/>
              </a:ext>
            </a:extLst>
          </p:cNvPr>
          <p:cNvSpPr txBox="1"/>
          <p:nvPr/>
        </p:nvSpPr>
        <p:spPr>
          <a:xfrm>
            <a:off x="218406" y="1726372"/>
            <a:ext cx="1500523" cy="707886"/>
          </a:xfrm>
          <a:prstGeom prst="rect">
            <a:avLst/>
          </a:prstGeom>
          <a:noFill/>
          <a:ln w="38100">
            <a:solidFill>
              <a:srgbClr val="FFC000"/>
            </a:solidFill>
          </a:ln>
        </p:spPr>
        <p:txBody>
          <a:bodyPr wrap="square" rtlCol="0">
            <a:spAutoFit/>
          </a:bodyPr>
          <a:lstStyle/>
          <a:p>
            <a:r>
              <a:rPr lang="en-US" sz="2000" b="1" dirty="0"/>
              <a:t>Level 1 Terrestrial</a:t>
            </a:r>
          </a:p>
        </p:txBody>
      </p:sp>
      <p:grpSp>
        <p:nvGrpSpPr>
          <p:cNvPr id="25" name="Group 24">
            <a:extLst>
              <a:ext uri="{FF2B5EF4-FFF2-40B4-BE49-F238E27FC236}">
                <a16:creationId xmlns:a16="http://schemas.microsoft.com/office/drawing/2014/main" id="{240D1D65-3457-4DEB-9658-5BA29747C1FB}"/>
              </a:ext>
            </a:extLst>
          </p:cNvPr>
          <p:cNvGrpSpPr/>
          <p:nvPr/>
        </p:nvGrpSpPr>
        <p:grpSpPr>
          <a:xfrm>
            <a:off x="222027" y="3313157"/>
            <a:ext cx="10319188" cy="2221172"/>
            <a:chOff x="211753" y="3415807"/>
            <a:chExt cx="10319188" cy="2070592"/>
          </a:xfrm>
        </p:grpSpPr>
        <p:grpSp>
          <p:nvGrpSpPr>
            <p:cNvPr id="9" name="Group 8">
              <a:extLst>
                <a:ext uri="{FF2B5EF4-FFF2-40B4-BE49-F238E27FC236}">
                  <a16:creationId xmlns:a16="http://schemas.microsoft.com/office/drawing/2014/main" id="{FB9DA9C3-63CE-403A-B890-D8FBA056E28C}"/>
                </a:ext>
              </a:extLst>
            </p:cNvPr>
            <p:cNvGrpSpPr/>
            <p:nvPr/>
          </p:nvGrpSpPr>
          <p:grpSpPr>
            <a:xfrm>
              <a:off x="1844141" y="3415807"/>
              <a:ext cx="8686800" cy="2070592"/>
              <a:chOff x="527968" y="3233247"/>
              <a:chExt cx="8865632" cy="1990428"/>
            </a:xfrm>
          </p:grpSpPr>
          <p:sp>
            <p:nvSpPr>
              <p:cNvPr id="11" name="TextBox 10">
                <a:extLst>
                  <a:ext uri="{FF2B5EF4-FFF2-40B4-BE49-F238E27FC236}">
                    <a16:creationId xmlns:a16="http://schemas.microsoft.com/office/drawing/2014/main" id="{551E3755-2C3D-4643-97E5-2A8D7B1C8062}"/>
                  </a:ext>
                </a:extLst>
              </p:cNvPr>
              <p:cNvSpPr txBox="1"/>
              <p:nvPr/>
            </p:nvSpPr>
            <p:spPr>
              <a:xfrm>
                <a:off x="7260519" y="3233247"/>
                <a:ext cx="2127827" cy="887583"/>
              </a:xfrm>
              <a:prstGeom prst="rect">
                <a:avLst/>
              </a:prstGeom>
              <a:solidFill>
                <a:schemeClr val="tx2"/>
              </a:solidFill>
              <a:ln>
                <a:solidFill>
                  <a:srgbClr val="FF0000"/>
                </a:solidFill>
              </a:ln>
            </p:spPr>
            <p:txBody>
              <a:bodyPr wrap="square" rtlCol="0">
                <a:spAutoFit/>
              </a:bodyPr>
              <a:lstStyle/>
              <a:p>
                <a:pPr algn="ctr"/>
                <a:r>
                  <a:rPr lang="en-US" dirty="0">
                    <a:solidFill>
                      <a:schemeClr val="bg1"/>
                    </a:solidFill>
                    <a:latin typeface="+mn-lt"/>
                  </a:rPr>
                  <a:t>NA Red List units</a:t>
                </a:r>
                <a:r>
                  <a:rPr lang="en-US" baseline="30000" dirty="0">
                    <a:solidFill>
                      <a:schemeClr val="bg1"/>
                    </a:solidFill>
                    <a:latin typeface="+mn-lt"/>
                  </a:rPr>
                  <a:t>§</a:t>
                </a:r>
                <a:r>
                  <a:rPr lang="en-US" dirty="0">
                    <a:solidFill>
                      <a:schemeClr val="bg1"/>
                    </a:solidFill>
                    <a:latin typeface="+mn-lt"/>
                  </a:rPr>
                  <a:t> approximate these levels</a:t>
                </a:r>
              </a:p>
            </p:txBody>
          </p:sp>
          <p:sp>
            <p:nvSpPr>
              <p:cNvPr id="10" name="Rectangle 9">
                <a:extLst>
                  <a:ext uri="{FF2B5EF4-FFF2-40B4-BE49-F238E27FC236}">
                    <a16:creationId xmlns:a16="http://schemas.microsoft.com/office/drawing/2014/main" id="{78159974-A872-4755-93D6-B5157327E511}"/>
                  </a:ext>
                </a:extLst>
              </p:cNvPr>
              <p:cNvSpPr/>
              <p:nvPr/>
            </p:nvSpPr>
            <p:spPr>
              <a:xfrm>
                <a:off x="527968" y="4118465"/>
                <a:ext cx="8865632" cy="11052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grpSp>
        <p:sp>
          <p:nvSpPr>
            <p:cNvPr id="19" name="TextBox 18">
              <a:extLst>
                <a:ext uri="{FF2B5EF4-FFF2-40B4-BE49-F238E27FC236}">
                  <a16:creationId xmlns:a16="http://schemas.microsoft.com/office/drawing/2014/main" id="{56F3117D-7067-4816-A67B-424EB0F313B5}"/>
                </a:ext>
              </a:extLst>
            </p:cNvPr>
            <p:cNvSpPr txBox="1"/>
            <p:nvPr/>
          </p:nvSpPr>
          <p:spPr>
            <a:xfrm>
              <a:off x="211753" y="4383578"/>
              <a:ext cx="1507176" cy="1015663"/>
            </a:xfrm>
            <a:prstGeom prst="rect">
              <a:avLst/>
            </a:prstGeom>
            <a:noFill/>
            <a:ln w="38100">
              <a:solidFill>
                <a:srgbClr val="FFC000"/>
              </a:solidFill>
            </a:ln>
          </p:spPr>
          <p:txBody>
            <a:bodyPr wrap="square" rtlCol="0">
              <a:spAutoFit/>
            </a:bodyPr>
            <a:lstStyle/>
            <a:p>
              <a:r>
                <a:rPr lang="en-US" sz="2000" b="1" dirty="0"/>
                <a:t>Level 5 Global </a:t>
              </a:r>
              <a:r>
                <a:rPr lang="en-US" sz="2000" b="1" dirty="0" err="1"/>
                <a:t>EcoType</a:t>
              </a:r>
              <a:endParaRPr lang="en-US" sz="2000" b="1" dirty="0"/>
            </a:p>
          </p:txBody>
        </p:sp>
      </p:grpSp>
      <p:pic>
        <p:nvPicPr>
          <p:cNvPr id="28" name="Picture 27">
            <a:extLst>
              <a:ext uri="{FF2B5EF4-FFF2-40B4-BE49-F238E27FC236}">
                <a16:creationId xmlns:a16="http://schemas.microsoft.com/office/drawing/2014/main" id="{695BA31D-0943-4475-B590-FA8CF43282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0887" y="375843"/>
            <a:ext cx="1668982" cy="531634"/>
          </a:xfrm>
          <a:prstGeom prst="rect">
            <a:avLst/>
          </a:prstGeom>
        </p:spPr>
      </p:pic>
    </p:spTree>
    <p:extLst>
      <p:ext uri="{BB962C8B-B14F-4D97-AF65-F5344CB8AC3E}">
        <p14:creationId xmlns:p14="http://schemas.microsoft.com/office/powerpoint/2010/main" val="1364753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F671-9A33-47AE-BFA6-AFEAE1D834A2}"/>
              </a:ext>
            </a:extLst>
          </p:cNvPr>
          <p:cNvSpPr>
            <a:spLocks noGrp="1"/>
          </p:cNvSpPr>
          <p:nvPr>
            <p:ph type="title"/>
          </p:nvPr>
        </p:nvSpPr>
        <p:spPr>
          <a:xfrm>
            <a:off x="609600" y="363151"/>
            <a:ext cx="10402889" cy="773043"/>
          </a:xfrm>
        </p:spPr>
        <p:txBody>
          <a:bodyPr/>
          <a:lstStyle/>
          <a:p>
            <a:r>
              <a:rPr lang="en-US" dirty="0"/>
              <a:t>A2 &amp; B4 </a:t>
            </a:r>
            <a:r>
              <a:rPr lang="en-US" i="1" u="sng" dirty="0"/>
              <a:t>Minimum</a:t>
            </a:r>
            <a:r>
              <a:rPr lang="en-US" dirty="0"/>
              <a:t> Area Requirements</a:t>
            </a:r>
            <a:endParaRPr lang="en-US" sz="3600" dirty="0"/>
          </a:p>
        </p:txBody>
      </p:sp>
      <p:sp>
        <p:nvSpPr>
          <p:cNvPr id="4" name="Slide Number Placeholder 3">
            <a:extLst>
              <a:ext uri="{FF2B5EF4-FFF2-40B4-BE49-F238E27FC236}">
                <a16:creationId xmlns:a16="http://schemas.microsoft.com/office/drawing/2014/main" id="{BB7E29DF-4B96-4E1E-B9A5-92DAB7E5A744}"/>
              </a:ext>
            </a:extLst>
          </p:cNvPr>
          <p:cNvSpPr>
            <a:spLocks noGrp="1"/>
          </p:cNvSpPr>
          <p:nvPr>
            <p:ph type="sldNum" sz="quarter" idx="12"/>
          </p:nvPr>
        </p:nvSpPr>
        <p:spPr/>
        <p:txBody>
          <a:bodyPr/>
          <a:lstStyle/>
          <a:p>
            <a:fld id="{5D84065D-F351-4B03-BD91-D8A6B8D4B362}" type="slidenum">
              <a:rPr lang="en-US" smtClean="0"/>
              <a:pPr/>
              <a:t>39</a:t>
            </a:fld>
            <a:endParaRPr lang="en-US" dirty="0"/>
          </a:p>
        </p:txBody>
      </p:sp>
      <p:graphicFrame>
        <p:nvGraphicFramePr>
          <p:cNvPr id="15" name="Table 14">
            <a:extLst>
              <a:ext uri="{FF2B5EF4-FFF2-40B4-BE49-F238E27FC236}">
                <a16:creationId xmlns:a16="http://schemas.microsoft.com/office/drawing/2014/main" id="{4EF15F07-E1C5-4DB8-9AB6-B19AA9BAC0BD}"/>
              </a:ext>
            </a:extLst>
          </p:cNvPr>
          <p:cNvGraphicFramePr>
            <a:graphicFrameLocks noGrp="1"/>
          </p:cNvGraphicFramePr>
          <p:nvPr/>
        </p:nvGraphicFramePr>
        <p:xfrm>
          <a:off x="609600" y="1295399"/>
          <a:ext cx="11048999" cy="5266871"/>
        </p:xfrm>
        <a:graphic>
          <a:graphicData uri="http://schemas.openxmlformats.org/drawingml/2006/table">
            <a:tbl>
              <a:tblPr/>
              <a:tblGrid>
                <a:gridCol w="2613671">
                  <a:extLst>
                    <a:ext uri="{9D8B030D-6E8A-4147-A177-3AD203B41FA5}">
                      <a16:colId xmlns:a16="http://schemas.microsoft.com/office/drawing/2014/main" val="1441167561"/>
                    </a:ext>
                  </a:extLst>
                </a:gridCol>
                <a:gridCol w="840576">
                  <a:extLst>
                    <a:ext uri="{9D8B030D-6E8A-4147-A177-3AD203B41FA5}">
                      <a16:colId xmlns:a16="http://schemas.microsoft.com/office/drawing/2014/main" val="1905938140"/>
                    </a:ext>
                  </a:extLst>
                </a:gridCol>
                <a:gridCol w="1405341">
                  <a:extLst>
                    <a:ext uri="{9D8B030D-6E8A-4147-A177-3AD203B41FA5}">
                      <a16:colId xmlns:a16="http://schemas.microsoft.com/office/drawing/2014/main" val="3269191983"/>
                    </a:ext>
                  </a:extLst>
                </a:gridCol>
                <a:gridCol w="1526831">
                  <a:extLst>
                    <a:ext uri="{9D8B030D-6E8A-4147-A177-3AD203B41FA5}">
                      <a16:colId xmlns:a16="http://schemas.microsoft.com/office/drawing/2014/main" val="3650231727"/>
                    </a:ext>
                  </a:extLst>
                </a:gridCol>
                <a:gridCol w="591031">
                  <a:extLst>
                    <a:ext uri="{9D8B030D-6E8A-4147-A177-3AD203B41FA5}">
                      <a16:colId xmlns:a16="http://schemas.microsoft.com/office/drawing/2014/main" val="378673867"/>
                    </a:ext>
                  </a:extLst>
                </a:gridCol>
                <a:gridCol w="1221465">
                  <a:extLst>
                    <a:ext uri="{9D8B030D-6E8A-4147-A177-3AD203B41FA5}">
                      <a16:colId xmlns:a16="http://schemas.microsoft.com/office/drawing/2014/main" val="592047341"/>
                    </a:ext>
                  </a:extLst>
                </a:gridCol>
                <a:gridCol w="1326085">
                  <a:extLst>
                    <a:ext uri="{9D8B030D-6E8A-4147-A177-3AD203B41FA5}">
                      <a16:colId xmlns:a16="http://schemas.microsoft.com/office/drawing/2014/main" val="1190230465"/>
                    </a:ext>
                  </a:extLst>
                </a:gridCol>
                <a:gridCol w="1523999">
                  <a:extLst>
                    <a:ext uri="{9D8B030D-6E8A-4147-A177-3AD203B41FA5}">
                      <a16:colId xmlns:a16="http://schemas.microsoft.com/office/drawing/2014/main" val="1574466861"/>
                    </a:ext>
                  </a:extLst>
                </a:gridCol>
              </a:tblGrid>
              <a:tr h="1205235">
                <a:tc>
                  <a:txBody>
                    <a:bodyPr/>
                    <a:lstStyle/>
                    <a:p>
                      <a:pPr algn="l" rtl="0" fontAlgn="ctr"/>
                      <a:r>
                        <a:rPr lang="en-US" sz="1600" b="1" i="0" u="none" strike="noStrike" dirty="0">
                          <a:solidFill>
                            <a:srgbClr val="000000"/>
                          </a:solidFill>
                          <a:effectLst/>
                          <a:latin typeface="Century Gothic" panose="020B0502020202020204" pitchFamily="34" charset="0"/>
                        </a:rPr>
                        <a:t>Targeted Ecosystem Type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RLE Status</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fr-FR" sz="1600" b="1" i="0" u="none" strike="noStrike" dirty="0" err="1">
                          <a:solidFill>
                            <a:srgbClr val="000000"/>
                          </a:solidFill>
                          <a:effectLst/>
                          <a:latin typeface="Century Gothic" panose="020B0502020202020204" pitchFamily="34" charset="0"/>
                        </a:rPr>
                        <a:t>Current</a:t>
                      </a:r>
                      <a:r>
                        <a:rPr lang="fr-FR" sz="1600" b="1" i="0" u="none" strike="noStrike" dirty="0">
                          <a:solidFill>
                            <a:srgbClr val="000000"/>
                          </a:solidFill>
                          <a:effectLst/>
                          <a:latin typeface="Century Gothic" panose="020B0502020202020204" pitchFamily="34" charset="0"/>
                        </a:rPr>
                        <a:t> Global </a:t>
                      </a:r>
                      <a:r>
                        <a:rPr lang="fr-FR" sz="1600" b="1" i="0" u="none" strike="noStrike" dirty="0" err="1">
                          <a:solidFill>
                            <a:srgbClr val="000000"/>
                          </a:solidFill>
                          <a:effectLst/>
                          <a:latin typeface="Century Gothic" panose="020B0502020202020204" pitchFamily="34" charset="0"/>
                        </a:rPr>
                        <a:t>Extent</a:t>
                      </a:r>
                      <a:r>
                        <a:rPr lang="fr-FR" sz="1600" b="1" i="0" u="none" strike="noStrike" dirty="0">
                          <a:solidFill>
                            <a:srgbClr val="000000"/>
                          </a:solidFill>
                          <a:effectLst/>
                          <a:latin typeface="Century Gothic" panose="020B0502020202020204" pitchFamily="34" charset="0"/>
                        </a:rPr>
                        <a:t> </a:t>
                      </a:r>
                      <a:r>
                        <a:rPr lang="fr-FR" sz="1600" b="1" i="0" u="none" strike="noStrike" dirty="0" err="1">
                          <a:solidFill>
                            <a:srgbClr val="000000"/>
                          </a:solidFill>
                          <a:effectLst/>
                          <a:latin typeface="Century Gothic" panose="020B0502020202020204" pitchFamily="34" charset="0"/>
                        </a:rPr>
                        <a:t>Estimate</a:t>
                      </a:r>
                      <a:r>
                        <a:rPr lang="fr-FR" sz="1600" b="1" i="0" u="none" strike="noStrike" dirty="0">
                          <a:solidFill>
                            <a:srgbClr val="000000"/>
                          </a:solidFill>
                          <a:effectLst/>
                          <a:latin typeface="Century Gothic" panose="020B0502020202020204" pitchFamily="34" charset="0"/>
                        </a:rPr>
                        <a:t> (km</a:t>
                      </a:r>
                      <a:r>
                        <a:rPr lang="fr-FR" sz="1600" b="1" i="0" u="none" strike="noStrike" baseline="30000" dirty="0">
                          <a:solidFill>
                            <a:srgbClr val="000000"/>
                          </a:solidFill>
                          <a:effectLst/>
                          <a:latin typeface="Century Gothic" panose="020B0502020202020204" pitchFamily="34" charset="0"/>
                        </a:rPr>
                        <a:t>2</a:t>
                      </a:r>
                      <a:r>
                        <a:rPr lang="fr-FR" sz="1600" b="1" i="0" u="none" strike="noStrike" dirty="0">
                          <a:solidFill>
                            <a:srgbClr val="000000"/>
                          </a:solidFill>
                          <a:effectLst/>
                          <a:latin typeface="Century Gothic" panose="020B0502020202020204" pitchFamily="34" charset="0"/>
                        </a:rPr>
                        <a: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fr-FR" sz="1600" b="1" i="0" u="none" strike="noStrike" dirty="0" err="1">
                          <a:solidFill>
                            <a:srgbClr val="000000"/>
                          </a:solidFill>
                          <a:effectLst/>
                          <a:latin typeface="Century Gothic" panose="020B0502020202020204" pitchFamily="34" charset="0"/>
                        </a:rPr>
                        <a:t>Current</a:t>
                      </a:r>
                      <a:r>
                        <a:rPr lang="fr-FR" sz="1600" b="1" i="0" u="none" strike="noStrike" dirty="0">
                          <a:solidFill>
                            <a:srgbClr val="000000"/>
                          </a:solidFill>
                          <a:effectLst/>
                          <a:latin typeface="Century Gothic" panose="020B0502020202020204" pitchFamily="34" charset="0"/>
                        </a:rPr>
                        <a:t> National </a:t>
                      </a:r>
                      <a:r>
                        <a:rPr lang="fr-FR" sz="1600" b="1" i="0" u="none" strike="noStrike" dirty="0" err="1">
                          <a:solidFill>
                            <a:srgbClr val="000000"/>
                          </a:solidFill>
                          <a:effectLst/>
                          <a:latin typeface="Century Gothic" panose="020B0502020202020204" pitchFamily="34" charset="0"/>
                        </a:rPr>
                        <a:t>Extent</a:t>
                      </a:r>
                      <a:r>
                        <a:rPr lang="fr-FR" sz="1600" b="1" i="0" u="none" strike="noStrike" dirty="0">
                          <a:solidFill>
                            <a:srgbClr val="000000"/>
                          </a:solidFill>
                          <a:effectLst/>
                          <a:latin typeface="Century Gothic" panose="020B0502020202020204" pitchFamily="34" charset="0"/>
                        </a:rPr>
                        <a:t> </a:t>
                      </a:r>
                      <a:r>
                        <a:rPr lang="fr-FR" sz="1600" b="1" i="0" u="none" strike="noStrike" dirty="0" err="1">
                          <a:solidFill>
                            <a:srgbClr val="000000"/>
                          </a:solidFill>
                          <a:effectLst/>
                          <a:latin typeface="Century Gothic" panose="020B0502020202020204" pitchFamily="34" charset="0"/>
                        </a:rPr>
                        <a:t>Estimate</a:t>
                      </a:r>
                      <a:r>
                        <a:rPr lang="fr-FR" sz="1600" b="1" i="0" u="none" strike="noStrike" dirty="0">
                          <a:solidFill>
                            <a:srgbClr val="000000"/>
                          </a:solidFill>
                          <a:effectLst/>
                          <a:latin typeface="Century Gothic" panose="020B0502020202020204" pitchFamily="34" charset="0"/>
                        </a:rPr>
                        <a:t> (km</a:t>
                      </a:r>
                      <a:r>
                        <a:rPr lang="fr-FR" sz="1600" b="1" i="0" u="none" strike="noStrike" baseline="30000" dirty="0">
                          <a:solidFill>
                            <a:srgbClr val="000000"/>
                          </a:solidFill>
                          <a:effectLst/>
                          <a:latin typeface="Century Gothic" panose="020B0502020202020204" pitchFamily="34" charset="0"/>
                        </a:rPr>
                        <a:t>2</a:t>
                      </a:r>
                      <a:r>
                        <a:rPr lang="fr-FR" sz="1600" b="1" i="0" u="none" strike="noStrike" dirty="0">
                          <a:solidFill>
                            <a:srgbClr val="000000"/>
                          </a:solidFill>
                          <a:effectLst/>
                          <a:latin typeface="Century Gothic" panose="020B0502020202020204" pitchFamily="34" charset="0"/>
                        </a:rPr>
                        <a: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KBA%</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A2 KBA Global Target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A2 KBA National Target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600" b="1" i="0" u="none" strike="noStrike" dirty="0">
                          <a:solidFill>
                            <a:srgbClr val="000000"/>
                          </a:solidFill>
                          <a:effectLst/>
                          <a:latin typeface="Century Gothic" panose="020B0502020202020204" pitchFamily="34" charset="0"/>
                        </a:rPr>
                        <a:t>B4 KBA Global Target (@20%) (km2)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66726454"/>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Northern Tallgrass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CR</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6,213</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582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311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29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1,242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33441207"/>
                  </a:ext>
                </a:extLst>
              </a:tr>
              <a:tr h="590564">
                <a:tc>
                  <a:txBody>
                    <a:bodyPr/>
                    <a:lstStyle/>
                    <a:p>
                      <a:pPr algn="l" rtl="0" fontAlgn="ctr"/>
                      <a:r>
                        <a:rPr lang="en-US" sz="1400" b="1" i="0" u="none" strike="noStrike" dirty="0">
                          <a:solidFill>
                            <a:srgbClr val="000000"/>
                          </a:solidFill>
                          <a:effectLst/>
                          <a:latin typeface="Century Gothic" panose="020B0502020202020204" pitchFamily="34" charset="0"/>
                        </a:rPr>
                        <a:t>Northern Great Plains Fescue </a:t>
                      </a:r>
                      <a:r>
                        <a:rPr lang="en-US" sz="1400" b="1" i="0" u="none" strike="noStrike" dirty="0" err="1">
                          <a:solidFill>
                            <a:srgbClr val="000000"/>
                          </a:solidFill>
                          <a:effectLst/>
                          <a:latin typeface="Century Gothic" panose="020B0502020202020204" pitchFamily="34" charset="0"/>
                        </a:rPr>
                        <a:t>Mixedgrass</a:t>
                      </a:r>
                      <a:r>
                        <a:rPr lang="en-US" sz="1400" b="1" i="0" u="none" strike="noStrike" dirty="0">
                          <a:solidFill>
                            <a:srgbClr val="000000"/>
                          </a:solidFill>
                          <a:effectLst/>
                          <a:latin typeface="Century Gothic" panose="020B0502020202020204" pitchFamily="34" charset="0"/>
                        </a:rPr>
                        <a:t>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EN</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19,981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19,800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999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990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3,996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9616866"/>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Northwestern Great Plains Dry </a:t>
                      </a:r>
                      <a:r>
                        <a:rPr lang="en-US" sz="1400" b="1" i="0" u="none" strike="noStrike" dirty="0" err="1">
                          <a:solidFill>
                            <a:srgbClr val="000000"/>
                          </a:solidFill>
                          <a:effectLst/>
                          <a:latin typeface="Century Gothic" panose="020B0502020202020204" pitchFamily="34" charset="0"/>
                        </a:rPr>
                        <a:t>Mixedgrass</a:t>
                      </a:r>
                      <a:r>
                        <a:rPr lang="en-US" sz="1400" b="1" i="0" u="none" strike="noStrike" dirty="0">
                          <a:solidFill>
                            <a:srgbClr val="000000"/>
                          </a:solidFill>
                          <a:effectLst/>
                          <a:latin typeface="Century Gothic" panose="020B0502020202020204" pitchFamily="34" charset="0"/>
                        </a:rPr>
                        <a:t> Prairie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EN</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57,897</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38,166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2,895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1,908</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11,580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60307988"/>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Eastern Great Plains Tallgrass Aspen Parkland</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4,515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3,986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451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399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902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5791491"/>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Northwestern Great Plains Aspen Forest and Parkland</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a:solidFill>
                            <a:srgbClr val="000000"/>
                          </a:solidFill>
                          <a:effectLst/>
                          <a:latin typeface="Century Gothic" panose="020B0502020202020204" pitchFamily="34" charset="0"/>
                        </a:rPr>
                        <a:t>VU </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a:solidFill>
                            <a:srgbClr val="000000"/>
                          </a:solidFill>
                          <a:effectLst/>
                          <a:latin typeface="Century Gothic" panose="020B0502020202020204" pitchFamily="34" charset="0"/>
                        </a:rPr>
                        <a:t>23,055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23,002</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2,305</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2,300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4,610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5003614"/>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Great Plains Prairie Pothole</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a:solidFill>
                            <a:srgbClr val="000000"/>
                          </a:solidFill>
                          <a:effectLst/>
                          <a:latin typeface="Century Gothic" panose="020B0502020202020204" pitchFamily="34" charset="0"/>
                        </a:rPr>
                        <a:t>6,457</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4,329</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a:solidFill>
                            <a:srgbClr val="000000"/>
                          </a:solidFill>
                          <a:effectLst/>
                          <a:latin typeface="Century Gothic" panose="020B0502020202020204" pitchFamily="34" charset="0"/>
                        </a:rPr>
                        <a:t>646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433</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1,290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898223"/>
                  </a:ext>
                </a:extLst>
              </a:tr>
              <a:tr h="578512">
                <a:tc>
                  <a:txBody>
                    <a:bodyPr/>
                    <a:lstStyle/>
                    <a:p>
                      <a:pPr algn="l" rtl="0" fontAlgn="ctr"/>
                      <a:r>
                        <a:rPr lang="en-US" sz="1400" b="1" i="0" u="none" strike="noStrike" dirty="0">
                          <a:solidFill>
                            <a:srgbClr val="000000"/>
                          </a:solidFill>
                          <a:effectLst/>
                          <a:latin typeface="Century Gothic" panose="020B0502020202020204" pitchFamily="34" charset="0"/>
                        </a:rPr>
                        <a:t>Great Lakes Alvar (MB disjunct)</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VU</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181</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0" i="0" u="none" strike="noStrike" dirty="0">
                          <a:solidFill>
                            <a:srgbClr val="000000"/>
                          </a:solidFill>
                          <a:effectLst/>
                          <a:latin typeface="Century Gothic" panose="020B0502020202020204" pitchFamily="34" charset="0"/>
                        </a:rPr>
                        <a:t>44</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a:solidFill>
                            <a:srgbClr val="000000"/>
                          </a:solidFill>
                          <a:effectLst/>
                          <a:latin typeface="Century Gothic" panose="020B0502020202020204" pitchFamily="34" charset="0"/>
                        </a:rPr>
                        <a:t>10%</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18</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rtl="0" fontAlgn="ctr"/>
                      <a:r>
                        <a:rPr lang="en-US" sz="1800" b="1" i="0" u="none" strike="noStrike" dirty="0">
                          <a:solidFill>
                            <a:srgbClr val="000000"/>
                          </a:solidFill>
                          <a:effectLst/>
                          <a:latin typeface="Century Gothic" panose="020B0502020202020204" pitchFamily="34" charset="0"/>
                        </a:rPr>
                        <a:t>4</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sz="1800" b="1" i="0" u="none" strike="noStrike" dirty="0">
                          <a:solidFill>
                            <a:srgbClr val="000000"/>
                          </a:solidFill>
                          <a:effectLst/>
                          <a:latin typeface="Century Gothic" panose="020B0502020202020204" pitchFamily="34" charset="0"/>
                        </a:rPr>
                        <a:t>36</a:t>
                      </a:r>
                    </a:p>
                  </a:txBody>
                  <a:tcPr marL="7979" marR="7979" marT="79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94928131"/>
                  </a:ext>
                </a:extLst>
              </a:tr>
            </a:tbl>
          </a:graphicData>
        </a:graphic>
      </p:graphicFrame>
    </p:spTree>
    <p:extLst>
      <p:ext uri="{BB962C8B-B14F-4D97-AF65-F5344CB8AC3E}">
        <p14:creationId xmlns:p14="http://schemas.microsoft.com/office/powerpoint/2010/main" val="177051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r>
              <a:rPr lang="en-CA" dirty="0"/>
              <a:t>Regional focus requires local “champions” and coordination capacity</a:t>
            </a:r>
          </a:p>
          <a:p>
            <a:r>
              <a:rPr lang="en-CA" dirty="0">
                <a:solidFill>
                  <a:schemeClr val="accent5">
                    <a:lumMod val="75000"/>
                  </a:schemeClr>
                </a:solidFill>
              </a:rPr>
              <a:t>Expert engagement through P/T governments and universities</a:t>
            </a:r>
          </a:p>
          <a:p>
            <a:r>
              <a:rPr lang="en-CA" dirty="0"/>
              <a:t>Partnerships with universities on some analytical components</a:t>
            </a:r>
          </a:p>
          <a:p>
            <a:r>
              <a:rPr lang="en-CA" dirty="0">
                <a:solidFill>
                  <a:schemeClr val="accent5">
                    <a:lumMod val="75000"/>
                  </a:schemeClr>
                </a:solidFill>
              </a:rPr>
              <a:t>We are generating tons of derived data that have use outside KBAs and require a management strategy</a:t>
            </a:r>
          </a:p>
          <a:p>
            <a:r>
              <a:rPr lang="en-CA" dirty="0"/>
              <a:t>Non-government stakeholders require separate outreach efforts to prepare for protection</a:t>
            </a:r>
          </a:p>
          <a:p>
            <a:r>
              <a:rPr lang="en-CA" dirty="0">
                <a:solidFill>
                  <a:schemeClr val="accent5">
                    <a:lumMod val="75000"/>
                  </a:schemeClr>
                </a:solidFill>
              </a:rPr>
              <a:t>Robust training is essential to success and on-going</a:t>
            </a:r>
          </a:p>
        </p:txBody>
      </p:sp>
      <p:sp>
        <p:nvSpPr>
          <p:cNvPr id="2" name="Slide Number Placeholder 1"/>
          <p:cNvSpPr>
            <a:spLocks noGrp="1"/>
          </p:cNvSpPr>
          <p:nvPr>
            <p:ph type="sldNum" sz="quarter" idx="12"/>
          </p:nvPr>
        </p:nvSpPr>
        <p:spPr/>
        <p:txBody>
          <a:bodyPr/>
          <a:lstStyle/>
          <a:p>
            <a:fld id="{BD9883B9-876C-4B32-A4D8-E3889EED9ECF}" type="slidenum">
              <a:rPr lang="en-CA" smtClean="0"/>
              <a:t>4</a:t>
            </a:fld>
            <a:endParaRPr lang="en-CA"/>
          </a:p>
        </p:txBody>
      </p:sp>
      <p:sp>
        <p:nvSpPr>
          <p:cNvPr id="3" name="Title 1">
            <a:extLst>
              <a:ext uri="{FF2B5EF4-FFF2-40B4-BE49-F238E27FC236}">
                <a16:creationId xmlns:a16="http://schemas.microsoft.com/office/drawing/2014/main" id="{6682076B-4EDD-420D-A41D-39E8ACB1F48B}"/>
              </a:ext>
            </a:extLst>
          </p:cNvPr>
          <p:cNvSpPr txBox="1">
            <a:spLocks/>
          </p:cNvSpPr>
          <p:nvPr/>
        </p:nvSpPr>
        <p:spPr>
          <a:xfrm>
            <a:off x="168348" y="512618"/>
            <a:ext cx="10515600" cy="9441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KBA Identification is the Locus of Activity</a:t>
            </a:r>
            <a:endParaRPr lang="en-CA" b="1" dirty="0"/>
          </a:p>
        </p:txBody>
      </p:sp>
    </p:spTree>
    <p:extLst>
      <p:ext uri="{BB962C8B-B14F-4D97-AF65-F5344CB8AC3E}">
        <p14:creationId xmlns:p14="http://schemas.microsoft.com/office/powerpoint/2010/main" val="3024098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914400" y="304800"/>
            <a:ext cx="10363200" cy="1143000"/>
          </a:xfrm>
        </p:spPr>
        <p:txBody>
          <a:bodyPr/>
          <a:lstStyle/>
          <a:p>
            <a:r>
              <a:rPr lang="en-US" dirty="0">
                <a:effectLst>
                  <a:outerShdw blurRad="38100" dist="38100" dir="2700000" algn="tl">
                    <a:srgbClr val="000000">
                      <a:alpha val="43137"/>
                    </a:srgbClr>
                  </a:outerShdw>
                </a:effectLst>
              </a:rPr>
              <a:t>Temperate BC ecosystems</a:t>
            </a:r>
            <a:br>
              <a:rPr lang="en-US"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some candidate red listed ecosystems to trigger KBAs</a:t>
            </a:r>
          </a:p>
        </p:txBody>
      </p:sp>
      <p:sp>
        <p:nvSpPr>
          <p:cNvPr id="4" name="TextBox 3">
            <a:extLst>
              <a:ext uri="{FF2B5EF4-FFF2-40B4-BE49-F238E27FC236}">
                <a16:creationId xmlns:a16="http://schemas.microsoft.com/office/drawing/2014/main" id="{12AA5237-D298-4DEF-9C52-9C262B77698D}"/>
              </a:ext>
            </a:extLst>
          </p:cNvPr>
          <p:cNvSpPr txBox="1"/>
          <p:nvPr/>
        </p:nvSpPr>
        <p:spPr>
          <a:xfrm>
            <a:off x="490655" y="1645814"/>
            <a:ext cx="11318486" cy="5170646"/>
          </a:xfrm>
          <a:prstGeom prst="rect">
            <a:avLst/>
          </a:prstGeom>
          <a:noFill/>
        </p:spPr>
        <p:txBody>
          <a:bodyPr wrap="square" rtlCol="0">
            <a:spAutoFit/>
          </a:bodyPr>
          <a:lstStyle/>
          <a:p>
            <a:pPr marL="457200" indent="-457200">
              <a:buFont typeface="Arial" panose="020B0604020202020204" pitchFamily="34" charset="0"/>
              <a:buChar char="•"/>
            </a:pPr>
            <a:r>
              <a:rPr lang="en-US" sz="2400" b="1" dirty="0">
                <a:ea typeface="Times New Roman" pitchFamily="18" charset="0"/>
                <a:cs typeface="Arial" pitchFamily="34" charset="0"/>
              </a:rPr>
              <a:t>Cascadian Oregon White Oak - Conifer Forest &amp; Woodland </a:t>
            </a:r>
            <a:r>
              <a:rPr lang="en-US" sz="2400" dirty="0">
                <a:ea typeface="Times New Roman" pitchFamily="18" charset="0"/>
                <a:cs typeface="Arial" pitchFamily="34" charset="0"/>
              </a:rPr>
              <a:t>(</a:t>
            </a:r>
            <a:r>
              <a:rPr lang="en-US" sz="2400" i="1" dirty="0">
                <a:ea typeface="Times New Roman" pitchFamily="18" charset="0"/>
                <a:cs typeface="Arial" pitchFamily="34" charset="0"/>
              </a:rPr>
              <a:t>IVC Group</a:t>
            </a:r>
            <a:r>
              <a:rPr lang="en-US" sz="2400" dirty="0">
                <a:ea typeface="Times New Roman" pitchFamily="18" charset="0"/>
                <a:cs typeface="Arial" pitchFamily="34" charset="0"/>
              </a:rPr>
              <a:t>)</a:t>
            </a:r>
          </a:p>
          <a:p>
            <a:pPr marL="800100" lvl="1" indent="-342900">
              <a:buFont typeface="Wingdings" panose="05000000000000000000" pitchFamily="2" charset="2"/>
              <a:buChar char="Ø"/>
            </a:pPr>
            <a:r>
              <a:rPr lang="en-US" sz="2400" dirty="0"/>
              <a:t>North Pacific Oak Woodland [ecological system] (VU)</a:t>
            </a:r>
          </a:p>
          <a:p>
            <a:pPr marL="800100" lvl="1" indent="-342900">
              <a:buFont typeface="Wingdings" panose="05000000000000000000" pitchFamily="2" charset="2"/>
              <a:buChar char="Ø"/>
            </a:pPr>
            <a:r>
              <a:rPr lang="en-US" sz="2400" dirty="0"/>
              <a:t>East Cascades Oak-Ponderosa Pine Forest and Woodland [ecological system] (DD)</a:t>
            </a:r>
          </a:p>
          <a:p>
            <a:pPr marL="800100" lvl="1" indent="-342900">
              <a:buFont typeface="Wingdings" panose="05000000000000000000" pitchFamily="2" charset="2"/>
              <a:buChar char="Ø"/>
            </a:pPr>
            <a:endParaRPr lang="en-US" sz="2400" dirty="0"/>
          </a:p>
          <a:p>
            <a:pPr marL="457200" indent="-457200">
              <a:buFont typeface="Arial" panose="020B0604020202020204" pitchFamily="34" charset="0"/>
              <a:buChar char="•"/>
            </a:pPr>
            <a:r>
              <a:rPr lang="en-US" sz="2400" b="1" dirty="0"/>
              <a:t>North Pacific Maritime Douglas-fir - Western Hemlock Rainforest </a:t>
            </a:r>
            <a:r>
              <a:rPr lang="en-US" sz="2400" dirty="0"/>
              <a:t>(</a:t>
            </a:r>
            <a:r>
              <a:rPr lang="en-US" sz="2400" i="1" dirty="0"/>
              <a:t>IVC Group</a:t>
            </a:r>
            <a:r>
              <a:rPr lang="en-US" sz="2400" dirty="0"/>
              <a:t>)</a:t>
            </a:r>
          </a:p>
          <a:p>
            <a:pPr marL="800100" lvl="1" indent="-342900">
              <a:buFont typeface="Wingdings" panose="05000000000000000000" pitchFamily="2" charset="2"/>
              <a:buChar char="Ø"/>
            </a:pPr>
            <a:r>
              <a:rPr lang="en-US" sz="2400" i="1" dirty="0"/>
              <a:t>North Pacific Maritime Dry-Mesic Douglas-fir-Western Hemlock Forest [ecological system] (VU)			</a:t>
            </a:r>
          </a:p>
          <a:p>
            <a:pPr marL="800100" lvl="1" indent="-342900">
              <a:buFont typeface="Wingdings" panose="05000000000000000000" pitchFamily="2" charset="2"/>
              <a:buChar char="Ø"/>
            </a:pPr>
            <a:r>
              <a:rPr lang="en-US" sz="2400" i="1" dirty="0"/>
              <a:t>North Pacific Maritime Mesic-Wet Douglas-fir-Western Hemlock Forest [ecological system] (VU)</a:t>
            </a:r>
          </a:p>
          <a:p>
            <a:pPr marL="800100" lvl="1" indent="-342900">
              <a:buFont typeface="Wingdings" panose="05000000000000000000" pitchFamily="2" charset="2"/>
              <a:buChar char="Ø"/>
            </a:pPr>
            <a:endParaRPr lang="en-US" sz="2400" i="1" dirty="0"/>
          </a:p>
          <a:p>
            <a:pPr marL="342900" indent="-342900">
              <a:buFont typeface="Arial" panose="020B0604020202020204" pitchFamily="34" charset="0"/>
              <a:buChar char="•"/>
            </a:pPr>
            <a:r>
              <a:rPr lang="en-US" sz="2400" b="1" dirty="0"/>
              <a:t>North-Central Pacific Western Hemlock - Sitka Spruce Rainforest </a:t>
            </a:r>
            <a:r>
              <a:rPr lang="en-US" sz="2400" dirty="0">
                <a:ea typeface="Times New Roman" pitchFamily="18" charset="0"/>
                <a:cs typeface="Arial" pitchFamily="34" charset="0"/>
              </a:rPr>
              <a:t>(</a:t>
            </a:r>
            <a:r>
              <a:rPr lang="en-US" sz="2400" i="1" dirty="0">
                <a:ea typeface="Times New Roman" pitchFamily="18" charset="0"/>
                <a:cs typeface="Arial" pitchFamily="34" charset="0"/>
              </a:rPr>
              <a:t>IVC Group</a:t>
            </a:r>
            <a:r>
              <a:rPr lang="en-US" sz="2400" dirty="0">
                <a:ea typeface="Times New Roman" pitchFamily="18" charset="0"/>
                <a:cs typeface="Arial" pitchFamily="34" charset="0"/>
              </a:rPr>
              <a:t>)</a:t>
            </a:r>
          </a:p>
          <a:p>
            <a:pPr marL="800100" lvl="1" indent="-342900">
              <a:buFont typeface="Wingdings" panose="05000000000000000000" pitchFamily="2" charset="2"/>
              <a:buChar char="Ø"/>
            </a:pPr>
            <a:r>
              <a:rPr lang="en-US" sz="2400" dirty="0"/>
              <a:t>North Pacific Sitka Spruce Forest [system] (VU)</a:t>
            </a:r>
          </a:p>
          <a:p>
            <a:pPr marL="800100" lvl="1" indent="-342900">
              <a:buFont typeface="Wingdings" panose="05000000000000000000" pitchFamily="2" charset="2"/>
              <a:buChar char="Ø"/>
            </a:pPr>
            <a:r>
              <a:rPr lang="en-US" sz="2400" dirty="0"/>
              <a:t>North Pacific </a:t>
            </a:r>
            <a:r>
              <a:rPr lang="en-US" sz="2400" dirty="0" err="1"/>
              <a:t>Hypermaritime</a:t>
            </a:r>
            <a:r>
              <a:rPr lang="en-US" sz="2400" dirty="0"/>
              <a:t> Western Red-cedar-Western Hemlock Forest (LC)</a:t>
            </a:r>
            <a:endParaRPr lang="en-US" sz="2400" i="1" dirty="0"/>
          </a:p>
          <a:p>
            <a:endParaRPr lang="en-US" dirty="0"/>
          </a:p>
        </p:txBody>
      </p:sp>
    </p:spTree>
    <p:extLst>
      <p:ext uri="{BB962C8B-B14F-4D97-AF65-F5344CB8AC3E}">
        <p14:creationId xmlns:p14="http://schemas.microsoft.com/office/powerpoint/2010/main" val="1025769651"/>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914400" y="304800"/>
            <a:ext cx="10363200" cy="1143000"/>
          </a:xfrm>
        </p:spPr>
        <p:txBody>
          <a:bodyPr/>
          <a:lstStyle/>
          <a:p>
            <a:r>
              <a:rPr lang="en-US" dirty="0">
                <a:effectLst>
                  <a:outerShdw blurRad="38100" dist="38100" dir="2700000" algn="tl">
                    <a:srgbClr val="000000">
                      <a:alpha val="43137"/>
                    </a:srgbClr>
                  </a:outerShdw>
                </a:effectLst>
              </a:rPr>
              <a:t>Temperate BC ecosystems</a:t>
            </a:r>
            <a:br>
              <a:rPr lang="en-US"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some candidate red listed ecosystems to trigger KBAs</a:t>
            </a:r>
          </a:p>
        </p:txBody>
      </p:sp>
      <p:sp>
        <p:nvSpPr>
          <p:cNvPr id="4" name="TextBox 3">
            <a:extLst>
              <a:ext uri="{FF2B5EF4-FFF2-40B4-BE49-F238E27FC236}">
                <a16:creationId xmlns:a16="http://schemas.microsoft.com/office/drawing/2014/main" id="{12AA5237-D298-4DEF-9C52-9C262B77698D}"/>
              </a:ext>
            </a:extLst>
          </p:cNvPr>
          <p:cNvSpPr txBox="1"/>
          <p:nvPr/>
        </p:nvSpPr>
        <p:spPr>
          <a:xfrm>
            <a:off x="762000" y="1668966"/>
            <a:ext cx="10515600" cy="5170646"/>
          </a:xfrm>
          <a:prstGeom prst="rect">
            <a:avLst/>
          </a:prstGeom>
          <a:noFill/>
        </p:spPr>
        <p:txBody>
          <a:bodyPr wrap="square" rtlCol="0">
            <a:spAutoFit/>
          </a:bodyPr>
          <a:lstStyle/>
          <a:p>
            <a:pPr marL="457200" indent="-457200">
              <a:buFont typeface="Arial" panose="020B0604020202020204" pitchFamily="34" charset="0"/>
              <a:buChar char="•"/>
            </a:pPr>
            <a:r>
              <a:rPr lang="en-US" sz="2400" b="1" dirty="0"/>
              <a:t>Northern Rocky Mountain </a:t>
            </a:r>
            <a:r>
              <a:rPr lang="en-US" sz="2400" b="1" dirty="0" err="1"/>
              <a:t>Whitebark</a:t>
            </a:r>
            <a:r>
              <a:rPr lang="en-US" sz="2400" b="1" dirty="0"/>
              <a:t> Pine - Subalpine Larch Woodland </a:t>
            </a:r>
            <a:r>
              <a:rPr lang="en-US" sz="2400" dirty="0">
                <a:ea typeface="Times New Roman" pitchFamily="18" charset="0"/>
                <a:cs typeface="Arial" pitchFamily="34" charset="0"/>
              </a:rPr>
              <a:t>(</a:t>
            </a:r>
            <a:r>
              <a:rPr lang="en-US" sz="2400" i="1" dirty="0">
                <a:ea typeface="Times New Roman" pitchFamily="18" charset="0"/>
                <a:cs typeface="Arial" pitchFamily="34" charset="0"/>
              </a:rPr>
              <a:t>IVC Group</a:t>
            </a:r>
            <a:r>
              <a:rPr lang="en-US" sz="2400" dirty="0">
                <a:ea typeface="Times New Roman" pitchFamily="18" charset="0"/>
                <a:cs typeface="Arial" pitchFamily="34" charset="0"/>
              </a:rPr>
              <a:t>)</a:t>
            </a:r>
          </a:p>
          <a:p>
            <a:pPr marL="800100" lvl="1" indent="-342900">
              <a:buFont typeface="Wingdings" panose="05000000000000000000" pitchFamily="2" charset="2"/>
              <a:buChar char="Ø"/>
            </a:pPr>
            <a:r>
              <a:rPr lang="en-US" sz="2400" dirty="0"/>
              <a:t>North Pacific Interior Lodgepole Pine-</a:t>
            </a:r>
            <a:r>
              <a:rPr lang="en-US" sz="2400" dirty="0" err="1"/>
              <a:t>Whitebark</a:t>
            </a:r>
            <a:r>
              <a:rPr lang="en-US" sz="2400" dirty="0"/>
              <a:t> Pine Forest [ecological system] (DD)</a:t>
            </a:r>
          </a:p>
          <a:p>
            <a:pPr marL="800100" lvl="1" indent="-342900">
              <a:buFont typeface="Wingdings" panose="05000000000000000000" pitchFamily="2" charset="2"/>
              <a:buChar char="Ø"/>
            </a:pPr>
            <a:r>
              <a:rPr lang="en-US" sz="2400" dirty="0"/>
              <a:t>Northern Rocky Mountain Subalpine Woodland and Parkland [ecological system] (NT)</a:t>
            </a:r>
          </a:p>
          <a:p>
            <a:pPr marL="800100" lvl="1" indent="-342900">
              <a:buFont typeface="Wingdings" panose="05000000000000000000" pitchFamily="2" charset="2"/>
              <a:buChar char="Ø"/>
            </a:pPr>
            <a:endParaRPr lang="en-US" sz="2400" dirty="0"/>
          </a:p>
          <a:p>
            <a:pPr marL="457200" indent="-457200">
              <a:buFont typeface="Arial" panose="020B0604020202020204" pitchFamily="34" charset="0"/>
              <a:buChar char="•"/>
            </a:pPr>
            <a:r>
              <a:rPr lang="en-US" sz="2400" b="1" dirty="0"/>
              <a:t>Central Rocky Mountain Ponderosa Pine Open Woodland </a:t>
            </a:r>
            <a:r>
              <a:rPr lang="en-US" sz="2400" dirty="0"/>
              <a:t>(</a:t>
            </a:r>
            <a:r>
              <a:rPr lang="en-US" sz="2400" i="1" dirty="0"/>
              <a:t>IVC Group</a:t>
            </a:r>
            <a:r>
              <a:rPr lang="en-US" sz="2400" dirty="0"/>
              <a:t>)</a:t>
            </a:r>
          </a:p>
          <a:p>
            <a:pPr marL="800100" lvl="1" indent="-342900">
              <a:buFont typeface="Wingdings" panose="05000000000000000000" pitchFamily="2" charset="2"/>
              <a:buChar char="Ø"/>
            </a:pPr>
            <a:r>
              <a:rPr lang="en-US" sz="2400" i="1" dirty="0"/>
              <a:t>Northern Rocky Mountain Ponderosa Pine Woodland and Savanna [ecological system] (NT)			</a:t>
            </a:r>
          </a:p>
          <a:p>
            <a:pPr marL="800100" lvl="1" indent="-342900">
              <a:buFont typeface="Wingdings" panose="05000000000000000000" pitchFamily="2" charset="2"/>
              <a:buChar char="Ø"/>
            </a:pPr>
            <a:r>
              <a:rPr lang="en-US" sz="2400" i="1" dirty="0"/>
              <a:t>Northern Rocky Mountain Foothill Conifer Wooded Steppe [ecological system] (DD)</a:t>
            </a:r>
          </a:p>
          <a:p>
            <a:endParaRPr lang="en-US" sz="2400" i="1" dirty="0"/>
          </a:p>
          <a:p>
            <a:endParaRPr lang="en-US" dirty="0"/>
          </a:p>
        </p:txBody>
      </p:sp>
    </p:spTree>
    <p:extLst>
      <p:ext uri="{BB962C8B-B14F-4D97-AF65-F5344CB8AC3E}">
        <p14:creationId xmlns:p14="http://schemas.microsoft.com/office/powerpoint/2010/main" val="3974314215"/>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EBB09-3BC1-4D2E-AAC9-8DA1E6D2CABF}"/>
              </a:ext>
            </a:extLst>
          </p:cNvPr>
          <p:cNvSpPr>
            <a:spLocks noGrp="1"/>
          </p:cNvSpPr>
          <p:nvPr>
            <p:ph type="title"/>
          </p:nvPr>
        </p:nvSpPr>
        <p:spPr>
          <a:xfrm>
            <a:off x="914400" y="304800"/>
            <a:ext cx="10363200" cy="1143000"/>
          </a:xfrm>
        </p:spPr>
        <p:txBody>
          <a:bodyPr/>
          <a:lstStyle/>
          <a:p>
            <a:r>
              <a:rPr lang="en-US" dirty="0">
                <a:effectLst>
                  <a:outerShdw blurRad="38100" dist="38100" dir="2700000" algn="tl">
                    <a:srgbClr val="000000">
                      <a:alpha val="43137"/>
                    </a:srgbClr>
                  </a:outerShdw>
                </a:effectLst>
              </a:rPr>
              <a:t>Temperate BC ecosystems</a:t>
            </a:r>
            <a:br>
              <a:rPr lang="en-US"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 </a:t>
            </a:r>
            <a:r>
              <a:rPr lang="en-US" sz="2800" i="1" dirty="0">
                <a:effectLst>
                  <a:outerShdw blurRad="38100" dist="38100" dir="2700000" algn="tl">
                    <a:srgbClr val="000000">
                      <a:alpha val="43137"/>
                    </a:srgbClr>
                  </a:outerShdw>
                </a:effectLst>
              </a:rPr>
              <a:t>some candidate red listed ecosystems to trigger KBAs</a:t>
            </a:r>
          </a:p>
        </p:txBody>
      </p:sp>
      <p:sp>
        <p:nvSpPr>
          <p:cNvPr id="4" name="TextBox 3">
            <a:extLst>
              <a:ext uri="{FF2B5EF4-FFF2-40B4-BE49-F238E27FC236}">
                <a16:creationId xmlns:a16="http://schemas.microsoft.com/office/drawing/2014/main" id="{12AA5237-D298-4DEF-9C52-9C262B77698D}"/>
              </a:ext>
            </a:extLst>
          </p:cNvPr>
          <p:cNvSpPr txBox="1"/>
          <p:nvPr/>
        </p:nvSpPr>
        <p:spPr>
          <a:xfrm>
            <a:off x="838200" y="1951672"/>
            <a:ext cx="10515600" cy="2954655"/>
          </a:xfrm>
          <a:prstGeom prst="rect">
            <a:avLst/>
          </a:prstGeom>
          <a:noFill/>
        </p:spPr>
        <p:txBody>
          <a:bodyPr wrap="square" rtlCol="0">
            <a:spAutoFit/>
          </a:bodyPr>
          <a:lstStyle/>
          <a:p>
            <a:pPr marL="457200" indent="-457200">
              <a:buFont typeface="Arial" panose="020B0604020202020204" pitchFamily="34" charset="0"/>
              <a:buChar char="•"/>
            </a:pPr>
            <a:r>
              <a:rPr lang="en-US" sz="2400" b="1" dirty="0"/>
              <a:t>Intermountain Dry Tall Sagebrush Steppe &amp; Shrubland </a:t>
            </a:r>
            <a:r>
              <a:rPr lang="en-US" sz="2400" dirty="0">
                <a:ea typeface="Times New Roman" pitchFamily="18" charset="0"/>
                <a:cs typeface="Arial" pitchFamily="34" charset="0"/>
              </a:rPr>
              <a:t>(</a:t>
            </a:r>
            <a:r>
              <a:rPr lang="en-US" sz="2400" i="1" dirty="0">
                <a:ea typeface="Times New Roman" pitchFamily="18" charset="0"/>
                <a:cs typeface="Arial" pitchFamily="34" charset="0"/>
              </a:rPr>
              <a:t>IVC Group</a:t>
            </a:r>
            <a:r>
              <a:rPr lang="en-US" sz="2400" dirty="0">
                <a:ea typeface="Times New Roman" pitchFamily="18" charset="0"/>
                <a:cs typeface="Arial" pitchFamily="34" charset="0"/>
              </a:rPr>
              <a:t>)</a:t>
            </a:r>
          </a:p>
          <a:p>
            <a:pPr marL="800100" lvl="1" indent="-342900">
              <a:buFont typeface="Wingdings" panose="05000000000000000000" pitchFamily="2" charset="2"/>
              <a:buChar char="Ø"/>
            </a:pPr>
            <a:r>
              <a:rPr lang="en-US" sz="2400" dirty="0"/>
              <a:t>Intermountain Big Sagebrush Steppe [ecological system] (VU)</a:t>
            </a:r>
          </a:p>
          <a:p>
            <a:pPr marL="800100" lvl="1" indent="-342900">
              <a:buFont typeface="Wingdings" panose="05000000000000000000" pitchFamily="2" charset="2"/>
              <a:buChar char="Ø"/>
            </a:pPr>
            <a:r>
              <a:rPr lang="en-US" sz="2400" dirty="0"/>
              <a:t>Intermountain Big Sagebrush Shrubland [ecological system] (NT)</a:t>
            </a:r>
          </a:p>
          <a:p>
            <a:pPr marL="800100" lvl="1" indent="-342900">
              <a:buFont typeface="Wingdings" panose="05000000000000000000" pitchFamily="2" charset="2"/>
              <a:buChar char="Ø"/>
            </a:pPr>
            <a:endParaRPr lang="en-US" sz="2400" dirty="0"/>
          </a:p>
          <a:p>
            <a:pPr marL="457200" indent="-457200">
              <a:buFont typeface="Arial" panose="020B0604020202020204" pitchFamily="34" charset="0"/>
              <a:buChar char="•"/>
            </a:pPr>
            <a:r>
              <a:rPr lang="en-US" sz="2400" b="1" dirty="0"/>
              <a:t>Temperate Pacific Salt Marsh </a:t>
            </a:r>
            <a:r>
              <a:rPr lang="en-US" sz="2400" dirty="0"/>
              <a:t>(</a:t>
            </a:r>
            <a:r>
              <a:rPr lang="en-US" sz="2400" i="1" dirty="0"/>
              <a:t>IVC Group</a:t>
            </a:r>
            <a:r>
              <a:rPr lang="en-US" sz="2400" dirty="0"/>
              <a:t>)</a:t>
            </a:r>
          </a:p>
          <a:p>
            <a:pPr marL="800100" lvl="1" indent="-342900">
              <a:buFont typeface="Wingdings" panose="05000000000000000000" pitchFamily="2" charset="2"/>
              <a:buChar char="Ø"/>
            </a:pPr>
            <a:r>
              <a:rPr lang="en-US" sz="2400" i="1" dirty="0"/>
              <a:t>Temperate Pacific Tidal Salt and Brackish Marsh [ecological system] (LC)			</a:t>
            </a:r>
          </a:p>
          <a:p>
            <a:endParaRPr lang="en-US" dirty="0"/>
          </a:p>
        </p:txBody>
      </p:sp>
    </p:spTree>
    <p:extLst>
      <p:ext uri="{BB962C8B-B14F-4D97-AF65-F5344CB8AC3E}">
        <p14:creationId xmlns:p14="http://schemas.microsoft.com/office/powerpoint/2010/main" val="1449842303"/>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269AC-62FD-4433-A9D6-7AA78310FB3C}"/>
              </a:ext>
            </a:extLst>
          </p:cNvPr>
          <p:cNvSpPr>
            <a:spLocks noGrp="1"/>
          </p:cNvSpPr>
          <p:nvPr>
            <p:ph type="title"/>
          </p:nvPr>
        </p:nvSpPr>
        <p:spPr>
          <a:xfrm>
            <a:off x="682083" y="2338891"/>
            <a:ext cx="10515600" cy="1325563"/>
          </a:xfrm>
        </p:spPr>
        <p:txBody>
          <a:bodyPr>
            <a:normAutofit/>
          </a:bodyPr>
          <a:lstStyle/>
          <a:p>
            <a:pPr algn="ctr"/>
            <a:r>
              <a:rPr lang="en-US" sz="7200" dirty="0"/>
              <a:t>Discussion</a:t>
            </a:r>
          </a:p>
        </p:txBody>
      </p:sp>
      <p:sp>
        <p:nvSpPr>
          <p:cNvPr id="4" name="Slide Number Placeholder 3">
            <a:extLst>
              <a:ext uri="{FF2B5EF4-FFF2-40B4-BE49-F238E27FC236}">
                <a16:creationId xmlns:a16="http://schemas.microsoft.com/office/drawing/2014/main" id="{42348D56-70C0-4FB9-BBBF-C107FA606464}"/>
              </a:ext>
            </a:extLst>
          </p:cNvPr>
          <p:cNvSpPr>
            <a:spLocks noGrp="1"/>
          </p:cNvSpPr>
          <p:nvPr>
            <p:ph type="sldNum" sz="quarter" idx="12"/>
          </p:nvPr>
        </p:nvSpPr>
        <p:spPr/>
        <p:txBody>
          <a:bodyPr/>
          <a:lstStyle/>
          <a:p>
            <a:fld id="{BD9883B9-876C-4B32-A4D8-E3889EED9ECF}" type="slidenum">
              <a:rPr lang="en-CA" smtClean="0"/>
              <a:t>43</a:t>
            </a:fld>
            <a:endParaRPr lang="en-CA"/>
          </a:p>
        </p:txBody>
      </p:sp>
    </p:spTree>
    <p:extLst>
      <p:ext uri="{BB962C8B-B14F-4D97-AF65-F5344CB8AC3E}">
        <p14:creationId xmlns:p14="http://schemas.microsoft.com/office/powerpoint/2010/main" val="3458506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068A85-DB5C-4023-81CE-A9192BF25928}"/>
              </a:ext>
            </a:extLst>
          </p:cNvPr>
          <p:cNvSpPr>
            <a:spLocks noGrp="1"/>
          </p:cNvSpPr>
          <p:nvPr>
            <p:ph type="sldNum" sz="quarter" idx="12"/>
          </p:nvPr>
        </p:nvSpPr>
        <p:spPr/>
        <p:txBody>
          <a:bodyPr/>
          <a:lstStyle/>
          <a:p>
            <a:fld id="{BD9883B9-876C-4B32-A4D8-E3889EED9ECF}" type="slidenum">
              <a:rPr lang="en-CA" smtClean="0"/>
              <a:t>44</a:t>
            </a:fld>
            <a:endParaRPr lang="en-CA"/>
          </a:p>
        </p:txBody>
      </p:sp>
      <p:pic>
        <p:nvPicPr>
          <p:cNvPr id="5" name="Picture 4" descr="Map&#10;&#10;Description automatically generated">
            <a:extLst>
              <a:ext uri="{FF2B5EF4-FFF2-40B4-BE49-F238E27FC236}">
                <a16:creationId xmlns:a16="http://schemas.microsoft.com/office/drawing/2014/main" id="{E7767C11-5E08-4944-A7D1-0598A4F8A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8539" y="0"/>
            <a:ext cx="8875059" cy="6858000"/>
          </a:xfrm>
          <a:prstGeom prst="rect">
            <a:avLst/>
          </a:prstGeom>
        </p:spPr>
      </p:pic>
      <p:pic>
        <p:nvPicPr>
          <p:cNvPr id="9" name="Picture 2">
            <a:extLst>
              <a:ext uri="{FF2B5EF4-FFF2-40B4-BE49-F238E27FC236}">
                <a16:creationId xmlns:a16="http://schemas.microsoft.com/office/drawing/2014/main" id="{933BEDAC-4175-430A-89BD-6D3E3143048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DF7A0230-6B8E-4CF0-95F4-80A48D88E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spTree>
    <p:extLst>
      <p:ext uri="{BB962C8B-B14F-4D97-AF65-F5344CB8AC3E}">
        <p14:creationId xmlns:p14="http://schemas.microsoft.com/office/powerpoint/2010/main" val="3977877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267477" y="562502"/>
            <a:ext cx="1124415" cy="1325563"/>
          </a:xfrm>
        </p:spPr>
        <p:txBody>
          <a:bodyPr/>
          <a:lstStyle/>
          <a:p>
            <a:pPr algn="ctr"/>
            <a:r>
              <a:rPr lang="en-US" dirty="0"/>
              <a:t>VU</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45</a:t>
            </a:fld>
            <a:endParaRPr lang="en-CA"/>
          </a:p>
        </p:txBody>
      </p:sp>
      <p:pic>
        <p:nvPicPr>
          <p:cNvPr id="5" name="Picture 2">
            <a:extLst>
              <a:ext uri="{FF2B5EF4-FFF2-40B4-BE49-F238E27FC236}">
                <a16:creationId xmlns:a16="http://schemas.microsoft.com/office/drawing/2014/main" id="{167AB3BC-B155-4809-AAE6-261E73AB39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B332ECB-0920-4A6D-B914-E17C502404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Map&#10;&#10;Description automatically generated">
            <a:extLst>
              <a:ext uri="{FF2B5EF4-FFF2-40B4-BE49-F238E27FC236}">
                <a16:creationId xmlns:a16="http://schemas.microsoft.com/office/drawing/2014/main" id="{B0728C70-8321-4A04-98B1-81DE0999AD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7333" y="0"/>
            <a:ext cx="8875059" cy="6858000"/>
          </a:xfrm>
          <a:prstGeom prst="rect">
            <a:avLst/>
          </a:prstGeom>
        </p:spPr>
      </p:pic>
    </p:spTree>
    <p:extLst>
      <p:ext uri="{BB962C8B-B14F-4D97-AF65-F5344CB8AC3E}">
        <p14:creationId xmlns:p14="http://schemas.microsoft.com/office/powerpoint/2010/main" val="3512718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174289" y="708167"/>
            <a:ext cx="1124415" cy="1325563"/>
          </a:xfrm>
        </p:spPr>
        <p:txBody>
          <a:bodyPr/>
          <a:lstStyle/>
          <a:p>
            <a:pPr algn="ctr"/>
            <a:r>
              <a:rPr lang="en-US" dirty="0"/>
              <a:t>VU</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46</a:t>
            </a:fld>
            <a:endParaRPr lang="en-CA"/>
          </a:p>
        </p:txBody>
      </p:sp>
      <p:pic>
        <p:nvPicPr>
          <p:cNvPr id="5" name="Picture 2">
            <a:extLst>
              <a:ext uri="{FF2B5EF4-FFF2-40B4-BE49-F238E27FC236}">
                <a16:creationId xmlns:a16="http://schemas.microsoft.com/office/drawing/2014/main" id="{94290C26-76E1-43FC-94D6-E4636159131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56772111-2470-4B1F-BF8B-698500B0F0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Map&#10;&#10;Description automatically generated">
            <a:extLst>
              <a:ext uri="{FF2B5EF4-FFF2-40B4-BE49-F238E27FC236}">
                <a16:creationId xmlns:a16="http://schemas.microsoft.com/office/drawing/2014/main" id="{F6EFF3EA-F18F-4008-A3A1-A58B5075A7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1317" y="0"/>
            <a:ext cx="8875059" cy="6858000"/>
          </a:xfrm>
          <a:prstGeom prst="rect">
            <a:avLst/>
          </a:prstGeom>
        </p:spPr>
      </p:pic>
    </p:spTree>
    <p:extLst>
      <p:ext uri="{BB962C8B-B14F-4D97-AF65-F5344CB8AC3E}">
        <p14:creationId xmlns:p14="http://schemas.microsoft.com/office/powerpoint/2010/main" val="3402788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194209" y="562502"/>
            <a:ext cx="1124415" cy="1325563"/>
          </a:xfrm>
        </p:spPr>
        <p:txBody>
          <a:bodyPr/>
          <a:lstStyle/>
          <a:p>
            <a:pPr algn="ctr"/>
            <a:r>
              <a:rPr lang="en-US" dirty="0"/>
              <a:t>VU</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47</a:t>
            </a:fld>
            <a:endParaRPr lang="en-CA"/>
          </a:p>
        </p:txBody>
      </p:sp>
      <p:pic>
        <p:nvPicPr>
          <p:cNvPr id="5" name="Picture 2">
            <a:extLst>
              <a:ext uri="{FF2B5EF4-FFF2-40B4-BE49-F238E27FC236}">
                <a16:creationId xmlns:a16="http://schemas.microsoft.com/office/drawing/2014/main" id="{6ADF1368-7F74-4F53-A0C2-D7760BA11E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D753F2E3-11CC-4431-B195-59C0C7964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Map&#10;&#10;Description automatically generated">
            <a:extLst>
              <a:ext uri="{FF2B5EF4-FFF2-40B4-BE49-F238E27FC236}">
                <a16:creationId xmlns:a16="http://schemas.microsoft.com/office/drawing/2014/main" id="{B07ECC33-C660-4D02-954D-ED653D6391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9329" y="0"/>
            <a:ext cx="8875059" cy="6858000"/>
          </a:xfrm>
          <a:prstGeom prst="rect">
            <a:avLst/>
          </a:prstGeom>
        </p:spPr>
      </p:pic>
    </p:spTree>
    <p:extLst>
      <p:ext uri="{BB962C8B-B14F-4D97-AF65-F5344CB8AC3E}">
        <p14:creationId xmlns:p14="http://schemas.microsoft.com/office/powerpoint/2010/main" val="38078227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210670" y="562502"/>
            <a:ext cx="1124415" cy="1325563"/>
          </a:xfrm>
        </p:spPr>
        <p:txBody>
          <a:bodyPr/>
          <a:lstStyle/>
          <a:p>
            <a:pPr algn="ctr"/>
            <a:r>
              <a:rPr lang="en-US" dirty="0"/>
              <a:t>VU</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48</a:t>
            </a:fld>
            <a:endParaRPr lang="en-CA"/>
          </a:p>
        </p:txBody>
      </p:sp>
      <p:pic>
        <p:nvPicPr>
          <p:cNvPr id="5" name="Picture 2">
            <a:extLst>
              <a:ext uri="{FF2B5EF4-FFF2-40B4-BE49-F238E27FC236}">
                <a16:creationId xmlns:a16="http://schemas.microsoft.com/office/drawing/2014/main" id="{7C895434-D08C-4971-961A-C346CB2CE0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61B7FC9-8802-4CA6-A065-BD898FFD35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Map&#10;&#10;Description automatically generated">
            <a:extLst>
              <a:ext uri="{FF2B5EF4-FFF2-40B4-BE49-F238E27FC236}">
                <a16:creationId xmlns:a16="http://schemas.microsoft.com/office/drawing/2014/main" id="{AA14D32D-ABF4-4EFE-88A2-A5D735FFEF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5085" y="0"/>
            <a:ext cx="8875059" cy="6858000"/>
          </a:xfrm>
          <a:prstGeom prst="rect">
            <a:avLst/>
          </a:prstGeom>
        </p:spPr>
      </p:pic>
    </p:spTree>
    <p:extLst>
      <p:ext uri="{BB962C8B-B14F-4D97-AF65-F5344CB8AC3E}">
        <p14:creationId xmlns:p14="http://schemas.microsoft.com/office/powerpoint/2010/main" val="1832538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374345" y="708167"/>
            <a:ext cx="1124415" cy="1325563"/>
          </a:xfrm>
        </p:spPr>
        <p:txBody>
          <a:bodyPr/>
          <a:lstStyle/>
          <a:p>
            <a:pPr algn="ctr"/>
            <a:r>
              <a:rPr lang="en-US" dirty="0"/>
              <a:t>VU</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49</a:t>
            </a:fld>
            <a:endParaRPr lang="en-CA"/>
          </a:p>
        </p:txBody>
      </p:sp>
      <p:pic>
        <p:nvPicPr>
          <p:cNvPr id="7" name="Picture 2">
            <a:extLst>
              <a:ext uri="{FF2B5EF4-FFF2-40B4-BE49-F238E27FC236}">
                <a16:creationId xmlns:a16="http://schemas.microsoft.com/office/drawing/2014/main" id="{12C587A7-1DA4-4F9D-91D3-1F8C2B296C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E34FE5D2-F31E-46A9-9BE7-6E95FAC7C8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5" name="Picture 4" descr="Map&#10;&#10;Description automatically generated">
            <a:extLst>
              <a:ext uri="{FF2B5EF4-FFF2-40B4-BE49-F238E27FC236}">
                <a16:creationId xmlns:a16="http://schemas.microsoft.com/office/drawing/2014/main" id="{45EF79CB-9249-4F45-96AD-6F2F7EBEF7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543" y="0"/>
            <a:ext cx="8875059" cy="6858000"/>
          </a:xfrm>
          <a:prstGeom prst="rect">
            <a:avLst/>
          </a:prstGeom>
        </p:spPr>
      </p:pic>
    </p:spTree>
    <p:extLst>
      <p:ext uri="{BB962C8B-B14F-4D97-AF65-F5344CB8AC3E}">
        <p14:creationId xmlns:p14="http://schemas.microsoft.com/office/powerpoint/2010/main" val="287498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9883B9-876C-4B32-A4D8-E3889EED9ECF}" type="slidenum">
              <a:rPr lang="en-CA" smtClean="0"/>
              <a:t>5</a:t>
            </a:fld>
            <a:endParaRPr lang="en-CA"/>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0936" y="1892246"/>
            <a:ext cx="2554860" cy="3626051"/>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5759658" y="1127051"/>
            <a:ext cx="3946078" cy="5089664"/>
          </a:xfrm>
          <a:prstGeom prst="rect">
            <a:avLst/>
          </a:prstGeom>
          <a:ln>
            <a:solidFill>
              <a:schemeClr val="tx1"/>
            </a:solidFill>
          </a:ln>
        </p:spPr>
      </p:pic>
      <p:sp>
        <p:nvSpPr>
          <p:cNvPr id="5" name="Title 1">
            <a:extLst>
              <a:ext uri="{FF2B5EF4-FFF2-40B4-BE49-F238E27FC236}">
                <a16:creationId xmlns:a16="http://schemas.microsoft.com/office/drawing/2014/main" id="{6682076B-4EDD-420D-A41D-39E8ACB1F48B}"/>
              </a:ext>
            </a:extLst>
          </p:cNvPr>
          <p:cNvSpPr txBox="1">
            <a:spLocks/>
          </p:cNvSpPr>
          <p:nvPr/>
        </p:nvSpPr>
        <p:spPr>
          <a:xfrm>
            <a:off x="545300" y="243012"/>
            <a:ext cx="1062010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600" b="1" dirty="0"/>
              <a:t>Introducing the KBA National Standard for Canada</a:t>
            </a:r>
          </a:p>
        </p:txBody>
      </p:sp>
      <p:cxnSp>
        <p:nvCxnSpPr>
          <p:cNvPr id="6" name="Straight Connector 5"/>
          <p:cNvCxnSpPr/>
          <p:nvPr/>
        </p:nvCxnSpPr>
        <p:spPr>
          <a:xfrm flipV="1">
            <a:off x="0" y="895161"/>
            <a:ext cx="10313581" cy="1063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3425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459059" y="643906"/>
            <a:ext cx="1124415" cy="1325563"/>
          </a:xfrm>
        </p:spPr>
        <p:txBody>
          <a:bodyPr/>
          <a:lstStyle/>
          <a:p>
            <a:pPr algn="ctr"/>
            <a:r>
              <a:rPr lang="en-US" dirty="0"/>
              <a:t>NT</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50</a:t>
            </a:fld>
            <a:endParaRPr lang="en-CA"/>
          </a:p>
        </p:txBody>
      </p:sp>
      <p:pic>
        <p:nvPicPr>
          <p:cNvPr id="7" name="Picture 2">
            <a:extLst>
              <a:ext uri="{FF2B5EF4-FFF2-40B4-BE49-F238E27FC236}">
                <a16:creationId xmlns:a16="http://schemas.microsoft.com/office/drawing/2014/main" id="{12C587A7-1DA4-4F9D-91D3-1F8C2B296C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E34FE5D2-F31E-46A9-9BE7-6E95FAC7C8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8" name="Picture 7" descr="Map&#10;&#10;Description automatically generated">
            <a:extLst>
              <a:ext uri="{FF2B5EF4-FFF2-40B4-BE49-F238E27FC236}">
                <a16:creationId xmlns:a16="http://schemas.microsoft.com/office/drawing/2014/main" id="{9E16E121-4970-4268-9636-E247CF9B07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543" y="0"/>
            <a:ext cx="8875059" cy="6858000"/>
          </a:xfrm>
          <a:prstGeom prst="rect">
            <a:avLst/>
          </a:prstGeom>
        </p:spPr>
      </p:pic>
    </p:spTree>
    <p:extLst>
      <p:ext uri="{BB962C8B-B14F-4D97-AF65-F5344CB8AC3E}">
        <p14:creationId xmlns:p14="http://schemas.microsoft.com/office/powerpoint/2010/main" val="838629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459059" y="643906"/>
            <a:ext cx="1124415" cy="1325563"/>
          </a:xfrm>
        </p:spPr>
        <p:txBody>
          <a:bodyPr/>
          <a:lstStyle/>
          <a:p>
            <a:pPr algn="ctr"/>
            <a:r>
              <a:rPr lang="en-US" dirty="0"/>
              <a:t>NT</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51</a:t>
            </a:fld>
            <a:endParaRPr lang="en-CA"/>
          </a:p>
        </p:txBody>
      </p:sp>
      <p:pic>
        <p:nvPicPr>
          <p:cNvPr id="5" name="Picture 2">
            <a:extLst>
              <a:ext uri="{FF2B5EF4-FFF2-40B4-BE49-F238E27FC236}">
                <a16:creationId xmlns:a16="http://schemas.microsoft.com/office/drawing/2014/main" id="{B18BD4F6-4B74-41C1-AC62-296DE0C91FF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CD84F614-BE06-4105-B019-C03FB33146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A close up of a tree&#10;&#10;Description automatically generated">
            <a:extLst>
              <a:ext uri="{FF2B5EF4-FFF2-40B4-BE49-F238E27FC236}">
                <a16:creationId xmlns:a16="http://schemas.microsoft.com/office/drawing/2014/main" id="{15BF1773-7C8B-49CE-8A29-59C025EF5B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6543" y="0"/>
            <a:ext cx="8875059" cy="6858000"/>
          </a:xfrm>
          <a:prstGeom prst="rect">
            <a:avLst/>
          </a:prstGeom>
        </p:spPr>
      </p:pic>
    </p:spTree>
    <p:extLst>
      <p:ext uri="{BB962C8B-B14F-4D97-AF65-F5344CB8AC3E}">
        <p14:creationId xmlns:p14="http://schemas.microsoft.com/office/powerpoint/2010/main" val="1137066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B616-80B0-4385-AA28-FC7CF82659B5}"/>
              </a:ext>
            </a:extLst>
          </p:cNvPr>
          <p:cNvSpPr>
            <a:spLocks noGrp="1"/>
          </p:cNvSpPr>
          <p:nvPr>
            <p:ph type="title"/>
          </p:nvPr>
        </p:nvSpPr>
        <p:spPr>
          <a:xfrm>
            <a:off x="302128" y="562502"/>
            <a:ext cx="1124415" cy="1325563"/>
          </a:xfrm>
        </p:spPr>
        <p:txBody>
          <a:bodyPr/>
          <a:lstStyle/>
          <a:p>
            <a:pPr algn="ctr"/>
            <a:r>
              <a:rPr lang="en-US" dirty="0"/>
              <a:t>LC</a:t>
            </a:r>
          </a:p>
        </p:txBody>
      </p:sp>
      <p:sp>
        <p:nvSpPr>
          <p:cNvPr id="3" name="Slide Number Placeholder 2">
            <a:extLst>
              <a:ext uri="{FF2B5EF4-FFF2-40B4-BE49-F238E27FC236}">
                <a16:creationId xmlns:a16="http://schemas.microsoft.com/office/drawing/2014/main" id="{788C4273-1376-4D3E-A399-50FD9644E743}"/>
              </a:ext>
            </a:extLst>
          </p:cNvPr>
          <p:cNvSpPr>
            <a:spLocks noGrp="1"/>
          </p:cNvSpPr>
          <p:nvPr>
            <p:ph type="sldNum" sz="quarter" idx="12"/>
          </p:nvPr>
        </p:nvSpPr>
        <p:spPr/>
        <p:txBody>
          <a:bodyPr/>
          <a:lstStyle/>
          <a:p>
            <a:fld id="{BD9883B9-876C-4B32-A4D8-E3889EED9ECF}" type="slidenum">
              <a:rPr lang="en-CA" smtClean="0"/>
              <a:t>52</a:t>
            </a:fld>
            <a:endParaRPr lang="en-CA"/>
          </a:p>
        </p:txBody>
      </p:sp>
      <p:pic>
        <p:nvPicPr>
          <p:cNvPr id="5" name="Picture 2">
            <a:extLst>
              <a:ext uri="{FF2B5EF4-FFF2-40B4-BE49-F238E27FC236}">
                <a16:creationId xmlns:a16="http://schemas.microsoft.com/office/drawing/2014/main" id="{CC3D7E25-C3E0-4503-9772-46835DB891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451C5BC-ABA8-4168-90D7-CF63D1DE33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pic>
        <p:nvPicPr>
          <p:cNvPr id="4" name="Picture 3" descr="Map&#10;&#10;Description automatically generated">
            <a:extLst>
              <a:ext uri="{FF2B5EF4-FFF2-40B4-BE49-F238E27FC236}">
                <a16:creationId xmlns:a16="http://schemas.microsoft.com/office/drawing/2014/main" id="{54293466-6E53-4CA1-AD07-DCADD7C5B3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6543" y="0"/>
            <a:ext cx="8875059" cy="6858000"/>
          </a:xfrm>
          <a:prstGeom prst="rect">
            <a:avLst/>
          </a:prstGeom>
        </p:spPr>
      </p:pic>
    </p:spTree>
    <p:extLst>
      <p:ext uri="{BB962C8B-B14F-4D97-AF65-F5344CB8AC3E}">
        <p14:creationId xmlns:p14="http://schemas.microsoft.com/office/powerpoint/2010/main" val="3791974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A216A1-0BAB-4118-B4B2-D0E3E4D5203F}"/>
              </a:ext>
            </a:extLst>
          </p:cNvPr>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6" name="Picture 5">
            <a:extLst>
              <a:ext uri="{FF2B5EF4-FFF2-40B4-BE49-F238E27FC236}">
                <a16:creationId xmlns:a16="http://schemas.microsoft.com/office/drawing/2014/main" id="{D6787B96-7D74-4C33-BE29-55ADCDA30A13}"/>
              </a:ext>
            </a:extLst>
          </p:cNvPr>
          <p:cNvPicPr>
            <a:picLocks noChangeAspect="1"/>
          </p:cNvPicPr>
          <p:nvPr/>
        </p:nvPicPr>
        <p:blipFill>
          <a:blip r:embed="rId2"/>
          <a:stretch>
            <a:fillRect/>
          </a:stretch>
        </p:blipFill>
        <p:spPr>
          <a:xfrm>
            <a:off x="158737" y="348298"/>
            <a:ext cx="3038475" cy="1504950"/>
          </a:xfrm>
          <a:prstGeom prst="rect">
            <a:avLst/>
          </a:prstGeom>
        </p:spPr>
      </p:pic>
      <p:sp>
        <p:nvSpPr>
          <p:cNvPr id="7" name="TextBox 6">
            <a:extLst>
              <a:ext uri="{FF2B5EF4-FFF2-40B4-BE49-F238E27FC236}">
                <a16:creationId xmlns:a16="http://schemas.microsoft.com/office/drawing/2014/main" id="{F959F285-9C80-4EB8-9E23-0E404722997D}"/>
              </a:ext>
            </a:extLst>
          </p:cNvPr>
          <p:cNvSpPr txBox="1"/>
          <p:nvPr/>
        </p:nvSpPr>
        <p:spPr>
          <a:xfrm>
            <a:off x="454012" y="2007394"/>
            <a:ext cx="2743200" cy="3970318"/>
          </a:xfrm>
          <a:prstGeom prst="rect">
            <a:avLst/>
          </a:prstGeom>
          <a:noFill/>
        </p:spPr>
        <p:txBody>
          <a:bodyPr wrap="square" rtlCol="0">
            <a:spAutoFit/>
          </a:bodyPr>
          <a:lstStyle/>
          <a:p>
            <a:r>
              <a:rPr lang="en-US" sz="2400" dirty="0"/>
              <a:t>2020 refresh current distribution</a:t>
            </a:r>
          </a:p>
          <a:p>
            <a:r>
              <a:rPr lang="en-US" sz="2400" dirty="0"/>
              <a:t>Natural, ruderal, cultural land cover</a:t>
            </a:r>
          </a:p>
          <a:p>
            <a:endParaRPr lang="en-US" sz="2400" dirty="0"/>
          </a:p>
          <a:p>
            <a:r>
              <a:rPr lang="en-US" sz="2400" dirty="0"/>
              <a:t>NatureServe ecological systems </a:t>
            </a:r>
          </a:p>
          <a:p>
            <a:r>
              <a:rPr lang="en-US" sz="2400" dirty="0"/>
              <a:t> </a:t>
            </a:r>
          </a:p>
          <a:p>
            <a:r>
              <a:rPr lang="en-US" sz="2400" dirty="0"/>
              <a:t>US NVC Groups</a:t>
            </a:r>
          </a:p>
          <a:p>
            <a:endParaRPr lang="en-US" dirty="0"/>
          </a:p>
          <a:p>
            <a:endParaRPr lang="en-US" dirty="0"/>
          </a:p>
        </p:txBody>
      </p:sp>
      <p:pic>
        <p:nvPicPr>
          <p:cNvPr id="8" name="Picture 7" descr="Map&#10;&#10;Description automatically generated">
            <a:extLst>
              <a:ext uri="{FF2B5EF4-FFF2-40B4-BE49-F238E27FC236}">
                <a16:creationId xmlns:a16="http://schemas.microsoft.com/office/drawing/2014/main" id="{1AAC4131-E569-4F45-8FF4-2870BBBE2E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7212" y="1025462"/>
            <a:ext cx="6608278" cy="5106397"/>
          </a:xfrm>
          <a:prstGeom prst="rect">
            <a:avLst/>
          </a:prstGeom>
        </p:spPr>
      </p:pic>
      <p:pic>
        <p:nvPicPr>
          <p:cNvPr id="10" name="Picture 2">
            <a:extLst>
              <a:ext uri="{FF2B5EF4-FFF2-40B4-BE49-F238E27FC236}">
                <a16:creationId xmlns:a16="http://schemas.microsoft.com/office/drawing/2014/main" id="{5027CE5B-1913-410E-9BD4-A71E2D7DF43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6BB97834-1374-4787-ACE2-DB6830C849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spTree>
    <p:extLst>
      <p:ext uri="{BB962C8B-B14F-4D97-AF65-F5344CB8AC3E}">
        <p14:creationId xmlns:p14="http://schemas.microsoft.com/office/powerpoint/2010/main" val="2210703109"/>
      </p:ext>
    </p:extLst>
  </p:cSld>
  <p:clrMapOvr>
    <a:masterClrMapping/>
  </p:clrMapOvr>
  <mc:AlternateContent xmlns:mc="http://schemas.openxmlformats.org/markup-compatibility/2006" xmlns:p14="http://schemas.microsoft.com/office/powerpoint/2010/main">
    <mc:Choice Requires="p14">
      <p:transition spd="slow" p14:dur="1250">
        <p:cut thruBlk="1"/>
      </p:transition>
    </mc:Choice>
    <mc:Fallback xmlns="">
      <p:transition spd="slow">
        <p:cut thruBlk="1"/>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AA7724-6AAC-4A20-9AAF-E42697E02AE6}"/>
              </a:ext>
            </a:extLst>
          </p:cNvPr>
          <p:cNvSpPr>
            <a:spLocks noGrp="1"/>
          </p:cNvSpPr>
          <p:nvPr>
            <p:ph type="sldNum" sz="quarter" idx="12"/>
          </p:nvPr>
        </p:nvSpPr>
        <p:spPr/>
        <p:txBody>
          <a:bodyPr/>
          <a:lstStyle/>
          <a:p>
            <a:fld id="{BD9883B9-876C-4B32-A4D8-E3889EED9ECF}" type="slidenum">
              <a:rPr lang="en-CA" smtClean="0"/>
              <a:t>54</a:t>
            </a:fld>
            <a:endParaRPr lang="en-CA"/>
          </a:p>
        </p:txBody>
      </p:sp>
      <p:pic>
        <p:nvPicPr>
          <p:cNvPr id="5" name="Picture 4" descr="Map&#10;&#10;Description automatically generated">
            <a:extLst>
              <a:ext uri="{FF2B5EF4-FFF2-40B4-BE49-F238E27FC236}">
                <a16:creationId xmlns:a16="http://schemas.microsoft.com/office/drawing/2014/main" id="{DB760BA2-E8B1-481C-AA81-27A3EDBA92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7141" y="0"/>
            <a:ext cx="8875059" cy="6858000"/>
          </a:xfrm>
          <a:prstGeom prst="rect">
            <a:avLst/>
          </a:prstGeom>
        </p:spPr>
      </p:pic>
      <p:pic>
        <p:nvPicPr>
          <p:cNvPr id="7" name="Picture 2">
            <a:extLst>
              <a:ext uri="{FF2B5EF4-FFF2-40B4-BE49-F238E27FC236}">
                <a16:creationId xmlns:a16="http://schemas.microsoft.com/office/drawing/2014/main" id="{8665517C-D379-4520-8A5E-84CE7D8525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51391" y="1370949"/>
            <a:ext cx="1301939" cy="152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29AB4580-9836-4F48-A992-420EF4D0C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01602" y="272579"/>
            <a:ext cx="1622921" cy="952705"/>
          </a:xfrm>
          <a:prstGeom prst="rect">
            <a:avLst/>
          </a:prstGeom>
        </p:spPr>
      </p:pic>
    </p:spTree>
    <p:extLst>
      <p:ext uri="{BB962C8B-B14F-4D97-AF65-F5344CB8AC3E}">
        <p14:creationId xmlns:p14="http://schemas.microsoft.com/office/powerpoint/2010/main" val="169137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D9883B9-876C-4B32-A4D8-E3889EED9ECF}" type="slidenum">
              <a:rPr lang="en-CA" smtClean="0"/>
              <a:t>6</a:t>
            </a:fld>
            <a:endParaRPr lang="en-CA"/>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940923"/>
            <a:ext cx="11283696" cy="5457740"/>
          </a:xfrm>
          <a:prstGeom prst="rect">
            <a:avLst/>
          </a:prstGeom>
        </p:spPr>
      </p:pic>
      <p:sp>
        <p:nvSpPr>
          <p:cNvPr id="4" name="Titre 1">
            <a:extLst>
              <a:ext uri="{FF2B5EF4-FFF2-40B4-BE49-F238E27FC236}">
                <a16:creationId xmlns:a16="http://schemas.microsoft.com/office/drawing/2014/main" id="{49350067-585E-461C-9EC9-8C3A11190351}"/>
              </a:ext>
            </a:extLst>
          </p:cNvPr>
          <p:cNvSpPr txBox="1">
            <a:spLocks/>
          </p:cNvSpPr>
          <p:nvPr/>
        </p:nvSpPr>
        <p:spPr>
          <a:xfrm>
            <a:off x="256228" y="361023"/>
            <a:ext cx="9801123" cy="9366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altLang="en-US" sz="4000" b="1" dirty="0"/>
          </a:p>
        </p:txBody>
      </p:sp>
      <p:sp>
        <p:nvSpPr>
          <p:cNvPr id="5" name="Titre 1">
            <a:extLst>
              <a:ext uri="{FF2B5EF4-FFF2-40B4-BE49-F238E27FC236}">
                <a16:creationId xmlns:a16="http://schemas.microsoft.com/office/drawing/2014/main" id="{49350067-585E-461C-9EC9-8C3A11190351}"/>
              </a:ext>
            </a:extLst>
          </p:cNvPr>
          <p:cNvSpPr txBox="1">
            <a:spLocks/>
          </p:cNvSpPr>
          <p:nvPr/>
        </p:nvSpPr>
        <p:spPr>
          <a:xfrm>
            <a:off x="181077" y="247609"/>
            <a:ext cx="9801123" cy="9366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4000" b="1" dirty="0"/>
              <a:t>National KBA Standard: distinguishing features</a:t>
            </a:r>
          </a:p>
        </p:txBody>
      </p:sp>
      <p:cxnSp>
        <p:nvCxnSpPr>
          <p:cNvPr id="6" name="Straight Connector 5"/>
          <p:cNvCxnSpPr/>
          <p:nvPr/>
        </p:nvCxnSpPr>
        <p:spPr>
          <a:xfrm flipV="1">
            <a:off x="0" y="956881"/>
            <a:ext cx="10313581" cy="1063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280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4FC65-5C1D-414F-823F-61A1351049DE}"/>
              </a:ext>
            </a:extLst>
          </p:cNvPr>
          <p:cNvSpPr/>
          <p:nvPr/>
        </p:nvSpPr>
        <p:spPr>
          <a:xfrm>
            <a:off x="4374370" y="431648"/>
            <a:ext cx="5915025" cy="59947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55104" y="955122"/>
            <a:ext cx="3646600" cy="4102033"/>
          </a:xfrm>
        </p:spPr>
        <p:txBody>
          <a:bodyPr>
            <a:noAutofit/>
          </a:bodyPr>
          <a:lstStyle/>
          <a:p>
            <a:pPr algn="ctr"/>
            <a:r>
              <a:rPr lang="en-US" sz="4000" b="1" dirty="0">
                <a:latin typeface="Century Gothic" panose="020B0502020202020204" pitchFamily="34" charset="0"/>
                <a:ea typeface="Calibri" panose="020F0502020204030204" pitchFamily="34" charset="0"/>
              </a:rPr>
              <a:t>Ecosystem Criteria </a:t>
            </a:r>
            <a:br>
              <a:rPr lang="en-US" sz="4000" b="1" dirty="0">
                <a:latin typeface="Century Gothic" panose="020B0502020202020204" pitchFamily="34" charset="0"/>
                <a:ea typeface="Calibri" panose="020F0502020204030204" pitchFamily="34" charset="0"/>
              </a:rPr>
            </a:br>
            <a:r>
              <a:rPr lang="en-US" sz="4000" b="1" dirty="0">
                <a:latin typeface="Century Gothic" panose="020B0502020202020204" pitchFamily="34" charset="0"/>
                <a:ea typeface="Calibri" panose="020F0502020204030204" pitchFamily="34" charset="0"/>
              </a:rPr>
              <a:t>A2 and B4 - </a:t>
            </a:r>
            <a:r>
              <a:rPr lang="en-US" sz="4000" i="1" dirty="0">
                <a:latin typeface="Century Gothic" panose="020B0502020202020204" pitchFamily="34" charset="0"/>
                <a:ea typeface="Calibri" panose="020F0502020204030204" pitchFamily="34" charset="0"/>
              </a:rPr>
              <a:t>lessons from the Prairies </a:t>
            </a:r>
            <a:endParaRPr lang="en-US" sz="4000" i="1" dirty="0">
              <a:latin typeface="Century Gothic" panose="020B0502020202020204" pitchFamily="34" charset="0"/>
            </a:endParaRPr>
          </a:p>
        </p:txBody>
      </p:sp>
      <p:sp>
        <p:nvSpPr>
          <p:cNvPr id="4" name="TextBox 3">
            <a:extLst>
              <a:ext uri="{FF2B5EF4-FFF2-40B4-BE49-F238E27FC236}">
                <a16:creationId xmlns:a16="http://schemas.microsoft.com/office/drawing/2014/main" id="{32D19867-8125-5745-8126-3020FB8BA794}"/>
              </a:ext>
            </a:extLst>
          </p:cNvPr>
          <p:cNvSpPr txBox="1"/>
          <p:nvPr/>
        </p:nvSpPr>
        <p:spPr>
          <a:xfrm>
            <a:off x="4562486" y="585790"/>
            <a:ext cx="5553075"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THREATENED BIODIVERSITY</a:t>
            </a:r>
          </a:p>
        </p:txBody>
      </p:sp>
      <p:sp>
        <p:nvSpPr>
          <p:cNvPr id="13" name="TextBox 12">
            <a:extLst>
              <a:ext uri="{FF2B5EF4-FFF2-40B4-BE49-F238E27FC236}">
                <a16:creationId xmlns:a16="http://schemas.microsoft.com/office/drawing/2014/main" id="{071F0645-C189-084B-A794-96AF268C8C33}"/>
              </a:ext>
            </a:extLst>
          </p:cNvPr>
          <p:cNvSpPr txBox="1"/>
          <p:nvPr/>
        </p:nvSpPr>
        <p:spPr>
          <a:xfrm>
            <a:off x="5119703" y="1016135"/>
            <a:ext cx="4424361" cy="36933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A1.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Threatened species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A51F732C-713B-0A41-8C6A-931F6C99C025}"/>
              </a:ext>
            </a:extLst>
          </p:cNvPr>
          <p:cNvSpPr txBox="1"/>
          <p:nvPr/>
        </p:nvSpPr>
        <p:spPr>
          <a:xfrm>
            <a:off x="5119703" y="1446480"/>
            <a:ext cx="4424361" cy="338554"/>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A2. Threatened ecosystems types</a:t>
            </a:r>
          </a:p>
        </p:txBody>
      </p:sp>
      <p:sp>
        <p:nvSpPr>
          <p:cNvPr id="17" name="TextBox 16">
            <a:extLst>
              <a:ext uri="{FF2B5EF4-FFF2-40B4-BE49-F238E27FC236}">
                <a16:creationId xmlns:a16="http://schemas.microsoft.com/office/drawing/2014/main" id="{2FA9A3E9-F52D-B846-8834-FFCDCFB7FD9A}"/>
              </a:ext>
            </a:extLst>
          </p:cNvPr>
          <p:cNvSpPr txBox="1"/>
          <p:nvPr/>
        </p:nvSpPr>
        <p:spPr>
          <a:xfrm>
            <a:off x="4562487" y="1846047"/>
            <a:ext cx="5553075" cy="369332"/>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 GEOGRAPHICALLY RESTRICTED BIODIVERSITY</a:t>
            </a:r>
          </a:p>
        </p:txBody>
      </p:sp>
      <p:sp>
        <p:nvSpPr>
          <p:cNvPr id="20" name="TextBox 19">
            <a:extLst>
              <a:ext uri="{FF2B5EF4-FFF2-40B4-BE49-F238E27FC236}">
                <a16:creationId xmlns:a16="http://schemas.microsoft.com/office/drawing/2014/main" id="{339AAFC6-396D-AE46-BA70-2E06B68F1EA1}"/>
              </a:ext>
            </a:extLst>
          </p:cNvPr>
          <p:cNvSpPr txBox="1"/>
          <p:nvPr/>
        </p:nvSpPr>
        <p:spPr>
          <a:xfrm>
            <a:off x="5119703" y="2276392"/>
            <a:ext cx="4424361"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B1. Individual geographically restricted species</a:t>
            </a:r>
          </a:p>
        </p:txBody>
      </p:sp>
      <p:sp>
        <p:nvSpPr>
          <p:cNvPr id="21" name="TextBox 20">
            <a:extLst>
              <a:ext uri="{FF2B5EF4-FFF2-40B4-BE49-F238E27FC236}">
                <a16:creationId xmlns:a16="http://schemas.microsoft.com/office/drawing/2014/main" id="{0F720776-C203-1E4A-9F39-F63D3A1D6336}"/>
              </a:ext>
            </a:extLst>
          </p:cNvPr>
          <p:cNvSpPr txBox="1"/>
          <p:nvPr/>
        </p:nvSpPr>
        <p:spPr>
          <a:xfrm>
            <a:off x="5119703" y="2675959"/>
            <a:ext cx="4424361"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B2. Co-occurring geographically restricted species</a:t>
            </a:r>
          </a:p>
        </p:txBody>
      </p:sp>
      <p:sp>
        <p:nvSpPr>
          <p:cNvPr id="22" name="TextBox 21">
            <a:extLst>
              <a:ext uri="{FF2B5EF4-FFF2-40B4-BE49-F238E27FC236}">
                <a16:creationId xmlns:a16="http://schemas.microsoft.com/office/drawing/2014/main" id="{E5B53BF5-A7B8-024B-B875-24BFE3639FDB}"/>
              </a:ext>
            </a:extLst>
          </p:cNvPr>
          <p:cNvSpPr txBox="1"/>
          <p:nvPr/>
        </p:nvSpPr>
        <p:spPr>
          <a:xfrm>
            <a:off x="5119703" y="3075526"/>
            <a:ext cx="4424361"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B3. Geographically restricted assemblages</a:t>
            </a:r>
          </a:p>
        </p:txBody>
      </p:sp>
      <p:sp>
        <p:nvSpPr>
          <p:cNvPr id="23" name="TextBox 22">
            <a:extLst>
              <a:ext uri="{FF2B5EF4-FFF2-40B4-BE49-F238E27FC236}">
                <a16:creationId xmlns:a16="http://schemas.microsoft.com/office/drawing/2014/main" id="{0247939B-B297-7C4F-9E92-D5F28FC4695E}"/>
              </a:ext>
            </a:extLst>
          </p:cNvPr>
          <p:cNvSpPr txBox="1"/>
          <p:nvPr/>
        </p:nvSpPr>
        <p:spPr>
          <a:xfrm>
            <a:off x="5119703" y="3475093"/>
            <a:ext cx="4424361" cy="338554"/>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B4. Geographically restricted ecosystem types</a:t>
            </a:r>
          </a:p>
        </p:txBody>
      </p:sp>
      <p:sp>
        <p:nvSpPr>
          <p:cNvPr id="24" name="TextBox 23">
            <a:extLst>
              <a:ext uri="{FF2B5EF4-FFF2-40B4-BE49-F238E27FC236}">
                <a16:creationId xmlns:a16="http://schemas.microsoft.com/office/drawing/2014/main" id="{F837EC9B-835B-5D4E-A648-D8E88F15C9D8}"/>
              </a:ext>
            </a:extLst>
          </p:cNvPr>
          <p:cNvSpPr txBox="1"/>
          <p:nvPr/>
        </p:nvSpPr>
        <p:spPr>
          <a:xfrm>
            <a:off x="4562487" y="3874660"/>
            <a:ext cx="5553074" cy="36933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ECOLOGICAL INTEGRITY</a:t>
            </a:r>
          </a:p>
        </p:txBody>
      </p:sp>
      <p:sp>
        <p:nvSpPr>
          <p:cNvPr id="25" name="TextBox 24">
            <a:extLst>
              <a:ext uri="{FF2B5EF4-FFF2-40B4-BE49-F238E27FC236}">
                <a16:creationId xmlns:a16="http://schemas.microsoft.com/office/drawing/2014/main" id="{18387330-02BF-E646-B633-D3F7FBE6C93D}"/>
              </a:ext>
            </a:extLst>
          </p:cNvPr>
          <p:cNvSpPr txBox="1"/>
          <p:nvPr/>
        </p:nvSpPr>
        <p:spPr>
          <a:xfrm>
            <a:off x="4562487" y="4305005"/>
            <a:ext cx="5553074" cy="36933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 BIOLOGICAL PROCESSES</a:t>
            </a:r>
          </a:p>
        </p:txBody>
      </p:sp>
      <p:sp>
        <p:nvSpPr>
          <p:cNvPr id="26" name="TextBox 25">
            <a:extLst>
              <a:ext uri="{FF2B5EF4-FFF2-40B4-BE49-F238E27FC236}">
                <a16:creationId xmlns:a16="http://schemas.microsoft.com/office/drawing/2014/main" id="{3BE811DD-5EA8-2A43-B8F9-E5BBDA134053}"/>
              </a:ext>
            </a:extLst>
          </p:cNvPr>
          <p:cNvSpPr txBox="1"/>
          <p:nvPr/>
        </p:nvSpPr>
        <p:spPr>
          <a:xfrm>
            <a:off x="5119703" y="4735349"/>
            <a:ext cx="4424361" cy="338006"/>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D1. Demographic aggregations</a:t>
            </a:r>
          </a:p>
        </p:txBody>
      </p:sp>
      <p:sp>
        <p:nvSpPr>
          <p:cNvPr id="27" name="TextBox 26">
            <a:extLst>
              <a:ext uri="{FF2B5EF4-FFF2-40B4-BE49-F238E27FC236}">
                <a16:creationId xmlns:a16="http://schemas.microsoft.com/office/drawing/2014/main" id="{3E99A582-577D-0D43-9C50-3C6A87FBD041}"/>
              </a:ext>
            </a:extLst>
          </p:cNvPr>
          <p:cNvSpPr txBox="1"/>
          <p:nvPr/>
        </p:nvSpPr>
        <p:spPr>
          <a:xfrm>
            <a:off x="5119703" y="5534483"/>
            <a:ext cx="4424361" cy="338006"/>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D3. Recruitment sources</a:t>
            </a:r>
          </a:p>
        </p:txBody>
      </p:sp>
      <p:sp>
        <p:nvSpPr>
          <p:cNvPr id="28" name="TextBox 27">
            <a:extLst>
              <a:ext uri="{FF2B5EF4-FFF2-40B4-BE49-F238E27FC236}">
                <a16:creationId xmlns:a16="http://schemas.microsoft.com/office/drawing/2014/main" id="{AF294B19-D147-504A-A69C-C25D86625AB2}"/>
              </a:ext>
            </a:extLst>
          </p:cNvPr>
          <p:cNvSpPr txBox="1"/>
          <p:nvPr/>
        </p:nvSpPr>
        <p:spPr>
          <a:xfrm>
            <a:off x="4562487" y="5934045"/>
            <a:ext cx="5553074" cy="36933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E. IRREPLACEABILITY THROUGH QUANTITATIVE ANALYSIS</a:t>
            </a:r>
          </a:p>
        </p:txBody>
      </p:sp>
      <p:sp>
        <p:nvSpPr>
          <p:cNvPr id="29" name="TextBox 28">
            <a:extLst>
              <a:ext uri="{FF2B5EF4-FFF2-40B4-BE49-F238E27FC236}">
                <a16:creationId xmlns:a16="http://schemas.microsoft.com/office/drawing/2014/main" id="{634C81FF-2E21-9F42-97E8-F7FB75004182}"/>
              </a:ext>
            </a:extLst>
          </p:cNvPr>
          <p:cNvSpPr txBox="1"/>
          <p:nvPr/>
        </p:nvSpPr>
        <p:spPr>
          <a:xfrm>
            <a:off x="5119703" y="5134916"/>
            <a:ext cx="4424361" cy="338006"/>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D2. Ecological refugia</a:t>
            </a:r>
          </a:p>
        </p:txBody>
      </p:sp>
    </p:spTree>
    <p:extLst>
      <p:ext uri="{BB962C8B-B14F-4D97-AF65-F5344CB8AC3E}">
        <p14:creationId xmlns:p14="http://schemas.microsoft.com/office/powerpoint/2010/main" val="98519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0B4DC-ACFF-4D31-9687-E064E6349ED8}"/>
              </a:ext>
            </a:extLst>
          </p:cNvPr>
          <p:cNvSpPr>
            <a:spLocks noGrp="1"/>
          </p:cNvSpPr>
          <p:nvPr>
            <p:ph type="title"/>
          </p:nvPr>
        </p:nvSpPr>
        <p:spPr/>
        <p:txBody>
          <a:bodyPr/>
          <a:lstStyle/>
          <a:p>
            <a:r>
              <a:rPr lang="en-US" b="1" dirty="0"/>
              <a:t>Ecosystem Criteria</a:t>
            </a:r>
          </a:p>
        </p:txBody>
      </p:sp>
      <p:sp>
        <p:nvSpPr>
          <p:cNvPr id="3" name="Content Placeholder 2">
            <a:extLst>
              <a:ext uri="{FF2B5EF4-FFF2-40B4-BE49-F238E27FC236}">
                <a16:creationId xmlns:a16="http://schemas.microsoft.com/office/drawing/2014/main" id="{E4FD7BDD-9CE0-4B8E-B71B-E1B8773FDB10}"/>
              </a:ext>
            </a:extLst>
          </p:cNvPr>
          <p:cNvSpPr>
            <a:spLocks noGrp="1"/>
          </p:cNvSpPr>
          <p:nvPr>
            <p:ph idx="1"/>
          </p:nvPr>
        </p:nvSpPr>
        <p:spPr>
          <a:xfrm>
            <a:off x="859564" y="1676400"/>
            <a:ext cx="7354888" cy="4195481"/>
          </a:xfrm>
        </p:spPr>
        <p:txBody>
          <a:bodyPr>
            <a:noAutofit/>
          </a:bodyPr>
          <a:lstStyle/>
          <a:p>
            <a:pPr marL="0" indent="0">
              <a:buNone/>
            </a:pPr>
            <a:r>
              <a:rPr lang="en-CA" sz="3200" dirty="0"/>
              <a:t>A2. Threatened ecosystem types -  </a:t>
            </a:r>
            <a:endParaRPr lang="en-US" sz="3200" dirty="0"/>
          </a:p>
          <a:p>
            <a:r>
              <a:rPr lang="en-CA" sz="2400" i="1" dirty="0"/>
              <a:t>Site holds one or more of the following:</a:t>
            </a:r>
            <a:endParaRPr lang="en-US" sz="2400" dirty="0"/>
          </a:p>
          <a:p>
            <a:r>
              <a:rPr lang="en-CA" sz="2400" i="1" dirty="0"/>
              <a:t>a) ≥5% of the global extent of a CR or EN ecosystem type</a:t>
            </a:r>
            <a:endParaRPr lang="en-US" sz="2400" dirty="0"/>
          </a:p>
          <a:p>
            <a:r>
              <a:rPr lang="en-CA" sz="2400" i="1" dirty="0"/>
              <a:t>b) ≥10% of the global extent of a VU ecosystem type</a:t>
            </a:r>
            <a:endParaRPr lang="en-US" sz="2400" dirty="0"/>
          </a:p>
        </p:txBody>
      </p:sp>
      <p:sp>
        <p:nvSpPr>
          <p:cNvPr id="4" name="Slide Number Placeholder 3">
            <a:extLst>
              <a:ext uri="{FF2B5EF4-FFF2-40B4-BE49-F238E27FC236}">
                <a16:creationId xmlns:a16="http://schemas.microsoft.com/office/drawing/2014/main" id="{9CD1B620-1F0E-46B0-84EA-62C6B7497E5F}"/>
              </a:ext>
            </a:extLst>
          </p:cNvPr>
          <p:cNvSpPr>
            <a:spLocks noGrp="1"/>
          </p:cNvSpPr>
          <p:nvPr>
            <p:ph type="sldNum" sz="quarter" idx="12"/>
          </p:nvPr>
        </p:nvSpPr>
        <p:spPr/>
        <p:txBody>
          <a:bodyPr/>
          <a:lstStyle/>
          <a:p>
            <a:fld id="{5D84065D-F351-4B03-BD91-D8A6B8D4B362}" type="slidenum">
              <a:rPr lang="en-US" smtClean="0"/>
              <a:pPr/>
              <a:t>8</a:t>
            </a:fld>
            <a:endParaRPr lang="en-US" dirty="0"/>
          </a:p>
        </p:txBody>
      </p:sp>
      <p:pic>
        <p:nvPicPr>
          <p:cNvPr id="5" name="Picture 4">
            <a:extLst>
              <a:ext uri="{FF2B5EF4-FFF2-40B4-BE49-F238E27FC236}">
                <a16:creationId xmlns:a16="http://schemas.microsoft.com/office/drawing/2014/main" id="{8738E0BB-CEC9-4142-A427-ADFED0DEA5F2}"/>
              </a:ext>
            </a:extLst>
          </p:cNvPr>
          <p:cNvPicPr>
            <a:picLocks noChangeAspect="1"/>
          </p:cNvPicPr>
          <p:nvPr/>
        </p:nvPicPr>
        <p:blipFill>
          <a:blip r:embed="rId2"/>
          <a:stretch>
            <a:fillRect/>
          </a:stretch>
        </p:blipFill>
        <p:spPr>
          <a:xfrm>
            <a:off x="6096000" y="175780"/>
            <a:ext cx="2971800" cy="1412972"/>
          </a:xfrm>
          <a:prstGeom prst="rect">
            <a:avLst/>
          </a:prstGeom>
        </p:spPr>
      </p:pic>
      <p:sp>
        <p:nvSpPr>
          <p:cNvPr id="7" name="Rectangle 6">
            <a:extLst>
              <a:ext uri="{FF2B5EF4-FFF2-40B4-BE49-F238E27FC236}">
                <a16:creationId xmlns:a16="http://schemas.microsoft.com/office/drawing/2014/main" id="{EF211792-DB3D-4232-8FA2-35F49AEBB686}"/>
              </a:ext>
            </a:extLst>
          </p:cNvPr>
          <p:cNvSpPr/>
          <p:nvPr/>
        </p:nvSpPr>
        <p:spPr>
          <a:xfrm>
            <a:off x="855754" y="4510703"/>
            <a:ext cx="7754846" cy="954107"/>
          </a:xfrm>
          <a:prstGeom prst="rect">
            <a:avLst/>
          </a:prstGeom>
        </p:spPr>
        <p:txBody>
          <a:bodyPr wrap="square">
            <a:spAutoFit/>
          </a:bodyPr>
          <a:lstStyle/>
          <a:p>
            <a:r>
              <a:rPr lang="en-CA" sz="3200" dirty="0"/>
              <a:t>B4: Geographically restricted ecosystem types</a:t>
            </a:r>
            <a:endParaRPr lang="en-US" sz="3200" dirty="0"/>
          </a:p>
          <a:p>
            <a:pPr marL="342900" indent="-342900">
              <a:buClr>
                <a:schemeClr val="bg2">
                  <a:lumMod val="60000"/>
                  <a:lumOff val="40000"/>
                </a:schemeClr>
              </a:buClr>
              <a:buFont typeface="Wingdings" panose="05000000000000000000" pitchFamily="2" charset="2"/>
              <a:buChar char="Ø"/>
            </a:pPr>
            <a:r>
              <a:rPr lang="en-CA" sz="2400" dirty="0"/>
              <a:t>Site holds ≥20% of the global extent of an ecosystem type</a:t>
            </a:r>
            <a:endParaRPr lang="en-US" sz="2400" dirty="0"/>
          </a:p>
        </p:txBody>
      </p:sp>
      <p:grpSp>
        <p:nvGrpSpPr>
          <p:cNvPr id="27" name="Group 26">
            <a:extLst>
              <a:ext uri="{FF2B5EF4-FFF2-40B4-BE49-F238E27FC236}">
                <a16:creationId xmlns:a16="http://schemas.microsoft.com/office/drawing/2014/main" id="{21E40B4F-712C-4B20-877C-A293B255BFC8}"/>
              </a:ext>
            </a:extLst>
          </p:cNvPr>
          <p:cNvGrpSpPr/>
          <p:nvPr/>
        </p:nvGrpSpPr>
        <p:grpSpPr>
          <a:xfrm>
            <a:off x="9156990" y="2576305"/>
            <a:ext cx="2801937" cy="1934398"/>
            <a:chOff x="9156990" y="2576305"/>
            <a:chExt cx="2801937" cy="1934398"/>
          </a:xfrm>
        </p:grpSpPr>
        <p:pic>
          <p:nvPicPr>
            <p:cNvPr id="13" name="Picture 12">
              <a:extLst>
                <a:ext uri="{FF2B5EF4-FFF2-40B4-BE49-F238E27FC236}">
                  <a16:creationId xmlns:a16="http://schemas.microsoft.com/office/drawing/2014/main" id="{44746C40-632C-4816-9688-AB93BBE54710}"/>
                </a:ext>
              </a:extLst>
            </p:cNvPr>
            <p:cNvPicPr>
              <a:picLocks noChangeAspect="1"/>
            </p:cNvPicPr>
            <p:nvPr/>
          </p:nvPicPr>
          <p:blipFill>
            <a:blip r:embed="rId3"/>
            <a:stretch>
              <a:fillRect/>
            </a:stretch>
          </p:blipFill>
          <p:spPr>
            <a:xfrm>
              <a:off x="9156990" y="2576305"/>
              <a:ext cx="2801937" cy="1934398"/>
            </a:xfrm>
            <a:prstGeom prst="rect">
              <a:avLst/>
            </a:prstGeom>
            <a:ln>
              <a:solidFill>
                <a:schemeClr val="tx1"/>
              </a:solidFill>
            </a:ln>
          </p:spPr>
        </p:pic>
        <p:sp>
          <p:nvSpPr>
            <p:cNvPr id="11" name="TextBox 10">
              <a:extLst>
                <a:ext uri="{FF2B5EF4-FFF2-40B4-BE49-F238E27FC236}">
                  <a16:creationId xmlns:a16="http://schemas.microsoft.com/office/drawing/2014/main" id="{02570BEA-F1EC-43AF-B597-212388775AA7}"/>
                </a:ext>
              </a:extLst>
            </p:cNvPr>
            <p:cNvSpPr txBox="1"/>
            <p:nvPr/>
          </p:nvSpPr>
          <p:spPr>
            <a:xfrm>
              <a:off x="9278484" y="3917069"/>
              <a:ext cx="2586472" cy="523220"/>
            </a:xfrm>
            <a:prstGeom prst="rect">
              <a:avLst/>
            </a:prstGeom>
            <a:noFill/>
          </p:spPr>
          <p:txBody>
            <a:bodyPr wrap="square" rtlCol="0">
              <a:spAutoFit/>
            </a:bodyPr>
            <a:lstStyle/>
            <a:p>
              <a:pPr algn="ctr" defTabSz="914400"/>
              <a:r>
                <a:rPr lang="en-US" sz="1400" dirty="0">
                  <a:solidFill>
                    <a:srgbClr val="FFFF00"/>
                  </a:solidFill>
                </a:rPr>
                <a:t>Northern Great Plains Fescue Mixed-Grass Prairie</a:t>
              </a:r>
            </a:p>
          </p:txBody>
        </p:sp>
      </p:grpSp>
      <p:grpSp>
        <p:nvGrpSpPr>
          <p:cNvPr id="26" name="Group 25">
            <a:extLst>
              <a:ext uri="{FF2B5EF4-FFF2-40B4-BE49-F238E27FC236}">
                <a16:creationId xmlns:a16="http://schemas.microsoft.com/office/drawing/2014/main" id="{C75D63CF-B04C-40E2-B0E4-209EB7E7E24E}"/>
              </a:ext>
            </a:extLst>
          </p:cNvPr>
          <p:cNvGrpSpPr/>
          <p:nvPr/>
        </p:nvGrpSpPr>
        <p:grpSpPr>
          <a:xfrm>
            <a:off x="9138709" y="175780"/>
            <a:ext cx="2820218" cy="2310958"/>
            <a:chOff x="9138709" y="175780"/>
            <a:chExt cx="2820218" cy="2310958"/>
          </a:xfrm>
        </p:grpSpPr>
        <p:pic>
          <p:nvPicPr>
            <p:cNvPr id="17" name="Picture 16">
              <a:extLst>
                <a:ext uri="{FF2B5EF4-FFF2-40B4-BE49-F238E27FC236}">
                  <a16:creationId xmlns:a16="http://schemas.microsoft.com/office/drawing/2014/main" id="{B9DE42AF-01E8-4F8E-81FF-6E54B75D0C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991" y="175780"/>
              <a:ext cx="2801936" cy="2310958"/>
            </a:xfrm>
            <a:prstGeom prst="rect">
              <a:avLst/>
            </a:prstGeom>
            <a:ln>
              <a:solidFill>
                <a:schemeClr val="tx1"/>
              </a:solidFill>
            </a:ln>
          </p:spPr>
        </p:pic>
        <p:sp>
          <p:nvSpPr>
            <p:cNvPr id="21" name="TextBox 20">
              <a:extLst>
                <a:ext uri="{FF2B5EF4-FFF2-40B4-BE49-F238E27FC236}">
                  <a16:creationId xmlns:a16="http://schemas.microsoft.com/office/drawing/2014/main" id="{3CF0BECC-DD2B-4C31-BE76-968BC285B5EF}"/>
                </a:ext>
              </a:extLst>
            </p:cNvPr>
            <p:cNvSpPr txBox="1"/>
            <p:nvPr/>
          </p:nvSpPr>
          <p:spPr>
            <a:xfrm>
              <a:off x="9138709" y="2178961"/>
              <a:ext cx="2782034" cy="307777"/>
            </a:xfrm>
            <a:prstGeom prst="rect">
              <a:avLst/>
            </a:prstGeom>
            <a:noFill/>
          </p:spPr>
          <p:txBody>
            <a:bodyPr wrap="square" rtlCol="0">
              <a:spAutoFit/>
            </a:bodyPr>
            <a:lstStyle/>
            <a:p>
              <a:pPr algn="ctr"/>
              <a:r>
                <a:rPr lang="en-US" sz="1400" dirty="0">
                  <a:solidFill>
                    <a:srgbClr val="FFFF00"/>
                  </a:solidFill>
                  <a:latin typeface="+mn-lt"/>
                </a:rPr>
                <a:t>Northern Tallgrass Prairie </a:t>
              </a:r>
            </a:p>
          </p:txBody>
        </p:sp>
      </p:grpSp>
      <p:grpSp>
        <p:nvGrpSpPr>
          <p:cNvPr id="28" name="Group 27">
            <a:extLst>
              <a:ext uri="{FF2B5EF4-FFF2-40B4-BE49-F238E27FC236}">
                <a16:creationId xmlns:a16="http://schemas.microsoft.com/office/drawing/2014/main" id="{CCBBB2E7-0FB5-41BD-BA25-724B276F35D5}"/>
              </a:ext>
            </a:extLst>
          </p:cNvPr>
          <p:cNvGrpSpPr/>
          <p:nvPr/>
        </p:nvGrpSpPr>
        <p:grpSpPr>
          <a:xfrm>
            <a:off x="9156990" y="4600270"/>
            <a:ext cx="2805747" cy="1953551"/>
            <a:chOff x="9156990" y="4600270"/>
            <a:chExt cx="2805747" cy="1953551"/>
          </a:xfrm>
        </p:grpSpPr>
        <p:pic>
          <p:nvPicPr>
            <p:cNvPr id="23" name="Picture 22">
              <a:extLst>
                <a:ext uri="{FF2B5EF4-FFF2-40B4-BE49-F238E27FC236}">
                  <a16:creationId xmlns:a16="http://schemas.microsoft.com/office/drawing/2014/main" id="{AE89A83D-DCFF-4E6A-AC62-679928F81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56990" y="4600270"/>
              <a:ext cx="2801937" cy="1953551"/>
            </a:xfrm>
            <a:prstGeom prst="rect">
              <a:avLst/>
            </a:prstGeom>
            <a:ln>
              <a:solidFill>
                <a:schemeClr val="tx1"/>
              </a:solidFill>
            </a:ln>
          </p:spPr>
        </p:pic>
        <p:sp>
          <p:nvSpPr>
            <p:cNvPr id="25" name="TextBox 24">
              <a:extLst>
                <a:ext uri="{FF2B5EF4-FFF2-40B4-BE49-F238E27FC236}">
                  <a16:creationId xmlns:a16="http://schemas.microsoft.com/office/drawing/2014/main" id="{E7B68F76-729A-4649-A560-21C3ED9C9DC1}"/>
                </a:ext>
              </a:extLst>
            </p:cNvPr>
            <p:cNvSpPr txBox="1"/>
            <p:nvPr/>
          </p:nvSpPr>
          <p:spPr>
            <a:xfrm>
              <a:off x="9180703" y="6030601"/>
              <a:ext cx="2782034" cy="523220"/>
            </a:xfrm>
            <a:prstGeom prst="rect">
              <a:avLst/>
            </a:prstGeom>
            <a:noFill/>
          </p:spPr>
          <p:txBody>
            <a:bodyPr wrap="square" rtlCol="0">
              <a:spAutoFit/>
            </a:bodyPr>
            <a:lstStyle/>
            <a:p>
              <a:pPr algn="ctr"/>
              <a:r>
                <a:rPr lang="en-US" sz="1400" dirty="0">
                  <a:solidFill>
                    <a:srgbClr val="FFFF00"/>
                  </a:solidFill>
                  <a:latin typeface="+mn-lt"/>
                </a:rPr>
                <a:t>Northwestern Great Plains Aspen Parkland</a:t>
              </a:r>
            </a:p>
          </p:txBody>
        </p:sp>
      </p:grpSp>
    </p:spTree>
    <p:extLst>
      <p:ext uri="{BB962C8B-B14F-4D97-AF65-F5344CB8AC3E}">
        <p14:creationId xmlns:p14="http://schemas.microsoft.com/office/powerpoint/2010/main" val="1350789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2026096" y="180380"/>
            <a:ext cx="6611403" cy="1090431"/>
          </a:xfrm>
        </p:spPr>
        <p:txBody>
          <a:bodyPr>
            <a:normAutofit fontScale="90000"/>
          </a:bodyPr>
          <a:lstStyle/>
          <a:p>
            <a:pPr algn="l"/>
            <a:r>
              <a:rPr lang="en-US" sz="4900" dirty="0"/>
              <a:t>Vegetation-Based Hierarchy </a:t>
            </a:r>
            <a:br>
              <a:rPr lang="en-US" dirty="0"/>
            </a:br>
            <a:r>
              <a:rPr lang="en-US" sz="2700" i="1" dirty="0"/>
              <a:t>Example from the Canadian Prairies</a:t>
            </a:r>
          </a:p>
        </p:txBody>
      </p:sp>
      <p:graphicFrame>
        <p:nvGraphicFramePr>
          <p:cNvPr id="17" name="Group 179"/>
          <p:cNvGraphicFramePr>
            <a:graphicFrameLocks/>
          </p:cNvGraphicFramePr>
          <p:nvPr>
            <p:extLst>
              <p:ext uri="{D42A27DB-BD31-4B8C-83A1-F6EECF244321}">
                <p14:modId xmlns:p14="http://schemas.microsoft.com/office/powerpoint/2010/main" val="4030466592"/>
              </p:ext>
            </p:extLst>
          </p:nvPr>
        </p:nvGraphicFramePr>
        <p:xfrm>
          <a:off x="1831582" y="1410046"/>
          <a:ext cx="8709633" cy="4389120"/>
        </p:xfrm>
        <a:graphic>
          <a:graphicData uri="http://schemas.openxmlformats.org/drawingml/2006/table">
            <a:tbl>
              <a:tblPr/>
              <a:tblGrid>
                <a:gridCol w="2623045">
                  <a:extLst>
                    <a:ext uri="{9D8B030D-6E8A-4147-A177-3AD203B41FA5}">
                      <a16:colId xmlns:a16="http://schemas.microsoft.com/office/drawing/2014/main" val="20000"/>
                    </a:ext>
                  </a:extLst>
                </a:gridCol>
                <a:gridCol w="6086588">
                  <a:extLst>
                    <a:ext uri="{9D8B030D-6E8A-4147-A177-3AD203B41FA5}">
                      <a16:colId xmlns:a16="http://schemas.microsoft.com/office/drawing/2014/main" val="20001"/>
                    </a:ext>
                  </a:extLst>
                </a:gridCol>
              </a:tblGrid>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Hierarchy Levels </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mn-lt"/>
                          <a:cs typeface="Times New Roman" pitchFamily="18" charset="0"/>
                        </a:rPr>
                        <a:t>Example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extLst>
                  <a:ext uri="{0D108BD9-81ED-4DB2-BD59-A6C34878D82A}">
                    <a16:rowId xmlns:a16="http://schemas.microsoft.com/office/drawing/2014/main" val="1000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Upper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L1 – Formation 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Shrub &amp; Herb Vegetation</a:t>
                      </a:r>
                      <a:endParaRPr kumimoji="0" lang="en-US" sz="1800" b="0" i="1"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L2 – Form. Subclass</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&amp; Boreal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L3 -  Formation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Temperate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Mid</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Central North American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L5 – Macrogroup</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Great Plains </a:t>
                      </a:r>
                      <a:r>
                        <a:rPr kumimoji="0" lang="en-US" sz="1800" b="0" i="0" u="none" strike="noStrike" cap="none" normalizeH="0" baseline="0" dirty="0" err="1">
                          <a:ln>
                            <a:noFill/>
                          </a:ln>
                          <a:solidFill>
                            <a:schemeClr val="tx1"/>
                          </a:solidFill>
                          <a:effectLst/>
                          <a:latin typeface="+mn-lt"/>
                          <a:ea typeface="Times New Roman" pitchFamily="18" charset="0"/>
                          <a:cs typeface="Arial" pitchFamily="34" charset="0"/>
                        </a:rPr>
                        <a:t>Mixedgrass</a:t>
                      </a: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 &amp; Fescue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ea typeface="Times New Roman" pitchFamily="18" charset="0"/>
                          <a:cs typeface="Arial" pitchFamily="34" charset="0"/>
                        </a:rPr>
                        <a:t>Northern Great Plains Rough Fescue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Times New Roman" pitchFamily="18" charset="0"/>
                        </a:rPr>
                        <a:t>Lower</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L7 – Alliance</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Festuca </a:t>
                      </a:r>
                      <a:r>
                        <a:rPr kumimoji="0" lang="en-US" sz="1400" b="0" i="1" u="none" strike="noStrike" cap="none" normalizeH="0" baseline="0" dirty="0" err="1">
                          <a:ln>
                            <a:noFill/>
                          </a:ln>
                          <a:solidFill>
                            <a:schemeClr val="tx1"/>
                          </a:solidFill>
                          <a:effectLst/>
                          <a:latin typeface="+mn-lt"/>
                          <a:ea typeface="Times New Roman" pitchFamily="18" charset="0"/>
                          <a:cs typeface="Arial" pitchFamily="34" charset="0"/>
                        </a:rPr>
                        <a:t>altaica</a:t>
                      </a:r>
                      <a:r>
                        <a:rPr kumimoji="0" lang="en-US" sz="1400" b="0" i="1" u="none" strike="noStrike" cap="none" normalizeH="0" baseline="0" dirty="0">
                          <a:ln>
                            <a:noFill/>
                          </a:ln>
                          <a:solidFill>
                            <a:schemeClr val="tx1"/>
                          </a:solidFill>
                          <a:effectLst/>
                          <a:latin typeface="+mn-lt"/>
                          <a:ea typeface="Times New Roman" pitchFamily="18" charset="0"/>
                          <a:cs typeface="Arial" pitchFamily="34" charset="0"/>
                        </a:rPr>
                        <a:t> Northern Great Plains Grassland Alliance</a:t>
                      </a:r>
                      <a:endParaRPr kumimoji="0" lang="en-US" sz="1400" b="0" i="0" u="none" strike="noStrike" cap="none" normalizeH="0" baseline="0" dirty="0">
                        <a:ln>
                          <a:noFill/>
                        </a:ln>
                        <a:solidFill>
                          <a:schemeClr val="tx1"/>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575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Times New Roman" pitchFamily="18" charset="0"/>
                        </a:rPr>
                        <a:t>  L8 – Association</a:t>
                      </a:r>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Festuca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altaica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 </a:t>
                      </a:r>
                      <a:r>
                        <a:rPr kumimoji="0" lang="en-US" sz="1400" b="0" i="0" u="none" strike="noStrike" cap="none" normalizeH="0" baseline="0" dirty="0" err="1">
                          <a:ln>
                            <a:noFill/>
                          </a:ln>
                          <a:solidFill>
                            <a:schemeClr val="tx1"/>
                          </a:solidFill>
                          <a:effectLst/>
                          <a:latin typeface="+mn-lt"/>
                          <a:ea typeface="Times New Roman" pitchFamily="18" charset="0"/>
                          <a:cs typeface="Arial" pitchFamily="34" charset="0"/>
                        </a:rPr>
                        <a:t>Danthonia</a:t>
                      </a:r>
                      <a:r>
                        <a:rPr kumimoji="0" lang="en-US" sz="1400" b="0" i="0" u="none" strike="noStrike" cap="none" normalizeH="0" baseline="0" dirty="0">
                          <a:ln>
                            <a:noFill/>
                          </a:ln>
                          <a:solidFill>
                            <a:schemeClr val="tx1"/>
                          </a:solidFill>
                          <a:effectLst/>
                          <a:latin typeface="+mn-lt"/>
                          <a:ea typeface="Times New Roman" pitchFamily="18" charset="0"/>
                          <a:cs typeface="Arial" pitchFamily="34" charset="0"/>
                        </a:rPr>
                        <a:t> intermedia Grassland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 name="Rectangle 2">
            <a:extLst>
              <a:ext uri="{FF2B5EF4-FFF2-40B4-BE49-F238E27FC236}">
                <a16:creationId xmlns:a16="http://schemas.microsoft.com/office/drawing/2014/main" id="{B4FC2216-383F-4BAC-97D2-1439EE75F06B}"/>
              </a:ext>
            </a:extLst>
          </p:cNvPr>
          <p:cNvSpPr/>
          <p:nvPr/>
        </p:nvSpPr>
        <p:spPr>
          <a:xfrm>
            <a:off x="10570336" y="3692519"/>
            <a:ext cx="1621664" cy="2954655"/>
          </a:xfrm>
          <a:prstGeom prst="rect">
            <a:avLst/>
          </a:prstGeom>
        </p:spPr>
        <p:txBody>
          <a:bodyPr wrap="square">
            <a:spAutoFit/>
          </a:bodyPr>
          <a:lstStyle/>
          <a:p>
            <a:r>
              <a:rPr lang="en-US" sz="800" dirty="0">
                <a:latin typeface="+mn-lt"/>
              </a:rPr>
              <a:t>*</a:t>
            </a:r>
            <a:r>
              <a:rPr lang="en-US" sz="1050" dirty="0">
                <a:latin typeface="+mn-lt"/>
              </a:rPr>
              <a:t>Faber-Langendoen, D., T. Keeler-Wolf, D. Meidinger, D. Tart, C. Josse, G. Navarro, B. Hoagland, S. Ponomarenko, J-P. Saucier, A. Weakley, and P. Comer. 2014</a:t>
            </a:r>
            <a:r>
              <a:rPr lang="en-US" sz="1050" i="1" dirty="0">
                <a:latin typeface="+mn-lt"/>
              </a:rPr>
              <a:t>.</a:t>
            </a:r>
            <a:r>
              <a:rPr lang="en-US" sz="1050" dirty="0">
                <a:latin typeface="+mn-lt"/>
              </a:rPr>
              <a:t> Eco-Veg: a new approach to Vegetation Description and Classification. </a:t>
            </a:r>
            <a:r>
              <a:rPr lang="en-US" sz="1050" i="1" dirty="0">
                <a:latin typeface="+mn-lt"/>
              </a:rPr>
              <a:t>Ecological Monographs </a:t>
            </a:r>
            <a:r>
              <a:rPr lang="en-US" sz="1050" dirty="0">
                <a:latin typeface="+mn-lt"/>
              </a:rPr>
              <a:t>84(4):533-561.</a:t>
            </a:r>
            <a:br>
              <a:rPr lang="en-US" dirty="0"/>
            </a:br>
            <a:endParaRPr lang="en-US" dirty="0"/>
          </a:p>
        </p:txBody>
      </p:sp>
      <p:sp>
        <p:nvSpPr>
          <p:cNvPr id="4" name="Rectangle 3">
            <a:extLst>
              <a:ext uri="{FF2B5EF4-FFF2-40B4-BE49-F238E27FC236}">
                <a16:creationId xmlns:a16="http://schemas.microsoft.com/office/drawing/2014/main" id="{B6485502-68F0-4901-B44F-3FE4BC97345B}"/>
              </a:ext>
            </a:extLst>
          </p:cNvPr>
          <p:cNvSpPr/>
          <p:nvPr/>
        </p:nvSpPr>
        <p:spPr>
          <a:xfrm>
            <a:off x="218406" y="6527969"/>
            <a:ext cx="11811000" cy="275588"/>
          </a:xfrm>
          <a:prstGeom prst="rect">
            <a:avLst/>
          </a:prstGeom>
        </p:spPr>
        <p:txBody>
          <a:bodyPr wrap="square">
            <a:spAutoFit/>
          </a:bodyPr>
          <a:lstStyle/>
          <a:p>
            <a:pPr marL="114300" marR="0" indent="-114300">
              <a:lnSpc>
                <a:spcPct val="115000"/>
              </a:lnSpc>
              <a:spcBef>
                <a:spcPts val="0"/>
              </a:spcBef>
              <a:spcAft>
                <a:spcPts val="0"/>
              </a:spcAft>
            </a:pPr>
            <a:r>
              <a:rPr lang="en-US" sz="1100" baseline="30000" dirty="0">
                <a:solidFill>
                  <a:srgbClr val="FFFF99"/>
                </a:solidFill>
              </a:rPr>
              <a:t>§ </a:t>
            </a:r>
            <a:r>
              <a:rPr lang="en-US" sz="1100" b="1" dirty="0">
                <a:ea typeface="Times New Roman" panose="02020603050405020304" pitchFamily="18" charset="0"/>
                <a:cs typeface="Times New Roman" panose="02020603050405020304" pitchFamily="18" charset="0"/>
              </a:rPr>
              <a:t>NatureServe Ecological Systems Classification: </a:t>
            </a:r>
            <a:r>
              <a:rPr lang="en-US" sz="1100" dirty="0">
                <a:ea typeface="Times New Roman" panose="02020603050405020304" pitchFamily="18" charset="0"/>
                <a:cs typeface="Times New Roman" panose="02020603050405020304" pitchFamily="18" charset="0"/>
              </a:rPr>
              <a:t>Comer, P., et al. 2003. Ecological Systems of the United States: A Working Classification of U.S. Terrestrial Systems. NatureServe, Arlington, VA.</a:t>
            </a:r>
          </a:p>
        </p:txBody>
      </p:sp>
      <p:pic>
        <p:nvPicPr>
          <p:cNvPr id="5" name="Picture 4">
            <a:extLst>
              <a:ext uri="{FF2B5EF4-FFF2-40B4-BE49-F238E27FC236}">
                <a16:creationId xmlns:a16="http://schemas.microsoft.com/office/drawing/2014/main" id="{CD850748-9E0B-42C0-B789-991B3265B048}"/>
              </a:ext>
            </a:extLst>
          </p:cNvPr>
          <p:cNvPicPr>
            <a:picLocks noChangeAspect="1"/>
          </p:cNvPicPr>
          <p:nvPr/>
        </p:nvPicPr>
        <p:blipFill>
          <a:blip r:embed="rId3"/>
          <a:stretch>
            <a:fillRect/>
          </a:stretch>
        </p:blipFill>
        <p:spPr>
          <a:xfrm>
            <a:off x="9114487" y="1410046"/>
            <a:ext cx="2436181" cy="1827136"/>
          </a:xfrm>
          <a:prstGeom prst="rect">
            <a:avLst/>
          </a:prstGeom>
        </p:spPr>
      </p:pic>
      <p:pic>
        <p:nvPicPr>
          <p:cNvPr id="14" name="Picture 13">
            <a:extLst>
              <a:ext uri="{FF2B5EF4-FFF2-40B4-BE49-F238E27FC236}">
                <a16:creationId xmlns:a16="http://schemas.microsoft.com/office/drawing/2014/main" id="{B4DD011C-9E30-4402-BCB1-5AFBB229D2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80" y="318107"/>
            <a:ext cx="1622921" cy="952705"/>
          </a:xfrm>
          <a:prstGeom prst="rect">
            <a:avLst/>
          </a:prstGeom>
        </p:spPr>
      </p:pic>
      <p:sp>
        <p:nvSpPr>
          <p:cNvPr id="6" name="TextBox 5">
            <a:extLst>
              <a:ext uri="{FF2B5EF4-FFF2-40B4-BE49-F238E27FC236}">
                <a16:creationId xmlns:a16="http://schemas.microsoft.com/office/drawing/2014/main" id="{54F441A3-035C-4310-A510-E8D65E2D0C3C}"/>
              </a:ext>
            </a:extLst>
          </p:cNvPr>
          <p:cNvSpPr txBox="1"/>
          <p:nvPr/>
        </p:nvSpPr>
        <p:spPr>
          <a:xfrm>
            <a:off x="211753" y="2894662"/>
            <a:ext cx="1507176" cy="400110"/>
          </a:xfrm>
          <a:prstGeom prst="rect">
            <a:avLst/>
          </a:prstGeom>
          <a:noFill/>
          <a:ln w="38100">
            <a:solidFill>
              <a:srgbClr val="FFC000"/>
            </a:solidFill>
          </a:ln>
        </p:spPr>
        <p:txBody>
          <a:bodyPr wrap="square" rtlCol="0">
            <a:spAutoFit/>
          </a:bodyPr>
          <a:lstStyle/>
          <a:p>
            <a:r>
              <a:rPr lang="en-US" sz="2000" b="1" dirty="0"/>
              <a:t>Level 3 EFG</a:t>
            </a:r>
          </a:p>
        </p:txBody>
      </p:sp>
      <p:sp>
        <p:nvSpPr>
          <p:cNvPr id="18" name="TextBox 17">
            <a:extLst>
              <a:ext uri="{FF2B5EF4-FFF2-40B4-BE49-F238E27FC236}">
                <a16:creationId xmlns:a16="http://schemas.microsoft.com/office/drawing/2014/main" id="{48CAF872-5C23-4448-93E1-C3062206E9FA}"/>
              </a:ext>
            </a:extLst>
          </p:cNvPr>
          <p:cNvSpPr txBox="1"/>
          <p:nvPr/>
        </p:nvSpPr>
        <p:spPr>
          <a:xfrm>
            <a:off x="224498" y="3661582"/>
            <a:ext cx="1507176" cy="707886"/>
          </a:xfrm>
          <a:prstGeom prst="rect">
            <a:avLst/>
          </a:prstGeom>
          <a:noFill/>
          <a:ln w="38100">
            <a:solidFill>
              <a:srgbClr val="FFC000"/>
            </a:solidFill>
          </a:ln>
        </p:spPr>
        <p:txBody>
          <a:bodyPr wrap="square" rtlCol="0">
            <a:spAutoFit/>
          </a:bodyPr>
          <a:lstStyle/>
          <a:p>
            <a:r>
              <a:rPr lang="en-US" sz="2000" b="1" dirty="0"/>
              <a:t>Level 4 </a:t>
            </a:r>
            <a:r>
              <a:rPr lang="en-US" sz="2000" b="1" dirty="0" err="1"/>
              <a:t>BioEcotype</a:t>
            </a:r>
            <a:endParaRPr lang="en-US" sz="2000" b="1" dirty="0"/>
          </a:p>
        </p:txBody>
      </p:sp>
      <p:sp>
        <p:nvSpPr>
          <p:cNvPr id="20" name="TextBox 19">
            <a:extLst>
              <a:ext uri="{FF2B5EF4-FFF2-40B4-BE49-F238E27FC236}">
                <a16:creationId xmlns:a16="http://schemas.microsoft.com/office/drawing/2014/main" id="{3637252C-0D73-4DCC-8511-B2FE5BC0AA1E}"/>
              </a:ext>
            </a:extLst>
          </p:cNvPr>
          <p:cNvSpPr txBox="1"/>
          <p:nvPr/>
        </p:nvSpPr>
        <p:spPr>
          <a:xfrm>
            <a:off x="214208" y="5382573"/>
            <a:ext cx="1507176" cy="1015663"/>
          </a:xfrm>
          <a:prstGeom prst="rect">
            <a:avLst/>
          </a:prstGeom>
          <a:noFill/>
          <a:ln w="38100">
            <a:solidFill>
              <a:srgbClr val="FFC000"/>
            </a:solidFill>
          </a:ln>
        </p:spPr>
        <p:txBody>
          <a:bodyPr wrap="square" rtlCol="0">
            <a:spAutoFit/>
          </a:bodyPr>
          <a:lstStyle/>
          <a:p>
            <a:r>
              <a:rPr lang="en-US" sz="2000" b="1" dirty="0"/>
              <a:t>Level 6 </a:t>
            </a:r>
            <a:r>
              <a:rPr lang="en-US" sz="2000" b="1" dirty="0" err="1"/>
              <a:t>Subglobal</a:t>
            </a:r>
            <a:r>
              <a:rPr lang="en-US" sz="2000" b="1" dirty="0"/>
              <a:t> Type</a:t>
            </a:r>
          </a:p>
        </p:txBody>
      </p:sp>
      <p:sp>
        <p:nvSpPr>
          <p:cNvPr id="23" name="TextBox 22">
            <a:extLst>
              <a:ext uri="{FF2B5EF4-FFF2-40B4-BE49-F238E27FC236}">
                <a16:creationId xmlns:a16="http://schemas.microsoft.com/office/drawing/2014/main" id="{FBD39F14-188B-4BE2-8A0B-0ADDAC1C3DEC}"/>
              </a:ext>
            </a:extLst>
          </p:cNvPr>
          <p:cNvSpPr txBox="1"/>
          <p:nvPr/>
        </p:nvSpPr>
        <p:spPr>
          <a:xfrm>
            <a:off x="211753" y="2522462"/>
            <a:ext cx="1507176" cy="400110"/>
          </a:xfrm>
          <a:prstGeom prst="rect">
            <a:avLst/>
          </a:prstGeom>
          <a:noFill/>
          <a:ln w="38100">
            <a:solidFill>
              <a:srgbClr val="FFC000"/>
            </a:solidFill>
          </a:ln>
        </p:spPr>
        <p:txBody>
          <a:bodyPr wrap="square" rtlCol="0">
            <a:spAutoFit/>
          </a:bodyPr>
          <a:lstStyle/>
          <a:p>
            <a:r>
              <a:rPr lang="en-US" sz="2000" b="1" dirty="0"/>
              <a:t>Level 2 </a:t>
            </a:r>
            <a:r>
              <a:rPr lang="en-US" sz="1500" b="1" dirty="0"/>
              <a:t>Biome</a:t>
            </a:r>
          </a:p>
        </p:txBody>
      </p:sp>
      <p:sp>
        <p:nvSpPr>
          <p:cNvPr id="24" name="TextBox 23">
            <a:extLst>
              <a:ext uri="{FF2B5EF4-FFF2-40B4-BE49-F238E27FC236}">
                <a16:creationId xmlns:a16="http://schemas.microsoft.com/office/drawing/2014/main" id="{868CCC70-DAA6-47DC-8033-7F3048F28F9D}"/>
              </a:ext>
            </a:extLst>
          </p:cNvPr>
          <p:cNvSpPr txBox="1"/>
          <p:nvPr/>
        </p:nvSpPr>
        <p:spPr>
          <a:xfrm>
            <a:off x="218406" y="1726372"/>
            <a:ext cx="1500523" cy="707886"/>
          </a:xfrm>
          <a:prstGeom prst="rect">
            <a:avLst/>
          </a:prstGeom>
          <a:noFill/>
          <a:ln w="38100">
            <a:solidFill>
              <a:srgbClr val="FFC000"/>
            </a:solidFill>
          </a:ln>
        </p:spPr>
        <p:txBody>
          <a:bodyPr wrap="square" rtlCol="0">
            <a:spAutoFit/>
          </a:bodyPr>
          <a:lstStyle/>
          <a:p>
            <a:r>
              <a:rPr lang="en-US" sz="2000" b="1" dirty="0"/>
              <a:t>Level 1 Terrestrial</a:t>
            </a:r>
          </a:p>
        </p:txBody>
      </p:sp>
      <p:grpSp>
        <p:nvGrpSpPr>
          <p:cNvPr id="25" name="Group 24">
            <a:extLst>
              <a:ext uri="{FF2B5EF4-FFF2-40B4-BE49-F238E27FC236}">
                <a16:creationId xmlns:a16="http://schemas.microsoft.com/office/drawing/2014/main" id="{240D1D65-3457-4DEB-9658-5BA29747C1FB}"/>
              </a:ext>
            </a:extLst>
          </p:cNvPr>
          <p:cNvGrpSpPr/>
          <p:nvPr/>
        </p:nvGrpSpPr>
        <p:grpSpPr>
          <a:xfrm>
            <a:off x="211753" y="3393565"/>
            <a:ext cx="10319188" cy="2070592"/>
            <a:chOff x="211753" y="3415807"/>
            <a:chExt cx="10319188" cy="2070592"/>
          </a:xfrm>
        </p:grpSpPr>
        <p:grpSp>
          <p:nvGrpSpPr>
            <p:cNvPr id="9" name="Group 8">
              <a:extLst>
                <a:ext uri="{FF2B5EF4-FFF2-40B4-BE49-F238E27FC236}">
                  <a16:creationId xmlns:a16="http://schemas.microsoft.com/office/drawing/2014/main" id="{FB9DA9C3-63CE-403A-B890-D8FBA056E28C}"/>
                </a:ext>
              </a:extLst>
            </p:cNvPr>
            <p:cNvGrpSpPr/>
            <p:nvPr/>
          </p:nvGrpSpPr>
          <p:grpSpPr>
            <a:xfrm>
              <a:off x="1844141" y="3415807"/>
              <a:ext cx="8686800" cy="2070592"/>
              <a:chOff x="527968" y="3233247"/>
              <a:chExt cx="8865632" cy="1990428"/>
            </a:xfrm>
          </p:grpSpPr>
          <p:sp>
            <p:nvSpPr>
              <p:cNvPr id="11" name="TextBox 10">
                <a:extLst>
                  <a:ext uri="{FF2B5EF4-FFF2-40B4-BE49-F238E27FC236}">
                    <a16:creationId xmlns:a16="http://schemas.microsoft.com/office/drawing/2014/main" id="{551E3755-2C3D-4643-97E5-2A8D7B1C8062}"/>
                  </a:ext>
                </a:extLst>
              </p:cNvPr>
              <p:cNvSpPr txBox="1"/>
              <p:nvPr/>
            </p:nvSpPr>
            <p:spPr>
              <a:xfrm>
                <a:off x="7260519" y="3233247"/>
                <a:ext cx="2127827" cy="887583"/>
              </a:xfrm>
              <a:prstGeom prst="rect">
                <a:avLst/>
              </a:prstGeom>
              <a:solidFill>
                <a:schemeClr val="tx2"/>
              </a:solidFill>
              <a:ln>
                <a:solidFill>
                  <a:srgbClr val="FF0000"/>
                </a:solidFill>
              </a:ln>
            </p:spPr>
            <p:txBody>
              <a:bodyPr wrap="square" rtlCol="0">
                <a:spAutoFit/>
              </a:bodyPr>
              <a:lstStyle/>
              <a:p>
                <a:pPr algn="ctr"/>
                <a:r>
                  <a:rPr lang="en-US" dirty="0">
                    <a:solidFill>
                      <a:schemeClr val="bg1"/>
                    </a:solidFill>
                    <a:latin typeface="+mn-lt"/>
                  </a:rPr>
                  <a:t>NA Red List units</a:t>
                </a:r>
                <a:r>
                  <a:rPr lang="en-US" baseline="30000" dirty="0">
                    <a:solidFill>
                      <a:schemeClr val="bg1"/>
                    </a:solidFill>
                    <a:latin typeface="+mn-lt"/>
                  </a:rPr>
                  <a:t>§</a:t>
                </a:r>
                <a:r>
                  <a:rPr lang="en-US" dirty="0">
                    <a:solidFill>
                      <a:schemeClr val="bg1"/>
                    </a:solidFill>
                    <a:latin typeface="+mn-lt"/>
                  </a:rPr>
                  <a:t> approximate these levels</a:t>
                </a:r>
              </a:p>
            </p:txBody>
          </p:sp>
          <p:sp>
            <p:nvSpPr>
              <p:cNvPr id="10" name="Rectangle 9">
                <a:extLst>
                  <a:ext uri="{FF2B5EF4-FFF2-40B4-BE49-F238E27FC236}">
                    <a16:creationId xmlns:a16="http://schemas.microsoft.com/office/drawing/2014/main" id="{78159974-A872-4755-93D6-B5157327E511}"/>
                  </a:ext>
                </a:extLst>
              </p:cNvPr>
              <p:cNvSpPr/>
              <p:nvPr/>
            </p:nvSpPr>
            <p:spPr>
              <a:xfrm>
                <a:off x="527968" y="4118465"/>
                <a:ext cx="8865632" cy="11052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28575">
                    <a:solidFill>
                      <a:srgbClr val="FF0000"/>
                    </a:solidFill>
                  </a:ln>
                  <a:noFill/>
                </a:endParaRPr>
              </a:p>
            </p:txBody>
          </p:sp>
        </p:grpSp>
        <p:sp>
          <p:nvSpPr>
            <p:cNvPr id="19" name="TextBox 18">
              <a:extLst>
                <a:ext uri="{FF2B5EF4-FFF2-40B4-BE49-F238E27FC236}">
                  <a16:creationId xmlns:a16="http://schemas.microsoft.com/office/drawing/2014/main" id="{56F3117D-7067-4816-A67B-424EB0F313B5}"/>
                </a:ext>
              </a:extLst>
            </p:cNvPr>
            <p:cNvSpPr txBox="1"/>
            <p:nvPr/>
          </p:nvSpPr>
          <p:spPr>
            <a:xfrm>
              <a:off x="211753" y="4383578"/>
              <a:ext cx="1507176" cy="1015663"/>
            </a:xfrm>
            <a:prstGeom prst="rect">
              <a:avLst/>
            </a:prstGeom>
            <a:noFill/>
            <a:ln w="38100">
              <a:solidFill>
                <a:srgbClr val="FFC000"/>
              </a:solidFill>
            </a:ln>
          </p:spPr>
          <p:txBody>
            <a:bodyPr wrap="square" rtlCol="0">
              <a:spAutoFit/>
            </a:bodyPr>
            <a:lstStyle/>
            <a:p>
              <a:r>
                <a:rPr lang="en-US" sz="2000" b="1" dirty="0"/>
                <a:t>Level 5 Global </a:t>
              </a:r>
              <a:r>
                <a:rPr lang="en-US" sz="2000" b="1" dirty="0" err="1"/>
                <a:t>EcoType</a:t>
              </a:r>
              <a:endParaRPr lang="en-US" sz="2000" b="1" dirty="0"/>
            </a:p>
          </p:txBody>
        </p:sp>
      </p:grpSp>
      <p:pic>
        <p:nvPicPr>
          <p:cNvPr id="28" name="Picture 27">
            <a:extLst>
              <a:ext uri="{FF2B5EF4-FFF2-40B4-BE49-F238E27FC236}">
                <a16:creationId xmlns:a16="http://schemas.microsoft.com/office/drawing/2014/main" id="{695BA31D-0943-4475-B590-FA8CF43282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40887" y="375843"/>
            <a:ext cx="1668982" cy="531634"/>
          </a:xfrm>
          <a:prstGeom prst="rect">
            <a:avLst/>
          </a:prstGeom>
        </p:spPr>
      </p:pic>
    </p:spTree>
    <p:extLst>
      <p:ext uri="{BB962C8B-B14F-4D97-AF65-F5344CB8AC3E}">
        <p14:creationId xmlns:p14="http://schemas.microsoft.com/office/powerpoint/2010/main" val="10269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BA_template_new" id="{151C781A-0D77-4550-971D-3AB4C0AF60DA}" vid="{9FBF6942-519B-4DDD-A983-F2228F5F2DB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2A0CDD848EC9469D1415AA2AC0737A" ma:contentTypeVersion="13" ma:contentTypeDescription="Create a new document." ma:contentTypeScope="" ma:versionID="32649334a098ec1f35eabedb1f60bea0">
  <xsd:schema xmlns:xsd="http://www.w3.org/2001/XMLSchema" xmlns:xs="http://www.w3.org/2001/XMLSchema" xmlns:p="http://schemas.microsoft.com/office/2006/metadata/properties" xmlns:ns3="85716fd5-8168-4f88-a8f8-c7b3660b1dfe" xmlns:ns4="0aef522c-db46-4024-884d-d3d34db72c50" targetNamespace="http://schemas.microsoft.com/office/2006/metadata/properties" ma:root="true" ma:fieldsID="d087dd21336709bb2a9a2651a949ffe9" ns3:_="" ns4:_="">
    <xsd:import namespace="85716fd5-8168-4f88-a8f8-c7b3660b1dfe"/>
    <xsd:import namespace="0aef522c-db46-4024-884d-d3d34db72c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716fd5-8168-4f88-a8f8-c7b3660b1d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ef522c-db46-4024-884d-d3d34db72c5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1F4463-7984-450C-89EA-1976F339EFF2}">
  <ds:schemaRefs>
    <ds:schemaRef ds:uri="http://schemas.microsoft.com/office/2006/documentManagement/types"/>
    <ds:schemaRef ds:uri="http://purl.org/dc/terms/"/>
    <ds:schemaRef ds:uri="http://schemas.microsoft.com/office/2006/metadata/properties"/>
    <ds:schemaRef ds:uri="http://purl.org/dc/elements/1.1/"/>
    <ds:schemaRef ds:uri="http://purl.org/dc/dcmitype/"/>
    <ds:schemaRef ds:uri="85716fd5-8168-4f88-a8f8-c7b3660b1dfe"/>
    <ds:schemaRef ds:uri="http://schemas.microsoft.com/office/infopath/2007/PartnerControls"/>
    <ds:schemaRef ds:uri="http://www.w3.org/XML/1998/namespace"/>
    <ds:schemaRef ds:uri="http://schemas.openxmlformats.org/package/2006/metadata/core-properties"/>
    <ds:schemaRef ds:uri="0aef522c-db46-4024-884d-d3d34db72c50"/>
  </ds:schemaRefs>
</ds:datastoreItem>
</file>

<file path=customXml/itemProps2.xml><?xml version="1.0" encoding="utf-8"?>
<ds:datastoreItem xmlns:ds="http://schemas.openxmlformats.org/officeDocument/2006/customXml" ds:itemID="{22A331B2-F259-4D83-AD58-4F6042B7E670}">
  <ds:schemaRefs>
    <ds:schemaRef ds:uri="0aef522c-db46-4024-884d-d3d34db72c50"/>
    <ds:schemaRef ds:uri="85716fd5-8168-4f88-a8f8-c7b3660b1d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F5F8BA-8F8A-4084-9523-3744D45816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5252</TotalTime>
  <Words>5837</Words>
  <Application>Microsoft Office PowerPoint</Application>
  <PresentationFormat>Widescreen</PresentationFormat>
  <Paragraphs>835</Paragraphs>
  <Slides>54</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Calibri</vt:lpstr>
      <vt:lpstr>Calibri Light</vt:lpstr>
      <vt:lpstr>Century Gothic</vt:lpstr>
      <vt:lpstr>Times New Roman</vt:lpstr>
      <vt:lpstr>Trebuchet MS</vt:lpstr>
      <vt:lpstr>Wingdings</vt:lpstr>
      <vt:lpstr>Office Theme</vt:lpstr>
      <vt:lpstr>Custom Design</vt:lpstr>
      <vt:lpstr>Implementing KBAs in Canada - Ecosystem Criteria</vt:lpstr>
      <vt:lpstr>PowerPoint Presentation</vt:lpstr>
      <vt:lpstr>PowerPoint Presentation</vt:lpstr>
      <vt:lpstr>PowerPoint Presentation</vt:lpstr>
      <vt:lpstr>PowerPoint Presentation</vt:lpstr>
      <vt:lpstr>PowerPoint Presentation</vt:lpstr>
      <vt:lpstr>Ecosystem Criteria  A2 and B4 - lessons from the Prairies </vt:lpstr>
      <vt:lpstr>Ecosystem Criteria</vt:lpstr>
      <vt:lpstr>Vegetation-Based Hierarchy  Example from the Canadian Prairies</vt:lpstr>
      <vt:lpstr>PowerPoint Presentation</vt:lpstr>
      <vt:lpstr>PowerPoint Presentation</vt:lpstr>
      <vt:lpstr>Updated Ecosystem Distributions</vt:lpstr>
      <vt:lpstr>A2 &amp; B4 Minimum Area Requirements</vt:lpstr>
      <vt:lpstr>Draft KBA Identification  100km2 hexagon spatial analysis units</vt:lpstr>
      <vt:lpstr>Draft KBA Identification  Landscape Condition</vt:lpstr>
      <vt:lpstr>Draft KBA Identification  Hex-based Draft Boundaries</vt:lpstr>
      <vt:lpstr>PowerPoint Presentation</vt:lpstr>
      <vt:lpstr>PowerPoint Presentation</vt:lpstr>
      <vt:lpstr>IUCN Red List of Ecosystems</vt:lpstr>
      <vt:lpstr>PowerPoint Presentation</vt:lpstr>
      <vt:lpstr>Vegetation-Based Hierarchy  Example from British Columbia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Findings – North America Subset of L3, L4, plus L5 type status</vt:lpstr>
      <vt:lpstr>PowerPoint Presentation</vt:lpstr>
      <vt:lpstr>Our key tasks</vt:lpstr>
      <vt:lpstr>Vegetation-Based Hierarchy  Example from British Columbia</vt:lpstr>
      <vt:lpstr>A2 &amp; B4 Minimum Area Requirements</vt:lpstr>
      <vt:lpstr>Temperate BC ecosystems - some candidate red listed ecosystems to trigger KBAs</vt:lpstr>
      <vt:lpstr>Temperate BC ecosystems - some candidate red listed ecosystems to trigger KBAs</vt:lpstr>
      <vt:lpstr>Temperate BC ecosystems - some candidate red listed ecosystems to trigger KBAs</vt:lpstr>
      <vt:lpstr>Discussion</vt:lpstr>
      <vt:lpstr>PowerPoint Presentation</vt:lpstr>
      <vt:lpstr>VU</vt:lpstr>
      <vt:lpstr>VU</vt:lpstr>
      <vt:lpstr>VU</vt:lpstr>
      <vt:lpstr>VU</vt:lpstr>
      <vt:lpstr>VU</vt:lpstr>
      <vt:lpstr>NT</vt:lpstr>
      <vt:lpstr>NT</vt:lpstr>
      <vt:lpstr>LC</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Biodiversity Areas</dc:title>
  <dc:creator>Raudsepp-Hearne, Ciara</dc:creator>
  <cp:lastModifiedBy>Pat Comer</cp:lastModifiedBy>
  <cp:revision>599</cp:revision>
  <dcterms:created xsi:type="dcterms:W3CDTF">2019-06-11T13:56:20Z</dcterms:created>
  <dcterms:modified xsi:type="dcterms:W3CDTF">2020-11-18T20:59:14Z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0x010100AD2A0CDD848EC9469D1415AA2AC0737A</vt:lpwstr>
  </property>
</Properties>
</file>